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5.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3" r:id="rId1"/>
  </p:sldMasterIdLst>
  <p:notesMasterIdLst>
    <p:notesMasterId r:id="rId104"/>
  </p:notesMasterIdLst>
  <p:handoutMasterIdLst>
    <p:handoutMasterId r:id="rId105"/>
  </p:handoutMasterIdLst>
  <p:sldIdLst>
    <p:sldId id="454" r:id="rId2"/>
    <p:sldId id="814" r:id="rId3"/>
    <p:sldId id="263" r:id="rId4"/>
    <p:sldId id="765" r:id="rId5"/>
    <p:sldId id="766" r:id="rId6"/>
    <p:sldId id="302" r:id="rId7"/>
    <p:sldId id="303" r:id="rId8"/>
    <p:sldId id="304" r:id="rId9"/>
    <p:sldId id="305" r:id="rId10"/>
    <p:sldId id="306" r:id="rId11"/>
    <p:sldId id="307" r:id="rId12"/>
    <p:sldId id="308" r:id="rId13"/>
    <p:sldId id="309" r:id="rId14"/>
    <p:sldId id="310" r:id="rId15"/>
    <p:sldId id="311" r:id="rId16"/>
    <p:sldId id="312" r:id="rId17"/>
    <p:sldId id="317" r:id="rId18"/>
    <p:sldId id="314" r:id="rId19"/>
    <p:sldId id="318" r:id="rId20"/>
    <p:sldId id="316" r:id="rId21"/>
    <p:sldId id="962" r:id="rId22"/>
    <p:sldId id="961" r:id="rId23"/>
    <p:sldId id="950" r:id="rId24"/>
    <p:sldId id="953" r:id="rId25"/>
    <p:sldId id="943" r:id="rId26"/>
    <p:sldId id="954" r:id="rId27"/>
    <p:sldId id="945" r:id="rId28"/>
    <p:sldId id="948" r:id="rId29"/>
    <p:sldId id="946" r:id="rId30"/>
    <p:sldId id="949" r:id="rId31"/>
    <p:sldId id="944" r:id="rId32"/>
    <p:sldId id="947" r:id="rId33"/>
    <p:sldId id="951" r:id="rId34"/>
    <p:sldId id="952" r:id="rId35"/>
    <p:sldId id="960" r:id="rId36"/>
    <p:sldId id="959" r:id="rId37"/>
    <p:sldId id="942" r:id="rId38"/>
    <p:sldId id="955" r:id="rId39"/>
    <p:sldId id="957" r:id="rId40"/>
    <p:sldId id="956" r:id="rId41"/>
    <p:sldId id="966" r:id="rId42"/>
    <p:sldId id="964" r:id="rId43"/>
    <p:sldId id="965" r:id="rId44"/>
    <p:sldId id="958" r:id="rId45"/>
    <p:sldId id="968" r:id="rId46"/>
    <p:sldId id="914" r:id="rId47"/>
    <p:sldId id="910" r:id="rId48"/>
    <p:sldId id="264" r:id="rId49"/>
    <p:sldId id="296" r:id="rId50"/>
    <p:sldId id="453" r:id="rId51"/>
    <p:sldId id="963" r:id="rId52"/>
    <p:sldId id="967" r:id="rId53"/>
    <p:sldId id="287" r:id="rId54"/>
    <p:sldId id="288" r:id="rId55"/>
    <p:sldId id="289" r:id="rId56"/>
    <p:sldId id="290" r:id="rId57"/>
    <p:sldId id="357" r:id="rId58"/>
    <p:sldId id="292" r:id="rId59"/>
    <p:sldId id="293" r:id="rId60"/>
    <p:sldId id="294" r:id="rId61"/>
    <p:sldId id="295" r:id="rId62"/>
    <p:sldId id="825" r:id="rId63"/>
    <p:sldId id="297" r:id="rId64"/>
    <p:sldId id="298" r:id="rId65"/>
    <p:sldId id="299" r:id="rId66"/>
    <p:sldId id="300" r:id="rId67"/>
    <p:sldId id="301" r:id="rId68"/>
    <p:sldId id="879" r:id="rId69"/>
    <p:sldId id="880" r:id="rId70"/>
    <p:sldId id="881" r:id="rId71"/>
    <p:sldId id="882" r:id="rId72"/>
    <p:sldId id="883" r:id="rId73"/>
    <p:sldId id="884" r:id="rId74"/>
    <p:sldId id="885" r:id="rId75"/>
    <p:sldId id="886" r:id="rId76"/>
    <p:sldId id="887" r:id="rId77"/>
    <p:sldId id="888" r:id="rId78"/>
    <p:sldId id="889" r:id="rId79"/>
    <p:sldId id="890" r:id="rId80"/>
    <p:sldId id="891" r:id="rId81"/>
    <p:sldId id="892" r:id="rId82"/>
    <p:sldId id="893" r:id="rId83"/>
    <p:sldId id="894" r:id="rId84"/>
    <p:sldId id="895" r:id="rId85"/>
    <p:sldId id="896" r:id="rId86"/>
    <p:sldId id="897" r:id="rId87"/>
    <p:sldId id="898" r:id="rId88"/>
    <p:sldId id="899" r:id="rId89"/>
    <p:sldId id="900" r:id="rId90"/>
    <p:sldId id="901" r:id="rId91"/>
    <p:sldId id="902" r:id="rId92"/>
    <p:sldId id="903" r:id="rId93"/>
    <p:sldId id="904" r:id="rId94"/>
    <p:sldId id="905" r:id="rId95"/>
    <p:sldId id="906" r:id="rId96"/>
    <p:sldId id="907" r:id="rId97"/>
    <p:sldId id="908" r:id="rId98"/>
    <p:sldId id="909" r:id="rId99"/>
    <p:sldId id="911" r:id="rId100"/>
    <p:sldId id="912" r:id="rId101"/>
    <p:sldId id="913" r:id="rId102"/>
    <p:sldId id="915" r:id="rId103"/>
  </p:sldIdLst>
  <p:sldSz cx="9144000" cy="5143500" type="screen16x9"/>
  <p:notesSz cx="6858000" cy="9144000"/>
  <p:custDataLst>
    <p:tags r:id="rId10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26" userDrawn="1">
          <p15:clr>
            <a:srgbClr val="A4A3A4"/>
          </p15:clr>
        </p15:guide>
        <p15:guide id="2" pos="2880" userDrawn="1">
          <p15:clr>
            <a:srgbClr val="A4A3A4"/>
          </p15:clr>
        </p15:guide>
        <p15:guide id="3" pos="385" userDrawn="1">
          <p15:clr>
            <a:srgbClr val="A4A3A4"/>
          </p15:clr>
        </p15:guide>
        <p15:guide id="4" pos="297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1A40"/>
    <a:srgbClr val="E33928"/>
    <a:srgbClr val="15183E"/>
    <a:srgbClr val="FDCF05"/>
    <a:srgbClr val="83CAED"/>
    <a:srgbClr val="F8E457"/>
    <a:srgbClr val="B0B655"/>
    <a:srgbClr val="004B98"/>
    <a:srgbClr val="D2D5D8"/>
    <a:srgbClr val="84C9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FEB409-EA23-4F69-8C2F-D1616186D62F}" v="3" dt="2021-08-18T19:03:05.9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86" autoAdjust="0"/>
    <p:restoredTop sz="88052" autoAdjust="0"/>
  </p:normalViewPr>
  <p:slideViewPr>
    <p:cSldViewPr snapToGrid="0" snapToObjects="1" showGuides="1">
      <p:cViewPr varScale="1">
        <p:scale>
          <a:sx n="125" d="100"/>
          <a:sy n="125" d="100"/>
        </p:scale>
        <p:origin x="960" y="102"/>
      </p:cViewPr>
      <p:guideLst>
        <p:guide orient="horz" pos="826"/>
        <p:guide pos="2880"/>
        <p:guide pos="385"/>
        <p:guide pos="2971"/>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155" d="100"/>
          <a:sy n="155" d="100"/>
        </p:scale>
        <p:origin x="3792" y="20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presProps" Target="pres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gs" Target="tags/tag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1C48656-D859-D244-9AFF-934D3CB4B2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S"/>
          </a:p>
        </p:txBody>
      </p:sp>
      <p:sp>
        <p:nvSpPr>
          <p:cNvPr id="3" name="Date Placeholder 2">
            <a:extLst>
              <a:ext uri="{FF2B5EF4-FFF2-40B4-BE49-F238E27FC236}">
                <a16:creationId xmlns:a16="http://schemas.microsoft.com/office/drawing/2014/main" id="{839A4F4A-1C85-E447-8600-C4D59C9C929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453D8A-F543-E749-809F-D6FADAD61B03}" type="datetimeFigureOut">
              <a:rPr lang="en-ES" smtClean="0"/>
              <a:t>08/14/2024</a:t>
            </a:fld>
            <a:endParaRPr lang="en-ES"/>
          </a:p>
        </p:txBody>
      </p:sp>
      <p:sp>
        <p:nvSpPr>
          <p:cNvPr id="4" name="Footer Placeholder 3">
            <a:extLst>
              <a:ext uri="{FF2B5EF4-FFF2-40B4-BE49-F238E27FC236}">
                <a16:creationId xmlns:a16="http://schemas.microsoft.com/office/drawing/2014/main" id="{C6212B02-BAFD-B544-AE49-CBF3F2CB31E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ES"/>
          </a:p>
        </p:txBody>
      </p:sp>
      <p:sp>
        <p:nvSpPr>
          <p:cNvPr id="5" name="Slide Number Placeholder 4">
            <a:extLst>
              <a:ext uri="{FF2B5EF4-FFF2-40B4-BE49-F238E27FC236}">
                <a16:creationId xmlns:a16="http://schemas.microsoft.com/office/drawing/2014/main" id="{BB9C6C90-795E-9146-A124-4C9900F6D2B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7EF2612-552C-FC4F-8D55-FD76179E4A03}" type="slidenum">
              <a:rPr lang="en-ES" smtClean="0"/>
              <a:t>‹#›</a:t>
            </a:fld>
            <a:endParaRPr lang="en-ES"/>
          </a:p>
        </p:txBody>
      </p:sp>
    </p:spTree>
    <p:extLst>
      <p:ext uri="{BB962C8B-B14F-4D97-AF65-F5344CB8AC3E}">
        <p14:creationId xmlns:p14="http://schemas.microsoft.com/office/powerpoint/2010/main" val="90264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E979AF-993D-B44A-A058-3581363D450F}" type="datetimeFigureOut">
              <a:rPr lang="en-ES" smtClean="0"/>
              <a:t>08/14/2024</a:t>
            </a:fld>
            <a:endParaRPr lang="en-E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DF9181-FF78-CC4B-8677-4D2CB8C9FB05}" type="slidenum">
              <a:rPr lang="en-ES" smtClean="0"/>
              <a:t>‹#›</a:t>
            </a:fld>
            <a:endParaRPr lang="en-ES"/>
          </a:p>
        </p:txBody>
      </p:sp>
    </p:spTree>
    <p:extLst>
      <p:ext uri="{BB962C8B-B14F-4D97-AF65-F5344CB8AC3E}">
        <p14:creationId xmlns:p14="http://schemas.microsoft.com/office/powerpoint/2010/main" val="1927290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1</a:t>
            </a:fld>
            <a:endParaRPr lang="en-ES"/>
          </a:p>
        </p:txBody>
      </p:sp>
    </p:spTree>
    <p:extLst>
      <p:ext uri="{BB962C8B-B14F-4D97-AF65-F5344CB8AC3E}">
        <p14:creationId xmlns:p14="http://schemas.microsoft.com/office/powerpoint/2010/main" val="471736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FD79CD5D-DCF5-F191-94BA-9727456E0EB4}"/>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3B88C620-F7F7-0B98-0F0D-1B417FA57DCA}"/>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23</a:t>
            </a:fld>
            <a:endParaRPr lang="en-US" altLang="en-US" sz="1400" dirty="0"/>
          </a:p>
        </p:txBody>
      </p:sp>
      <p:sp>
        <p:nvSpPr>
          <p:cNvPr id="98307" name="Rectangle 1">
            <a:extLst>
              <a:ext uri="{FF2B5EF4-FFF2-40B4-BE49-F238E27FC236}">
                <a16:creationId xmlns:a16="http://schemas.microsoft.com/office/drawing/2014/main" id="{CC90947D-6B7E-ABAC-17E2-24D4F84A30CD}"/>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58FA5EFB-035D-0D2D-7362-B797D96B481B}"/>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42820594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82A402F-DA2E-AAA4-0871-FC9046DB70DA}"/>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F76E356A-7765-1550-5B67-90008BD9BEDD}"/>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24</a:t>
            </a:fld>
            <a:endParaRPr lang="en-US" altLang="en-US" sz="1400" dirty="0"/>
          </a:p>
        </p:txBody>
      </p:sp>
      <p:sp>
        <p:nvSpPr>
          <p:cNvPr id="98307" name="Rectangle 1">
            <a:extLst>
              <a:ext uri="{FF2B5EF4-FFF2-40B4-BE49-F238E27FC236}">
                <a16:creationId xmlns:a16="http://schemas.microsoft.com/office/drawing/2014/main" id="{5981863D-F777-B323-02E0-CB0FF1638EE4}"/>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A25996C4-235D-EC5F-B514-5373D2969F77}"/>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5971470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ED70E6E-2F5E-F11A-3C16-E881A835BA69}"/>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CB3A7BFE-5A07-597F-C134-426A1E08D8C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25</a:t>
            </a:fld>
            <a:endParaRPr lang="en-US" altLang="en-US" sz="1400" dirty="0"/>
          </a:p>
        </p:txBody>
      </p:sp>
      <p:sp>
        <p:nvSpPr>
          <p:cNvPr id="98307" name="Rectangle 1">
            <a:extLst>
              <a:ext uri="{FF2B5EF4-FFF2-40B4-BE49-F238E27FC236}">
                <a16:creationId xmlns:a16="http://schemas.microsoft.com/office/drawing/2014/main" id="{83EA61F5-DA31-05EC-73BF-B76D64D995CC}"/>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1EFCFF5F-F98C-E181-4AD2-8FEE8F91C32F}"/>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813601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B67F997-1A69-8D2C-39F5-8A1FE10AAD25}"/>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9F078D79-95CD-3F6F-81C6-4298E18DA0AE}"/>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26</a:t>
            </a:fld>
            <a:endParaRPr lang="en-US" altLang="en-US" sz="1400" dirty="0"/>
          </a:p>
        </p:txBody>
      </p:sp>
      <p:sp>
        <p:nvSpPr>
          <p:cNvPr id="98307" name="Rectangle 1">
            <a:extLst>
              <a:ext uri="{FF2B5EF4-FFF2-40B4-BE49-F238E27FC236}">
                <a16:creationId xmlns:a16="http://schemas.microsoft.com/office/drawing/2014/main" id="{C22D627B-A464-44A5-6163-6668E925E51B}"/>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D52ECB41-9479-B7C3-1916-637D54719094}"/>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451924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1C686FD8-F26D-048E-73B7-9525D4CB9993}"/>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BF1D877D-B275-6676-C967-8F0EFA12627F}"/>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27</a:t>
            </a:fld>
            <a:endParaRPr lang="en-US" altLang="en-US" sz="1400" dirty="0"/>
          </a:p>
        </p:txBody>
      </p:sp>
      <p:sp>
        <p:nvSpPr>
          <p:cNvPr id="98307" name="Rectangle 1">
            <a:extLst>
              <a:ext uri="{FF2B5EF4-FFF2-40B4-BE49-F238E27FC236}">
                <a16:creationId xmlns:a16="http://schemas.microsoft.com/office/drawing/2014/main" id="{ABB20E85-7233-0F6C-BA3E-70DE212BA30F}"/>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697D7F26-DF0F-B735-4353-673AECC8E537}"/>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170405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600ED773-10B7-15A9-6F44-F0361D2E1554}"/>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2A58855E-15DA-89DC-A914-93C6FD862A65}"/>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28</a:t>
            </a:fld>
            <a:endParaRPr lang="en-US" altLang="en-US" sz="1400" dirty="0"/>
          </a:p>
        </p:txBody>
      </p:sp>
      <p:sp>
        <p:nvSpPr>
          <p:cNvPr id="98307" name="Rectangle 1">
            <a:extLst>
              <a:ext uri="{FF2B5EF4-FFF2-40B4-BE49-F238E27FC236}">
                <a16:creationId xmlns:a16="http://schemas.microsoft.com/office/drawing/2014/main" id="{A5E24018-1143-8BD8-1FB8-4227097B7638}"/>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7EB23F95-8D13-C0E9-2343-BDDC87A71E06}"/>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868328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E9DE772-C49B-CAD2-3516-38024D83A891}"/>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F5FAC4D6-614B-C080-E17D-FFCA97FF0AC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29</a:t>
            </a:fld>
            <a:endParaRPr lang="en-US" altLang="en-US" sz="1400" dirty="0"/>
          </a:p>
        </p:txBody>
      </p:sp>
      <p:sp>
        <p:nvSpPr>
          <p:cNvPr id="98307" name="Rectangle 1">
            <a:extLst>
              <a:ext uri="{FF2B5EF4-FFF2-40B4-BE49-F238E27FC236}">
                <a16:creationId xmlns:a16="http://schemas.microsoft.com/office/drawing/2014/main" id="{482E6460-AC16-3931-EC5D-2D62E37AFC75}"/>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C75FE99B-B32C-6167-8DE2-1DFBE51F3795}"/>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9095741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01437874-66F0-D8C7-1599-5D4600AF9943}"/>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D292D42E-CB8D-5E88-5968-3587E3D112F0}"/>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30</a:t>
            </a:fld>
            <a:endParaRPr lang="en-US" altLang="en-US" sz="1400" dirty="0"/>
          </a:p>
        </p:txBody>
      </p:sp>
      <p:sp>
        <p:nvSpPr>
          <p:cNvPr id="98307" name="Rectangle 1">
            <a:extLst>
              <a:ext uri="{FF2B5EF4-FFF2-40B4-BE49-F238E27FC236}">
                <a16:creationId xmlns:a16="http://schemas.microsoft.com/office/drawing/2014/main" id="{54DB8FD2-BF23-D22E-35D5-4778B627DCAF}"/>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DD27446A-00D1-8373-D7F9-A23A40D1B8BC}"/>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6847316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75D1F5C-F916-83A2-42A0-4B056A4D4184}"/>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F41B19E7-E788-619A-CECC-F6430742B1A5}"/>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31</a:t>
            </a:fld>
            <a:endParaRPr lang="en-US" altLang="en-US" sz="1400" dirty="0"/>
          </a:p>
        </p:txBody>
      </p:sp>
      <p:sp>
        <p:nvSpPr>
          <p:cNvPr id="98307" name="Rectangle 1">
            <a:extLst>
              <a:ext uri="{FF2B5EF4-FFF2-40B4-BE49-F238E27FC236}">
                <a16:creationId xmlns:a16="http://schemas.microsoft.com/office/drawing/2014/main" id="{C7665060-6AE4-D641-97B7-C1E7DD729852}"/>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60A9D2B7-D74C-0E0E-4F83-9D1E9BF70BD6}"/>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0614645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42F211A8-D412-8537-E3EF-D698B0683F0B}"/>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EDABAE94-4024-5D1B-01D8-E0072EABC47F}"/>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32</a:t>
            </a:fld>
            <a:endParaRPr lang="en-US" altLang="en-US" sz="1400" dirty="0"/>
          </a:p>
        </p:txBody>
      </p:sp>
      <p:sp>
        <p:nvSpPr>
          <p:cNvPr id="98307" name="Rectangle 1">
            <a:extLst>
              <a:ext uri="{FF2B5EF4-FFF2-40B4-BE49-F238E27FC236}">
                <a16:creationId xmlns:a16="http://schemas.microsoft.com/office/drawing/2014/main" id="{987C7D54-74E4-B0A9-092E-414CE333B596}"/>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B79BBEBE-4170-E664-4381-A6BE73F65437}"/>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229580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2</a:t>
            </a:fld>
            <a:endParaRPr lang="en-ES"/>
          </a:p>
        </p:txBody>
      </p:sp>
    </p:spTree>
    <p:extLst>
      <p:ext uri="{BB962C8B-B14F-4D97-AF65-F5344CB8AC3E}">
        <p14:creationId xmlns:p14="http://schemas.microsoft.com/office/powerpoint/2010/main" val="8288707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F052C2F8-F736-DC27-505F-73A515DA790A}"/>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B723F43F-BDFB-D6BD-6DED-708194A85044}"/>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33</a:t>
            </a:fld>
            <a:endParaRPr lang="en-US" altLang="en-US" sz="1400" dirty="0"/>
          </a:p>
        </p:txBody>
      </p:sp>
      <p:sp>
        <p:nvSpPr>
          <p:cNvPr id="98307" name="Rectangle 1">
            <a:extLst>
              <a:ext uri="{FF2B5EF4-FFF2-40B4-BE49-F238E27FC236}">
                <a16:creationId xmlns:a16="http://schemas.microsoft.com/office/drawing/2014/main" id="{83A921FA-67B3-70B1-6F0C-09B98644968D}"/>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52207902-51D2-752E-0D7A-8103B1EA65E4}"/>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527232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16EAD15-C053-6903-0288-DC70FA677E7F}"/>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5644F5D3-3AB7-18F8-EAC7-005B6197FB5F}"/>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34</a:t>
            </a:fld>
            <a:endParaRPr lang="en-US" altLang="en-US" sz="1400" dirty="0"/>
          </a:p>
        </p:txBody>
      </p:sp>
      <p:sp>
        <p:nvSpPr>
          <p:cNvPr id="98307" name="Rectangle 1">
            <a:extLst>
              <a:ext uri="{FF2B5EF4-FFF2-40B4-BE49-F238E27FC236}">
                <a16:creationId xmlns:a16="http://schemas.microsoft.com/office/drawing/2014/main" id="{9C6FBE9F-01F0-D4D7-EAD4-1197C28B988F}"/>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CB955691-EFA0-444B-EB4A-E4DC2AA9831B}"/>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1368459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DEEA9FA-DC8B-1481-BCAE-ACBA8170FD63}"/>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57D47F95-2EE1-420B-46C7-F24EE8CA6F6F}"/>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35</a:t>
            </a:fld>
            <a:endParaRPr lang="en-US" altLang="en-US" sz="1400" dirty="0"/>
          </a:p>
        </p:txBody>
      </p:sp>
      <p:sp>
        <p:nvSpPr>
          <p:cNvPr id="98307" name="Rectangle 1">
            <a:extLst>
              <a:ext uri="{FF2B5EF4-FFF2-40B4-BE49-F238E27FC236}">
                <a16:creationId xmlns:a16="http://schemas.microsoft.com/office/drawing/2014/main" id="{15BD3F41-60AE-5C54-4924-F998378222BD}"/>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57F50DE5-E65B-1277-BEE2-0CF389C01BE6}"/>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1106904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8C8B428-7A78-3974-7B01-BE0572B01365}"/>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2166E224-947F-B8ED-83C3-BF3B27DB0C10}"/>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36</a:t>
            </a:fld>
            <a:endParaRPr lang="en-US" altLang="en-US" sz="1400" dirty="0"/>
          </a:p>
        </p:txBody>
      </p:sp>
      <p:sp>
        <p:nvSpPr>
          <p:cNvPr id="98307" name="Rectangle 1">
            <a:extLst>
              <a:ext uri="{FF2B5EF4-FFF2-40B4-BE49-F238E27FC236}">
                <a16:creationId xmlns:a16="http://schemas.microsoft.com/office/drawing/2014/main" id="{06AC7E44-A869-2238-3E76-BA6F12D6F418}"/>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9A79B3E8-D92F-5811-ED79-498E273E8141}"/>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5950767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B26B054-A751-BC0E-D115-DC0B99C3DB46}"/>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B63CAB0C-88FC-DC3F-77CD-646C5AC4B59A}"/>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37</a:t>
            </a:fld>
            <a:endParaRPr lang="en-US" altLang="en-US" sz="1400" dirty="0"/>
          </a:p>
        </p:txBody>
      </p:sp>
      <p:sp>
        <p:nvSpPr>
          <p:cNvPr id="98307" name="Rectangle 1">
            <a:extLst>
              <a:ext uri="{FF2B5EF4-FFF2-40B4-BE49-F238E27FC236}">
                <a16:creationId xmlns:a16="http://schemas.microsoft.com/office/drawing/2014/main" id="{ACF873EC-5D33-C7D2-DCE9-B0AE0FAA95D1}"/>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5AD5C6F3-A6B1-A3C3-03B8-B4683416ECD9}"/>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0869171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6EDFA34-870B-6C88-F08A-15840DA1E3AA}"/>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9F9D1E25-9DDB-C885-C910-F120E585A06E}"/>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38</a:t>
            </a:fld>
            <a:endParaRPr lang="en-US" altLang="en-US" sz="1400" dirty="0"/>
          </a:p>
        </p:txBody>
      </p:sp>
      <p:sp>
        <p:nvSpPr>
          <p:cNvPr id="98307" name="Rectangle 1">
            <a:extLst>
              <a:ext uri="{FF2B5EF4-FFF2-40B4-BE49-F238E27FC236}">
                <a16:creationId xmlns:a16="http://schemas.microsoft.com/office/drawing/2014/main" id="{74DB6FDE-FC3A-A1FD-53B8-F7316811C291}"/>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5DFCF8B8-CD54-4EAC-8E49-BFCED32B843E}"/>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4236223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DE8E643-B2C1-9011-3A3A-5E6D2B12D6FF}"/>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AC98A398-5520-886B-5D13-88F419FBC750}"/>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39</a:t>
            </a:fld>
            <a:endParaRPr lang="en-US" altLang="en-US" sz="1400" dirty="0"/>
          </a:p>
        </p:txBody>
      </p:sp>
      <p:sp>
        <p:nvSpPr>
          <p:cNvPr id="98307" name="Rectangle 1">
            <a:extLst>
              <a:ext uri="{FF2B5EF4-FFF2-40B4-BE49-F238E27FC236}">
                <a16:creationId xmlns:a16="http://schemas.microsoft.com/office/drawing/2014/main" id="{EE0BF081-7C25-9F24-DA13-BDDF9EAC9720}"/>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D71AF9ED-7753-7AC0-EDA5-9CFCEA6ED8C2}"/>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5250749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0D776D67-DF9A-4910-AC83-BFA98D13D261}"/>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DE8508D7-A4F0-0D30-B548-9DB8DFB17BCE}"/>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40</a:t>
            </a:fld>
            <a:endParaRPr lang="en-US" altLang="en-US" sz="1400" dirty="0"/>
          </a:p>
        </p:txBody>
      </p:sp>
      <p:sp>
        <p:nvSpPr>
          <p:cNvPr id="98307" name="Rectangle 1">
            <a:extLst>
              <a:ext uri="{FF2B5EF4-FFF2-40B4-BE49-F238E27FC236}">
                <a16:creationId xmlns:a16="http://schemas.microsoft.com/office/drawing/2014/main" id="{EE6530A8-FD25-9D09-D1D4-56E0058A50E2}"/>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7A5A99A2-0E14-C79F-ABEE-081ABC161809}"/>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0097931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1336CB5-5431-2133-2B27-05F4F70B9E80}"/>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F8D44877-889C-3685-208C-68BC852646E6}"/>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41</a:t>
            </a:fld>
            <a:endParaRPr lang="en-US" altLang="en-US" sz="1400" dirty="0"/>
          </a:p>
        </p:txBody>
      </p:sp>
      <p:sp>
        <p:nvSpPr>
          <p:cNvPr id="98307" name="Rectangle 1">
            <a:extLst>
              <a:ext uri="{FF2B5EF4-FFF2-40B4-BE49-F238E27FC236}">
                <a16:creationId xmlns:a16="http://schemas.microsoft.com/office/drawing/2014/main" id="{A363E726-D403-9717-9160-21404C8A0D46}"/>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66240F2C-8270-32F4-BDC7-B0E54006021E}"/>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8369850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9721F81-C058-A313-F65E-8F5496CA9182}"/>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17E817E1-102E-6F63-09AE-97CD6C49C4D0}"/>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42</a:t>
            </a:fld>
            <a:endParaRPr lang="en-US" altLang="en-US" sz="1400" dirty="0"/>
          </a:p>
        </p:txBody>
      </p:sp>
      <p:sp>
        <p:nvSpPr>
          <p:cNvPr id="98307" name="Rectangle 1">
            <a:extLst>
              <a:ext uri="{FF2B5EF4-FFF2-40B4-BE49-F238E27FC236}">
                <a16:creationId xmlns:a16="http://schemas.microsoft.com/office/drawing/2014/main" id="{C73C3F16-CE15-CE14-B440-CDB4FE14543A}"/>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47B8A093-445C-1AA6-706D-B1F6FE101EE7}"/>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182496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on photo to change photo. Consider using a black and white photo for impact.</a:t>
            </a:r>
          </a:p>
        </p:txBody>
      </p:sp>
      <p:sp>
        <p:nvSpPr>
          <p:cNvPr id="4" name="Slide Number Placeholder 3"/>
          <p:cNvSpPr>
            <a:spLocks noGrp="1"/>
          </p:cNvSpPr>
          <p:nvPr>
            <p:ph type="sldNum" sz="quarter" idx="5"/>
          </p:nvPr>
        </p:nvSpPr>
        <p:spPr/>
        <p:txBody>
          <a:bodyPr/>
          <a:lstStyle/>
          <a:p>
            <a:fld id="{2212CE10-123B-4027-B0AA-3ACF1F8C1E13}" type="slidenum">
              <a:rPr lang="en-US" smtClean="0"/>
              <a:t>3</a:t>
            </a:fld>
            <a:endParaRPr lang="en-US"/>
          </a:p>
        </p:txBody>
      </p:sp>
    </p:spTree>
    <p:extLst>
      <p:ext uri="{BB962C8B-B14F-4D97-AF65-F5344CB8AC3E}">
        <p14:creationId xmlns:p14="http://schemas.microsoft.com/office/powerpoint/2010/main" val="17352184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F1C8B9D5-B7FB-2697-6336-2315B2EC4B2E}"/>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E2B5EA1C-FDED-4426-99BC-4FEAD0BB4B8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43</a:t>
            </a:fld>
            <a:endParaRPr lang="en-US" altLang="en-US" sz="1400" dirty="0"/>
          </a:p>
        </p:txBody>
      </p:sp>
      <p:sp>
        <p:nvSpPr>
          <p:cNvPr id="98307" name="Rectangle 1">
            <a:extLst>
              <a:ext uri="{FF2B5EF4-FFF2-40B4-BE49-F238E27FC236}">
                <a16:creationId xmlns:a16="http://schemas.microsoft.com/office/drawing/2014/main" id="{F484185D-E7D1-8BE1-9317-324825284C35}"/>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7EC4DD0A-88A3-4092-64FD-91A2C76C79B2}"/>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6134417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4781972-D2F2-7FB0-3B0F-2E2D016F16FF}"/>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F39742EF-79E8-B5AA-2E19-0277A3CD4091}"/>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44</a:t>
            </a:fld>
            <a:endParaRPr lang="en-US" altLang="en-US" sz="1400" dirty="0"/>
          </a:p>
        </p:txBody>
      </p:sp>
      <p:sp>
        <p:nvSpPr>
          <p:cNvPr id="98307" name="Rectangle 1">
            <a:extLst>
              <a:ext uri="{FF2B5EF4-FFF2-40B4-BE49-F238E27FC236}">
                <a16:creationId xmlns:a16="http://schemas.microsoft.com/office/drawing/2014/main" id="{52E0E24D-6398-3388-03A4-D92718A8AF1C}"/>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CE9408BB-8BE2-D1C8-C8FB-860B7ECF95E5}"/>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6169581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F32B188-812D-44F4-803B-31F74982AF57}"/>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C38F6501-6300-E37E-267C-99B57AEDEF6E}"/>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45</a:t>
            </a:fld>
            <a:endParaRPr lang="en-US" altLang="en-US" sz="1400" dirty="0"/>
          </a:p>
        </p:txBody>
      </p:sp>
      <p:sp>
        <p:nvSpPr>
          <p:cNvPr id="98307" name="Rectangle 1">
            <a:extLst>
              <a:ext uri="{FF2B5EF4-FFF2-40B4-BE49-F238E27FC236}">
                <a16:creationId xmlns:a16="http://schemas.microsoft.com/office/drawing/2014/main" id="{E2A8F8B3-1698-7CA2-B8DE-366A4C955440}"/>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38998E23-A80B-2D1B-E644-1262CFE1D466}"/>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3449216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CFC8B37-CB52-5C6D-71C3-7B64F7A2D692}"/>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3710CFBD-69D4-BFEA-0BA8-B5508FADC201}"/>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46</a:t>
            </a:fld>
            <a:endParaRPr lang="en-US" altLang="en-US" sz="1400" dirty="0"/>
          </a:p>
        </p:txBody>
      </p:sp>
      <p:sp>
        <p:nvSpPr>
          <p:cNvPr id="98307" name="Rectangle 1">
            <a:extLst>
              <a:ext uri="{FF2B5EF4-FFF2-40B4-BE49-F238E27FC236}">
                <a16:creationId xmlns:a16="http://schemas.microsoft.com/office/drawing/2014/main" id="{46B50964-EDA7-03B4-7AAD-DF22B64A04E3}"/>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60F116A0-9163-F6CF-8B26-345BEA14FBC0}"/>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9668902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49CE95AE-DAF2-39C5-0158-CC4B413AC6B7}"/>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23DC56D9-D22C-F0B6-28ED-71FABAE7D64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47</a:t>
            </a:fld>
            <a:endParaRPr lang="en-US" altLang="en-US" sz="1400" dirty="0"/>
          </a:p>
        </p:txBody>
      </p:sp>
      <p:sp>
        <p:nvSpPr>
          <p:cNvPr id="98307" name="Rectangle 1">
            <a:extLst>
              <a:ext uri="{FF2B5EF4-FFF2-40B4-BE49-F238E27FC236}">
                <a16:creationId xmlns:a16="http://schemas.microsoft.com/office/drawing/2014/main" id="{D4E2C040-27C4-C3DA-2526-82DDB7DDB518}"/>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9A894633-6D55-7132-5294-6E9373C7CD4A}"/>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9676521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49</a:t>
            </a:fld>
            <a:endParaRPr lang="en-ES"/>
          </a:p>
        </p:txBody>
      </p:sp>
    </p:spTree>
    <p:extLst>
      <p:ext uri="{BB962C8B-B14F-4D97-AF65-F5344CB8AC3E}">
        <p14:creationId xmlns:p14="http://schemas.microsoft.com/office/powerpoint/2010/main" val="19857785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10092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77F537B-0228-8FDB-AEE6-897E2976807D}"/>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BCD24835-2904-324D-2154-982B72025A76}"/>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51</a:t>
            </a:fld>
            <a:endParaRPr lang="en-US" altLang="en-US" sz="1400" dirty="0"/>
          </a:p>
        </p:txBody>
      </p:sp>
      <p:sp>
        <p:nvSpPr>
          <p:cNvPr id="98307" name="Rectangle 1">
            <a:extLst>
              <a:ext uri="{FF2B5EF4-FFF2-40B4-BE49-F238E27FC236}">
                <a16:creationId xmlns:a16="http://schemas.microsoft.com/office/drawing/2014/main" id="{13A444F6-6632-1B0D-D9DE-11FFAA7BFD2D}"/>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052B850C-198F-BA45-0C8C-48C287FEED45}"/>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0504184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45C1468-2735-7D52-DA16-5503B3041C44}"/>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159D921E-01A7-2859-922F-7204EEBED49A}"/>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52</a:t>
            </a:fld>
            <a:endParaRPr lang="en-US" altLang="en-US" sz="1400" dirty="0"/>
          </a:p>
        </p:txBody>
      </p:sp>
      <p:sp>
        <p:nvSpPr>
          <p:cNvPr id="98307" name="Rectangle 1">
            <a:extLst>
              <a:ext uri="{FF2B5EF4-FFF2-40B4-BE49-F238E27FC236}">
                <a16:creationId xmlns:a16="http://schemas.microsoft.com/office/drawing/2014/main" id="{F79A09EC-9B60-A3A5-3A39-2D63B005225B}"/>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95551538-D7F3-6AA1-23CF-F1628CF32614}"/>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937689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B07CDB7-4814-60B2-E850-86620FBBE1DC}"/>
            </a:ext>
          </a:extLst>
        </p:cNvPr>
        <p:cNvGrpSpPr/>
        <p:nvPr/>
      </p:nvGrpSpPr>
      <p:grpSpPr>
        <a:xfrm>
          <a:off x="0" y="0"/>
          <a:ext cx="0" cy="0"/>
          <a:chOff x="0" y="0"/>
          <a:chExt cx="0" cy="0"/>
        </a:xfrm>
      </p:grpSpPr>
      <p:sp>
        <p:nvSpPr>
          <p:cNvPr id="69634" name="Rectangle 6">
            <a:extLst>
              <a:ext uri="{FF2B5EF4-FFF2-40B4-BE49-F238E27FC236}">
                <a16:creationId xmlns:a16="http://schemas.microsoft.com/office/drawing/2014/main" id="{CA5A9750-4676-784A-0729-7CE42E2077FD}"/>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092714FE-C746-451F-AE9F-7543A35DE74D}" type="slidenum">
              <a:rPr lang="en-US" altLang="en-US" sz="1400" smtClean="0"/>
              <a:pPr fontAlgn="base">
                <a:spcBef>
                  <a:spcPct val="0"/>
                </a:spcBef>
                <a:spcAft>
                  <a:spcPct val="0"/>
                </a:spcAft>
              </a:pPr>
              <a:t>53</a:t>
            </a:fld>
            <a:endParaRPr lang="en-US" altLang="en-US" sz="1400" dirty="0"/>
          </a:p>
        </p:txBody>
      </p:sp>
      <p:sp>
        <p:nvSpPr>
          <p:cNvPr id="69635" name="Rectangle 1">
            <a:extLst>
              <a:ext uri="{FF2B5EF4-FFF2-40B4-BE49-F238E27FC236}">
                <a16:creationId xmlns:a16="http://schemas.microsoft.com/office/drawing/2014/main" id="{8620F893-2AE1-A1FC-CE73-7001AADD1609}"/>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9636" name="Rectangle 2">
            <a:extLst>
              <a:ext uri="{FF2B5EF4-FFF2-40B4-BE49-F238E27FC236}">
                <a16:creationId xmlns:a16="http://schemas.microsoft.com/office/drawing/2014/main" id="{6B8C74A1-6B6C-19E4-5E71-BCF8A2793443}"/>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4165546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r" eaLnBrk="1" hangingPunct="1"/>
            <a:fld id="{CB38E2AB-6788-4FE8-859B-3E586A9C87C2}" type="slidenum">
              <a:rPr lang="en-US" altLang="en-US" sz="1200">
                <a:latin typeface="Arial" panose="020B0604020202020204" pitchFamily="34" charset="0"/>
              </a:rPr>
              <a:pPr algn="r" eaLnBrk="1" hangingPunct="1"/>
              <a:t>4</a:t>
            </a:fld>
            <a:endParaRPr lang="en-US" altLang="en-US" sz="1200">
              <a:latin typeface="Arial" panose="020B0604020202020204" pitchFamily="34" charset="0"/>
            </a:endParaRPr>
          </a:p>
        </p:txBody>
      </p:sp>
      <p:sp>
        <p:nvSpPr>
          <p:cNvPr id="47107" name="Text Box 2"/>
          <p:cNvSpPr txBox="1">
            <a:spLocks noChangeArrowheads="1"/>
          </p:cNvSpPr>
          <p:nvPr/>
        </p:nvSpPr>
        <p:spPr bwMode="auto">
          <a:xfrm>
            <a:off x="1150938" y="692150"/>
            <a:ext cx="4556125" cy="34163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endParaRPr lang="en-US" altLang="en-US"/>
          </a:p>
        </p:txBody>
      </p:sp>
      <p:sp>
        <p:nvSpPr>
          <p:cNvPr id="47108" name="Rectangle 3"/>
          <p:cNvSpPr>
            <a:spLocks noGrp="1" noChangeArrowheads="1"/>
          </p:cNvSpPr>
          <p:nvPr>
            <p:ph type="body"/>
          </p:nvPr>
        </p:nvSpPr>
        <p:spPr>
          <a:xfrm>
            <a:off x="914400" y="4343400"/>
            <a:ext cx="5026025"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7748874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435B8B3-FAAA-10EF-F80C-01C2D07A7600}"/>
            </a:ext>
          </a:extLst>
        </p:cNvPr>
        <p:cNvGrpSpPr/>
        <p:nvPr/>
      </p:nvGrpSpPr>
      <p:grpSpPr>
        <a:xfrm>
          <a:off x="0" y="0"/>
          <a:ext cx="0" cy="0"/>
          <a:chOff x="0" y="0"/>
          <a:chExt cx="0" cy="0"/>
        </a:xfrm>
      </p:grpSpPr>
      <p:sp>
        <p:nvSpPr>
          <p:cNvPr id="71682" name="Rectangle 6">
            <a:extLst>
              <a:ext uri="{FF2B5EF4-FFF2-40B4-BE49-F238E27FC236}">
                <a16:creationId xmlns:a16="http://schemas.microsoft.com/office/drawing/2014/main" id="{09C8FF5E-54D6-5838-F6FF-AF64AB5D564F}"/>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C9AF098-6B7A-42E3-8114-32B3D76F6C32}" type="slidenum">
              <a:rPr lang="en-US" altLang="en-US" sz="1400" smtClean="0"/>
              <a:pPr fontAlgn="base">
                <a:spcBef>
                  <a:spcPct val="0"/>
                </a:spcBef>
                <a:spcAft>
                  <a:spcPct val="0"/>
                </a:spcAft>
              </a:pPr>
              <a:t>54</a:t>
            </a:fld>
            <a:endParaRPr lang="en-US" altLang="en-US" sz="1400" dirty="0"/>
          </a:p>
        </p:txBody>
      </p:sp>
      <p:sp>
        <p:nvSpPr>
          <p:cNvPr id="71683" name="Rectangle 1">
            <a:extLst>
              <a:ext uri="{FF2B5EF4-FFF2-40B4-BE49-F238E27FC236}">
                <a16:creationId xmlns:a16="http://schemas.microsoft.com/office/drawing/2014/main" id="{2E21D8A1-7A5F-EC6F-CA3A-FC453DD3E963}"/>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1684" name="Rectangle 2">
            <a:extLst>
              <a:ext uri="{FF2B5EF4-FFF2-40B4-BE49-F238E27FC236}">
                <a16:creationId xmlns:a16="http://schemas.microsoft.com/office/drawing/2014/main" id="{C1BBB7E1-4E54-3A94-CEA5-CEA3B3524359}"/>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8709127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33B40B6-ACAA-64F5-147D-91571DFCDB56}"/>
            </a:ext>
          </a:extLst>
        </p:cNvPr>
        <p:cNvGrpSpPr/>
        <p:nvPr/>
      </p:nvGrpSpPr>
      <p:grpSpPr>
        <a:xfrm>
          <a:off x="0" y="0"/>
          <a:ext cx="0" cy="0"/>
          <a:chOff x="0" y="0"/>
          <a:chExt cx="0" cy="0"/>
        </a:xfrm>
      </p:grpSpPr>
      <p:sp>
        <p:nvSpPr>
          <p:cNvPr id="73730" name="Rectangle 6">
            <a:extLst>
              <a:ext uri="{FF2B5EF4-FFF2-40B4-BE49-F238E27FC236}">
                <a16:creationId xmlns:a16="http://schemas.microsoft.com/office/drawing/2014/main" id="{571CBE14-1634-0F54-5445-CC9DB9BEF66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1FD3DDF3-1CB2-4E03-95F7-D59806E93D24}" type="slidenum">
              <a:rPr lang="en-US" altLang="en-US" sz="1400" smtClean="0"/>
              <a:pPr fontAlgn="base">
                <a:spcBef>
                  <a:spcPct val="0"/>
                </a:spcBef>
                <a:spcAft>
                  <a:spcPct val="0"/>
                </a:spcAft>
              </a:pPr>
              <a:t>55</a:t>
            </a:fld>
            <a:endParaRPr lang="en-US" altLang="en-US" sz="1400" dirty="0"/>
          </a:p>
        </p:txBody>
      </p:sp>
      <p:sp>
        <p:nvSpPr>
          <p:cNvPr id="73731" name="Rectangle 1">
            <a:extLst>
              <a:ext uri="{FF2B5EF4-FFF2-40B4-BE49-F238E27FC236}">
                <a16:creationId xmlns:a16="http://schemas.microsoft.com/office/drawing/2014/main" id="{E9FA41F5-F36B-DEE1-3EF2-632DECE3AAFF}"/>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3732" name="Rectangle 2">
            <a:extLst>
              <a:ext uri="{FF2B5EF4-FFF2-40B4-BE49-F238E27FC236}">
                <a16:creationId xmlns:a16="http://schemas.microsoft.com/office/drawing/2014/main" id="{2DC998A5-4513-6472-0F6D-69029F0B10A8}"/>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372089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0B6BD05-1E56-3851-0C06-E43985F339CB}"/>
            </a:ext>
          </a:extLst>
        </p:cNvPr>
        <p:cNvGrpSpPr/>
        <p:nvPr/>
      </p:nvGrpSpPr>
      <p:grpSpPr>
        <a:xfrm>
          <a:off x="0" y="0"/>
          <a:ext cx="0" cy="0"/>
          <a:chOff x="0" y="0"/>
          <a:chExt cx="0" cy="0"/>
        </a:xfrm>
      </p:grpSpPr>
      <p:sp>
        <p:nvSpPr>
          <p:cNvPr id="75778" name="Rectangle 6">
            <a:extLst>
              <a:ext uri="{FF2B5EF4-FFF2-40B4-BE49-F238E27FC236}">
                <a16:creationId xmlns:a16="http://schemas.microsoft.com/office/drawing/2014/main" id="{42350791-82CE-682C-E7A3-E692ECD58451}"/>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F80C19F8-E7B1-48B5-A902-9810315258EE}" type="slidenum">
              <a:rPr lang="en-US" altLang="en-US" sz="1400" smtClean="0"/>
              <a:pPr fontAlgn="base">
                <a:spcBef>
                  <a:spcPct val="0"/>
                </a:spcBef>
                <a:spcAft>
                  <a:spcPct val="0"/>
                </a:spcAft>
              </a:pPr>
              <a:t>56</a:t>
            </a:fld>
            <a:endParaRPr lang="en-US" altLang="en-US" sz="1400" dirty="0"/>
          </a:p>
        </p:txBody>
      </p:sp>
      <p:sp>
        <p:nvSpPr>
          <p:cNvPr id="75779" name="Rectangle 1">
            <a:extLst>
              <a:ext uri="{FF2B5EF4-FFF2-40B4-BE49-F238E27FC236}">
                <a16:creationId xmlns:a16="http://schemas.microsoft.com/office/drawing/2014/main" id="{91EDA03F-97C7-0089-CEB5-1548DDF7F388}"/>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5780" name="Rectangle 2">
            <a:extLst>
              <a:ext uri="{FF2B5EF4-FFF2-40B4-BE49-F238E27FC236}">
                <a16:creationId xmlns:a16="http://schemas.microsoft.com/office/drawing/2014/main" id="{134CF884-EDE2-5981-0402-FCA7B0DBABDD}"/>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1437182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0C5D8EE-A6AD-9177-4C65-A1238988ED10}"/>
            </a:ext>
          </a:extLst>
        </p:cNvPr>
        <p:cNvGrpSpPr/>
        <p:nvPr/>
      </p:nvGrpSpPr>
      <p:grpSpPr>
        <a:xfrm>
          <a:off x="0" y="0"/>
          <a:ext cx="0" cy="0"/>
          <a:chOff x="0" y="0"/>
          <a:chExt cx="0" cy="0"/>
        </a:xfrm>
      </p:grpSpPr>
      <p:sp>
        <p:nvSpPr>
          <p:cNvPr id="77826" name="Rectangle 6">
            <a:extLst>
              <a:ext uri="{FF2B5EF4-FFF2-40B4-BE49-F238E27FC236}">
                <a16:creationId xmlns:a16="http://schemas.microsoft.com/office/drawing/2014/main" id="{039CA8C5-1207-F88A-A523-5A48F57AD7C6}"/>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4EF138F5-C2EB-4A38-AED8-F731DF3DB6A6}" type="slidenum">
              <a:rPr lang="en-US" altLang="en-US" sz="1400" smtClean="0"/>
              <a:pPr fontAlgn="base">
                <a:spcBef>
                  <a:spcPct val="0"/>
                </a:spcBef>
                <a:spcAft>
                  <a:spcPct val="0"/>
                </a:spcAft>
              </a:pPr>
              <a:t>57</a:t>
            </a:fld>
            <a:endParaRPr lang="en-US" altLang="en-US" sz="1400"/>
          </a:p>
        </p:txBody>
      </p:sp>
      <p:sp>
        <p:nvSpPr>
          <p:cNvPr id="77827" name="Rectangle 1">
            <a:extLst>
              <a:ext uri="{FF2B5EF4-FFF2-40B4-BE49-F238E27FC236}">
                <a16:creationId xmlns:a16="http://schemas.microsoft.com/office/drawing/2014/main" id="{C4F4A1E3-EE44-F607-BAAD-739F748D7811}"/>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7828" name="Rectangle 2">
            <a:extLst>
              <a:ext uri="{FF2B5EF4-FFF2-40B4-BE49-F238E27FC236}">
                <a16:creationId xmlns:a16="http://schemas.microsoft.com/office/drawing/2014/main" id="{5D9D83DB-0A6E-6259-7B88-16BA3A046E0B}"/>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32923008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C8783E0-CFAE-FD42-DB91-03B677311D89}"/>
            </a:ext>
          </a:extLst>
        </p:cNvPr>
        <p:cNvGrpSpPr/>
        <p:nvPr/>
      </p:nvGrpSpPr>
      <p:grpSpPr>
        <a:xfrm>
          <a:off x="0" y="0"/>
          <a:ext cx="0" cy="0"/>
          <a:chOff x="0" y="0"/>
          <a:chExt cx="0" cy="0"/>
        </a:xfrm>
      </p:grpSpPr>
      <p:sp>
        <p:nvSpPr>
          <p:cNvPr id="79874" name="Rectangle 6">
            <a:extLst>
              <a:ext uri="{FF2B5EF4-FFF2-40B4-BE49-F238E27FC236}">
                <a16:creationId xmlns:a16="http://schemas.microsoft.com/office/drawing/2014/main" id="{98DB4A6F-59E7-C624-2B61-F975359C43CB}"/>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CC426166-0135-4065-89C6-550E5897C184}" type="slidenum">
              <a:rPr lang="en-US" altLang="en-US" sz="1400" smtClean="0"/>
              <a:pPr fontAlgn="base">
                <a:spcBef>
                  <a:spcPct val="0"/>
                </a:spcBef>
                <a:spcAft>
                  <a:spcPct val="0"/>
                </a:spcAft>
              </a:pPr>
              <a:t>58</a:t>
            </a:fld>
            <a:endParaRPr lang="en-US" altLang="en-US" sz="1400" dirty="0"/>
          </a:p>
        </p:txBody>
      </p:sp>
      <p:sp>
        <p:nvSpPr>
          <p:cNvPr id="79875" name="Rectangle 1">
            <a:extLst>
              <a:ext uri="{FF2B5EF4-FFF2-40B4-BE49-F238E27FC236}">
                <a16:creationId xmlns:a16="http://schemas.microsoft.com/office/drawing/2014/main" id="{787B14FD-8D25-6C84-6471-EB1B95290C20}"/>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9876" name="Rectangle 2">
            <a:extLst>
              <a:ext uri="{FF2B5EF4-FFF2-40B4-BE49-F238E27FC236}">
                <a16:creationId xmlns:a16="http://schemas.microsoft.com/office/drawing/2014/main" id="{D012B37E-61E3-4A85-2A5F-2E5C49119476}"/>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9551900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C0BA96F-7FA3-DA0B-F2BD-60F17483E9A1}"/>
            </a:ext>
          </a:extLst>
        </p:cNvPr>
        <p:cNvGrpSpPr/>
        <p:nvPr/>
      </p:nvGrpSpPr>
      <p:grpSpPr>
        <a:xfrm>
          <a:off x="0" y="0"/>
          <a:ext cx="0" cy="0"/>
          <a:chOff x="0" y="0"/>
          <a:chExt cx="0" cy="0"/>
        </a:xfrm>
      </p:grpSpPr>
      <p:sp>
        <p:nvSpPr>
          <p:cNvPr id="81922" name="Rectangle 6">
            <a:extLst>
              <a:ext uri="{FF2B5EF4-FFF2-40B4-BE49-F238E27FC236}">
                <a16:creationId xmlns:a16="http://schemas.microsoft.com/office/drawing/2014/main" id="{607BA121-AF51-070A-18DD-E0EEC92442DD}"/>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3D8EE079-B5B9-4717-B06A-A94D803381D3}" type="slidenum">
              <a:rPr lang="en-US" altLang="en-US" sz="1400" smtClean="0"/>
              <a:pPr fontAlgn="base">
                <a:spcBef>
                  <a:spcPct val="0"/>
                </a:spcBef>
                <a:spcAft>
                  <a:spcPct val="0"/>
                </a:spcAft>
              </a:pPr>
              <a:t>59</a:t>
            </a:fld>
            <a:endParaRPr lang="en-US" altLang="en-US" sz="1400" dirty="0"/>
          </a:p>
        </p:txBody>
      </p:sp>
      <p:sp>
        <p:nvSpPr>
          <p:cNvPr id="81923" name="Rectangle 1">
            <a:extLst>
              <a:ext uri="{FF2B5EF4-FFF2-40B4-BE49-F238E27FC236}">
                <a16:creationId xmlns:a16="http://schemas.microsoft.com/office/drawing/2014/main" id="{88F10F84-51C3-8C06-96D7-605C3841AFC2}"/>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24" name="Rectangle 2">
            <a:extLst>
              <a:ext uri="{FF2B5EF4-FFF2-40B4-BE49-F238E27FC236}">
                <a16:creationId xmlns:a16="http://schemas.microsoft.com/office/drawing/2014/main" id="{D50857B6-80FC-F3D7-E083-855CE4EAEB74}"/>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283410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95FC277-D717-5B2F-65E4-FBAACBA8B8E5}"/>
            </a:ext>
          </a:extLst>
        </p:cNvPr>
        <p:cNvGrpSpPr/>
        <p:nvPr/>
      </p:nvGrpSpPr>
      <p:grpSpPr>
        <a:xfrm>
          <a:off x="0" y="0"/>
          <a:ext cx="0" cy="0"/>
          <a:chOff x="0" y="0"/>
          <a:chExt cx="0" cy="0"/>
        </a:xfrm>
      </p:grpSpPr>
      <p:sp>
        <p:nvSpPr>
          <p:cNvPr id="83970" name="Rectangle 6">
            <a:extLst>
              <a:ext uri="{FF2B5EF4-FFF2-40B4-BE49-F238E27FC236}">
                <a16:creationId xmlns:a16="http://schemas.microsoft.com/office/drawing/2014/main" id="{D9FC3D27-4B17-4F03-2C99-B58528FB3AF7}"/>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AD80F133-9420-46FE-BED5-AE68B150BC97}" type="slidenum">
              <a:rPr lang="en-US" altLang="en-US" sz="1400" smtClean="0"/>
              <a:pPr fontAlgn="base">
                <a:spcBef>
                  <a:spcPct val="0"/>
                </a:spcBef>
                <a:spcAft>
                  <a:spcPct val="0"/>
                </a:spcAft>
              </a:pPr>
              <a:t>60</a:t>
            </a:fld>
            <a:endParaRPr lang="en-US" altLang="en-US" sz="1400" dirty="0"/>
          </a:p>
        </p:txBody>
      </p:sp>
      <p:sp>
        <p:nvSpPr>
          <p:cNvPr id="83971" name="Rectangle 1">
            <a:extLst>
              <a:ext uri="{FF2B5EF4-FFF2-40B4-BE49-F238E27FC236}">
                <a16:creationId xmlns:a16="http://schemas.microsoft.com/office/drawing/2014/main" id="{A838FEC9-DA96-054B-5F9A-A08A942D368D}"/>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3972" name="Rectangle 2">
            <a:extLst>
              <a:ext uri="{FF2B5EF4-FFF2-40B4-BE49-F238E27FC236}">
                <a16:creationId xmlns:a16="http://schemas.microsoft.com/office/drawing/2014/main" id="{F6AF78AF-1206-D432-CA19-E04A165458EA}"/>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55366855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3D7630B-8AF2-1ACF-E5E5-833BE6DB5158}"/>
            </a:ext>
          </a:extLst>
        </p:cNvPr>
        <p:cNvGrpSpPr/>
        <p:nvPr/>
      </p:nvGrpSpPr>
      <p:grpSpPr>
        <a:xfrm>
          <a:off x="0" y="0"/>
          <a:ext cx="0" cy="0"/>
          <a:chOff x="0" y="0"/>
          <a:chExt cx="0" cy="0"/>
        </a:xfrm>
      </p:grpSpPr>
      <p:sp>
        <p:nvSpPr>
          <p:cNvPr id="86018" name="Rectangle 6">
            <a:extLst>
              <a:ext uri="{FF2B5EF4-FFF2-40B4-BE49-F238E27FC236}">
                <a16:creationId xmlns:a16="http://schemas.microsoft.com/office/drawing/2014/main" id="{737078DC-E9C6-562C-AEAE-7D27C9321366}"/>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E101F848-D14F-4935-8729-B0045C8DCBC6}" type="slidenum">
              <a:rPr lang="en-US" altLang="en-US" sz="1400" smtClean="0"/>
              <a:pPr fontAlgn="base">
                <a:spcBef>
                  <a:spcPct val="0"/>
                </a:spcBef>
                <a:spcAft>
                  <a:spcPct val="0"/>
                </a:spcAft>
              </a:pPr>
              <a:t>61</a:t>
            </a:fld>
            <a:endParaRPr lang="en-US" altLang="en-US" sz="1400" dirty="0"/>
          </a:p>
        </p:txBody>
      </p:sp>
      <p:sp>
        <p:nvSpPr>
          <p:cNvPr id="86019" name="Rectangle 1">
            <a:extLst>
              <a:ext uri="{FF2B5EF4-FFF2-40B4-BE49-F238E27FC236}">
                <a16:creationId xmlns:a16="http://schemas.microsoft.com/office/drawing/2014/main" id="{37048F80-E7C7-097B-44BE-27490AEB7593}"/>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6020" name="Rectangle 2">
            <a:extLst>
              <a:ext uri="{FF2B5EF4-FFF2-40B4-BE49-F238E27FC236}">
                <a16:creationId xmlns:a16="http://schemas.microsoft.com/office/drawing/2014/main" id="{545B1E6F-F87A-6B56-4CBB-DED8A6BE8885}"/>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8586760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56D0C66-F3A6-060B-1276-336D858DC2CC}"/>
            </a:ext>
          </a:extLst>
        </p:cNvPr>
        <p:cNvGrpSpPr/>
        <p:nvPr/>
      </p:nvGrpSpPr>
      <p:grpSpPr>
        <a:xfrm>
          <a:off x="0" y="0"/>
          <a:ext cx="0" cy="0"/>
          <a:chOff x="0" y="0"/>
          <a:chExt cx="0" cy="0"/>
        </a:xfrm>
      </p:grpSpPr>
      <p:sp>
        <p:nvSpPr>
          <p:cNvPr id="88066" name="Rectangle 6">
            <a:extLst>
              <a:ext uri="{FF2B5EF4-FFF2-40B4-BE49-F238E27FC236}">
                <a16:creationId xmlns:a16="http://schemas.microsoft.com/office/drawing/2014/main" id="{A06D62FB-A0BD-85BE-59D7-25E30228DB86}"/>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B7DF8078-E7F9-4625-A2B6-5C15E5EB80C6}" type="slidenum">
              <a:rPr lang="en-US" altLang="en-US" sz="1400" smtClean="0"/>
              <a:pPr fontAlgn="base">
                <a:spcBef>
                  <a:spcPct val="0"/>
                </a:spcBef>
                <a:spcAft>
                  <a:spcPct val="0"/>
                </a:spcAft>
              </a:pPr>
              <a:t>62</a:t>
            </a:fld>
            <a:endParaRPr lang="en-US" altLang="en-US" sz="1400" dirty="0"/>
          </a:p>
        </p:txBody>
      </p:sp>
      <p:sp>
        <p:nvSpPr>
          <p:cNvPr id="88067" name="Rectangle 1">
            <a:extLst>
              <a:ext uri="{FF2B5EF4-FFF2-40B4-BE49-F238E27FC236}">
                <a16:creationId xmlns:a16="http://schemas.microsoft.com/office/drawing/2014/main" id="{14212788-A963-A4FC-0CAD-C8309D9E9621}"/>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8068" name="Rectangle 2">
            <a:extLst>
              <a:ext uri="{FF2B5EF4-FFF2-40B4-BE49-F238E27FC236}">
                <a16:creationId xmlns:a16="http://schemas.microsoft.com/office/drawing/2014/main" id="{D5D5BFED-30D7-95F6-48AA-E3864BF39DBF}"/>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5218713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42393BA-055B-1A9F-685B-BA457EFAF4C3}"/>
            </a:ext>
          </a:extLst>
        </p:cNvPr>
        <p:cNvGrpSpPr/>
        <p:nvPr/>
      </p:nvGrpSpPr>
      <p:grpSpPr>
        <a:xfrm>
          <a:off x="0" y="0"/>
          <a:ext cx="0" cy="0"/>
          <a:chOff x="0" y="0"/>
          <a:chExt cx="0" cy="0"/>
        </a:xfrm>
      </p:grpSpPr>
      <p:sp>
        <p:nvSpPr>
          <p:cNvPr id="90114" name="Rectangle 6">
            <a:extLst>
              <a:ext uri="{FF2B5EF4-FFF2-40B4-BE49-F238E27FC236}">
                <a16:creationId xmlns:a16="http://schemas.microsoft.com/office/drawing/2014/main" id="{2D372D70-F01F-E5F2-D7B8-7B5122DD1411}"/>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58A16816-1403-4EFD-8F0C-6F519AD506B1}" type="slidenum">
              <a:rPr lang="en-US" altLang="en-US" sz="1400" smtClean="0"/>
              <a:pPr fontAlgn="base">
                <a:spcBef>
                  <a:spcPct val="0"/>
                </a:spcBef>
                <a:spcAft>
                  <a:spcPct val="0"/>
                </a:spcAft>
              </a:pPr>
              <a:t>63</a:t>
            </a:fld>
            <a:endParaRPr lang="en-US" altLang="en-US" sz="1400" dirty="0"/>
          </a:p>
        </p:txBody>
      </p:sp>
      <p:sp>
        <p:nvSpPr>
          <p:cNvPr id="90115" name="Rectangle 1">
            <a:extLst>
              <a:ext uri="{FF2B5EF4-FFF2-40B4-BE49-F238E27FC236}">
                <a16:creationId xmlns:a16="http://schemas.microsoft.com/office/drawing/2014/main" id="{5DB1C945-9C8F-71FA-5A18-1A2DFEE94FC9}"/>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0116" name="Rectangle 2">
            <a:extLst>
              <a:ext uri="{FF2B5EF4-FFF2-40B4-BE49-F238E27FC236}">
                <a16:creationId xmlns:a16="http://schemas.microsoft.com/office/drawing/2014/main" id="{B0661724-F186-5083-1D4A-9E48CB9DF0A5}"/>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0656341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4988" y="763588"/>
            <a:ext cx="6697662" cy="37687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pPr>
              <a:defRPr/>
            </a:pPr>
            <a:fld id="{6D4C87ED-E76D-4CEB-90F4-91AFEBEB431D}" type="slidenum">
              <a:rPr lang="en-US" altLang="en-US" smtClean="0"/>
              <a:pPr>
                <a:defRPr/>
              </a:pPr>
              <a:t>6</a:t>
            </a:fld>
            <a:endParaRPr lang="en-US" altLang="en-US"/>
          </a:p>
        </p:txBody>
      </p:sp>
    </p:spTree>
    <p:extLst>
      <p:ext uri="{BB962C8B-B14F-4D97-AF65-F5344CB8AC3E}">
        <p14:creationId xmlns:p14="http://schemas.microsoft.com/office/powerpoint/2010/main" val="26988313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0838810D-61C8-6CA2-53E2-DD710E474C6E}"/>
            </a:ext>
          </a:extLst>
        </p:cNvPr>
        <p:cNvGrpSpPr/>
        <p:nvPr/>
      </p:nvGrpSpPr>
      <p:grpSpPr>
        <a:xfrm>
          <a:off x="0" y="0"/>
          <a:ext cx="0" cy="0"/>
          <a:chOff x="0" y="0"/>
          <a:chExt cx="0" cy="0"/>
        </a:xfrm>
      </p:grpSpPr>
      <p:sp>
        <p:nvSpPr>
          <p:cNvPr id="92162" name="Rectangle 6">
            <a:extLst>
              <a:ext uri="{FF2B5EF4-FFF2-40B4-BE49-F238E27FC236}">
                <a16:creationId xmlns:a16="http://schemas.microsoft.com/office/drawing/2014/main" id="{A8C2C0A7-5076-DCF8-EDC7-F8AD36E7CC84}"/>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BAF7F85-D19E-4C5F-B0EC-5C72DB3A0724}" type="slidenum">
              <a:rPr lang="en-US" altLang="en-US" sz="1400" smtClean="0"/>
              <a:pPr fontAlgn="base">
                <a:spcBef>
                  <a:spcPct val="0"/>
                </a:spcBef>
                <a:spcAft>
                  <a:spcPct val="0"/>
                </a:spcAft>
              </a:pPr>
              <a:t>64</a:t>
            </a:fld>
            <a:endParaRPr lang="en-US" altLang="en-US" sz="1400" dirty="0"/>
          </a:p>
        </p:txBody>
      </p:sp>
      <p:sp>
        <p:nvSpPr>
          <p:cNvPr id="92163" name="Rectangle 1">
            <a:extLst>
              <a:ext uri="{FF2B5EF4-FFF2-40B4-BE49-F238E27FC236}">
                <a16:creationId xmlns:a16="http://schemas.microsoft.com/office/drawing/2014/main" id="{58BDDB97-1EF0-552E-FD15-CDA620C1EBC2}"/>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2164" name="Rectangle 2">
            <a:extLst>
              <a:ext uri="{FF2B5EF4-FFF2-40B4-BE49-F238E27FC236}">
                <a16:creationId xmlns:a16="http://schemas.microsoft.com/office/drawing/2014/main" id="{AAAD9F09-A9F3-AE67-9556-A2AA54FAA8A8}"/>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9966595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FFB08382-D309-04FD-9247-56869533569F}"/>
            </a:ext>
          </a:extLst>
        </p:cNvPr>
        <p:cNvGrpSpPr/>
        <p:nvPr/>
      </p:nvGrpSpPr>
      <p:grpSpPr>
        <a:xfrm>
          <a:off x="0" y="0"/>
          <a:ext cx="0" cy="0"/>
          <a:chOff x="0" y="0"/>
          <a:chExt cx="0" cy="0"/>
        </a:xfrm>
      </p:grpSpPr>
      <p:sp>
        <p:nvSpPr>
          <p:cNvPr id="94210" name="Rectangle 6">
            <a:extLst>
              <a:ext uri="{FF2B5EF4-FFF2-40B4-BE49-F238E27FC236}">
                <a16:creationId xmlns:a16="http://schemas.microsoft.com/office/drawing/2014/main" id="{568CE2D9-068A-3397-E282-9E594457562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A2CA8B19-2784-4995-BDBE-72FFF8450F8F}" type="slidenum">
              <a:rPr lang="en-US" altLang="en-US" sz="1400" smtClean="0"/>
              <a:pPr fontAlgn="base">
                <a:spcBef>
                  <a:spcPct val="0"/>
                </a:spcBef>
                <a:spcAft>
                  <a:spcPct val="0"/>
                </a:spcAft>
              </a:pPr>
              <a:t>65</a:t>
            </a:fld>
            <a:endParaRPr lang="en-US" altLang="en-US" sz="1400" dirty="0"/>
          </a:p>
        </p:txBody>
      </p:sp>
      <p:sp>
        <p:nvSpPr>
          <p:cNvPr id="94211" name="Rectangle 1">
            <a:extLst>
              <a:ext uri="{FF2B5EF4-FFF2-40B4-BE49-F238E27FC236}">
                <a16:creationId xmlns:a16="http://schemas.microsoft.com/office/drawing/2014/main" id="{C052DF00-99CD-5BFE-5676-AF012397CE44}"/>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4212" name="Rectangle 2">
            <a:extLst>
              <a:ext uri="{FF2B5EF4-FFF2-40B4-BE49-F238E27FC236}">
                <a16:creationId xmlns:a16="http://schemas.microsoft.com/office/drawing/2014/main" id="{530ECBE2-225E-2ADD-0AA3-FDD21BCC5E35}"/>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5582298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64D8E87-4D65-60A3-7CB5-2FB050EB9F70}"/>
            </a:ext>
          </a:extLst>
        </p:cNvPr>
        <p:cNvGrpSpPr/>
        <p:nvPr/>
      </p:nvGrpSpPr>
      <p:grpSpPr>
        <a:xfrm>
          <a:off x="0" y="0"/>
          <a:ext cx="0" cy="0"/>
          <a:chOff x="0" y="0"/>
          <a:chExt cx="0" cy="0"/>
        </a:xfrm>
      </p:grpSpPr>
      <p:sp>
        <p:nvSpPr>
          <p:cNvPr id="96258" name="Rectangle 6">
            <a:extLst>
              <a:ext uri="{FF2B5EF4-FFF2-40B4-BE49-F238E27FC236}">
                <a16:creationId xmlns:a16="http://schemas.microsoft.com/office/drawing/2014/main" id="{C588E1DB-F920-F1DC-00EC-C3C5E9F88C1B}"/>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C7ACB8C-A4FC-43F7-B7F4-B98457854B0B}" type="slidenum">
              <a:rPr lang="en-US" altLang="en-US" sz="1400" smtClean="0"/>
              <a:pPr fontAlgn="base">
                <a:spcBef>
                  <a:spcPct val="0"/>
                </a:spcBef>
                <a:spcAft>
                  <a:spcPct val="0"/>
                </a:spcAft>
              </a:pPr>
              <a:t>66</a:t>
            </a:fld>
            <a:endParaRPr lang="en-US" altLang="en-US" sz="1400" dirty="0"/>
          </a:p>
        </p:txBody>
      </p:sp>
      <p:sp>
        <p:nvSpPr>
          <p:cNvPr id="96259" name="Rectangle 1">
            <a:extLst>
              <a:ext uri="{FF2B5EF4-FFF2-40B4-BE49-F238E27FC236}">
                <a16:creationId xmlns:a16="http://schemas.microsoft.com/office/drawing/2014/main" id="{FC82BE2C-7762-4F5F-9CB6-58916B39BBB8}"/>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6260" name="Rectangle 2">
            <a:extLst>
              <a:ext uri="{FF2B5EF4-FFF2-40B4-BE49-F238E27FC236}">
                <a16:creationId xmlns:a16="http://schemas.microsoft.com/office/drawing/2014/main" id="{480E3E9D-4152-9868-7410-5CCAFFE8D5F5}"/>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9583953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1C55F06-DAA5-3B10-5040-876B2E91D710}"/>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46D81D7D-9559-9C6C-79F1-1338AC08EE5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67</a:t>
            </a:fld>
            <a:endParaRPr lang="en-US" altLang="en-US" sz="1400" dirty="0"/>
          </a:p>
        </p:txBody>
      </p:sp>
      <p:sp>
        <p:nvSpPr>
          <p:cNvPr id="98307" name="Rectangle 1">
            <a:extLst>
              <a:ext uri="{FF2B5EF4-FFF2-40B4-BE49-F238E27FC236}">
                <a16:creationId xmlns:a16="http://schemas.microsoft.com/office/drawing/2014/main" id="{D6CB0A94-0085-C426-0552-9C025A6CAEBF}"/>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F6254651-D513-42DE-BA94-5BB77222B4D1}"/>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37403340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4F8EA7E-E791-A91E-D04D-9F01263D8A89}"/>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742D0B31-C1C2-3D6C-FAF8-A4F34BA9694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68</a:t>
            </a:fld>
            <a:endParaRPr lang="en-US" altLang="en-US" sz="1400" dirty="0"/>
          </a:p>
        </p:txBody>
      </p:sp>
      <p:sp>
        <p:nvSpPr>
          <p:cNvPr id="98307" name="Rectangle 1">
            <a:extLst>
              <a:ext uri="{FF2B5EF4-FFF2-40B4-BE49-F238E27FC236}">
                <a16:creationId xmlns:a16="http://schemas.microsoft.com/office/drawing/2014/main" id="{37017ECF-0592-B637-35DF-D7BFF4F54453}"/>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983159BC-2124-164A-0A4D-7A5262635844}"/>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26656821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AAAD5A5-1A95-5BC3-FB13-8B2C1E7465E6}"/>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591C86BA-C022-E3FE-A30D-4F2E394E7776}"/>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69</a:t>
            </a:fld>
            <a:endParaRPr lang="en-US" altLang="en-US" sz="1400" dirty="0"/>
          </a:p>
        </p:txBody>
      </p:sp>
      <p:sp>
        <p:nvSpPr>
          <p:cNvPr id="98307" name="Rectangle 1">
            <a:extLst>
              <a:ext uri="{FF2B5EF4-FFF2-40B4-BE49-F238E27FC236}">
                <a16:creationId xmlns:a16="http://schemas.microsoft.com/office/drawing/2014/main" id="{C56A142E-4988-C584-51CD-0F7C3FFEE498}"/>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55540E0E-958D-67AC-80E0-76545CFFA3DD}"/>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6004641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9C0B46B-4FCB-347B-F4D1-8CA512B15C05}"/>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AE248893-317C-3B5E-41C0-623E5280BF2B}"/>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70</a:t>
            </a:fld>
            <a:endParaRPr lang="en-US" altLang="en-US" sz="1400" dirty="0"/>
          </a:p>
        </p:txBody>
      </p:sp>
      <p:sp>
        <p:nvSpPr>
          <p:cNvPr id="98307" name="Rectangle 1">
            <a:extLst>
              <a:ext uri="{FF2B5EF4-FFF2-40B4-BE49-F238E27FC236}">
                <a16:creationId xmlns:a16="http://schemas.microsoft.com/office/drawing/2014/main" id="{170B482A-394A-5749-187E-968F4060356D}"/>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134C8E90-CECC-7AD1-5566-741795D3D24A}"/>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43976210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71B6623-D1E6-AF62-6799-8D7892547800}"/>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8687BB71-A76D-7E0C-F15B-30943A5EB028}"/>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71</a:t>
            </a:fld>
            <a:endParaRPr lang="en-US" altLang="en-US" sz="1400" dirty="0"/>
          </a:p>
        </p:txBody>
      </p:sp>
      <p:sp>
        <p:nvSpPr>
          <p:cNvPr id="98307" name="Rectangle 1">
            <a:extLst>
              <a:ext uri="{FF2B5EF4-FFF2-40B4-BE49-F238E27FC236}">
                <a16:creationId xmlns:a16="http://schemas.microsoft.com/office/drawing/2014/main" id="{B9B22259-42F4-0208-B463-3E72A27143D6}"/>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727CCCF0-C975-41AF-AB84-019405D11802}"/>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33275685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497DD4A-D322-0328-26A0-DBD5CECED7BA}"/>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8B4264C4-9C36-4C13-7AFF-EC05DB3941A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72</a:t>
            </a:fld>
            <a:endParaRPr lang="en-US" altLang="en-US" sz="1400" dirty="0"/>
          </a:p>
        </p:txBody>
      </p:sp>
      <p:sp>
        <p:nvSpPr>
          <p:cNvPr id="98307" name="Rectangle 1">
            <a:extLst>
              <a:ext uri="{FF2B5EF4-FFF2-40B4-BE49-F238E27FC236}">
                <a16:creationId xmlns:a16="http://schemas.microsoft.com/office/drawing/2014/main" id="{3006264A-8DDD-2D30-1766-FBB9D88AF382}"/>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F7AC83EB-4A47-E158-76B4-ACBB82609509}"/>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46701185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BAA95B5-CCEB-613E-91C6-C713AD93DDA4}"/>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86EFD65A-C0A3-9386-8BED-3556717AABE6}"/>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73</a:t>
            </a:fld>
            <a:endParaRPr lang="en-US" altLang="en-US" sz="1400" dirty="0"/>
          </a:p>
        </p:txBody>
      </p:sp>
      <p:sp>
        <p:nvSpPr>
          <p:cNvPr id="98307" name="Rectangle 1">
            <a:extLst>
              <a:ext uri="{FF2B5EF4-FFF2-40B4-BE49-F238E27FC236}">
                <a16:creationId xmlns:a16="http://schemas.microsoft.com/office/drawing/2014/main" id="{C2ADA056-2AD5-37CD-1318-DA44B322576B}"/>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DDB7864F-5B2B-B753-B361-801129C66F80}"/>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793668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4988" y="763588"/>
            <a:ext cx="6697662" cy="37687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pPr>
              <a:defRPr/>
            </a:pPr>
            <a:fld id="{6D4C87ED-E76D-4CEB-90F4-91AFEBEB431D}" type="slidenum">
              <a:rPr lang="en-US" altLang="en-US" smtClean="0"/>
              <a:pPr>
                <a:defRPr/>
              </a:pPr>
              <a:t>15</a:t>
            </a:fld>
            <a:endParaRPr lang="en-US" altLang="en-US"/>
          </a:p>
        </p:txBody>
      </p:sp>
    </p:spTree>
    <p:extLst>
      <p:ext uri="{BB962C8B-B14F-4D97-AF65-F5344CB8AC3E}">
        <p14:creationId xmlns:p14="http://schemas.microsoft.com/office/powerpoint/2010/main" val="9486844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CF3C137-1ABA-4BEB-C0B2-90C204BF3E06}"/>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7CE71DBF-E8FF-D093-2EDE-68D5874F6054}"/>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74</a:t>
            </a:fld>
            <a:endParaRPr lang="en-US" altLang="en-US" sz="1400" dirty="0"/>
          </a:p>
        </p:txBody>
      </p:sp>
      <p:sp>
        <p:nvSpPr>
          <p:cNvPr id="98307" name="Rectangle 1">
            <a:extLst>
              <a:ext uri="{FF2B5EF4-FFF2-40B4-BE49-F238E27FC236}">
                <a16:creationId xmlns:a16="http://schemas.microsoft.com/office/drawing/2014/main" id="{6402CBAF-A890-AE7F-B834-C2E9DEB3A608}"/>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6D79C74C-3CBC-5BE3-847C-1252F205FDD5}"/>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27209839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84427AE-C2B9-615C-CE68-B24D15413E92}"/>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2D98F22C-6CBA-DF75-0E3C-BE674D3F456D}"/>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75</a:t>
            </a:fld>
            <a:endParaRPr lang="en-US" altLang="en-US" sz="1400" dirty="0"/>
          </a:p>
        </p:txBody>
      </p:sp>
      <p:sp>
        <p:nvSpPr>
          <p:cNvPr id="98307" name="Rectangle 1">
            <a:extLst>
              <a:ext uri="{FF2B5EF4-FFF2-40B4-BE49-F238E27FC236}">
                <a16:creationId xmlns:a16="http://schemas.microsoft.com/office/drawing/2014/main" id="{9FC1C445-F750-7566-9E06-41370F231292}"/>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3B802BDF-9EA3-DA6E-383E-3CEDE33C1A58}"/>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14046663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3C00164-B471-E057-D2C6-6D715CB5EF10}"/>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ECF590EF-3D3D-2F22-99E7-8E6343DD8807}"/>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76</a:t>
            </a:fld>
            <a:endParaRPr lang="en-US" altLang="en-US" sz="1400" dirty="0"/>
          </a:p>
        </p:txBody>
      </p:sp>
      <p:sp>
        <p:nvSpPr>
          <p:cNvPr id="98307" name="Rectangle 1">
            <a:extLst>
              <a:ext uri="{FF2B5EF4-FFF2-40B4-BE49-F238E27FC236}">
                <a16:creationId xmlns:a16="http://schemas.microsoft.com/office/drawing/2014/main" id="{97C98732-2BD9-85A7-3716-363FAC847217}"/>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B04081AB-C818-9A90-9DCC-E93EA6B38613}"/>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8188306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179856F-AEFC-B611-46CF-D9B8D596BC47}"/>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E7A570A3-07F2-CEC8-A1D7-8AA89DBDAFF1}"/>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77</a:t>
            </a:fld>
            <a:endParaRPr lang="en-US" altLang="en-US" sz="1400" dirty="0"/>
          </a:p>
        </p:txBody>
      </p:sp>
      <p:sp>
        <p:nvSpPr>
          <p:cNvPr id="98307" name="Rectangle 1">
            <a:extLst>
              <a:ext uri="{FF2B5EF4-FFF2-40B4-BE49-F238E27FC236}">
                <a16:creationId xmlns:a16="http://schemas.microsoft.com/office/drawing/2014/main" id="{0514276D-49D5-0ECA-F52F-B272D7FA0CB9}"/>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CF91D635-3FFD-05D3-8532-E8D6328ED426}"/>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89049896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9ED0D38-C1AC-A67B-FD28-C85DE1FF265D}"/>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ABF222C8-F37B-E6A6-8102-1A254D1D779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78</a:t>
            </a:fld>
            <a:endParaRPr lang="en-US" altLang="en-US" sz="1400" dirty="0"/>
          </a:p>
        </p:txBody>
      </p:sp>
      <p:sp>
        <p:nvSpPr>
          <p:cNvPr id="98307" name="Rectangle 1">
            <a:extLst>
              <a:ext uri="{FF2B5EF4-FFF2-40B4-BE49-F238E27FC236}">
                <a16:creationId xmlns:a16="http://schemas.microsoft.com/office/drawing/2014/main" id="{B6D3DC11-0268-9BA7-74BE-EE783D3D5F62}"/>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78E3E2F0-D2D0-9602-6ED0-5A4EB7DDFB85}"/>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57142513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BC5FFA4-40A5-DA59-AD24-5A82C90A378B}"/>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000DCF50-C227-B0B7-8E95-AA6E17A525E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79</a:t>
            </a:fld>
            <a:endParaRPr lang="en-US" altLang="en-US" sz="1400" dirty="0"/>
          </a:p>
        </p:txBody>
      </p:sp>
      <p:sp>
        <p:nvSpPr>
          <p:cNvPr id="98307" name="Rectangle 1">
            <a:extLst>
              <a:ext uri="{FF2B5EF4-FFF2-40B4-BE49-F238E27FC236}">
                <a16:creationId xmlns:a16="http://schemas.microsoft.com/office/drawing/2014/main" id="{E2DF83DE-7237-0527-9602-10C36976C324}"/>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B080AD13-F8E9-AF31-465D-09E319B857D8}"/>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05913895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C2D2C9A-3FDA-31E7-BF72-BA7F1AEBAF26}"/>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BAEB22CE-8AB5-16EF-26C9-E27E2BC7E08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80</a:t>
            </a:fld>
            <a:endParaRPr lang="en-US" altLang="en-US" sz="1400" dirty="0"/>
          </a:p>
        </p:txBody>
      </p:sp>
      <p:sp>
        <p:nvSpPr>
          <p:cNvPr id="98307" name="Rectangle 1">
            <a:extLst>
              <a:ext uri="{FF2B5EF4-FFF2-40B4-BE49-F238E27FC236}">
                <a16:creationId xmlns:a16="http://schemas.microsoft.com/office/drawing/2014/main" id="{AE91A507-CE28-F202-A72E-412769D14AEE}"/>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C195B878-3749-1127-E368-BC30C9765E48}"/>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8491749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0CB4C03-2F2E-015B-199A-CBA5A6AA8C03}"/>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AE90E753-2D4E-34A4-7C3F-3CAD96AA1E4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81</a:t>
            </a:fld>
            <a:endParaRPr lang="en-US" altLang="en-US" sz="1400" dirty="0"/>
          </a:p>
        </p:txBody>
      </p:sp>
      <p:sp>
        <p:nvSpPr>
          <p:cNvPr id="98307" name="Rectangle 1">
            <a:extLst>
              <a:ext uri="{FF2B5EF4-FFF2-40B4-BE49-F238E27FC236}">
                <a16:creationId xmlns:a16="http://schemas.microsoft.com/office/drawing/2014/main" id="{813222FD-1408-F947-8D6C-9F058805D52B}"/>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301087E3-4EB5-181F-24E8-2428849DE3BF}"/>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86385006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0DB5BCB-E007-F632-A7A0-E5264DFEB257}"/>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6B6ED5F6-9FE5-7BBA-D22A-E3058428C577}"/>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82</a:t>
            </a:fld>
            <a:endParaRPr lang="en-US" altLang="en-US" sz="1400" dirty="0"/>
          </a:p>
        </p:txBody>
      </p:sp>
      <p:sp>
        <p:nvSpPr>
          <p:cNvPr id="98307" name="Rectangle 1">
            <a:extLst>
              <a:ext uri="{FF2B5EF4-FFF2-40B4-BE49-F238E27FC236}">
                <a16:creationId xmlns:a16="http://schemas.microsoft.com/office/drawing/2014/main" id="{74D0F1CC-8911-EB41-1ED1-E0A36D593A19}"/>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7051514C-7E34-3172-6368-CE367849F58E}"/>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69703185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63C16F3-90BD-A245-8CDF-B5A6668F2AE8}"/>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D070F34A-BC1F-2111-3112-D746F189F521}"/>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83</a:t>
            </a:fld>
            <a:endParaRPr lang="en-US" altLang="en-US" sz="1400" dirty="0"/>
          </a:p>
        </p:txBody>
      </p:sp>
      <p:sp>
        <p:nvSpPr>
          <p:cNvPr id="98307" name="Rectangle 1">
            <a:extLst>
              <a:ext uri="{FF2B5EF4-FFF2-40B4-BE49-F238E27FC236}">
                <a16:creationId xmlns:a16="http://schemas.microsoft.com/office/drawing/2014/main" id="{E368912D-DB95-135F-5EB6-34CF79B75178}"/>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15C002A5-883A-0ACC-E0A3-27CC8ADD8912}"/>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395798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4988" y="763588"/>
            <a:ext cx="6697662" cy="37687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pPr>
              <a:defRPr/>
            </a:pPr>
            <a:fld id="{6D4C87ED-E76D-4CEB-90F4-91AFEBEB431D}" type="slidenum">
              <a:rPr lang="en-US" altLang="en-US" smtClean="0"/>
              <a:pPr>
                <a:defRPr/>
              </a:pPr>
              <a:t>19</a:t>
            </a:fld>
            <a:endParaRPr lang="en-US" altLang="en-US"/>
          </a:p>
        </p:txBody>
      </p:sp>
    </p:spTree>
    <p:extLst>
      <p:ext uri="{BB962C8B-B14F-4D97-AF65-F5344CB8AC3E}">
        <p14:creationId xmlns:p14="http://schemas.microsoft.com/office/powerpoint/2010/main" val="31656085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AA558A1-0EF3-FEC9-216A-7647CEDE4925}"/>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A47D774D-DDBE-C659-2D1B-8380EF345044}"/>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84</a:t>
            </a:fld>
            <a:endParaRPr lang="en-US" altLang="en-US" sz="1400" dirty="0"/>
          </a:p>
        </p:txBody>
      </p:sp>
      <p:sp>
        <p:nvSpPr>
          <p:cNvPr id="98307" name="Rectangle 1">
            <a:extLst>
              <a:ext uri="{FF2B5EF4-FFF2-40B4-BE49-F238E27FC236}">
                <a16:creationId xmlns:a16="http://schemas.microsoft.com/office/drawing/2014/main" id="{F9962EAB-E942-4CB4-DE12-C7644E16B289}"/>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9C83BB52-2BA9-B190-48AF-EBEB58458821}"/>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28368446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292B427-BD5C-0B2F-2E1B-660F57453F86}"/>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5D3E9462-9929-6C79-7ED0-418DFF0F5526}"/>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85</a:t>
            </a:fld>
            <a:endParaRPr lang="en-US" altLang="en-US" sz="1400" dirty="0"/>
          </a:p>
        </p:txBody>
      </p:sp>
      <p:sp>
        <p:nvSpPr>
          <p:cNvPr id="98307" name="Rectangle 1">
            <a:extLst>
              <a:ext uri="{FF2B5EF4-FFF2-40B4-BE49-F238E27FC236}">
                <a16:creationId xmlns:a16="http://schemas.microsoft.com/office/drawing/2014/main" id="{C243B942-F1F2-20B6-EF61-065F598034EC}"/>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1D509CC2-A697-6641-9B6A-61AD0CD231EE}"/>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29880065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D229A27-8882-D13F-3C99-FB23D500061A}"/>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DBE1E866-A32E-D89B-BD98-00241631237E}"/>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86</a:t>
            </a:fld>
            <a:endParaRPr lang="en-US" altLang="en-US" sz="1400" dirty="0"/>
          </a:p>
        </p:txBody>
      </p:sp>
      <p:sp>
        <p:nvSpPr>
          <p:cNvPr id="98307" name="Rectangle 1">
            <a:extLst>
              <a:ext uri="{FF2B5EF4-FFF2-40B4-BE49-F238E27FC236}">
                <a16:creationId xmlns:a16="http://schemas.microsoft.com/office/drawing/2014/main" id="{207801E1-E283-F89F-FD41-84B840138F96}"/>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5F9B8EE5-F57A-0A26-3FB9-151CDBC1B562}"/>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44241551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6E20EB29-F4D7-BA8E-8958-411216C15613}"/>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130F3AFD-07E4-257E-5D10-93832B15CD72}"/>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87</a:t>
            </a:fld>
            <a:endParaRPr lang="en-US" altLang="en-US" sz="1400" dirty="0"/>
          </a:p>
        </p:txBody>
      </p:sp>
      <p:sp>
        <p:nvSpPr>
          <p:cNvPr id="98307" name="Rectangle 1">
            <a:extLst>
              <a:ext uri="{FF2B5EF4-FFF2-40B4-BE49-F238E27FC236}">
                <a16:creationId xmlns:a16="http://schemas.microsoft.com/office/drawing/2014/main" id="{1B6FE333-1B37-B479-7540-A2E6DD62D8B5}"/>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50A5E3BC-BB1F-18C3-8623-4801772F938B}"/>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66270865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956056A-436A-D924-196E-89E46082D30F}"/>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9BA9F2CD-5419-0EF3-89A5-24E8755A343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88</a:t>
            </a:fld>
            <a:endParaRPr lang="en-US" altLang="en-US" sz="1400" dirty="0"/>
          </a:p>
        </p:txBody>
      </p:sp>
      <p:sp>
        <p:nvSpPr>
          <p:cNvPr id="98307" name="Rectangle 1">
            <a:extLst>
              <a:ext uri="{FF2B5EF4-FFF2-40B4-BE49-F238E27FC236}">
                <a16:creationId xmlns:a16="http://schemas.microsoft.com/office/drawing/2014/main" id="{B90865BD-DC8B-0124-E678-2339E75228F7}"/>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8E503A22-A160-A4ED-FAE6-094BF129AE1A}"/>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96087155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A5032D7-C70A-4892-1BD7-297606A539BA}"/>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3B9DB505-150F-8319-0CC5-61F64B6B3590}"/>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89</a:t>
            </a:fld>
            <a:endParaRPr lang="en-US" altLang="en-US" sz="1400" dirty="0"/>
          </a:p>
        </p:txBody>
      </p:sp>
      <p:sp>
        <p:nvSpPr>
          <p:cNvPr id="98307" name="Rectangle 1">
            <a:extLst>
              <a:ext uri="{FF2B5EF4-FFF2-40B4-BE49-F238E27FC236}">
                <a16:creationId xmlns:a16="http://schemas.microsoft.com/office/drawing/2014/main" id="{9D3D8444-5024-DA28-E206-267058947DE5}"/>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D1974334-6501-6ACE-1613-17F26730844B}"/>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86184247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E956356-D9A7-8640-8B9F-0D1D8027F2EA}"/>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A854DC99-3B7B-D336-3059-3FBDC6A81FA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90</a:t>
            </a:fld>
            <a:endParaRPr lang="en-US" altLang="en-US" sz="1400" dirty="0"/>
          </a:p>
        </p:txBody>
      </p:sp>
      <p:sp>
        <p:nvSpPr>
          <p:cNvPr id="98307" name="Rectangle 1">
            <a:extLst>
              <a:ext uri="{FF2B5EF4-FFF2-40B4-BE49-F238E27FC236}">
                <a16:creationId xmlns:a16="http://schemas.microsoft.com/office/drawing/2014/main" id="{40B72CA2-AFBE-2478-2DCF-67EE8565F445}"/>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2A9B789A-1E05-0AAF-CA62-C2CD578990A0}"/>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70875095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3B5DBAE-06C1-7CAA-5964-D57E7C416B38}"/>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6F218480-E408-ABF6-63D6-5A37C4EE7F24}"/>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91</a:t>
            </a:fld>
            <a:endParaRPr lang="en-US" altLang="en-US" sz="1400" dirty="0"/>
          </a:p>
        </p:txBody>
      </p:sp>
      <p:sp>
        <p:nvSpPr>
          <p:cNvPr id="98307" name="Rectangle 1">
            <a:extLst>
              <a:ext uri="{FF2B5EF4-FFF2-40B4-BE49-F238E27FC236}">
                <a16:creationId xmlns:a16="http://schemas.microsoft.com/office/drawing/2014/main" id="{45C55179-7894-6B5B-DA1D-3BB9CA5D12F1}"/>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8AB5979C-86CB-7D9B-E98A-77613880DECD}"/>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425956788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5A33B07-E72D-63E1-CB79-292113F70CFA}"/>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FF513665-E33C-705F-021E-07D5A9CD5D24}"/>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92</a:t>
            </a:fld>
            <a:endParaRPr lang="en-US" altLang="en-US" sz="1400" dirty="0"/>
          </a:p>
        </p:txBody>
      </p:sp>
      <p:sp>
        <p:nvSpPr>
          <p:cNvPr id="98307" name="Rectangle 1">
            <a:extLst>
              <a:ext uri="{FF2B5EF4-FFF2-40B4-BE49-F238E27FC236}">
                <a16:creationId xmlns:a16="http://schemas.microsoft.com/office/drawing/2014/main" id="{B2614ED6-8A8C-99DB-080B-F28A6604C859}"/>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E0F20008-779C-2E64-6BC0-2C8E4DF73ECF}"/>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84063020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5C25CDF-D26D-51CD-793B-6D4D10098DA9}"/>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ADEACDAC-0157-BE75-31A8-20717312864F}"/>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93</a:t>
            </a:fld>
            <a:endParaRPr lang="en-US" altLang="en-US" sz="1400" dirty="0"/>
          </a:p>
        </p:txBody>
      </p:sp>
      <p:sp>
        <p:nvSpPr>
          <p:cNvPr id="98307" name="Rectangle 1">
            <a:extLst>
              <a:ext uri="{FF2B5EF4-FFF2-40B4-BE49-F238E27FC236}">
                <a16:creationId xmlns:a16="http://schemas.microsoft.com/office/drawing/2014/main" id="{CE821175-2B90-11F6-7146-76D2E01074D6}"/>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7EEA9D53-9A80-C54C-ED2D-59B623BF0E51}"/>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6280951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65573991-62FB-BBF6-A3CA-8D0BE91A0008}"/>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663DDDC8-7982-005E-4DED-D9D55E6ECEC4}"/>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21</a:t>
            </a:fld>
            <a:endParaRPr lang="en-US" altLang="en-US" sz="1400" dirty="0"/>
          </a:p>
        </p:txBody>
      </p:sp>
      <p:sp>
        <p:nvSpPr>
          <p:cNvPr id="98307" name="Rectangle 1">
            <a:extLst>
              <a:ext uri="{FF2B5EF4-FFF2-40B4-BE49-F238E27FC236}">
                <a16:creationId xmlns:a16="http://schemas.microsoft.com/office/drawing/2014/main" id="{AC35CACB-C4B7-071E-05E2-3A481C95741F}"/>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32A8D188-48DD-028D-5B66-CDBDA639DFB2}"/>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66202150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9411C7A-A6E5-967B-CBF6-B734FE05D103}"/>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805598C5-01F7-75DF-62AC-16C83C2A410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94</a:t>
            </a:fld>
            <a:endParaRPr lang="en-US" altLang="en-US" sz="1400" dirty="0"/>
          </a:p>
        </p:txBody>
      </p:sp>
      <p:sp>
        <p:nvSpPr>
          <p:cNvPr id="98307" name="Rectangle 1">
            <a:extLst>
              <a:ext uri="{FF2B5EF4-FFF2-40B4-BE49-F238E27FC236}">
                <a16:creationId xmlns:a16="http://schemas.microsoft.com/office/drawing/2014/main" id="{94408873-9116-A490-F2FE-F385848381C7}"/>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6D5AA92B-881D-AFED-D5E3-D6396175687F}"/>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68231078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F12F435F-EF2A-DEB3-6BE4-027FB9227722}"/>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F3A797DE-588B-6F4D-0B14-8C1BA74E96FB}"/>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95</a:t>
            </a:fld>
            <a:endParaRPr lang="en-US" altLang="en-US" sz="1400" dirty="0"/>
          </a:p>
        </p:txBody>
      </p:sp>
      <p:sp>
        <p:nvSpPr>
          <p:cNvPr id="98307" name="Rectangle 1">
            <a:extLst>
              <a:ext uri="{FF2B5EF4-FFF2-40B4-BE49-F238E27FC236}">
                <a16:creationId xmlns:a16="http://schemas.microsoft.com/office/drawing/2014/main" id="{451BAADF-66D5-BEE0-81A5-6017469EE86E}"/>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29309AB0-679A-5761-F411-85A7E59EA80C}"/>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34902932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C1290DF-B190-9A49-9EDB-28A4E56B4608}"/>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A0F30480-A84E-D79E-5B84-A2E642C4D3DA}"/>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96</a:t>
            </a:fld>
            <a:endParaRPr lang="en-US" altLang="en-US" sz="1400" dirty="0"/>
          </a:p>
        </p:txBody>
      </p:sp>
      <p:sp>
        <p:nvSpPr>
          <p:cNvPr id="98307" name="Rectangle 1">
            <a:extLst>
              <a:ext uri="{FF2B5EF4-FFF2-40B4-BE49-F238E27FC236}">
                <a16:creationId xmlns:a16="http://schemas.microsoft.com/office/drawing/2014/main" id="{13003793-BA5F-ACF3-4CA6-A1932C1A5A89}"/>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D65C182F-4289-378A-9A04-F6C80D3B85E7}"/>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44301678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F0B3557F-43C9-F2F5-884C-6C1E8C164D28}"/>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68D670FE-E13E-4CD4-3450-30C4BE2DA04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97</a:t>
            </a:fld>
            <a:endParaRPr lang="en-US" altLang="en-US" sz="1400" dirty="0"/>
          </a:p>
        </p:txBody>
      </p:sp>
      <p:sp>
        <p:nvSpPr>
          <p:cNvPr id="98307" name="Rectangle 1">
            <a:extLst>
              <a:ext uri="{FF2B5EF4-FFF2-40B4-BE49-F238E27FC236}">
                <a16:creationId xmlns:a16="http://schemas.microsoft.com/office/drawing/2014/main" id="{5277C2BA-3465-C3A9-C260-4C01FAF3AB37}"/>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BE52CBF6-F344-1652-7D0A-4618EEF0ABC6}"/>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412834278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03D85881-4D0F-9A36-33E0-E0DCCDCF4E5A}"/>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C72CA8B9-FAFA-FDC3-CE7D-BED6D9B99AF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98</a:t>
            </a:fld>
            <a:endParaRPr lang="en-US" altLang="en-US" sz="1400" dirty="0"/>
          </a:p>
        </p:txBody>
      </p:sp>
      <p:sp>
        <p:nvSpPr>
          <p:cNvPr id="98307" name="Rectangle 1">
            <a:extLst>
              <a:ext uri="{FF2B5EF4-FFF2-40B4-BE49-F238E27FC236}">
                <a16:creationId xmlns:a16="http://schemas.microsoft.com/office/drawing/2014/main" id="{0D6647B4-406B-22C8-0793-AE00A1AC33AB}"/>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92E14D31-3350-F47F-6F89-821B949FB098}"/>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53292929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9065B33-EA00-85E0-B1ED-CE142229634E}"/>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767D62E0-3217-F209-ADD3-86173281395D}"/>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99</a:t>
            </a:fld>
            <a:endParaRPr lang="en-US" altLang="en-US" sz="1400" dirty="0"/>
          </a:p>
        </p:txBody>
      </p:sp>
      <p:sp>
        <p:nvSpPr>
          <p:cNvPr id="98307" name="Rectangle 1">
            <a:extLst>
              <a:ext uri="{FF2B5EF4-FFF2-40B4-BE49-F238E27FC236}">
                <a16:creationId xmlns:a16="http://schemas.microsoft.com/office/drawing/2014/main" id="{A953BBA2-138D-9FAF-4CFB-620D26E4123C}"/>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20CC4CC1-4486-37F9-E5D5-22BD5FD0E21B}"/>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38403343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7BB0CD0-B7C0-EF02-6F40-87FD5D59A36F}"/>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8E2169BF-1F07-6404-8441-F3FE891ADCE1}"/>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100</a:t>
            </a:fld>
            <a:endParaRPr lang="en-US" altLang="en-US" sz="1400" dirty="0"/>
          </a:p>
        </p:txBody>
      </p:sp>
      <p:sp>
        <p:nvSpPr>
          <p:cNvPr id="98307" name="Rectangle 1">
            <a:extLst>
              <a:ext uri="{FF2B5EF4-FFF2-40B4-BE49-F238E27FC236}">
                <a16:creationId xmlns:a16="http://schemas.microsoft.com/office/drawing/2014/main" id="{F31B2B7C-1890-C8D4-9C75-F8340BA60EB4}"/>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4D85FD18-4538-E851-62AE-F2811BBF0257}"/>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38207986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05B09A2-ABD4-1BE9-90AC-EA363B1F0124}"/>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2E34E7B4-0573-4BFD-70F2-F3A6A6E86F4E}"/>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101</a:t>
            </a:fld>
            <a:endParaRPr lang="en-US" altLang="en-US" sz="1400" dirty="0"/>
          </a:p>
        </p:txBody>
      </p:sp>
      <p:sp>
        <p:nvSpPr>
          <p:cNvPr id="98307" name="Rectangle 1">
            <a:extLst>
              <a:ext uri="{FF2B5EF4-FFF2-40B4-BE49-F238E27FC236}">
                <a16:creationId xmlns:a16="http://schemas.microsoft.com/office/drawing/2014/main" id="{230F83CA-453C-956D-764B-A41315D97023}"/>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F55B5A0B-AABB-CEB5-CC85-782CF7417891}"/>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30626222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0703B19-DD3F-D0B2-9011-704A0AA5CE45}"/>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889BE1A2-ECFE-0245-BC2E-8DB63EB7783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102</a:t>
            </a:fld>
            <a:endParaRPr lang="en-US" altLang="en-US" sz="1400" dirty="0"/>
          </a:p>
        </p:txBody>
      </p:sp>
      <p:sp>
        <p:nvSpPr>
          <p:cNvPr id="98307" name="Rectangle 1">
            <a:extLst>
              <a:ext uri="{FF2B5EF4-FFF2-40B4-BE49-F238E27FC236}">
                <a16:creationId xmlns:a16="http://schemas.microsoft.com/office/drawing/2014/main" id="{C09C4262-D815-03FA-C2BF-B941D83AEA1A}"/>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50620EE4-CA8C-202C-F885-394CD375B902}"/>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930920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61473E7-4C5B-713E-67B7-49DA29916CAF}"/>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D83431BA-9F5E-DDBE-D72F-B55FE4C5904E}"/>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22</a:t>
            </a:fld>
            <a:endParaRPr lang="en-US" altLang="en-US" sz="1400" dirty="0"/>
          </a:p>
        </p:txBody>
      </p:sp>
      <p:sp>
        <p:nvSpPr>
          <p:cNvPr id="98307" name="Rectangle 1">
            <a:extLst>
              <a:ext uri="{FF2B5EF4-FFF2-40B4-BE49-F238E27FC236}">
                <a16:creationId xmlns:a16="http://schemas.microsoft.com/office/drawing/2014/main" id="{562F4DAB-B64F-0558-A3BC-E1643003E3D5}"/>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5FCEF6AD-14BC-92F7-8BDA-469DA34B04E4}"/>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161234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020895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idx="1"/>
          </p:nvPr>
        </p:nvSpPr>
        <p:spPr>
          <a:xfrm>
            <a:off x="628651"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
        <p:nvSpPr>
          <p:cNvPr id="5" name="Content Placeholder 2">
            <a:extLst>
              <a:ext uri="{FF2B5EF4-FFF2-40B4-BE49-F238E27FC236}">
                <a16:creationId xmlns:a16="http://schemas.microsoft.com/office/drawing/2014/main" id="{DE2A8665-3D98-5F4C-B8BA-2695EF3EB84B}"/>
              </a:ext>
            </a:extLst>
          </p:cNvPr>
          <p:cNvSpPr>
            <a:spLocks noGrp="1"/>
          </p:cNvSpPr>
          <p:nvPr>
            <p:ph idx="13"/>
          </p:nvPr>
        </p:nvSpPr>
        <p:spPr>
          <a:xfrm>
            <a:off x="3306537"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2">
            <a:extLst>
              <a:ext uri="{FF2B5EF4-FFF2-40B4-BE49-F238E27FC236}">
                <a16:creationId xmlns:a16="http://schemas.microsoft.com/office/drawing/2014/main" id="{FE6BF45F-5DB6-A44F-9DEC-ACD9EC85E433}"/>
              </a:ext>
            </a:extLst>
          </p:cNvPr>
          <p:cNvSpPr>
            <a:spLocks noGrp="1"/>
          </p:cNvSpPr>
          <p:nvPr>
            <p:ph idx="14"/>
          </p:nvPr>
        </p:nvSpPr>
        <p:spPr>
          <a:xfrm>
            <a:off x="5984422"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lgn="just">
              <a:defRPr>
                <a:solidFill>
                  <a:schemeClr val="tx1"/>
                </a:solidFill>
              </a:defRPr>
            </a:lvl2pPr>
            <a:lvl3pPr algn="just">
              <a:defRPr>
                <a:solidFill>
                  <a:schemeClr val="tx1"/>
                </a:solidFill>
              </a:defRPr>
            </a:lvl3pPr>
            <a:lvl4pPr algn="just">
              <a:defRPr>
                <a:solidFill>
                  <a:schemeClr val="tx1"/>
                </a:solidFill>
              </a:defRPr>
            </a:lvl4pPr>
            <a:lvl5pPr algn="just">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6112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rgbClr val="15183E"/>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35804" y="825115"/>
            <a:ext cx="4929809" cy="1431804"/>
          </a:xfrm>
        </p:spPr>
        <p:txBody>
          <a:bodyPr anchor="b"/>
          <a:lstStyle>
            <a:lvl1pPr algn="l">
              <a:defRPr sz="4500">
                <a:solidFill>
                  <a:schemeClr val="bg1"/>
                </a:solidFill>
              </a:defRPr>
            </a:lvl1pPr>
          </a:lstStyle>
          <a:p>
            <a:r>
              <a:rPr lang="en-GB" dirty="0"/>
              <a:t>Click to edit Master title style</a:t>
            </a:r>
            <a:endParaRPr lang="en-US" dirty="0"/>
          </a:p>
        </p:txBody>
      </p:sp>
      <p:sp>
        <p:nvSpPr>
          <p:cNvPr id="3" name="Subtitle 2"/>
          <p:cNvSpPr>
            <a:spLocks noGrp="1"/>
          </p:cNvSpPr>
          <p:nvPr>
            <p:ph type="subTitle" idx="1" hasCustomPrompt="1"/>
          </p:nvPr>
        </p:nvSpPr>
        <p:spPr>
          <a:xfrm>
            <a:off x="635804" y="2256919"/>
            <a:ext cx="4929809" cy="1669774"/>
          </a:xfrm>
        </p:spPr>
        <p:txBody>
          <a:bodyPr/>
          <a:lstStyle>
            <a:lvl1pPr marL="0" indent="0" algn="l">
              <a:buNone/>
              <a:defRPr sz="1800" b="0" i="0">
                <a:solidFill>
                  <a:srgbClr val="E33928"/>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
        <p:nvSpPr>
          <p:cNvPr id="29" name="Rectangle 28">
            <a:extLst>
              <a:ext uri="{FF2B5EF4-FFF2-40B4-BE49-F238E27FC236}">
                <a16:creationId xmlns:a16="http://schemas.microsoft.com/office/drawing/2014/main" id="{6050442B-4D37-C244-B633-8AA503A1F00B}"/>
              </a:ext>
            </a:extLst>
          </p:cNvPr>
          <p:cNvSpPr/>
          <p:nvPr userDrawn="1"/>
        </p:nvSpPr>
        <p:spPr>
          <a:xfrm>
            <a:off x="1" y="5052270"/>
            <a:ext cx="9144001" cy="91230"/>
          </a:xfrm>
          <a:prstGeom prst="rect">
            <a:avLst/>
          </a:prstGeom>
          <a:solidFill>
            <a:srgbClr val="F8E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Tree>
    <p:extLst>
      <p:ext uri="{BB962C8B-B14F-4D97-AF65-F5344CB8AC3E}">
        <p14:creationId xmlns:p14="http://schemas.microsoft.com/office/powerpoint/2010/main" val="647203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6856" y="273845"/>
            <a:ext cx="7930243" cy="605630"/>
          </a:xfrm>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28650" y="879475"/>
            <a:ext cx="79121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2941408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6857" y="273845"/>
            <a:ext cx="3952392" cy="1076490"/>
          </a:xfrm>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06056" y="1360967"/>
            <a:ext cx="3965944" cy="3164734"/>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2257423956"/>
      </p:ext>
    </p:extLst>
  </p:cSld>
  <p:clrMapOvr>
    <a:masterClrMapping/>
  </p:clrMapOvr>
  <p:extLst>
    <p:ext uri="{DCECCB84-F9BA-43D5-87BE-67443E8EF086}">
      <p15:sldGuideLst xmlns:p15="http://schemas.microsoft.com/office/powerpoint/2012/main">
        <p15:guide id="1"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28650" y="879475"/>
            <a:ext cx="37440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
        <p:nvSpPr>
          <p:cNvPr id="6" name="Content Placeholder 2">
            <a:extLst>
              <a:ext uri="{FF2B5EF4-FFF2-40B4-BE49-F238E27FC236}">
                <a16:creationId xmlns:a16="http://schemas.microsoft.com/office/drawing/2014/main" id="{2B6BF8B1-29B1-754E-BDE2-3A6D2E1B93F0}"/>
              </a:ext>
            </a:extLst>
          </p:cNvPr>
          <p:cNvSpPr>
            <a:spLocks noGrp="1"/>
          </p:cNvSpPr>
          <p:nvPr>
            <p:ph sz="half" idx="13"/>
          </p:nvPr>
        </p:nvSpPr>
        <p:spPr>
          <a:xfrm>
            <a:off x="4788024" y="879475"/>
            <a:ext cx="37440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92511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rgbClr val="15183E"/>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EF81CEA5-7B09-1940-8891-948ECDCED1DF}"/>
              </a:ext>
            </a:extLst>
          </p:cNvPr>
          <p:cNvSpPr>
            <a:spLocks noGrp="1"/>
          </p:cNvSpPr>
          <p:nvPr>
            <p:ph type="ctrTitle"/>
          </p:nvPr>
        </p:nvSpPr>
        <p:spPr>
          <a:xfrm>
            <a:off x="635804" y="825115"/>
            <a:ext cx="4929809" cy="1431804"/>
          </a:xfrm>
        </p:spPr>
        <p:txBody>
          <a:bodyPr anchor="b"/>
          <a:lstStyle>
            <a:lvl1pPr algn="l">
              <a:defRPr sz="4500">
                <a:solidFill>
                  <a:schemeClr val="bg1"/>
                </a:solidFill>
              </a:defRPr>
            </a:lvl1pPr>
          </a:lstStyle>
          <a:p>
            <a:r>
              <a:rPr lang="en-GB" dirty="0"/>
              <a:t>Click to edit Master title style</a:t>
            </a:r>
            <a:endParaRPr lang="en-US" dirty="0"/>
          </a:p>
        </p:txBody>
      </p:sp>
      <p:sp>
        <p:nvSpPr>
          <p:cNvPr id="23" name="Subtitle 2">
            <a:extLst>
              <a:ext uri="{FF2B5EF4-FFF2-40B4-BE49-F238E27FC236}">
                <a16:creationId xmlns:a16="http://schemas.microsoft.com/office/drawing/2014/main" id="{BA2F10F2-46BC-BA45-BA94-AAC28FC58802}"/>
              </a:ext>
            </a:extLst>
          </p:cNvPr>
          <p:cNvSpPr>
            <a:spLocks noGrp="1"/>
          </p:cNvSpPr>
          <p:nvPr>
            <p:ph type="subTitle" idx="1" hasCustomPrompt="1"/>
          </p:nvPr>
        </p:nvSpPr>
        <p:spPr>
          <a:xfrm>
            <a:off x="635804" y="2256919"/>
            <a:ext cx="4929809" cy="1669774"/>
          </a:xfrm>
        </p:spPr>
        <p:txBody>
          <a:bodyPr/>
          <a:lstStyle>
            <a:lvl1pPr marL="0" indent="0" algn="l">
              <a:buNone/>
              <a:defRPr sz="1800" b="0" i="0">
                <a:solidFill>
                  <a:srgbClr val="83CAED"/>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19" name="Slide Number Placeholder 5">
            <a:extLst>
              <a:ext uri="{FF2B5EF4-FFF2-40B4-BE49-F238E27FC236}">
                <a16:creationId xmlns:a16="http://schemas.microsoft.com/office/drawing/2014/main" id="{9D5209BD-6C75-C845-B1AD-A01A30541946}"/>
              </a:ext>
            </a:extLst>
          </p:cNvPr>
          <p:cNvSpPr>
            <a:spLocks noGrp="1"/>
          </p:cNvSpPr>
          <p:nvPr>
            <p:ph type="sldNum" sz="quarter" idx="12"/>
          </p:nvPr>
        </p:nvSpPr>
        <p:spPr>
          <a:xfrm>
            <a:off x="7939511" y="4644970"/>
            <a:ext cx="594889" cy="273844"/>
          </a:xfrm>
        </p:spPr>
        <p:txBody>
          <a:bodyPr/>
          <a:lstStyle>
            <a:lvl1pPr>
              <a:defRPr>
                <a:solidFill>
                  <a:schemeClr val="bg1"/>
                </a:solidFill>
              </a:defRPr>
            </a:lvl1pPr>
          </a:lstStyle>
          <a:p>
            <a:fld id="{A93B5EC9-35C3-2E48-B4C1-EF6677BA8B04}" type="slidenum">
              <a:rPr lang="en-ES" smtClean="0"/>
              <a:pPr/>
              <a:t>‹#›</a:t>
            </a:fld>
            <a:endParaRPr lang="en-ES" dirty="0"/>
          </a:p>
        </p:txBody>
      </p:sp>
      <p:grpSp>
        <p:nvGrpSpPr>
          <p:cNvPr id="20" name="Group 19">
            <a:extLst>
              <a:ext uri="{FF2B5EF4-FFF2-40B4-BE49-F238E27FC236}">
                <a16:creationId xmlns:a16="http://schemas.microsoft.com/office/drawing/2014/main" id="{DCD9215C-8185-D144-8089-29AEEFF754BB}"/>
              </a:ext>
            </a:extLst>
          </p:cNvPr>
          <p:cNvGrpSpPr/>
          <p:nvPr userDrawn="1"/>
        </p:nvGrpSpPr>
        <p:grpSpPr>
          <a:xfrm>
            <a:off x="228500" y="4478344"/>
            <a:ext cx="8305900" cy="607097"/>
            <a:chOff x="228500" y="4478344"/>
            <a:chExt cx="8305900" cy="607097"/>
          </a:xfrm>
        </p:grpSpPr>
        <p:pic>
          <p:nvPicPr>
            <p:cNvPr id="35" name="Picture 34">
              <a:extLst>
                <a:ext uri="{FF2B5EF4-FFF2-40B4-BE49-F238E27FC236}">
                  <a16:creationId xmlns:a16="http://schemas.microsoft.com/office/drawing/2014/main" id="{71AD0E1E-2E36-A04D-B039-85B6D2FA6D29}"/>
                </a:ext>
              </a:extLst>
            </p:cNvPr>
            <p:cNvPicPr>
              <a:picLocks noChangeAspect="1"/>
            </p:cNvPicPr>
            <p:nvPr userDrawn="1"/>
          </p:nvPicPr>
          <p:blipFill>
            <a:blip r:embed="rId2"/>
            <a:srcRect/>
            <a:stretch/>
          </p:blipFill>
          <p:spPr>
            <a:xfrm>
              <a:off x="228500" y="4478344"/>
              <a:ext cx="258623" cy="607097"/>
            </a:xfrm>
            <a:prstGeom prst="rect">
              <a:avLst/>
            </a:prstGeom>
          </p:spPr>
        </p:pic>
        <p:cxnSp>
          <p:nvCxnSpPr>
            <p:cNvPr id="24" name="Straight Connector 23">
              <a:extLst>
                <a:ext uri="{FF2B5EF4-FFF2-40B4-BE49-F238E27FC236}">
                  <a16:creationId xmlns:a16="http://schemas.microsoft.com/office/drawing/2014/main" id="{02B608AA-1CA7-5E43-9232-5CDC233019D0}"/>
                </a:ext>
              </a:extLst>
            </p:cNvPr>
            <p:cNvCxnSpPr>
              <a:cxnSpLocks/>
            </p:cNvCxnSpPr>
            <p:nvPr userDrawn="1"/>
          </p:nvCxnSpPr>
          <p:spPr>
            <a:xfrm>
              <a:off x="609600" y="4622800"/>
              <a:ext cx="7924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11006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5" name="Slide Number Placeholder 4"/>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039526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24595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6857" y="273845"/>
            <a:ext cx="7886700" cy="605630"/>
          </a:xfrm>
          <a:prstGeom prst="rect">
            <a:avLst/>
          </a:prstGeom>
        </p:spPr>
        <p:txBody>
          <a:bodyPr vert="horz" lIns="0" tIns="36000" rIns="0" bIns="3600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616857" y="879475"/>
            <a:ext cx="7917543" cy="3634468"/>
          </a:xfrm>
          <a:prstGeom prst="rect">
            <a:avLst/>
          </a:prstGeom>
        </p:spPr>
        <p:txBody>
          <a:bodyPr vert="horz" lIns="0" tIns="36000" rIns="0" bIns="3600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4"/>
          </p:nvPr>
        </p:nvSpPr>
        <p:spPr>
          <a:xfrm>
            <a:off x="7939511" y="4644970"/>
            <a:ext cx="594889" cy="273844"/>
          </a:xfrm>
          <a:prstGeom prst="rect">
            <a:avLst/>
          </a:prstGeom>
        </p:spPr>
        <p:txBody>
          <a:bodyPr vert="horz" lIns="0" tIns="0" rIns="0" bIns="0" rtlCol="0" anchor="ctr"/>
          <a:lstStyle>
            <a:lvl1pPr algn="r">
              <a:defRPr sz="1500" b="0" i="0">
                <a:solidFill>
                  <a:srgbClr val="181A40"/>
                </a:solidFill>
                <a:latin typeface="Calibri" panose="020F0502020204030204" pitchFamily="34" charset="0"/>
                <a:cs typeface="Calibri" panose="020F0502020204030204" pitchFamily="34" charset="0"/>
              </a:defRPr>
            </a:lvl1pPr>
          </a:lstStyle>
          <a:p>
            <a:fld id="{A93B5EC9-35C3-2E48-B4C1-EF6677BA8B04}" type="slidenum">
              <a:rPr lang="en-ES" smtClean="0"/>
              <a:pPr/>
              <a:t>‹#›</a:t>
            </a:fld>
            <a:endParaRPr lang="en-ES" dirty="0"/>
          </a:p>
        </p:txBody>
      </p:sp>
      <p:grpSp>
        <p:nvGrpSpPr>
          <p:cNvPr id="16" name="Group 15">
            <a:extLst>
              <a:ext uri="{FF2B5EF4-FFF2-40B4-BE49-F238E27FC236}">
                <a16:creationId xmlns:a16="http://schemas.microsoft.com/office/drawing/2014/main" id="{523D5D82-5565-9244-820D-C40452153CD5}"/>
              </a:ext>
            </a:extLst>
          </p:cNvPr>
          <p:cNvGrpSpPr/>
          <p:nvPr userDrawn="1"/>
        </p:nvGrpSpPr>
        <p:grpSpPr>
          <a:xfrm>
            <a:off x="-1085851" y="-87875"/>
            <a:ext cx="243641" cy="1602245"/>
            <a:chOff x="-3804988" y="168965"/>
            <a:chExt cx="729215" cy="6394001"/>
          </a:xfrm>
        </p:grpSpPr>
        <p:sp>
          <p:nvSpPr>
            <p:cNvPr id="8" name="Oval 7">
              <a:extLst>
                <a:ext uri="{FF2B5EF4-FFF2-40B4-BE49-F238E27FC236}">
                  <a16:creationId xmlns:a16="http://schemas.microsoft.com/office/drawing/2014/main" id="{7612AFCC-79E7-8F43-B10B-DC9B3821EB7F}"/>
                </a:ext>
              </a:extLst>
            </p:cNvPr>
            <p:cNvSpPr/>
            <p:nvPr userDrawn="1"/>
          </p:nvSpPr>
          <p:spPr>
            <a:xfrm>
              <a:off x="-3804988" y="168965"/>
              <a:ext cx="729215" cy="729215"/>
            </a:xfrm>
            <a:prstGeom prst="ellipse">
              <a:avLst/>
            </a:prstGeom>
            <a:solidFill>
              <a:srgbClr val="151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9" name="Oval 8">
              <a:extLst>
                <a:ext uri="{FF2B5EF4-FFF2-40B4-BE49-F238E27FC236}">
                  <a16:creationId xmlns:a16="http://schemas.microsoft.com/office/drawing/2014/main" id="{01A177CA-3D58-AA4C-A405-3DF2883BE2C4}"/>
                </a:ext>
              </a:extLst>
            </p:cNvPr>
            <p:cNvSpPr/>
            <p:nvPr userDrawn="1"/>
          </p:nvSpPr>
          <p:spPr>
            <a:xfrm>
              <a:off x="-3804988" y="1113096"/>
              <a:ext cx="729215" cy="729215"/>
            </a:xfrm>
            <a:prstGeom prst="ellipse">
              <a:avLst/>
            </a:prstGeom>
            <a:solidFill>
              <a:srgbClr val="84C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0" name="Oval 9">
              <a:extLst>
                <a:ext uri="{FF2B5EF4-FFF2-40B4-BE49-F238E27FC236}">
                  <a16:creationId xmlns:a16="http://schemas.microsoft.com/office/drawing/2014/main" id="{2931AA96-87F9-DF45-B4EC-E013630A472D}"/>
                </a:ext>
              </a:extLst>
            </p:cNvPr>
            <p:cNvSpPr/>
            <p:nvPr userDrawn="1"/>
          </p:nvSpPr>
          <p:spPr>
            <a:xfrm>
              <a:off x="-3804988" y="2057227"/>
              <a:ext cx="729215" cy="729215"/>
            </a:xfrm>
            <a:prstGeom prst="ellipse">
              <a:avLst/>
            </a:prstGeom>
            <a:solidFill>
              <a:srgbClr val="004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1" name="Oval 10">
              <a:extLst>
                <a:ext uri="{FF2B5EF4-FFF2-40B4-BE49-F238E27FC236}">
                  <a16:creationId xmlns:a16="http://schemas.microsoft.com/office/drawing/2014/main" id="{56E67ABF-F2FE-7840-A281-64284A0A91AB}"/>
                </a:ext>
              </a:extLst>
            </p:cNvPr>
            <p:cNvSpPr/>
            <p:nvPr userDrawn="1"/>
          </p:nvSpPr>
          <p:spPr>
            <a:xfrm>
              <a:off x="-3804988" y="3001358"/>
              <a:ext cx="729215" cy="729215"/>
            </a:xfrm>
            <a:prstGeom prst="ellipse">
              <a:avLst/>
            </a:prstGeom>
            <a:solidFill>
              <a:srgbClr val="D2D5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2" name="Oval 11">
              <a:extLst>
                <a:ext uri="{FF2B5EF4-FFF2-40B4-BE49-F238E27FC236}">
                  <a16:creationId xmlns:a16="http://schemas.microsoft.com/office/drawing/2014/main" id="{8567535E-3C90-E246-9A10-52DEA058ECD5}"/>
                </a:ext>
              </a:extLst>
            </p:cNvPr>
            <p:cNvSpPr/>
            <p:nvPr userDrawn="1"/>
          </p:nvSpPr>
          <p:spPr>
            <a:xfrm>
              <a:off x="-3804988" y="3945489"/>
              <a:ext cx="729215" cy="729215"/>
            </a:xfrm>
            <a:prstGeom prst="ellipse">
              <a:avLst/>
            </a:prstGeom>
            <a:solidFill>
              <a:srgbClr val="E339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3" name="Oval 12">
              <a:extLst>
                <a:ext uri="{FF2B5EF4-FFF2-40B4-BE49-F238E27FC236}">
                  <a16:creationId xmlns:a16="http://schemas.microsoft.com/office/drawing/2014/main" id="{7082067E-C86F-FA47-A1C7-F07A0411827A}"/>
                </a:ext>
              </a:extLst>
            </p:cNvPr>
            <p:cNvSpPr/>
            <p:nvPr userDrawn="1"/>
          </p:nvSpPr>
          <p:spPr>
            <a:xfrm>
              <a:off x="-3804988" y="4889620"/>
              <a:ext cx="729215" cy="729215"/>
            </a:xfrm>
            <a:prstGeom prst="ellipse">
              <a:avLst/>
            </a:prstGeom>
            <a:solidFill>
              <a:srgbClr val="B0B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4" name="Oval 13">
              <a:extLst>
                <a:ext uri="{FF2B5EF4-FFF2-40B4-BE49-F238E27FC236}">
                  <a16:creationId xmlns:a16="http://schemas.microsoft.com/office/drawing/2014/main" id="{4F09F12F-6D0F-C044-B85B-EF742E08CCDE}"/>
                </a:ext>
              </a:extLst>
            </p:cNvPr>
            <p:cNvSpPr/>
            <p:nvPr userDrawn="1"/>
          </p:nvSpPr>
          <p:spPr>
            <a:xfrm>
              <a:off x="-3804988" y="5833751"/>
              <a:ext cx="729215" cy="729215"/>
            </a:xfrm>
            <a:prstGeom prst="ellipse">
              <a:avLst/>
            </a:prstGeom>
            <a:solidFill>
              <a:srgbClr val="F8E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grpSp>
      <p:grpSp>
        <p:nvGrpSpPr>
          <p:cNvPr id="23" name="Group 22">
            <a:extLst>
              <a:ext uri="{FF2B5EF4-FFF2-40B4-BE49-F238E27FC236}">
                <a16:creationId xmlns:a16="http://schemas.microsoft.com/office/drawing/2014/main" id="{D9FC8D11-4611-0A4E-84A2-AE376DE5ED19}"/>
              </a:ext>
            </a:extLst>
          </p:cNvPr>
          <p:cNvGrpSpPr/>
          <p:nvPr userDrawn="1"/>
        </p:nvGrpSpPr>
        <p:grpSpPr>
          <a:xfrm>
            <a:off x="228500" y="4478344"/>
            <a:ext cx="8305900" cy="607097"/>
            <a:chOff x="228500" y="4478344"/>
            <a:chExt cx="8305900" cy="607097"/>
          </a:xfrm>
        </p:grpSpPr>
        <p:pic>
          <p:nvPicPr>
            <p:cNvPr id="18" name="Picture 17">
              <a:extLst>
                <a:ext uri="{FF2B5EF4-FFF2-40B4-BE49-F238E27FC236}">
                  <a16:creationId xmlns:a16="http://schemas.microsoft.com/office/drawing/2014/main" id="{3C01CDAE-AC08-A04F-A156-90DB41AE38AB}"/>
                </a:ext>
              </a:extLst>
            </p:cNvPr>
            <p:cNvPicPr>
              <a:picLocks noChangeAspect="1"/>
            </p:cNvPicPr>
            <p:nvPr userDrawn="1"/>
          </p:nvPicPr>
          <p:blipFill>
            <a:blip r:embed="rId11"/>
            <a:srcRect/>
            <a:stretch/>
          </p:blipFill>
          <p:spPr>
            <a:xfrm>
              <a:off x="228500" y="4478344"/>
              <a:ext cx="258623" cy="607097"/>
            </a:xfrm>
            <a:prstGeom prst="rect">
              <a:avLst/>
            </a:prstGeom>
          </p:spPr>
        </p:pic>
        <p:cxnSp>
          <p:nvCxnSpPr>
            <p:cNvPr id="21" name="Straight Connector 20">
              <a:extLst>
                <a:ext uri="{FF2B5EF4-FFF2-40B4-BE49-F238E27FC236}">
                  <a16:creationId xmlns:a16="http://schemas.microsoft.com/office/drawing/2014/main" id="{78DE5A2D-7552-B743-9452-F5721F56B39E}"/>
                </a:ext>
              </a:extLst>
            </p:cNvPr>
            <p:cNvCxnSpPr>
              <a:cxnSpLocks/>
            </p:cNvCxnSpPr>
            <p:nvPr userDrawn="1"/>
          </p:nvCxnSpPr>
          <p:spPr>
            <a:xfrm>
              <a:off x="609600" y="4622800"/>
              <a:ext cx="7924800" cy="0"/>
            </a:xfrm>
            <a:prstGeom prst="line">
              <a:avLst/>
            </a:prstGeom>
            <a:ln w="25400">
              <a:solidFill>
                <a:srgbClr val="181A4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925449"/>
      </p:ext>
    </p:extLst>
  </p:cSld>
  <p:clrMap bg1="lt1" tx1="dk1" bg2="lt2" tx2="dk2" accent1="accent1" accent2="accent2" accent3="accent3" accent4="accent4" accent5="accent5" accent6="accent6" hlink="hlink" folHlink="folHlink"/>
  <p:sldLayoutIdLst>
    <p:sldLayoutId id="2147483685" r:id="rId1"/>
    <p:sldLayoutId id="2147483697" r:id="rId2"/>
    <p:sldLayoutId id="2147483692" r:id="rId3"/>
    <p:sldLayoutId id="2147483698" r:id="rId4"/>
    <p:sldLayoutId id="2147483700" r:id="rId5"/>
    <p:sldLayoutId id="2147483699" r:id="rId6"/>
    <p:sldLayoutId id="2147483688" r:id="rId7"/>
    <p:sldLayoutId id="2147483690" r:id="rId8"/>
    <p:sldLayoutId id="2147483691" r:id="rId9"/>
  </p:sldLayoutIdLst>
  <p:hf hdr="0" ftr="0" dt="0"/>
  <p:txStyles>
    <p:title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p:titleStyle>
    <p:bodyStyle>
      <a:lvl1pPr marL="144000" indent="-144000" algn="l" defTabSz="685800" rtl="0" eaLnBrk="1" latinLnBrk="0" hangingPunct="1">
        <a:lnSpc>
          <a:spcPct val="90000"/>
        </a:lnSpc>
        <a:spcBef>
          <a:spcPts val="750"/>
        </a:spcBef>
        <a:buClr>
          <a:srgbClr val="E33928"/>
        </a:buClr>
        <a:buFont typeface="Arial" panose="020B0604020202020204" pitchFamily="34" charset="0"/>
        <a:buChar char="•"/>
        <a:defRPr sz="1800" kern="1200">
          <a:solidFill>
            <a:srgbClr val="15183E"/>
          </a:solidFill>
          <a:latin typeface="+mn-lt"/>
          <a:ea typeface="+mn-ea"/>
          <a:cs typeface="+mn-cs"/>
        </a:defRPr>
      </a:lvl1pPr>
      <a:lvl2pPr marL="288000" indent="-144000" algn="l" defTabSz="685800" rtl="0" eaLnBrk="1" latinLnBrk="0" hangingPunct="1">
        <a:lnSpc>
          <a:spcPct val="90000"/>
        </a:lnSpc>
        <a:spcBef>
          <a:spcPts val="375"/>
        </a:spcBef>
        <a:buClr>
          <a:srgbClr val="004B98"/>
        </a:buClr>
        <a:buFont typeface="Arial" panose="020B0604020202020204" pitchFamily="34" charset="0"/>
        <a:buChar char="•"/>
        <a:defRPr sz="1600" kern="1200">
          <a:solidFill>
            <a:srgbClr val="B0B655"/>
          </a:solidFill>
          <a:latin typeface="+mn-lt"/>
          <a:ea typeface="+mn-ea"/>
          <a:cs typeface="+mn-cs"/>
        </a:defRPr>
      </a:lvl2pPr>
      <a:lvl3pPr marL="432000" indent="-144000" algn="l" defTabSz="685800" rtl="0" eaLnBrk="1" latinLnBrk="0" hangingPunct="1">
        <a:lnSpc>
          <a:spcPct val="90000"/>
        </a:lnSpc>
        <a:spcBef>
          <a:spcPts val="375"/>
        </a:spcBef>
        <a:buClr>
          <a:srgbClr val="B0B655"/>
        </a:buClr>
        <a:buFont typeface="Arial" panose="020B0604020202020204" pitchFamily="34" charset="0"/>
        <a:buChar char="•"/>
        <a:defRPr sz="1400" kern="1200">
          <a:solidFill>
            <a:srgbClr val="004B98"/>
          </a:solidFill>
          <a:latin typeface="+mn-lt"/>
          <a:ea typeface="+mn-ea"/>
          <a:cs typeface="+mn-cs"/>
        </a:defRPr>
      </a:lvl3pPr>
      <a:lvl4pPr marL="576000" indent="-144000" algn="l" defTabSz="685800" rtl="0" eaLnBrk="1" latinLnBrk="0" hangingPunct="1">
        <a:lnSpc>
          <a:spcPct val="90000"/>
        </a:lnSpc>
        <a:spcBef>
          <a:spcPts val="375"/>
        </a:spcBef>
        <a:buClr>
          <a:srgbClr val="B0B655"/>
        </a:buClr>
        <a:buFont typeface="Arial" panose="020B0604020202020204" pitchFamily="34" charset="0"/>
        <a:buChar char="•"/>
        <a:defRPr sz="1200" kern="1200">
          <a:solidFill>
            <a:srgbClr val="15183E"/>
          </a:solidFill>
          <a:latin typeface="+mn-lt"/>
          <a:ea typeface="+mn-ea"/>
          <a:cs typeface="+mn-cs"/>
        </a:defRPr>
      </a:lvl4pPr>
      <a:lvl5pPr marL="540000" indent="-108000" algn="l" defTabSz="685800" rtl="0" eaLnBrk="1" latinLnBrk="0" hangingPunct="1">
        <a:lnSpc>
          <a:spcPct val="90000"/>
        </a:lnSpc>
        <a:spcBef>
          <a:spcPts val="375"/>
        </a:spcBef>
        <a:buClr>
          <a:srgbClr val="B0B655"/>
        </a:buClr>
        <a:buFont typeface="Arial" panose="020B0604020202020204" pitchFamily="34" charset="0"/>
        <a:buChar char="•"/>
        <a:defRPr sz="1000" kern="1200">
          <a:solidFill>
            <a:srgbClr val="15183E"/>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9.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9.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9.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85A78EE-A878-46A7-A1F1-D817A502B158}"/>
              </a:ext>
            </a:extLst>
          </p:cNvPr>
          <p:cNvSpPr txBox="1"/>
          <p:nvPr/>
        </p:nvSpPr>
        <p:spPr>
          <a:xfrm>
            <a:off x="619538" y="381000"/>
            <a:ext cx="7865165" cy="4154984"/>
          </a:xfrm>
          <a:prstGeom prst="rect">
            <a:avLst/>
          </a:prstGeom>
          <a:noFill/>
        </p:spPr>
        <p:txBody>
          <a:bodyPr wrap="square" rtlCol="0">
            <a:spAutoFit/>
          </a:bodyPr>
          <a:lstStyle/>
          <a:p>
            <a:pPr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The following presentation and all materials provided are the intellectual property of </a:t>
            </a:r>
            <a:br>
              <a:rPr lang="en-US" sz="2400" b="1" dirty="0">
                <a:solidFill>
                  <a:schemeClr val="bg1"/>
                </a:solidFill>
                <a:effectLst/>
                <a:latin typeface="Calibri" panose="020F0502020204030204" pitchFamily="34" charset="0"/>
                <a:ea typeface="Calibri" panose="020F0502020204030204" pitchFamily="34" charset="0"/>
              </a:rPr>
            </a:br>
            <a:r>
              <a:rPr lang="en-US" sz="2400" b="1" dirty="0">
                <a:solidFill>
                  <a:schemeClr val="bg1"/>
                </a:solidFill>
                <a:effectLst/>
                <a:latin typeface="Calibri" panose="020F0502020204030204" pitchFamily="34" charset="0"/>
                <a:ea typeface="Calibri" panose="020F0502020204030204" pitchFamily="34" charset="0"/>
              </a:rPr>
              <a:t>The American Radio Relay League, Inc. (“ARRL”).</a:t>
            </a:r>
            <a:br>
              <a:rPr lang="en-US" sz="2400" b="1" dirty="0">
                <a:solidFill>
                  <a:schemeClr val="bg1"/>
                </a:solidFill>
                <a:effectLst/>
                <a:latin typeface="Calibri" panose="020F0502020204030204" pitchFamily="34" charset="0"/>
                <a:ea typeface="Calibri" panose="020F0502020204030204" pitchFamily="34" charset="0"/>
              </a:rPr>
            </a:br>
            <a:r>
              <a:rPr lang="en-US" sz="2400" b="1">
                <a:solidFill>
                  <a:schemeClr val="bg1"/>
                </a:solidFill>
                <a:effectLst/>
                <a:latin typeface="Calibri" panose="020F0502020204030204" pitchFamily="34" charset="0"/>
                <a:ea typeface="Calibri" panose="020F0502020204030204" pitchFamily="34" charset="0"/>
              </a:rPr>
              <a:t>No </a:t>
            </a:r>
            <a:r>
              <a:rPr lang="en-US" sz="2400" b="1" dirty="0">
                <a:solidFill>
                  <a:schemeClr val="bg1"/>
                </a:solidFill>
                <a:effectLst/>
                <a:latin typeface="Calibri" panose="020F0502020204030204" pitchFamily="34" charset="0"/>
                <a:ea typeface="Calibri" panose="020F0502020204030204" pitchFamily="34" charset="0"/>
              </a:rPr>
              <a:t>part of this presentation may be copied, recorded,  reproduced, or distributed in any manner without express written permission from an authorized representative of the ARRL specifically referencing this presentation and material.</a:t>
            </a:r>
            <a:endParaRPr lang="en-US" sz="2400" dirty="0">
              <a:solidFill>
                <a:schemeClr val="bg1"/>
              </a:solidFill>
              <a:effectLst/>
              <a:latin typeface="Calibri" panose="020F0502020204030204" pitchFamily="34" charset="0"/>
              <a:ea typeface="Calibri" panose="020F0502020204030204" pitchFamily="34" charset="0"/>
            </a:endParaRPr>
          </a:p>
          <a:p>
            <a:pPr marL="0" marR="0">
              <a:spcBef>
                <a:spcPts val="0"/>
              </a:spcBef>
              <a:spcAft>
                <a:spcPts val="0"/>
              </a:spcAft>
            </a:pPr>
            <a:r>
              <a:rPr lang="en-US" sz="2400" dirty="0">
                <a:solidFill>
                  <a:schemeClr val="bg1"/>
                </a:solidFill>
                <a:effectLst/>
                <a:latin typeface="Calibri" panose="020F0502020204030204" pitchFamily="34" charset="0"/>
                <a:ea typeface="Calibri" panose="020F0502020204030204" pitchFamily="34" charset="0"/>
              </a:rPr>
              <a:t> </a:t>
            </a:r>
          </a:p>
          <a:p>
            <a:pPr marL="0" marR="0"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Copyright 2021 ARRL</a:t>
            </a:r>
            <a:endParaRPr lang="en-US" sz="2400" dirty="0">
              <a:solidFill>
                <a:schemeClr val="bg1"/>
              </a:solidFill>
              <a:effectLst/>
              <a:latin typeface="Calibri" panose="020F0502020204030204" pitchFamily="34" charset="0"/>
              <a:ea typeface="Calibri" panose="020F0502020204030204" pitchFamily="34" charset="0"/>
            </a:endParaRPr>
          </a:p>
          <a:p>
            <a:pPr marL="0" marR="0"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All Rights Reserved</a:t>
            </a:r>
            <a:endParaRPr lang="en-US" sz="2400" dirty="0">
              <a:solidFill>
                <a:schemeClr val="bg1"/>
              </a:solidFill>
              <a:effectLst/>
              <a:latin typeface="Calibri" panose="020F0502020204030204" pitchFamily="34" charset="0"/>
              <a:ea typeface="Calibri" panose="020F0502020204030204" pitchFamily="34" charset="0"/>
            </a:endParaRPr>
          </a:p>
        </p:txBody>
      </p:sp>
    </p:spTree>
    <p:custDataLst>
      <p:tags r:id="rId1"/>
    </p:custDataLst>
    <p:extLst>
      <p:ext uri="{BB962C8B-B14F-4D97-AF65-F5344CB8AC3E}">
        <p14:creationId xmlns:p14="http://schemas.microsoft.com/office/powerpoint/2010/main" val="1615092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03028F3-E931-4F77-953D-E6BCC26EE149}" type="slidenum">
              <a:rPr lang="en-US" altLang="en-US" smtClean="0">
                <a:solidFill>
                  <a:srgbClr val="000066"/>
                </a:solidFill>
              </a:rPr>
              <a:pPr>
                <a:defRPr/>
              </a:pPr>
              <a:t>10</a:t>
            </a:fld>
            <a:endParaRPr lang="en-US" altLang="en-US">
              <a:solidFill>
                <a:srgbClr val="000066"/>
              </a:solidFill>
            </a:endParaRPr>
          </a:p>
        </p:txBody>
      </p:sp>
      <p:sp>
        <p:nvSpPr>
          <p:cNvPr id="802819" name="Rectangle 2"/>
          <p:cNvSpPr>
            <a:spLocks noGrp="1" noChangeArrowheads="1"/>
          </p:cNvSpPr>
          <p:nvPr>
            <p:ph type="title" idx="4294967295"/>
          </p:nvPr>
        </p:nvSpPr>
        <p:spPr>
          <a:xfrm>
            <a:off x="1191" y="440532"/>
            <a:ext cx="6481763" cy="373856"/>
          </a:xfrm>
        </p:spPr>
        <p:txBody>
          <a:bodyPr>
            <a:normAutofit fontScale="90000"/>
          </a:bodyPr>
          <a:lstStyle/>
          <a:p>
            <a:pPr algn="ctr" eaLnBrk="1" hangingPunct="1"/>
            <a:r>
              <a:rPr lang="en-US" altLang="en-US"/>
              <a:t>RF &amp; Electrical Safety</a:t>
            </a:r>
          </a:p>
        </p:txBody>
      </p:sp>
      <p:sp>
        <p:nvSpPr>
          <p:cNvPr id="5124" name="Rectangle 3"/>
          <p:cNvSpPr>
            <a:spLocks noGrp="1" noChangeArrowheads="1"/>
          </p:cNvSpPr>
          <p:nvPr>
            <p:ph type="body" idx="4294967295"/>
          </p:nvPr>
        </p:nvSpPr>
        <p:spPr>
          <a:xfrm>
            <a:off x="172641" y="918390"/>
            <a:ext cx="8971359" cy="4026694"/>
          </a:xfrm>
        </p:spPr>
        <p:txBody>
          <a:bodyPr/>
          <a:lstStyle/>
          <a:p>
            <a:pPr>
              <a:buFont typeface="Wingdings" panose="05000000000000000000" pitchFamily="2" charset="2"/>
              <a:buChar char="Ø"/>
            </a:pPr>
            <a:r>
              <a:rPr lang="en-US" altLang="en-US" dirty="0"/>
              <a:t>If an evaluation of your station shows RF energy radiated from </a:t>
            </a:r>
            <a:r>
              <a:rPr lang="en-US" altLang="en-US" b="1" dirty="0"/>
              <a:t>your station exceeds </a:t>
            </a:r>
            <a:r>
              <a:rPr lang="en-US" altLang="en-US" dirty="0"/>
              <a:t>permissible limits </a:t>
            </a:r>
            <a:r>
              <a:rPr lang="en-US" altLang="en-US" b="1" dirty="0"/>
              <a:t>you must take action to prevent human exposure </a:t>
            </a:r>
            <a:r>
              <a:rPr lang="en-US" altLang="en-US" dirty="0"/>
              <a:t>to the excessive RF fields. </a:t>
            </a:r>
            <a:r>
              <a:rPr lang="en-US" altLang="en-US" sz="750" dirty="0"/>
              <a:t>(G0A05)</a:t>
            </a:r>
            <a:r>
              <a:rPr lang="en-US" altLang="en-US" dirty="0"/>
              <a:t> </a:t>
            </a:r>
          </a:p>
          <a:p>
            <a:pPr>
              <a:lnSpc>
                <a:spcPts val="1650"/>
              </a:lnSpc>
              <a:buFont typeface="Wingdings" panose="05000000000000000000" pitchFamily="2" charset="2"/>
              <a:buChar char="Ø"/>
            </a:pPr>
            <a:r>
              <a:rPr lang="en-US" altLang="en-US" b="1" dirty="0"/>
              <a:t>A calibrated field-strength meter with a calibrated antenna </a:t>
            </a:r>
            <a:r>
              <a:rPr lang="en-US" altLang="en-US" dirty="0"/>
              <a:t>can be used to accurately measure an RF field. </a:t>
            </a:r>
            <a:r>
              <a:rPr lang="en-US" altLang="en-US" sz="750" dirty="0"/>
              <a:t>(G0A09)</a:t>
            </a:r>
            <a:r>
              <a:rPr lang="en-US" altLang="en-US" dirty="0"/>
              <a:t> </a:t>
            </a:r>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None/>
            </a:pPr>
            <a:endParaRPr lang="en-US" altLang="en-US" dirty="0"/>
          </a:p>
        </p:txBody>
      </p:sp>
      <p:pic>
        <p:nvPicPr>
          <p:cNvPr id="4506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4553" y="2322158"/>
            <a:ext cx="1701211" cy="1927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063" name="Text Box 7"/>
          <p:cNvSpPr txBox="1">
            <a:spLocks noChangeArrowheads="1"/>
          </p:cNvSpPr>
          <p:nvPr/>
        </p:nvSpPr>
        <p:spPr bwMode="auto">
          <a:xfrm>
            <a:off x="1043338" y="4263627"/>
            <a:ext cx="1343025"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pPr>
            <a:r>
              <a:rPr lang="en-US" altLang="en-US" sz="1050" dirty="0">
                <a:solidFill>
                  <a:srgbClr val="FF0000"/>
                </a:solidFill>
              </a:rPr>
              <a:t>Jerrod Model 704B</a:t>
            </a:r>
          </a:p>
        </p:txBody>
      </p:sp>
      <p:pic>
        <p:nvPicPr>
          <p:cNvPr id="80282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8950" y="4042277"/>
            <a:ext cx="2253878" cy="1018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282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0746" y="4054439"/>
            <a:ext cx="1024525" cy="993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2827" name="TextBox 10"/>
          <p:cNvSpPr txBox="1">
            <a:spLocks noChangeArrowheads="1"/>
          </p:cNvSpPr>
          <p:nvPr/>
        </p:nvSpPr>
        <p:spPr bwMode="auto">
          <a:xfrm>
            <a:off x="6446608" y="4457149"/>
            <a:ext cx="2132409" cy="461665"/>
          </a:xfrm>
          <a:prstGeom prst="rect">
            <a:avLst/>
          </a:prstGeom>
          <a:solidFill>
            <a:schemeClr val="bg1"/>
          </a:solidFill>
          <a:ln>
            <a:noFill/>
          </a:ln>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0"/>
              </a:spcBef>
              <a:buClrTx/>
              <a:buNone/>
            </a:pPr>
            <a:r>
              <a:rPr lang="en-US" altLang="en-US" sz="1200" dirty="0">
                <a:solidFill>
                  <a:srgbClr val="FF0000"/>
                </a:solidFill>
              </a:rPr>
              <a:t>Homebrew by KA7OEI of Utah Amateur Radio Club</a:t>
            </a:r>
          </a:p>
        </p:txBody>
      </p:sp>
      <p:pic>
        <p:nvPicPr>
          <p:cNvPr id="3" name="Picture 2"/>
          <p:cNvPicPr>
            <a:picLocks noChangeAspect="1"/>
          </p:cNvPicPr>
          <p:nvPr/>
        </p:nvPicPr>
        <p:blipFill>
          <a:blip r:embed="rId5"/>
          <a:stretch>
            <a:fillRect/>
          </a:stretch>
        </p:blipFill>
        <p:spPr>
          <a:xfrm>
            <a:off x="6482954" y="2242878"/>
            <a:ext cx="2217443" cy="1740693"/>
          </a:xfrm>
          <a:prstGeom prst="rect">
            <a:avLst/>
          </a:prstGeom>
        </p:spPr>
      </p:pic>
      <p:sp>
        <p:nvSpPr>
          <p:cNvPr id="4" name="TextBox 3"/>
          <p:cNvSpPr txBox="1"/>
          <p:nvPr/>
        </p:nvSpPr>
        <p:spPr>
          <a:xfrm>
            <a:off x="7098910" y="3986628"/>
            <a:ext cx="1324095" cy="276999"/>
          </a:xfrm>
          <a:prstGeom prst="rect">
            <a:avLst/>
          </a:prstGeom>
          <a:noFill/>
        </p:spPr>
        <p:txBody>
          <a:bodyPr wrap="square" rtlCol="0">
            <a:spAutoFit/>
          </a:bodyPr>
          <a:lstStyle/>
          <a:p>
            <a:r>
              <a:rPr lang="en-US" sz="1200" dirty="0" err="1">
                <a:solidFill>
                  <a:srgbClr val="FF0000"/>
                </a:solidFill>
                <a:latin typeface="+mj-lt"/>
              </a:rPr>
              <a:t>Patomac</a:t>
            </a:r>
            <a:r>
              <a:rPr lang="en-US" sz="1200" dirty="0">
                <a:solidFill>
                  <a:srgbClr val="FF0000"/>
                </a:solidFill>
                <a:latin typeface="+mj-lt"/>
              </a:rPr>
              <a:t> FIM-71</a:t>
            </a:r>
            <a:endParaRPr lang="en-US" sz="1350" dirty="0">
              <a:solidFill>
                <a:srgbClr val="FF0000"/>
              </a:solidFill>
              <a:latin typeface="+mj-lt"/>
            </a:endParaRPr>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35676" y="2099752"/>
            <a:ext cx="2239721" cy="1606820"/>
          </a:xfrm>
          <a:prstGeom prst="rect">
            <a:avLst/>
          </a:prstGeom>
        </p:spPr>
      </p:pic>
      <p:sp>
        <p:nvSpPr>
          <p:cNvPr id="7" name="TextBox 6"/>
          <p:cNvSpPr txBox="1"/>
          <p:nvPr/>
        </p:nvSpPr>
        <p:spPr>
          <a:xfrm>
            <a:off x="3709456" y="3706572"/>
            <a:ext cx="2079038" cy="276999"/>
          </a:xfrm>
          <a:prstGeom prst="rect">
            <a:avLst/>
          </a:prstGeom>
          <a:noFill/>
        </p:spPr>
        <p:txBody>
          <a:bodyPr wrap="square" rtlCol="0">
            <a:spAutoFit/>
          </a:bodyPr>
          <a:lstStyle/>
          <a:p>
            <a:r>
              <a:rPr lang="en-US" sz="1200" dirty="0" err="1">
                <a:solidFill>
                  <a:srgbClr val="FF0000"/>
                </a:solidFill>
              </a:rPr>
              <a:t>WiNRADiO</a:t>
            </a:r>
            <a:r>
              <a:rPr lang="en-US" sz="1200" dirty="0">
                <a:solidFill>
                  <a:srgbClr val="FF0000"/>
                </a:solidFill>
              </a:rPr>
              <a:t> WR-G33WSM</a:t>
            </a:r>
          </a:p>
        </p:txBody>
      </p:sp>
    </p:spTree>
    <p:extLst>
      <p:ext uri="{BB962C8B-B14F-4D97-AF65-F5344CB8AC3E}">
        <p14:creationId xmlns:p14="http://schemas.microsoft.com/office/powerpoint/2010/main" val="42547089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wipe(up)">
                                      <p:cBhvr>
                                        <p:cTn id="7" dur="1000"/>
                                        <p:tgtEl>
                                          <p:spTgt spid="512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124">
                                            <p:txEl>
                                              <p:pRg st="1" end="1"/>
                                            </p:txEl>
                                          </p:spTgt>
                                        </p:tgtEl>
                                        <p:attrNameLst>
                                          <p:attrName>style.visibility</p:attrName>
                                        </p:attrNameLst>
                                      </p:cBhvr>
                                      <p:to>
                                        <p:strVal val="visible"/>
                                      </p:to>
                                    </p:set>
                                    <p:animEffect transition="in" filter="wipe(left)">
                                      <p:cBhvr>
                                        <p:cTn id="12" dur="1000"/>
                                        <p:tgtEl>
                                          <p:spTgt spid="512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3"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animEffect transition="in" filter="fade">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45061"/>
                                        </p:tgtEl>
                                        <p:attrNameLst>
                                          <p:attrName>style.visibility</p:attrName>
                                        </p:attrNameLst>
                                      </p:cBhvr>
                                      <p:to>
                                        <p:strVal val="visible"/>
                                      </p:to>
                                    </p:set>
                                    <p:animEffect transition="in" filter="wipe(left)">
                                      <p:cBhvr>
                                        <p:cTn id="29" dur="1000"/>
                                        <p:tgtEl>
                                          <p:spTgt spid="4506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5063"/>
                                        </p:tgtEl>
                                        <p:attrNameLst>
                                          <p:attrName>style.visibility</p:attrName>
                                        </p:attrNameLst>
                                      </p:cBhvr>
                                      <p:to>
                                        <p:strVal val="visible"/>
                                      </p:to>
                                    </p:set>
                                    <p:animEffect transition="in" filter="wipe(left)">
                                      <p:cBhvr>
                                        <p:cTn id="32" dur="1000"/>
                                        <p:tgtEl>
                                          <p:spTgt spid="45063"/>
                                        </p:tgtEl>
                                      </p:cBhvr>
                                    </p:animEffect>
                                  </p:childTnLst>
                                </p:cTn>
                              </p:par>
                              <p:par>
                                <p:cTn id="33" presetID="22" presetClass="entr" presetSubtype="2"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right)">
                                      <p:cBhvr>
                                        <p:cTn id="35" dur="1000"/>
                                        <p:tgtEl>
                                          <p:spTgt spid="3"/>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right)">
                                      <p:cBhvr>
                                        <p:cTn id="38" dur="10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802825"/>
                                        </p:tgtEl>
                                        <p:attrNameLst>
                                          <p:attrName>style.visibility</p:attrName>
                                        </p:attrNameLst>
                                      </p:cBhvr>
                                      <p:to>
                                        <p:strVal val="visible"/>
                                      </p:to>
                                    </p:set>
                                    <p:animEffect transition="in" filter="wipe(down)">
                                      <p:cBhvr>
                                        <p:cTn id="43" dur="1000"/>
                                        <p:tgtEl>
                                          <p:spTgt spid="802825"/>
                                        </p:tgtEl>
                                      </p:cBhvr>
                                    </p:animEffect>
                                  </p:childTnLst>
                                </p:cTn>
                              </p:par>
                              <p:par>
                                <p:cTn id="44" presetID="22" presetClass="entr" presetSubtype="4" fill="hold" nodeType="withEffect">
                                  <p:stCondLst>
                                    <p:cond delay="0"/>
                                  </p:stCondLst>
                                  <p:childTnLst>
                                    <p:set>
                                      <p:cBhvr>
                                        <p:cTn id="45" dur="1" fill="hold">
                                          <p:stCondLst>
                                            <p:cond delay="0"/>
                                          </p:stCondLst>
                                        </p:cTn>
                                        <p:tgtEl>
                                          <p:spTgt spid="802826"/>
                                        </p:tgtEl>
                                        <p:attrNameLst>
                                          <p:attrName>style.visibility</p:attrName>
                                        </p:attrNameLst>
                                      </p:cBhvr>
                                      <p:to>
                                        <p:strVal val="visible"/>
                                      </p:to>
                                    </p:set>
                                    <p:animEffect transition="in" filter="wipe(down)">
                                      <p:cBhvr>
                                        <p:cTn id="46" dur="1000"/>
                                        <p:tgtEl>
                                          <p:spTgt spid="80282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802827"/>
                                        </p:tgtEl>
                                        <p:attrNameLst>
                                          <p:attrName>style.visibility</p:attrName>
                                        </p:attrNameLst>
                                      </p:cBhvr>
                                      <p:to>
                                        <p:strVal val="visible"/>
                                      </p:to>
                                    </p:set>
                                    <p:animEffect transition="in" filter="wipe(down)">
                                      <p:cBhvr>
                                        <p:cTn id="49" dur="1000"/>
                                        <p:tgtEl>
                                          <p:spTgt spid="8028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3" grpId="0"/>
      <p:bldP spid="802827" grpId="0" animBg="1"/>
      <p:bldP spid="4" grpId="0"/>
      <p:bldP spid="7"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62900-C554-08CD-8E26-FB609AAFB941}"/>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B5DA8C4E-A788-DCBA-108D-3F63E3D14963}"/>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They must be bonded to all buried water and gas lines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Bends in ground wires must be made as close as possible to a right angle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Lightning grounds must be connected to all ungrounded wiring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They must be bonded together with all other grounds</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36A3B544-803F-EB18-7B1A-1347A33C52F5}"/>
              </a:ext>
            </a:extLst>
          </p:cNvPr>
          <p:cNvSpPr>
            <a:spLocks noGrp="1"/>
          </p:cNvSpPr>
          <p:nvPr>
            <p:ph type="sldNum" sz="quarter" idx="12"/>
          </p:nvPr>
        </p:nvSpPr>
        <p:spPr/>
        <p:txBody>
          <a:bodyPr/>
          <a:lstStyle/>
          <a:p>
            <a:pPr>
              <a:defRPr/>
            </a:pPr>
            <a:fld id="{F9B04EAC-6405-42D3-B5A3-0AE3489ADD26}" type="slidenum">
              <a:rPr lang="en-US" smtClean="0"/>
              <a:pPr>
                <a:defRPr/>
              </a:pPr>
              <a:t>100</a:t>
            </a:fld>
            <a:endParaRPr lang="en-US" dirty="0"/>
          </a:p>
        </p:txBody>
      </p:sp>
      <p:sp>
        <p:nvSpPr>
          <p:cNvPr id="2" name="Rectangle 4">
            <a:extLst>
              <a:ext uri="{FF2B5EF4-FFF2-40B4-BE49-F238E27FC236}">
                <a16:creationId xmlns:a16="http://schemas.microsoft.com/office/drawing/2014/main" id="{F4A0A25F-EBCF-2E60-12CC-C5EE20B90A19}"/>
              </a:ext>
            </a:extLst>
          </p:cNvPr>
          <p:cNvSpPr txBox="1">
            <a:spLocks noChangeArrowheads="1"/>
          </p:cNvSpPr>
          <p:nvPr/>
        </p:nvSpPr>
        <p:spPr>
          <a:xfrm>
            <a:off x="350520" y="156736"/>
            <a:ext cx="8496300" cy="887204"/>
          </a:xfrm>
          <a:prstGeom prst="rect">
            <a:avLst/>
          </a:prstGeom>
        </p:spPr>
        <p:txBody>
          <a:bodyPr>
            <a:normAutofit fontScale="900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G0B11</a:t>
            </a:r>
          </a:p>
          <a:p>
            <a:pPr algn="ctr">
              <a:lnSpc>
                <a:spcPct val="150000"/>
              </a:lnSpc>
            </a:pPr>
            <a:r>
              <a:rPr lang="en-US" altLang="en-US" sz="2000" dirty="0">
                <a:latin typeface="Rockwell" panose="02060603020205020403" pitchFamily="18" charset="0"/>
              </a:rPr>
              <a:t>Which of the following is required for lightning protection ground rods?</a:t>
            </a:r>
          </a:p>
        </p:txBody>
      </p:sp>
    </p:spTree>
    <p:extLst>
      <p:ext uri="{BB962C8B-B14F-4D97-AF65-F5344CB8AC3E}">
        <p14:creationId xmlns:p14="http://schemas.microsoft.com/office/powerpoint/2010/main" val="1650531577"/>
      </p:ext>
    </p:extLst>
  </p:cSld>
  <p:clrMapOvr>
    <a:masterClrMapping/>
  </p:clrMapOvr>
  <p:transition spd="slow"/>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48720-7272-DECF-4673-68AC4204AB8A}"/>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2F042C5D-49E0-C183-BE33-8071E6EF1439}"/>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prevent unauthorized changes to the circuit that would void the manufacturer’s warranty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shut down the unit if it becomes too hot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ensure that dangerous voltages are removed if the cabinet is opened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shut off the power supply if too much voltage is produced</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3850ACFE-BD6A-1582-9F16-4D7F89183237}"/>
              </a:ext>
            </a:extLst>
          </p:cNvPr>
          <p:cNvSpPr>
            <a:spLocks noGrp="1"/>
          </p:cNvSpPr>
          <p:nvPr>
            <p:ph type="sldNum" sz="quarter" idx="12"/>
          </p:nvPr>
        </p:nvSpPr>
        <p:spPr/>
        <p:txBody>
          <a:bodyPr/>
          <a:lstStyle/>
          <a:p>
            <a:pPr>
              <a:defRPr/>
            </a:pPr>
            <a:fld id="{F9B04EAC-6405-42D3-B5A3-0AE3489ADD26}" type="slidenum">
              <a:rPr lang="en-US" smtClean="0"/>
              <a:pPr>
                <a:defRPr/>
              </a:pPr>
              <a:t>101</a:t>
            </a:fld>
            <a:endParaRPr lang="en-US" dirty="0"/>
          </a:p>
        </p:txBody>
      </p:sp>
      <p:sp>
        <p:nvSpPr>
          <p:cNvPr id="2" name="Rectangle 4">
            <a:extLst>
              <a:ext uri="{FF2B5EF4-FFF2-40B4-BE49-F238E27FC236}">
                <a16:creationId xmlns:a16="http://schemas.microsoft.com/office/drawing/2014/main" id="{D3CB5464-775A-F96F-7DBD-DBE3F9D2CB79}"/>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G0B12 </a:t>
            </a:r>
          </a:p>
          <a:p>
            <a:pPr algn="ctr">
              <a:lnSpc>
                <a:spcPct val="150000"/>
              </a:lnSpc>
            </a:pPr>
            <a:r>
              <a:rPr lang="en-US" altLang="en-US" sz="2200" dirty="0">
                <a:latin typeface="Rockwell" panose="02060603020205020403" pitchFamily="18" charset="0"/>
              </a:rPr>
              <a:t>What is the purpose of a power supply interlock?</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038895726"/>
      </p:ext>
    </p:extLst>
  </p:cSld>
  <p:clrMapOvr>
    <a:masterClrMapping/>
  </p:clrMapOvr>
  <p:transition spd="slow"/>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213D7E-9918-E572-C43D-411548D8DE4D}"/>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8DCCC39C-9B3A-4A57-47BB-CF1EC32CD136}"/>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X</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4A353296-301F-61A0-D092-3000A60879E7}"/>
              </a:ext>
            </a:extLst>
          </p:cNvPr>
          <p:cNvSpPr>
            <a:spLocks noGrp="1"/>
          </p:cNvSpPr>
          <p:nvPr>
            <p:ph type="sldNum" sz="quarter" idx="12"/>
          </p:nvPr>
        </p:nvSpPr>
        <p:spPr/>
        <p:txBody>
          <a:bodyPr/>
          <a:lstStyle/>
          <a:p>
            <a:pPr>
              <a:defRPr/>
            </a:pPr>
            <a:fld id="{F9B04EAC-6405-42D3-B5A3-0AE3489ADD26}" type="slidenum">
              <a:rPr lang="en-US" smtClean="0"/>
              <a:pPr>
                <a:defRPr/>
              </a:pPr>
              <a:t>102</a:t>
            </a:fld>
            <a:endParaRPr lang="en-US" dirty="0"/>
          </a:p>
        </p:txBody>
      </p:sp>
      <p:sp>
        <p:nvSpPr>
          <p:cNvPr id="2" name="Rectangle 4">
            <a:extLst>
              <a:ext uri="{FF2B5EF4-FFF2-40B4-BE49-F238E27FC236}">
                <a16:creationId xmlns:a16="http://schemas.microsoft.com/office/drawing/2014/main" id="{B1C8E601-F2F1-9F49-DFA8-B4316EA46CAF}"/>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Q</a:t>
            </a:r>
          </a:p>
          <a:p>
            <a:pPr algn="ctr">
              <a:lnSpc>
                <a:spcPct val="150000"/>
              </a:lnSpc>
            </a:pPr>
            <a:r>
              <a:rPr lang="en-US" altLang="en-US" sz="2200" dirty="0">
                <a:latin typeface="Rockwell" panose="02060603020205020403" pitchFamily="18" charset="0"/>
              </a:rPr>
              <a:t>Q</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04218842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03028F3-E931-4F77-953D-E6BCC26EE149}" type="slidenum">
              <a:rPr lang="en-US" altLang="en-US" smtClean="0">
                <a:solidFill>
                  <a:srgbClr val="000066"/>
                </a:solidFill>
              </a:rPr>
              <a:pPr>
                <a:defRPr/>
              </a:pPr>
              <a:t>11</a:t>
            </a:fld>
            <a:endParaRPr lang="en-US" altLang="en-US">
              <a:solidFill>
                <a:srgbClr val="000066"/>
              </a:solidFill>
            </a:endParaRPr>
          </a:p>
        </p:txBody>
      </p:sp>
      <p:sp>
        <p:nvSpPr>
          <p:cNvPr id="803843" name="Rectangle 2"/>
          <p:cNvSpPr>
            <a:spLocks noGrp="1" noChangeArrowheads="1"/>
          </p:cNvSpPr>
          <p:nvPr>
            <p:ph type="title" idx="4294967295"/>
          </p:nvPr>
        </p:nvSpPr>
        <p:spPr>
          <a:xfrm>
            <a:off x="1191" y="440532"/>
            <a:ext cx="6481763" cy="373856"/>
          </a:xfrm>
        </p:spPr>
        <p:txBody>
          <a:bodyPr>
            <a:normAutofit fontScale="90000"/>
          </a:bodyPr>
          <a:lstStyle/>
          <a:p>
            <a:pPr algn="ctr" eaLnBrk="1" hangingPunct="1"/>
            <a:r>
              <a:rPr lang="en-US" altLang="en-US"/>
              <a:t>RF &amp; Electrical Safety</a:t>
            </a:r>
          </a:p>
        </p:txBody>
      </p:sp>
      <p:sp>
        <p:nvSpPr>
          <p:cNvPr id="5124" name="Rectangle 3"/>
          <p:cNvSpPr>
            <a:spLocks noGrp="1" noChangeArrowheads="1"/>
          </p:cNvSpPr>
          <p:nvPr>
            <p:ph type="body" idx="4294967295"/>
          </p:nvPr>
        </p:nvSpPr>
        <p:spPr>
          <a:xfrm>
            <a:off x="397431" y="1102519"/>
            <a:ext cx="8319849" cy="4040981"/>
          </a:xfrm>
        </p:spPr>
        <p:txBody>
          <a:bodyPr>
            <a:normAutofit/>
          </a:bodyPr>
          <a:lstStyle/>
          <a:p>
            <a:pPr>
              <a:lnSpc>
                <a:spcPts val="1650"/>
              </a:lnSpc>
              <a:buFont typeface="Wingdings" panose="05000000000000000000" pitchFamily="2" charset="2"/>
              <a:buChar char="Ø"/>
            </a:pPr>
            <a:r>
              <a:rPr lang="en-US" altLang="en-US" dirty="0"/>
              <a:t>When installing a ground-mounted antenna, </a:t>
            </a:r>
            <a:r>
              <a:rPr lang="en-US" altLang="en-US" b="1" dirty="0"/>
              <a:t>it should be installed so no one can be exposed to RF radiation in excess of maximum permissible limits</a:t>
            </a:r>
            <a:r>
              <a:rPr lang="en-US" altLang="en-US" dirty="0"/>
              <a:t>.</a:t>
            </a:r>
            <a:r>
              <a:rPr lang="en-US" altLang="en-US" sz="750" dirty="0"/>
              <a:t> (G0A06) </a:t>
            </a:r>
          </a:p>
          <a:p>
            <a:pPr>
              <a:lnSpc>
                <a:spcPts val="1650"/>
              </a:lnSpc>
              <a:buFont typeface="Wingdings" panose="05000000000000000000" pitchFamily="2" charset="2"/>
              <a:buChar char="Ø"/>
            </a:pPr>
            <a:endParaRPr lang="en-US" altLang="en-US" sz="750" dirty="0"/>
          </a:p>
          <a:p>
            <a:pPr>
              <a:lnSpc>
                <a:spcPts val="1650"/>
              </a:lnSpc>
              <a:buFont typeface="Wingdings" panose="05000000000000000000" pitchFamily="2" charset="2"/>
              <a:buChar char="Ø"/>
            </a:pPr>
            <a:endParaRPr lang="en-US" altLang="en-US" sz="750" dirty="0"/>
          </a:p>
          <a:p>
            <a:pPr>
              <a:lnSpc>
                <a:spcPts val="1650"/>
              </a:lnSpc>
              <a:buFont typeface="Wingdings" panose="05000000000000000000" pitchFamily="2" charset="2"/>
              <a:buChar char="Ø"/>
            </a:pPr>
            <a:endParaRPr lang="en-US" altLang="en-US" sz="750"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r>
              <a:rPr lang="en-US" altLang="en-US" dirty="0"/>
              <a:t>If an evaluation shows that a neighbor might receive more than the allowable limit of RF exposure from the main lobe of a directional antenna, </a:t>
            </a:r>
            <a:r>
              <a:rPr lang="en-US" altLang="en-US" b="1" dirty="0"/>
              <a:t>take precautions to ensure that the antenna cannot be pointed in their direction</a:t>
            </a:r>
            <a:r>
              <a:rPr lang="en-US" altLang="en-US" dirty="0"/>
              <a:t>.</a:t>
            </a:r>
            <a:r>
              <a:rPr lang="en-US" altLang="en-US" sz="1050" dirty="0"/>
              <a:t> </a:t>
            </a:r>
            <a:r>
              <a:rPr lang="en-US" altLang="en-US" sz="750" dirty="0"/>
              <a:t>(G0A10) </a:t>
            </a:r>
          </a:p>
          <a:p>
            <a:pPr>
              <a:lnSpc>
                <a:spcPts val="1650"/>
              </a:lnSpc>
              <a:buNone/>
            </a:pPr>
            <a:endParaRPr lang="en-US" altLang="en-US" sz="900" dirty="0"/>
          </a:p>
        </p:txBody>
      </p:sp>
      <p:pic>
        <p:nvPicPr>
          <p:cNvPr id="4403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3970" y="1620807"/>
            <a:ext cx="2571750" cy="1901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038" name="Text Box 6"/>
          <p:cNvSpPr txBox="1">
            <a:spLocks noChangeArrowheads="1"/>
          </p:cNvSpPr>
          <p:nvPr/>
        </p:nvSpPr>
        <p:spPr bwMode="auto">
          <a:xfrm>
            <a:off x="2514600" y="2211920"/>
            <a:ext cx="1814513" cy="106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r" defTabSz="685800">
              <a:spcBef>
                <a:spcPct val="50000"/>
              </a:spcBef>
              <a:buClrTx/>
              <a:buNone/>
            </a:pPr>
            <a:r>
              <a:rPr lang="en-US" altLang="en-US" sz="1050" dirty="0">
                <a:solidFill>
                  <a:srgbClr val="FF0000"/>
                </a:solidFill>
              </a:rPr>
              <a:t>Notice wood safety fence.</a:t>
            </a:r>
          </a:p>
          <a:p>
            <a:pPr algn="r" defTabSz="685800">
              <a:spcBef>
                <a:spcPct val="50000"/>
              </a:spcBef>
              <a:buClrTx/>
              <a:buNone/>
            </a:pPr>
            <a:r>
              <a:rPr lang="en-US" altLang="en-US" sz="1050" dirty="0">
                <a:solidFill>
                  <a:srgbClr val="FF0000"/>
                </a:solidFill>
              </a:rPr>
              <a:t>  </a:t>
            </a:r>
          </a:p>
          <a:p>
            <a:pPr algn="r" defTabSz="685800">
              <a:spcBef>
                <a:spcPct val="50000"/>
              </a:spcBef>
              <a:buClrTx/>
              <a:buNone/>
            </a:pPr>
            <a:r>
              <a:rPr lang="en-US" altLang="en-US" sz="1050" dirty="0">
                <a:solidFill>
                  <a:srgbClr val="FF0000"/>
                </a:solidFill>
              </a:rPr>
              <a:t>Keep a safe distance away from antenna during all transmissions.</a:t>
            </a:r>
          </a:p>
        </p:txBody>
      </p:sp>
    </p:spTree>
    <p:extLst>
      <p:ext uri="{BB962C8B-B14F-4D97-AF65-F5344CB8AC3E}">
        <p14:creationId xmlns:p14="http://schemas.microsoft.com/office/powerpoint/2010/main" val="11645374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wipe(up)">
                                      <p:cBhvr>
                                        <p:cTn id="7" dur="1000"/>
                                        <p:tgtEl>
                                          <p:spTgt spid="5124">
                                            <p:txEl>
                                              <p:pRg st="0" end="0"/>
                                            </p:txEl>
                                          </p:spTgt>
                                        </p:tgtEl>
                                      </p:cBhvr>
                                    </p:animEffect>
                                  </p:childTnLst>
                                </p:cTn>
                              </p:par>
                            </p:childTnLst>
                          </p:cTn>
                        </p:par>
                      </p:childTnLst>
                    </p:cTn>
                  </p:par>
                  <p:par>
                    <p:cTn id="8" fill="hold">
                      <p:stCondLst>
                        <p:cond delay="indefinite"/>
                      </p:stCondLst>
                      <p:childTnLst>
                        <p:par>
                          <p:cTn id="9" fill="hold" nodeType="afterGroup">
                            <p:stCondLst>
                              <p:cond delay="0"/>
                            </p:stCondLst>
                            <p:childTnLst>
                              <p:par>
                                <p:cTn id="10" presetID="22" presetClass="entr" presetSubtype="2" fill="hold" nodeType="clickEffect">
                                  <p:stCondLst>
                                    <p:cond delay="0"/>
                                  </p:stCondLst>
                                  <p:childTnLst>
                                    <p:set>
                                      <p:cBhvr>
                                        <p:cTn id="11" dur="1" fill="hold">
                                          <p:stCondLst>
                                            <p:cond delay="0"/>
                                          </p:stCondLst>
                                        </p:cTn>
                                        <p:tgtEl>
                                          <p:spTgt spid="44037"/>
                                        </p:tgtEl>
                                        <p:attrNameLst>
                                          <p:attrName>style.visibility</p:attrName>
                                        </p:attrNameLst>
                                      </p:cBhvr>
                                      <p:to>
                                        <p:strVal val="visible"/>
                                      </p:to>
                                    </p:set>
                                    <p:animEffect transition="in" filter="wipe(right)">
                                      <p:cBhvr>
                                        <p:cTn id="12" dur="1000"/>
                                        <p:tgtEl>
                                          <p:spTgt spid="44037"/>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4038">
                                            <p:txEl>
                                              <p:pRg st="0" end="0"/>
                                            </p:txEl>
                                          </p:spTgt>
                                        </p:tgtEl>
                                        <p:attrNameLst>
                                          <p:attrName>style.visibility</p:attrName>
                                        </p:attrNameLst>
                                      </p:cBhvr>
                                      <p:to>
                                        <p:strVal val="visible"/>
                                      </p:to>
                                    </p:set>
                                    <p:animEffect transition="in" filter="wipe(left)">
                                      <p:cBhvr>
                                        <p:cTn id="16" dur="1000"/>
                                        <p:tgtEl>
                                          <p:spTgt spid="44038">
                                            <p:txEl>
                                              <p:pRg st="0" end="0"/>
                                            </p:txEl>
                                          </p:spTgt>
                                        </p:tgtEl>
                                      </p:cBhvr>
                                    </p:animEffect>
                                  </p:childTnLst>
                                </p:cTn>
                              </p:par>
                            </p:childTnLst>
                          </p:cTn>
                        </p:par>
                        <p:par>
                          <p:cTn id="17" fill="hold" nodeType="afterGroup">
                            <p:stCondLst>
                              <p:cond delay="2000"/>
                            </p:stCondLst>
                            <p:childTnLst>
                              <p:par>
                                <p:cTn id="18" presetID="22" presetClass="entr" presetSubtype="8" fill="hold" nodeType="afterEffect">
                                  <p:stCondLst>
                                    <p:cond delay="0"/>
                                  </p:stCondLst>
                                  <p:childTnLst>
                                    <p:set>
                                      <p:cBhvr>
                                        <p:cTn id="19" dur="1" fill="hold">
                                          <p:stCondLst>
                                            <p:cond delay="0"/>
                                          </p:stCondLst>
                                        </p:cTn>
                                        <p:tgtEl>
                                          <p:spTgt spid="44038">
                                            <p:txEl>
                                              <p:pRg st="2" end="2"/>
                                            </p:txEl>
                                          </p:spTgt>
                                        </p:tgtEl>
                                        <p:attrNameLst>
                                          <p:attrName>style.visibility</p:attrName>
                                        </p:attrNameLst>
                                      </p:cBhvr>
                                      <p:to>
                                        <p:strVal val="visible"/>
                                      </p:to>
                                    </p:set>
                                    <p:animEffect transition="in" filter="wipe(left)">
                                      <p:cBhvr>
                                        <p:cTn id="20" dur="1000"/>
                                        <p:tgtEl>
                                          <p:spTgt spid="44038">
                                            <p:txEl>
                                              <p:pRg st="2" end="2"/>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5124">
                                            <p:txEl>
                                              <p:pRg st="7" end="7"/>
                                            </p:txEl>
                                          </p:spTgt>
                                        </p:tgtEl>
                                        <p:attrNameLst>
                                          <p:attrName>style.visibility</p:attrName>
                                        </p:attrNameLst>
                                      </p:cBhvr>
                                      <p:to>
                                        <p:strVal val="visible"/>
                                      </p:to>
                                    </p:set>
                                    <p:animEffect transition="in" filter="wipe(down)">
                                      <p:cBhvr>
                                        <p:cTn id="25" dur="1000"/>
                                        <p:tgtEl>
                                          <p:spTgt spid="512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03028F3-E931-4F77-953D-E6BCC26EE149}" type="slidenum">
              <a:rPr lang="en-US" altLang="en-US" smtClean="0">
                <a:solidFill>
                  <a:srgbClr val="000066"/>
                </a:solidFill>
              </a:rPr>
              <a:pPr>
                <a:defRPr/>
              </a:pPr>
              <a:t>12</a:t>
            </a:fld>
            <a:endParaRPr lang="en-US" altLang="en-US">
              <a:solidFill>
                <a:srgbClr val="000066"/>
              </a:solidFill>
            </a:endParaRPr>
          </a:p>
        </p:txBody>
      </p:sp>
      <p:sp>
        <p:nvSpPr>
          <p:cNvPr id="804867" name="Rectangle 2"/>
          <p:cNvSpPr>
            <a:spLocks noGrp="1" noChangeArrowheads="1"/>
          </p:cNvSpPr>
          <p:nvPr>
            <p:ph type="title" idx="4294967295"/>
          </p:nvPr>
        </p:nvSpPr>
        <p:spPr>
          <a:xfrm>
            <a:off x="1191" y="440532"/>
            <a:ext cx="6481763" cy="373856"/>
          </a:xfrm>
        </p:spPr>
        <p:txBody>
          <a:bodyPr>
            <a:normAutofit fontScale="90000"/>
          </a:bodyPr>
          <a:lstStyle/>
          <a:p>
            <a:pPr algn="ctr" eaLnBrk="1" hangingPunct="1"/>
            <a:r>
              <a:rPr lang="en-US" altLang="en-US"/>
              <a:t>RF &amp; Electrical Safety</a:t>
            </a:r>
          </a:p>
        </p:txBody>
      </p:sp>
      <p:sp>
        <p:nvSpPr>
          <p:cNvPr id="5124" name="Rectangle 3"/>
          <p:cNvSpPr>
            <a:spLocks noGrp="1" noChangeArrowheads="1"/>
          </p:cNvSpPr>
          <p:nvPr>
            <p:ph type="body" idx="4294967295"/>
          </p:nvPr>
        </p:nvSpPr>
        <p:spPr>
          <a:xfrm>
            <a:off x="294561" y="997589"/>
            <a:ext cx="8171259" cy="3840956"/>
          </a:xfrm>
        </p:spPr>
        <p:txBody>
          <a:bodyPr/>
          <a:lstStyle/>
          <a:p>
            <a:pPr>
              <a:lnSpc>
                <a:spcPts val="1650"/>
              </a:lnSpc>
              <a:buFont typeface="Wingdings" panose="05000000000000000000" pitchFamily="2" charset="2"/>
              <a:buChar char="Ø"/>
            </a:pPr>
            <a:r>
              <a:rPr lang="en-US" altLang="en-US" b="1" dirty="0"/>
              <a:t>Electrical safety inside the ham shack</a:t>
            </a:r>
            <a:r>
              <a:rPr lang="en-US" altLang="en-US" dirty="0"/>
              <a:t> is covered by the </a:t>
            </a:r>
            <a:r>
              <a:rPr lang="en-US" altLang="en-US" b="1" dirty="0"/>
              <a:t>N</a:t>
            </a:r>
            <a:r>
              <a:rPr lang="en-US" altLang="en-US" dirty="0"/>
              <a:t>ational </a:t>
            </a:r>
            <a:r>
              <a:rPr lang="en-US" altLang="en-US" b="1" dirty="0"/>
              <a:t>E</a:t>
            </a:r>
            <a:r>
              <a:rPr lang="en-US" altLang="en-US" dirty="0"/>
              <a:t>lectrical </a:t>
            </a:r>
            <a:r>
              <a:rPr lang="en-US" altLang="en-US" b="1" dirty="0"/>
              <a:t>C</a:t>
            </a:r>
            <a:r>
              <a:rPr lang="en-US" altLang="en-US" dirty="0"/>
              <a:t>ode. </a:t>
            </a:r>
            <a:r>
              <a:rPr lang="en-US" altLang="en-US" sz="750" dirty="0"/>
              <a:t>(G0B06)</a:t>
            </a:r>
            <a:r>
              <a:rPr lang="en-US" altLang="en-US" dirty="0"/>
              <a:t> </a:t>
            </a:r>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None/>
            </a:pPr>
            <a:endParaRPr lang="en-US" altLang="en-US" dirty="0"/>
          </a:p>
        </p:txBody>
      </p:sp>
      <p:pic>
        <p:nvPicPr>
          <p:cNvPr id="43017"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2472" y="3882126"/>
            <a:ext cx="1727597" cy="664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018" name="Text Box 10"/>
          <p:cNvSpPr txBox="1">
            <a:spLocks noChangeArrowheads="1"/>
          </p:cNvSpPr>
          <p:nvPr/>
        </p:nvSpPr>
        <p:spPr bwMode="auto">
          <a:xfrm>
            <a:off x="2350711" y="3831162"/>
            <a:ext cx="165165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r" defTabSz="685800">
              <a:spcBef>
                <a:spcPct val="50000"/>
              </a:spcBef>
              <a:buClrTx/>
              <a:buNone/>
            </a:pPr>
            <a:r>
              <a:rPr lang="en-US" altLang="en-US" sz="1200" dirty="0">
                <a:solidFill>
                  <a:srgbClr val="FF0000"/>
                </a:solidFill>
              </a:rPr>
              <a:t>RF exposure limits to the human body are covered by ANSI, not by the NEC.</a:t>
            </a:r>
          </a:p>
        </p:txBody>
      </p:sp>
      <p:pic>
        <p:nvPicPr>
          <p:cNvPr id="3" name="Picture 2"/>
          <p:cNvPicPr>
            <a:picLocks noChangeAspect="1"/>
          </p:cNvPicPr>
          <p:nvPr/>
        </p:nvPicPr>
        <p:blipFill>
          <a:blip r:embed="rId3"/>
          <a:stretch>
            <a:fillRect/>
          </a:stretch>
        </p:blipFill>
        <p:spPr>
          <a:xfrm>
            <a:off x="4744503" y="1463047"/>
            <a:ext cx="1675546" cy="2166055"/>
          </a:xfrm>
          <a:prstGeom prst="rect">
            <a:avLst/>
          </a:prstGeom>
        </p:spPr>
      </p:pic>
      <p:pic>
        <p:nvPicPr>
          <p:cNvPr id="5" name="Picture 4"/>
          <p:cNvPicPr>
            <a:picLocks noChangeAspect="1"/>
          </p:cNvPicPr>
          <p:nvPr/>
        </p:nvPicPr>
        <p:blipFill>
          <a:blip r:embed="rId4"/>
          <a:stretch>
            <a:fillRect/>
          </a:stretch>
        </p:blipFill>
        <p:spPr>
          <a:xfrm>
            <a:off x="2191119" y="1488722"/>
            <a:ext cx="1655306" cy="2166055"/>
          </a:xfrm>
          <a:prstGeom prst="rect">
            <a:avLst/>
          </a:prstGeom>
        </p:spPr>
      </p:pic>
    </p:spTree>
    <p:extLst>
      <p:ext uri="{BB962C8B-B14F-4D97-AF65-F5344CB8AC3E}">
        <p14:creationId xmlns:p14="http://schemas.microsoft.com/office/powerpoint/2010/main" val="19843660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wipe(up)">
                                      <p:cBhvr>
                                        <p:cTn id="7" dur="1000"/>
                                        <p:tgtEl>
                                          <p:spTgt spid="51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par>
                                <p:cTn id="13" presetID="22" presetClass="entr" presetSubtype="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43017"/>
                                        </p:tgtEl>
                                        <p:attrNameLst>
                                          <p:attrName>style.visibility</p:attrName>
                                        </p:attrNameLst>
                                      </p:cBhvr>
                                      <p:to>
                                        <p:strVal val="visible"/>
                                      </p:to>
                                    </p:set>
                                    <p:animEffect transition="in" filter="wipe(down)">
                                      <p:cBhvr>
                                        <p:cTn id="20" dur="1000"/>
                                        <p:tgtEl>
                                          <p:spTgt spid="43017"/>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3018"/>
                                        </p:tgtEl>
                                        <p:attrNameLst>
                                          <p:attrName>style.visibility</p:attrName>
                                        </p:attrNameLst>
                                      </p:cBhvr>
                                      <p:to>
                                        <p:strVal val="visible"/>
                                      </p:to>
                                    </p:set>
                                    <p:animEffect transition="in" filter="wipe(down)">
                                      <p:cBhvr>
                                        <p:cTn id="23" dur="1000"/>
                                        <p:tgtEl>
                                          <p:spTgt spid="43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03028F3-E931-4F77-953D-E6BCC26EE149}" type="slidenum">
              <a:rPr lang="en-US" altLang="en-US" smtClean="0">
                <a:solidFill>
                  <a:srgbClr val="000066"/>
                </a:solidFill>
              </a:rPr>
              <a:pPr>
                <a:defRPr/>
              </a:pPr>
              <a:t>13</a:t>
            </a:fld>
            <a:endParaRPr lang="en-US" altLang="en-US">
              <a:solidFill>
                <a:srgbClr val="000066"/>
              </a:solidFill>
            </a:endParaRPr>
          </a:p>
        </p:txBody>
      </p:sp>
      <p:sp>
        <p:nvSpPr>
          <p:cNvPr id="805891" name="Rectangle 2"/>
          <p:cNvSpPr>
            <a:spLocks noGrp="1" noChangeArrowheads="1"/>
          </p:cNvSpPr>
          <p:nvPr>
            <p:ph type="title" idx="4294967295"/>
          </p:nvPr>
        </p:nvSpPr>
        <p:spPr>
          <a:xfrm>
            <a:off x="1191" y="440532"/>
            <a:ext cx="6481763" cy="373856"/>
          </a:xfrm>
        </p:spPr>
        <p:txBody>
          <a:bodyPr>
            <a:normAutofit fontScale="90000"/>
          </a:bodyPr>
          <a:lstStyle/>
          <a:p>
            <a:pPr algn="ctr" eaLnBrk="1" hangingPunct="1"/>
            <a:r>
              <a:rPr lang="en-US" altLang="en-US"/>
              <a:t>RF &amp; Electrical Safety</a:t>
            </a:r>
          </a:p>
        </p:txBody>
      </p:sp>
      <p:sp>
        <p:nvSpPr>
          <p:cNvPr id="5124" name="Rectangle 3"/>
          <p:cNvSpPr>
            <a:spLocks noGrp="1" noChangeArrowheads="1"/>
          </p:cNvSpPr>
          <p:nvPr>
            <p:ph type="body" idx="4294967295"/>
          </p:nvPr>
        </p:nvSpPr>
        <p:spPr>
          <a:xfrm>
            <a:off x="173832" y="850107"/>
            <a:ext cx="8058150" cy="3625454"/>
          </a:xfrm>
        </p:spPr>
        <p:txBody>
          <a:bodyPr/>
          <a:lstStyle/>
          <a:p>
            <a:pPr>
              <a:lnSpc>
                <a:spcPts val="1650"/>
              </a:lnSpc>
              <a:buFont typeface="Wingdings" panose="05000000000000000000" pitchFamily="2" charset="2"/>
              <a:buChar char="Ø"/>
            </a:pPr>
            <a:r>
              <a:rPr lang="en-US" altLang="en-US" b="1" dirty="0"/>
              <a:t>Current flowing from one or more of the hot wires directly to ground </a:t>
            </a:r>
            <a:r>
              <a:rPr lang="en-US" altLang="en-US" dirty="0"/>
              <a:t>will cause a </a:t>
            </a:r>
            <a:r>
              <a:rPr lang="en-US" altLang="en-US" b="1" dirty="0"/>
              <a:t>G</a:t>
            </a:r>
            <a:r>
              <a:rPr lang="en-US" altLang="en-US" dirty="0"/>
              <a:t>round </a:t>
            </a:r>
            <a:r>
              <a:rPr lang="en-US" altLang="en-US" b="1" dirty="0"/>
              <a:t>F</a:t>
            </a:r>
            <a:r>
              <a:rPr lang="en-US" altLang="en-US" dirty="0"/>
              <a:t>ault </a:t>
            </a:r>
            <a:r>
              <a:rPr lang="en-US" altLang="en-US" b="1" dirty="0"/>
              <a:t>C</a:t>
            </a:r>
            <a:r>
              <a:rPr lang="en-US" altLang="en-US" dirty="0"/>
              <a:t>ircuit </a:t>
            </a:r>
            <a:r>
              <a:rPr lang="en-US" altLang="en-US" b="1" dirty="0"/>
              <a:t>I</a:t>
            </a:r>
            <a:r>
              <a:rPr lang="en-US" altLang="en-US" dirty="0"/>
              <a:t>nterrupter (</a:t>
            </a:r>
            <a:r>
              <a:rPr lang="en-US" altLang="en-US" b="1" dirty="0"/>
              <a:t>GFCI</a:t>
            </a:r>
            <a:r>
              <a:rPr lang="en-US" altLang="en-US" dirty="0"/>
              <a:t>) to disconnect the 120 or 240 Volt AC line power to a device. </a:t>
            </a:r>
            <a:r>
              <a:rPr lang="en-US" altLang="en-US" sz="750" dirty="0"/>
              <a:t>(G0B05)</a:t>
            </a:r>
            <a:r>
              <a:rPr lang="en-US" altLang="en-US" dirty="0"/>
              <a:t> </a:t>
            </a:r>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None/>
            </a:pPr>
            <a:endParaRPr lang="en-US" altLang="en-US" dirty="0"/>
          </a:p>
        </p:txBody>
      </p:sp>
      <p:pic>
        <p:nvPicPr>
          <p:cNvPr id="4198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642" y="1838801"/>
            <a:ext cx="2444610" cy="2030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9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6732" y="1918932"/>
            <a:ext cx="1831181" cy="2030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9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8062" y="1960722"/>
            <a:ext cx="2303860" cy="2030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31237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wipe(up)">
                                      <p:cBhvr>
                                        <p:cTn id="7" dur="1000"/>
                                        <p:tgtEl>
                                          <p:spTgt spid="512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1989"/>
                                        </p:tgtEl>
                                        <p:attrNameLst>
                                          <p:attrName>style.visibility</p:attrName>
                                        </p:attrNameLst>
                                      </p:cBhvr>
                                      <p:to>
                                        <p:strVal val="visible"/>
                                      </p:to>
                                    </p:set>
                                    <p:animEffect transition="in" filter="wipe(left)">
                                      <p:cBhvr>
                                        <p:cTn id="12" dur="1000"/>
                                        <p:tgtEl>
                                          <p:spTgt spid="41989"/>
                                        </p:tgtEl>
                                      </p:cBhvr>
                                    </p:animEffect>
                                  </p:childTnLst>
                                </p:cTn>
                              </p:par>
                            </p:childTnLst>
                          </p:cTn>
                        </p:par>
                        <p:par>
                          <p:cTn id="13" fill="hold" nodeType="afterGroup">
                            <p:stCondLst>
                              <p:cond delay="1000"/>
                            </p:stCondLst>
                            <p:childTnLst>
                              <p:par>
                                <p:cTn id="14" presetID="22" presetClass="entr" presetSubtype="2" fill="hold" nodeType="afterEffect">
                                  <p:stCondLst>
                                    <p:cond delay="0"/>
                                  </p:stCondLst>
                                  <p:childTnLst>
                                    <p:set>
                                      <p:cBhvr>
                                        <p:cTn id="15" dur="1" fill="hold">
                                          <p:stCondLst>
                                            <p:cond delay="0"/>
                                          </p:stCondLst>
                                        </p:cTn>
                                        <p:tgtEl>
                                          <p:spTgt spid="41990"/>
                                        </p:tgtEl>
                                        <p:attrNameLst>
                                          <p:attrName>style.visibility</p:attrName>
                                        </p:attrNameLst>
                                      </p:cBhvr>
                                      <p:to>
                                        <p:strVal val="visible"/>
                                      </p:to>
                                    </p:set>
                                    <p:animEffect transition="in" filter="wipe(right)">
                                      <p:cBhvr>
                                        <p:cTn id="16" dur="1000"/>
                                        <p:tgtEl>
                                          <p:spTgt spid="41990"/>
                                        </p:tgtEl>
                                      </p:cBhvr>
                                    </p:animEffect>
                                  </p:childTnLst>
                                </p:cTn>
                              </p:par>
                            </p:childTnLst>
                          </p:cTn>
                        </p:par>
                        <p:par>
                          <p:cTn id="17" fill="hold">
                            <p:stCondLst>
                              <p:cond delay="2000"/>
                            </p:stCondLst>
                            <p:childTnLst>
                              <p:par>
                                <p:cTn id="18" presetID="22" presetClass="entr" presetSubtype="4" fill="hold" nodeType="afterEffect">
                                  <p:stCondLst>
                                    <p:cond delay="500"/>
                                  </p:stCondLst>
                                  <p:childTnLst>
                                    <p:set>
                                      <p:cBhvr>
                                        <p:cTn id="19" dur="1" fill="hold">
                                          <p:stCondLst>
                                            <p:cond delay="0"/>
                                          </p:stCondLst>
                                        </p:cTn>
                                        <p:tgtEl>
                                          <p:spTgt spid="41992"/>
                                        </p:tgtEl>
                                        <p:attrNameLst>
                                          <p:attrName>style.visibility</p:attrName>
                                        </p:attrNameLst>
                                      </p:cBhvr>
                                      <p:to>
                                        <p:strVal val="visible"/>
                                      </p:to>
                                    </p:set>
                                    <p:animEffect transition="in" filter="wipe(down)">
                                      <p:cBhvr>
                                        <p:cTn id="20" dur="1000"/>
                                        <p:tgtEl>
                                          <p:spTgt spid="419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03028F3-E931-4F77-953D-E6BCC26EE149}" type="slidenum">
              <a:rPr lang="en-US" altLang="en-US" smtClean="0">
                <a:solidFill>
                  <a:srgbClr val="000066"/>
                </a:solidFill>
              </a:rPr>
              <a:pPr>
                <a:defRPr/>
              </a:pPr>
              <a:t>14</a:t>
            </a:fld>
            <a:endParaRPr lang="en-US" altLang="en-US">
              <a:solidFill>
                <a:srgbClr val="000066"/>
              </a:solidFill>
            </a:endParaRPr>
          </a:p>
        </p:txBody>
      </p:sp>
      <p:sp>
        <p:nvSpPr>
          <p:cNvPr id="806915" name="Rectangle 2"/>
          <p:cNvSpPr>
            <a:spLocks noGrp="1" noChangeArrowheads="1"/>
          </p:cNvSpPr>
          <p:nvPr>
            <p:ph type="title" idx="4294967295"/>
          </p:nvPr>
        </p:nvSpPr>
        <p:spPr>
          <a:xfrm>
            <a:off x="-59769" y="78343"/>
            <a:ext cx="6481763" cy="373856"/>
          </a:xfrm>
        </p:spPr>
        <p:txBody>
          <a:bodyPr>
            <a:normAutofit fontScale="90000"/>
          </a:bodyPr>
          <a:lstStyle/>
          <a:p>
            <a:pPr algn="ctr" eaLnBrk="1" hangingPunct="1"/>
            <a:r>
              <a:rPr lang="en-US" altLang="en-US" dirty="0"/>
              <a:t>RF &amp; Electrical Safety</a:t>
            </a:r>
          </a:p>
        </p:txBody>
      </p:sp>
      <p:sp>
        <p:nvSpPr>
          <p:cNvPr id="806916" name="Rectangle 3"/>
          <p:cNvSpPr>
            <a:spLocks noGrp="1" noChangeArrowheads="1"/>
          </p:cNvSpPr>
          <p:nvPr>
            <p:ph type="body" idx="4294967295"/>
          </p:nvPr>
        </p:nvSpPr>
        <p:spPr>
          <a:xfrm>
            <a:off x="1191" y="1102519"/>
            <a:ext cx="6568679" cy="3625454"/>
          </a:xfrm>
        </p:spPr>
        <p:txBody>
          <a:bodyPr/>
          <a:lstStyle/>
          <a:p>
            <a:pPr>
              <a:lnSpc>
                <a:spcPts val="1650"/>
              </a:lnSpc>
              <a:buFont typeface="Wingdings" panose="05000000000000000000" pitchFamily="2" charset="2"/>
              <a:buChar char="Ø"/>
            </a:pPr>
            <a:endParaRPr lang="en-US" altLang="en-US"/>
          </a:p>
          <a:p>
            <a:pPr>
              <a:lnSpc>
                <a:spcPts val="1650"/>
              </a:lnSpc>
              <a:buFont typeface="Wingdings" panose="05000000000000000000" pitchFamily="2" charset="2"/>
              <a:buChar char="Ø"/>
            </a:pPr>
            <a:endParaRPr lang="en-US" altLang="en-US"/>
          </a:p>
          <a:p>
            <a:pPr>
              <a:lnSpc>
                <a:spcPts val="1650"/>
              </a:lnSpc>
              <a:buFont typeface="Wingdings" panose="05000000000000000000" pitchFamily="2" charset="2"/>
              <a:buChar char="Ø"/>
            </a:pPr>
            <a:endParaRPr lang="en-US" altLang="en-US"/>
          </a:p>
          <a:p>
            <a:pPr>
              <a:lnSpc>
                <a:spcPts val="1650"/>
              </a:lnSpc>
              <a:buFont typeface="Wingdings" panose="05000000000000000000" pitchFamily="2" charset="2"/>
              <a:buChar char="Ø"/>
            </a:pPr>
            <a:endParaRPr lang="en-US" altLang="en-US"/>
          </a:p>
          <a:p>
            <a:pPr>
              <a:lnSpc>
                <a:spcPts val="1650"/>
              </a:lnSpc>
              <a:buFont typeface="Wingdings" panose="05000000000000000000" pitchFamily="2" charset="2"/>
              <a:buChar char="Ø"/>
            </a:pPr>
            <a:endParaRPr lang="en-US" altLang="en-US"/>
          </a:p>
          <a:p>
            <a:pPr>
              <a:lnSpc>
                <a:spcPts val="1650"/>
              </a:lnSpc>
              <a:buFont typeface="Wingdings" panose="05000000000000000000" pitchFamily="2" charset="2"/>
              <a:buChar char="Ø"/>
            </a:pPr>
            <a:endParaRPr lang="en-US" altLang="en-US"/>
          </a:p>
          <a:p>
            <a:pPr>
              <a:lnSpc>
                <a:spcPts val="1650"/>
              </a:lnSpc>
              <a:buFont typeface="Wingdings" panose="05000000000000000000" pitchFamily="2" charset="2"/>
              <a:buChar char="Ø"/>
            </a:pPr>
            <a:endParaRPr lang="en-US" altLang="en-US"/>
          </a:p>
          <a:p>
            <a:pPr>
              <a:lnSpc>
                <a:spcPts val="1650"/>
              </a:lnSpc>
              <a:buFont typeface="Wingdings" panose="05000000000000000000" pitchFamily="2" charset="2"/>
              <a:buChar char="Ø"/>
            </a:pPr>
            <a:endParaRPr lang="en-US" altLang="en-US"/>
          </a:p>
          <a:p>
            <a:pPr>
              <a:lnSpc>
                <a:spcPts val="1650"/>
              </a:lnSpc>
              <a:buFont typeface="Wingdings" panose="05000000000000000000" pitchFamily="2" charset="2"/>
              <a:buChar char="Ø"/>
            </a:pPr>
            <a:endParaRPr lang="en-US" altLang="en-US"/>
          </a:p>
          <a:p>
            <a:pPr>
              <a:lnSpc>
                <a:spcPts val="1650"/>
              </a:lnSpc>
              <a:buNone/>
            </a:pPr>
            <a:endParaRPr lang="en-US" altLang="en-US"/>
          </a:p>
        </p:txBody>
      </p:sp>
      <p:pic>
        <p:nvPicPr>
          <p:cNvPr id="80691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8223" y="644470"/>
            <a:ext cx="6858000"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97578919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703028F3-E931-4F77-953D-E6BCC26EE149}" type="slidenum">
              <a:rPr lang="en-US" altLang="en-US" smtClean="0">
                <a:solidFill>
                  <a:srgbClr val="000066"/>
                </a:solidFill>
              </a:rPr>
              <a:pPr>
                <a:defRPr/>
              </a:pPr>
              <a:t>15</a:t>
            </a:fld>
            <a:endParaRPr lang="en-US" altLang="en-US">
              <a:solidFill>
                <a:srgbClr val="000066"/>
              </a:solidFill>
            </a:endParaRPr>
          </a:p>
        </p:txBody>
      </p:sp>
      <p:sp>
        <p:nvSpPr>
          <p:cNvPr id="807939" name="Rectangle 2"/>
          <p:cNvSpPr>
            <a:spLocks noGrp="1" noChangeArrowheads="1"/>
          </p:cNvSpPr>
          <p:nvPr>
            <p:ph type="title" idx="4294967295"/>
          </p:nvPr>
        </p:nvSpPr>
        <p:spPr>
          <a:xfrm>
            <a:off x="1191" y="440532"/>
            <a:ext cx="6481763" cy="373856"/>
          </a:xfrm>
        </p:spPr>
        <p:txBody>
          <a:bodyPr>
            <a:normAutofit fontScale="90000"/>
          </a:bodyPr>
          <a:lstStyle/>
          <a:p>
            <a:pPr algn="ctr" eaLnBrk="1" hangingPunct="1"/>
            <a:r>
              <a:rPr lang="en-US" altLang="en-US"/>
              <a:t>RF &amp; Electrical Safety</a:t>
            </a:r>
          </a:p>
        </p:txBody>
      </p:sp>
      <p:sp>
        <p:nvSpPr>
          <p:cNvPr id="5124" name="Rectangle 3"/>
          <p:cNvSpPr>
            <a:spLocks noGrp="1" noChangeArrowheads="1"/>
          </p:cNvSpPr>
          <p:nvPr>
            <p:ph type="body" idx="4294967295"/>
          </p:nvPr>
        </p:nvSpPr>
        <p:spPr>
          <a:xfrm>
            <a:off x="313611" y="925934"/>
            <a:ext cx="4380309" cy="4000500"/>
          </a:xfrm>
        </p:spPr>
        <p:txBody>
          <a:bodyPr>
            <a:normAutofit/>
          </a:bodyPr>
          <a:lstStyle/>
          <a:p>
            <a:pPr>
              <a:lnSpc>
                <a:spcPts val="1650"/>
              </a:lnSpc>
              <a:buFont typeface="Wingdings" panose="05000000000000000000" pitchFamily="2" charset="2"/>
              <a:buChar char="Ø"/>
            </a:pPr>
            <a:r>
              <a:rPr lang="en-US" altLang="en-US" b="1" dirty="0"/>
              <a:t>Bonding all equipment </a:t>
            </a:r>
            <a:r>
              <a:rPr lang="en-US" altLang="en-US" dirty="0"/>
              <a:t>enclosures together </a:t>
            </a:r>
            <a:r>
              <a:rPr lang="en-US" altLang="en-US" b="1" dirty="0"/>
              <a:t>helps to minimize RF “hot spots”</a:t>
            </a:r>
            <a:r>
              <a:rPr lang="en-US" altLang="en-US" dirty="0"/>
              <a:t> in an amateur ham radio station.  </a:t>
            </a:r>
            <a:r>
              <a:rPr lang="en-US" altLang="en-US" sz="750" dirty="0"/>
              <a:t>(G4C11)</a:t>
            </a:r>
          </a:p>
          <a:p>
            <a:pPr lvl="2">
              <a:lnSpc>
                <a:spcPts val="1650"/>
              </a:lnSpc>
            </a:pPr>
            <a:r>
              <a:rPr lang="en-US" altLang="en-US" sz="1200" dirty="0">
                <a:solidFill>
                  <a:srgbClr val="FF0000"/>
                </a:solidFill>
              </a:rPr>
              <a:t>RF bonding an be very effective even if a true earth ground is not available.</a:t>
            </a:r>
          </a:p>
          <a:p>
            <a:pPr lvl="2">
              <a:lnSpc>
                <a:spcPts val="1650"/>
              </a:lnSpc>
            </a:pPr>
            <a:r>
              <a:rPr lang="en-US" altLang="en-US" sz="1200" dirty="0">
                <a:solidFill>
                  <a:srgbClr val="FF0000"/>
                </a:solidFill>
              </a:rPr>
              <a:t>Grounding ensures that hazardous voltages cannot appear on the chassis.</a:t>
            </a:r>
          </a:p>
          <a:p>
            <a:pPr lvl="2">
              <a:lnSpc>
                <a:spcPts val="1650"/>
              </a:lnSpc>
            </a:pPr>
            <a:r>
              <a:rPr lang="en-US" altLang="en-US" sz="1200" dirty="0">
                <a:solidFill>
                  <a:srgbClr val="FF0000"/>
                </a:solidFill>
              </a:rPr>
              <a:t>Bonding and grounding are actually two different but related disciplines.</a:t>
            </a:r>
            <a:endParaRPr lang="en-US" altLang="en-US" dirty="0">
              <a:solidFill>
                <a:srgbClr val="FF0000"/>
              </a:solidFill>
            </a:endParaRPr>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r>
              <a:rPr lang="en-US" altLang="en-US" b="1" dirty="0"/>
              <a:t>Only the wires carrying voltage </a:t>
            </a:r>
            <a:r>
              <a:rPr lang="en-US" altLang="en-US" dirty="0"/>
              <a:t>in a four-conductor line cord </a:t>
            </a:r>
            <a:r>
              <a:rPr lang="en-US" altLang="en-US" b="1" dirty="0"/>
              <a:t>should be attached to fuses or circuit breakers</a:t>
            </a:r>
            <a:r>
              <a:rPr lang="en-US" altLang="en-US" dirty="0"/>
              <a:t> in a device operated from a 240-VAC single-phase source. </a:t>
            </a:r>
            <a:r>
              <a:rPr lang="en-US" altLang="en-US" sz="750" dirty="0"/>
              <a:t>(G0B01)</a:t>
            </a:r>
            <a:r>
              <a:rPr lang="en-US" altLang="en-US" dirty="0"/>
              <a:t> </a:t>
            </a:r>
          </a:p>
          <a:p>
            <a:pPr>
              <a:lnSpc>
                <a:spcPts val="1650"/>
              </a:lnSpc>
              <a:buFont typeface="Wingdings" panose="05000000000000000000" pitchFamily="2" charset="2"/>
              <a:buChar char="Ø"/>
            </a:pPr>
            <a:endParaRPr lang="en-US" altLang="en-US" b="1"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p:txBody>
      </p:sp>
      <p:pic>
        <p:nvPicPr>
          <p:cNvPr id="39942" name="Picture 6" descr="GroundingFundamenta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7361" y="2506338"/>
            <a:ext cx="3163768" cy="20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577" y="224686"/>
            <a:ext cx="2914551" cy="2193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33701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wipe(up)">
                                      <p:cBhvr>
                                        <p:cTn id="7" dur="1000"/>
                                        <p:tgtEl>
                                          <p:spTgt spid="51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124">
                                            <p:txEl>
                                              <p:pRg st="1" end="1"/>
                                            </p:txEl>
                                          </p:spTgt>
                                        </p:tgtEl>
                                        <p:attrNameLst>
                                          <p:attrName>style.visibility</p:attrName>
                                        </p:attrNameLst>
                                      </p:cBhvr>
                                      <p:to>
                                        <p:strVal val="visible"/>
                                      </p:to>
                                    </p:set>
                                    <p:animEffect transition="in" filter="wipe(left)">
                                      <p:cBhvr>
                                        <p:cTn id="12" dur="1000"/>
                                        <p:tgtEl>
                                          <p:spTgt spid="512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124">
                                            <p:txEl>
                                              <p:pRg st="2" end="2"/>
                                            </p:txEl>
                                          </p:spTgt>
                                        </p:tgtEl>
                                        <p:attrNameLst>
                                          <p:attrName>style.visibility</p:attrName>
                                        </p:attrNameLst>
                                      </p:cBhvr>
                                      <p:to>
                                        <p:strVal val="visible"/>
                                      </p:to>
                                    </p:set>
                                    <p:animEffect transition="in" filter="wipe(left)">
                                      <p:cBhvr>
                                        <p:cTn id="17" dur="1000"/>
                                        <p:tgtEl>
                                          <p:spTgt spid="512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124">
                                            <p:txEl>
                                              <p:pRg st="3" end="3"/>
                                            </p:txEl>
                                          </p:spTgt>
                                        </p:tgtEl>
                                        <p:attrNameLst>
                                          <p:attrName>style.visibility</p:attrName>
                                        </p:attrNameLst>
                                      </p:cBhvr>
                                      <p:to>
                                        <p:strVal val="visible"/>
                                      </p:to>
                                    </p:set>
                                    <p:animEffect transition="in" filter="wipe(left)">
                                      <p:cBhvr>
                                        <p:cTn id="22" dur="1000"/>
                                        <p:tgtEl>
                                          <p:spTgt spid="5124">
                                            <p:txEl>
                                              <p:pRg st="3" end="3"/>
                                            </p:txEl>
                                          </p:spTgt>
                                        </p:tgtEl>
                                      </p:cBhvr>
                                    </p:animEffect>
                                  </p:childTnLst>
                                </p:cTn>
                              </p:par>
                            </p:childTnLst>
                          </p:cTn>
                        </p:par>
                        <p:par>
                          <p:cTn id="23" fill="hold" nodeType="afterGroup">
                            <p:stCondLst>
                              <p:cond delay="1000"/>
                            </p:stCondLst>
                            <p:childTnLst>
                              <p:par>
                                <p:cTn id="24" presetID="22" presetClass="entr" presetSubtype="8" fill="hold" nodeType="afterEffect">
                                  <p:stCondLst>
                                    <p:cond delay="500"/>
                                  </p:stCondLst>
                                  <p:childTnLst>
                                    <p:set>
                                      <p:cBhvr>
                                        <p:cTn id="25" dur="1" fill="hold">
                                          <p:stCondLst>
                                            <p:cond delay="0"/>
                                          </p:stCondLst>
                                        </p:cTn>
                                        <p:tgtEl>
                                          <p:spTgt spid="39943"/>
                                        </p:tgtEl>
                                        <p:attrNameLst>
                                          <p:attrName>style.visibility</p:attrName>
                                        </p:attrNameLst>
                                      </p:cBhvr>
                                      <p:to>
                                        <p:strVal val="visible"/>
                                      </p:to>
                                    </p:set>
                                    <p:animEffect transition="in" filter="wipe(left)">
                                      <p:cBhvr>
                                        <p:cTn id="26" dur="1000"/>
                                        <p:tgtEl>
                                          <p:spTgt spid="39943"/>
                                        </p:tgtEl>
                                      </p:cBhvr>
                                    </p:animEffect>
                                  </p:childTnLst>
                                </p:cTn>
                              </p:par>
                              <p:par>
                                <p:cTn id="27" presetID="22" presetClass="entr" presetSubtype="2" fill="hold" nodeType="withEffect">
                                  <p:stCondLst>
                                    <p:cond delay="500"/>
                                  </p:stCondLst>
                                  <p:childTnLst>
                                    <p:set>
                                      <p:cBhvr>
                                        <p:cTn id="28" dur="1" fill="hold">
                                          <p:stCondLst>
                                            <p:cond delay="0"/>
                                          </p:stCondLst>
                                        </p:cTn>
                                        <p:tgtEl>
                                          <p:spTgt spid="39942"/>
                                        </p:tgtEl>
                                        <p:attrNameLst>
                                          <p:attrName>style.visibility</p:attrName>
                                        </p:attrNameLst>
                                      </p:cBhvr>
                                      <p:to>
                                        <p:strVal val="visible"/>
                                      </p:to>
                                    </p:set>
                                    <p:animEffect transition="in" filter="wipe(right)">
                                      <p:cBhvr>
                                        <p:cTn id="29" dur="1000"/>
                                        <p:tgtEl>
                                          <p:spTgt spid="3994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4" fill="hold" nodeType="clickEffect">
                                  <p:stCondLst>
                                    <p:cond delay="0"/>
                                  </p:stCondLst>
                                  <p:childTnLst>
                                    <p:set>
                                      <p:cBhvr>
                                        <p:cTn id="33" dur="1" fill="hold">
                                          <p:stCondLst>
                                            <p:cond delay="0"/>
                                          </p:stCondLst>
                                        </p:cTn>
                                        <p:tgtEl>
                                          <p:spTgt spid="5124">
                                            <p:txEl>
                                              <p:pRg st="5" end="5"/>
                                            </p:txEl>
                                          </p:spTgt>
                                        </p:tgtEl>
                                        <p:attrNameLst>
                                          <p:attrName>style.visibility</p:attrName>
                                        </p:attrNameLst>
                                      </p:cBhvr>
                                      <p:to>
                                        <p:strVal val="visible"/>
                                      </p:to>
                                    </p:set>
                                    <p:animEffect transition="in" filter="wipe(down)">
                                      <p:cBhvr>
                                        <p:cTn id="34" dur="1000"/>
                                        <p:tgtEl>
                                          <p:spTgt spid="512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03028F3-E931-4F77-953D-E6BCC26EE149}" type="slidenum">
              <a:rPr lang="en-US" altLang="en-US" smtClean="0">
                <a:solidFill>
                  <a:srgbClr val="000066"/>
                </a:solidFill>
              </a:rPr>
              <a:pPr>
                <a:defRPr/>
              </a:pPr>
              <a:t>16</a:t>
            </a:fld>
            <a:endParaRPr lang="en-US" altLang="en-US">
              <a:solidFill>
                <a:srgbClr val="000066"/>
              </a:solidFill>
            </a:endParaRPr>
          </a:p>
        </p:txBody>
      </p:sp>
      <p:sp>
        <p:nvSpPr>
          <p:cNvPr id="808963" name="Rectangle 2"/>
          <p:cNvSpPr>
            <a:spLocks noGrp="1" noChangeArrowheads="1"/>
          </p:cNvSpPr>
          <p:nvPr>
            <p:ph type="title" idx="4294967295"/>
          </p:nvPr>
        </p:nvSpPr>
        <p:spPr>
          <a:xfrm>
            <a:off x="1191" y="440532"/>
            <a:ext cx="6481763" cy="373856"/>
          </a:xfrm>
        </p:spPr>
        <p:txBody>
          <a:bodyPr>
            <a:normAutofit fontScale="90000"/>
          </a:bodyPr>
          <a:lstStyle/>
          <a:p>
            <a:pPr algn="ctr" eaLnBrk="1" hangingPunct="1"/>
            <a:r>
              <a:rPr lang="en-US" altLang="en-US"/>
              <a:t>RF &amp; Electrical Safety</a:t>
            </a:r>
          </a:p>
        </p:txBody>
      </p:sp>
      <p:sp>
        <p:nvSpPr>
          <p:cNvPr id="5124" name="Rectangle 3"/>
          <p:cNvSpPr>
            <a:spLocks noGrp="1" noChangeArrowheads="1"/>
          </p:cNvSpPr>
          <p:nvPr>
            <p:ph type="body" idx="4294967295"/>
          </p:nvPr>
        </p:nvSpPr>
        <p:spPr>
          <a:xfrm>
            <a:off x="242202" y="1076201"/>
            <a:ext cx="3277258" cy="3276726"/>
          </a:xfrm>
        </p:spPr>
        <p:txBody>
          <a:bodyPr>
            <a:normAutofit/>
          </a:bodyPr>
          <a:lstStyle/>
          <a:p>
            <a:pPr>
              <a:lnSpc>
                <a:spcPts val="1650"/>
              </a:lnSpc>
              <a:buFont typeface="Wingdings" panose="05000000000000000000" pitchFamily="2" charset="2"/>
              <a:buChar char="Ø"/>
            </a:pPr>
            <a:endParaRPr lang="en-US" altLang="en-US" b="1" dirty="0"/>
          </a:p>
          <a:p>
            <a:pPr>
              <a:lnSpc>
                <a:spcPts val="1650"/>
              </a:lnSpc>
              <a:buFont typeface="Wingdings" panose="05000000000000000000" pitchFamily="2" charset="2"/>
              <a:buChar char="Ø"/>
            </a:pPr>
            <a:r>
              <a:rPr lang="en-US" altLang="en-US" sz="1350" b="1" dirty="0"/>
              <a:t>15 amperes </a:t>
            </a:r>
            <a:r>
              <a:rPr lang="en-US" altLang="en-US" sz="1350" dirty="0"/>
              <a:t>is the size of fuse or circuit breaker that would be appropriate to use with a circuit that uses AWG number 14 wiring. </a:t>
            </a:r>
            <a:r>
              <a:rPr lang="en-US" altLang="en-US" sz="750" dirty="0"/>
              <a:t>(G0B03)</a:t>
            </a:r>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r>
              <a:rPr lang="en-US" altLang="en-US" sz="1350" dirty="0"/>
              <a:t>According to the code, </a:t>
            </a:r>
            <a:r>
              <a:rPr lang="en-US" altLang="en-US" sz="1350" b="1" dirty="0"/>
              <a:t>AWG number 12 </a:t>
            </a:r>
            <a:r>
              <a:rPr lang="en-US" altLang="en-US" sz="1350" dirty="0"/>
              <a:t>is the minimum wire size that may be safely used for a circuit that draws up to </a:t>
            </a:r>
          </a:p>
          <a:p>
            <a:pPr marL="0" indent="0">
              <a:lnSpc>
                <a:spcPts val="1650"/>
              </a:lnSpc>
              <a:buNone/>
            </a:pPr>
            <a:r>
              <a:rPr lang="en-US" altLang="en-US" sz="1350" dirty="0"/>
              <a:t>20 amperes of continuous current. </a:t>
            </a:r>
            <a:r>
              <a:rPr lang="en-US" altLang="en-US" sz="750" dirty="0"/>
              <a:t>(G0B02)</a:t>
            </a:r>
            <a:r>
              <a:rPr lang="en-US" altLang="en-US" dirty="0"/>
              <a:t> </a:t>
            </a:r>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None/>
            </a:pPr>
            <a:endParaRPr lang="en-US" altLang="en-US" dirty="0"/>
          </a:p>
        </p:txBody>
      </p:sp>
      <p:pic>
        <p:nvPicPr>
          <p:cNvPr id="38919" name="Picture 7" descr="WireGageTab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0377" y="1485900"/>
            <a:ext cx="2800350"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0" name="Line 8"/>
          <p:cNvSpPr>
            <a:spLocks noChangeShapeType="1"/>
          </p:cNvSpPr>
          <p:nvPr/>
        </p:nvSpPr>
        <p:spPr bwMode="auto">
          <a:xfrm>
            <a:off x="457200" y="1657350"/>
            <a:ext cx="888803" cy="0"/>
          </a:xfrm>
          <a:prstGeom prst="line">
            <a:avLst/>
          </a:prstGeom>
          <a:noFill/>
          <a:ln w="19050" cap="sq">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38921" name="Line 9"/>
          <p:cNvSpPr>
            <a:spLocks noChangeShapeType="1"/>
          </p:cNvSpPr>
          <p:nvPr/>
        </p:nvSpPr>
        <p:spPr bwMode="auto">
          <a:xfrm flipV="1">
            <a:off x="4726778" y="1970480"/>
            <a:ext cx="188122" cy="1"/>
          </a:xfrm>
          <a:prstGeom prst="line">
            <a:avLst/>
          </a:prstGeom>
          <a:noFill/>
          <a:ln w="19050" cap="sq">
            <a:solidFill>
              <a:srgbClr val="FF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38922" name="Line 10"/>
          <p:cNvSpPr>
            <a:spLocks noChangeShapeType="1"/>
          </p:cNvSpPr>
          <p:nvPr/>
        </p:nvSpPr>
        <p:spPr bwMode="auto">
          <a:xfrm flipV="1">
            <a:off x="1346003" y="1321143"/>
            <a:ext cx="0" cy="336207"/>
          </a:xfrm>
          <a:prstGeom prst="line">
            <a:avLst/>
          </a:prstGeom>
          <a:noFill/>
          <a:ln w="19050" cap="sq">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38923" name="Line 11"/>
          <p:cNvSpPr>
            <a:spLocks noChangeShapeType="1"/>
          </p:cNvSpPr>
          <p:nvPr/>
        </p:nvSpPr>
        <p:spPr bwMode="auto">
          <a:xfrm flipV="1">
            <a:off x="1346003" y="1312510"/>
            <a:ext cx="3380774" cy="10869"/>
          </a:xfrm>
          <a:prstGeom prst="line">
            <a:avLst/>
          </a:prstGeom>
          <a:noFill/>
          <a:ln w="19050" cap="sq">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38924" name="Line 12"/>
          <p:cNvSpPr>
            <a:spLocks noChangeShapeType="1"/>
          </p:cNvSpPr>
          <p:nvPr/>
        </p:nvSpPr>
        <p:spPr bwMode="auto">
          <a:xfrm>
            <a:off x="4726777" y="1321143"/>
            <a:ext cx="1" cy="649338"/>
          </a:xfrm>
          <a:prstGeom prst="line">
            <a:avLst/>
          </a:prstGeom>
          <a:noFill/>
          <a:ln w="19050" cap="sq">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38925" name="Line 13"/>
          <p:cNvSpPr>
            <a:spLocks noChangeShapeType="1"/>
          </p:cNvSpPr>
          <p:nvPr/>
        </p:nvSpPr>
        <p:spPr bwMode="auto">
          <a:xfrm>
            <a:off x="2011680" y="2067218"/>
            <a:ext cx="1417319" cy="2979"/>
          </a:xfrm>
          <a:prstGeom prst="line">
            <a:avLst/>
          </a:prstGeom>
          <a:noFill/>
          <a:ln w="38100" cap="sq">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38927" name="Line 15"/>
          <p:cNvSpPr>
            <a:spLocks noChangeShapeType="1"/>
          </p:cNvSpPr>
          <p:nvPr/>
        </p:nvSpPr>
        <p:spPr bwMode="auto">
          <a:xfrm>
            <a:off x="3257550" y="2078833"/>
            <a:ext cx="1" cy="194070"/>
          </a:xfrm>
          <a:prstGeom prst="line">
            <a:avLst/>
          </a:prstGeom>
          <a:noFill/>
          <a:ln w="19050" cap="sq">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38928" name="Line 16"/>
          <p:cNvSpPr>
            <a:spLocks noChangeShapeType="1"/>
          </p:cNvSpPr>
          <p:nvPr/>
        </p:nvSpPr>
        <p:spPr bwMode="auto">
          <a:xfrm flipV="1">
            <a:off x="3257550" y="2281535"/>
            <a:ext cx="992981" cy="0"/>
          </a:xfrm>
          <a:prstGeom prst="line">
            <a:avLst/>
          </a:prstGeom>
          <a:noFill/>
          <a:ln w="19050" cap="sq">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38932" name="Line 20"/>
          <p:cNvSpPr>
            <a:spLocks noChangeShapeType="1"/>
          </p:cNvSpPr>
          <p:nvPr/>
        </p:nvSpPr>
        <p:spPr bwMode="auto">
          <a:xfrm flipV="1">
            <a:off x="4260056" y="2037457"/>
            <a:ext cx="1191" cy="244079"/>
          </a:xfrm>
          <a:prstGeom prst="line">
            <a:avLst/>
          </a:prstGeom>
          <a:noFill/>
          <a:ln w="19050" cap="sq">
            <a:solidFill>
              <a:srgbClr val="FF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38933" name="Line 21"/>
          <p:cNvSpPr>
            <a:spLocks noChangeShapeType="1"/>
          </p:cNvSpPr>
          <p:nvPr/>
        </p:nvSpPr>
        <p:spPr bwMode="auto">
          <a:xfrm>
            <a:off x="2011680" y="3543300"/>
            <a:ext cx="1760221" cy="0"/>
          </a:xfrm>
          <a:prstGeom prst="line">
            <a:avLst/>
          </a:prstGeom>
          <a:noFill/>
          <a:ln w="38100" cap="sq">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38934" name="Line 22"/>
          <p:cNvSpPr>
            <a:spLocks noChangeShapeType="1"/>
          </p:cNvSpPr>
          <p:nvPr/>
        </p:nvSpPr>
        <p:spPr bwMode="auto">
          <a:xfrm flipV="1">
            <a:off x="3771901" y="2610148"/>
            <a:ext cx="364331" cy="925415"/>
          </a:xfrm>
          <a:prstGeom prst="line">
            <a:avLst/>
          </a:prstGeom>
          <a:noFill/>
          <a:ln w="28575" cap="sq">
            <a:solidFill>
              <a:srgbClr val="FF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38935" name="Line 23"/>
          <p:cNvSpPr>
            <a:spLocks noChangeShapeType="1"/>
          </p:cNvSpPr>
          <p:nvPr/>
        </p:nvSpPr>
        <p:spPr bwMode="auto">
          <a:xfrm>
            <a:off x="242202" y="4286249"/>
            <a:ext cx="3015349" cy="72329"/>
          </a:xfrm>
          <a:prstGeom prst="line">
            <a:avLst/>
          </a:prstGeom>
          <a:noFill/>
          <a:ln w="28575" cap="sq">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38938" name="Line 26"/>
          <p:cNvSpPr>
            <a:spLocks noChangeShapeType="1"/>
          </p:cNvSpPr>
          <p:nvPr/>
        </p:nvSpPr>
        <p:spPr bwMode="auto">
          <a:xfrm flipV="1">
            <a:off x="3257551" y="2610147"/>
            <a:ext cx="1828800" cy="1742776"/>
          </a:xfrm>
          <a:prstGeom prst="line">
            <a:avLst/>
          </a:prstGeom>
          <a:noFill/>
          <a:ln w="28575" cap="sq">
            <a:solidFill>
              <a:srgbClr val="FF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pic>
        <p:nvPicPr>
          <p:cNvPr id="3" name="Picture 2"/>
          <p:cNvPicPr>
            <a:picLocks noChangeAspect="1"/>
          </p:cNvPicPr>
          <p:nvPr/>
        </p:nvPicPr>
        <p:blipFill>
          <a:blip r:embed="rId3"/>
          <a:stretch>
            <a:fillRect/>
          </a:stretch>
        </p:blipFill>
        <p:spPr>
          <a:xfrm>
            <a:off x="6888180" y="3100804"/>
            <a:ext cx="2144650" cy="1421453"/>
          </a:xfrm>
          <a:prstGeom prst="rect">
            <a:avLst/>
          </a:prstGeom>
        </p:spPr>
      </p:pic>
      <p:sp>
        <p:nvSpPr>
          <p:cNvPr id="4" name="TextBox 3"/>
          <p:cNvSpPr txBox="1"/>
          <p:nvPr/>
        </p:nvSpPr>
        <p:spPr>
          <a:xfrm>
            <a:off x="6359715" y="1674733"/>
            <a:ext cx="2327676" cy="1384995"/>
          </a:xfrm>
          <a:prstGeom prst="rect">
            <a:avLst/>
          </a:prstGeom>
          <a:noFill/>
        </p:spPr>
        <p:txBody>
          <a:bodyPr wrap="square" rtlCol="0">
            <a:spAutoFit/>
          </a:bodyPr>
          <a:lstStyle/>
          <a:p>
            <a:pPr lvl="1" defTabSz="685800">
              <a:spcBef>
                <a:spcPct val="20000"/>
              </a:spcBef>
              <a:buClr>
                <a:srgbClr val="FF1515"/>
              </a:buClr>
              <a:buFont typeface="Arial" panose="020B0604020202020204" pitchFamily="34" charset="0"/>
              <a:buChar char="•"/>
            </a:pPr>
            <a:r>
              <a:rPr lang="en-US" altLang="en-US" sz="1200" kern="0" dirty="0">
                <a:solidFill>
                  <a:srgbClr val="FF0000"/>
                </a:solidFill>
                <a:latin typeface="Rockwell"/>
              </a:rPr>
              <a:t>Thick or thin insulation can be misleading about the actual wire size! Strip off insulation from unmarked wire to determine which gauge wire you have.</a:t>
            </a:r>
          </a:p>
        </p:txBody>
      </p:sp>
    </p:spTree>
    <p:extLst>
      <p:ext uri="{BB962C8B-B14F-4D97-AF65-F5344CB8AC3E}">
        <p14:creationId xmlns:p14="http://schemas.microsoft.com/office/powerpoint/2010/main" val="8169814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124">
                                            <p:txEl>
                                              <p:pRg st="1" end="1"/>
                                            </p:txEl>
                                          </p:spTgt>
                                        </p:tgtEl>
                                        <p:attrNameLst>
                                          <p:attrName>style.visibility</p:attrName>
                                        </p:attrNameLst>
                                      </p:cBhvr>
                                      <p:to>
                                        <p:strVal val="visible"/>
                                      </p:to>
                                    </p:set>
                                    <p:animEffect transition="in" filter="wipe(up)">
                                      <p:cBhvr>
                                        <p:cTn id="7" dur="1000"/>
                                        <p:tgtEl>
                                          <p:spTgt spid="5124">
                                            <p:txEl>
                                              <p:pRg st="1" end="1"/>
                                            </p:txEl>
                                          </p:spTgt>
                                        </p:tgtEl>
                                      </p:cBhvr>
                                    </p:animEffect>
                                  </p:childTnLst>
                                </p:cTn>
                              </p:par>
                            </p:childTnLst>
                          </p:cTn>
                        </p:par>
                        <p:par>
                          <p:cTn id="8" fill="hold" nodeType="afterGroup">
                            <p:stCondLst>
                              <p:cond delay="1000"/>
                            </p:stCondLst>
                            <p:childTnLst>
                              <p:par>
                                <p:cTn id="9" presetID="23" presetClass="entr" presetSubtype="16" fill="hold" nodeType="afterEffect">
                                  <p:stCondLst>
                                    <p:cond delay="0"/>
                                  </p:stCondLst>
                                  <p:childTnLst>
                                    <p:set>
                                      <p:cBhvr>
                                        <p:cTn id="10" dur="1" fill="hold">
                                          <p:stCondLst>
                                            <p:cond delay="0"/>
                                          </p:stCondLst>
                                        </p:cTn>
                                        <p:tgtEl>
                                          <p:spTgt spid="38919"/>
                                        </p:tgtEl>
                                        <p:attrNameLst>
                                          <p:attrName>style.visibility</p:attrName>
                                        </p:attrNameLst>
                                      </p:cBhvr>
                                      <p:to>
                                        <p:strVal val="visible"/>
                                      </p:to>
                                    </p:set>
                                    <p:anim calcmode="lin" valueType="num">
                                      <p:cBhvr>
                                        <p:cTn id="11" dur="1000" fill="hold"/>
                                        <p:tgtEl>
                                          <p:spTgt spid="38919"/>
                                        </p:tgtEl>
                                        <p:attrNameLst>
                                          <p:attrName>ppt_w</p:attrName>
                                        </p:attrNameLst>
                                      </p:cBhvr>
                                      <p:tavLst>
                                        <p:tav tm="0">
                                          <p:val>
                                            <p:fltVal val="0"/>
                                          </p:val>
                                        </p:tav>
                                        <p:tav tm="100000">
                                          <p:val>
                                            <p:strVal val="#ppt_w"/>
                                          </p:val>
                                        </p:tav>
                                      </p:tavLst>
                                    </p:anim>
                                    <p:anim calcmode="lin" valueType="num">
                                      <p:cBhvr>
                                        <p:cTn id="12" dur="1000" fill="hold"/>
                                        <p:tgtEl>
                                          <p:spTgt spid="38919"/>
                                        </p:tgtEl>
                                        <p:attrNameLst>
                                          <p:attrName>ppt_h</p:attrName>
                                        </p:attrNameLst>
                                      </p:cBhvr>
                                      <p:tavLst>
                                        <p:tav tm="0">
                                          <p:val>
                                            <p:fltVal val="0"/>
                                          </p:val>
                                        </p:tav>
                                        <p:tav tm="100000">
                                          <p:val>
                                            <p:strVal val="#ppt_h"/>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8920"/>
                                        </p:tgtEl>
                                        <p:attrNameLst>
                                          <p:attrName>style.visibility</p:attrName>
                                        </p:attrNameLst>
                                      </p:cBhvr>
                                      <p:to>
                                        <p:strVal val="visible"/>
                                      </p:to>
                                    </p:set>
                                    <p:animEffect transition="in" filter="wipe(left)">
                                      <p:cBhvr>
                                        <p:cTn id="17" dur="1000"/>
                                        <p:tgtEl>
                                          <p:spTgt spid="38920"/>
                                        </p:tgtEl>
                                      </p:cBhvr>
                                    </p:animEffect>
                                  </p:childTnLst>
                                </p:cTn>
                              </p:par>
                            </p:childTnLst>
                          </p:cTn>
                        </p:par>
                        <p:par>
                          <p:cTn id="18" fill="hold" nodeType="afterGroup">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38922"/>
                                        </p:tgtEl>
                                        <p:attrNameLst>
                                          <p:attrName>style.visibility</p:attrName>
                                        </p:attrNameLst>
                                      </p:cBhvr>
                                      <p:to>
                                        <p:strVal val="visible"/>
                                      </p:to>
                                    </p:set>
                                    <p:animEffect transition="in" filter="wipe(down)">
                                      <p:cBhvr>
                                        <p:cTn id="21" dur="1000"/>
                                        <p:tgtEl>
                                          <p:spTgt spid="38922"/>
                                        </p:tgtEl>
                                      </p:cBhvr>
                                    </p:animEffect>
                                  </p:childTnLst>
                                </p:cTn>
                              </p:par>
                            </p:childTnLst>
                          </p:cTn>
                        </p:par>
                        <p:par>
                          <p:cTn id="22" fill="hold" nodeType="afterGroup">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8923"/>
                                        </p:tgtEl>
                                        <p:attrNameLst>
                                          <p:attrName>style.visibility</p:attrName>
                                        </p:attrNameLst>
                                      </p:cBhvr>
                                      <p:to>
                                        <p:strVal val="visible"/>
                                      </p:to>
                                    </p:set>
                                    <p:animEffect transition="in" filter="wipe(left)">
                                      <p:cBhvr>
                                        <p:cTn id="25" dur="1000"/>
                                        <p:tgtEl>
                                          <p:spTgt spid="38923"/>
                                        </p:tgtEl>
                                      </p:cBhvr>
                                    </p:animEffect>
                                  </p:childTnLst>
                                </p:cTn>
                              </p:par>
                            </p:childTnLst>
                          </p:cTn>
                        </p:par>
                        <p:par>
                          <p:cTn id="26" fill="hold" nodeType="afterGroup">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38924"/>
                                        </p:tgtEl>
                                        <p:attrNameLst>
                                          <p:attrName>style.visibility</p:attrName>
                                        </p:attrNameLst>
                                      </p:cBhvr>
                                      <p:to>
                                        <p:strVal val="visible"/>
                                      </p:to>
                                    </p:set>
                                    <p:animEffect transition="in" filter="wipe(up)">
                                      <p:cBhvr>
                                        <p:cTn id="29" dur="1000"/>
                                        <p:tgtEl>
                                          <p:spTgt spid="38924"/>
                                        </p:tgtEl>
                                      </p:cBhvr>
                                    </p:animEffect>
                                  </p:childTnLst>
                                </p:cTn>
                              </p:par>
                            </p:childTnLst>
                          </p:cTn>
                        </p:par>
                        <p:par>
                          <p:cTn id="30" fill="hold" nodeType="afterGroup">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38921"/>
                                        </p:tgtEl>
                                        <p:attrNameLst>
                                          <p:attrName>style.visibility</p:attrName>
                                        </p:attrNameLst>
                                      </p:cBhvr>
                                      <p:to>
                                        <p:strVal val="visible"/>
                                      </p:to>
                                    </p:set>
                                    <p:animEffect transition="in" filter="wipe(left)">
                                      <p:cBhvr>
                                        <p:cTn id="33" dur="1000"/>
                                        <p:tgtEl>
                                          <p:spTgt spid="38921"/>
                                        </p:tgtEl>
                                      </p:cBhvr>
                                    </p:animEffect>
                                  </p:childTnLst>
                                </p:cTn>
                              </p:par>
                            </p:childTnLst>
                          </p:cTn>
                        </p:par>
                        <p:par>
                          <p:cTn id="34" fill="hold" nodeType="afterGroup">
                            <p:stCondLst>
                              <p:cond delay="5000"/>
                            </p:stCondLst>
                            <p:childTnLst>
                              <p:par>
                                <p:cTn id="35" presetID="22" presetClass="entr" presetSubtype="8" fill="hold" grpId="0" nodeType="afterEffect">
                                  <p:stCondLst>
                                    <p:cond delay="500"/>
                                  </p:stCondLst>
                                  <p:childTnLst>
                                    <p:set>
                                      <p:cBhvr>
                                        <p:cTn id="36" dur="1" fill="hold">
                                          <p:stCondLst>
                                            <p:cond delay="0"/>
                                          </p:stCondLst>
                                        </p:cTn>
                                        <p:tgtEl>
                                          <p:spTgt spid="38925"/>
                                        </p:tgtEl>
                                        <p:attrNameLst>
                                          <p:attrName>style.visibility</p:attrName>
                                        </p:attrNameLst>
                                      </p:cBhvr>
                                      <p:to>
                                        <p:strVal val="visible"/>
                                      </p:to>
                                    </p:set>
                                    <p:animEffect transition="in" filter="wipe(left)">
                                      <p:cBhvr>
                                        <p:cTn id="37" dur="1000"/>
                                        <p:tgtEl>
                                          <p:spTgt spid="38925"/>
                                        </p:tgtEl>
                                      </p:cBhvr>
                                    </p:animEffect>
                                  </p:childTnLst>
                                </p:cTn>
                              </p:par>
                            </p:childTnLst>
                          </p:cTn>
                        </p:par>
                        <p:par>
                          <p:cTn id="38" fill="hold" nodeType="afterGroup">
                            <p:stCondLst>
                              <p:cond delay="6500"/>
                            </p:stCondLst>
                            <p:childTnLst>
                              <p:par>
                                <p:cTn id="39" presetID="22" presetClass="entr" presetSubtype="1" fill="hold" grpId="0" nodeType="afterEffect">
                                  <p:stCondLst>
                                    <p:cond delay="0"/>
                                  </p:stCondLst>
                                  <p:childTnLst>
                                    <p:set>
                                      <p:cBhvr>
                                        <p:cTn id="40" dur="1" fill="hold">
                                          <p:stCondLst>
                                            <p:cond delay="0"/>
                                          </p:stCondLst>
                                        </p:cTn>
                                        <p:tgtEl>
                                          <p:spTgt spid="38927"/>
                                        </p:tgtEl>
                                        <p:attrNameLst>
                                          <p:attrName>style.visibility</p:attrName>
                                        </p:attrNameLst>
                                      </p:cBhvr>
                                      <p:to>
                                        <p:strVal val="visible"/>
                                      </p:to>
                                    </p:set>
                                    <p:animEffect transition="in" filter="wipe(up)">
                                      <p:cBhvr>
                                        <p:cTn id="41" dur="1000"/>
                                        <p:tgtEl>
                                          <p:spTgt spid="38927"/>
                                        </p:tgtEl>
                                      </p:cBhvr>
                                    </p:animEffect>
                                  </p:childTnLst>
                                </p:cTn>
                              </p:par>
                            </p:childTnLst>
                          </p:cTn>
                        </p:par>
                        <p:par>
                          <p:cTn id="42" fill="hold" nodeType="afterGroup">
                            <p:stCondLst>
                              <p:cond delay="7500"/>
                            </p:stCondLst>
                            <p:childTnLst>
                              <p:par>
                                <p:cTn id="43" presetID="22" presetClass="entr" presetSubtype="8" fill="hold" grpId="0" nodeType="afterEffect">
                                  <p:stCondLst>
                                    <p:cond delay="0"/>
                                  </p:stCondLst>
                                  <p:childTnLst>
                                    <p:set>
                                      <p:cBhvr>
                                        <p:cTn id="44" dur="1" fill="hold">
                                          <p:stCondLst>
                                            <p:cond delay="0"/>
                                          </p:stCondLst>
                                        </p:cTn>
                                        <p:tgtEl>
                                          <p:spTgt spid="38928"/>
                                        </p:tgtEl>
                                        <p:attrNameLst>
                                          <p:attrName>style.visibility</p:attrName>
                                        </p:attrNameLst>
                                      </p:cBhvr>
                                      <p:to>
                                        <p:strVal val="visible"/>
                                      </p:to>
                                    </p:set>
                                    <p:animEffect transition="in" filter="wipe(left)">
                                      <p:cBhvr>
                                        <p:cTn id="45" dur="1000"/>
                                        <p:tgtEl>
                                          <p:spTgt spid="38928"/>
                                        </p:tgtEl>
                                      </p:cBhvr>
                                    </p:animEffect>
                                  </p:childTnLst>
                                </p:cTn>
                              </p:par>
                            </p:childTnLst>
                          </p:cTn>
                        </p:par>
                        <p:par>
                          <p:cTn id="46" fill="hold" nodeType="afterGroup">
                            <p:stCondLst>
                              <p:cond delay="8500"/>
                            </p:stCondLst>
                            <p:childTnLst>
                              <p:par>
                                <p:cTn id="47" presetID="22" presetClass="entr" presetSubtype="4" fill="hold" grpId="0" nodeType="afterEffect">
                                  <p:stCondLst>
                                    <p:cond delay="0"/>
                                  </p:stCondLst>
                                  <p:childTnLst>
                                    <p:set>
                                      <p:cBhvr>
                                        <p:cTn id="48" dur="1" fill="hold">
                                          <p:stCondLst>
                                            <p:cond delay="0"/>
                                          </p:stCondLst>
                                        </p:cTn>
                                        <p:tgtEl>
                                          <p:spTgt spid="38932"/>
                                        </p:tgtEl>
                                        <p:attrNameLst>
                                          <p:attrName>style.visibility</p:attrName>
                                        </p:attrNameLst>
                                      </p:cBhvr>
                                      <p:to>
                                        <p:strVal val="visible"/>
                                      </p:to>
                                    </p:set>
                                    <p:animEffect transition="in" filter="wipe(down)">
                                      <p:cBhvr>
                                        <p:cTn id="49" dur="1000"/>
                                        <p:tgtEl>
                                          <p:spTgt spid="38932"/>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nodeType="clickEffect">
                                  <p:stCondLst>
                                    <p:cond delay="0"/>
                                  </p:stCondLst>
                                  <p:childTnLst>
                                    <p:set>
                                      <p:cBhvr>
                                        <p:cTn id="53" dur="1" fill="hold">
                                          <p:stCondLst>
                                            <p:cond delay="0"/>
                                          </p:stCondLst>
                                        </p:cTn>
                                        <p:tgtEl>
                                          <p:spTgt spid="5124">
                                            <p:txEl>
                                              <p:pRg st="5" end="5"/>
                                            </p:txEl>
                                          </p:spTgt>
                                        </p:tgtEl>
                                        <p:attrNameLst>
                                          <p:attrName>style.visibility</p:attrName>
                                        </p:attrNameLst>
                                      </p:cBhvr>
                                      <p:to>
                                        <p:strVal val="visible"/>
                                      </p:to>
                                    </p:set>
                                    <p:animEffect transition="in" filter="wipe(left)">
                                      <p:cBhvr>
                                        <p:cTn id="54" dur="1000"/>
                                        <p:tgtEl>
                                          <p:spTgt spid="5124">
                                            <p:txEl>
                                              <p:pRg st="5" end="5"/>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5124">
                                            <p:txEl>
                                              <p:pRg st="6" end="6"/>
                                            </p:txEl>
                                          </p:spTgt>
                                        </p:tgtEl>
                                        <p:attrNameLst>
                                          <p:attrName>style.visibility</p:attrName>
                                        </p:attrNameLst>
                                      </p:cBhvr>
                                      <p:to>
                                        <p:strVal val="visible"/>
                                      </p:to>
                                    </p:set>
                                    <p:animEffect transition="in" filter="wipe(left)">
                                      <p:cBhvr>
                                        <p:cTn id="59" dur="1000"/>
                                        <p:tgtEl>
                                          <p:spTgt spid="5124">
                                            <p:txEl>
                                              <p:pRg st="6" end="6"/>
                                            </p:txEl>
                                          </p:spTgt>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8933"/>
                                        </p:tgtEl>
                                        <p:attrNameLst>
                                          <p:attrName>style.visibility</p:attrName>
                                        </p:attrNameLst>
                                      </p:cBhvr>
                                      <p:to>
                                        <p:strVal val="visible"/>
                                      </p:to>
                                    </p:set>
                                    <p:animEffect transition="in" filter="wipe(left)">
                                      <p:cBhvr>
                                        <p:cTn id="64" dur="1000"/>
                                        <p:tgtEl>
                                          <p:spTgt spid="38933"/>
                                        </p:tgtEl>
                                      </p:cBhvr>
                                    </p:animEffect>
                                  </p:childTnLst>
                                </p:cTn>
                              </p:par>
                            </p:childTnLst>
                          </p:cTn>
                        </p:par>
                        <p:par>
                          <p:cTn id="65" fill="hold" nodeType="afterGroup">
                            <p:stCondLst>
                              <p:cond delay="1000"/>
                            </p:stCondLst>
                            <p:childTnLst>
                              <p:par>
                                <p:cTn id="66" presetID="22" presetClass="entr" presetSubtype="4" fill="hold" grpId="0" nodeType="afterEffect">
                                  <p:stCondLst>
                                    <p:cond delay="0"/>
                                  </p:stCondLst>
                                  <p:childTnLst>
                                    <p:set>
                                      <p:cBhvr>
                                        <p:cTn id="67" dur="1" fill="hold">
                                          <p:stCondLst>
                                            <p:cond delay="0"/>
                                          </p:stCondLst>
                                        </p:cTn>
                                        <p:tgtEl>
                                          <p:spTgt spid="38934"/>
                                        </p:tgtEl>
                                        <p:attrNameLst>
                                          <p:attrName>style.visibility</p:attrName>
                                        </p:attrNameLst>
                                      </p:cBhvr>
                                      <p:to>
                                        <p:strVal val="visible"/>
                                      </p:to>
                                    </p:set>
                                    <p:animEffect transition="in" filter="wipe(down)">
                                      <p:cBhvr>
                                        <p:cTn id="68" dur="1000"/>
                                        <p:tgtEl>
                                          <p:spTgt spid="38934"/>
                                        </p:tgtEl>
                                      </p:cBhvr>
                                    </p:animEffect>
                                  </p:childTnLst>
                                </p:cTn>
                              </p:par>
                            </p:childTnLst>
                          </p:cTn>
                        </p:par>
                        <p:par>
                          <p:cTn id="69" fill="hold" nodeType="afterGroup">
                            <p:stCondLst>
                              <p:cond delay="2000"/>
                            </p:stCondLst>
                            <p:childTnLst>
                              <p:par>
                                <p:cTn id="70" presetID="22" presetClass="entr" presetSubtype="8" fill="hold" grpId="0" nodeType="afterEffect">
                                  <p:stCondLst>
                                    <p:cond delay="500"/>
                                  </p:stCondLst>
                                  <p:childTnLst>
                                    <p:set>
                                      <p:cBhvr>
                                        <p:cTn id="71" dur="1" fill="hold">
                                          <p:stCondLst>
                                            <p:cond delay="0"/>
                                          </p:stCondLst>
                                        </p:cTn>
                                        <p:tgtEl>
                                          <p:spTgt spid="38935"/>
                                        </p:tgtEl>
                                        <p:attrNameLst>
                                          <p:attrName>style.visibility</p:attrName>
                                        </p:attrNameLst>
                                      </p:cBhvr>
                                      <p:to>
                                        <p:strVal val="visible"/>
                                      </p:to>
                                    </p:set>
                                    <p:animEffect transition="in" filter="wipe(left)">
                                      <p:cBhvr>
                                        <p:cTn id="72" dur="1000"/>
                                        <p:tgtEl>
                                          <p:spTgt spid="38935"/>
                                        </p:tgtEl>
                                      </p:cBhvr>
                                    </p:animEffect>
                                  </p:childTnLst>
                                </p:cTn>
                              </p:par>
                            </p:childTnLst>
                          </p:cTn>
                        </p:par>
                        <p:par>
                          <p:cTn id="73" fill="hold" nodeType="afterGroup">
                            <p:stCondLst>
                              <p:cond delay="3500"/>
                            </p:stCondLst>
                            <p:childTnLst>
                              <p:par>
                                <p:cTn id="74" presetID="22" presetClass="entr" presetSubtype="4" fill="hold" grpId="0" nodeType="afterEffect">
                                  <p:stCondLst>
                                    <p:cond delay="0"/>
                                  </p:stCondLst>
                                  <p:childTnLst>
                                    <p:set>
                                      <p:cBhvr>
                                        <p:cTn id="75" dur="1" fill="hold">
                                          <p:stCondLst>
                                            <p:cond delay="0"/>
                                          </p:stCondLst>
                                        </p:cTn>
                                        <p:tgtEl>
                                          <p:spTgt spid="38938"/>
                                        </p:tgtEl>
                                        <p:attrNameLst>
                                          <p:attrName>style.visibility</p:attrName>
                                        </p:attrNameLst>
                                      </p:cBhvr>
                                      <p:to>
                                        <p:strVal val="visible"/>
                                      </p:to>
                                    </p:set>
                                    <p:animEffect transition="in" filter="wipe(down)">
                                      <p:cBhvr>
                                        <p:cTn id="76" dur="1000"/>
                                        <p:tgtEl>
                                          <p:spTgt spid="38938"/>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4"/>
                                        </p:tgtEl>
                                        <p:attrNameLst>
                                          <p:attrName>style.visibility</p:attrName>
                                        </p:attrNameLst>
                                      </p:cBhvr>
                                      <p:to>
                                        <p:strVal val="visible"/>
                                      </p:to>
                                    </p:set>
                                    <p:animEffect transition="in" filter="wipe(down)">
                                      <p:cBhvr>
                                        <p:cTn id="81" dur="1000"/>
                                        <p:tgtEl>
                                          <p:spTgt spid="4"/>
                                        </p:tgtEl>
                                      </p:cBhvr>
                                    </p:animEffect>
                                  </p:childTnLst>
                                </p:cTn>
                              </p:par>
                              <p:par>
                                <p:cTn id="82" presetID="22" presetClass="entr" presetSubtype="4" fill="hold" nodeType="withEffect">
                                  <p:stCondLst>
                                    <p:cond delay="0"/>
                                  </p:stCondLst>
                                  <p:childTnLst>
                                    <p:set>
                                      <p:cBhvr>
                                        <p:cTn id="83" dur="1" fill="hold">
                                          <p:stCondLst>
                                            <p:cond delay="0"/>
                                          </p:stCondLst>
                                        </p:cTn>
                                        <p:tgtEl>
                                          <p:spTgt spid="3"/>
                                        </p:tgtEl>
                                        <p:attrNameLst>
                                          <p:attrName>style.visibility</p:attrName>
                                        </p:attrNameLst>
                                      </p:cBhvr>
                                      <p:to>
                                        <p:strVal val="visible"/>
                                      </p:to>
                                    </p:set>
                                    <p:animEffect transition="in" filter="wipe(down)">
                                      <p:cBhvr>
                                        <p:cTn id="8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0" grpId="0" animBg="1"/>
      <p:bldP spid="38921" grpId="0" animBg="1"/>
      <p:bldP spid="38922" grpId="0" animBg="1"/>
      <p:bldP spid="38923" grpId="0" animBg="1"/>
      <p:bldP spid="38924" grpId="0" animBg="1"/>
      <p:bldP spid="38925" grpId="0" animBg="1"/>
      <p:bldP spid="38927" grpId="0" animBg="1"/>
      <p:bldP spid="38928" grpId="0" animBg="1"/>
      <p:bldP spid="38932" grpId="0" animBg="1"/>
      <p:bldP spid="38933" grpId="0" animBg="1"/>
      <p:bldP spid="38934" grpId="0" animBg="1"/>
      <p:bldP spid="38935" grpId="0" animBg="1"/>
      <p:bldP spid="38938" grpId="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03028F3-E931-4F77-953D-E6BCC26EE149}" type="slidenum">
              <a:rPr lang="en-US" altLang="en-US" smtClean="0">
                <a:solidFill>
                  <a:srgbClr val="000066"/>
                </a:solidFill>
              </a:rPr>
              <a:pPr>
                <a:defRPr/>
              </a:pPr>
              <a:t>17</a:t>
            </a:fld>
            <a:endParaRPr lang="en-US" altLang="en-US">
              <a:solidFill>
                <a:srgbClr val="000066"/>
              </a:solidFill>
            </a:endParaRPr>
          </a:p>
        </p:txBody>
      </p:sp>
      <p:sp>
        <p:nvSpPr>
          <p:cNvPr id="809987" name="Rectangle 2"/>
          <p:cNvSpPr>
            <a:spLocks noGrp="1" noChangeArrowheads="1"/>
          </p:cNvSpPr>
          <p:nvPr>
            <p:ph type="title" idx="4294967295"/>
          </p:nvPr>
        </p:nvSpPr>
        <p:spPr>
          <a:xfrm>
            <a:off x="1191" y="440532"/>
            <a:ext cx="6481763" cy="373856"/>
          </a:xfrm>
        </p:spPr>
        <p:txBody>
          <a:bodyPr>
            <a:normAutofit fontScale="90000"/>
          </a:bodyPr>
          <a:lstStyle/>
          <a:p>
            <a:pPr algn="ctr" eaLnBrk="1" hangingPunct="1"/>
            <a:r>
              <a:rPr lang="en-US" altLang="en-US"/>
              <a:t>RF &amp; Electrical Safety</a:t>
            </a:r>
          </a:p>
        </p:txBody>
      </p:sp>
      <p:sp>
        <p:nvSpPr>
          <p:cNvPr id="5124" name="Rectangle 3"/>
          <p:cNvSpPr>
            <a:spLocks noGrp="1" noChangeArrowheads="1"/>
          </p:cNvSpPr>
          <p:nvPr>
            <p:ph type="body" idx="4294967295"/>
          </p:nvPr>
        </p:nvSpPr>
        <p:spPr>
          <a:xfrm>
            <a:off x="353751" y="909044"/>
            <a:ext cx="8655129" cy="4069556"/>
          </a:xfrm>
        </p:spPr>
        <p:txBody>
          <a:bodyPr/>
          <a:lstStyle/>
          <a:p>
            <a:pPr>
              <a:lnSpc>
                <a:spcPts val="1650"/>
              </a:lnSpc>
              <a:buFont typeface="Wingdings" pitchFamily="2" charset="2"/>
              <a:buChar char="Ø"/>
              <a:defRPr/>
            </a:pPr>
            <a:r>
              <a:rPr lang="en-US" dirty="0"/>
              <a:t>The purpose of a transmitter power supply interlock is </a:t>
            </a:r>
            <a:r>
              <a:rPr lang="en-US" b="1" dirty="0"/>
              <a:t>to ensure that dangerous voltages are removed if the cabinet is opened</a:t>
            </a:r>
            <a:r>
              <a:rPr lang="en-US" dirty="0"/>
              <a:t>. </a:t>
            </a:r>
            <a:r>
              <a:rPr lang="en-US" sz="750" dirty="0"/>
              <a:t>(G0B12)</a:t>
            </a:r>
            <a:r>
              <a:rPr lang="en-US" dirty="0"/>
              <a:t> </a:t>
            </a:r>
          </a:p>
          <a:p>
            <a:pPr>
              <a:lnSpc>
                <a:spcPts val="1650"/>
              </a:lnSpc>
              <a:buFont typeface="Wingdings" pitchFamily="2" charset="2"/>
              <a:buChar char="Ø"/>
              <a:defRPr/>
            </a:pPr>
            <a:endParaRPr lang="en-US" dirty="0"/>
          </a:p>
          <a:p>
            <a:pPr>
              <a:lnSpc>
                <a:spcPts val="1650"/>
              </a:lnSpc>
              <a:buFont typeface="Wingdings" pitchFamily="2" charset="2"/>
              <a:buChar char="Ø"/>
              <a:defRPr/>
            </a:pPr>
            <a:endParaRPr lang="en-US" dirty="0"/>
          </a:p>
          <a:p>
            <a:pPr>
              <a:lnSpc>
                <a:spcPts val="1650"/>
              </a:lnSpc>
              <a:buFont typeface="Wingdings" pitchFamily="2" charset="2"/>
              <a:buChar char="Ø"/>
              <a:defRPr/>
            </a:pPr>
            <a:endParaRPr lang="en-US" dirty="0"/>
          </a:p>
          <a:p>
            <a:pPr>
              <a:lnSpc>
                <a:spcPts val="1650"/>
              </a:lnSpc>
              <a:buFont typeface="Wingdings" pitchFamily="2" charset="2"/>
              <a:buChar char="Ø"/>
              <a:defRPr/>
            </a:pPr>
            <a:endParaRPr lang="en-US" dirty="0"/>
          </a:p>
          <a:p>
            <a:pPr>
              <a:lnSpc>
                <a:spcPts val="1650"/>
              </a:lnSpc>
              <a:buFont typeface="Wingdings" pitchFamily="2" charset="2"/>
              <a:buChar char="Ø"/>
              <a:defRPr/>
            </a:pPr>
            <a:endParaRPr lang="en-US" dirty="0"/>
          </a:p>
          <a:p>
            <a:pPr>
              <a:lnSpc>
                <a:spcPts val="1650"/>
              </a:lnSpc>
              <a:buFont typeface="Wingdings" pitchFamily="2" charset="2"/>
              <a:buChar char="Ø"/>
              <a:defRPr/>
            </a:pPr>
            <a:r>
              <a:rPr lang="en-US" dirty="0"/>
              <a:t>One danger from lead-tin solder is that </a:t>
            </a:r>
            <a:r>
              <a:rPr lang="en-US" b="1" dirty="0"/>
              <a:t>lead can contaminate food if hands are not washed carefully after handling</a:t>
            </a:r>
            <a:r>
              <a:rPr lang="en-US" dirty="0"/>
              <a:t>. </a:t>
            </a:r>
            <a:r>
              <a:rPr lang="en-US" sz="750" dirty="0"/>
              <a:t>(G0B10)</a:t>
            </a:r>
            <a:r>
              <a:rPr lang="en-US" dirty="0"/>
              <a:t> </a:t>
            </a:r>
          </a:p>
          <a:p>
            <a:pPr>
              <a:lnSpc>
                <a:spcPts val="1650"/>
              </a:lnSpc>
              <a:buFont typeface="Wingdings" pitchFamily="2" charset="2"/>
              <a:buChar char="Ø"/>
              <a:defRPr/>
            </a:pPr>
            <a:endParaRPr lang="en-US" dirty="0"/>
          </a:p>
          <a:p>
            <a:pPr>
              <a:lnSpc>
                <a:spcPts val="1650"/>
              </a:lnSpc>
              <a:buFont typeface="Wingdings" pitchFamily="2" charset="2"/>
              <a:buChar char="Ø"/>
              <a:defRPr/>
            </a:pPr>
            <a:endParaRPr lang="en-US" dirty="0"/>
          </a:p>
          <a:p>
            <a:pPr>
              <a:lnSpc>
                <a:spcPts val="1650"/>
              </a:lnSpc>
              <a:buNone/>
              <a:defRPr/>
            </a:pPr>
            <a:endParaRPr lang="en-US" dirty="0"/>
          </a:p>
        </p:txBody>
      </p:sp>
      <p:pic>
        <p:nvPicPr>
          <p:cNvPr id="4608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9841" y="1485305"/>
            <a:ext cx="1431056" cy="1382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3292" y="1459112"/>
            <a:ext cx="2176782" cy="1397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99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8923" y="3494486"/>
            <a:ext cx="901035" cy="1264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99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1660" y="3472459"/>
            <a:ext cx="902268" cy="1308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99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90196" y="3492106"/>
            <a:ext cx="901035" cy="1306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09555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wipe(up)">
                                      <p:cBhvr>
                                        <p:cTn id="7" dur="1000"/>
                                        <p:tgtEl>
                                          <p:spTgt spid="5124">
                                            <p:txEl>
                                              <p:pRg st="0" end="0"/>
                                            </p:txEl>
                                          </p:spTgt>
                                        </p:tgtEl>
                                      </p:cBhvr>
                                    </p:animEffect>
                                  </p:childTnLst>
                                </p:cTn>
                              </p:par>
                            </p:childTnLst>
                          </p:cTn>
                        </p:par>
                        <p:par>
                          <p:cTn id="8" fill="hold" nodeType="afterGroup">
                            <p:stCondLst>
                              <p:cond delay="1000"/>
                            </p:stCondLst>
                            <p:childTnLst>
                              <p:par>
                                <p:cTn id="9" presetID="22" presetClass="entr" presetSubtype="8" fill="hold" nodeType="afterEffect">
                                  <p:stCondLst>
                                    <p:cond delay="1000"/>
                                  </p:stCondLst>
                                  <p:childTnLst>
                                    <p:set>
                                      <p:cBhvr>
                                        <p:cTn id="10" dur="1" fill="hold">
                                          <p:stCondLst>
                                            <p:cond delay="0"/>
                                          </p:stCondLst>
                                        </p:cTn>
                                        <p:tgtEl>
                                          <p:spTgt spid="46088"/>
                                        </p:tgtEl>
                                        <p:attrNameLst>
                                          <p:attrName>style.visibility</p:attrName>
                                        </p:attrNameLst>
                                      </p:cBhvr>
                                      <p:to>
                                        <p:strVal val="visible"/>
                                      </p:to>
                                    </p:set>
                                    <p:animEffect transition="in" filter="wipe(left)">
                                      <p:cBhvr>
                                        <p:cTn id="11" dur="1000"/>
                                        <p:tgtEl>
                                          <p:spTgt spid="46088"/>
                                        </p:tgtEl>
                                      </p:cBhvr>
                                    </p:animEffect>
                                  </p:childTnLst>
                                </p:cTn>
                              </p:par>
                              <p:par>
                                <p:cTn id="12" presetID="22" presetClass="entr" presetSubtype="2" fill="hold" nodeType="withEffect">
                                  <p:stCondLst>
                                    <p:cond delay="1000"/>
                                  </p:stCondLst>
                                  <p:childTnLst>
                                    <p:set>
                                      <p:cBhvr>
                                        <p:cTn id="13" dur="1" fill="hold">
                                          <p:stCondLst>
                                            <p:cond delay="0"/>
                                          </p:stCondLst>
                                        </p:cTn>
                                        <p:tgtEl>
                                          <p:spTgt spid="46087"/>
                                        </p:tgtEl>
                                        <p:attrNameLst>
                                          <p:attrName>style.visibility</p:attrName>
                                        </p:attrNameLst>
                                      </p:cBhvr>
                                      <p:to>
                                        <p:strVal val="visible"/>
                                      </p:to>
                                    </p:set>
                                    <p:animEffect transition="in" filter="wipe(right)">
                                      <p:cBhvr>
                                        <p:cTn id="14" dur="1000"/>
                                        <p:tgtEl>
                                          <p:spTgt spid="46087"/>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5124">
                                            <p:txEl>
                                              <p:pRg st="6" end="6"/>
                                            </p:txEl>
                                          </p:spTgt>
                                        </p:tgtEl>
                                        <p:attrNameLst>
                                          <p:attrName>style.visibility</p:attrName>
                                        </p:attrNameLst>
                                      </p:cBhvr>
                                      <p:to>
                                        <p:strVal val="visible"/>
                                      </p:to>
                                    </p:set>
                                    <p:animEffect transition="in" filter="wipe(left)">
                                      <p:cBhvr>
                                        <p:cTn id="19" dur="1000"/>
                                        <p:tgtEl>
                                          <p:spTgt spid="5124">
                                            <p:txEl>
                                              <p:pRg st="6" end="6"/>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809991"/>
                                        </p:tgtEl>
                                        <p:attrNameLst>
                                          <p:attrName>style.visibility</p:attrName>
                                        </p:attrNameLst>
                                      </p:cBhvr>
                                      <p:to>
                                        <p:strVal val="visible"/>
                                      </p:to>
                                    </p:set>
                                    <p:animEffect transition="in" filter="wipe(left)">
                                      <p:cBhvr>
                                        <p:cTn id="24" dur="1000"/>
                                        <p:tgtEl>
                                          <p:spTgt spid="809991"/>
                                        </p:tgtEl>
                                      </p:cBhvr>
                                    </p:animEffect>
                                  </p:childTnLst>
                                </p:cTn>
                              </p:par>
                              <p:par>
                                <p:cTn id="25" presetID="22" presetClass="entr" presetSubtype="2" fill="hold" nodeType="withEffect">
                                  <p:stCondLst>
                                    <p:cond delay="0"/>
                                  </p:stCondLst>
                                  <p:childTnLst>
                                    <p:set>
                                      <p:cBhvr>
                                        <p:cTn id="26" dur="1" fill="hold">
                                          <p:stCondLst>
                                            <p:cond delay="0"/>
                                          </p:stCondLst>
                                        </p:cTn>
                                        <p:tgtEl>
                                          <p:spTgt spid="809993"/>
                                        </p:tgtEl>
                                        <p:attrNameLst>
                                          <p:attrName>style.visibility</p:attrName>
                                        </p:attrNameLst>
                                      </p:cBhvr>
                                      <p:to>
                                        <p:strVal val="visible"/>
                                      </p:to>
                                    </p:set>
                                    <p:animEffect transition="in" filter="wipe(right)">
                                      <p:cBhvr>
                                        <p:cTn id="27" dur="1000"/>
                                        <p:tgtEl>
                                          <p:spTgt spid="809993"/>
                                        </p:tgtEl>
                                      </p:cBhvr>
                                    </p:animEffect>
                                  </p:childTnLst>
                                </p:cTn>
                              </p:par>
                              <p:par>
                                <p:cTn id="28" presetID="22" presetClass="entr" presetSubtype="4" fill="hold" nodeType="withEffect">
                                  <p:stCondLst>
                                    <p:cond delay="0"/>
                                  </p:stCondLst>
                                  <p:childTnLst>
                                    <p:set>
                                      <p:cBhvr>
                                        <p:cTn id="29" dur="1" fill="hold">
                                          <p:stCondLst>
                                            <p:cond delay="0"/>
                                          </p:stCondLst>
                                        </p:cTn>
                                        <p:tgtEl>
                                          <p:spTgt spid="809992"/>
                                        </p:tgtEl>
                                        <p:attrNameLst>
                                          <p:attrName>style.visibility</p:attrName>
                                        </p:attrNameLst>
                                      </p:cBhvr>
                                      <p:to>
                                        <p:strVal val="visible"/>
                                      </p:to>
                                    </p:set>
                                    <p:animEffect transition="in" filter="wipe(down)">
                                      <p:cBhvr>
                                        <p:cTn id="30" dur="1000"/>
                                        <p:tgtEl>
                                          <p:spTgt spid="8099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03028F3-E931-4F77-953D-E6BCC26EE149}" type="slidenum">
              <a:rPr lang="en-US" altLang="en-US" smtClean="0">
                <a:solidFill>
                  <a:srgbClr val="000066"/>
                </a:solidFill>
              </a:rPr>
              <a:pPr>
                <a:defRPr/>
              </a:pPr>
              <a:t>18</a:t>
            </a:fld>
            <a:endParaRPr lang="en-US" altLang="en-US" dirty="0">
              <a:solidFill>
                <a:srgbClr val="000066"/>
              </a:solidFill>
            </a:endParaRPr>
          </a:p>
        </p:txBody>
      </p:sp>
      <p:sp>
        <p:nvSpPr>
          <p:cNvPr id="811011" name="Rectangle 2"/>
          <p:cNvSpPr>
            <a:spLocks noGrp="1" noChangeArrowheads="1"/>
          </p:cNvSpPr>
          <p:nvPr>
            <p:ph type="title" idx="4294967295"/>
          </p:nvPr>
        </p:nvSpPr>
        <p:spPr>
          <a:xfrm>
            <a:off x="1191" y="440532"/>
            <a:ext cx="6481763" cy="373856"/>
          </a:xfrm>
        </p:spPr>
        <p:txBody>
          <a:bodyPr>
            <a:normAutofit fontScale="90000"/>
          </a:bodyPr>
          <a:lstStyle/>
          <a:p>
            <a:pPr algn="ctr" eaLnBrk="1" hangingPunct="1"/>
            <a:r>
              <a:rPr lang="en-US" altLang="en-US"/>
              <a:t>RF &amp; Electrical Safety</a:t>
            </a:r>
          </a:p>
        </p:txBody>
      </p:sp>
      <p:sp>
        <p:nvSpPr>
          <p:cNvPr id="5124" name="Rectangle 3"/>
          <p:cNvSpPr>
            <a:spLocks noGrp="1" noChangeArrowheads="1"/>
          </p:cNvSpPr>
          <p:nvPr>
            <p:ph type="body" idx="4294967295"/>
          </p:nvPr>
        </p:nvSpPr>
        <p:spPr>
          <a:xfrm>
            <a:off x="361950" y="1017270"/>
            <a:ext cx="8172450" cy="3625454"/>
          </a:xfrm>
        </p:spPr>
        <p:txBody>
          <a:bodyPr>
            <a:normAutofit/>
          </a:bodyPr>
          <a:lstStyle/>
          <a:p>
            <a:pPr>
              <a:lnSpc>
                <a:spcPts val="1650"/>
              </a:lnSpc>
              <a:buFont typeface="Wingdings" panose="05000000000000000000" pitchFamily="2" charset="2"/>
              <a:buChar char="Ø"/>
            </a:pPr>
            <a:r>
              <a:rPr lang="en-US" altLang="en-US" dirty="0"/>
              <a:t>Good engineering practice for lightning protection grounds includes </a:t>
            </a:r>
            <a:r>
              <a:rPr lang="en-US" altLang="en-US" b="1" dirty="0"/>
              <a:t>bonding them together with all other grounds</a:t>
            </a:r>
            <a:r>
              <a:rPr lang="en-US" altLang="en-US" dirty="0"/>
              <a:t>.</a:t>
            </a:r>
            <a:r>
              <a:rPr lang="en-US" altLang="en-US" sz="1050" dirty="0"/>
              <a:t> </a:t>
            </a:r>
            <a:r>
              <a:rPr lang="en-US" altLang="en-US" sz="750" dirty="0"/>
              <a:t>(G0B11) </a:t>
            </a:r>
          </a:p>
          <a:p>
            <a:pPr>
              <a:lnSpc>
                <a:spcPts val="1650"/>
              </a:lnSpc>
              <a:buFont typeface="Wingdings" panose="05000000000000000000" pitchFamily="2" charset="2"/>
              <a:buChar char="Ø"/>
            </a:pPr>
            <a:endParaRPr lang="en-US" altLang="en-US" sz="1050" dirty="0"/>
          </a:p>
          <a:p>
            <a:pPr>
              <a:lnSpc>
                <a:spcPts val="1650"/>
              </a:lnSpc>
              <a:buFont typeface="Wingdings" panose="05000000000000000000" pitchFamily="2" charset="2"/>
              <a:buChar char="Ø"/>
            </a:pPr>
            <a:endParaRPr lang="en-US" altLang="en-US" sz="1050" dirty="0"/>
          </a:p>
          <a:p>
            <a:pPr>
              <a:lnSpc>
                <a:spcPts val="1650"/>
              </a:lnSpc>
              <a:buFont typeface="Wingdings" panose="05000000000000000000" pitchFamily="2" charset="2"/>
              <a:buChar char="Ø"/>
            </a:pPr>
            <a:endParaRPr lang="en-US" altLang="en-US" sz="1050" dirty="0"/>
          </a:p>
          <a:p>
            <a:pPr marL="0" indent="0">
              <a:lnSpc>
                <a:spcPts val="1650"/>
              </a:lnSpc>
              <a:buNone/>
            </a:pPr>
            <a:endParaRPr lang="en-US" altLang="en-US" sz="1050" dirty="0"/>
          </a:p>
          <a:p>
            <a:pPr>
              <a:lnSpc>
                <a:spcPts val="1650"/>
              </a:lnSpc>
              <a:buFont typeface="Wingdings" panose="05000000000000000000" pitchFamily="2" charset="2"/>
              <a:buChar char="Ø"/>
            </a:pPr>
            <a:endParaRPr lang="en-US" altLang="en-US" sz="1050" dirty="0"/>
          </a:p>
          <a:p>
            <a:pPr>
              <a:lnSpc>
                <a:spcPts val="1650"/>
              </a:lnSpc>
              <a:buFont typeface="Wingdings" panose="05000000000000000000" pitchFamily="2" charset="2"/>
              <a:buChar char="Ø"/>
            </a:pPr>
            <a:endParaRPr lang="en-US" altLang="en-US" sz="1050" dirty="0"/>
          </a:p>
          <a:p>
            <a:pPr>
              <a:lnSpc>
                <a:spcPts val="1650"/>
              </a:lnSpc>
              <a:buFont typeface="Wingdings" panose="05000000000000000000" pitchFamily="2" charset="2"/>
              <a:buChar char="Ø"/>
            </a:pPr>
            <a:endParaRPr lang="en-US" altLang="en-US" sz="1050" dirty="0"/>
          </a:p>
          <a:p>
            <a:pPr>
              <a:lnSpc>
                <a:spcPts val="1650"/>
              </a:lnSpc>
              <a:buFont typeface="Wingdings" panose="05000000000000000000" pitchFamily="2" charset="2"/>
              <a:buChar char="Ø"/>
            </a:pPr>
            <a:r>
              <a:rPr lang="en-US" altLang="en-US" b="1" dirty="0"/>
              <a:t>Soldered joints </a:t>
            </a:r>
            <a:r>
              <a:rPr lang="en-US" altLang="en-US" dirty="0"/>
              <a:t>should </a:t>
            </a:r>
            <a:r>
              <a:rPr lang="en-US" altLang="en-US" b="1" dirty="0"/>
              <a:t>not be used </a:t>
            </a:r>
            <a:r>
              <a:rPr lang="en-US" altLang="en-US" dirty="0"/>
              <a:t>with the wires that </a:t>
            </a:r>
            <a:r>
              <a:rPr lang="en-US" altLang="en-US" b="1" dirty="0"/>
              <a:t>connect the base of a tower to a system of ground rods</a:t>
            </a:r>
            <a:r>
              <a:rPr lang="en-US" altLang="en-US" dirty="0"/>
              <a:t> because </a:t>
            </a:r>
            <a:r>
              <a:rPr lang="en-US" altLang="en-US" b="1" dirty="0"/>
              <a:t>a soldered joint will likely be destroyed by the heat of a lightning strike.</a:t>
            </a:r>
            <a:r>
              <a:rPr lang="en-US" altLang="en-US" sz="1050" dirty="0"/>
              <a:t> </a:t>
            </a:r>
            <a:r>
              <a:rPr lang="en-US" altLang="en-US" sz="750" dirty="0"/>
              <a:t>(G4C07) </a:t>
            </a:r>
          </a:p>
          <a:p>
            <a:pPr>
              <a:lnSpc>
                <a:spcPts val="1650"/>
              </a:lnSpc>
              <a:buFont typeface="Wingdings" panose="05000000000000000000" pitchFamily="2" charset="2"/>
              <a:buChar char="Ø"/>
            </a:pPr>
            <a:endParaRPr lang="en-US" altLang="en-US" sz="1050" dirty="0"/>
          </a:p>
          <a:p>
            <a:pPr>
              <a:lnSpc>
                <a:spcPts val="1650"/>
              </a:lnSpc>
              <a:buNone/>
            </a:pPr>
            <a:endParaRPr lang="en-US" altLang="en-US" sz="1200" dirty="0"/>
          </a:p>
        </p:txBody>
      </p:sp>
      <p:pic>
        <p:nvPicPr>
          <p:cNvPr id="47110" name="Picture 6" descr="CommonBond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8711" y="1553016"/>
            <a:ext cx="3153289" cy="1520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8965" y="1553016"/>
            <a:ext cx="1933005" cy="1520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0" name="TextBox 1"/>
          <p:cNvSpPr txBox="1">
            <a:spLocks noChangeArrowheads="1"/>
          </p:cNvSpPr>
          <p:nvPr/>
        </p:nvSpPr>
        <p:spPr bwMode="auto">
          <a:xfrm>
            <a:off x="1591746" y="3123448"/>
            <a:ext cx="2967038"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ctr" defTabSz="685800">
              <a:spcBef>
                <a:spcPct val="0"/>
              </a:spcBef>
              <a:buClrTx/>
              <a:buNone/>
            </a:pPr>
            <a:r>
              <a:rPr lang="en-US" altLang="en-US" sz="1050" dirty="0">
                <a:solidFill>
                  <a:srgbClr val="FF0000"/>
                </a:solidFill>
              </a:rPr>
              <a:t>Notice green cable as common ground under floor and connected to building column.</a:t>
            </a:r>
          </a:p>
        </p:txBody>
      </p:sp>
      <p:sp>
        <p:nvSpPr>
          <p:cNvPr id="18441" name="TextBox 7"/>
          <p:cNvSpPr txBox="1">
            <a:spLocks noChangeArrowheads="1"/>
          </p:cNvSpPr>
          <p:nvPr/>
        </p:nvSpPr>
        <p:spPr bwMode="auto">
          <a:xfrm>
            <a:off x="5050631" y="3205356"/>
            <a:ext cx="204549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ctr" defTabSz="685800">
              <a:spcBef>
                <a:spcPct val="0"/>
              </a:spcBef>
              <a:buClrTx/>
              <a:buNone/>
            </a:pPr>
            <a:r>
              <a:rPr lang="en-US" altLang="en-US" sz="1050" dirty="0">
                <a:solidFill>
                  <a:srgbClr val="FF0000"/>
                </a:solidFill>
              </a:rPr>
              <a:t>Notice wide copper straps</a:t>
            </a:r>
          </a:p>
        </p:txBody>
      </p:sp>
    </p:spTree>
    <p:extLst>
      <p:ext uri="{BB962C8B-B14F-4D97-AF65-F5344CB8AC3E}">
        <p14:creationId xmlns:p14="http://schemas.microsoft.com/office/powerpoint/2010/main" val="27067848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wipe(up)">
                                      <p:cBhvr>
                                        <p:cTn id="7" dur="1000"/>
                                        <p:tgtEl>
                                          <p:spTgt spid="512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7110"/>
                                        </p:tgtEl>
                                        <p:attrNameLst>
                                          <p:attrName>style.visibility</p:attrName>
                                        </p:attrNameLst>
                                      </p:cBhvr>
                                      <p:to>
                                        <p:strVal val="visible"/>
                                      </p:to>
                                    </p:set>
                                    <p:animEffect transition="in" filter="wipe(left)">
                                      <p:cBhvr>
                                        <p:cTn id="12" dur="1000"/>
                                        <p:tgtEl>
                                          <p:spTgt spid="4711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8440"/>
                                        </p:tgtEl>
                                        <p:attrNameLst>
                                          <p:attrName>style.visibility</p:attrName>
                                        </p:attrNameLst>
                                      </p:cBhvr>
                                      <p:to>
                                        <p:strVal val="visible"/>
                                      </p:to>
                                    </p:set>
                                    <p:animEffect transition="in" filter="wipe(left)">
                                      <p:cBhvr>
                                        <p:cTn id="15" dur="1000"/>
                                        <p:tgtEl>
                                          <p:spTgt spid="18440"/>
                                        </p:tgtEl>
                                      </p:cBhvr>
                                    </p:animEffect>
                                  </p:childTnLst>
                                </p:cTn>
                              </p:par>
                              <p:par>
                                <p:cTn id="16" presetID="22" presetClass="entr" presetSubtype="2" fill="hold" nodeType="withEffect">
                                  <p:stCondLst>
                                    <p:cond delay="0"/>
                                  </p:stCondLst>
                                  <p:childTnLst>
                                    <p:set>
                                      <p:cBhvr>
                                        <p:cTn id="17" dur="1" fill="hold">
                                          <p:stCondLst>
                                            <p:cond delay="0"/>
                                          </p:stCondLst>
                                        </p:cTn>
                                        <p:tgtEl>
                                          <p:spTgt spid="47111"/>
                                        </p:tgtEl>
                                        <p:attrNameLst>
                                          <p:attrName>style.visibility</p:attrName>
                                        </p:attrNameLst>
                                      </p:cBhvr>
                                      <p:to>
                                        <p:strVal val="visible"/>
                                      </p:to>
                                    </p:set>
                                    <p:animEffect transition="in" filter="wipe(right)">
                                      <p:cBhvr>
                                        <p:cTn id="18" dur="1000"/>
                                        <p:tgtEl>
                                          <p:spTgt spid="47111"/>
                                        </p:tgtEl>
                                      </p:cBhvr>
                                    </p:animEffect>
                                  </p:childTnLst>
                                </p:cTn>
                              </p:par>
                              <p:par>
                                <p:cTn id="19" presetID="22" presetClass="entr" presetSubtype="2" fill="hold" nodeType="withEffect">
                                  <p:stCondLst>
                                    <p:cond delay="0"/>
                                  </p:stCondLst>
                                  <p:childTnLst>
                                    <p:set>
                                      <p:cBhvr>
                                        <p:cTn id="20" dur="1" fill="hold">
                                          <p:stCondLst>
                                            <p:cond delay="0"/>
                                          </p:stCondLst>
                                        </p:cTn>
                                        <p:tgtEl>
                                          <p:spTgt spid="18441">
                                            <p:txEl>
                                              <p:pRg st="0" end="0"/>
                                            </p:txEl>
                                          </p:spTgt>
                                        </p:tgtEl>
                                        <p:attrNameLst>
                                          <p:attrName>style.visibility</p:attrName>
                                        </p:attrNameLst>
                                      </p:cBhvr>
                                      <p:to>
                                        <p:strVal val="visible"/>
                                      </p:to>
                                    </p:set>
                                    <p:animEffect transition="in" filter="wipe(right)">
                                      <p:cBhvr>
                                        <p:cTn id="21" dur="1000"/>
                                        <p:tgtEl>
                                          <p:spTgt spid="18441">
                                            <p:txEl>
                                              <p:pRg st="0" end="0"/>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4" fill="hold" nodeType="clickEffect">
                                  <p:stCondLst>
                                    <p:cond delay="0"/>
                                  </p:stCondLst>
                                  <p:childTnLst>
                                    <p:set>
                                      <p:cBhvr>
                                        <p:cTn id="25" dur="1" fill="hold">
                                          <p:stCondLst>
                                            <p:cond delay="0"/>
                                          </p:stCondLst>
                                        </p:cTn>
                                        <p:tgtEl>
                                          <p:spTgt spid="5124">
                                            <p:txEl>
                                              <p:pRg st="8" end="8"/>
                                            </p:txEl>
                                          </p:spTgt>
                                        </p:tgtEl>
                                        <p:attrNameLst>
                                          <p:attrName>style.visibility</p:attrName>
                                        </p:attrNameLst>
                                      </p:cBhvr>
                                      <p:to>
                                        <p:strVal val="visible"/>
                                      </p:to>
                                    </p:set>
                                    <p:animEffect transition="in" filter="wipe(down)">
                                      <p:cBhvr>
                                        <p:cTn id="26" dur="1000"/>
                                        <p:tgtEl>
                                          <p:spTgt spid="512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03028F3-E931-4F77-953D-E6BCC26EE149}" type="slidenum">
              <a:rPr lang="en-US" altLang="en-US" smtClean="0">
                <a:solidFill>
                  <a:srgbClr val="000066"/>
                </a:solidFill>
              </a:rPr>
              <a:pPr>
                <a:defRPr/>
              </a:pPr>
              <a:t>19</a:t>
            </a:fld>
            <a:endParaRPr lang="en-US" altLang="en-US">
              <a:solidFill>
                <a:srgbClr val="000066"/>
              </a:solidFill>
            </a:endParaRPr>
          </a:p>
        </p:txBody>
      </p:sp>
      <p:sp>
        <p:nvSpPr>
          <p:cNvPr id="812035" name="Rectangle 2"/>
          <p:cNvSpPr>
            <a:spLocks noGrp="1" noChangeArrowheads="1"/>
          </p:cNvSpPr>
          <p:nvPr>
            <p:ph type="title" idx="4294967295"/>
          </p:nvPr>
        </p:nvSpPr>
        <p:spPr>
          <a:xfrm>
            <a:off x="1191" y="440532"/>
            <a:ext cx="6481763" cy="373856"/>
          </a:xfrm>
        </p:spPr>
        <p:txBody>
          <a:bodyPr>
            <a:normAutofit fontScale="90000"/>
          </a:bodyPr>
          <a:lstStyle/>
          <a:p>
            <a:pPr algn="ctr" eaLnBrk="1" hangingPunct="1"/>
            <a:r>
              <a:rPr lang="en-US" altLang="en-US"/>
              <a:t>RF &amp; Electrical Safety</a:t>
            </a:r>
          </a:p>
        </p:txBody>
      </p:sp>
      <p:sp>
        <p:nvSpPr>
          <p:cNvPr id="5124" name="Rectangle 3"/>
          <p:cNvSpPr>
            <a:spLocks noGrp="1" noChangeArrowheads="1"/>
          </p:cNvSpPr>
          <p:nvPr>
            <p:ph type="body" idx="4294967295"/>
          </p:nvPr>
        </p:nvSpPr>
        <p:spPr>
          <a:xfrm>
            <a:off x="538162" y="1004262"/>
            <a:ext cx="6568679" cy="3938588"/>
          </a:xfrm>
        </p:spPr>
        <p:txBody>
          <a:bodyPr/>
          <a:lstStyle/>
          <a:p>
            <a:pPr>
              <a:lnSpc>
                <a:spcPts val="1650"/>
              </a:lnSpc>
              <a:buFont typeface="Wingdings" panose="05000000000000000000" pitchFamily="2" charset="2"/>
              <a:buChar char="Ø"/>
            </a:pPr>
            <a:r>
              <a:rPr lang="en-US" altLang="en-US" b="1" dirty="0"/>
              <a:t>Danger of carbon monoxide poisoning </a:t>
            </a:r>
            <a:r>
              <a:rPr lang="en-US" altLang="en-US" dirty="0"/>
              <a:t>is a primary reason for not placing a gasoline-fueled generator inside an occupied area. </a:t>
            </a:r>
            <a:r>
              <a:rPr lang="en-US" altLang="en-US" sz="750" dirty="0"/>
              <a:t>(G0B04)</a:t>
            </a:r>
            <a:r>
              <a:rPr lang="en-US" altLang="en-US" dirty="0"/>
              <a:t> </a:t>
            </a:r>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None/>
            </a:pPr>
            <a:endParaRPr lang="en-US" altLang="en-US" dirty="0"/>
          </a:p>
          <a:p>
            <a:pPr>
              <a:lnSpc>
                <a:spcPts val="1650"/>
              </a:lnSpc>
              <a:buNone/>
            </a:pPr>
            <a:endParaRPr lang="en-US" altLang="en-US" dirty="0"/>
          </a:p>
          <a:p>
            <a:pPr>
              <a:lnSpc>
                <a:spcPts val="1650"/>
              </a:lnSpc>
              <a:buNone/>
            </a:pPr>
            <a:endParaRPr lang="en-US" altLang="en-US" dirty="0"/>
          </a:p>
        </p:txBody>
      </p:sp>
      <p:pic>
        <p:nvPicPr>
          <p:cNvPr id="4813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0836" y="1562963"/>
            <a:ext cx="2447925" cy="1710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8" name="Picture 10" descr="GeneratorsDang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6648" y="1565345"/>
            <a:ext cx="2428875" cy="1708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2220" y="3417957"/>
            <a:ext cx="856060" cy="1037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76607" y="3457843"/>
            <a:ext cx="3225403" cy="90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7228761" y="2719536"/>
            <a:ext cx="1759088" cy="646331"/>
          </a:xfrm>
          <a:prstGeom prst="rect">
            <a:avLst/>
          </a:prstGeom>
          <a:noFill/>
        </p:spPr>
        <p:txBody>
          <a:bodyPr wrap="square">
            <a:spAutoFit/>
          </a:bodyPr>
          <a:lstStyle/>
          <a:p>
            <a:pPr defTabSz="685800">
              <a:defRPr/>
            </a:pPr>
            <a:r>
              <a:rPr lang="en-US" sz="1200" b="1" dirty="0">
                <a:solidFill>
                  <a:srgbClr val="FF0000"/>
                </a:solidFill>
                <a:latin typeface="Rockwell"/>
              </a:rPr>
              <a:t>Carbon Monoxide is serious stuff, don’t take it lightly!</a:t>
            </a:r>
          </a:p>
        </p:txBody>
      </p:sp>
    </p:spTree>
    <p:extLst>
      <p:ext uri="{BB962C8B-B14F-4D97-AF65-F5344CB8AC3E}">
        <p14:creationId xmlns:p14="http://schemas.microsoft.com/office/powerpoint/2010/main" val="33649924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wipe(up)">
                                      <p:cBhvr>
                                        <p:cTn id="7" dur="1000"/>
                                        <p:tgtEl>
                                          <p:spTgt spid="512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8138"/>
                                        </p:tgtEl>
                                        <p:attrNameLst>
                                          <p:attrName>style.visibility</p:attrName>
                                        </p:attrNameLst>
                                      </p:cBhvr>
                                      <p:to>
                                        <p:strVal val="visible"/>
                                      </p:to>
                                    </p:set>
                                    <p:animEffect transition="in" filter="wipe(left)">
                                      <p:cBhvr>
                                        <p:cTn id="12" dur="1000"/>
                                        <p:tgtEl>
                                          <p:spTgt spid="48138"/>
                                        </p:tgtEl>
                                      </p:cBhvr>
                                    </p:animEffect>
                                  </p:childTnLst>
                                </p:cTn>
                              </p:par>
                              <p:par>
                                <p:cTn id="13" presetID="22" presetClass="entr" presetSubtype="2" fill="hold" nodeType="withEffect">
                                  <p:stCondLst>
                                    <p:cond delay="0"/>
                                  </p:stCondLst>
                                  <p:childTnLst>
                                    <p:set>
                                      <p:cBhvr>
                                        <p:cTn id="14" dur="1" fill="hold">
                                          <p:stCondLst>
                                            <p:cond delay="0"/>
                                          </p:stCondLst>
                                        </p:cTn>
                                        <p:tgtEl>
                                          <p:spTgt spid="48137"/>
                                        </p:tgtEl>
                                        <p:attrNameLst>
                                          <p:attrName>style.visibility</p:attrName>
                                        </p:attrNameLst>
                                      </p:cBhvr>
                                      <p:to>
                                        <p:strVal val="visible"/>
                                      </p:to>
                                    </p:set>
                                    <p:animEffect transition="in" filter="wipe(right)">
                                      <p:cBhvr>
                                        <p:cTn id="15" dur="1000"/>
                                        <p:tgtEl>
                                          <p:spTgt spid="4813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19463"/>
                                        </p:tgtEl>
                                        <p:attrNameLst>
                                          <p:attrName>style.visibility</p:attrName>
                                        </p:attrNameLst>
                                      </p:cBhvr>
                                      <p:to>
                                        <p:strVal val="visible"/>
                                      </p:to>
                                    </p:set>
                                    <p:animEffect transition="in" filter="wipe(left)">
                                      <p:cBhvr>
                                        <p:cTn id="20" dur="1000"/>
                                        <p:tgtEl>
                                          <p:spTgt spid="19463"/>
                                        </p:tgtEl>
                                      </p:cBhvr>
                                    </p:animEffect>
                                  </p:childTnLst>
                                </p:cTn>
                              </p:par>
                              <p:par>
                                <p:cTn id="21" presetID="22" presetClass="entr" presetSubtype="2" fill="hold" nodeType="withEffect">
                                  <p:stCondLst>
                                    <p:cond delay="0"/>
                                  </p:stCondLst>
                                  <p:childTnLst>
                                    <p:set>
                                      <p:cBhvr>
                                        <p:cTn id="22" dur="1" fill="hold">
                                          <p:stCondLst>
                                            <p:cond delay="0"/>
                                          </p:stCondLst>
                                        </p:cTn>
                                        <p:tgtEl>
                                          <p:spTgt spid="19464"/>
                                        </p:tgtEl>
                                        <p:attrNameLst>
                                          <p:attrName>style.visibility</p:attrName>
                                        </p:attrNameLst>
                                      </p:cBhvr>
                                      <p:to>
                                        <p:strVal val="visible"/>
                                      </p:to>
                                    </p:set>
                                    <p:animEffect transition="in" filter="wipe(right)">
                                      <p:cBhvr>
                                        <p:cTn id="23" dur="1000"/>
                                        <p:tgtEl>
                                          <p:spTgt spid="1946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animEffect transition="in" filter="wipe(down)">
                                      <p:cBhvr>
                                        <p:cTn id="28" dur="1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3417D-9432-3D41-9E52-682A0E935960}"/>
              </a:ext>
            </a:extLst>
          </p:cNvPr>
          <p:cNvSpPr>
            <a:spLocks noGrp="1"/>
          </p:cNvSpPr>
          <p:nvPr>
            <p:ph type="ctrTitle"/>
          </p:nvPr>
        </p:nvSpPr>
        <p:spPr>
          <a:xfrm>
            <a:off x="635804" y="584616"/>
            <a:ext cx="4088596" cy="1543306"/>
          </a:xfrm>
        </p:spPr>
        <p:txBody>
          <a:bodyPr>
            <a:noAutofit/>
          </a:bodyPr>
          <a:lstStyle/>
          <a:p>
            <a:r>
              <a:rPr lang="en-US" sz="3600" dirty="0"/>
              <a:t>General</a:t>
            </a:r>
            <a:br>
              <a:rPr lang="en-US" sz="3600" dirty="0"/>
            </a:br>
            <a:r>
              <a:rPr lang="en-US" sz="3600" dirty="0"/>
              <a:t>Licensing Course</a:t>
            </a:r>
            <a:endParaRPr lang="en-ES" sz="3600" dirty="0"/>
          </a:p>
        </p:txBody>
      </p:sp>
      <p:sp>
        <p:nvSpPr>
          <p:cNvPr id="3" name="Subtitle 2">
            <a:extLst>
              <a:ext uri="{FF2B5EF4-FFF2-40B4-BE49-F238E27FC236}">
                <a16:creationId xmlns:a16="http://schemas.microsoft.com/office/drawing/2014/main" id="{0A990999-13B4-6947-AF5A-CC1F4A416FFC}"/>
              </a:ext>
            </a:extLst>
          </p:cNvPr>
          <p:cNvSpPr>
            <a:spLocks noGrp="1"/>
          </p:cNvSpPr>
          <p:nvPr>
            <p:ph type="subTitle" idx="1"/>
          </p:nvPr>
        </p:nvSpPr>
        <p:spPr>
          <a:xfrm>
            <a:off x="635804" y="2331528"/>
            <a:ext cx="2626941" cy="1411073"/>
          </a:xfrm>
        </p:spPr>
        <p:txBody>
          <a:bodyPr/>
          <a:lstStyle/>
          <a:p>
            <a:r>
              <a:rPr lang="en-US" dirty="0" err="1"/>
              <a:t>MyFirstName</a:t>
            </a:r>
            <a:r>
              <a:rPr lang="en-US" dirty="0"/>
              <a:t> </a:t>
            </a:r>
            <a:r>
              <a:rPr lang="en-US" dirty="0" err="1"/>
              <a:t>MyLastName</a:t>
            </a:r>
            <a:br>
              <a:rPr lang="en-US" dirty="0"/>
            </a:br>
            <a:r>
              <a:rPr lang="en-US" dirty="0"/>
              <a:t>My arrl.net email address</a:t>
            </a:r>
          </a:p>
          <a:p>
            <a:endParaRPr lang="en-US" dirty="0"/>
          </a:p>
        </p:txBody>
      </p:sp>
      <p:sp>
        <p:nvSpPr>
          <p:cNvPr id="4" name="Slide Number Placeholder 3">
            <a:extLst>
              <a:ext uri="{FF2B5EF4-FFF2-40B4-BE49-F238E27FC236}">
                <a16:creationId xmlns:a16="http://schemas.microsoft.com/office/drawing/2014/main" id="{2C589B1C-6803-884C-9A16-854F2DD9BA99}"/>
              </a:ext>
            </a:extLst>
          </p:cNvPr>
          <p:cNvSpPr>
            <a:spLocks noGrp="1"/>
          </p:cNvSpPr>
          <p:nvPr>
            <p:ph type="sldNum" sz="quarter" idx="12"/>
          </p:nvPr>
        </p:nvSpPr>
        <p:spPr>
          <a:xfrm>
            <a:off x="7939511" y="4644970"/>
            <a:ext cx="594889" cy="273844"/>
          </a:xfrm>
        </p:spPr>
        <p:txBody>
          <a:bodyPr/>
          <a:lstStyle/>
          <a:p>
            <a:fld id="{A93B5EC9-35C3-2E48-B4C1-EF6677BA8B04}" type="slidenum">
              <a:rPr lang="en-ES" smtClean="0"/>
              <a:pPr/>
              <a:t>2</a:t>
            </a:fld>
            <a:endParaRPr lang="en-ES"/>
          </a:p>
        </p:txBody>
      </p:sp>
      <p:pic>
        <p:nvPicPr>
          <p:cNvPr id="6" name="Picture 5">
            <a:extLst>
              <a:ext uri="{FF2B5EF4-FFF2-40B4-BE49-F238E27FC236}">
                <a16:creationId xmlns:a16="http://schemas.microsoft.com/office/drawing/2014/main" id="{0250E121-8146-44CC-8F98-D55DF4609619}"/>
              </a:ext>
            </a:extLst>
          </p:cNvPr>
          <p:cNvPicPr>
            <a:picLocks noChangeAspect="1"/>
          </p:cNvPicPr>
          <p:nvPr/>
        </p:nvPicPr>
        <p:blipFill>
          <a:blip r:embed="rId4"/>
          <a:stretch>
            <a:fillRect/>
          </a:stretch>
        </p:blipFill>
        <p:spPr>
          <a:xfrm>
            <a:off x="4888255" y="1459578"/>
            <a:ext cx="4119460" cy="2070276"/>
          </a:xfrm>
          <a:prstGeom prst="rect">
            <a:avLst/>
          </a:prstGeom>
        </p:spPr>
      </p:pic>
    </p:spTree>
    <p:custDataLst>
      <p:tags r:id="rId1"/>
    </p:custDataLst>
    <p:extLst>
      <p:ext uri="{BB962C8B-B14F-4D97-AF65-F5344CB8AC3E}">
        <p14:creationId xmlns:p14="http://schemas.microsoft.com/office/powerpoint/2010/main" val="20727562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03028F3-E931-4F77-953D-E6BCC26EE149}" type="slidenum">
              <a:rPr lang="en-US" altLang="en-US" smtClean="0">
                <a:solidFill>
                  <a:srgbClr val="000066"/>
                </a:solidFill>
              </a:rPr>
              <a:pPr>
                <a:defRPr/>
              </a:pPr>
              <a:t>20</a:t>
            </a:fld>
            <a:endParaRPr lang="en-US" altLang="en-US">
              <a:solidFill>
                <a:srgbClr val="000066"/>
              </a:solidFill>
            </a:endParaRPr>
          </a:p>
        </p:txBody>
      </p:sp>
      <p:sp>
        <p:nvSpPr>
          <p:cNvPr id="813059" name="Rectangle 2"/>
          <p:cNvSpPr>
            <a:spLocks noGrp="1" noChangeArrowheads="1"/>
          </p:cNvSpPr>
          <p:nvPr>
            <p:ph type="title" idx="4294967295"/>
          </p:nvPr>
        </p:nvSpPr>
        <p:spPr>
          <a:xfrm>
            <a:off x="1191" y="440532"/>
            <a:ext cx="6481763" cy="373856"/>
          </a:xfrm>
        </p:spPr>
        <p:txBody>
          <a:bodyPr>
            <a:normAutofit fontScale="90000"/>
          </a:bodyPr>
          <a:lstStyle/>
          <a:p>
            <a:pPr algn="ctr" eaLnBrk="1" hangingPunct="1"/>
            <a:r>
              <a:rPr lang="en-US" altLang="en-US" dirty="0"/>
              <a:t>RF &amp; Electrical Safety</a:t>
            </a:r>
          </a:p>
        </p:txBody>
      </p:sp>
      <p:sp>
        <p:nvSpPr>
          <p:cNvPr id="5124" name="Rectangle 3"/>
          <p:cNvSpPr>
            <a:spLocks noGrp="1" noChangeArrowheads="1"/>
          </p:cNvSpPr>
          <p:nvPr>
            <p:ph type="body" idx="4294967295"/>
          </p:nvPr>
        </p:nvSpPr>
        <p:spPr>
          <a:xfrm>
            <a:off x="229791" y="970701"/>
            <a:ext cx="4286250" cy="3948113"/>
          </a:xfrm>
        </p:spPr>
        <p:txBody>
          <a:bodyPr/>
          <a:lstStyle/>
          <a:p>
            <a:pPr>
              <a:lnSpc>
                <a:spcPts val="1650"/>
              </a:lnSpc>
              <a:buFont typeface="Wingdings" panose="05000000000000000000" pitchFamily="2" charset="2"/>
              <a:buChar char="Ø"/>
            </a:pPr>
            <a:r>
              <a:rPr lang="en-US" altLang="en-US" sz="1600" dirty="0">
                <a:solidFill>
                  <a:srgbClr val="000066"/>
                </a:solidFill>
                <a:latin typeface="Rockwell" panose="02060603020205020403" pitchFamily="18" charset="0"/>
              </a:rPr>
              <a:t>When powering your house from an emergency generator, you must </a:t>
            </a:r>
            <a:r>
              <a:rPr lang="en-US" altLang="en-US" sz="1600" b="1" dirty="0">
                <a:solidFill>
                  <a:srgbClr val="000066"/>
                </a:solidFill>
                <a:latin typeface="Rockwell" panose="02060603020205020403" pitchFamily="18" charset="0"/>
              </a:rPr>
              <a:t>disconnect the incoming utility power feed</a:t>
            </a:r>
            <a:r>
              <a:rPr lang="en-US" altLang="en-US" sz="1600" dirty="0">
                <a:solidFill>
                  <a:srgbClr val="000066"/>
                </a:solidFill>
                <a:latin typeface="Rockwell" panose="02060603020205020403" pitchFamily="18" charset="0"/>
              </a:rPr>
              <a:t>. </a:t>
            </a:r>
            <a:r>
              <a:rPr lang="en-US" altLang="en-US" sz="700" dirty="0">
                <a:solidFill>
                  <a:srgbClr val="000066"/>
                </a:solidFill>
                <a:latin typeface="Rockwell" panose="02060603020205020403" pitchFamily="18" charset="0"/>
              </a:rPr>
              <a:t>(G0B13)</a:t>
            </a:r>
          </a:p>
          <a:p>
            <a:pPr>
              <a:lnSpc>
                <a:spcPts val="1650"/>
              </a:lnSpc>
              <a:buFont typeface="Wingdings" panose="05000000000000000000" pitchFamily="2" charset="2"/>
              <a:buChar char="Ø"/>
            </a:pPr>
            <a:endParaRPr lang="en-US" altLang="en-US" sz="200" dirty="0">
              <a:latin typeface="Rockwell" panose="02060603020205020403" pitchFamily="18" charset="0"/>
            </a:endParaRPr>
          </a:p>
          <a:p>
            <a:pPr>
              <a:lnSpc>
                <a:spcPts val="1650"/>
              </a:lnSpc>
              <a:buFont typeface="Wingdings" panose="05000000000000000000" pitchFamily="2" charset="2"/>
              <a:buChar char="Ø"/>
            </a:pPr>
            <a:r>
              <a:rPr lang="en-US" altLang="en-US" sz="1600" dirty="0">
                <a:latin typeface="Rockwell" panose="02060603020205020403" pitchFamily="18" charset="0"/>
              </a:rPr>
              <a:t>For an emergency generator installation, </a:t>
            </a:r>
            <a:r>
              <a:rPr lang="en-US" altLang="en-US" sz="1600" b="1" dirty="0">
                <a:latin typeface="Rockwell" panose="02060603020205020403" pitchFamily="18" charset="0"/>
              </a:rPr>
              <a:t>the generator should be located in a well ventilated area</a:t>
            </a:r>
            <a:r>
              <a:rPr lang="en-US" altLang="en-US" sz="1600" dirty="0">
                <a:latin typeface="Rockwell" panose="02060603020205020403" pitchFamily="18" charset="0"/>
              </a:rPr>
              <a:t>. </a:t>
            </a:r>
            <a:r>
              <a:rPr lang="en-US" altLang="en-US" sz="700" dirty="0">
                <a:latin typeface="Rockwell" panose="02060603020205020403" pitchFamily="18" charset="0"/>
              </a:rPr>
              <a:t>(G0B09)</a:t>
            </a:r>
            <a:r>
              <a:rPr lang="en-US" altLang="en-US" sz="1600" dirty="0">
                <a:latin typeface="Rockwell" panose="02060603020205020403" pitchFamily="18" charset="0"/>
              </a:rPr>
              <a:t> </a:t>
            </a:r>
          </a:p>
          <a:p>
            <a:pPr>
              <a:lnSpc>
                <a:spcPts val="1650"/>
              </a:lnSpc>
              <a:buFont typeface="Wingdings" panose="05000000000000000000" pitchFamily="2" charset="2"/>
              <a:buChar char="Ø"/>
            </a:pPr>
            <a:endParaRPr lang="en-US" altLang="en-US" sz="1600" dirty="0">
              <a:latin typeface="Rockwell" panose="02060603020205020403" pitchFamily="18" charset="0"/>
            </a:endParaRPr>
          </a:p>
          <a:p>
            <a:pPr>
              <a:lnSpc>
                <a:spcPts val="1650"/>
              </a:lnSpc>
              <a:buFont typeface="Wingdings" panose="05000000000000000000" pitchFamily="2" charset="2"/>
              <a:buChar char="Ø"/>
            </a:pPr>
            <a:endParaRPr lang="en-US" altLang="en-US" sz="1600" dirty="0">
              <a:latin typeface="Rockwell" panose="02060603020205020403" pitchFamily="18" charset="0"/>
            </a:endParaRPr>
          </a:p>
          <a:p>
            <a:pPr lvl="2">
              <a:lnSpc>
                <a:spcPts val="1650"/>
              </a:lnSpc>
            </a:pPr>
            <a:r>
              <a:rPr lang="en-US" altLang="en-US" sz="1100" dirty="0">
                <a:solidFill>
                  <a:srgbClr val="FF0000"/>
                </a:solidFill>
                <a:latin typeface="Rockwell" panose="02060603020205020403" pitchFamily="18" charset="0"/>
              </a:rPr>
              <a:t>Gasoline-powered generators may emit exhaust gases that could be hazardous.</a:t>
            </a:r>
            <a:endParaRPr lang="en-US" altLang="en-US" sz="1200" dirty="0">
              <a:solidFill>
                <a:srgbClr val="FF0000"/>
              </a:solidFill>
              <a:latin typeface="Rockwell" panose="02060603020205020403" pitchFamily="18" charset="0"/>
            </a:endParaRPr>
          </a:p>
          <a:p>
            <a:pPr lvl="2" eaLnBrk="1" hangingPunct="1"/>
            <a:r>
              <a:rPr lang="en-US" sz="1100" spc="-11" dirty="0">
                <a:solidFill>
                  <a:srgbClr val="FF0000"/>
                </a:solidFill>
                <a:latin typeface="Rockwell" panose="02060603020205020403" pitchFamily="18" charset="0"/>
                <a:ea typeface="Times New Roman" panose="02020603050405020304" pitchFamily="18" charset="0"/>
              </a:rPr>
              <a:t>Portable generators must </a:t>
            </a:r>
            <a:r>
              <a:rPr lang="en-US" sz="1100" dirty="0">
                <a:solidFill>
                  <a:srgbClr val="FF0000"/>
                </a:solidFill>
                <a:latin typeface="Rockwell" panose="02060603020205020403" pitchFamily="18" charset="0"/>
                <a:ea typeface="Times New Roman" panose="02020603050405020304" pitchFamily="18" charset="0"/>
              </a:rPr>
              <a:t>be </a:t>
            </a:r>
            <a:r>
              <a:rPr lang="en-US" sz="1100" spc="-11" dirty="0">
                <a:solidFill>
                  <a:srgbClr val="FF0000"/>
                </a:solidFill>
                <a:latin typeface="Rockwell" panose="02060603020205020403" pitchFamily="18" charset="0"/>
                <a:ea typeface="Times New Roman" panose="02020603050405020304" pitchFamily="18" charset="0"/>
              </a:rPr>
              <a:t>placed well away from </a:t>
            </a:r>
            <a:r>
              <a:rPr lang="en-US" sz="1100" dirty="0">
                <a:solidFill>
                  <a:srgbClr val="FF0000"/>
                </a:solidFill>
                <a:latin typeface="Rockwell" panose="02060603020205020403" pitchFamily="18" charset="0"/>
                <a:ea typeface="Times New Roman" panose="02020603050405020304" pitchFamily="18" charset="0"/>
              </a:rPr>
              <a:t>an </a:t>
            </a:r>
            <a:r>
              <a:rPr lang="en-US" sz="1100" spc="-11" dirty="0">
                <a:solidFill>
                  <a:srgbClr val="FF0000"/>
                </a:solidFill>
                <a:latin typeface="Rockwell" panose="02060603020205020403" pitchFamily="18" charset="0"/>
                <a:ea typeface="Times New Roman" panose="02020603050405020304" pitchFamily="18" charset="0"/>
              </a:rPr>
              <a:t>operating position. </a:t>
            </a:r>
          </a:p>
          <a:p>
            <a:pPr lvl="2" eaLnBrk="1" hangingPunct="1"/>
            <a:r>
              <a:rPr lang="en-US" sz="1100" spc="-11" dirty="0">
                <a:solidFill>
                  <a:srgbClr val="FF0000"/>
                </a:solidFill>
                <a:latin typeface="Rockwell" panose="02060603020205020403" pitchFamily="18" charset="0"/>
                <a:ea typeface="Times New Roman" panose="02020603050405020304" pitchFamily="18" charset="0"/>
              </a:rPr>
              <a:t>They must have good ventilation, </a:t>
            </a:r>
            <a:r>
              <a:rPr lang="en-US" sz="1100" dirty="0">
                <a:solidFill>
                  <a:srgbClr val="FF0000"/>
                </a:solidFill>
                <a:latin typeface="Rockwell" panose="02060603020205020403" pitchFamily="18" charset="0"/>
                <a:ea typeface="Times New Roman" panose="02020603050405020304" pitchFamily="18" charset="0"/>
              </a:rPr>
              <a:t>and </a:t>
            </a:r>
            <a:r>
              <a:rPr lang="en-US" sz="1100" spc="-11" dirty="0">
                <a:solidFill>
                  <a:srgbClr val="FF0000"/>
                </a:solidFill>
                <a:latin typeface="Rockwell" panose="02060603020205020403" pitchFamily="18" charset="0"/>
                <a:ea typeface="Times New Roman" panose="02020603050405020304" pitchFamily="18" charset="0"/>
              </a:rPr>
              <a:t>never </a:t>
            </a:r>
            <a:r>
              <a:rPr lang="en-US" sz="1100" dirty="0">
                <a:solidFill>
                  <a:srgbClr val="FF0000"/>
                </a:solidFill>
                <a:latin typeface="Rockwell" panose="02060603020205020403" pitchFamily="18" charset="0"/>
                <a:ea typeface="Times New Roman" panose="02020603050405020304" pitchFamily="18" charset="0"/>
              </a:rPr>
              <a:t>be </a:t>
            </a:r>
            <a:r>
              <a:rPr lang="en-US" sz="1100" spc="-11" dirty="0">
                <a:solidFill>
                  <a:srgbClr val="FF0000"/>
                </a:solidFill>
                <a:latin typeface="Rockwell" panose="02060603020205020403" pitchFamily="18" charset="0"/>
                <a:ea typeface="Times New Roman" panose="02020603050405020304" pitchFamily="18" charset="0"/>
              </a:rPr>
              <a:t>operated with </a:t>
            </a:r>
            <a:r>
              <a:rPr lang="en-US" sz="1100" dirty="0">
                <a:solidFill>
                  <a:srgbClr val="FF0000"/>
                </a:solidFill>
                <a:latin typeface="Rockwell" panose="02060603020205020403" pitchFamily="18" charset="0"/>
                <a:ea typeface="Times New Roman" panose="02020603050405020304" pitchFamily="18" charset="0"/>
              </a:rPr>
              <a:t>a </a:t>
            </a:r>
            <a:r>
              <a:rPr lang="en-US" sz="1100" spc="-11" dirty="0">
                <a:solidFill>
                  <a:srgbClr val="FF0000"/>
                </a:solidFill>
                <a:latin typeface="Rockwell" panose="02060603020205020403" pitchFamily="18" charset="0"/>
                <a:ea typeface="Times New Roman" panose="02020603050405020304" pitchFamily="18" charset="0"/>
              </a:rPr>
              <a:t>container </a:t>
            </a:r>
            <a:r>
              <a:rPr lang="en-US" sz="1100" dirty="0">
                <a:solidFill>
                  <a:srgbClr val="FF0000"/>
                </a:solidFill>
                <a:latin typeface="Rockwell" panose="02060603020205020403" pitchFamily="18" charset="0"/>
                <a:ea typeface="Times New Roman" panose="02020603050405020304" pitchFamily="18" charset="0"/>
              </a:rPr>
              <a:t>of </a:t>
            </a:r>
            <a:r>
              <a:rPr lang="en-US" sz="1100" spc="-11" dirty="0">
                <a:solidFill>
                  <a:srgbClr val="FF0000"/>
                </a:solidFill>
                <a:latin typeface="Rockwell" panose="02060603020205020403" pitchFamily="18" charset="0"/>
                <a:ea typeface="Times New Roman" panose="02020603050405020304" pitchFamily="18" charset="0"/>
              </a:rPr>
              <a:t>gasoline nearby.</a:t>
            </a:r>
          </a:p>
          <a:p>
            <a:pPr marL="0" indent="0" algn="r">
              <a:spcBef>
                <a:spcPts val="8"/>
              </a:spcBef>
              <a:buNone/>
            </a:pPr>
            <a:endParaRPr lang="en-US" sz="1200" dirty="0">
              <a:latin typeface="+mj-lt"/>
              <a:ea typeface="Times New Roman" panose="02020603050405020304" pitchFamily="18" charset="0"/>
            </a:endParaRPr>
          </a:p>
          <a:p>
            <a:pPr>
              <a:lnSpc>
                <a:spcPts val="1650"/>
              </a:lnSpc>
              <a:buFont typeface="Wingdings" panose="05000000000000000000" pitchFamily="2" charset="2"/>
              <a:buChar char="Ø"/>
            </a:pPr>
            <a:endParaRPr lang="en-US" altLang="en-US" dirty="0">
              <a:solidFill>
                <a:srgbClr val="FF0000"/>
              </a:solidFill>
            </a:endParaRPr>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None/>
            </a:pPr>
            <a:endParaRPr lang="en-US" altLang="en-US" dirty="0"/>
          </a:p>
        </p:txBody>
      </p:sp>
      <p:pic>
        <p:nvPicPr>
          <p:cNvPr id="4915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8549" y="883921"/>
            <a:ext cx="2817780" cy="176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3"/>
          <a:stretch>
            <a:fillRect/>
          </a:stretch>
        </p:blipFill>
        <p:spPr>
          <a:xfrm>
            <a:off x="5543550" y="2795243"/>
            <a:ext cx="2817781" cy="1753286"/>
          </a:xfrm>
          <a:prstGeom prst="rect">
            <a:avLst/>
          </a:prstGeom>
        </p:spPr>
      </p:pic>
    </p:spTree>
    <p:extLst>
      <p:ext uri="{BB962C8B-B14F-4D97-AF65-F5344CB8AC3E}">
        <p14:creationId xmlns:p14="http://schemas.microsoft.com/office/powerpoint/2010/main" val="33765876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wipe(up)">
                                      <p:cBhvr>
                                        <p:cTn id="7" dur="1000"/>
                                        <p:tgtEl>
                                          <p:spTgt spid="51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124">
                                            <p:txEl>
                                              <p:pRg st="2" end="2"/>
                                            </p:txEl>
                                          </p:spTgt>
                                        </p:tgtEl>
                                        <p:attrNameLst>
                                          <p:attrName>style.visibility</p:attrName>
                                        </p:attrNameLst>
                                      </p:cBhvr>
                                      <p:to>
                                        <p:strVal val="visible"/>
                                      </p:to>
                                    </p:set>
                                    <p:animEffect transition="in" filter="wipe(left)">
                                      <p:cBhvr>
                                        <p:cTn id="12" dur="1000"/>
                                        <p:tgtEl>
                                          <p:spTgt spid="5124">
                                            <p:txEl>
                                              <p:pRg st="2" end="2"/>
                                            </p:txEl>
                                          </p:spTgt>
                                        </p:tgtEl>
                                      </p:cBhvr>
                                    </p:animEffect>
                                  </p:childTnLst>
                                </p:cTn>
                              </p:par>
                              <p:par>
                                <p:cTn id="13" presetID="22" presetClass="entr" presetSubtype="2" fill="hold" nodeType="withEffect">
                                  <p:stCondLst>
                                    <p:cond delay="0"/>
                                  </p:stCondLst>
                                  <p:childTnLst>
                                    <p:set>
                                      <p:cBhvr>
                                        <p:cTn id="14" dur="1" fill="hold">
                                          <p:stCondLst>
                                            <p:cond delay="0"/>
                                          </p:stCondLst>
                                        </p:cTn>
                                        <p:tgtEl>
                                          <p:spTgt spid="49158"/>
                                        </p:tgtEl>
                                        <p:attrNameLst>
                                          <p:attrName>style.visibility</p:attrName>
                                        </p:attrNameLst>
                                      </p:cBhvr>
                                      <p:to>
                                        <p:strVal val="visible"/>
                                      </p:to>
                                    </p:set>
                                    <p:animEffect transition="in" filter="wipe(right)">
                                      <p:cBhvr>
                                        <p:cTn id="15" dur="1000"/>
                                        <p:tgtEl>
                                          <p:spTgt spid="4915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5124">
                                            <p:txEl>
                                              <p:pRg st="5" end="5"/>
                                            </p:txEl>
                                          </p:spTgt>
                                        </p:tgtEl>
                                        <p:attrNameLst>
                                          <p:attrName>style.visibility</p:attrName>
                                        </p:attrNameLst>
                                      </p:cBhvr>
                                      <p:to>
                                        <p:strVal val="visible"/>
                                      </p:to>
                                    </p:set>
                                    <p:animEffect transition="in" filter="wipe(left)">
                                      <p:cBhvr>
                                        <p:cTn id="20" dur="1000"/>
                                        <p:tgtEl>
                                          <p:spTgt spid="5124">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5124">
                                            <p:txEl>
                                              <p:pRg st="6" end="6"/>
                                            </p:txEl>
                                          </p:spTgt>
                                        </p:tgtEl>
                                        <p:attrNameLst>
                                          <p:attrName>style.visibility</p:attrName>
                                        </p:attrNameLst>
                                      </p:cBhvr>
                                      <p:to>
                                        <p:strVal val="visible"/>
                                      </p:to>
                                    </p:set>
                                    <p:animEffect transition="in" filter="wipe(left)">
                                      <p:cBhvr>
                                        <p:cTn id="25" dur="1000"/>
                                        <p:tgtEl>
                                          <p:spTgt spid="5124">
                                            <p:txEl>
                                              <p:pRg st="6" end="6"/>
                                            </p:txEl>
                                          </p:spTgt>
                                        </p:tgtEl>
                                      </p:cBhvr>
                                    </p:animEffect>
                                  </p:childTnLst>
                                </p:cTn>
                              </p:par>
                              <p:par>
                                <p:cTn id="26" presetID="22" presetClass="entr" presetSubtype="2"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10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5124">
                                            <p:txEl>
                                              <p:pRg st="7" end="7"/>
                                            </p:txEl>
                                          </p:spTgt>
                                        </p:tgtEl>
                                        <p:attrNameLst>
                                          <p:attrName>style.visibility</p:attrName>
                                        </p:attrNameLst>
                                      </p:cBhvr>
                                      <p:to>
                                        <p:strVal val="visible"/>
                                      </p:to>
                                    </p:set>
                                    <p:animEffect transition="in" filter="wipe(down)">
                                      <p:cBhvr>
                                        <p:cTn id="33" dur="1000"/>
                                        <p:tgtEl>
                                          <p:spTgt spid="512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4FDE5-6E16-C00C-4700-B72659663565}"/>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91918767-360D-DDCD-274F-E1EB4C4EA4FA}"/>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Notify the electric company that a person will be working on the tower</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Make sure all circuits that supply power to the tower are locked out and tagged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Unground the base of the tower</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C402E458-2CAC-65FA-ED0B-31A5F81C99F4}"/>
              </a:ext>
            </a:extLst>
          </p:cNvPr>
          <p:cNvSpPr>
            <a:spLocks noGrp="1"/>
          </p:cNvSpPr>
          <p:nvPr>
            <p:ph type="sldNum" sz="quarter" idx="12"/>
          </p:nvPr>
        </p:nvSpPr>
        <p:spPr/>
        <p:txBody>
          <a:bodyPr/>
          <a:lstStyle/>
          <a:p>
            <a:pPr>
              <a:defRPr/>
            </a:pPr>
            <a:fld id="{F9B04EAC-6405-42D3-B5A3-0AE3489ADD26}" type="slidenum">
              <a:rPr lang="en-US" smtClean="0"/>
              <a:pPr>
                <a:defRPr/>
              </a:pPr>
              <a:t>21</a:t>
            </a:fld>
            <a:endParaRPr lang="en-US" dirty="0"/>
          </a:p>
        </p:txBody>
      </p:sp>
      <p:sp>
        <p:nvSpPr>
          <p:cNvPr id="2" name="Rectangle 4">
            <a:extLst>
              <a:ext uri="{FF2B5EF4-FFF2-40B4-BE49-F238E27FC236}">
                <a16:creationId xmlns:a16="http://schemas.microsoft.com/office/drawing/2014/main" id="{469F1A53-CD19-A1FC-EC6D-FD3E9E991CFC}"/>
              </a:ext>
            </a:extLst>
          </p:cNvPr>
          <p:cNvSpPr txBox="1">
            <a:spLocks noChangeArrowheads="1"/>
          </p:cNvSpPr>
          <p:nvPr/>
        </p:nvSpPr>
        <p:spPr>
          <a:xfrm>
            <a:off x="350520" y="156736"/>
            <a:ext cx="8496300" cy="112342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G0B08</a:t>
            </a:r>
          </a:p>
          <a:p>
            <a:pPr algn="ctr">
              <a:lnSpc>
                <a:spcPct val="150000"/>
              </a:lnSpc>
            </a:pPr>
            <a:r>
              <a:rPr lang="en-US" altLang="en-US" sz="2200" dirty="0">
                <a:latin typeface="Rockwell" panose="02060603020205020403" pitchFamily="18" charset="0"/>
              </a:rPr>
              <a:t>What should be done before climbing a tower that supports electrically powered devices?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48914441"/>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93D426-1F10-336F-8EEB-30A302A5E6C2}"/>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229E9853-C827-D111-EDFA-6CC427A96CA1}"/>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Always hold on to the tower with one hand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Confirm that the harness is rated for the weight of the climber and that it is within its allowable service life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Ensure that all heavy tools are securely fastened to the harness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FF1B697B-9DF0-C361-4885-E63B71892C17}"/>
              </a:ext>
            </a:extLst>
          </p:cNvPr>
          <p:cNvSpPr>
            <a:spLocks noGrp="1"/>
          </p:cNvSpPr>
          <p:nvPr>
            <p:ph type="sldNum" sz="quarter" idx="12"/>
          </p:nvPr>
        </p:nvSpPr>
        <p:spPr/>
        <p:txBody>
          <a:bodyPr/>
          <a:lstStyle/>
          <a:p>
            <a:pPr>
              <a:defRPr/>
            </a:pPr>
            <a:fld id="{F9B04EAC-6405-42D3-B5A3-0AE3489ADD26}" type="slidenum">
              <a:rPr lang="en-US" smtClean="0"/>
              <a:pPr>
                <a:defRPr/>
              </a:pPr>
              <a:t>22</a:t>
            </a:fld>
            <a:endParaRPr lang="en-US" dirty="0"/>
          </a:p>
        </p:txBody>
      </p:sp>
      <p:sp>
        <p:nvSpPr>
          <p:cNvPr id="2" name="Rectangle 4">
            <a:extLst>
              <a:ext uri="{FF2B5EF4-FFF2-40B4-BE49-F238E27FC236}">
                <a16:creationId xmlns:a16="http://schemas.microsoft.com/office/drawing/2014/main" id="{7340223A-F97B-0A2C-35F9-A3001137889F}"/>
              </a:ext>
            </a:extLst>
          </p:cNvPr>
          <p:cNvSpPr txBox="1">
            <a:spLocks noChangeArrowheads="1"/>
          </p:cNvSpPr>
          <p:nvPr/>
        </p:nvSpPr>
        <p:spPr>
          <a:xfrm>
            <a:off x="350520" y="156736"/>
            <a:ext cx="8496300" cy="120724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G0B07</a:t>
            </a:r>
          </a:p>
          <a:p>
            <a:pPr algn="ctr">
              <a:lnSpc>
                <a:spcPct val="150000"/>
              </a:lnSpc>
            </a:pPr>
            <a:r>
              <a:rPr lang="en-US" altLang="en-US" sz="2000" dirty="0">
                <a:latin typeface="Rockwell" panose="02060603020205020403" pitchFamily="18" charset="0"/>
              </a:rPr>
              <a:t>Which of these choices should be observed when climbing a tower using a safety harness?</a:t>
            </a:r>
          </a:p>
        </p:txBody>
      </p:sp>
    </p:spTree>
    <p:extLst>
      <p:ext uri="{BB962C8B-B14F-4D97-AF65-F5344CB8AC3E}">
        <p14:creationId xmlns:p14="http://schemas.microsoft.com/office/powerpoint/2010/main" val="1598686385"/>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23800-26DE-3449-4454-142E1A9C1D3F}"/>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C0B06108-230F-1BD4-8DA8-187DBC4598D8}"/>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Post a copy of FCC Part 97.13 in the station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Notify neighbors within a 100-foot radius of the antenna of the existence of the station and power levels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Perform a routine RF exposure evaluation and prevent access to any identified high exposure areas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3E67EC7E-E6CD-4F22-CD69-0D9FC5AA2D2E}"/>
              </a:ext>
            </a:extLst>
          </p:cNvPr>
          <p:cNvSpPr>
            <a:spLocks noGrp="1"/>
          </p:cNvSpPr>
          <p:nvPr>
            <p:ph type="sldNum" sz="quarter" idx="12"/>
          </p:nvPr>
        </p:nvSpPr>
        <p:spPr/>
        <p:txBody>
          <a:bodyPr/>
          <a:lstStyle/>
          <a:p>
            <a:pPr>
              <a:defRPr/>
            </a:pPr>
            <a:fld id="{F9B04EAC-6405-42D3-B5A3-0AE3489ADD26}" type="slidenum">
              <a:rPr lang="en-US" smtClean="0"/>
              <a:pPr>
                <a:defRPr/>
              </a:pPr>
              <a:t>23</a:t>
            </a:fld>
            <a:endParaRPr lang="en-US" dirty="0"/>
          </a:p>
        </p:txBody>
      </p:sp>
      <p:sp>
        <p:nvSpPr>
          <p:cNvPr id="2" name="Rectangle 4">
            <a:extLst>
              <a:ext uri="{FF2B5EF4-FFF2-40B4-BE49-F238E27FC236}">
                <a16:creationId xmlns:a16="http://schemas.microsoft.com/office/drawing/2014/main" id="{1D9CB8BD-7094-2E70-C9C8-FA6400219636}"/>
              </a:ext>
            </a:extLst>
          </p:cNvPr>
          <p:cNvSpPr txBox="1">
            <a:spLocks noChangeArrowheads="1"/>
          </p:cNvSpPr>
          <p:nvPr/>
        </p:nvSpPr>
        <p:spPr>
          <a:xfrm>
            <a:off x="350520" y="156736"/>
            <a:ext cx="8496300" cy="112342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G0A08</a:t>
            </a:r>
          </a:p>
          <a:p>
            <a:pPr algn="ctr">
              <a:lnSpc>
                <a:spcPct val="150000"/>
              </a:lnSpc>
            </a:pPr>
            <a:r>
              <a:rPr lang="en-US" altLang="en-US" sz="2200" dirty="0">
                <a:latin typeface="Rockwell" panose="02060603020205020403" pitchFamily="18" charset="0"/>
              </a:rPr>
              <a:t>Which of the following steps must an amateur operator take to ensure compliance with RF safety regulations?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682877742"/>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AFD43-3BCD-4A2E-F742-B7C9BFFE4D4B}"/>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A43877E8-2803-922E-B6F3-B4D84678BB86}"/>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Locate the antenna close to your operating position to minimize feed-line radiation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Position the antenna along the edge of a wall to reduce parasitic radiation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Make sure that MPE limits are not exceeded in occupied areas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Make sure the antenna is properly shielded</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2A834CA7-D191-E779-019F-5CD576C6D376}"/>
              </a:ext>
            </a:extLst>
          </p:cNvPr>
          <p:cNvSpPr>
            <a:spLocks noGrp="1"/>
          </p:cNvSpPr>
          <p:nvPr>
            <p:ph type="sldNum" sz="quarter" idx="12"/>
          </p:nvPr>
        </p:nvSpPr>
        <p:spPr/>
        <p:txBody>
          <a:bodyPr/>
          <a:lstStyle/>
          <a:p>
            <a:pPr>
              <a:defRPr/>
            </a:pPr>
            <a:fld id="{F9B04EAC-6405-42D3-B5A3-0AE3489ADD26}" type="slidenum">
              <a:rPr lang="en-US" smtClean="0"/>
              <a:pPr>
                <a:defRPr/>
              </a:pPr>
              <a:t>24</a:t>
            </a:fld>
            <a:endParaRPr lang="en-US" dirty="0"/>
          </a:p>
        </p:txBody>
      </p:sp>
      <p:sp>
        <p:nvSpPr>
          <p:cNvPr id="2" name="Rectangle 4">
            <a:extLst>
              <a:ext uri="{FF2B5EF4-FFF2-40B4-BE49-F238E27FC236}">
                <a16:creationId xmlns:a16="http://schemas.microsoft.com/office/drawing/2014/main" id="{65AE2949-8D5D-5722-B638-56924F583E65}"/>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G0A11</a:t>
            </a:r>
          </a:p>
          <a:p>
            <a:pPr algn="ctr">
              <a:lnSpc>
                <a:spcPct val="150000"/>
              </a:lnSpc>
            </a:pPr>
            <a:r>
              <a:rPr lang="en-US" altLang="en-US" sz="2200" dirty="0">
                <a:latin typeface="Rockwell" panose="02060603020205020403" pitchFamily="18" charset="0"/>
              </a:rPr>
              <a:t>What precaution should be taken if you install an indoor transmitting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40839125"/>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C4E151-FEED-2684-2A5B-86338189FE27}"/>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586745CA-CB4C-7E25-899D-959C1E1D4F49}"/>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heats body tissue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causes radiation poisoning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causes the blood count to reach a dangerously low level</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cools body tissue</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E040BA75-299C-A576-5A15-8DFACC1F7F1E}"/>
              </a:ext>
            </a:extLst>
          </p:cNvPr>
          <p:cNvSpPr>
            <a:spLocks noGrp="1"/>
          </p:cNvSpPr>
          <p:nvPr>
            <p:ph type="sldNum" sz="quarter" idx="12"/>
          </p:nvPr>
        </p:nvSpPr>
        <p:spPr/>
        <p:txBody>
          <a:bodyPr/>
          <a:lstStyle/>
          <a:p>
            <a:pPr>
              <a:defRPr/>
            </a:pPr>
            <a:fld id="{F9B04EAC-6405-42D3-B5A3-0AE3489ADD26}" type="slidenum">
              <a:rPr lang="en-US" smtClean="0"/>
              <a:pPr>
                <a:defRPr/>
              </a:pPr>
              <a:t>25</a:t>
            </a:fld>
            <a:endParaRPr lang="en-US" dirty="0"/>
          </a:p>
        </p:txBody>
      </p:sp>
      <p:sp>
        <p:nvSpPr>
          <p:cNvPr id="2" name="Rectangle 4">
            <a:extLst>
              <a:ext uri="{FF2B5EF4-FFF2-40B4-BE49-F238E27FC236}">
                <a16:creationId xmlns:a16="http://schemas.microsoft.com/office/drawing/2014/main" id="{829DC5AF-A5EE-55BD-7C96-E9997C701EB0}"/>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G0A01 </a:t>
            </a:r>
          </a:p>
          <a:p>
            <a:pPr algn="ctr">
              <a:lnSpc>
                <a:spcPct val="150000"/>
              </a:lnSpc>
            </a:pPr>
            <a:r>
              <a:rPr lang="en-US" altLang="en-US" sz="2200" dirty="0">
                <a:latin typeface="Rockwell" panose="02060603020205020403" pitchFamily="18" charset="0"/>
              </a:rPr>
              <a:t>What is one way that RF energy can affect human body tissue?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72703943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E2B68-6D7B-3451-2868-44DD6C39C87E}"/>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65B1F436-35DD-6EEF-9675-4D169DC3211E}"/>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commercial stations; amateur radio stations are exempt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Only stations with antennas lower than one wavelength above the ground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Only stations transmitting more than 500 watts PEP</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stations with a time-averaged transmission of more than one milliwatt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21E38720-8A7A-A629-10B9-07E4F95818DB}"/>
              </a:ext>
            </a:extLst>
          </p:cNvPr>
          <p:cNvSpPr>
            <a:spLocks noGrp="1"/>
          </p:cNvSpPr>
          <p:nvPr>
            <p:ph type="sldNum" sz="quarter" idx="12"/>
          </p:nvPr>
        </p:nvSpPr>
        <p:spPr/>
        <p:txBody>
          <a:bodyPr/>
          <a:lstStyle/>
          <a:p>
            <a:pPr>
              <a:defRPr/>
            </a:pPr>
            <a:fld id="{F9B04EAC-6405-42D3-B5A3-0AE3489ADD26}" type="slidenum">
              <a:rPr lang="en-US" smtClean="0"/>
              <a:pPr>
                <a:defRPr/>
              </a:pPr>
              <a:t>26</a:t>
            </a:fld>
            <a:endParaRPr lang="en-US" dirty="0"/>
          </a:p>
        </p:txBody>
      </p:sp>
      <p:sp>
        <p:nvSpPr>
          <p:cNvPr id="2" name="Rectangle 4">
            <a:extLst>
              <a:ext uri="{FF2B5EF4-FFF2-40B4-BE49-F238E27FC236}">
                <a16:creationId xmlns:a16="http://schemas.microsoft.com/office/drawing/2014/main" id="{C87485B1-B429-AB04-5FB0-CEA688FEE3C1}"/>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G0A12</a:t>
            </a:r>
          </a:p>
          <a:p>
            <a:pPr algn="ctr">
              <a:lnSpc>
                <a:spcPct val="150000"/>
              </a:lnSpc>
            </a:pPr>
            <a:r>
              <a:rPr lang="en-US" altLang="en-US" sz="2200" dirty="0">
                <a:latin typeface="Rockwell" panose="02060603020205020403" pitchFamily="18" charset="0"/>
              </a:rPr>
              <a:t>What stations are subject to the FCC rules on RF exposure?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647668119"/>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733ACE-E2C6-FB2A-F6EF-72956EA4D281}"/>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6B22F1E6-47C5-AF83-DDDF-C536CF9238E3}"/>
              </a:ext>
            </a:extLst>
          </p:cNvPr>
          <p:cNvSpPr>
            <a:spLocks noChangeArrowheads="1"/>
          </p:cNvSpPr>
          <p:nvPr/>
        </p:nvSpPr>
        <p:spPr bwMode="auto">
          <a:xfrm>
            <a:off x="350520" y="118930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By calculation based on FCC OET Bulletin 65</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By calculation based on computer modeling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By measurement of field strength using calibrated equipment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182D466A-201F-4905-B127-CD526D693812}"/>
              </a:ext>
            </a:extLst>
          </p:cNvPr>
          <p:cNvSpPr>
            <a:spLocks noGrp="1"/>
          </p:cNvSpPr>
          <p:nvPr>
            <p:ph type="sldNum" sz="quarter" idx="12"/>
          </p:nvPr>
        </p:nvSpPr>
        <p:spPr/>
        <p:txBody>
          <a:bodyPr/>
          <a:lstStyle/>
          <a:p>
            <a:pPr>
              <a:defRPr/>
            </a:pPr>
            <a:fld id="{F9B04EAC-6405-42D3-B5A3-0AE3489ADD26}" type="slidenum">
              <a:rPr lang="en-US" smtClean="0"/>
              <a:pPr>
                <a:defRPr/>
              </a:pPr>
              <a:t>27</a:t>
            </a:fld>
            <a:endParaRPr lang="en-US" dirty="0"/>
          </a:p>
        </p:txBody>
      </p:sp>
      <p:sp>
        <p:nvSpPr>
          <p:cNvPr id="2" name="Rectangle 4">
            <a:extLst>
              <a:ext uri="{FF2B5EF4-FFF2-40B4-BE49-F238E27FC236}">
                <a16:creationId xmlns:a16="http://schemas.microsoft.com/office/drawing/2014/main" id="{4F918679-D781-CBA3-8E3C-E84ABDABF960}"/>
              </a:ext>
            </a:extLst>
          </p:cNvPr>
          <p:cNvSpPr txBox="1">
            <a:spLocks noChangeArrowheads="1"/>
          </p:cNvSpPr>
          <p:nvPr/>
        </p:nvSpPr>
        <p:spPr>
          <a:xfrm>
            <a:off x="350520" y="156736"/>
            <a:ext cx="8496300" cy="1138664"/>
          </a:xfrm>
          <a:prstGeom prst="rect">
            <a:avLst/>
          </a:prstGeom>
        </p:spPr>
        <p:txBody>
          <a:bodyPr>
            <a:normAutofit fontScale="8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G0A03 </a:t>
            </a:r>
          </a:p>
          <a:p>
            <a:pPr algn="ctr">
              <a:lnSpc>
                <a:spcPct val="150000"/>
              </a:lnSpc>
            </a:pPr>
            <a:r>
              <a:rPr lang="en-US" altLang="en-US" sz="2200" dirty="0">
                <a:latin typeface="Rockwell" panose="02060603020205020403" pitchFamily="18" charset="0"/>
              </a:rPr>
              <a:t>How can you determine that your station complies with FCC RF exposure regulations?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44693276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CE889-B914-B70D-9F3C-0F21FD83F3F6}"/>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8A8DF285-DB16-9EC0-E4DC-A6CA26EE29DB}"/>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Perform an RF Exposure Evaluation in accordance with FCC OET Bulletin 65</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Contact the FCC for permission to transmit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Perform an RF exposure evaluation in accordance with World Meteorological Organization guidelines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Use an FCC-approved band-pass filter</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0A7ED242-2B9E-D3C8-8C42-644C6BAB1ACE}"/>
              </a:ext>
            </a:extLst>
          </p:cNvPr>
          <p:cNvSpPr>
            <a:spLocks noGrp="1"/>
          </p:cNvSpPr>
          <p:nvPr>
            <p:ph type="sldNum" sz="quarter" idx="12"/>
          </p:nvPr>
        </p:nvSpPr>
        <p:spPr/>
        <p:txBody>
          <a:bodyPr/>
          <a:lstStyle/>
          <a:p>
            <a:pPr>
              <a:defRPr/>
            </a:pPr>
            <a:fld id="{F9B04EAC-6405-42D3-B5A3-0AE3489ADD26}" type="slidenum">
              <a:rPr lang="en-US" smtClean="0"/>
              <a:pPr>
                <a:defRPr/>
              </a:pPr>
              <a:t>28</a:t>
            </a:fld>
            <a:endParaRPr lang="en-US" dirty="0"/>
          </a:p>
        </p:txBody>
      </p:sp>
      <p:sp>
        <p:nvSpPr>
          <p:cNvPr id="2" name="Rectangle 4">
            <a:extLst>
              <a:ext uri="{FF2B5EF4-FFF2-40B4-BE49-F238E27FC236}">
                <a16:creationId xmlns:a16="http://schemas.microsoft.com/office/drawing/2014/main" id="{EF336F0B-F8EB-2637-4627-52E8DEC346FE}"/>
              </a:ext>
            </a:extLst>
          </p:cNvPr>
          <p:cNvSpPr txBox="1">
            <a:spLocks noChangeArrowheads="1"/>
          </p:cNvSpPr>
          <p:nvPr/>
        </p:nvSpPr>
        <p:spPr>
          <a:xfrm>
            <a:off x="350520" y="156736"/>
            <a:ext cx="8496300" cy="932924"/>
          </a:xfrm>
          <a:prstGeom prst="rect">
            <a:avLst/>
          </a:prstGeom>
        </p:spPr>
        <p:txBody>
          <a:bodyPr>
            <a:normAutofit fontScale="67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G0A06</a:t>
            </a:r>
          </a:p>
          <a:p>
            <a:pPr algn="ctr">
              <a:lnSpc>
                <a:spcPct val="150000"/>
              </a:lnSpc>
            </a:pPr>
            <a:r>
              <a:rPr lang="en-US" altLang="en-US" sz="2200" dirty="0">
                <a:latin typeface="Rockwell" panose="02060603020205020403" pitchFamily="18" charset="0"/>
              </a:rPr>
              <a:t>What must you do if your station fails to meet the FCC RF exposure exemption criteria?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89373981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AA852-4D0F-21C6-8570-F6C62A03752D}"/>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3526D0AF-149E-F3BA-80E9-545667C07B32}"/>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average amount of power developed by the transmitter over a specific 24-hour period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average time it takes RF radiation to have any long-term effect on the body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total time of the exposure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total RF exposure averaged over a certain period</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A1B8C958-ACBD-64DE-9498-E87E12CD5177}"/>
              </a:ext>
            </a:extLst>
          </p:cNvPr>
          <p:cNvSpPr>
            <a:spLocks noGrp="1"/>
          </p:cNvSpPr>
          <p:nvPr>
            <p:ph type="sldNum" sz="quarter" idx="12"/>
          </p:nvPr>
        </p:nvSpPr>
        <p:spPr/>
        <p:txBody>
          <a:bodyPr/>
          <a:lstStyle/>
          <a:p>
            <a:pPr>
              <a:defRPr/>
            </a:pPr>
            <a:fld id="{F9B04EAC-6405-42D3-B5A3-0AE3489ADD26}" type="slidenum">
              <a:rPr lang="en-US" smtClean="0"/>
              <a:pPr>
                <a:defRPr/>
              </a:pPr>
              <a:t>29</a:t>
            </a:fld>
            <a:endParaRPr lang="en-US" dirty="0"/>
          </a:p>
        </p:txBody>
      </p:sp>
      <p:sp>
        <p:nvSpPr>
          <p:cNvPr id="2" name="Rectangle 4">
            <a:extLst>
              <a:ext uri="{FF2B5EF4-FFF2-40B4-BE49-F238E27FC236}">
                <a16:creationId xmlns:a16="http://schemas.microsoft.com/office/drawing/2014/main" id="{AA03FE50-39DA-B107-1668-EA7A5F7657E5}"/>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G0A04 </a:t>
            </a:r>
          </a:p>
          <a:p>
            <a:pPr algn="ctr">
              <a:lnSpc>
                <a:spcPct val="150000"/>
              </a:lnSpc>
            </a:pPr>
            <a:r>
              <a:rPr lang="en-US" altLang="en-US" sz="2200" dirty="0">
                <a:latin typeface="Rockwell" panose="02060603020205020403" pitchFamily="18" charset="0"/>
              </a:rPr>
              <a:t>What does “time averaging” mean when evaluating RF radiation exposure?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66092582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224EBC-67B3-694C-971A-3ECC13E68B4B}"/>
              </a:ext>
            </a:extLst>
          </p:cNvPr>
          <p:cNvPicPr>
            <a:picLocks noChangeAspect="1"/>
          </p:cNvPicPr>
          <p:nvPr/>
        </p:nvPicPr>
        <p:blipFill rotWithShape="1">
          <a:blip r:embed="rId4">
            <a:grayscl/>
          </a:blip>
          <a:srcRect l="17740" r="16208"/>
          <a:stretch/>
        </p:blipFill>
        <p:spPr>
          <a:xfrm>
            <a:off x="1" y="0"/>
            <a:ext cx="9144000" cy="5143500"/>
          </a:xfrm>
          <a:prstGeom prst="rect">
            <a:avLst/>
          </a:prstGeom>
        </p:spPr>
      </p:pic>
      <p:sp>
        <p:nvSpPr>
          <p:cNvPr id="3" name="Slide Number Placeholder 2">
            <a:extLst>
              <a:ext uri="{FF2B5EF4-FFF2-40B4-BE49-F238E27FC236}">
                <a16:creationId xmlns:a16="http://schemas.microsoft.com/office/drawing/2014/main" id="{D09D571A-C772-9C4C-8D1E-D681D13EDF77}"/>
              </a:ext>
            </a:extLst>
          </p:cNvPr>
          <p:cNvSpPr>
            <a:spLocks noGrp="1"/>
          </p:cNvSpPr>
          <p:nvPr>
            <p:ph type="sldNum" sz="quarter" idx="12"/>
          </p:nvPr>
        </p:nvSpPr>
        <p:spPr/>
        <p:txBody>
          <a:bodyPr/>
          <a:lstStyle/>
          <a:p>
            <a:fld id="{A93B5EC9-35C3-2E48-B4C1-EF6677BA8B04}" type="slidenum">
              <a:rPr lang="en-ES" smtClean="0">
                <a:solidFill>
                  <a:srgbClr val="FDCF05"/>
                </a:solidFill>
              </a:rPr>
              <a:t>3</a:t>
            </a:fld>
            <a:endParaRPr lang="en-ES" dirty="0">
              <a:solidFill>
                <a:srgbClr val="FDCF05"/>
              </a:solidFill>
            </a:endParaRPr>
          </a:p>
        </p:txBody>
      </p:sp>
      <p:grpSp>
        <p:nvGrpSpPr>
          <p:cNvPr id="31" name="Group 30">
            <a:extLst>
              <a:ext uri="{FF2B5EF4-FFF2-40B4-BE49-F238E27FC236}">
                <a16:creationId xmlns:a16="http://schemas.microsoft.com/office/drawing/2014/main" id="{F7C7A210-F177-8C47-AB5D-67F15DE82E87}"/>
              </a:ext>
            </a:extLst>
          </p:cNvPr>
          <p:cNvGrpSpPr/>
          <p:nvPr/>
        </p:nvGrpSpPr>
        <p:grpSpPr>
          <a:xfrm>
            <a:off x="4244296" y="-983718"/>
            <a:ext cx="5053109" cy="5053109"/>
            <a:chOff x="3474464" y="5787"/>
            <a:chExt cx="5053109" cy="5053109"/>
          </a:xfrm>
        </p:grpSpPr>
        <p:sp>
          <p:nvSpPr>
            <p:cNvPr id="32" name="Oval 31">
              <a:extLst>
                <a:ext uri="{FF2B5EF4-FFF2-40B4-BE49-F238E27FC236}">
                  <a16:creationId xmlns:a16="http://schemas.microsoft.com/office/drawing/2014/main" id="{A5960884-1842-A54F-B69D-A4151D7D38FF}"/>
                </a:ext>
              </a:extLst>
            </p:cNvPr>
            <p:cNvSpPr>
              <a:spLocks noChangeAspect="1"/>
            </p:cNvSpPr>
            <p:nvPr userDrawn="1"/>
          </p:nvSpPr>
          <p:spPr>
            <a:xfrm>
              <a:off x="3474464" y="5787"/>
              <a:ext cx="5053109" cy="5053109"/>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3" name="Oval 32">
              <a:extLst>
                <a:ext uri="{FF2B5EF4-FFF2-40B4-BE49-F238E27FC236}">
                  <a16:creationId xmlns:a16="http://schemas.microsoft.com/office/drawing/2014/main" id="{B4E65E71-D47E-4F4E-B0D9-A3080CA5C883}"/>
                </a:ext>
              </a:extLst>
            </p:cNvPr>
            <p:cNvSpPr/>
            <p:nvPr userDrawn="1"/>
          </p:nvSpPr>
          <p:spPr>
            <a:xfrm>
              <a:off x="3788997" y="320320"/>
              <a:ext cx="4424042" cy="4424042"/>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4" name="Oval 33">
              <a:extLst>
                <a:ext uri="{FF2B5EF4-FFF2-40B4-BE49-F238E27FC236}">
                  <a16:creationId xmlns:a16="http://schemas.microsoft.com/office/drawing/2014/main" id="{BF8E81C1-68DC-DF45-9D0A-231B97033B8C}"/>
                </a:ext>
              </a:extLst>
            </p:cNvPr>
            <p:cNvSpPr/>
            <p:nvPr userDrawn="1"/>
          </p:nvSpPr>
          <p:spPr>
            <a:xfrm>
              <a:off x="4047296" y="578619"/>
              <a:ext cx="3907445" cy="3907445"/>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5" name="Oval 34">
              <a:extLst>
                <a:ext uri="{FF2B5EF4-FFF2-40B4-BE49-F238E27FC236}">
                  <a16:creationId xmlns:a16="http://schemas.microsoft.com/office/drawing/2014/main" id="{2C2D85C0-8B2E-364A-8814-75EFF6CE9E4F}"/>
                </a:ext>
              </a:extLst>
            </p:cNvPr>
            <p:cNvSpPr/>
            <p:nvPr userDrawn="1"/>
          </p:nvSpPr>
          <p:spPr>
            <a:xfrm>
              <a:off x="4342900" y="874223"/>
              <a:ext cx="3316236" cy="3316236"/>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6" name="Oval 35">
              <a:extLst>
                <a:ext uri="{FF2B5EF4-FFF2-40B4-BE49-F238E27FC236}">
                  <a16:creationId xmlns:a16="http://schemas.microsoft.com/office/drawing/2014/main" id="{3725F121-2295-9C41-8F10-48E5DE5C5C76}"/>
                </a:ext>
              </a:extLst>
            </p:cNvPr>
            <p:cNvSpPr/>
            <p:nvPr userDrawn="1"/>
          </p:nvSpPr>
          <p:spPr>
            <a:xfrm>
              <a:off x="4630968" y="1162291"/>
              <a:ext cx="2740100" cy="274010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7" name="Oval 36">
              <a:extLst>
                <a:ext uri="{FF2B5EF4-FFF2-40B4-BE49-F238E27FC236}">
                  <a16:creationId xmlns:a16="http://schemas.microsoft.com/office/drawing/2014/main" id="{CAFE6E11-020A-344E-B2A3-AB1244FB9C83}"/>
                </a:ext>
              </a:extLst>
            </p:cNvPr>
            <p:cNvSpPr/>
            <p:nvPr userDrawn="1"/>
          </p:nvSpPr>
          <p:spPr>
            <a:xfrm>
              <a:off x="4937288" y="1468611"/>
              <a:ext cx="2127460" cy="212746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8" name="Oval 37">
              <a:extLst>
                <a:ext uri="{FF2B5EF4-FFF2-40B4-BE49-F238E27FC236}">
                  <a16:creationId xmlns:a16="http://schemas.microsoft.com/office/drawing/2014/main" id="{F2FAD5E5-0A57-9F4D-93F7-2E80A18CF780}"/>
                </a:ext>
              </a:extLst>
            </p:cNvPr>
            <p:cNvSpPr/>
            <p:nvPr userDrawn="1"/>
          </p:nvSpPr>
          <p:spPr>
            <a:xfrm>
              <a:off x="5182493" y="1713816"/>
              <a:ext cx="1637050" cy="163705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9" name="Oval 38">
              <a:extLst>
                <a:ext uri="{FF2B5EF4-FFF2-40B4-BE49-F238E27FC236}">
                  <a16:creationId xmlns:a16="http://schemas.microsoft.com/office/drawing/2014/main" id="{0937B01C-E0A4-3E40-A2D8-BFB80F463A8E}"/>
                </a:ext>
              </a:extLst>
            </p:cNvPr>
            <p:cNvSpPr/>
            <p:nvPr userDrawn="1"/>
          </p:nvSpPr>
          <p:spPr>
            <a:xfrm>
              <a:off x="5474697" y="2006020"/>
              <a:ext cx="1052643" cy="1052643"/>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grpSp>
      <p:sp>
        <p:nvSpPr>
          <p:cNvPr id="19" name="Slide Number Placeholder 5">
            <a:extLst>
              <a:ext uri="{FF2B5EF4-FFF2-40B4-BE49-F238E27FC236}">
                <a16:creationId xmlns:a16="http://schemas.microsoft.com/office/drawing/2014/main" id="{58103DF2-BDC4-C64E-B8B9-2C615D2C0EDD}"/>
              </a:ext>
            </a:extLst>
          </p:cNvPr>
          <p:cNvSpPr txBox="1">
            <a:spLocks/>
          </p:cNvSpPr>
          <p:nvPr/>
        </p:nvSpPr>
        <p:spPr>
          <a:xfrm>
            <a:off x="7939511" y="4644970"/>
            <a:ext cx="594889" cy="273844"/>
          </a:xfrm>
          <a:prstGeom prst="rect">
            <a:avLst/>
          </a:prstGeom>
        </p:spPr>
        <p:txBody>
          <a:bodyPr vert="horz" lIns="0" tIns="0" rIns="0" bIns="0" rtlCol="0" anchor="ctr"/>
          <a:lstStyle>
            <a:defPPr>
              <a:defRPr lang="en-US"/>
            </a:defPPr>
            <a:lvl1pPr marL="0" algn="r" defTabSz="457200" rtl="0" eaLnBrk="1" latinLnBrk="0" hangingPunct="1">
              <a:defRPr sz="1500" b="0" i="0" kern="1200">
                <a:solidFill>
                  <a:schemeClr val="bg1"/>
                </a:solidFill>
                <a:latin typeface="Calibri" panose="020F0502020204030204" pitchFamily="34" charset="0"/>
                <a:ea typeface="+mn-ea"/>
                <a:cs typeface="Calibri" panose="020F050202020403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93B5EC9-35C3-2E48-B4C1-EF6677BA8B04}" type="slidenum">
              <a:rPr lang="en-ES" smtClean="0"/>
              <a:pPr/>
              <a:t>3</a:t>
            </a:fld>
            <a:endParaRPr lang="en-ES" dirty="0"/>
          </a:p>
        </p:txBody>
      </p:sp>
      <p:grpSp>
        <p:nvGrpSpPr>
          <p:cNvPr id="20" name="Group 19">
            <a:extLst>
              <a:ext uri="{FF2B5EF4-FFF2-40B4-BE49-F238E27FC236}">
                <a16:creationId xmlns:a16="http://schemas.microsoft.com/office/drawing/2014/main" id="{7812196A-3300-0047-B349-7871FEA163F4}"/>
              </a:ext>
            </a:extLst>
          </p:cNvPr>
          <p:cNvGrpSpPr/>
          <p:nvPr/>
        </p:nvGrpSpPr>
        <p:grpSpPr>
          <a:xfrm>
            <a:off x="228500" y="4478344"/>
            <a:ext cx="8305900" cy="607097"/>
            <a:chOff x="228500" y="4478344"/>
            <a:chExt cx="8305900" cy="607097"/>
          </a:xfrm>
        </p:grpSpPr>
        <p:pic>
          <p:nvPicPr>
            <p:cNvPr id="26" name="Picture 25">
              <a:extLst>
                <a:ext uri="{FF2B5EF4-FFF2-40B4-BE49-F238E27FC236}">
                  <a16:creationId xmlns:a16="http://schemas.microsoft.com/office/drawing/2014/main" id="{D5C23A2F-2138-C94B-B5B0-DF0BD13568F4}"/>
                </a:ext>
              </a:extLst>
            </p:cNvPr>
            <p:cNvPicPr>
              <a:picLocks noChangeAspect="1"/>
            </p:cNvPicPr>
            <p:nvPr userDrawn="1"/>
          </p:nvPicPr>
          <p:blipFill>
            <a:blip r:embed="rId5"/>
            <a:srcRect/>
            <a:stretch/>
          </p:blipFill>
          <p:spPr>
            <a:xfrm>
              <a:off x="228500" y="4478344"/>
              <a:ext cx="258623" cy="607097"/>
            </a:xfrm>
            <a:prstGeom prst="rect">
              <a:avLst/>
            </a:prstGeom>
          </p:spPr>
        </p:pic>
        <p:cxnSp>
          <p:nvCxnSpPr>
            <p:cNvPr id="23" name="Straight Connector 22">
              <a:extLst>
                <a:ext uri="{FF2B5EF4-FFF2-40B4-BE49-F238E27FC236}">
                  <a16:creationId xmlns:a16="http://schemas.microsoft.com/office/drawing/2014/main" id="{D25E25CD-448B-1A48-BD2A-1A5AD0013CDD}"/>
                </a:ext>
              </a:extLst>
            </p:cNvPr>
            <p:cNvCxnSpPr>
              <a:cxnSpLocks/>
            </p:cNvCxnSpPr>
            <p:nvPr userDrawn="1"/>
          </p:nvCxnSpPr>
          <p:spPr>
            <a:xfrm>
              <a:off x="609600" y="4622800"/>
              <a:ext cx="7924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1" name="Title 1">
            <a:extLst>
              <a:ext uri="{FF2B5EF4-FFF2-40B4-BE49-F238E27FC236}">
                <a16:creationId xmlns:a16="http://schemas.microsoft.com/office/drawing/2014/main" id="{82F06275-F108-4587-9E4B-537949CF5BBF}"/>
              </a:ext>
            </a:extLst>
          </p:cNvPr>
          <p:cNvSpPr txBox="1">
            <a:spLocks/>
          </p:cNvSpPr>
          <p:nvPr/>
        </p:nvSpPr>
        <p:spPr>
          <a:xfrm>
            <a:off x="609600" y="3301361"/>
            <a:ext cx="3938828" cy="571301"/>
          </a:xfrm>
          <a:prstGeom prst="rect">
            <a:avLst/>
          </a:prstGeom>
          <a:solidFill>
            <a:srgbClr val="FDCF05"/>
          </a:solidFill>
        </p:spPr>
        <p:txBody>
          <a:bodyPr vert="horz" wrap="square" lIns="72000" tIns="72000" rIns="72000" bIns="0" rtlCol="0" anchor="t">
            <a:spAutoFit/>
          </a:bodyPr>
          <a:lstStyle>
            <a:lvl1pPr algn="l" defTabSz="685800" rtl="0" eaLnBrk="1" latinLnBrk="0" hangingPunct="1">
              <a:lnSpc>
                <a:spcPct val="90000"/>
              </a:lnSpc>
              <a:spcBef>
                <a:spcPct val="0"/>
              </a:spcBef>
              <a:buNone/>
              <a:defRPr sz="4500" kern="1200">
                <a:solidFill>
                  <a:schemeClr val="bg1"/>
                </a:solidFill>
                <a:latin typeface="Georgia" panose="02040502050405020303" pitchFamily="18" charset="0"/>
                <a:ea typeface="+mj-ea"/>
                <a:cs typeface="+mj-cs"/>
              </a:defRPr>
            </a:lvl1pPr>
          </a:lstStyle>
          <a:p>
            <a:r>
              <a:rPr lang="en-US" sz="3600" dirty="0"/>
              <a:t>General Class</a:t>
            </a:r>
            <a:endParaRPr lang="en-US" sz="1400" i="1" dirty="0"/>
          </a:p>
        </p:txBody>
      </p:sp>
    </p:spTree>
    <p:custDataLst>
      <p:tags r:id="rId1"/>
    </p:custDataLst>
    <p:extLst>
      <p:ext uri="{BB962C8B-B14F-4D97-AF65-F5344CB8AC3E}">
        <p14:creationId xmlns:p14="http://schemas.microsoft.com/office/powerpoint/2010/main" val="26288411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5CF90-8624-876D-D0A5-671EAFF72C72}"/>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72AE477C-CCF7-6ADE-867C-E7CD3945CCBE}"/>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lower duty cycle permits greater power levels to be transmitted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higher duty cycle permits greater power levels to be transmitted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Low duty cycle transmitters are exempt from RF exposure evaluation requirements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High duty cycle transmitters are exempt from RF exposure requirements</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90B90231-F427-005D-5962-9D6742CB2893}"/>
              </a:ext>
            </a:extLst>
          </p:cNvPr>
          <p:cNvSpPr>
            <a:spLocks noGrp="1"/>
          </p:cNvSpPr>
          <p:nvPr>
            <p:ph type="sldNum" sz="quarter" idx="12"/>
          </p:nvPr>
        </p:nvSpPr>
        <p:spPr/>
        <p:txBody>
          <a:bodyPr/>
          <a:lstStyle/>
          <a:p>
            <a:pPr>
              <a:defRPr/>
            </a:pPr>
            <a:fld id="{F9B04EAC-6405-42D3-B5A3-0AE3489ADD26}" type="slidenum">
              <a:rPr lang="en-US" smtClean="0"/>
              <a:pPr>
                <a:defRPr/>
              </a:pPr>
              <a:t>30</a:t>
            </a:fld>
            <a:endParaRPr lang="en-US" dirty="0"/>
          </a:p>
        </p:txBody>
      </p:sp>
      <p:sp>
        <p:nvSpPr>
          <p:cNvPr id="2" name="Rectangle 4">
            <a:extLst>
              <a:ext uri="{FF2B5EF4-FFF2-40B4-BE49-F238E27FC236}">
                <a16:creationId xmlns:a16="http://schemas.microsoft.com/office/drawing/2014/main" id="{0BF44607-BC93-35F7-3C8E-DCB5EDD675C8}"/>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G0A07 </a:t>
            </a:r>
          </a:p>
          <a:p>
            <a:pPr algn="ctr">
              <a:lnSpc>
                <a:spcPct val="150000"/>
              </a:lnSpc>
            </a:pPr>
            <a:r>
              <a:rPr lang="en-US" altLang="en-US" sz="2200" dirty="0">
                <a:latin typeface="Rockwell" panose="02060603020205020403" pitchFamily="18" charset="0"/>
              </a:rPr>
              <a:t>What is the effect of modulation duty cycle on RF exposure?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36716091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E55A7-2BBF-1191-5069-FF160B3ED510}"/>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F8FEB710-2382-82C9-FCE6-F0BE46ED8AD9}"/>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Its duty cycle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Its frequency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Its power density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78CBF388-7037-C59B-C3C8-87007F462D6D}"/>
              </a:ext>
            </a:extLst>
          </p:cNvPr>
          <p:cNvSpPr>
            <a:spLocks noGrp="1"/>
          </p:cNvSpPr>
          <p:nvPr>
            <p:ph type="sldNum" sz="quarter" idx="12"/>
          </p:nvPr>
        </p:nvSpPr>
        <p:spPr/>
        <p:txBody>
          <a:bodyPr/>
          <a:lstStyle/>
          <a:p>
            <a:pPr>
              <a:defRPr/>
            </a:pPr>
            <a:fld id="{F9B04EAC-6405-42D3-B5A3-0AE3489ADD26}" type="slidenum">
              <a:rPr lang="en-US" smtClean="0"/>
              <a:pPr>
                <a:defRPr/>
              </a:pPr>
              <a:t>31</a:t>
            </a:fld>
            <a:endParaRPr lang="en-US" dirty="0"/>
          </a:p>
        </p:txBody>
      </p:sp>
      <p:sp>
        <p:nvSpPr>
          <p:cNvPr id="2" name="Rectangle 4">
            <a:extLst>
              <a:ext uri="{FF2B5EF4-FFF2-40B4-BE49-F238E27FC236}">
                <a16:creationId xmlns:a16="http://schemas.microsoft.com/office/drawing/2014/main" id="{23B561CD-860E-FAA8-530B-332BDB8FE1F2}"/>
              </a:ext>
            </a:extLst>
          </p:cNvPr>
          <p:cNvSpPr txBox="1">
            <a:spLocks noChangeArrowheads="1"/>
          </p:cNvSpPr>
          <p:nvPr/>
        </p:nvSpPr>
        <p:spPr>
          <a:xfrm>
            <a:off x="350520" y="156736"/>
            <a:ext cx="8496300" cy="88720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G0A02</a:t>
            </a:r>
          </a:p>
          <a:p>
            <a:pPr algn="ctr">
              <a:lnSpc>
                <a:spcPct val="150000"/>
              </a:lnSpc>
            </a:pPr>
            <a:r>
              <a:rPr lang="en-US" altLang="en-US" sz="2200" dirty="0">
                <a:latin typeface="Rockwell" panose="02060603020205020403" pitchFamily="18" charset="0"/>
              </a:rPr>
              <a:t>Which of the following is used to determine RF exposure from a transmitted signal?</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626301779"/>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50D58-1A67-B61D-3D39-88A6D601900E}"/>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18368DC5-367D-9CDF-BE9A-B9529E3AC510}"/>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Take action to prevent human exposure to the excessive RF fields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File an Environmental Impact Statement (EIS-97) with the FCC</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Secure written permission from your neighbors to operate above the controlled MPE limits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DF5117B1-BB18-1152-529D-4CA97EB83CCB}"/>
              </a:ext>
            </a:extLst>
          </p:cNvPr>
          <p:cNvSpPr>
            <a:spLocks noGrp="1"/>
          </p:cNvSpPr>
          <p:nvPr>
            <p:ph type="sldNum" sz="quarter" idx="12"/>
          </p:nvPr>
        </p:nvSpPr>
        <p:spPr/>
        <p:txBody>
          <a:bodyPr/>
          <a:lstStyle/>
          <a:p>
            <a:pPr>
              <a:defRPr/>
            </a:pPr>
            <a:fld id="{F9B04EAC-6405-42D3-B5A3-0AE3489ADD26}" type="slidenum">
              <a:rPr lang="en-US" smtClean="0"/>
              <a:pPr>
                <a:defRPr/>
              </a:pPr>
              <a:t>32</a:t>
            </a:fld>
            <a:endParaRPr lang="en-US" dirty="0"/>
          </a:p>
        </p:txBody>
      </p:sp>
      <p:sp>
        <p:nvSpPr>
          <p:cNvPr id="2" name="Rectangle 4">
            <a:extLst>
              <a:ext uri="{FF2B5EF4-FFF2-40B4-BE49-F238E27FC236}">
                <a16:creationId xmlns:a16="http://schemas.microsoft.com/office/drawing/2014/main" id="{E501B529-A50D-DC31-22F4-DC3798EDEFD5}"/>
              </a:ext>
            </a:extLst>
          </p:cNvPr>
          <p:cNvSpPr txBox="1">
            <a:spLocks noChangeArrowheads="1"/>
          </p:cNvSpPr>
          <p:nvPr/>
        </p:nvSpPr>
        <p:spPr>
          <a:xfrm>
            <a:off x="350520" y="156736"/>
            <a:ext cx="8496300" cy="107770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G0A05 </a:t>
            </a:r>
          </a:p>
          <a:p>
            <a:pPr algn="ctr">
              <a:lnSpc>
                <a:spcPct val="150000"/>
              </a:lnSpc>
            </a:pPr>
            <a:r>
              <a:rPr lang="en-US" altLang="en-US" sz="2200" dirty="0">
                <a:latin typeface="Rockwell" panose="02060603020205020403" pitchFamily="18" charset="0"/>
              </a:rPr>
              <a:t>What must you do if an evaluation of your station shows that the RF energy radiated by your station exceeds permissible limits for possible human absorption?</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73212368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8C8CC-F329-B3C4-C3F0-DCEB387E93E1}"/>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AD810A43-15D7-32A8-1F9E-A2D13DA1A66C}"/>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receiver with digital signal processing (DSP) noise reduction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calibrated field strength meter with a calibrated antenna</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An SWR meter with a peak-reading function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An oscilloscope with a high-stability crystal marker generator</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9B7E95EF-26B6-0E51-2043-9DCA0CAC3D91}"/>
              </a:ext>
            </a:extLst>
          </p:cNvPr>
          <p:cNvSpPr>
            <a:spLocks noGrp="1"/>
          </p:cNvSpPr>
          <p:nvPr>
            <p:ph type="sldNum" sz="quarter" idx="12"/>
          </p:nvPr>
        </p:nvSpPr>
        <p:spPr/>
        <p:txBody>
          <a:bodyPr/>
          <a:lstStyle/>
          <a:p>
            <a:pPr>
              <a:defRPr/>
            </a:pPr>
            <a:fld id="{F9B04EAC-6405-42D3-B5A3-0AE3489ADD26}" type="slidenum">
              <a:rPr lang="en-US" smtClean="0"/>
              <a:pPr>
                <a:defRPr/>
              </a:pPr>
              <a:t>33</a:t>
            </a:fld>
            <a:endParaRPr lang="en-US" dirty="0"/>
          </a:p>
        </p:txBody>
      </p:sp>
      <p:sp>
        <p:nvSpPr>
          <p:cNvPr id="2" name="Rectangle 4">
            <a:extLst>
              <a:ext uri="{FF2B5EF4-FFF2-40B4-BE49-F238E27FC236}">
                <a16:creationId xmlns:a16="http://schemas.microsoft.com/office/drawing/2014/main" id="{F646BEBA-C644-B255-862A-AA90D56B633E}"/>
              </a:ext>
            </a:extLst>
          </p:cNvPr>
          <p:cNvSpPr txBox="1">
            <a:spLocks noChangeArrowheads="1"/>
          </p:cNvSpPr>
          <p:nvPr/>
        </p:nvSpPr>
        <p:spPr>
          <a:xfrm>
            <a:off x="350520" y="156736"/>
            <a:ext cx="8496300" cy="88720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G0A09</a:t>
            </a:r>
          </a:p>
          <a:p>
            <a:pPr algn="ctr">
              <a:lnSpc>
                <a:spcPct val="150000"/>
              </a:lnSpc>
            </a:pPr>
            <a:r>
              <a:rPr lang="en-US" altLang="en-US" sz="2200" dirty="0">
                <a:latin typeface="Rockwell" panose="02060603020205020403" pitchFamily="18" charset="0"/>
              </a:rPr>
              <a:t>What type of instrument can be used to accurately measure an RF field strength?</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867002575"/>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46E7C-A3D0-BF2B-80A7-757AE19F3D38}"/>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D0135ABA-C87B-8EE3-9654-148C41A50298}"/>
              </a:ext>
            </a:extLst>
          </p:cNvPr>
          <p:cNvSpPr>
            <a:spLocks noChangeArrowheads="1"/>
          </p:cNvSpPr>
          <p:nvPr/>
        </p:nvSpPr>
        <p:spPr bwMode="auto">
          <a:xfrm>
            <a:off x="350520" y="1234440"/>
            <a:ext cx="8496300" cy="33108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Change to a non-polarized antenna with higher gain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Use an antenna with a higher front-to-back ratio</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Take precautions to ensure that the antenna cannot be pointed in their direction when they are present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7A91D7D6-AEEF-F5DE-6690-73A8DD51EEFC}"/>
              </a:ext>
            </a:extLst>
          </p:cNvPr>
          <p:cNvSpPr>
            <a:spLocks noGrp="1"/>
          </p:cNvSpPr>
          <p:nvPr>
            <p:ph type="sldNum" sz="quarter" idx="12"/>
          </p:nvPr>
        </p:nvSpPr>
        <p:spPr/>
        <p:txBody>
          <a:bodyPr/>
          <a:lstStyle/>
          <a:p>
            <a:pPr>
              <a:defRPr/>
            </a:pPr>
            <a:fld id="{F9B04EAC-6405-42D3-B5A3-0AE3489ADD26}" type="slidenum">
              <a:rPr lang="en-US" smtClean="0"/>
              <a:pPr>
                <a:defRPr/>
              </a:pPr>
              <a:t>34</a:t>
            </a:fld>
            <a:endParaRPr lang="en-US" dirty="0"/>
          </a:p>
        </p:txBody>
      </p:sp>
      <p:sp>
        <p:nvSpPr>
          <p:cNvPr id="2" name="Rectangle 4">
            <a:extLst>
              <a:ext uri="{FF2B5EF4-FFF2-40B4-BE49-F238E27FC236}">
                <a16:creationId xmlns:a16="http://schemas.microsoft.com/office/drawing/2014/main" id="{C48A67ED-E122-3777-EA28-34259E2C5648}"/>
              </a:ext>
            </a:extLst>
          </p:cNvPr>
          <p:cNvSpPr txBox="1">
            <a:spLocks noChangeArrowheads="1"/>
          </p:cNvSpPr>
          <p:nvPr/>
        </p:nvSpPr>
        <p:spPr>
          <a:xfrm>
            <a:off x="350520" y="156736"/>
            <a:ext cx="8496300" cy="107770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G0A10 </a:t>
            </a:r>
          </a:p>
          <a:p>
            <a:pPr algn="ctr">
              <a:lnSpc>
                <a:spcPct val="150000"/>
              </a:lnSpc>
            </a:pPr>
            <a:r>
              <a:rPr lang="en-US" altLang="en-US" sz="2200" dirty="0">
                <a:latin typeface="Rockwell" panose="02060603020205020403" pitchFamily="18" charset="0"/>
              </a:rPr>
              <a:t>What should be done if evaluation shows that a neighbor might experience more than the allowable limit of RF exposure from the main lobe of a directional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166208878"/>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E6FEF-58F8-E42F-B002-78C6B1B91F89}"/>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8DADC7F8-7295-907E-545B-74BEF4A26EFA}"/>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Acceptable bandwidth limits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Acceptable modulation limits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Electrical safety of the station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RF exposure limits of the human body</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84347A85-DFA9-EF54-9701-42069606FD66}"/>
              </a:ext>
            </a:extLst>
          </p:cNvPr>
          <p:cNvSpPr>
            <a:spLocks noGrp="1"/>
          </p:cNvSpPr>
          <p:nvPr>
            <p:ph type="sldNum" sz="quarter" idx="12"/>
          </p:nvPr>
        </p:nvSpPr>
        <p:spPr/>
        <p:txBody>
          <a:bodyPr/>
          <a:lstStyle/>
          <a:p>
            <a:pPr>
              <a:defRPr/>
            </a:pPr>
            <a:fld id="{F9B04EAC-6405-42D3-B5A3-0AE3489ADD26}" type="slidenum">
              <a:rPr lang="en-US" smtClean="0"/>
              <a:pPr>
                <a:defRPr/>
              </a:pPr>
              <a:t>35</a:t>
            </a:fld>
            <a:endParaRPr lang="en-US" dirty="0"/>
          </a:p>
        </p:txBody>
      </p:sp>
      <p:sp>
        <p:nvSpPr>
          <p:cNvPr id="2" name="Rectangle 4">
            <a:extLst>
              <a:ext uri="{FF2B5EF4-FFF2-40B4-BE49-F238E27FC236}">
                <a16:creationId xmlns:a16="http://schemas.microsoft.com/office/drawing/2014/main" id="{5DF114C3-7D8F-2FED-5C08-07070D5ECFB0}"/>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G0B06</a:t>
            </a:r>
          </a:p>
          <a:p>
            <a:pPr algn="ctr">
              <a:lnSpc>
                <a:spcPct val="150000"/>
              </a:lnSpc>
            </a:pPr>
            <a:r>
              <a:rPr lang="en-US" altLang="en-US" sz="2200" dirty="0">
                <a:latin typeface="Rockwell" panose="02060603020205020403" pitchFamily="18" charset="0"/>
              </a:rPr>
              <a:t>Which of the following is covered by the National Electrical Code?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732694976"/>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0A6807-B066-D91B-099F-A17D0F2DF0C6}"/>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6D1CFA84-C5A2-51AE-E72F-5EC10FA046E6}"/>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Current flowing from one or more of the hot wires to the neutral wire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Current flowing from one or more of the hot wires directly to ground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Overvoltage on the hot wires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2CBA247F-BC64-48F3-B855-CF0F1748E873}"/>
              </a:ext>
            </a:extLst>
          </p:cNvPr>
          <p:cNvSpPr>
            <a:spLocks noGrp="1"/>
          </p:cNvSpPr>
          <p:nvPr>
            <p:ph type="sldNum" sz="quarter" idx="12"/>
          </p:nvPr>
        </p:nvSpPr>
        <p:spPr/>
        <p:txBody>
          <a:bodyPr/>
          <a:lstStyle/>
          <a:p>
            <a:pPr>
              <a:defRPr/>
            </a:pPr>
            <a:fld id="{F9B04EAC-6405-42D3-B5A3-0AE3489ADD26}" type="slidenum">
              <a:rPr lang="en-US" smtClean="0"/>
              <a:pPr>
                <a:defRPr/>
              </a:pPr>
              <a:t>36</a:t>
            </a:fld>
            <a:endParaRPr lang="en-US" dirty="0"/>
          </a:p>
        </p:txBody>
      </p:sp>
      <p:sp>
        <p:nvSpPr>
          <p:cNvPr id="2" name="Rectangle 4">
            <a:extLst>
              <a:ext uri="{FF2B5EF4-FFF2-40B4-BE49-F238E27FC236}">
                <a16:creationId xmlns:a16="http://schemas.microsoft.com/office/drawing/2014/main" id="{7FBE6D07-C619-C588-8230-7BD17B229D00}"/>
              </a:ext>
            </a:extLst>
          </p:cNvPr>
          <p:cNvSpPr txBox="1">
            <a:spLocks noChangeArrowheads="1"/>
          </p:cNvSpPr>
          <p:nvPr/>
        </p:nvSpPr>
        <p:spPr>
          <a:xfrm>
            <a:off x="350520" y="156736"/>
            <a:ext cx="8496300" cy="11920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G0B05</a:t>
            </a:r>
          </a:p>
          <a:p>
            <a:pPr algn="ctr">
              <a:lnSpc>
                <a:spcPct val="150000"/>
              </a:lnSpc>
            </a:pPr>
            <a:r>
              <a:rPr lang="en-US" altLang="en-US" sz="2000" dirty="0">
                <a:latin typeface="Rockwell" panose="02060603020205020403" pitchFamily="18" charset="0"/>
              </a:rPr>
              <a:t>Which of the following conditions will cause a ground fault circuit interrupter (GFCI) to disconnect AC power?</a:t>
            </a:r>
          </a:p>
        </p:txBody>
      </p:sp>
    </p:spTree>
    <p:extLst>
      <p:ext uri="{BB962C8B-B14F-4D97-AF65-F5344CB8AC3E}">
        <p14:creationId xmlns:p14="http://schemas.microsoft.com/office/powerpoint/2010/main" val="2445348109"/>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F49F7-007A-63AB-E6A4-4F24D3CD9486}"/>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5F7D3CEC-3D20-CC14-2EA4-9AA53A315A9D}"/>
              </a:ext>
            </a:extLst>
          </p:cNvPr>
          <p:cNvSpPr>
            <a:spLocks noChangeArrowheads="1"/>
          </p:cNvSpPr>
          <p:nvPr/>
        </p:nvSpPr>
        <p:spPr bwMode="auto">
          <a:xfrm>
            <a:off x="350520" y="1234440"/>
            <a:ext cx="8496300" cy="33299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Building all equipment in a metal enclosure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Using surge suppressor power outlets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Bonding all equipment enclosures together</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Placing low-pass filters on all feed lines</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F883974E-7398-D7E8-C62F-2C516368AC21}"/>
              </a:ext>
            </a:extLst>
          </p:cNvPr>
          <p:cNvSpPr>
            <a:spLocks noGrp="1"/>
          </p:cNvSpPr>
          <p:nvPr>
            <p:ph type="sldNum" sz="quarter" idx="12"/>
          </p:nvPr>
        </p:nvSpPr>
        <p:spPr/>
        <p:txBody>
          <a:bodyPr/>
          <a:lstStyle/>
          <a:p>
            <a:pPr>
              <a:defRPr/>
            </a:pPr>
            <a:fld id="{F9B04EAC-6405-42D3-B5A3-0AE3489ADD26}" type="slidenum">
              <a:rPr lang="en-US" smtClean="0"/>
              <a:pPr>
                <a:defRPr/>
              </a:pPr>
              <a:t>37</a:t>
            </a:fld>
            <a:endParaRPr lang="en-US" dirty="0"/>
          </a:p>
        </p:txBody>
      </p:sp>
      <p:sp>
        <p:nvSpPr>
          <p:cNvPr id="2" name="Rectangle 4">
            <a:extLst>
              <a:ext uri="{FF2B5EF4-FFF2-40B4-BE49-F238E27FC236}">
                <a16:creationId xmlns:a16="http://schemas.microsoft.com/office/drawing/2014/main" id="{DA44D817-DF21-FDCC-7F75-91ED0A46BBBE}"/>
              </a:ext>
            </a:extLst>
          </p:cNvPr>
          <p:cNvSpPr txBox="1">
            <a:spLocks noChangeArrowheads="1"/>
          </p:cNvSpPr>
          <p:nvPr/>
        </p:nvSpPr>
        <p:spPr>
          <a:xfrm>
            <a:off x="350520" y="156736"/>
            <a:ext cx="8496300" cy="1077704"/>
          </a:xfrm>
          <a:prstGeom prst="rect">
            <a:avLst/>
          </a:prstGeom>
        </p:spPr>
        <p:txBody>
          <a:bodyPr>
            <a:normAutofit fontScale="9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G4C11</a:t>
            </a:r>
          </a:p>
          <a:p>
            <a:pPr algn="ctr">
              <a:lnSpc>
                <a:spcPct val="150000"/>
              </a:lnSpc>
            </a:pPr>
            <a:r>
              <a:rPr lang="en-US" altLang="en-US" sz="2200" dirty="0">
                <a:latin typeface="Rockwell" panose="02060603020205020403" pitchFamily="18" charset="0"/>
              </a:rPr>
              <a:t>What technique helps to minimize RF “hot spots” in an amateur station?</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961936441"/>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9439A-9602-814B-7B5B-260F235EA64D}"/>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7743A711-AE30-5D91-CA29-5C1DC5F07F3F}"/>
              </a:ext>
            </a:extLst>
          </p:cNvPr>
          <p:cNvSpPr>
            <a:spLocks noChangeArrowheads="1"/>
          </p:cNvSpPr>
          <p:nvPr/>
        </p:nvSpPr>
        <p:spPr bwMode="auto">
          <a:xfrm>
            <a:off x="350520" y="1318260"/>
            <a:ext cx="8496300" cy="32270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Only the hot wires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Only the neutral wire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Only the ground wire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wires</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06162E2D-7C71-F8E3-9C2D-679991B1F860}"/>
              </a:ext>
            </a:extLst>
          </p:cNvPr>
          <p:cNvSpPr>
            <a:spLocks noGrp="1"/>
          </p:cNvSpPr>
          <p:nvPr>
            <p:ph type="sldNum" sz="quarter" idx="12"/>
          </p:nvPr>
        </p:nvSpPr>
        <p:spPr/>
        <p:txBody>
          <a:bodyPr/>
          <a:lstStyle/>
          <a:p>
            <a:pPr>
              <a:defRPr/>
            </a:pPr>
            <a:fld id="{F9B04EAC-6405-42D3-B5A3-0AE3489ADD26}" type="slidenum">
              <a:rPr lang="en-US" smtClean="0"/>
              <a:pPr>
                <a:defRPr/>
              </a:pPr>
              <a:t>38</a:t>
            </a:fld>
            <a:endParaRPr lang="en-US" dirty="0"/>
          </a:p>
        </p:txBody>
      </p:sp>
      <p:sp>
        <p:nvSpPr>
          <p:cNvPr id="2" name="Rectangle 4">
            <a:extLst>
              <a:ext uri="{FF2B5EF4-FFF2-40B4-BE49-F238E27FC236}">
                <a16:creationId xmlns:a16="http://schemas.microsoft.com/office/drawing/2014/main" id="{3DFF64FF-C1C0-F898-012B-27E9EA487706}"/>
              </a:ext>
            </a:extLst>
          </p:cNvPr>
          <p:cNvSpPr txBox="1">
            <a:spLocks noChangeArrowheads="1"/>
          </p:cNvSpPr>
          <p:nvPr/>
        </p:nvSpPr>
        <p:spPr>
          <a:xfrm>
            <a:off x="350520" y="156736"/>
            <a:ext cx="8496300" cy="121486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G0B01</a:t>
            </a:r>
          </a:p>
          <a:p>
            <a:pPr algn="ctr">
              <a:lnSpc>
                <a:spcPct val="150000"/>
              </a:lnSpc>
            </a:pPr>
            <a:r>
              <a:rPr lang="en-US" altLang="en-US" sz="2200" dirty="0">
                <a:latin typeface="Rockwell" panose="02060603020205020403" pitchFamily="18" charset="0"/>
              </a:rPr>
              <a:t>Which wire or wires in a four-conductor 240 VAC circuit should be attached to fuses or circuit breakers?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654878651"/>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5DB7B-011D-D24D-04E2-8EFCD02FEE58}"/>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F72277B6-A587-4B6C-6B24-63493F33EDD7}"/>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s-ES" altLang="en-US" dirty="0">
                <a:solidFill>
                  <a:srgbClr val="000066"/>
                </a:solidFill>
                <a:latin typeface="Rockwell" panose="02060603020205020403" pitchFamily="18" charset="0"/>
                <a:ea typeface="Microsoft YaHei" panose="020B0503020204020204" pitchFamily="34" charset="-122"/>
              </a:rPr>
              <a:t>30 amperes</a:t>
            </a:r>
          </a:p>
          <a:p>
            <a:pPr>
              <a:lnSpc>
                <a:spcPct val="150000"/>
              </a:lnSpc>
              <a:spcBef>
                <a:spcPts val="450"/>
              </a:spcBef>
              <a:buClr>
                <a:srgbClr val="FF1515"/>
              </a:buClr>
              <a:buSzPct val="100000"/>
              <a:buFont typeface="Times New Roman" panose="02020603050405020304" pitchFamily="18" charset="0"/>
              <a:buAutoNum type="alphaUcPeriod"/>
            </a:pPr>
            <a:r>
              <a:rPr lang="es-ES" altLang="en-US" dirty="0">
                <a:solidFill>
                  <a:srgbClr val="000066"/>
                </a:solidFill>
                <a:latin typeface="Rockwell" panose="02060603020205020403" pitchFamily="18" charset="0"/>
                <a:ea typeface="Microsoft YaHei" panose="020B0503020204020204" pitchFamily="34" charset="-122"/>
              </a:rPr>
              <a:t>25 amperes</a:t>
            </a:r>
          </a:p>
          <a:p>
            <a:pPr>
              <a:lnSpc>
                <a:spcPct val="150000"/>
              </a:lnSpc>
              <a:spcBef>
                <a:spcPts val="450"/>
              </a:spcBef>
              <a:buClr>
                <a:srgbClr val="FF1515"/>
              </a:buClr>
              <a:buSzPct val="100000"/>
              <a:buFont typeface="Times New Roman" panose="02020603050405020304" pitchFamily="18" charset="0"/>
              <a:buAutoNum type="alphaUcPeriod"/>
            </a:pPr>
            <a:r>
              <a:rPr lang="es-ES" altLang="en-US" dirty="0">
                <a:solidFill>
                  <a:srgbClr val="000066"/>
                </a:solidFill>
                <a:latin typeface="Rockwell" panose="02060603020205020403" pitchFamily="18" charset="0"/>
                <a:ea typeface="Microsoft YaHei" panose="020B0503020204020204" pitchFamily="34" charset="-122"/>
              </a:rPr>
              <a:t>20 amperes</a:t>
            </a:r>
          </a:p>
          <a:p>
            <a:pPr>
              <a:lnSpc>
                <a:spcPct val="150000"/>
              </a:lnSpc>
              <a:spcBef>
                <a:spcPts val="450"/>
              </a:spcBef>
              <a:buClr>
                <a:srgbClr val="FF1515"/>
              </a:buClr>
              <a:buSzPct val="100000"/>
              <a:buFont typeface="Times New Roman" panose="02020603050405020304" pitchFamily="18" charset="0"/>
              <a:buAutoNum type="alphaUcPeriod"/>
            </a:pPr>
            <a:r>
              <a:rPr lang="es-ES" altLang="en-US" dirty="0">
                <a:solidFill>
                  <a:srgbClr val="000066"/>
                </a:solidFill>
                <a:latin typeface="Rockwell" panose="02060603020205020403" pitchFamily="18" charset="0"/>
                <a:ea typeface="Microsoft YaHei" panose="020B0503020204020204" pitchFamily="34" charset="-122"/>
              </a:rPr>
              <a:t>15 amperes</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18F54724-D37D-6B87-DDAB-7C15766147CB}"/>
              </a:ext>
            </a:extLst>
          </p:cNvPr>
          <p:cNvSpPr>
            <a:spLocks noGrp="1"/>
          </p:cNvSpPr>
          <p:nvPr>
            <p:ph type="sldNum" sz="quarter" idx="12"/>
          </p:nvPr>
        </p:nvSpPr>
        <p:spPr/>
        <p:txBody>
          <a:bodyPr/>
          <a:lstStyle/>
          <a:p>
            <a:pPr>
              <a:defRPr/>
            </a:pPr>
            <a:fld id="{F9B04EAC-6405-42D3-B5A3-0AE3489ADD26}" type="slidenum">
              <a:rPr lang="en-US" smtClean="0"/>
              <a:pPr>
                <a:defRPr/>
              </a:pPr>
              <a:t>39</a:t>
            </a:fld>
            <a:endParaRPr lang="en-US" dirty="0"/>
          </a:p>
        </p:txBody>
      </p:sp>
      <p:sp>
        <p:nvSpPr>
          <p:cNvPr id="2" name="Rectangle 4">
            <a:extLst>
              <a:ext uri="{FF2B5EF4-FFF2-40B4-BE49-F238E27FC236}">
                <a16:creationId xmlns:a16="http://schemas.microsoft.com/office/drawing/2014/main" id="{557B2DA5-D841-2DD7-CB4C-5930EFD0BD76}"/>
              </a:ext>
            </a:extLst>
          </p:cNvPr>
          <p:cNvSpPr txBox="1">
            <a:spLocks noChangeArrowheads="1"/>
          </p:cNvSpPr>
          <p:nvPr/>
        </p:nvSpPr>
        <p:spPr>
          <a:xfrm>
            <a:off x="350520" y="156736"/>
            <a:ext cx="8496300" cy="1199624"/>
          </a:xfrm>
          <a:prstGeom prst="rect">
            <a:avLst/>
          </a:prstGeom>
        </p:spPr>
        <p:txBody>
          <a:bodyPr>
            <a:normAutofit fontScale="8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G0B03</a:t>
            </a:r>
          </a:p>
          <a:p>
            <a:pPr algn="ctr">
              <a:lnSpc>
                <a:spcPct val="150000"/>
              </a:lnSpc>
            </a:pPr>
            <a:r>
              <a:rPr lang="en-US" altLang="en-US" sz="2200" dirty="0">
                <a:latin typeface="Rockwell" panose="02060603020205020403" pitchFamily="18" charset="0"/>
              </a:rPr>
              <a:t>Which size of fuse or circuit breaker would be appropriate to use with a circuit that uses AWG number 14 wiring?</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45394301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a:xfrm>
            <a:off x="1375172" y="409653"/>
            <a:ext cx="6457950" cy="457048"/>
          </a:xfrm>
        </p:spPr>
        <p:txBody>
          <a:bodyPr vert="horz" wrap="square" lIns="0" tIns="0" rIns="0" bIns="0" numCol="1" rtlCol="0" anchor="ctr" anchorCtr="0" compatLnSpc="1">
            <a:prstTxWarp prst="textNoShape">
              <a:avLst/>
            </a:prstTxWarp>
            <a:spAutoFit/>
          </a:bodyPr>
          <a:lstStyle/>
          <a:p>
            <a:pPr algn="ctr" defTabSz="3429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r>
              <a:rPr lang="en-GB" altLang="en-US" b="1" dirty="0">
                <a:solidFill>
                  <a:schemeClr val="tx1"/>
                </a:solidFill>
                <a:latin typeface="Franklin Gothic Book" panose="020B0503020102020204" pitchFamily="34" charset="0"/>
              </a:rPr>
              <a:t>Chapter 18</a:t>
            </a:r>
          </a:p>
        </p:txBody>
      </p:sp>
      <p:sp>
        <p:nvSpPr>
          <p:cNvPr id="3075" name="Text Box 6"/>
          <p:cNvSpPr txBox="1">
            <a:spLocks noChangeArrowheads="1"/>
          </p:cNvSpPr>
          <p:nvPr/>
        </p:nvSpPr>
        <p:spPr bwMode="auto">
          <a:xfrm>
            <a:off x="2270797" y="1275160"/>
            <a:ext cx="38156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ctr" eaLnBrk="1" hangingPunct="1">
              <a:spcBef>
                <a:spcPct val="50000"/>
              </a:spcBef>
            </a:pPr>
            <a:r>
              <a:rPr lang="en-GB" sz="2400" b="1" i="0" u="none" strike="noStrike" dirty="0">
                <a:solidFill>
                  <a:srgbClr val="FF3300"/>
                </a:solidFill>
                <a:effectLst/>
                <a:highlight>
                  <a:srgbClr val="F5F5F5"/>
                </a:highlight>
                <a:latin typeface="Rockwell" panose="02060603020205020403" pitchFamily="18" charset="0"/>
              </a:rPr>
              <a:t>RF &amp; Electrical Safety</a:t>
            </a:r>
            <a:endParaRPr lang="en-US" altLang="en-US" sz="2400" b="1" dirty="0">
              <a:solidFill>
                <a:srgbClr val="FF3300"/>
              </a:solidFill>
              <a:latin typeface="Rockwell" panose="02060603020205020403" pitchFamily="18" charset="0"/>
            </a:endParaRPr>
          </a:p>
        </p:txBody>
      </p:sp>
      <p:pic>
        <p:nvPicPr>
          <p:cNvPr id="3076" name="Picture 11" descr="elmer-n-h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026" y="2886619"/>
            <a:ext cx="2105771" cy="2162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7116418" y="2239761"/>
            <a:ext cx="1874618" cy="2809076"/>
          </a:xfrm>
          <a:prstGeom prst="rect">
            <a:avLst/>
          </a:prstGeom>
        </p:spPr>
      </p:pic>
      <p:sp>
        <p:nvSpPr>
          <p:cNvPr id="3" name="Slide Number Placeholder 2"/>
          <p:cNvSpPr>
            <a:spLocks noGrp="1"/>
          </p:cNvSpPr>
          <p:nvPr>
            <p:ph type="sldNum" sz="quarter" idx="12"/>
          </p:nvPr>
        </p:nvSpPr>
        <p:spPr/>
        <p:txBody>
          <a:bodyPr/>
          <a:lstStyle/>
          <a:p>
            <a:fld id="{839912F6-13D3-4EB1-90B1-84A7688E1C56}" type="slidenum">
              <a:rPr lang="en-US" altLang="en-US" smtClean="0"/>
              <a:pPr/>
              <a:t>4</a:t>
            </a:fld>
            <a:endParaRPr lang="en-US" altLang="en-US"/>
          </a:p>
        </p:txBody>
      </p:sp>
      <p:sp>
        <p:nvSpPr>
          <p:cNvPr id="9" name="TextBox 8"/>
          <p:cNvSpPr txBox="1"/>
          <p:nvPr/>
        </p:nvSpPr>
        <p:spPr>
          <a:xfrm>
            <a:off x="2386407" y="2592616"/>
            <a:ext cx="4206881" cy="507831"/>
          </a:xfrm>
          <a:prstGeom prst="rect">
            <a:avLst/>
          </a:prstGeom>
          <a:noFill/>
        </p:spPr>
        <p:txBody>
          <a:bodyPr wrap="square" rtlCol="0">
            <a:spAutoFit/>
          </a:bodyPr>
          <a:lstStyle/>
          <a:p>
            <a:pPr algn="ctr"/>
            <a:r>
              <a:rPr lang="en-US" sz="1350" dirty="0"/>
              <a:t>Question Pool valid</a:t>
            </a:r>
          </a:p>
          <a:p>
            <a:pPr algn="ctr"/>
            <a:r>
              <a:rPr lang="en-US" sz="1350" dirty="0"/>
              <a:t>July 1</a:t>
            </a:r>
            <a:r>
              <a:rPr lang="en-US" sz="1350" baseline="30000" dirty="0"/>
              <a:t>st</a:t>
            </a:r>
            <a:r>
              <a:rPr lang="en-US" sz="1350" dirty="0"/>
              <a:t>, 2023 Through June 30</a:t>
            </a:r>
            <a:r>
              <a:rPr lang="en-US" sz="1350" baseline="30000" dirty="0"/>
              <a:t>th</a:t>
            </a:r>
            <a:r>
              <a:rPr lang="en-US" sz="1350" dirty="0"/>
              <a:t> 2027</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39CB3-4659-2CED-ED39-E0E3D483E651}"/>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3110A0D9-925B-D955-BE2F-AFA9B204F728}"/>
              </a:ext>
            </a:extLst>
          </p:cNvPr>
          <p:cNvSpPr>
            <a:spLocks noChangeArrowheads="1"/>
          </p:cNvSpPr>
          <p:nvPr/>
        </p:nvSpPr>
        <p:spPr bwMode="auto">
          <a:xfrm>
            <a:off x="350520" y="1303020"/>
            <a:ext cx="8496300" cy="3242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AWG number 20</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AWG number 16</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AWG number 12</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AWG number 8</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03BD2D83-43AA-2620-CECA-8D3C1D05C450}"/>
              </a:ext>
            </a:extLst>
          </p:cNvPr>
          <p:cNvSpPr>
            <a:spLocks noGrp="1"/>
          </p:cNvSpPr>
          <p:nvPr>
            <p:ph type="sldNum" sz="quarter" idx="12"/>
          </p:nvPr>
        </p:nvSpPr>
        <p:spPr/>
        <p:txBody>
          <a:bodyPr/>
          <a:lstStyle/>
          <a:p>
            <a:pPr>
              <a:defRPr/>
            </a:pPr>
            <a:fld id="{F9B04EAC-6405-42D3-B5A3-0AE3489ADD26}" type="slidenum">
              <a:rPr lang="en-US" smtClean="0"/>
              <a:pPr>
                <a:defRPr/>
              </a:pPr>
              <a:t>40</a:t>
            </a:fld>
            <a:endParaRPr lang="en-US" dirty="0"/>
          </a:p>
        </p:txBody>
      </p:sp>
      <p:sp>
        <p:nvSpPr>
          <p:cNvPr id="2" name="Rectangle 4">
            <a:extLst>
              <a:ext uri="{FF2B5EF4-FFF2-40B4-BE49-F238E27FC236}">
                <a16:creationId xmlns:a16="http://schemas.microsoft.com/office/drawing/2014/main" id="{F90FF208-CA9E-43F8-7769-6776DC468DF1}"/>
              </a:ext>
            </a:extLst>
          </p:cNvPr>
          <p:cNvSpPr txBox="1">
            <a:spLocks noChangeArrowheads="1"/>
          </p:cNvSpPr>
          <p:nvPr/>
        </p:nvSpPr>
        <p:spPr>
          <a:xfrm>
            <a:off x="350520" y="156736"/>
            <a:ext cx="8496300" cy="1146284"/>
          </a:xfrm>
          <a:prstGeom prst="rect">
            <a:avLst/>
          </a:prstGeom>
        </p:spPr>
        <p:txBody>
          <a:bodyPr>
            <a:normAutofit fontScale="8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G0B02</a:t>
            </a:r>
          </a:p>
          <a:p>
            <a:pPr algn="ctr">
              <a:lnSpc>
                <a:spcPct val="150000"/>
              </a:lnSpc>
            </a:pPr>
            <a:r>
              <a:rPr lang="en-US" altLang="en-US" sz="2200" dirty="0">
                <a:latin typeface="Rockwell" panose="02060603020205020403" pitchFamily="18" charset="0"/>
              </a:rPr>
              <a:t>According to the National Electrical Code, what is the minimum wire size that may be used safely for wiring with a 20-ampere circuit breaker?</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710469325"/>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E1E1A-2FF7-8296-FCDF-518419485EF4}"/>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CFC52C8C-8118-F83E-79DE-23EBF1D0D516}"/>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prevent unauthorized changes to the circuit that would void the manufacturer’s warranty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shut down the unit if it becomes too hot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ensure that dangerous voltages are removed if the cabinet is opened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shut off the power supply if too much voltage is produced</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8EFCF9BA-0671-4DE4-B31F-F3C6E03F5695}"/>
              </a:ext>
            </a:extLst>
          </p:cNvPr>
          <p:cNvSpPr>
            <a:spLocks noGrp="1"/>
          </p:cNvSpPr>
          <p:nvPr>
            <p:ph type="sldNum" sz="quarter" idx="12"/>
          </p:nvPr>
        </p:nvSpPr>
        <p:spPr/>
        <p:txBody>
          <a:bodyPr/>
          <a:lstStyle/>
          <a:p>
            <a:pPr>
              <a:defRPr/>
            </a:pPr>
            <a:fld id="{F9B04EAC-6405-42D3-B5A3-0AE3489ADD26}" type="slidenum">
              <a:rPr lang="en-US" smtClean="0"/>
              <a:pPr>
                <a:defRPr/>
              </a:pPr>
              <a:t>41</a:t>
            </a:fld>
            <a:endParaRPr lang="en-US" dirty="0"/>
          </a:p>
        </p:txBody>
      </p:sp>
      <p:sp>
        <p:nvSpPr>
          <p:cNvPr id="2" name="Rectangle 4">
            <a:extLst>
              <a:ext uri="{FF2B5EF4-FFF2-40B4-BE49-F238E27FC236}">
                <a16:creationId xmlns:a16="http://schemas.microsoft.com/office/drawing/2014/main" id="{08084344-DADE-4139-7F6E-19CC540C06CB}"/>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G0B12 </a:t>
            </a:r>
          </a:p>
          <a:p>
            <a:pPr algn="ctr">
              <a:lnSpc>
                <a:spcPct val="150000"/>
              </a:lnSpc>
            </a:pPr>
            <a:r>
              <a:rPr lang="en-US" altLang="en-US" sz="2200" dirty="0">
                <a:latin typeface="Rockwell" panose="02060603020205020403" pitchFamily="18" charset="0"/>
              </a:rPr>
              <a:t>What is the purpose of a power supply interlock?</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975705960"/>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CF9AA-56D6-43C6-76E0-059EAF134485}"/>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C9C136A2-BCB9-8D95-DDEB-D22C30DBCD93}"/>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Lead can contaminate food if hands are not washed carefully after handling the solder</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High voltages can cause lead-tin solder to disintegrate suddenly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Tin in the solder can “cold flow,” causing shorts in the circuit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RF energy can convert the lead into a poisonous gas</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E47A5F64-FB6E-7684-95A6-BF9A25C407D3}"/>
              </a:ext>
            </a:extLst>
          </p:cNvPr>
          <p:cNvSpPr>
            <a:spLocks noGrp="1"/>
          </p:cNvSpPr>
          <p:nvPr>
            <p:ph type="sldNum" sz="quarter" idx="12"/>
          </p:nvPr>
        </p:nvSpPr>
        <p:spPr/>
        <p:txBody>
          <a:bodyPr/>
          <a:lstStyle/>
          <a:p>
            <a:pPr>
              <a:defRPr/>
            </a:pPr>
            <a:fld id="{F9B04EAC-6405-42D3-B5A3-0AE3489ADD26}" type="slidenum">
              <a:rPr lang="en-US" smtClean="0"/>
              <a:pPr>
                <a:defRPr/>
              </a:pPr>
              <a:t>42</a:t>
            </a:fld>
            <a:endParaRPr lang="en-US" dirty="0"/>
          </a:p>
        </p:txBody>
      </p:sp>
      <p:sp>
        <p:nvSpPr>
          <p:cNvPr id="2" name="Rectangle 4">
            <a:extLst>
              <a:ext uri="{FF2B5EF4-FFF2-40B4-BE49-F238E27FC236}">
                <a16:creationId xmlns:a16="http://schemas.microsoft.com/office/drawing/2014/main" id="{EE4D5C0E-4518-B8FC-78B2-E66F61F363D0}"/>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G0B10</a:t>
            </a:r>
          </a:p>
          <a:p>
            <a:pPr algn="ctr">
              <a:lnSpc>
                <a:spcPct val="150000"/>
              </a:lnSpc>
            </a:pPr>
            <a:r>
              <a:rPr lang="en-US" altLang="en-US" sz="2200" dirty="0">
                <a:latin typeface="Rockwell" panose="02060603020205020403" pitchFamily="18" charset="0"/>
              </a:rPr>
              <a:t>Which of the following is a danger from lead-tin solder?</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151932145"/>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AB194-2BA8-5999-8C98-768AADBA3E0E}"/>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41EAE0A7-36D2-4EE1-060D-C223A1F297F9}"/>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They must be bonded to all buried water and gas lines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Bends in ground wires must be made as close as possible to a right angle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Lightning grounds must be connected to all ungrounded wiring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They must be bonded together with all other grounds</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262776FA-E2D6-A845-7355-BD1949884EB1}"/>
              </a:ext>
            </a:extLst>
          </p:cNvPr>
          <p:cNvSpPr>
            <a:spLocks noGrp="1"/>
          </p:cNvSpPr>
          <p:nvPr>
            <p:ph type="sldNum" sz="quarter" idx="12"/>
          </p:nvPr>
        </p:nvSpPr>
        <p:spPr/>
        <p:txBody>
          <a:bodyPr/>
          <a:lstStyle/>
          <a:p>
            <a:pPr>
              <a:defRPr/>
            </a:pPr>
            <a:fld id="{F9B04EAC-6405-42D3-B5A3-0AE3489ADD26}" type="slidenum">
              <a:rPr lang="en-US" smtClean="0"/>
              <a:pPr>
                <a:defRPr/>
              </a:pPr>
              <a:t>43</a:t>
            </a:fld>
            <a:endParaRPr lang="en-US" dirty="0"/>
          </a:p>
        </p:txBody>
      </p:sp>
      <p:sp>
        <p:nvSpPr>
          <p:cNvPr id="2" name="Rectangle 4">
            <a:extLst>
              <a:ext uri="{FF2B5EF4-FFF2-40B4-BE49-F238E27FC236}">
                <a16:creationId xmlns:a16="http://schemas.microsoft.com/office/drawing/2014/main" id="{5A915A10-D818-E85B-E5A5-CC6619806455}"/>
              </a:ext>
            </a:extLst>
          </p:cNvPr>
          <p:cNvSpPr txBox="1">
            <a:spLocks noChangeArrowheads="1"/>
          </p:cNvSpPr>
          <p:nvPr/>
        </p:nvSpPr>
        <p:spPr>
          <a:xfrm>
            <a:off x="350520" y="156736"/>
            <a:ext cx="8496300" cy="887204"/>
          </a:xfrm>
          <a:prstGeom prst="rect">
            <a:avLst/>
          </a:prstGeom>
        </p:spPr>
        <p:txBody>
          <a:bodyPr>
            <a:normAutofit fontScale="900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G0B11</a:t>
            </a:r>
          </a:p>
          <a:p>
            <a:pPr algn="ctr">
              <a:lnSpc>
                <a:spcPct val="150000"/>
              </a:lnSpc>
            </a:pPr>
            <a:r>
              <a:rPr lang="en-US" altLang="en-US" sz="2000" dirty="0">
                <a:latin typeface="Rockwell" panose="02060603020205020403" pitchFamily="18" charset="0"/>
              </a:rPr>
              <a:t>Which of the following is required for lightning protection ground rods?</a:t>
            </a:r>
          </a:p>
        </p:txBody>
      </p:sp>
    </p:spTree>
    <p:extLst>
      <p:ext uri="{BB962C8B-B14F-4D97-AF65-F5344CB8AC3E}">
        <p14:creationId xmlns:p14="http://schemas.microsoft.com/office/powerpoint/2010/main" val="3095265803"/>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5DB527-7AD5-D82E-D956-FEBB2E961C8F}"/>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3FE3A3A8-BCAF-7AFC-1274-22CEC73A3B1A}"/>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As close to the station equipment as possible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Outside the building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Next to the closest power pole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Parallel to the water supply line</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E534865F-522E-57CE-D8A9-72035E888AA3}"/>
              </a:ext>
            </a:extLst>
          </p:cNvPr>
          <p:cNvSpPr>
            <a:spLocks noGrp="1"/>
          </p:cNvSpPr>
          <p:nvPr>
            <p:ph type="sldNum" sz="quarter" idx="12"/>
          </p:nvPr>
        </p:nvSpPr>
        <p:spPr/>
        <p:txBody>
          <a:bodyPr/>
          <a:lstStyle/>
          <a:p>
            <a:pPr>
              <a:defRPr/>
            </a:pPr>
            <a:fld id="{F9B04EAC-6405-42D3-B5A3-0AE3489ADD26}" type="slidenum">
              <a:rPr lang="en-US" smtClean="0"/>
              <a:pPr>
                <a:defRPr/>
              </a:pPr>
              <a:t>44</a:t>
            </a:fld>
            <a:endParaRPr lang="en-US" dirty="0"/>
          </a:p>
        </p:txBody>
      </p:sp>
      <p:sp>
        <p:nvSpPr>
          <p:cNvPr id="2" name="Rectangle 4">
            <a:extLst>
              <a:ext uri="{FF2B5EF4-FFF2-40B4-BE49-F238E27FC236}">
                <a16:creationId xmlns:a16="http://schemas.microsoft.com/office/drawing/2014/main" id="{5234BD77-B040-FE77-82FC-1D4BA4472729}"/>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G0B04</a:t>
            </a:r>
          </a:p>
          <a:p>
            <a:pPr algn="ctr">
              <a:lnSpc>
                <a:spcPct val="150000"/>
              </a:lnSpc>
            </a:pPr>
            <a:r>
              <a:rPr lang="en-US" altLang="en-US" sz="2200" dirty="0">
                <a:latin typeface="Rockwell" panose="02060603020205020403" pitchFamily="18" charset="0"/>
              </a:rPr>
              <a:t>Where should the station’s lightning protection ground system be located?</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668663945"/>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EA548-492D-DFA5-572D-94112B073F32}"/>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DF85DAA6-C9AF-0908-1961-8D0133FCD9FF}"/>
              </a:ext>
            </a:extLst>
          </p:cNvPr>
          <p:cNvSpPr>
            <a:spLocks noChangeArrowheads="1"/>
          </p:cNvSpPr>
          <p:nvPr/>
        </p:nvSpPr>
        <p:spPr bwMode="auto">
          <a:xfrm>
            <a:off x="350520" y="1234440"/>
            <a:ext cx="8496300" cy="33299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soldered joint will likely be destroyed by the heat of a lightning strike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Solder flux will prevent a low conductivity connection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Solder has too high a dielectric constant to provide adequate lightning protection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10961FDA-BD22-7A08-6781-656C740887B0}"/>
              </a:ext>
            </a:extLst>
          </p:cNvPr>
          <p:cNvSpPr>
            <a:spLocks noGrp="1"/>
          </p:cNvSpPr>
          <p:nvPr>
            <p:ph type="sldNum" sz="quarter" idx="12"/>
          </p:nvPr>
        </p:nvSpPr>
        <p:spPr/>
        <p:txBody>
          <a:bodyPr/>
          <a:lstStyle/>
          <a:p>
            <a:pPr>
              <a:defRPr/>
            </a:pPr>
            <a:fld id="{F9B04EAC-6405-42D3-B5A3-0AE3489ADD26}" type="slidenum">
              <a:rPr lang="en-US" smtClean="0"/>
              <a:pPr>
                <a:defRPr/>
              </a:pPr>
              <a:t>45</a:t>
            </a:fld>
            <a:endParaRPr lang="en-US" dirty="0"/>
          </a:p>
        </p:txBody>
      </p:sp>
      <p:sp>
        <p:nvSpPr>
          <p:cNvPr id="2" name="Rectangle 4">
            <a:extLst>
              <a:ext uri="{FF2B5EF4-FFF2-40B4-BE49-F238E27FC236}">
                <a16:creationId xmlns:a16="http://schemas.microsoft.com/office/drawing/2014/main" id="{AF8B7556-344F-6E7E-EF98-F66A8F6FA625}"/>
              </a:ext>
            </a:extLst>
          </p:cNvPr>
          <p:cNvSpPr txBox="1">
            <a:spLocks noChangeArrowheads="1"/>
          </p:cNvSpPr>
          <p:nvPr/>
        </p:nvSpPr>
        <p:spPr>
          <a:xfrm>
            <a:off x="350520" y="156736"/>
            <a:ext cx="8496300" cy="107770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G4C07</a:t>
            </a:r>
          </a:p>
          <a:p>
            <a:pPr algn="ctr">
              <a:lnSpc>
                <a:spcPct val="150000"/>
              </a:lnSpc>
            </a:pPr>
            <a:r>
              <a:rPr lang="en-US" altLang="en-US" sz="2200" dirty="0">
                <a:latin typeface="Rockwell" panose="02060603020205020403" pitchFamily="18" charset="0"/>
              </a:rPr>
              <a:t>Why should soldered joints not be used in lightning protection ground connections?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917683927"/>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C9C15-9D9E-8B78-6884-5DC06BAAE492}"/>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C0DA66B4-D710-C493-6AD2-0744B07F6EE6}"/>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Where the feed lines enter the building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On the antenna, opposite the feed point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In series with each ground lead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At the closest power pole ground electrode</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98B5385E-5721-AA25-F22D-0B0CF33626E1}"/>
              </a:ext>
            </a:extLst>
          </p:cNvPr>
          <p:cNvSpPr>
            <a:spLocks noGrp="1"/>
          </p:cNvSpPr>
          <p:nvPr>
            <p:ph type="sldNum" sz="quarter" idx="12"/>
          </p:nvPr>
        </p:nvSpPr>
        <p:spPr/>
        <p:txBody>
          <a:bodyPr/>
          <a:lstStyle/>
          <a:p>
            <a:pPr>
              <a:defRPr/>
            </a:pPr>
            <a:fld id="{F9B04EAC-6405-42D3-B5A3-0AE3489ADD26}" type="slidenum">
              <a:rPr lang="en-US" smtClean="0"/>
              <a:pPr>
                <a:defRPr/>
              </a:pPr>
              <a:t>46</a:t>
            </a:fld>
            <a:endParaRPr lang="en-US" dirty="0"/>
          </a:p>
        </p:txBody>
      </p:sp>
      <p:sp>
        <p:nvSpPr>
          <p:cNvPr id="2" name="Rectangle 4">
            <a:extLst>
              <a:ext uri="{FF2B5EF4-FFF2-40B4-BE49-F238E27FC236}">
                <a16:creationId xmlns:a16="http://schemas.microsoft.com/office/drawing/2014/main" id="{7EAB2948-4D85-A1BB-D648-DA4AA2096AF4}"/>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G0B13</a:t>
            </a:r>
          </a:p>
          <a:p>
            <a:pPr algn="ctr">
              <a:lnSpc>
                <a:spcPct val="150000"/>
              </a:lnSpc>
            </a:pPr>
            <a:r>
              <a:rPr lang="en-US" altLang="en-US" sz="2200" dirty="0">
                <a:latin typeface="Rockwell" panose="02060603020205020403" pitchFamily="18" charset="0"/>
              </a:rPr>
              <a:t>Where should lightning arrestors be located?</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078684077"/>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D5C140-48CA-3730-7DD2-16C9FAEA376D}"/>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EEAE5F16-114D-7605-D7F6-3669B4BEE0DF}"/>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generator should be operated in a well-ventilated area</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generator must be insulated from ground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Fuel should be stored near the generator for rapid refueling in case of an emergency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CB0C3E00-DDF2-045C-F8C7-D440BEE2DA7B}"/>
              </a:ext>
            </a:extLst>
          </p:cNvPr>
          <p:cNvSpPr>
            <a:spLocks noGrp="1"/>
          </p:cNvSpPr>
          <p:nvPr>
            <p:ph type="sldNum" sz="quarter" idx="12"/>
          </p:nvPr>
        </p:nvSpPr>
        <p:spPr/>
        <p:txBody>
          <a:bodyPr/>
          <a:lstStyle/>
          <a:p>
            <a:pPr>
              <a:defRPr/>
            </a:pPr>
            <a:fld id="{F9B04EAC-6405-42D3-B5A3-0AE3489ADD26}" type="slidenum">
              <a:rPr lang="en-US" smtClean="0"/>
              <a:pPr>
                <a:defRPr/>
              </a:pPr>
              <a:t>47</a:t>
            </a:fld>
            <a:endParaRPr lang="en-US" dirty="0"/>
          </a:p>
        </p:txBody>
      </p:sp>
      <p:sp>
        <p:nvSpPr>
          <p:cNvPr id="2" name="Rectangle 4">
            <a:extLst>
              <a:ext uri="{FF2B5EF4-FFF2-40B4-BE49-F238E27FC236}">
                <a16:creationId xmlns:a16="http://schemas.microsoft.com/office/drawing/2014/main" id="{56976EAE-BBB7-78F4-0796-48F9D7A88AE1}"/>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G0B09</a:t>
            </a:r>
          </a:p>
          <a:p>
            <a:pPr algn="ctr">
              <a:lnSpc>
                <a:spcPct val="150000"/>
              </a:lnSpc>
            </a:pPr>
            <a:r>
              <a:rPr lang="en-US" altLang="en-US" sz="2200" dirty="0">
                <a:latin typeface="Rockwell" panose="02060603020205020403" pitchFamily="18" charset="0"/>
              </a:rPr>
              <a:t>Which of the following is true of an emergency generator installation?</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472472047"/>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6E99D2E9-C39C-4B2C-85A5-6556FE594940}" type="slidenum">
              <a:rPr lang="en-US" altLang="en-US">
                <a:solidFill>
                  <a:srgbClr val="000066"/>
                </a:solidFill>
              </a:rPr>
              <a:pPr>
                <a:defRPr/>
              </a:pPr>
              <a:t>48</a:t>
            </a:fld>
            <a:endParaRPr lang="en-US" altLang="en-US" dirty="0">
              <a:solidFill>
                <a:srgbClr val="000066"/>
              </a:solidFill>
            </a:endParaRPr>
          </a:p>
        </p:txBody>
      </p:sp>
      <p:sp>
        <p:nvSpPr>
          <p:cNvPr id="5" name="Rectangle 2"/>
          <p:cNvSpPr>
            <a:spLocks noGrp="1" noChangeArrowheads="1"/>
          </p:cNvSpPr>
          <p:nvPr>
            <p:ph type="title"/>
          </p:nvPr>
        </p:nvSpPr>
        <p:spPr/>
        <p:txBody>
          <a:bodyPr>
            <a:normAutofit fontScale="90000"/>
          </a:bodyPr>
          <a:lstStyle/>
          <a:p>
            <a:pPr algn="ctr"/>
            <a:r>
              <a:rPr lang="en-GB" altLang="en-US" b="1" dirty="0"/>
              <a:t>Element 3 General  Class Question Pool</a:t>
            </a:r>
            <a:endParaRPr lang="en-US" altLang="en-US" dirty="0"/>
          </a:p>
        </p:txBody>
      </p:sp>
      <p:sp>
        <p:nvSpPr>
          <p:cNvPr id="18" name="Text Box 3"/>
          <p:cNvSpPr txBox="1">
            <a:spLocks noChangeArrowheads="1"/>
          </p:cNvSpPr>
          <p:nvPr/>
        </p:nvSpPr>
        <p:spPr bwMode="auto">
          <a:xfrm>
            <a:off x="2618431" y="1361905"/>
            <a:ext cx="393755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ctr" eaLnBrk="1" hangingPunct="1">
              <a:spcBef>
                <a:spcPct val="50000"/>
              </a:spcBef>
              <a:buClr>
                <a:srgbClr val="000000"/>
              </a:buClr>
              <a:buSzPct val="87000"/>
              <a:buFont typeface="StarSymbol" charset="0"/>
              <a:buNone/>
            </a:pPr>
            <a:r>
              <a:rPr lang="en-US" altLang="en-US" sz="2700" b="1" dirty="0">
                <a:solidFill>
                  <a:srgbClr val="FF0000"/>
                </a:solidFill>
                <a:cs typeface="Tahoma" panose="020B0604030504040204" pitchFamily="34" charset="0"/>
              </a:rPr>
              <a:t>RF &amp; Electrical Safety​</a:t>
            </a:r>
          </a:p>
        </p:txBody>
      </p:sp>
      <p:pic>
        <p:nvPicPr>
          <p:cNvPr id="19" name="Picture 11" descr="elmer-n-ha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929" y="2786063"/>
            <a:ext cx="2196175" cy="2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95930" y="2223281"/>
            <a:ext cx="1879047" cy="2817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4">
            <a:extLst>
              <a:ext uri="{FF2B5EF4-FFF2-40B4-BE49-F238E27FC236}">
                <a16:creationId xmlns:a16="http://schemas.microsoft.com/office/drawing/2014/main" id="{79A11C2D-83A0-2B34-9A56-94B33CAEC48E}"/>
              </a:ext>
            </a:extLst>
          </p:cNvPr>
          <p:cNvSpPr txBox="1"/>
          <p:nvPr/>
        </p:nvSpPr>
        <p:spPr>
          <a:xfrm>
            <a:off x="2349104" y="2858267"/>
            <a:ext cx="4206881" cy="50783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350" dirty="0"/>
              <a:t>Question Pool valid</a:t>
            </a:r>
          </a:p>
          <a:p>
            <a:pPr algn="ctr"/>
            <a:r>
              <a:rPr lang="en-US" sz="1350" dirty="0"/>
              <a:t>July 1</a:t>
            </a:r>
            <a:r>
              <a:rPr lang="en-US" sz="1350" baseline="30000" dirty="0"/>
              <a:t>st</a:t>
            </a:r>
            <a:r>
              <a:rPr lang="en-US" sz="1350" dirty="0"/>
              <a:t>, 2023 Through June 30</a:t>
            </a:r>
            <a:r>
              <a:rPr lang="en-US" sz="1350" baseline="30000" dirty="0"/>
              <a:t>th</a:t>
            </a:r>
            <a:r>
              <a:rPr lang="en-US" sz="1350" dirty="0"/>
              <a:t> 2027</a:t>
            </a:r>
          </a:p>
        </p:txBody>
      </p:sp>
    </p:spTree>
    <p:extLst>
      <p:ext uri="{BB962C8B-B14F-4D97-AF65-F5344CB8AC3E}">
        <p14:creationId xmlns:p14="http://schemas.microsoft.com/office/powerpoint/2010/main" val="19114960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3417D-9432-3D41-9E52-682A0E935960}"/>
              </a:ext>
            </a:extLst>
          </p:cNvPr>
          <p:cNvSpPr>
            <a:spLocks noGrp="1"/>
          </p:cNvSpPr>
          <p:nvPr>
            <p:ph type="ctrTitle"/>
          </p:nvPr>
        </p:nvSpPr>
        <p:spPr>
          <a:xfrm>
            <a:off x="635804" y="825115"/>
            <a:ext cx="3146487" cy="920558"/>
          </a:xfrm>
        </p:spPr>
        <p:txBody>
          <a:bodyPr>
            <a:normAutofit/>
          </a:bodyPr>
          <a:lstStyle/>
          <a:p>
            <a:r>
              <a:rPr lang="en-US" dirty="0"/>
              <a:t>Thank You!</a:t>
            </a:r>
            <a:endParaRPr lang="en-ES" dirty="0"/>
          </a:p>
        </p:txBody>
      </p:sp>
      <p:sp>
        <p:nvSpPr>
          <p:cNvPr id="4" name="Slide Number Placeholder 3">
            <a:extLst>
              <a:ext uri="{FF2B5EF4-FFF2-40B4-BE49-F238E27FC236}">
                <a16:creationId xmlns:a16="http://schemas.microsoft.com/office/drawing/2014/main" id="{2C589B1C-6803-884C-9A16-854F2DD9BA99}"/>
              </a:ext>
            </a:extLst>
          </p:cNvPr>
          <p:cNvSpPr>
            <a:spLocks noGrp="1"/>
          </p:cNvSpPr>
          <p:nvPr>
            <p:ph type="sldNum" sz="quarter" idx="12"/>
          </p:nvPr>
        </p:nvSpPr>
        <p:spPr>
          <a:xfrm>
            <a:off x="7939511" y="4644970"/>
            <a:ext cx="594889" cy="273844"/>
          </a:xfrm>
        </p:spPr>
        <p:txBody>
          <a:bodyPr/>
          <a:lstStyle/>
          <a:p>
            <a:fld id="{A93B5EC9-35C3-2E48-B4C1-EF6677BA8B04}" type="slidenum">
              <a:rPr lang="en-ES" smtClean="0"/>
              <a:pPr/>
              <a:t>49</a:t>
            </a:fld>
            <a:endParaRPr lang="en-ES"/>
          </a:p>
        </p:txBody>
      </p:sp>
      <p:pic>
        <p:nvPicPr>
          <p:cNvPr id="7" name="Picture 6">
            <a:extLst>
              <a:ext uri="{FF2B5EF4-FFF2-40B4-BE49-F238E27FC236}">
                <a16:creationId xmlns:a16="http://schemas.microsoft.com/office/drawing/2014/main" id="{AABB2E63-5146-421C-BCE0-0B960BFB41D8}"/>
              </a:ext>
            </a:extLst>
          </p:cNvPr>
          <p:cNvPicPr>
            <a:picLocks noChangeAspect="1"/>
          </p:cNvPicPr>
          <p:nvPr/>
        </p:nvPicPr>
        <p:blipFill>
          <a:blip r:embed="rId4"/>
          <a:stretch>
            <a:fillRect/>
          </a:stretch>
        </p:blipFill>
        <p:spPr>
          <a:xfrm>
            <a:off x="4888255" y="1459578"/>
            <a:ext cx="4119460" cy="2070276"/>
          </a:xfrm>
          <a:prstGeom prst="rect">
            <a:avLst/>
          </a:prstGeom>
        </p:spPr>
      </p:pic>
    </p:spTree>
    <p:custDataLst>
      <p:tags r:id="rId1"/>
    </p:custDataLst>
    <p:extLst>
      <p:ext uri="{BB962C8B-B14F-4D97-AF65-F5344CB8AC3E}">
        <p14:creationId xmlns:p14="http://schemas.microsoft.com/office/powerpoint/2010/main" val="33059970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defRPr>
            </a:lvl1pPr>
            <a:lvl2pPr marL="557213" indent="-214313" eaLnBrk="0" hangingPunct="0">
              <a:defRPr>
                <a:solidFill>
                  <a:schemeClr val="tx1"/>
                </a:solidFill>
                <a:latin typeface="Verdana" panose="020B0604030504040204" pitchFamily="34" charset="0"/>
              </a:defRPr>
            </a:lvl2pPr>
            <a:lvl3pPr marL="857250" indent="-171450" eaLnBrk="0" hangingPunct="0">
              <a:defRPr>
                <a:solidFill>
                  <a:schemeClr val="tx1"/>
                </a:solidFill>
                <a:latin typeface="Verdana" panose="020B0604030504040204" pitchFamily="34" charset="0"/>
              </a:defRPr>
            </a:lvl3pPr>
            <a:lvl4pPr marL="1200150" indent="-171450" eaLnBrk="0" hangingPunct="0">
              <a:defRPr>
                <a:solidFill>
                  <a:schemeClr val="tx1"/>
                </a:solidFill>
                <a:latin typeface="Verdana" panose="020B0604030504040204" pitchFamily="34" charset="0"/>
              </a:defRPr>
            </a:lvl4pPr>
            <a:lvl5pPr marL="1543050" indent="-171450" eaLnBrk="0" hangingPunct="0">
              <a:defRPr>
                <a:solidFill>
                  <a:schemeClr val="tx1"/>
                </a:solidFill>
                <a:latin typeface="Verdana" panose="020B0604030504040204" pitchFamily="34" charset="0"/>
              </a:defRPr>
            </a:lvl5pPr>
            <a:lvl6pPr marL="1885950" indent="-171450" eaLnBrk="0" fontAlgn="base" hangingPunct="0">
              <a:spcBef>
                <a:spcPct val="0"/>
              </a:spcBef>
              <a:spcAft>
                <a:spcPct val="0"/>
              </a:spcAft>
              <a:defRPr>
                <a:solidFill>
                  <a:schemeClr val="tx1"/>
                </a:solidFill>
                <a:latin typeface="Verdana" panose="020B0604030504040204" pitchFamily="34" charset="0"/>
              </a:defRPr>
            </a:lvl6pPr>
            <a:lvl7pPr marL="2228850" indent="-171450" eaLnBrk="0" fontAlgn="base" hangingPunct="0">
              <a:spcBef>
                <a:spcPct val="0"/>
              </a:spcBef>
              <a:spcAft>
                <a:spcPct val="0"/>
              </a:spcAft>
              <a:defRPr>
                <a:solidFill>
                  <a:schemeClr val="tx1"/>
                </a:solidFill>
                <a:latin typeface="Verdana" panose="020B0604030504040204" pitchFamily="34" charset="0"/>
              </a:defRPr>
            </a:lvl7pPr>
            <a:lvl8pPr marL="2571750" indent="-171450" eaLnBrk="0" fontAlgn="base" hangingPunct="0">
              <a:spcBef>
                <a:spcPct val="0"/>
              </a:spcBef>
              <a:spcAft>
                <a:spcPct val="0"/>
              </a:spcAft>
              <a:defRPr>
                <a:solidFill>
                  <a:schemeClr val="tx1"/>
                </a:solidFill>
                <a:latin typeface="Verdana" panose="020B0604030504040204" pitchFamily="34" charset="0"/>
              </a:defRPr>
            </a:lvl8pPr>
            <a:lvl9pPr marL="2914650" indent="-171450" eaLnBrk="0" fontAlgn="base" hangingPunct="0">
              <a:spcBef>
                <a:spcPct val="0"/>
              </a:spcBef>
              <a:spcAft>
                <a:spcPct val="0"/>
              </a:spcAft>
              <a:defRPr>
                <a:solidFill>
                  <a:schemeClr val="tx1"/>
                </a:solidFill>
                <a:latin typeface="Verdana" panose="020B0604030504040204" pitchFamily="34" charset="0"/>
              </a:defRPr>
            </a:lvl9pPr>
          </a:lstStyle>
          <a:p>
            <a:pPr eaLnBrk="1" hangingPunct="1"/>
            <a:fld id="{EC7C6CD3-71EE-4BC8-82AF-23E5EF8225FF}" type="slidenum">
              <a:rPr lang="en-US" altLang="en-US">
                <a:latin typeface="Times New Roman" panose="02020603050405020304" pitchFamily="18" charset="0"/>
              </a:rPr>
              <a:pPr eaLnBrk="1" hangingPunct="1"/>
              <a:t>5</a:t>
            </a:fld>
            <a:endParaRPr lang="en-US" altLang="en-US">
              <a:latin typeface="Times New Roman" panose="02020603050405020304" pitchFamily="18" charset="0"/>
            </a:endParaRPr>
          </a:p>
        </p:txBody>
      </p:sp>
      <p:sp>
        <p:nvSpPr>
          <p:cNvPr id="4099" name="Rectangle 4"/>
          <p:cNvSpPr>
            <a:spLocks noGrp="1" noChangeArrowheads="1"/>
          </p:cNvSpPr>
          <p:nvPr>
            <p:ph type="title"/>
          </p:nvPr>
        </p:nvSpPr>
        <p:spPr>
          <a:xfrm>
            <a:off x="1345406" y="296466"/>
            <a:ext cx="6481763" cy="651272"/>
          </a:xfrm>
        </p:spPr>
        <p:txBody>
          <a:bodyPr>
            <a:normAutofit fontScale="90000"/>
          </a:bodyPr>
          <a:lstStyle/>
          <a:p>
            <a:pPr algn="ctr" eaLnBrk="1" hangingPunct="1"/>
            <a:r>
              <a:rPr lang="en-US" altLang="en-US" sz="2700" dirty="0"/>
              <a:t>Amateur Radio General Class</a:t>
            </a:r>
            <a:br>
              <a:rPr lang="en-US" altLang="en-US" sz="2700" dirty="0"/>
            </a:br>
            <a:r>
              <a:rPr lang="en-US" altLang="en-US" sz="2700" dirty="0"/>
              <a:t>Element 3 Course Presentation</a:t>
            </a:r>
          </a:p>
        </p:txBody>
      </p:sp>
      <p:sp>
        <p:nvSpPr>
          <p:cNvPr id="2053" name="Rectangle 5"/>
          <p:cNvSpPr>
            <a:spLocks noGrp="1" noChangeArrowheads="1"/>
          </p:cNvSpPr>
          <p:nvPr>
            <p:ph type="body" idx="1"/>
          </p:nvPr>
        </p:nvSpPr>
        <p:spPr>
          <a:xfrm>
            <a:off x="621280" y="1227257"/>
            <a:ext cx="3823500" cy="3340894"/>
          </a:xfrm>
        </p:spPr>
        <p:txBody>
          <a:bodyPr>
            <a:normAutofit/>
          </a:bodyPr>
          <a:lstStyle/>
          <a:p>
            <a:pPr eaLnBrk="1" hangingPunct="1">
              <a:lnSpc>
                <a:spcPct val="90000"/>
              </a:lnSpc>
              <a:buClr>
                <a:srgbClr val="FF0000"/>
              </a:buClr>
              <a:buFont typeface="Wingdings" panose="05000000000000000000" pitchFamily="2" charset="2"/>
              <a:buChar char="Ø"/>
            </a:pPr>
            <a:r>
              <a:rPr lang="en-US" altLang="en-US" sz="2100" b="1" dirty="0"/>
              <a:t>ELEMENT 3 SUB-ELEMENTS</a:t>
            </a:r>
            <a:r>
              <a:rPr lang="en-US" altLang="en-US" b="1" dirty="0"/>
              <a:t> </a:t>
            </a:r>
            <a:r>
              <a:rPr lang="en-US" altLang="en-US" sz="750" b="1" dirty="0"/>
              <a:t>(Groupings)</a:t>
            </a:r>
            <a:endParaRPr lang="en-US" altLang="en-US" sz="900" b="1" dirty="0"/>
          </a:p>
          <a:p>
            <a:pPr lvl="1" eaLnBrk="1" hangingPunct="1">
              <a:lnSpc>
                <a:spcPct val="90000"/>
              </a:lnSpc>
            </a:pPr>
            <a:r>
              <a:rPr lang="en-US" altLang="en-US" sz="1800" b="1" dirty="0">
                <a:solidFill>
                  <a:schemeClr val="tx1"/>
                </a:solidFill>
              </a:rPr>
              <a:t>1 - Your Passing CSCE</a:t>
            </a:r>
          </a:p>
          <a:p>
            <a:pPr lvl="1" eaLnBrk="1" hangingPunct="1">
              <a:lnSpc>
                <a:spcPct val="90000"/>
              </a:lnSpc>
            </a:pPr>
            <a:r>
              <a:rPr lang="en-US" altLang="en-US" sz="1800" b="1" dirty="0">
                <a:solidFill>
                  <a:schemeClr val="tx1"/>
                </a:solidFill>
              </a:rPr>
              <a:t>2 - Your New General Bands</a:t>
            </a:r>
          </a:p>
          <a:p>
            <a:pPr lvl="1" eaLnBrk="1" hangingPunct="1">
              <a:lnSpc>
                <a:spcPct val="90000"/>
              </a:lnSpc>
            </a:pPr>
            <a:r>
              <a:rPr lang="en-US" altLang="en-US" sz="1800" b="1" dirty="0">
                <a:solidFill>
                  <a:schemeClr val="tx1"/>
                </a:solidFill>
              </a:rPr>
              <a:t>3 - FCC Rules</a:t>
            </a:r>
          </a:p>
          <a:p>
            <a:pPr lvl="1" eaLnBrk="1" hangingPunct="1">
              <a:lnSpc>
                <a:spcPct val="90000"/>
              </a:lnSpc>
            </a:pPr>
            <a:r>
              <a:rPr lang="en-US" altLang="en-US" sz="1800" b="1" dirty="0">
                <a:solidFill>
                  <a:schemeClr val="tx1"/>
                </a:solidFill>
              </a:rPr>
              <a:t>4 - Be a VE</a:t>
            </a:r>
          </a:p>
          <a:p>
            <a:pPr lvl="1" eaLnBrk="1" hangingPunct="1">
              <a:lnSpc>
                <a:spcPct val="90000"/>
              </a:lnSpc>
            </a:pPr>
            <a:r>
              <a:rPr lang="en-US" altLang="en-US" sz="1800" b="1" dirty="0">
                <a:solidFill>
                  <a:schemeClr val="tx1"/>
                </a:solidFill>
              </a:rPr>
              <a:t>5 Voice Operations</a:t>
            </a:r>
          </a:p>
          <a:p>
            <a:pPr lvl="1" eaLnBrk="1" hangingPunct="1">
              <a:lnSpc>
                <a:spcPct val="90000"/>
              </a:lnSpc>
            </a:pPr>
            <a:r>
              <a:rPr lang="en-US" altLang="en-US" sz="1800" b="1" dirty="0">
                <a:solidFill>
                  <a:schemeClr val="tx1"/>
                </a:solidFill>
              </a:rPr>
              <a:t>6 CW Lives</a:t>
            </a:r>
          </a:p>
          <a:p>
            <a:pPr lvl="1"/>
            <a:r>
              <a:rPr lang="en-US" altLang="en-US" sz="1800" b="1" dirty="0">
                <a:solidFill>
                  <a:schemeClr val="tx1"/>
                </a:solidFill>
              </a:rPr>
              <a:t>7 - Digital Operating</a:t>
            </a:r>
          </a:p>
          <a:p>
            <a:pPr lvl="1"/>
            <a:r>
              <a:rPr lang="en-US" altLang="en-US" sz="1800" b="1" dirty="0">
                <a:solidFill>
                  <a:schemeClr val="tx1"/>
                </a:solidFill>
              </a:rPr>
              <a:t>8 - In An Emergency</a:t>
            </a:r>
          </a:p>
          <a:p>
            <a:pPr lvl="1" eaLnBrk="1" hangingPunct="1">
              <a:lnSpc>
                <a:spcPct val="90000"/>
              </a:lnSpc>
            </a:pPr>
            <a:r>
              <a:rPr lang="en-US" altLang="en-US" sz="1800" b="1" dirty="0">
                <a:solidFill>
                  <a:schemeClr val="tx1"/>
                </a:solidFill>
              </a:rPr>
              <a:t>9 - </a:t>
            </a:r>
            <a:r>
              <a:rPr lang="en-US" altLang="en-US" sz="1800" b="1" dirty="0" err="1">
                <a:solidFill>
                  <a:schemeClr val="tx1"/>
                </a:solidFill>
              </a:rPr>
              <a:t>Skywave</a:t>
            </a:r>
            <a:r>
              <a:rPr lang="en-US" altLang="en-US" sz="1800" b="1" dirty="0">
                <a:solidFill>
                  <a:schemeClr val="tx1"/>
                </a:solidFill>
              </a:rPr>
              <a:t> Excitement</a:t>
            </a:r>
          </a:p>
          <a:p>
            <a:pPr lvl="1" eaLnBrk="1" hangingPunct="1">
              <a:lnSpc>
                <a:spcPct val="90000"/>
              </a:lnSpc>
              <a:buFontTx/>
              <a:buNone/>
            </a:pPr>
            <a:endParaRPr lang="en-US" altLang="en-US" sz="1800" b="1" dirty="0"/>
          </a:p>
        </p:txBody>
      </p:sp>
      <p:sp>
        <p:nvSpPr>
          <p:cNvPr id="5124" name="Rectangle 3"/>
          <p:cNvSpPr txBox="1">
            <a:spLocks noChangeArrowheads="1"/>
          </p:cNvSpPr>
          <p:nvPr/>
        </p:nvSpPr>
        <p:spPr>
          <a:xfrm>
            <a:off x="4923390" y="1553350"/>
            <a:ext cx="4061584" cy="2772160"/>
          </a:xfrm>
          <a:prstGeom prst="rect">
            <a:avLst/>
          </a:prstGeom>
        </p:spPr>
        <p:txBody>
          <a:bodyPr vert="horz" lIns="0" tIns="36000" rIns="0" bIns="36000" rtlCol="0">
            <a:normAutofit/>
          </a:bodyPr>
          <a:lstStyle>
            <a:lvl1pPr marL="144000" indent="-144000" algn="l" defTabSz="685800" rtl="0" eaLnBrk="1" latinLnBrk="0" hangingPunct="1">
              <a:lnSpc>
                <a:spcPct val="90000"/>
              </a:lnSpc>
              <a:spcBef>
                <a:spcPts val="750"/>
              </a:spcBef>
              <a:buClr>
                <a:srgbClr val="E33928"/>
              </a:buClr>
              <a:buFont typeface="Arial" panose="020B0604020202020204" pitchFamily="34" charset="0"/>
              <a:buChar char="•"/>
              <a:defRPr sz="1800" kern="1200">
                <a:solidFill>
                  <a:srgbClr val="15183E"/>
                </a:solidFill>
                <a:latin typeface="+mn-lt"/>
                <a:ea typeface="+mn-ea"/>
                <a:cs typeface="+mn-cs"/>
              </a:defRPr>
            </a:lvl1pPr>
            <a:lvl2pPr marL="288000" indent="-144000" algn="l" defTabSz="685800" rtl="0" eaLnBrk="1" latinLnBrk="0" hangingPunct="1">
              <a:lnSpc>
                <a:spcPct val="90000"/>
              </a:lnSpc>
              <a:spcBef>
                <a:spcPts val="375"/>
              </a:spcBef>
              <a:buClr>
                <a:srgbClr val="004B98"/>
              </a:buClr>
              <a:buFont typeface="Arial" panose="020B0604020202020204" pitchFamily="34" charset="0"/>
              <a:buChar char="•"/>
              <a:defRPr sz="1600" kern="1200">
                <a:solidFill>
                  <a:srgbClr val="B0B655"/>
                </a:solidFill>
                <a:latin typeface="+mn-lt"/>
                <a:ea typeface="+mn-ea"/>
                <a:cs typeface="+mn-cs"/>
              </a:defRPr>
            </a:lvl2pPr>
            <a:lvl3pPr marL="432000" indent="-144000" algn="l" defTabSz="685800" rtl="0" eaLnBrk="1" latinLnBrk="0" hangingPunct="1">
              <a:lnSpc>
                <a:spcPct val="90000"/>
              </a:lnSpc>
              <a:spcBef>
                <a:spcPts val="375"/>
              </a:spcBef>
              <a:buClr>
                <a:srgbClr val="B0B655"/>
              </a:buClr>
              <a:buFont typeface="Arial" panose="020B0604020202020204" pitchFamily="34" charset="0"/>
              <a:buChar char="•"/>
              <a:defRPr sz="1400" kern="1200">
                <a:solidFill>
                  <a:srgbClr val="004B98"/>
                </a:solidFill>
                <a:latin typeface="+mn-lt"/>
                <a:ea typeface="+mn-ea"/>
                <a:cs typeface="+mn-cs"/>
              </a:defRPr>
            </a:lvl3pPr>
            <a:lvl4pPr marL="576000" indent="-144000" algn="l" defTabSz="685800" rtl="0" eaLnBrk="1" latinLnBrk="0" hangingPunct="1">
              <a:lnSpc>
                <a:spcPct val="90000"/>
              </a:lnSpc>
              <a:spcBef>
                <a:spcPts val="375"/>
              </a:spcBef>
              <a:buClr>
                <a:srgbClr val="B0B655"/>
              </a:buClr>
              <a:buFont typeface="Arial" panose="020B0604020202020204" pitchFamily="34" charset="0"/>
              <a:buChar char="•"/>
              <a:defRPr sz="1200" kern="1200">
                <a:solidFill>
                  <a:srgbClr val="15183E"/>
                </a:solidFill>
                <a:latin typeface="+mn-lt"/>
                <a:ea typeface="+mn-ea"/>
                <a:cs typeface="+mn-cs"/>
              </a:defRPr>
            </a:lvl4pPr>
            <a:lvl5pPr marL="540000" indent="-108000" algn="l" defTabSz="685800" rtl="0" eaLnBrk="1" latinLnBrk="0" hangingPunct="1">
              <a:lnSpc>
                <a:spcPct val="90000"/>
              </a:lnSpc>
              <a:spcBef>
                <a:spcPts val="375"/>
              </a:spcBef>
              <a:buClr>
                <a:srgbClr val="B0B655"/>
              </a:buClr>
              <a:buFont typeface="Arial" panose="020B0604020202020204" pitchFamily="34" charset="0"/>
              <a:buChar char="•"/>
              <a:defRPr sz="1000" kern="1200">
                <a:solidFill>
                  <a:srgbClr val="15183E"/>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1"/>
            <a:r>
              <a:rPr lang="en-US" altLang="en-US" sz="1800" b="1" dirty="0">
                <a:solidFill>
                  <a:schemeClr val="tx1"/>
                </a:solidFill>
              </a:rPr>
              <a:t>10 - Your  HF Transmitter</a:t>
            </a:r>
          </a:p>
          <a:p>
            <a:pPr lvl="1"/>
            <a:r>
              <a:rPr lang="en-US" altLang="en-US" sz="1800" b="1" dirty="0">
                <a:solidFill>
                  <a:schemeClr val="tx1"/>
                </a:solidFill>
              </a:rPr>
              <a:t>11 - Your Receiver</a:t>
            </a:r>
          </a:p>
          <a:p>
            <a:pPr lvl="1"/>
            <a:r>
              <a:rPr lang="en-US" altLang="en-US" sz="1800" b="1" dirty="0">
                <a:solidFill>
                  <a:schemeClr val="tx1"/>
                </a:solidFill>
              </a:rPr>
              <a:t>12 - Oscillators &amp; Components</a:t>
            </a:r>
          </a:p>
          <a:p>
            <a:pPr lvl="1"/>
            <a:r>
              <a:rPr lang="en-US" altLang="en-US" sz="1800" b="1" dirty="0">
                <a:solidFill>
                  <a:schemeClr val="tx1"/>
                </a:solidFill>
              </a:rPr>
              <a:t>13 - Electrical Principles</a:t>
            </a:r>
          </a:p>
          <a:p>
            <a:pPr lvl="1"/>
            <a:r>
              <a:rPr lang="en-US" altLang="en-US" sz="1800" b="1" dirty="0">
                <a:solidFill>
                  <a:schemeClr val="tx1"/>
                </a:solidFill>
              </a:rPr>
              <a:t>14 - Circuits</a:t>
            </a:r>
          </a:p>
          <a:p>
            <a:pPr lvl="1"/>
            <a:r>
              <a:rPr lang="en-US" altLang="en-US" sz="1800" b="1" dirty="0">
                <a:solidFill>
                  <a:schemeClr val="tx1"/>
                </a:solidFill>
              </a:rPr>
              <a:t>15 - Good Grounds</a:t>
            </a:r>
          </a:p>
          <a:p>
            <a:pPr lvl="1">
              <a:buFont typeface="Wingdings" panose="05000000000000000000" pitchFamily="2" charset="2"/>
              <a:buChar char="Ø"/>
            </a:pPr>
            <a:r>
              <a:rPr lang="en-US" altLang="en-US" sz="1800" b="1" dirty="0">
                <a:solidFill>
                  <a:schemeClr val="accent1"/>
                </a:solidFill>
              </a:rPr>
              <a:t>16 - HF Antennas</a:t>
            </a:r>
          </a:p>
          <a:p>
            <a:pPr lvl="1"/>
            <a:r>
              <a:rPr lang="en-US" altLang="en-US" sz="1800" b="1" dirty="0">
                <a:solidFill>
                  <a:schemeClr val="tx1"/>
                </a:solidFill>
              </a:rPr>
              <a:t>17 -Coax Cable</a:t>
            </a:r>
          </a:p>
          <a:p>
            <a:pPr lvl="1"/>
            <a:r>
              <a:rPr lang="en-US" altLang="en-US" sz="1800" b="1" dirty="0">
                <a:solidFill>
                  <a:schemeClr val="tx1"/>
                </a:solidFill>
              </a:rPr>
              <a:t>18 - RF &amp; Electrical Safety</a:t>
            </a:r>
          </a:p>
          <a:p>
            <a:pPr lvl="1"/>
            <a:endParaRPr lang="en-US" altLang="en-US"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withEffect">
                                  <p:stCondLst>
                                    <p:cond delay="0"/>
                                  </p:stCondLst>
                                  <p:childTnLst>
                                    <p:set>
                                      <p:cBhvr>
                                        <p:cTn id="6" dur="1" fill="hold">
                                          <p:stCondLst>
                                            <p:cond delay="0"/>
                                          </p:stCondLst>
                                        </p:cTn>
                                        <p:tgtEl>
                                          <p:spTgt spid="2053">
                                            <p:txEl>
                                              <p:pRg st="7" end="7"/>
                                            </p:txEl>
                                          </p:spTgt>
                                        </p:tgtEl>
                                        <p:attrNameLst>
                                          <p:attrName>style.visibility</p:attrName>
                                        </p:attrNameLst>
                                      </p:cBhvr>
                                      <p:to>
                                        <p:strVal val="visible"/>
                                      </p:to>
                                    </p:set>
                                    <p:animScale>
                                      <p:cBhvr>
                                        <p:cTn id="7" dur="1000" decel="50000" fill="hold">
                                          <p:stCondLst>
                                            <p:cond delay="0"/>
                                          </p:stCondLst>
                                        </p:cTn>
                                        <p:tgtEl>
                                          <p:spTgt spid="2053">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53">
                                            <p:txEl>
                                              <p:pRg st="7" end="7"/>
                                            </p:txEl>
                                          </p:spTgt>
                                        </p:tgtEl>
                                        <p:attrNameLst>
                                          <p:attrName>ppt_x</p:attrName>
                                          <p:attrName>ppt_y</p:attrName>
                                        </p:attrNameLst>
                                      </p:cBhvr>
                                    </p:animMotion>
                                    <p:animEffect transition="in" filter="fade">
                                      <p:cBhvr>
                                        <p:cTn id="9" dur="1000"/>
                                        <p:tgtEl>
                                          <p:spTgt spid="205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3" name="Picture 2" descr="Text&#10;&#10;Description automatically generated">
            <a:extLst>
              <a:ext uri="{FF2B5EF4-FFF2-40B4-BE49-F238E27FC236}">
                <a16:creationId xmlns:a16="http://schemas.microsoft.com/office/drawing/2014/main" id="{EA8EBB07-07FF-43D1-BAE9-F39ACAF684F4}"/>
              </a:ext>
            </a:extLst>
          </p:cNvPr>
          <p:cNvPicPr>
            <a:picLocks noChangeAspect="1"/>
          </p:cNvPicPr>
          <p:nvPr/>
        </p:nvPicPr>
        <p:blipFill>
          <a:blip r:embed="rId3"/>
          <a:stretch>
            <a:fillRect/>
          </a:stretch>
        </p:blipFill>
        <p:spPr>
          <a:xfrm>
            <a:off x="577579" y="1336675"/>
            <a:ext cx="7988842" cy="2470150"/>
          </a:xfrm>
          <a:prstGeom prst="rect">
            <a:avLst/>
          </a:prstGeom>
        </p:spPr>
      </p:pic>
    </p:spTree>
    <p:extLst>
      <p:ext uri="{BB962C8B-B14F-4D97-AF65-F5344CB8AC3E}">
        <p14:creationId xmlns:p14="http://schemas.microsoft.com/office/powerpoint/2010/main" val="39155490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82EA3-D67F-09CD-4E93-4285CBA280B3}"/>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BEBD8E9F-62FD-FD4B-9527-18219FA25D67}"/>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generator should be operated in a well-ventilated area</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generator must be insulated from ground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Fuel should be stored near the generator for rapid refueling in case of an emergency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52D5C4CE-EA52-C0B5-5E0F-CB3B038AD522}"/>
              </a:ext>
            </a:extLst>
          </p:cNvPr>
          <p:cNvSpPr>
            <a:spLocks noGrp="1"/>
          </p:cNvSpPr>
          <p:nvPr>
            <p:ph type="sldNum" sz="quarter" idx="12"/>
          </p:nvPr>
        </p:nvSpPr>
        <p:spPr/>
        <p:txBody>
          <a:bodyPr/>
          <a:lstStyle/>
          <a:p>
            <a:pPr>
              <a:defRPr/>
            </a:pPr>
            <a:fld id="{F9B04EAC-6405-42D3-B5A3-0AE3489ADD26}" type="slidenum">
              <a:rPr lang="en-US" smtClean="0"/>
              <a:pPr>
                <a:defRPr/>
              </a:pPr>
              <a:t>51</a:t>
            </a:fld>
            <a:endParaRPr lang="en-US" dirty="0"/>
          </a:p>
        </p:txBody>
      </p:sp>
      <p:sp>
        <p:nvSpPr>
          <p:cNvPr id="2" name="Rectangle 4">
            <a:extLst>
              <a:ext uri="{FF2B5EF4-FFF2-40B4-BE49-F238E27FC236}">
                <a16:creationId xmlns:a16="http://schemas.microsoft.com/office/drawing/2014/main" id="{1978C5AF-A065-E679-07E6-FC10E172C221}"/>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G0B09</a:t>
            </a:r>
          </a:p>
          <a:p>
            <a:pPr algn="ctr">
              <a:lnSpc>
                <a:spcPct val="150000"/>
              </a:lnSpc>
            </a:pPr>
            <a:r>
              <a:rPr lang="en-US" altLang="en-US" sz="2200" dirty="0">
                <a:latin typeface="Rockwell" panose="02060603020205020403" pitchFamily="18" charset="0"/>
              </a:rPr>
              <a:t>Which of the following is true of an emergency generator installation?</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885318095"/>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C2915-A457-C3DB-D283-D594C122C073}"/>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9CBF0A86-234D-7C7C-A110-E38CC3CCFE72}"/>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Where the feed lines enter the building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On the antenna, opposite the feed point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In series with each ground lead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At the closest power pole ground electrode</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EF90FB44-4B74-0109-AFA2-FCA27A61933C}"/>
              </a:ext>
            </a:extLst>
          </p:cNvPr>
          <p:cNvSpPr>
            <a:spLocks noGrp="1"/>
          </p:cNvSpPr>
          <p:nvPr>
            <p:ph type="sldNum" sz="quarter" idx="12"/>
          </p:nvPr>
        </p:nvSpPr>
        <p:spPr/>
        <p:txBody>
          <a:bodyPr/>
          <a:lstStyle/>
          <a:p>
            <a:pPr>
              <a:defRPr/>
            </a:pPr>
            <a:fld id="{F9B04EAC-6405-42D3-B5A3-0AE3489ADD26}" type="slidenum">
              <a:rPr lang="en-US" smtClean="0"/>
              <a:pPr>
                <a:defRPr/>
              </a:pPr>
              <a:t>52</a:t>
            </a:fld>
            <a:endParaRPr lang="en-US" dirty="0"/>
          </a:p>
        </p:txBody>
      </p:sp>
      <p:sp>
        <p:nvSpPr>
          <p:cNvPr id="2" name="Rectangle 4">
            <a:extLst>
              <a:ext uri="{FF2B5EF4-FFF2-40B4-BE49-F238E27FC236}">
                <a16:creationId xmlns:a16="http://schemas.microsoft.com/office/drawing/2014/main" id="{DECBC733-C46C-2C51-5EF8-26663D75129C}"/>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G0B13</a:t>
            </a:r>
          </a:p>
          <a:p>
            <a:pPr algn="ctr">
              <a:lnSpc>
                <a:spcPct val="150000"/>
              </a:lnSpc>
            </a:pPr>
            <a:r>
              <a:rPr lang="en-US" altLang="en-US" sz="2200" dirty="0">
                <a:latin typeface="Rockwell" panose="02060603020205020403" pitchFamily="18" charset="0"/>
              </a:rPr>
              <a:t>Where should lightning arrestors be located?</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14449671"/>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B7B33-981A-09B3-04B3-F22D066222E3}"/>
            </a:ext>
          </a:extLst>
        </p:cNvPr>
        <p:cNvGrpSpPr/>
        <p:nvPr/>
      </p:nvGrpSpPr>
      <p:grpSpPr>
        <a:xfrm>
          <a:off x="0" y="0"/>
          <a:ext cx="0" cy="0"/>
          <a:chOff x="0" y="0"/>
          <a:chExt cx="0" cy="0"/>
        </a:xfrm>
      </p:grpSpPr>
      <p:sp>
        <p:nvSpPr>
          <p:cNvPr id="34818" name="Rectangle 2">
            <a:extLst>
              <a:ext uri="{FF2B5EF4-FFF2-40B4-BE49-F238E27FC236}">
                <a16:creationId xmlns:a16="http://schemas.microsoft.com/office/drawing/2014/main" id="{BD0744B2-5FA1-D859-0F76-39A5F3DFC63E}"/>
              </a:ext>
            </a:extLst>
          </p:cNvPr>
          <p:cNvSpPr>
            <a:spLocks noChangeArrowheads="1"/>
          </p:cNvSpPr>
          <p:nvPr/>
        </p:nvSpPr>
        <p:spPr bwMode="auto">
          <a:xfrm>
            <a:off x="464820" y="842010"/>
            <a:ext cx="2743200" cy="3224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9pPr>
          </a:lstStyle>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8 feet.</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16 feet.</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24 feet.</a:t>
            </a:r>
          </a:p>
          <a:p>
            <a:pPr>
              <a:lnSpc>
                <a:spcPct val="200000"/>
              </a:lnSpc>
              <a:spcBef>
                <a:spcPts val="375"/>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33 feet.</a:t>
            </a:r>
            <a:br>
              <a:rPr lang="en-US" altLang="en-US" sz="2400" dirty="0">
                <a:solidFill>
                  <a:srgbClr val="000066"/>
                </a:solidFill>
                <a:latin typeface="Rockwell" panose="02060603020205020403" pitchFamily="18" charset="0"/>
                <a:ea typeface="Microsoft YaHei" panose="020B0503020204020204" pitchFamily="34" charset="-122"/>
              </a:rPr>
            </a:br>
            <a:br>
              <a:rPr lang="en-US" altLang="en-US" sz="2400"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F894CF36-B28C-A712-3973-1E1F04AE5494}"/>
              </a:ext>
            </a:extLst>
          </p:cNvPr>
          <p:cNvSpPr>
            <a:spLocks noGrp="1"/>
          </p:cNvSpPr>
          <p:nvPr>
            <p:ph type="sldNum" sz="quarter" idx="12"/>
          </p:nvPr>
        </p:nvSpPr>
        <p:spPr/>
        <p:txBody>
          <a:bodyPr/>
          <a:lstStyle/>
          <a:p>
            <a:pPr>
              <a:defRPr/>
            </a:pPr>
            <a:fld id="{F9B04EAC-6405-42D3-B5A3-0AE3489ADD26}" type="slidenum">
              <a:rPr lang="en-US" smtClean="0"/>
              <a:pPr>
                <a:defRPr/>
              </a:pPr>
              <a:t>53</a:t>
            </a:fld>
            <a:endParaRPr lang="en-US" dirty="0"/>
          </a:p>
        </p:txBody>
      </p:sp>
      <p:sp>
        <p:nvSpPr>
          <p:cNvPr id="2" name="Rectangle 4">
            <a:extLst>
              <a:ext uri="{FF2B5EF4-FFF2-40B4-BE49-F238E27FC236}">
                <a16:creationId xmlns:a16="http://schemas.microsoft.com/office/drawing/2014/main" id="{F77AAADC-415C-D59E-6578-B725DCC3F8C5}"/>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G9B10</a:t>
            </a:r>
          </a:p>
          <a:p>
            <a:pPr algn="ctr">
              <a:lnSpc>
                <a:spcPct val="150000"/>
              </a:lnSpc>
            </a:pPr>
            <a:r>
              <a:rPr lang="en-US" altLang="en-US" sz="2000" dirty="0">
                <a:latin typeface="Rockwell" panose="02060603020205020403" pitchFamily="18" charset="0"/>
              </a:rPr>
              <a:t>What is the approximate length for a 1/2 wave dipole antenna cut for 14.250 MHz?</a:t>
            </a:r>
          </a:p>
        </p:txBody>
      </p:sp>
    </p:spTree>
    <p:extLst>
      <p:ext uri="{BB962C8B-B14F-4D97-AF65-F5344CB8AC3E}">
        <p14:creationId xmlns:p14="http://schemas.microsoft.com/office/powerpoint/2010/main" val="344254500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additive="repl">
                                        <p:cTn id="6" dur="1000" fill="hold" masterRel="lastClick"/>
                                        <p:tgtEl>
                                          <p:spTgt spid="34818">
                                            <p:txEl>
                                              <p:pRg st="3" end="3"/>
                                            </p:txEl>
                                          </p:spTgt>
                                        </p:tgtEl>
                                        <p:attrNameLst>
                                          <p:attrName>style.color</p:attrName>
                                        </p:attrNameLst>
                                      </p:cBhvr>
                                      <p:to>
                                        <a:srgbClr val="FF1515"/>
                                      </p:to>
                                    </p:animClr>
                                  </p:childTnLst>
                                </p:cTn>
                              </p:par>
                              <p:par>
                                <p:cTn id="7" presetID="5" presetClass="emph" presetSubtype="1" fill="hold" nodeType="withEffect">
                                  <p:stCondLst>
                                    <p:cond delay="0"/>
                                  </p:stCondLst>
                                  <p:childTnLst>
                                    <p:set>
                                      <p:cBhvr additive="repl">
                                        <p:cTn id="8" dur="1000"/>
                                        <p:tgtEl>
                                          <p:spTgt spid="34818">
                                            <p:txEl>
                                              <p:pRg st="3" end="3"/>
                                            </p:txEl>
                                          </p:spTgt>
                                        </p:tgtEl>
                                        <p:attrNameLst>
                                          <p:attrName>style.fontStyle</p:attrName>
                                        </p:attrNameLst>
                                      </p:cBhvr>
                                      <p:to>
                                        <p:strVal val="normal"/>
                                      </p:to>
                                    </p:set>
                                    <p:set>
                                      <p:cBhvr additive="repl">
                                        <p:cTn id="9" dur="1000"/>
                                        <p:tgtEl>
                                          <p:spTgt spid="34818">
                                            <p:txEl>
                                              <p:pRg st="3" end="3"/>
                                            </p:txEl>
                                          </p:spTgt>
                                        </p:tgtEl>
                                        <p:attrNameLst>
                                          <p:attrName>style.fontWeight</p:attrName>
                                        </p:attrNameLst>
                                      </p:cBhvr>
                                      <p:to>
                                        <p:strVal val="bold"/>
                                      </p:to>
                                    </p:set>
                                    <p:set>
                                      <p:cBhvr additive="repl">
                                        <p:cTn id="10" dur="1000"/>
                                        <p:tgtEl>
                                          <p:spTgt spid="34818">
                                            <p:txEl>
                                              <p:pRg st="3" end="3"/>
                                            </p:txEl>
                                          </p:spTgt>
                                        </p:tgtEl>
                                        <p:attrNameLst>
                                          <p:attrName>style.textDecorationUnderline</p:attrName>
                                        </p:attrNameLst>
                                      </p:cBhvr>
                                      <p:to>
                                        <p:strVal val="false"/>
                                      </p:to>
                                    </p:set>
                                  </p:childTnLst>
                                </p:cTn>
                              </p:par>
                              <p:par>
                                <p:cTn id="11" presetID="8" presetClass="emph" fill="hold" nodeType="withEffect">
                                  <p:stCondLst>
                                    <p:cond delay="0"/>
                                  </p:stCondLst>
                                  <p:childTnLst>
                                    <p:animRot by="21600000">
                                      <p:cBhvr additive="repl">
                                        <p:cTn id="12" dur="1000" fill="hold"/>
                                        <p:tgtEl>
                                          <p:spTgt spid="34818">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C7702-6A41-23FE-09D8-277B39F8A151}"/>
            </a:ext>
          </a:extLst>
        </p:cNvPr>
        <p:cNvGrpSpPr/>
        <p:nvPr/>
      </p:nvGrpSpPr>
      <p:grpSpPr>
        <a:xfrm>
          <a:off x="0" y="0"/>
          <a:ext cx="0" cy="0"/>
          <a:chOff x="0" y="0"/>
          <a:chExt cx="0" cy="0"/>
        </a:xfrm>
      </p:grpSpPr>
      <p:sp>
        <p:nvSpPr>
          <p:cNvPr id="70658" name="Rectangle 1">
            <a:extLst>
              <a:ext uri="{FF2B5EF4-FFF2-40B4-BE49-F238E27FC236}">
                <a16:creationId xmlns:a16="http://schemas.microsoft.com/office/drawing/2014/main" id="{D1EF82EE-8A0A-C3C7-4521-93D5E24D5CA3}"/>
              </a:ext>
            </a:extLst>
          </p:cNvPr>
          <p:cNvSpPr>
            <a:spLocks noChangeArrowheads="1"/>
          </p:cNvSpPr>
          <p:nvPr/>
        </p:nvSpPr>
        <p:spPr bwMode="auto">
          <a:xfrm>
            <a:off x="342900" y="114300"/>
            <a:ext cx="8286750" cy="9251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G9B11</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400" dirty="0">
                <a:solidFill>
                  <a:srgbClr val="FFFFFF"/>
                </a:solidFill>
                <a:latin typeface="Rockwell" panose="02060603020205020403" pitchFamily="18" charset="0"/>
                <a:ea typeface="Microsoft YaHei" panose="020B0503020204020204" pitchFamily="34" charset="-122"/>
              </a:rPr>
              <a:t>What is the approximate length for a 1/2-wave 				dipole 	antenna cut for 3.550 MHz?</a:t>
            </a:r>
          </a:p>
        </p:txBody>
      </p:sp>
      <p:sp>
        <p:nvSpPr>
          <p:cNvPr id="35842" name="Rectangle 2">
            <a:extLst>
              <a:ext uri="{FF2B5EF4-FFF2-40B4-BE49-F238E27FC236}">
                <a16:creationId xmlns:a16="http://schemas.microsoft.com/office/drawing/2014/main" id="{C7EF8FE8-B125-4C29-9227-9A3D6F5EC91B}"/>
              </a:ext>
            </a:extLst>
          </p:cNvPr>
          <p:cNvSpPr>
            <a:spLocks noChangeArrowheads="1"/>
          </p:cNvSpPr>
          <p:nvPr/>
        </p:nvSpPr>
        <p:spPr bwMode="auto">
          <a:xfrm>
            <a:off x="514350" y="914400"/>
            <a:ext cx="2971800" cy="331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42 feet.</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84 feet.</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132 feet.</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263 feet.</a:t>
            </a:r>
            <a:br>
              <a:rPr lang="en-US" altLang="en-US" sz="2400" dirty="0">
                <a:solidFill>
                  <a:srgbClr val="000066"/>
                </a:solidFill>
                <a:latin typeface="Rockwell" panose="02060603020205020403" pitchFamily="18" charset="0"/>
                <a:ea typeface="Microsoft YaHei" panose="020B0503020204020204" pitchFamily="34" charset="-122"/>
              </a:rPr>
            </a:br>
            <a:br>
              <a:rPr lang="en-US" altLang="en-US" sz="1350"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6C686044-51A9-0459-2A0F-A6990C2A343D}"/>
              </a:ext>
            </a:extLst>
          </p:cNvPr>
          <p:cNvSpPr>
            <a:spLocks noGrp="1"/>
          </p:cNvSpPr>
          <p:nvPr>
            <p:ph type="sldNum" sz="quarter" idx="12"/>
          </p:nvPr>
        </p:nvSpPr>
        <p:spPr/>
        <p:txBody>
          <a:bodyPr/>
          <a:lstStyle/>
          <a:p>
            <a:pPr>
              <a:defRPr/>
            </a:pPr>
            <a:fld id="{F9B04EAC-6405-42D3-B5A3-0AE3489ADD26}" type="slidenum">
              <a:rPr lang="en-US" smtClean="0"/>
              <a:pPr>
                <a:defRPr/>
              </a:pPr>
              <a:t>54</a:t>
            </a:fld>
            <a:endParaRPr lang="en-US" dirty="0"/>
          </a:p>
        </p:txBody>
      </p:sp>
      <p:sp>
        <p:nvSpPr>
          <p:cNvPr id="2" name="Rectangle 4">
            <a:extLst>
              <a:ext uri="{FF2B5EF4-FFF2-40B4-BE49-F238E27FC236}">
                <a16:creationId xmlns:a16="http://schemas.microsoft.com/office/drawing/2014/main" id="{D74192A6-35A6-2A23-1C93-0E3A5217E9AE}"/>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G9B11</a:t>
            </a:r>
          </a:p>
          <a:p>
            <a:pPr algn="ctr">
              <a:lnSpc>
                <a:spcPct val="150000"/>
              </a:lnSpc>
            </a:pPr>
            <a:r>
              <a:rPr lang="en-US" altLang="en-US" sz="2000" dirty="0">
                <a:latin typeface="Rockwell" panose="02060603020205020403" pitchFamily="18" charset="0"/>
              </a:rPr>
              <a:t>What is the approximate length for a 1/2 wave dipole antenna cut for 3.550 MHz?</a:t>
            </a:r>
          </a:p>
        </p:txBody>
      </p:sp>
    </p:spTree>
    <p:extLst>
      <p:ext uri="{BB962C8B-B14F-4D97-AF65-F5344CB8AC3E}">
        <p14:creationId xmlns:p14="http://schemas.microsoft.com/office/powerpoint/2010/main" val="409991889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additive="repl">
                                        <p:cTn id="6" dur="1000" fill="hold" masterRel="lastClick"/>
                                        <p:tgtEl>
                                          <p:spTgt spid="35842">
                                            <p:txEl>
                                              <p:pRg st="2" end="2"/>
                                            </p:txEl>
                                          </p:spTgt>
                                        </p:tgtEl>
                                        <p:attrNameLst>
                                          <p:attrName>style.color</p:attrName>
                                        </p:attrNameLst>
                                      </p:cBhvr>
                                      <p:to>
                                        <a:srgbClr val="FF1515"/>
                                      </p:to>
                                    </p:animClr>
                                  </p:childTnLst>
                                </p:cTn>
                              </p:par>
                              <p:par>
                                <p:cTn id="7" presetID="5" presetClass="emph" presetSubtype="1" fill="hold" nodeType="withEffect">
                                  <p:stCondLst>
                                    <p:cond delay="0"/>
                                  </p:stCondLst>
                                  <p:childTnLst>
                                    <p:set>
                                      <p:cBhvr additive="repl">
                                        <p:cTn id="8" dur="1000"/>
                                        <p:tgtEl>
                                          <p:spTgt spid="35842">
                                            <p:txEl>
                                              <p:pRg st="2" end="2"/>
                                            </p:txEl>
                                          </p:spTgt>
                                        </p:tgtEl>
                                        <p:attrNameLst>
                                          <p:attrName>style.fontStyle</p:attrName>
                                        </p:attrNameLst>
                                      </p:cBhvr>
                                      <p:to>
                                        <p:strVal val="normal"/>
                                      </p:to>
                                    </p:set>
                                    <p:set>
                                      <p:cBhvr additive="repl">
                                        <p:cTn id="9" dur="1000"/>
                                        <p:tgtEl>
                                          <p:spTgt spid="35842">
                                            <p:txEl>
                                              <p:pRg st="2" end="2"/>
                                            </p:txEl>
                                          </p:spTgt>
                                        </p:tgtEl>
                                        <p:attrNameLst>
                                          <p:attrName>style.fontWeight</p:attrName>
                                        </p:attrNameLst>
                                      </p:cBhvr>
                                      <p:to>
                                        <p:strVal val="bold"/>
                                      </p:to>
                                    </p:set>
                                    <p:set>
                                      <p:cBhvr additive="repl">
                                        <p:cTn id="10" dur="1000"/>
                                        <p:tgtEl>
                                          <p:spTgt spid="35842">
                                            <p:txEl>
                                              <p:pRg st="2" end="2"/>
                                            </p:txEl>
                                          </p:spTgt>
                                        </p:tgtEl>
                                        <p:attrNameLst>
                                          <p:attrName>style.textDecorationUnderline</p:attrName>
                                        </p:attrNameLst>
                                      </p:cBhvr>
                                      <p:to>
                                        <p:strVal val="false"/>
                                      </p:to>
                                    </p:set>
                                  </p:childTnLst>
                                </p:cTn>
                              </p:par>
                              <p:par>
                                <p:cTn id="11" presetID="8" presetClass="emph" fill="hold" nodeType="withEffect">
                                  <p:stCondLst>
                                    <p:cond delay="0"/>
                                  </p:stCondLst>
                                  <p:childTnLst>
                                    <p:animRot by="21600000">
                                      <p:cBhvr additive="repl">
                                        <p:cTn id="12" dur="1000" fill="hold"/>
                                        <p:tgtEl>
                                          <p:spTgt spid="35842">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EBB38E-96F7-C61A-36A0-445F393C430A}"/>
            </a:ext>
          </a:extLst>
        </p:cNvPr>
        <p:cNvGrpSpPr/>
        <p:nvPr/>
      </p:nvGrpSpPr>
      <p:grpSpPr>
        <a:xfrm>
          <a:off x="0" y="0"/>
          <a:ext cx="0" cy="0"/>
          <a:chOff x="0" y="0"/>
          <a:chExt cx="0" cy="0"/>
        </a:xfrm>
      </p:grpSpPr>
      <p:sp>
        <p:nvSpPr>
          <p:cNvPr id="72706" name="Rectangle 1">
            <a:extLst>
              <a:ext uri="{FF2B5EF4-FFF2-40B4-BE49-F238E27FC236}">
                <a16:creationId xmlns:a16="http://schemas.microsoft.com/office/drawing/2014/main" id="{00D6DE97-85D4-824A-A1A4-B564A87AB8FE}"/>
              </a:ext>
            </a:extLst>
          </p:cNvPr>
          <p:cNvSpPr>
            <a:spLocks noChangeArrowheads="1"/>
          </p:cNvSpPr>
          <p:nvPr/>
        </p:nvSpPr>
        <p:spPr bwMode="auto">
          <a:xfrm>
            <a:off x="171450" y="0"/>
            <a:ext cx="9086850"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G9B09</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100" dirty="0">
                <a:solidFill>
                  <a:srgbClr val="FFFFFF"/>
                </a:solidFill>
                <a:latin typeface="Rockwell" panose="02060603020205020403" pitchFamily="18" charset="0"/>
                <a:ea typeface="Microsoft YaHei" panose="020B0503020204020204" pitchFamily="34" charset="-122"/>
              </a:rPr>
              <a:t>Which of the following is an advantage of a horizontally 							polarized as compared to vertically polarized HF antenna?</a:t>
            </a:r>
          </a:p>
        </p:txBody>
      </p:sp>
      <p:sp>
        <p:nvSpPr>
          <p:cNvPr id="36866" name="Rectangle 2">
            <a:extLst>
              <a:ext uri="{FF2B5EF4-FFF2-40B4-BE49-F238E27FC236}">
                <a16:creationId xmlns:a16="http://schemas.microsoft.com/office/drawing/2014/main" id="{9703B0C0-4A99-36E3-3A88-9ED63364A34F}"/>
              </a:ext>
            </a:extLst>
          </p:cNvPr>
          <p:cNvSpPr>
            <a:spLocks noChangeArrowheads="1"/>
          </p:cNvSpPr>
          <p:nvPr/>
        </p:nvSpPr>
        <p:spPr bwMode="auto">
          <a:xfrm>
            <a:off x="314325" y="807720"/>
            <a:ext cx="5314950" cy="288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9pPr>
          </a:lstStyle>
          <a:p>
            <a:pPr>
              <a:lnSpc>
                <a:spcPct val="20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8 feet</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11 feet</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16 feet</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21 feet</a:t>
            </a:r>
            <a:br>
              <a:rPr lang="en-US" altLang="en-US" sz="2100" dirty="0">
                <a:solidFill>
                  <a:srgbClr val="000066"/>
                </a:solidFill>
                <a:latin typeface="Rockwell" panose="02060603020205020403" pitchFamily="18" charset="0"/>
                <a:ea typeface="Microsoft YaHei" panose="020B0503020204020204" pitchFamily="34" charset="-122"/>
              </a:rPr>
            </a:br>
            <a:br>
              <a:rPr lang="en-US" altLang="en-US" sz="1350" dirty="0">
                <a:solidFill>
                  <a:srgbClr val="000066"/>
                </a:solidFill>
                <a:latin typeface="Rockwell" panose="02060603020205020403" pitchFamily="18" charset="0"/>
                <a:ea typeface="Microsoft YaHei" panose="020B0503020204020204" pitchFamily="34" charset="-122"/>
              </a:rPr>
            </a:br>
            <a:br>
              <a:rPr lang="en-US" altLang="en-US" sz="1350"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EB298B46-AB19-F39C-9630-602680A66D40}"/>
              </a:ext>
            </a:extLst>
          </p:cNvPr>
          <p:cNvSpPr>
            <a:spLocks noGrp="1"/>
          </p:cNvSpPr>
          <p:nvPr>
            <p:ph type="sldNum" sz="quarter" idx="12"/>
          </p:nvPr>
        </p:nvSpPr>
        <p:spPr/>
        <p:txBody>
          <a:bodyPr/>
          <a:lstStyle/>
          <a:p>
            <a:pPr>
              <a:defRPr/>
            </a:pPr>
            <a:fld id="{F9B04EAC-6405-42D3-B5A3-0AE3489ADD26}" type="slidenum">
              <a:rPr lang="en-US" smtClean="0"/>
              <a:pPr>
                <a:defRPr/>
              </a:pPr>
              <a:t>55</a:t>
            </a:fld>
            <a:endParaRPr lang="en-US" dirty="0"/>
          </a:p>
        </p:txBody>
      </p:sp>
      <p:sp>
        <p:nvSpPr>
          <p:cNvPr id="2" name="Rectangle 4">
            <a:extLst>
              <a:ext uri="{FF2B5EF4-FFF2-40B4-BE49-F238E27FC236}">
                <a16:creationId xmlns:a16="http://schemas.microsoft.com/office/drawing/2014/main" id="{FB843F9E-602D-196B-72CA-60DAD85EE12F}"/>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G9B12</a:t>
            </a:r>
          </a:p>
          <a:p>
            <a:pPr algn="ctr">
              <a:lnSpc>
                <a:spcPct val="150000"/>
              </a:lnSpc>
            </a:pPr>
            <a:r>
              <a:rPr lang="en-US" altLang="en-US" sz="2000" dirty="0">
                <a:latin typeface="Rockwell" panose="02060603020205020403" pitchFamily="18" charset="0"/>
              </a:rPr>
              <a:t>What is the approximate length for a 1/4 wave monopole antenna cut for 28.5 MHz?</a:t>
            </a:r>
          </a:p>
        </p:txBody>
      </p:sp>
    </p:spTree>
    <p:extLst>
      <p:ext uri="{BB962C8B-B14F-4D97-AF65-F5344CB8AC3E}">
        <p14:creationId xmlns:p14="http://schemas.microsoft.com/office/powerpoint/2010/main" val="903155400"/>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DDF5E2-4885-E557-50EA-8F6ACD191EB2}"/>
            </a:ext>
          </a:extLst>
        </p:cNvPr>
        <p:cNvGrpSpPr/>
        <p:nvPr/>
      </p:nvGrpSpPr>
      <p:grpSpPr>
        <a:xfrm>
          <a:off x="0" y="0"/>
          <a:ext cx="0" cy="0"/>
          <a:chOff x="0" y="0"/>
          <a:chExt cx="0" cy="0"/>
        </a:xfrm>
      </p:grpSpPr>
      <p:sp>
        <p:nvSpPr>
          <p:cNvPr id="74754" name="Rectangle 1">
            <a:extLst>
              <a:ext uri="{FF2B5EF4-FFF2-40B4-BE49-F238E27FC236}">
                <a16:creationId xmlns:a16="http://schemas.microsoft.com/office/drawing/2014/main" id="{AEBBD0F8-509C-F7DB-1309-E12EA7CB09A1}"/>
              </a:ext>
            </a:extLst>
          </p:cNvPr>
          <p:cNvSpPr>
            <a:spLocks noChangeArrowheads="1"/>
          </p:cNvSpPr>
          <p:nvPr/>
        </p:nvSpPr>
        <p:spPr bwMode="auto">
          <a:xfrm>
            <a:off x="1428750" y="57150"/>
            <a:ext cx="6457950" cy="871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G3C10</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400" dirty="0">
                <a:solidFill>
                  <a:srgbClr val="FFFFFF"/>
                </a:solidFill>
                <a:latin typeface="Rockwell" panose="02060603020205020403" pitchFamily="18" charset="0"/>
                <a:ea typeface="Microsoft YaHei" panose="020B0503020204020204" pitchFamily="34" charset="-122"/>
              </a:rPr>
              <a:t>What is Near Vertical Incidence 				Skywave (NVIS) propagation ?</a:t>
            </a:r>
          </a:p>
        </p:txBody>
      </p:sp>
      <p:sp>
        <p:nvSpPr>
          <p:cNvPr id="37890" name="Rectangle 2">
            <a:extLst>
              <a:ext uri="{FF2B5EF4-FFF2-40B4-BE49-F238E27FC236}">
                <a16:creationId xmlns:a16="http://schemas.microsoft.com/office/drawing/2014/main" id="{4A76C75C-A31A-762B-50B9-27E5AB050261}"/>
              </a:ext>
            </a:extLst>
          </p:cNvPr>
          <p:cNvSpPr>
            <a:spLocks noChangeArrowheads="1"/>
          </p:cNvSpPr>
          <p:nvPr/>
        </p:nvSpPr>
        <p:spPr bwMode="auto">
          <a:xfrm>
            <a:off x="350520" y="1028274"/>
            <a:ext cx="5714999" cy="2914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Larger-diameter elements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Closer element spacing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Loading coils in series with the element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Tapered-diameter elements</a:t>
            </a:r>
            <a:br>
              <a:rPr lang="en-US" altLang="en-US" sz="1350" dirty="0">
                <a:solidFill>
                  <a:srgbClr val="000066"/>
                </a:solidFill>
                <a:latin typeface="Rockwell" panose="02060603020205020403" pitchFamily="18" charset="0"/>
                <a:ea typeface="Microsoft YaHei" panose="020B0503020204020204" pitchFamily="34" charset="-122"/>
              </a:rPr>
            </a:br>
            <a:r>
              <a:rPr lang="en-US" altLang="en-US" b="1"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F172036A-234D-4961-D851-D52CBBE0495B}"/>
              </a:ext>
            </a:extLst>
          </p:cNvPr>
          <p:cNvSpPr>
            <a:spLocks noGrp="1"/>
          </p:cNvSpPr>
          <p:nvPr>
            <p:ph type="sldNum" sz="quarter" idx="12"/>
          </p:nvPr>
        </p:nvSpPr>
        <p:spPr/>
        <p:txBody>
          <a:bodyPr/>
          <a:lstStyle/>
          <a:p>
            <a:pPr>
              <a:defRPr/>
            </a:pPr>
            <a:fld id="{F9B04EAC-6405-42D3-B5A3-0AE3489ADD26}" type="slidenum">
              <a:rPr lang="en-US" smtClean="0"/>
              <a:pPr>
                <a:defRPr/>
              </a:pPr>
              <a:t>56</a:t>
            </a:fld>
            <a:endParaRPr lang="en-US" dirty="0"/>
          </a:p>
        </p:txBody>
      </p:sp>
      <p:sp>
        <p:nvSpPr>
          <p:cNvPr id="2" name="Rectangle 4">
            <a:extLst>
              <a:ext uri="{FF2B5EF4-FFF2-40B4-BE49-F238E27FC236}">
                <a16:creationId xmlns:a16="http://schemas.microsoft.com/office/drawing/2014/main" id="{108B88B7-FD68-F000-4EF1-F7F111CABFA7}"/>
              </a:ext>
            </a:extLst>
          </p:cNvPr>
          <p:cNvSpPr txBox="1">
            <a:spLocks noChangeArrowheads="1"/>
          </p:cNvSpPr>
          <p:nvPr/>
        </p:nvSpPr>
        <p:spPr>
          <a:xfrm>
            <a:off x="350520" y="156736"/>
            <a:ext cx="8496300" cy="887204"/>
          </a:xfrm>
          <a:prstGeom prst="rect">
            <a:avLst/>
          </a:prstGeom>
        </p:spPr>
        <p:txBody>
          <a:bodyPr>
            <a:normAutofit fontScale="9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G9C01</a:t>
            </a:r>
          </a:p>
          <a:p>
            <a:pPr algn="ctr">
              <a:lnSpc>
                <a:spcPct val="150000"/>
              </a:lnSpc>
            </a:pPr>
            <a:r>
              <a:rPr lang="en-US" altLang="en-US" sz="2000" dirty="0">
                <a:latin typeface="Rockwell" panose="02060603020205020403" pitchFamily="18" charset="0"/>
              </a:rPr>
              <a:t>Which of the following would increase the bandwidth of a Yagi antenna?</a:t>
            </a:r>
          </a:p>
        </p:txBody>
      </p:sp>
    </p:spTree>
    <p:extLst>
      <p:ext uri="{BB962C8B-B14F-4D97-AF65-F5344CB8AC3E}">
        <p14:creationId xmlns:p14="http://schemas.microsoft.com/office/powerpoint/2010/main" val="120244977"/>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38D09-01E6-ED39-7B24-0B7D3A233FC6}"/>
            </a:ext>
          </a:extLst>
        </p:cNvPr>
        <p:cNvGrpSpPr/>
        <p:nvPr/>
      </p:nvGrpSpPr>
      <p:grpSpPr>
        <a:xfrm>
          <a:off x="0" y="0"/>
          <a:ext cx="0" cy="0"/>
          <a:chOff x="0" y="0"/>
          <a:chExt cx="0" cy="0"/>
        </a:xfrm>
      </p:grpSpPr>
      <p:sp>
        <p:nvSpPr>
          <p:cNvPr id="76802" name="Rectangle 1">
            <a:extLst>
              <a:ext uri="{FF2B5EF4-FFF2-40B4-BE49-F238E27FC236}">
                <a16:creationId xmlns:a16="http://schemas.microsoft.com/office/drawing/2014/main" id="{0D1FF132-87FE-E508-3C27-6A2CF7A95A16}"/>
              </a:ext>
            </a:extLst>
          </p:cNvPr>
          <p:cNvSpPr>
            <a:spLocks noChangeArrowheads="1"/>
          </p:cNvSpPr>
          <p:nvPr/>
        </p:nvSpPr>
        <p:spPr bwMode="auto">
          <a:xfrm>
            <a:off x="7144" y="-57150"/>
            <a:ext cx="9144000" cy="1096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G9D01</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100" dirty="0">
                <a:solidFill>
                  <a:srgbClr val="FFFFFF"/>
                </a:solidFill>
                <a:latin typeface="Rockwell" panose="02060603020205020403" pitchFamily="18" charset="0"/>
                <a:ea typeface="Microsoft YaHei" panose="020B0503020204020204" pitchFamily="34" charset="-122"/>
              </a:rPr>
              <a:t>Which of the following antenna types will be most effective as 				a Near Vertical Incidence Skywave (NVIS) antenna for short-					skip communications on 40 meters during the day ?</a:t>
            </a:r>
          </a:p>
        </p:txBody>
      </p:sp>
      <p:sp>
        <p:nvSpPr>
          <p:cNvPr id="38914" name="Rectangle 2">
            <a:extLst>
              <a:ext uri="{FF2B5EF4-FFF2-40B4-BE49-F238E27FC236}">
                <a16:creationId xmlns:a16="http://schemas.microsoft.com/office/drawing/2014/main" id="{10ED364F-9A8F-ADEF-37C7-49D5731CFBBF}"/>
              </a:ext>
            </a:extLst>
          </p:cNvPr>
          <p:cNvSpPr>
            <a:spLocks noChangeArrowheads="1"/>
          </p:cNvSpPr>
          <p:nvPr/>
        </p:nvSpPr>
        <p:spPr bwMode="auto">
          <a:xfrm>
            <a:off x="598170" y="779146"/>
            <a:ext cx="5029200" cy="32396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ctr"/>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1/4 wavelength</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1/2 wavelength</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3/4 wavelength</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1 wavelength</a:t>
            </a:r>
          </a:p>
          <a:p>
            <a:pPr marL="0" indent="0">
              <a:spcBef>
                <a:spcPts val="450"/>
              </a:spcBef>
              <a:buClr>
                <a:srgbClr val="FF1515"/>
              </a:buClr>
              <a:buSzPct val="100000"/>
            </a:pPr>
            <a:endParaRPr lang="en-US" altLang="en-US" dirty="0">
              <a:solidFill>
                <a:srgbClr val="000066"/>
              </a:solidFill>
              <a:latin typeface="Rockwell" panose="02060603020205020403" pitchFamily="18" charset="0"/>
              <a:ea typeface="Microsoft YaHei" panose="020B0503020204020204" pitchFamily="34" charset="-122"/>
            </a:endParaRPr>
          </a:p>
        </p:txBody>
      </p:sp>
      <p:sp>
        <p:nvSpPr>
          <p:cNvPr id="2" name="Slide Number Placeholder 1">
            <a:extLst>
              <a:ext uri="{FF2B5EF4-FFF2-40B4-BE49-F238E27FC236}">
                <a16:creationId xmlns:a16="http://schemas.microsoft.com/office/drawing/2014/main" id="{DA6C3D5A-18CA-2B39-DFF8-5502FB2E28B7}"/>
              </a:ext>
            </a:extLst>
          </p:cNvPr>
          <p:cNvSpPr>
            <a:spLocks noGrp="1"/>
          </p:cNvSpPr>
          <p:nvPr>
            <p:ph type="sldNum" sz="quarter" idx="12"/>
          </p:nvPr>
        </p:nvSpPr>
        <p:spPr/>
        <p:txBody>
          <a:bodyPr/>
          <a:lstStyle/>
          <a:p>
            <a:pPr>
              <a:defRPr/>
            </a:pPr>
            <a:fld id="{F9B04EAC-6405-42D3-B5A3-0AE3489ADD26}" type="slidenum">
              <a:rPr lang="en-US" smtClean="0">
                <a:solidFill>
                  <a:prstClr val="black">
                    <a:tint val="75000"/>
                  </a:prstClr>
                </a:solidFill>
              </a:rPr>
              <a:pPr>
                <a:defRPr/>
              </a:pPr>
              <a:t>57</a:t>
            </a:fld>
            <a:endParaRPr lang="en-US">
              <a:solidFill>
                <a:prstClr val="black">
                  <a:tint val="75000"/>
                </a:prstClr>
              </a:solidFill>
            </a:endParaRPr>
          </a:p>
        </p:txBody>
      </p:sp>
      <p:sp>
        <p:nvSpPr>
          <p:cNvPr id="3" name="Rectangle 4">
            <a:extLst>
              <a:ext uri="{FF2B5EF4-FFF2-40B4-BE49-F238E27FC236}">
                <a16:creationId xmlns:a16="http://schemas.microsoft.com/office/drawing/2014/main" id="{C971DF91-2FA2-4FF4-C638-B69A606EE8DC}"/>
              </a:ext>
            </a:extLst>
          </p:cNvPr>
          <p:cNvSpPr txBox="1">
            <a:spLocks noChangeArrowheads="1"/>
          </p:cNvSpPr>
          <p:nvPr/>
        </p:nvSpPr>
        <p:spPr>
          <a:xfrm>
            <a:off x="350520" y="156736"/>
            <a:ext cx="8496300" cy="887204"/>
          </a:xfrm>
          <a:prstGeom prst="rect">
            <a:avLst/>
          </a:prstGeom>
        </p:spPr>
        <p:txBody>
          <a:bodyPr>
            <a:normAutofit fontScale="9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G9C02</a:t>
            </a:r>
          </a:p>
          <a:p>
            <a:pPr algn="ctr">
              <a:lnSpc>
                <a:spcPct val="150000"/>
              </a:lnSpc>
            </a:pPr>
            <a:r>
              <a:rPr lang="en-US" altLang="en-US" sz="2000" dirty="0">
                <a:latin typeface="Rockwell" panose="02060603020205020403" pitchFamily="18" charset="0"/>
              </a:rPr>
              <a:t>What is the approximate length of the driven element of a Yagi antenna?</a:t>
            </a:r>
          </a:p>
        </p:txBody>
      </p:sp>
    </p:spTree>
    <p:extLst>
      <p:ext uri="{BB962C8B-B14F-4D97-AF65-F5344CB8AC3E}">
        <p14:creationId xmlns:p14="http://schemas.microsoft.com/office/powerpoint/2010/main" val="180876907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additive="repl">
                                        <p:cTn id="6" dur="1000" fill="hold" masterRel="lastClick"/>
                                        <p:tgtEl>
                                          <p:spTgt spid="38914">
                                            <p:txEl>
                                              <p:pRg st="0" end="0"/>
                                            </p:txEl>
                                          </p:spTgt>
                                        </p:tgtEl>
                                        <p:attrNameLst>
                                          <p:attrName>style.color</p:attrName>
                                        </p:attrNameLst>
                                      </p:cBhvr>
                                      <p:to>
                                        <a:srgbClr val="FF1515"/>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additive="repl">
                                        <p:cTn id="10" dur="1000" fill="hold" masterRel="lastClick"/>
                                        <p:tgtEl>
                                          <p:spTgt spid="38914">
                                            <p:txEl>
                                              <p:pRg st="1" end="1"/>
                                            </p:txEl>
                                          </p:spTgt>
                                        </p:tgtEl>
                                        <p:attrNameLst>
                                          <p:attrName>style.color</p:attrName>
                                        </p:attrNameLst>
                                      </p:cBhvr>
                                      <p:to>
                                        <a:srgbClr val="FF1515"/>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additive="repl">
                                        <p:cTn id="14" dur="1000" fill="hold" masterRel="lastClick"/>
                                        <p:tgtEl>
                                          <p:spTgt spid="38914">
                                            <p:txEl>
                                              <p:pRg st="2" end="2"/>
                                            </p:txEl>
                                          </p:spTgt>
                                        </p:tgtEl>
                                        <p:attrNameLst>
                                          <p:attrName>style.color</p:attrName>
                                        </p:attrNameLst>
                                      </p:cBhvr>
                                      <p:to>
                                        <a:srgbClr val="FF1515"/>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additive="repl">
                                        <p:cTn id="18" dur="1000" fill="hold" masterRel="lastClick"/>
                                        <p:tgtEl>
                                          <p:spTgt spid="38914">
                                            <p:txEl>
                                              <p:pRg st="3" end="3"/>
                                            </p:txEl>
                                          </p:spTgt>
                                        </p:tgtEl>
                                        <p:attrNameLst>
                                          <p:attrName>style.color</p:attrName>
                                        </p:attrNameLst>
                                      </p:cBhvr>
                                      <p:to>
                                        <a:srgbClr val="FF1515"/>
                                      </p:to>
                                    </p:animClr>
                                  </p:childTnLst>
                                </p:cTn>
                              </p:par>
                              <p:par>
                                <p:cTn id="19" presetID="5" presetClass="emph" presetSubtype="1" fill="hold" nodeType="withEffect">
                                  <p:stCondLst>
                                    <p:cond delay="0"/>
                                  </p:stCondLst>
                                  <p:childTnLst>
                                    <p:set>
                                      <p:cBhvr additive="repl">
                                        <p:cTn id="20" dur="indefinite"/>
                                        <p:tgtEl>
                                          <p:spTgt spid="38914">
                                            <p:txEl>
                                              <p:pRg st="0" end="0"/>
                                            </p:txEl>
                                          </p:spTgt>
                                        </p:tgtEl>
                                        <p:attrNameLst>
                                          <p:attrName>style.fontStyle</p:attrName>
                                        </p:attrNameLst>
                                      </p:cBhvr>
                                      <p:to>
                                        <p:strVal val="normal"/>
                                      </p:to>
                                    </p:set>
                                    <p:set>
                                      <p:cBhvr additive="repl">
                                        <p:cTn id="21" dur="indefinite"/>
                                        <p:tgtEl>
                                          <p:spTgt spid="38914">
                                            <p:txEl>
                                              <p:pRg st="0" end="0"/>
                                            </p:txEl>
                                          </p:spTgt>
                                        </p:tgtEl>
                                        <p:attrNameLst>
                                          <p:attrName>style.fontWeight</p:attrName>
                                        </p:attrNameLst>
                                      </p:cBhvr>
                                      <p:to>
                                        <p:strVal val="bold"/>
                                      </p:to>
                                    </p:set>
                                    <p:set>
                                      <p:cBhvr additive="repl">
                                        <p:cTn id="22" dur="indefinite"/>
                                        <p:tgtEl>
                                          <p:spTgt spid="38914">
                                            <p:txEl>
                                              <p:pRg st="0" end="0"/>
                                            </p:txEl>
                                          </p:spTgt>
                                        </p:tgtEl>
                                        <p:attrNameLst>
                                          <p:attrName>style.textDecorationUnderline</p:attrName>
                                        </p:attrNameLst>
                                      </p:cBhvr>
                                      <p:to>
                                        <p:strVal val="false"/>
                                      </p:to>
                                    </p:set>
                                  </p:childTnLst>
                                </p:cTn>
                              </p:par>
                              <p:par>
                                <p:cTn id="23" presetID="5" presetClass="emph" presetSubtype="1" fill="hold" nodeType="withEffect">
                                  <p:stCondLst>
                                    <p:cond delay="0"/>
                                  </p:stCondLst>
                                  <p:childTnLst>
                                    <p:set>
                                      <p:cBhvr additive="repl">
                                        <p:cTn id="24" dur="indefinite"/>
                                        <p:tgtEl>
                                          <p:spTgt spid="38914">
                                            <p:txEl>
                                              <p:pRg st="1" end="1"/>
                                            </p:txEl>
                                          </p:spTgt>
                                        </p:tgtEl>
                                        <p:attrNameLst>
                                          <p:attrName>style.fontStyle</p:attrName>
                                        </p:attrNameLst>
                                      </p:cBhvr>
                                      <p:to>
                                        <p:strVal val="normal"/>
                                      </p:to>
                                    </p:set>
                                    <p:set>
                                      <p:cBhvr additive="repl">
                                        <p:cTn id="25" dur="indefinite"/>
                                        <p:tgtEl>
                                          <p:spTgt spid="38914">
                                            <p:txEl>
                                              <p:pRg st="1" end="1"/>
                                            </p:txEl>
                                          </p:spTgt>
                                        </p:tgtEl>
                                        <p:attrNameLst>
                                          <p:attrName>style.fontWeight</p:attrName>
                                        </p:attrNameLst>
                                      </p:cBhvr>
                                      <p:to>
                                        <p:strVal val="bold"/>
                                      </p:to>
                                    </p:set>
                                    <p:set>
                                      <p:cBhvr additive="repl">
                                        <p:cTn id="26" dur="indefinite"/>
                                        <p:tgtEl>
                                          <p:spTgt spid="38914">
                                            <p:txEl>
                                              <p:pRg st="1" end="1"/>
                                            </p:txEl>
                                          </p:spTgt>
                                        </p:tgtEl>
                                        <p:attrNameLst>
                                          <p:attrName>style.textDecorationUnderline</p:attrName>
                                        </p:attrNameLst>
                                      </p:cBhvr>
                                      <p:to>
                                        <p:strVal val="false"/>
                                      </p:to>
                                    </p:set>
                                  </p:childTnLst>
                                </p:cTn>
                              </p:par>
                              <p:par>
                                <p:cTn id="27" presetID="5" presetClass="emph" presetSubtype="1" fill="hold" nodeType="withEffect">
                                  <p:stCondLst>
                                    <p:cond delay="0"/>
                                  </p:stCondLst>
                                  <p:childTnLst>
                                    <p:set>
                                      <p:cBhvr additive="repl">
                                        <p:cTn id="28" dur="indefinite"/>
                                        <p:tgtEl>
                                          <p:spTgt spid="38914">
                                            <p:txEl>
                                              <p:pRg st="2" end="2"/>
                                            </p:txEl>
                                          </p:spTgt>
                                        </p:tgtEl>
                                        <p:attrNameLst>
                                          <p:attrName>style.fontStyle</p:attrName>
                                        </p:attrNameLst>
                                      </p:cBhvr>
                                      <p:to>
                                        <p:strVal val="normal"/>
                                      </p:to>
                                    </p:set>
                                    <p:set>
                                      <p:cBhvr additive="repl">
                                        <p:cTn id="29" dur="indefinite"/>
                                        <p:tgtEl>
                                          <p:spTgt spid="38914">
                                            <p:txEl>
                                              <p:pRg st="2" end="2"/>
                                            </p:txEl>
                                          </p:spTgt>
                                        </p:tgtEl>
                                        <p:attrNameLst>
                                          <p:attrName>style.fontWeight</p:attrName>
                                        </p:attrNameLst>
                                      </p:cBhvr>
                                      <p:to>
                                        <p:strVal val="bold"/>
                                      </p:to>
                                    </p:set>
                                    <p:set>
                                      <p:cBhvr additive="repl">
                                        <p:cTn id="30" dur="indefinite"/>
                                        <p:tgtEl>
                                          <p:spTgt spid="38914">
                                            <p:txEl>
                                              <p:pRg st="2" end="2"/>
                                            </p:txEl>
                                          </p:spTgt>
                                        </p:tgtEl>
                                        <p:attrNameLst>
                                          <p:attrName>style.textDecorationUnderline</p:attrName>
                                        </p:attrNameLst>
                                      </p:cBhvr>
                                      <p:to>
                                        <p:strVal val="false"/>
                                      </p:to>
                                    </p:set>
                                  </p:childTnLst>
                                </p:cTn>
                              </p:par>
                              <p:par>
                                <p:cTn id="31" presetID="5" presetClass="emph" presetSubtype="1" fill="hold" nodeType="withEffect">
                                  <p:stCondLst>
                                    <p:cond delay="0"/>
                                  </p:stCondLst>
                                  <p:childTnLst>
                                    <p:set>
                                      <p:cBhvr additive="repl">
                                        <p:cTn id="32" dur="indefinite"/>
                                        <p:tgtEl>
                                          <p:spTgt spid="38914">
                                            <p:txEl>
                                              <p:pRg st="3" end="3"/>
                                            </p:txEl>
                                          </p:spTgt>
                                        </p:tgtEl>
                                        <p:attrNameLst>
                                          <p:attrName>style.fontStyle</p:attrName>
                                        </p:attrNameLst>
                                      </p:cBhvr>
                                      <p:to>
                                        <p:strVal val="normal"/>
                                      </p:to>
                                    </p:set>
                                    <p:set>
                                      <p:cBhvr additive="repl">
                                        <p:cTn id="33" dur="indefinite"/>
                                        <p:tgtEl>
                                          <p:spTgt spid="38914">
                                            <p:txEl>
                                              <p:pRg st="3" end="3"/>
                                            </p:txEl>
                                          </p:spTgt>
                                        </p:tgtEl>
                                        <p:attrNameLst>
                                          <p:attrName>style.fontWeight</p:attrName>
                                        </p:attrNameLst>
                                      </p:cBhvr>
                                      <p:to>
                                        <p:strVal val="bold"/>
                                      </p:to>
                                    </p:set>
                                    <p:set>
                                      <p:cBhvr additive="repl">
                                        <p:cTn id="34" dur="indefinite"/>
                                        <p:tgtEl>
                                          <p:spTgt spid="38914">
                                            <p:txEl>
                                              <p:pRg st="3" end="3"/>
                                            </p:txEl>
                                          </p:spTgt>
                                        </p:tgtEl>
                                        <p:attrNameLst>
                                          <p:attrName>style.textDecorationUnderline</p:attrName>
                                        </p:attrNameLst>
                                      </p:cBhvr>
                                      <p:to>
                                        <p:strVal val="false"/>
                                      </p:to>
                                    </p:set>
                                  </p:childTnLst>
                                </p:cTn>
                              </p:par>
                              <p:par>
                                <p:cTn id="35" presetID="8" presetClass="emph" fill="hold" nodeType="withEffect">
                                  <p:stCondLst>
                                    <p:cond delay="0"/>
                                  </p:stCondLst>
                                  <p:childTnLst>
                                    <p:animRot by="21600000">
                                      <p:cBhvr additive="repl">
                                        <p:cTn id="36" dur="1000" fill="hold"/>
                                        <p:tgtEl>
                                          <p:spTgt spid="38914">
                                            <p:txEl>
                                              <p:pRg st="0" end="0"/>
                                            </p:txEl>
                                          </p:spTgt>
                                        </p:tgtEl>
                                        <p:attrNameLst>
                                          <p:attrName>r</p:attrName>
                                        </p:attrNameLst>
                                      </p:cBhvr>
                                    </p:animRot>
                                  </p:childTnLst>
                                </p:cTn>
                              </p:par>
                              <p:par>
                                <p:cTn id="37" presetID="8" presetClass="emph" fill="hold" nodeType="withEffect">
                                  <p:stCondLst>
                                    <p:cond delay="0"/>
                                  </p:stCondLst>
                                  <p:childTnLst>
                                    <p:animRot by="21600000">
                                      <p:cBhvr additive="repl">
                                        <p:cTn id="38" dur="1000" fill="hold"/>
                                        <p:tgtEl>
                                          <p:spTgt spid="38914">
                                            <p:txEl>
                                              <p:pRg st="1" end="1"/>
                                            </p:txEl>
                                          </p:spTgt>
                                        </p:tgtEl>
                                        <p:attrNameLst>
                                          <p:attrName>r</p:attrName>
                                        </p:attrNameLst>
                                      </p:cBhvr>
                                    </p:animRot>
                                  </p:childTnLst>
                                </p:cTn>
                              </p:par>
                              <p:par>
                                <p:cTn id="39" presetID="8" presetClass="emph" fill="hold" nodeType="withEffect">
                                  <p:stCondLst>
                                    <p:cond delay="0"/>
                                  </p:stCondLst>
                                  <p:childTnLst>
                                    <p:animRot by="21600000">
                                      <p:cBhvr additive="repl">
                                        <p:cTn id="40" dur="1000" fill="hold"/>
                                        <p:tgtEl>
                                          <p:spTgt spid="38914">
                                            <p:txEl>
                                              <p:pRg st="2" end="2"/>
                                            </p:txEl>
                                          </p:spTgt>
                                        </p:tgtEl>
                                        <p:attrNameLst>
                                          <p:attrName>r</p:attrName>
                                        </p:attrNameLst>
                                      </p:cBhvr>
                                    </p:animRot>
                                  </p:childTnLst>
                                </p:cTn>
                              </p:par>
                              <p:par>
                                <p:cTn id="41" presetID="8" presetClass="emph" fill="hold" nodeType="withEffect">
                                  <p:stCondLst>
                                    <p:cond delay="0"/>
                                  </p:stCondLst>
                                  <p:childTnLst>
                                    <p:animRot by="21600000">
                                      <p:cBhvr additive="repl">
                                        <p:cTn id="42" dur="1000" fill="hold"/>
                                        <p:tgtEl>
                                          <p:spTgt spid="38914">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1870B-3EC2-9D2E-CACD-8F9C61D63634}"/>
            </a:ext>
          </a:extLst>
        </p:cNvPr>
        <p:cNvGrpSpPr/>
        <p:nvPr/>
      </p:nvGrpSpPr>
      <p:grpSpPr>
        <a:xfrm>
          <a:off x="0" y="0"/>
          <a:ext cx="0" cy="0"/>
          <a:chOff x="0" y="0"/>
          <a:chExt cx="0" cy="0"/>
        </a:xfrm>
      </p:grpSpPr>
      <p:sp>
        <p:nvSpPr>
          <p:cNvPr id="78850" name="Rectangle 1">
            <a:extLst>
              <a:ext uri="{FF2B5EF4-FFF2-40B4-BE49-F238E27FC236}">
                <a16:creationId xmlns:a16="http://schemas.microsoft.com/office/drawing/2014/main" id="{04ADD3EE-CEE2-78F4-4325-24E4C5CA567B}"/>
              </a:ext>
            </a:extLst>
          </p:cNvPr>
          <p:cNvSpPr>
            <a:spLocks noChangeArrowheads="1"/>
          </p:cNvSpPr>
          <p:nvPr/>
        </p:nvSpPr>
        <p:spPr bwMode="auto">
          <a:xfrm>
            <a:off x="628650" y="-45243"/>
            <a:ext cx="8058150" cy="1062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G9B07</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100" dirty="0">
                <a:solidFill>
                  <a:srgbClr val="FFFFFF"/>
                </a:solidFill>
                <a:latin typeface="Rockwell" panose="02060603020205020403" pitchFamily="18" charset="0"/>
                <a:ea typeface="Microsoft YaHei" panose="020B0503020204020204" pitchFamily="34" charset="-122"/>
              </a:rPr>
              <a:t>How does the feed-point impedance of a ½ wave 						dipole antenna change as the antenna is lowered 						below ¼ wave above ground ?</a:t>
            </a:r>
          </a:p>
        </p:txBody>
      </p:sp>
      <p:sp>
        <p:nvSpPr>
          <p:cNvPr id="39938" name="Rectangle 2">
            <a:extLst>
              <a:ext uri="{FF2B5EF4-FFF2-40B4-BE49-F238E27FC236}">
                <a16:creationId xmlns:a16="http://schemas.microsoft.com/office/drawing/2014/main" id="{667FDD40-B766-C765-437C-D5591C1F8124}"/>
              </a:ext>
            </a:extLst>
          </p:cNvPr>
          <p:cNvSpPr>
            <a:spLocks noChangeArrowheads="1"/>
          </p:cNvSpPr>
          <p:nvPr/>
        </p:nvSpPr>
        <p:spPr bwMode="auto">
          <a:xfrm>
            <a:off x="297180" y="1201272"/>
            <a:ext cx="7109460" cy="33522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reflector is longer, and the director is shorter</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reflector is shorter, and the director is longer</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They are all the same length</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Relative length depends on the frequency of operation</a:t>
            </a:r>
          </a:p>
          <a:p>
            <a:pPr>
              <a:spcBef>
                <a:spcPts val="450"/>
              </a:spcBef>
              <a:buClr>
                <a:srgbClr val="FF1515"/>
              </a:buClr>
              <a:buSzPct val="100000"/>
              <a:buFont typeface="Times New Roman" panose="02020603050405020304" pitchFamily="18" charset="0"/>
              <a:buAutoNum type="alphaUcPeriod"/>
            </a:pPr>
            <a:endParaRPr lang="en-US" altLang="en-US" sz="2100"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a:extLst>
              <a:ext uri="{FF2B5EF4-FFF2-40B4-BE49-F238E27FC236}">
                <a16:creationId xmlns:a16="http://schemas.microsoft.com/office/drawing/2014/main" id="{868CBF3B-20B1-7B25-AA41-B4E1E9752BEF}"/>
              </a:ext>
            </a:extLst>
          </p:cNvPr>
          <p:cNvSpPr>
            <a:spLocks noGrp="1"/>
          </p:cNvSpPr>
          <p:nvPr>
            <p:ph type="sldNum" sz="quarter" idx="12"/>
          </p:nvPr>
        </p:nvSpPr>
        <p:spPr/>
        <p:txBody>
          <a:bodyPr/>
          <a:lstStyle/>
          <a:p>
            <a:pPr>
              <a:defRPr/>
            </a:pPr>
            <a:fld id="{F9B04EAC-6405-42D3-B5A3-0AE3489ADD26}" type="slidenum">
              <a:rPr lang="en-US" smtClean="0"/>
              <a:pPr>
                <a:defRPr/>
              </a:pPr>
              <a:t>58</a:t>
            </a:fld>
            <a:endParaRPr lang="en-US" dirty="0"/>
          </a:p>
        </p:txBody>
      </p:sp>
      <p:sp>
        <p:nvSpPr>
          <p:cNvPr id="2" name="Rectangle 4">
            <a:extLst>
              <a:ext uri="{FF2B5EF4-FFF2-40B4-BE49-F238E27FC236}">
                <a16:creationId xmlns:a16="http://schemas.microsoft.com/office/drawing/2014/main" id="{1AE61B75-8C1B-FA09-C1DE-BB815E3F87AA}"/>
              </a:ext>
            </a:extLst>
          </p:cNvPr>
          <p:cNvSpPr txBox="1">
            <a:spLocks noChangeArrowheads="1"/>
          </p:cNvSpPr>
          <p:nvPr/>
        </p:nvSpPr>
        <p:spPr>
          <a:xfrm>
            <a:off x="350520" y="156736"/>
            <a:ext cx="8496300" cy="11920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G9C03</a:t>
            </a:r>
          </a:p>
          <a:p>
            <a:pPr algn="ctr">
              <a:lnSpc>
                <a:spcPct val="150000"/>
              </a:lnSpc>
            </a:pPr>
            <a:r>
              <a:rPr lang="en-US" altLang="en-US" sz="2000" dirty="0">
                <a:latin typeface="Rockwell" panose="02060603020205020403" pitchFamily="18" charset="0"/>
              </a:rPr>
              <a:t>How do the lengths of a three-element Yagi reflector and director compare to that of the driven element?</a:t>
            </a:r>
          </a:p>
        </p:txBody>
      </p:sp>
    </p:spTree>
    <p:extLst>
      <p:ext uri="{BB962C8B-B14F-4D97-AF65-F5344CB8AC3E}">
        <p14:creationId xmlns:p14="http://schemas.microsoft.com/office/powerpoint/2010/main" val="806070829"/>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7617F-1E03-A254-C208-DEFA3387F4A4}"/>
            </a:ext>
          </a:extLst>
        </p:cNvPr>
        <p:cNvGrpSpPr/>
        <p:nvPr/>
      </p:nvGrpSpPr>
      <p:grpSpPr>
        <a:xfrm>
          <a:off x="0" y="0"/>
          <a:ext cx="0" cy="0"/>
          <a:chOff x="0" y="0"/>
          <a:chExt cx="0" cy="0"/>
        </a:xfrm>
      </p:grpSpPr>
      <p:sp>
        <p:nvSpPr>
          <p:cNvPr id="80898" name="Rectangle 1">
            <a:extLst>
              <a:ext uri="{FF2B5EF4-FFF2-40B4-BE49-F238E27FC236}">
                <a16:creationId xmlns:a16="http://schemas.microsoft.com/office/drawing/2014/main" id="{43C75F6C-3CDF-25D1-635E-7D0357F35F35}"/>
              </a:ext>
            </a:extLst>
          </p:cNvPr>
          <p:cNvSpPr>
            <a:spLocks noChangeArrowheads="1"/>
          </p:cNvSpPr>
          <p:nvPr/>
        </p:nvSpPr>
        <p:spPr bwMode="auto">
          <a:xfrm>
            <a:off x="685800" y="-109538"/>
            <a:ext cx="8115300" cy="102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G9B08</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100" dirty="0">
                <a:solidFill>
                  <a:srgbClr val="FFFFFF"/>
                </a:solidFill>
                <a:latin typeface="Rockwell" panose="02060603020205020403" pitchFamily="18" charset="0"/>
                <a:ea typeface="Microsoft YaHei" panose="020B0503020204020204" pitchFamily="34" charset="-122"/>
              </a:rPr>
              <a:t>How does the feed point impeadance of a ½ wave 						dipole change as the feed point is moved from the 						center toward the ends?</a:t>
            </a:r>
          </a:p>
        </p:txBody>
      </p:sp>
      <p:sp>
        <p:nvSpPr>
          <p:cNvPr id="40962" name="Rectangle 2">
            <a:extLst>
              <a:ext uri="{FF2B5EF4-FFF2-40B4-BE49-F238E27FC236}">
                <a16:creationId xmlns:a16="http://schemas.microsoft.com/office/drawing/2014/main" id="{7FE425A7-6CE4-A0DD-E38E-14E772596F0C}"/>
              </a:ext>
            </a:extLst>
          </p:cNvPr>
          <p:cNvSpPr>
            <a:spLocks noChangeArrowheads="1"/>
          </p:cNvSpPr>
          <p:nvPr/>
        </p:nvSpPr>
        <p:spPr bwMode="auto">
          <a:xfrm>
            <a:off x="434340" y="1107281"/>
            <a:ext cx="4743450" cy="33551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Gain in </a:t>
            </a:r>
            <a:r>
              <a:rPr lang="en-US" altLang="en-US" sz="2100" dirty="0" err="1">
                <a:solidFill>
                  <a:srgbClr val="000066"/>
                </a:solidFill>
                <a:latin typeface="Rockwell" panose="02060603020205020403" pitchFamily="18" charset="0"/>
                <a:ea typeface="Microsoft YaHei" panose="020B0503020204020204" pitchFamily="34" charset="-122"/>
              </a:rPr>
              <a:t>dBi</a:t>
            </a:r>
            <a:r>
              <a:rPr lang="en-US" altLang="en-US" sz="2100" dirty="0">
                <a:solidFill>
                  <a:srgbClr val="000066"/>
                </a:solidFill>
                <a:latin typeface="Rockwell" panose="02060603020205020403" pitchFamily="18" charset="0"/>
                <a:ea typeface="Microsoft YaHei" panose="020B0503020204020204" pitchFamily="34" charset="-122"/>
              </a:rPr>
              <a:t> is 2.15 dB lower</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Gain in </a:t>
            </a:r>
            <a:r>
              <a:rPr lang="en-US" altLang="en-US" sz="2100" dirty="0" err="1">
                <a:solidFill>
                  <a:srgbClr val="000066"/>
                </a:solidFill>
                <a:latin typeface="Rockwell" panose="02060603020205020403" pitchFamily="18" charset="0"/>
                <a:ea typeface="Microsoft YaHei" panose="020B0503020204020204" pitchFamily="34" charset="-122"/>
              </a:rPr>
              <a:t>dBi</a:t>
            </a:r>
            <a:r>
              <a:rPr lang="en-US" altLang="en-US" sz="2100" dirty="0">
                <a:solidFill>
                  <a:srgbClr val="000066"/>
                </a:solidFill>
                <a:latin typeface="Rockwell" panose="02060603020205020403" pitchFamily="18" charset="0"/>
                <a:ea typeface="Microsoft YaHei" panose="020B0503020204020204" pitchFamily="34" charset="-122"/>
              </a:rPr>
              <a:t> is 2.15 dB higher</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Gain in </a:t>
            </a:r>
            <a:r>
              <a:rPr lang="en-US" altLang="en-US" sz="2100" dirty="0" err="1">
                <a:solidFill>
                  <a:srgbClr val="000066"/>
                </a:solidFill>
                <a:latin typeface="Rockwell" panose="02060603020205020403" pitchFamily="18" charset="0"/>
                <a:ea typeface="Microsoft YaHei" panose="020B0503020204020204" pitchFamily="34" charset="-122"/>
              </a:rPr>
              <a:t>dBd</a:t>
            </a:r>
            <a:r>
              <a:rPr lang="en-US" altLang="en-US" sz="2100" dirty="0">
                <a:solidFill>
                  <a:srgbClr val="000066"/>
                </a:solidFill>
                <a:latin typeface="Rockwell" panose="02060603020205020403" pitchFamily="18" charset="0"/>
                <a:ea typeface="Microsoft YaHei" panose="020B0503020204020204" pitchFamily="34" charset="-122"/>
              </a:rPr>
              <a:t> is 1.25 </a:t>
            </a:r>
            <a:r>
              <a:rPr lang="en-US" altLang="en-US" sz="2100" dirty="0" err="1">
                <a:solidFill>
                  <a:srgbClr val="000066"/>
                </a:solidFill>
                <a:latin typeface="Rockwell" panose="02060603020205020403" pitchFamily="18" charset="0"/>
                <a:ea typeface="Microsoft YaHei" panose="020B0503020204020204" pitchFamily="34" charset="-122"/>
              </a:rPr>
              <a:t>dBd</a:t>
            </a:r>
            <a:r>
              <a:rPr lang="en-US" altLang="en-US" sz="2100" dirty="0">
                <a:solidFill>
                  <a:srgbClr val="000066"/>
                </a:solidFill>
                <a:latin typeface="Rockwell" panose="02060603020205020403" pitchFamily="18" charset="0"/>
                <a:ea typeface="Microsoft YaHei" panose="020B0503020204020204" pitchFamily="34" charset="-122"/>
              </a:rPr>
              <a:t> lower</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Gain in </a:t>
            </a:r>
            <a:r>
              <a:rPr lang="en-US" altLang="en-US" sz="2100" dirty="0" err="1">
                <a:solidFill>
                  <a:srgbClr val="000066"/>
                </a:solidFill>
                <a:latin typeface="Rockwell" panose="02060603020205020403" pitchFamily="18" charset="0"/>
                <a:ea typeface="Microsoft YaHei" panose="020B0503020204020204" pitchFamily="34" charset="-122"/>
              </a:rPr>
              <a:t>dBd</a:t>
            </a:r>
            <a:r>
              <a:rPr lang="en-US" altLang="en-US" sz="2100" dirty="0">
                <a:solidFill>
                  <a:srgbClr val="000066"/>
                </a:solidFill>
                <a:latin typeface="Rockwell" panose="02060603020205020403" pitchFamily="18" charset="0"/>
                <a:ea typeface="Microsoft YaHei" panose="020B0503020204020204" pitchFamily="34" charset="-122"/>
              </a:rPr>
              <a:t> is 1.25 </a:t>
            </a:r>
            <a:r>
              <a:rPr lang="en-US" altLang="en-US" sz="2100" dirty="0" err="1">
                <a:solidFill>
                  <a:srgbClr val="000066"/>
                </a:solidFill>
                <a:latin typeface="Rockwell" panose="02060603020205020403" pitchFamily="18" charset="0"/>
                <a:ea typeface="Microsoft YaHei" panose="020B0503020204020204" pitchFamily="34" charset="-122"/>
              </a:rPr>
              <a:t>dBd</a:t>
            </a:r>
            <a:r>
              <a:rPr lang="en-US" altLang="en-US" sz="2100" dirty="0">
                <a:solidFill>
                  <a:srgbClr val="000066"/>
                </a:solidFill>
                <a:latin typeface="Rockwell" panose="02060603020205020403" pitchFamily="18" charset="0"/>
                <a:ea typeface="Microsoft YaHei" panose="020B0503020204020204" pitchFamily="34" charset="-122"/>
              </a:rPr>
              <a:t> higher</a:t>
            </a:r>
          </a:p>
          <a:p>
            <a:pPr>
              <a:spcBef>
                <a:spcPts val="450"/>
              </a:spcBef>
              <a:buClr>
                <a:srgbClr val="FF1515"/>
              </a:buClr>
              <a:buSzPct val="100000"/>
              <a:buFont typeface="Times New Roman" panose="02020603050405020304" pitchFamily="18" charset="0"/>
              <a:buAutoNum type="alphaUcPeriod"/>
            </a:pPr>
            <a:endParaRPr lang="en-US" altLang="en-US" sz="2100"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a:extLst>
              <a:ext uri="{FF2B5EF4-FFF2-40B4-BE49-F238E27FC236}">
                <a16:creationId xmlns:a16="http://schemas.microsoft.com/office/drawing/2014/main" id="{A9895DF8-CF41-CC3C-4AE1-89FFCFDF46E8}"/>
              </a:ext>
            </a:extLst>
          </p:cNvPr>
          <p:cNvSpPr>
            <a:spLocks noGrp="1"/>
          </p:cNvSpPr>
          <p:nvPr>
            <p:ph type="sldNum" sz="quarter" idx="12"/>
          </p:nvPr>
        </p:nvSpPr>
        <p:spPr/>
        <p:txBody>
          <a:bodyPr/>
          <a:lstStyle/>
          <a:p>
            <a:pPr>
              <a:defRPr/>
            </a:pPr>
            <a:fld id="{F9B04EAC-6405-42D3-B5A3-0AE3489ADD26}" type="slidenum">
              <a:rPr lang="en-US" smtClean="0"/>
              <a:pPr>
                <a:defRPr/>
              </a:pPr>
              <a:t>59</a:t>
            </a:fld>
            <a:endParaRPr lang="en-US" dirty="0"/>
          </a:p>
        </p:txBody>
      </p:sp>
      <p:sp>
        <p:nvSpPr>
          <p:cNvPr id="2" name="Rectangle 4">
            <a:extLst>
              <a:ext uri="{FF2B5EF4-FFF2-40B4-BE49-F238E27FC236}">
                <a16:creationId xmlns:a16="http://schemas.microsoft.com/office/drawing/2014/main" id="{F88437FC-9C9A-6FD1-A49D-27C2B88C63AC}"/>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G9C04</a:t>
            </a:r>
          </a:p>
          <a:p>
            <a:pPr algn="ctr">
              <a:lnSpc>
                <a:spcPct val="150000"/>
              </a:lnSpc>
            </a:pPr>
            <a:r>
              <a:rPr lang="en-US" altLang="en-US" sz="2000" dirty="0">
                <a:latin typeface="Rockwell" panose="02060603020205020403" pitchFamily="18" charset="0"/>
              </a:rPr>
              <a:t>How does antenna gain in </a:t>
            </a:r>
            <a:r>
              <a:rPr lang="en-US" altLang="en-US" sz="2000" dirty="0" err="1">
                <a:latin typeface="Rockwell" panose="02060603020205020403" pitchFamily="18" charset="0"/>
              </a:rPr>
              <a:t>dBi</a:t>
            </a:r>
            <a:r>
              <a:rPr lang="en-US" altLang="en-US" sz="2000" dirty="0">
                <a:latin typeface="Rockwell" panose="02060603020205020403" pitchFamily="18" charset="0"/>
              </a:rPr>
              <a:t> compare to gain stated in </a:t>
            </a:r>
            <a:r>
              <a:rPr lang="en-US" altLang="en-US" sz="2000" dirty="0" err="1">
                <a:latin typeface="Rockwell" panose="02060603020205020403" pitchFamily="18" charset="0"/>
              </a:rPr>
              <a:t>dBd</a:t>
            </a:r>
            <a:r>
              <a:rPr lang="en-US" altLang="en-US" sz="2000" dirty="0">
                <a:latin typeface="Rockwell" panose="02060603020205020403" pitchFamily="18" charset="0"/>
              </a:rPr>
              <a:t> for the same antenna?</a:t>
            </a:r>
          </a:p>
        </p:txBody>
      </p:sp>
    </p:spTree>
    <p:extLst>
      <p:ext uri="{BB962C8B-B14F-4D97-AF65-F5344CB8AC3E}">
        <p14:creationId xmlns:p14="http://schemas.microsoft.com/office/powerpoint/2010/main" val="261197300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additive="repl">
                                        <p:cTn id="6" dur="1000" fill="hold" masterRel="lastClick"/>
                                        <p:tgtEl>
                                          <p:spTgt spid="40962">
                                            <p:txEl>
                                              <p:pRg st="0" end="0"/>
                                            </p:txEl>
                                          </p:spTgt>
                                        </p:tgtEl>
                                        <p:attrNameLst>
                                          <p:attrName>style.color</p:attrName>
                                        </p:attrNameLst>
                                      </p:cBhvr>
                                      <p:to>
                                        <a:srgbClr val="FF1515"/>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additive="repl">
                                        <p:cTn id="10" dur="1000" fill="hold" masterRel="lastClick"/>
                                        <p:tgtEl>
                                          <p:spTgt spid="40962">
                                            <p:txEl>
                                              <p:pRg st="1" end="1"/>
                                            </p:txEl>
                                          </p:spTgt>
                                        </p:tgtEl>
                                        <p:attrNameLst>
                                          <p:attrName>style.color</p:attrName>
                                        </p:attrNameLst>
                                      </p:cBhvr>
                                      <p:to>
                                        <a:srgbClr val="FF1515"/>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additive="repl">
                                        <p:cTn id="14" dur="1000" fill="hold" masterRel="lastClick"/>
                                        <p:tgtEl>
                                          <p:spTgt spid="40962">
                                            <p:txEl>
                                              <p:pRg st="2" end="2"/>
                                            </p:txEl>
                                          </p:spTgt>
                                        </p:tgtEl>
                                        <p:attrNameLst>
                                          <p:attrName>style.color</p:attrName>
                                        </p:attrNameLst>
                                      </p:cBhvr>
                                      <p:to>
                                        <a:srgbClr val="FF1515"/>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additive="repl">
                                        <p:cTn id="18" dur="1000" fill="hold" masterRel="lastClick"/>
                                        <p:tgtEl>
                                          <p:spTgt spid="40962">
                                            <p:txEl>
                                              <p:pRg st="3" end="3"/>
                                            </p:txEl>
                                          </p:spTgt>
                                        </p:tgtEl>
                                        <p:attrNameLst>
                                          <p:attrName>style.color</p:attrName>
                                        </p:attrNameLst>
                                      </p:cBhvr>
                                      <p:to>
                                        <a:srgbClr val="FF1515"/>
                                      </p:to>
                                    </p:animClr>
                                  </p:childTnLst>
                                </p:cTn>
                              </p:par>
                              <p:par>
                                <p:cTn id="19" presetID="5" presetClass="emph" presetSubtype="1" fill="hold" nodeType="withEffect">
                                  <p:stCondLst>
                                    <p:cond delay="0"/>
                                  </p:stCondLst>
                                  <p:childTnLst>
                                    <p:set>
                                      <p:cBhvr additive="repl">
                                        <p:cTn id="20" dur="1000"/>
                                        <p:tgtEl>
                                          <p:spTgt spid="40962">
                                            <p:txEl>
                                              <p:pRg st="0" end="0"/>
                                            </p:txEl>
                                          </p:spTgt>
                                        </p:tgtEl>
                                        <p:attrNameLst>
                                          <p:attrName>style.fontStyle</p:attrName>
                                        </p:attrNameLst>
                                      </p:cBhvr>
                                      <p:to>
                                        <p:strVal val="normal"/>
                                      </p:to>
                                    </p:set>
                                    <p:set>
                                      <p:cBhvr additive="repl">
                                        <p:cTn id="21" dur="1000"/>
                                        <p:tgtEl>
                                          <p:spTgt spid="40962">
                                            <p:txEl>
                                              <p:pRg st="0" end="0"/>
                                            </p:txEl>
                                          </p:spTgt>
                                        </p:tgtEl>
                                        <p:attrNameLst>
                                          <p:attrName>style.fontWeight</p:attrName>
                                        </p:attrNameLst>
                                      </p:cBhvr>
                                      <p:to>
                                        <p:strVal val="bold"/>
                                      </p:to>
                                    </p:set>
                                    <p:set>
                                      <p:cBhvr additive="repl">
                                        <p:cTn id="22" dur="1000"/>
                                        <p:tgtEl>
                                          <p:spTgt spid="40962">
                                            <p:txEl>
                                              <p:pRg st="0" end="0"/>
                                            </p:txEl>
                                          </p:spTgt>
                                        </p:tgtEl>
                                        <p:attrNameLst>
                                          <p:attrName>style.textDecorationUnderline</p:attrName>
                                        </p:attrNameLst>
                                      </p:cBhvr>
                                      <p:to>
                                        <p:strVal val="false"/>
                                      </p:to>
                                    </p:set>
                                  </p:childTnLst>
                                </p:cTn>
                              </p:par>
                              <p:par>
                                <p:cTn id="23" presetID="5" presetClass="emph" presetSubtype="1" fill="hold" nodeType="withEffect">
                                  <p:stCondLst>
                                    <p:cond delay="0"/>
                                  </p:stCondLst>
                                  <p:childTnLst>
                                    <p:set>
                                      <p:cBhvr additive="repl">
                                        <p:cTn id="24" dur="1000"/>
                                        <p:tgtEl>
                                          <p:spTgt spid="40962">
                                            <p:txEl>
                                              <p:pRg st="1" end="1"/>
                                            </p:txEl>
                                          </p:spTgt>
                                        </p:tgtEl>
                                        <p:attrNameLst>
                                          <p:attrName>style.fontStyle</p:attrName>
                                        </p:attrNameLst>
                                      </p:cBhvr>
                                      <p:to>
                                        <p:strVal val="normal"/>
                                      </p:to>
                                    </p:set>
                                    <p:set>
                                      <p:cBhvr additive="repl">
                                        <p:cTn id="25" dur="1000"/>
                                        <p:tgtEl>
                                          <p:spTgt spid="40962">
                                            <p:txEl>
                                              <p:pRg st="1" end="1"/>
                                            </p:txEl>
                                          </p:spTgt>
                                        </p:tgtEl>
                                        <p:attrNameLst>
                                          <p:attrName>style.fontWeight</p:attrName>
                                        </p:attrNameLst>
                                      </p:cBhvr>
                                      <p:to>
                                        <p:strVal val="bold"/>
                                      </p:to>
                                    </p:set>
                                    <p:set>
                                      <p:cBhvr additive="repl">
                                        <p:cTn id="26" dur="1000"/>
                                        <p:tgtEl>
                                          <p:spTgt spid="40962">
                                            <p:txEl>
                                              <p:pRg st="1" end="1"/>
                                            </p:txEl>
                                          </p:spTgt>
                                        </p:tgtEl>
                                        <p:attrNameLst>
                                          <p:attrName>style.textDecorationUnderline</p:attrName>
                                        </p:attrNameLst>
                                      </p:cBhvr>
                                      <p:to>
                                        <p:strVal val="false"/>
                                      </p:to>
                                    </p:set>
                                  </p:childTnLst>
                                </p:cTn>
                              </p:par>
                              <p:par>
                                <p:cTn id="27" presetID="5" presetClass="emph" presetSubtype="1" fill="hold" nodeType="withEffect">
                                  <p:stCondLst>
                                    <p:cond delay="0"/>
                                  </p:stCondLst>
                                  <p:childTnLst>
                                    <p:set>
                                      <p:cBhvr additive="repl">
                                        <p:cTn id="28" dur="1000"/>
                                        <p:tgtEl>
                                          <p:spTgt spid="40962">
                                            <p:txEl>
                                              <p:pRg st="2" end="2"/>
                                            </p:txEl>
                                          </p:spTgt>
                                        </p:tgtEl>
                                        <p:attrNameLst>
                                          <p:attrName>style.fontStyle</p:attrName>
                                        </p:attrNameLst>
                                      </p:cBhvr>
                                      <p:to>
                                        <p:strVal val="normal"/>
                                      </p:to>
                                    </p:set>
                                    <p:set>
                                      <p:cBhvr additive="repl">
                                        <p:cTn id="29" dur="1000"/>
                                        <p:tgtEl>
                                          <p:spTgt spid="40962">
                                            <p:txEl>
                                              <p:pRg st="2" end="2"/>
                                            </p:txEl>
                                          </p:spTgt>
                                        </p:tgtEl>
                                        <p:attrNameLst>
                                          <p:attrName>style.fontWeight</p:attrName>
                                        </p:attrNameLst>
                                      </p:cBhvr>
                                      <p:to>
                                        <p:strVal val="bold"/>
                                      </p:to>
                                    </p:set>
                                    <p:set>
                                      <p:cBhvr additive="repl">
                                        <p:cTn id="30" dur="1000"/>
                                        <p:tgtEl>
                                          <p:spTgt spid="40962">
                                            <p:txEl>
                                              <p:pRg st="2" end="2"/>
                                            </p:txEl>
                                          </p:spTgt>
                                        </p:tgtEl>
                                        <p:attrNameLst>
                                          <p:attrName>style.textDecorationUnderline</p:attrName>
                                        </p:attrNameLst>
                                      </p:cBhvr>
                                      <p:to>
                                        <p:strVal val="false"/>
                                      </p:to>
                                    </p:set>
                                  </p:childTnLst>
                                </p:cTn>
                              </p:par>
                              <p:par>
                                <p:cTn id="31" presetID="5" presetClass="emph" presetSubtype="1" fill="hold" nodeType="withEffect">
                                  <p:stCondLst>
                                    <p:cond delay="0"/>
                                  </p:stCondLst>
                                  <p:childTnLst>
                                    <p:set>
                                      <p:cBhvr additive="repl">
                                        <p:cTn id="32" dur="1000"/>
                                        <p:tgtEl>
                                          <p:spTgt spid="40962">
                                            <p:txEl>
                                              <p:pRg st="3" end="3"/>
                                            </p:txEl>
                                          </p:spTgt>
                                        </p:tgtEl>
                                        <p:attrNameLst>
                                          <p:attrName>style.fontStyle</p:attrName>
                                        </p:attrNameLst>
                                      </p:cBhvr>
                                      <p:to>
                                        <p:strVal val="normal"/>
                                      </p:to>
                                    </p:set>
                                    <p:set>
                                      <p:cBhvr additive="repl">
                                        <p:cTn id="33" dur="1000"/>
                                        <p:tgtEl>
                                          <p:spTgt spid="40962">
                                            <p:txEl>
                                              <p:pRg st="3" end="3"/>
                                            </p:txEl>
                                          </p:spTgt>
                                        </p:tgtEl>
                                        <p:attrNameLst>
                                          <p:attrName>style.fontWeight</p:attrName>
                                        </p:attrNameLst>
                                      </p:cBhvr>
                                      <p:to>
                                        <p:strVal val="bold"/>
                                      </p:to>
                                    </p:set>
                                    <p:set>
                                      <p:cBhvr additive="repl">
                                        <p:cTn id="34" dur="1000"/>
                                        <p:tgtEl>
                                          <p:spTgt spid="40962">
                                            <p:txEl>
                                              <p:pRg st="3" end="3"/>
                                            </p:txEl>
                                          </p:spTgt>
                                        </p:tgtEl>
                                        <p:attrNameLst>
                                          <p:attrName>style.textDecorationUnderline</p:attrName>
                                        </p:attrNameLst>
                                      </p:cBhvr>
                                      <p:to>
                                        <p:strVal val="false"/>
                                      </p:to>
                                    </p:set>
                                  </p:childTnLst>
                                </p:cTn>
                              </p:par>
                              <p:par>
                                <p:cTn id="35" presetID="8" presetClass="emph" fill="hold" nodeType="withEffect">
                                  <p:stCondLst>
                                    <p:cond delay="0"/>
                                  </p:stCondLst>
                                  <p:childTnLst>
                                    <p:animRot by="21600000">
                                      <p:cBhvr additive="repl">
                                        <p:cTn id="36" dur="1000" fill="hold"/>
                                        <p:tgtEl>
                                          <p:spTgt spid="40962">
                                            <p:txEl>
                                              <p:pRg st="0" end="0"/>
                                            </p:txEl>
                                          </p:spTgt>
                                        </p:tgtEl>
                                        <p:attrNameLst>
                                          <p:attrName>r</p:attrName>
                                        </p:attrNameLst>
                                      </p:cBhvr>
                                    </p:animRot>
                                  </p:childTnLst>
                                </p:cTn>
                              </p:par>
                              <p:par>
                                <p:cTn id="37" presetID="8" presetClass="emph" fill="hold" nodeType="withEffect">
                                  <p:stCondLst>
                                    <p:cond delay="0"/>
                                  </p:stCondLst>
                                  <p:childTnLst>
                                    <p:animRot by="21600000">
                                      <p:cBhvr additive="repl">
                                        <p:cTn id="38" dur="1000" fill="hold"/>
                                        <p:tgtEl>
                                          <p:spTgt spid="40962">
                                            <p:txEl>
                                              <p:pRg st="1" end="1"/>
                                            </p:txEl>
                                          </p:spTgt>
                                        </p:tgtEl>
                                        <p:attrNameLst>
                                          <p:attrName>r</p:attrName>
                                        </p:attrNameLst>
                                      </p:cBhvr>
                                    </p:animRot>
                                  </p:childTnLst>
                                </p:cTn>
                              </p:par>
                              <p:par>
                                <p:cTn id="39" presetID="8" presetClass="emph" fill="hold" nodeType="withEffect">
                                  <p:stCondLst>
                                    <p:cond delay="0"/>
                                  </p:stCondLst>
                                  <p:childTnLst>
                                    <p:animRot by="21600000">
                                      <p:cBhvr additive="repl">
                                        <p:cTn id="40" dur="1000" fill="hold"/>
                                        <p:tgtEl>
                                          <p:spTgt spid="40962">
                                            <p:txEl>
                                              <p:pRg st="2" end="2"/>
                                            </p:txEl>
                                          </p:spTgt>
                                        </p:tgtEl>
                                        <p:attrNameLst>
                                          <p:attrName>r</p:attrName>
                                        </p:attrNameLst>
                                      </p:cBhvr>
                                    </p:animRot>
                                  </p:childTnLst>
                                </p:cTn>
                              </p:par>
                              <p:par>
                                <p:cTn id="41" presetID="8" presetClass="emph" fill="hold" nodeType="withEffect">
                                  <p:stCondLst>
                                    <p:cond delay="0"/>
                                  </p:stCondLst>
                                  <p:childTnLst>
                                    <p:animRot by="21600000">
                                      <p:cBhvr additive="repl">
                                        <p:cTn id="42" dur="1000" fill="hold"/>
                                        <p:tgtEl>
                                          <p:spTgt spid="40962">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23" name="Rectangle 2"/>
          <p:cNvSpPr>
            <a:spLocks noGrp="1" noChangeArrowheads="1"/>
          </p:cNvSpPr>
          <p:nvPr>
            <p:ph type="title" idx="4294967295"/>
          </p:nvPr>
        </p:nvSpPr>
        <p:spPr>
          <a:xfrm>
            <a:off x="1259681" y="440533"/>
            <a:ext cx="6481763" cy="373856"/>
          </a:xfrm>
        </p:spPr>
        <p:txBody>
          <a:bodyPr>
            <a:normAutofit fontScale="90000"/>
          </a:bodyPr>
          <a:lstStyle/>
          <a:p>
            <a:pPr algn="ctr" eaLnBrk="1" hangingPunct="1"/>
            <a:r>
              <a:rPr lang="en-US" altLang="en-US" dirty="0"/>
              <a:t>RF &amp; Electrical Safety</a:t>
            </a:r>
          </a:p>
        </p:txBody>
      </p:sp>
      <p:sp>
        <p:nvSpPr>
          <p:cNvPr id="5124" name="Rectangle 3"/>
          <p:cNvSpPr>
            <a:spLocks noGrp="1" noChangeArrowheads="1"/>
          </p:cNvSpPr>
          <p:nvPr>
            <p:ph type="body" idx="4294967295"/>
          </p:nvPr>
        </p:nvSpPr>
        <p:spPr>
          <a:xfrm>
            <a:off x="421957" y="980122"/>
            <a:ext cx="8124347" cy="4163378"/>
          </a:xfrm>
        </p:spPr>
        <p:txBody>
          <a:bodyPr>
            <a:normAutofit fontScale="92500" lnSpcReduction="10000"/>
          </a:bodyPr>
          <a:lstStyle/>
          <a:p>
            <a:pPr eaLnBrk="1" hangingPunct="1">
              <a:lnSpc>
                <a:spcPct val="80000"/>
              </a:lnSpc>
              <a:buFont typeface="Wingdings" panose="05000000000000000000" pitchFamily="2" charset="2"/>
              <a:buChar char="Ø"/>
            </a:pPr>
            <a:r>
              <a:rPr lang="en-US" altLang="en-US" b="1" dirty="0"/>
              <a:t>Turn off the transmitter and disconnect the feed line </a:t>
            </a:r>
            <a:r>
              <a:rPr lang="en-US" altLang="en-US" dirty="0"/>
              <a:t>whenever you make adjustments or repairs to an antenna.</a:t>
            </a:r>
            <a:r>
              <a:rPr lang="en-US" altLang="en-US" sz="1350" dirty="0"/>
              <a:t> </a:t>
            </a:r>
            <a:r>
              <a:rPr lang="en-US" altLang="en-US" sz="675" dirty="0"/>
              <a:t>(G0B14)</a:t>
            </a:r>
            <a:endParaRPr lang="en-US" altLang="en-US" sz="1350" dirty="0"/>
          </a:p>
          <a:p>
            <a:pPr eaLnBrk="1" hangingPunct="1">
              <a:lnSpc>
                <a:spcPct val="80000"/>
              </a:lnSpc>
              <a:buFont typeface="Wingdings" panose="05000000000000000000" pitchFamily="2" charset="2"/>
              <a:buChar char="Ø"/>
            </a:pPr>
            <a:endParaRPr lang="en-US" altLang="en-US" sz="1350" dirty="0"/>
          </a:p>
          <a:p>
            <a:pPr eaLnBrk="1" hangingPunct="1">
              <a:lnSpc>
                <a:spcPct val="80000"/>
              </a:lnSpc>
              <a:buFont typeface="Wingdings" panose="05000000000000000000" pitchFamily="2" charset="2"/>
              <a:buChar char="Ø"/>
            </a:pPr>
            <a:r>
              <a:rPr lang="en-US" altLang="en-US" dirty="0"/>
              <a:t>Any person preparing to climb a tower that supports electrically powered devices should </a:t>
            </a:r>
            <a:r>
              <a:rPr lang="en-US" altLang="en-US" b="1" dirty="0"/>
              <a:t>make sure all circuits that supply power to the tower are locked out and tagged</a:t>
            </a:r>
            <a:r>
              <a:rPr lang="en-US" altLang="en-US" dirty="0"/>
              <a:t>.</a:t>
            </a:r>
            <a:r>
              <a:rPr lang="en-US" altLang="en-US" sz="1200" dirty="0"/>
              <a:t> </a:t>
            </a:r>
            <a:r>
              <a:rPr lang="en-US" altLang="en-US" sz="675" dirty="0"/>
              <a:t>(G0B08)</a:t>
            </a:r>
            <a:r>
              <a:rPr lang="en-US" altLang="en-US" sz="1200" dirty="0"/>
              <a:t> </a:t>
            </a:r>
            <a:endParaRPr lang="en-US" altLang="en-US" sz="1350" dirty="0"/>
          </a:p>
          <a:p>
            <a:pPr eaLnBrk="1" hangingPunct="1">
              <a:lnSpc>
                <a:spcPct val="80000"/>
              </a:lnSpc>
              <a:buFont typeface="Wingdings" panose="05000000000000000000" pitchFamily="2" charset="2"/>
              <a:buChar char="Ø"/>
            </a:pPr>
            <a:endParaRPr lang="en-US" altLang="en-US" sz="1350" dirty="0"/>
          </a:p>
          <a:p>
            <a:pPr eaLnBrk="1" hangingPunct="1">
              <a:lnSpc>
                <a:spcPct val="80000"/>
              </a:lnSpc>
              <a:buFont typeface="Wingdings" panose="05000000000000000000" pitchFamily="2" charset="2"/>
              <a:buChar char="Ø"/>
            </a:pPr>
            <a:r>
              <a:rPr lang="en-US" altLang="en-US" dirty="0"/>
              <a:t>One of the practices that should be observed for safety when climbing on a tower using a safety belt or harness is to </a:t>
            </a:r>
            <a:r>
              <a:rPr lang="en-US" altLang="en-US" b="1" dirty="0"/>
              <a:t>always attach the belt safety hook to the belt D-ring with the hook opening away from the tower</a:t>
            </a:r>
            <a:r>
              <a:rPr lang="en-US" altLang="en-US" dirty="0"/>
              <a:t>.</a:t>
            </a:r>
            <a:r>
              <a:rPr lang="en-US" altLang="en-US" sz="1200" dirty="0"/>
              <a:t> </a:t>
            </a:r>
            <a:r>
              <a:rPr lang="en-US" altLang="en-US" sz="675" dirty="0"/>
              <a:t>(G0B07)</a:t>
            </a:r>
          </a:p>
          <a:p>
            <a:pPr eaLnBrk="1" hangingPunct="1">
              <a:lnSpc>
                <a:spcPct val="80000"/>
              </a:lnSpc>
              <a:buFont typeface="Wingdings" panose="05000000000000000000" pitchFamily="2" charset="2"/>
              <a:buChar char="Ø"/>
            </a:pPr>
            <a:endParaRPr lang="en-US" altLang="en-US" sz="1350" dirty="0"/>
          </a:p>
          <a:p>
            <a:pPr eaLnBrk="1" hangingPunct="1">
              <a:lnSpc>
                <a:spcPct val="80000"/>
              </a:lnSpc>
              <a:buFont typeface="Wingdings" panose="05000000000000000000" pitchFamily="2" charset="2"/>
              <a:buChar char="Ø"/>
            </a:pPr>
            <a:endParaRPr lang="en-US" altLang="en-US" sz="1350" dirty="0"/>
          </a:p>
          <a:p>
            <a:pPr eaLnBrk="1" hangingPunct="1">
              <a:lnSpc>
                <a:spcPct val="80000"/>
              </a:lnSpc>
              <a:buFont typeface="Wingdings" panose="05000000000000000000" pitchFamily="2" charset="2"/>
              <a:buChar char="Ø"/>
            </a:pPr>
            <a:endParaRPr lang="en-US" altLang="en-US" sz="1350" dirty="0"/>
          </a:p>
          <a:p>
            <a:pPr eaLnBrk="1" hangingPunct="1">
              <a:lnSpc>
                <a:spcPct val="80000"/>
              </a:lnSpc>
              <a:buFont typeface="Wingdings" panose="05000000000000000000" pitchFamily="2" charset="2"/>
              <a:buChar char="Ø"/>
            </a:pPr>
            <a:endParaRPr lang="en-US" altLang="en-US" sz="1350" dirty="0"/>
          </a:p>
          <a:p>
            <a:pPr eaLnBrk="1" hangingPunct="1">
              <a:lnSpc>
                <a:spcPct val="80000"/>
              </a:lnSpc>
              <a:buFont typeface="Wingdings" panose="05000000000000000000" pitchFamily="2" charset="2"/>
              <a:buChar char="Ø"/>
            </a:pPr>
            <a:endParaRPr lang="en-US" altLang="en-US" sz="1350" dirty="0"/>
          </a:p>
          <a:p>
            <a:pPr eaLnBrk="1" hangingPunct="1">
              <a:lnSpc>
                <a:spcPct val="80000"/>
              </a:lnSpc>
              <a:buFont typeface="Wingdings" panose="05000000000000000000" pitchFamily="2" charset="2"/>
              <a:buChar char="Ø"/>
            </a:pPr>
            <a:endParaRPr lang="en-US" altLang="en-US" sz="1350" dirty="0"/>
          </a:p>
          <a:p>
            <a:pPr eaLnBrk="1" hangingPunct="1">
              <a:lnSpc>
                <a:spcPct val="80000"/>
              </a:lnSpc>
              <a:buFont typeface="Wingdings" panose="05000000000000000000" pitchFamily="2" charset="2"/>
              <a:buChar char="Ø"/>
            </a:pPr>
            <a:endParaRPr lang="en-US" altLang="en-US" sz="1350" dirty="0"/>
          </a:p>
          <a:p>
            <a:pPr eaLnBrk="1" hangingPunct="1">
              <a:lnSpc>
                <a:spcPct val="80000"/>
              </a:lnSpc>
              <a:buFont typeface="Wingdings" panose="05000000000000000000" pitchFamily="2" charset="2"/>
              <a:buNone/>
            </a:pPr>
            <a:r>
              <a:rPr lang="en-US" altLang="en-US" sz="1350" dirty="0"/>
              <a:t> </a:t>
            </a:r>
          </a:p>
          <a:p>
            <a:pPr lvl="1" eaLnBrk="1" hangingPunct="1">
              <a:lnSpc>
                <a:spcPct val="80000"/>
              </a:lnSpc>
              <a:buFont typeface="Wingdings" panose="05000000000000000000" pitchFamily="2" charset="2"/>
              <a:buNone/>
            </a:pPr>
            <a:endParaRPr lang="en-US" altLang="en-US" sz="1350" dirty="0"/>
          </a:p>
        </p:txBody>
      </p:sp>
      <p:pic>
        <p:nvPicPr>
          <p:cNvPr id="2048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0575" y="3147057"/>
            <a:ext cx="678656"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47088" y="2842367"/>
            <a:ext cx="664369"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8308" y="2796741"/>
            <a:ext cx="1662174" cy="2219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8" name="Line 8"/>
          <p:cNvSpPr>
            <a:spLocks noChangeShapeType="1"/>
          </p:cNvSpPr>
          <p:nvPr/>
        </p:nvSpPr>
        <p:spPr bwMode="auto">
          <a:xfrm>
            <a:off x="6939201" y="2797493"/>
            <a:ext cx="576263" cy="0"/>
          </a:xfrm>
          <a:prstGeom prst="line">
            <a:avLst/>
          </a:prstGeom>
          <a:noFill/>
          <a:ln w="28575" cap="sq">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20489" name="Line 9"/>
          <p:cNvSpPr>
            <a:spLocks noChangeShapeType="1"/>
          </p:cNvSpPr>
          <p:nvPr/>
        </p:nvSpPr>
        <p:spPr bwMode="auto">
          <a:xfrm>
            <a:off x="7303974" y="2796741"/>
            <a:ext cx="664131" cy="284213"/>
          </a:xfrm>
          <a:prstGeom prst="line">
            <a:avLst/>
          </a:prstGeom>
          <a:noFill/>
          <a:ln w="28575" cap="sq">
            <a:solidFill>
              <a:srgbClr val="FF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20490" name="Line 10"/>
          <p:cNvSpPr>
            <a:spLocks noChangeShapeType="1"/>
          </p:cNvSpPr>
          <p:nvPr/>
        </p:nvSpPr>
        <p:spPr bwMode="auto">
          <a:xfrm>
            <a:off x="7200766" y="2810695"/>
            <a:ext cx="211475" cy="619819"/>
          </a:xfrm>
          <a:prstGeom prst="line">
            <a:avLst/>
          </a:prstGeom>
          <a:noFill/>
          <a:ln w="28575" cap="sq">
            <a:solidFill>
              <a:srgbClr val="FF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20491" name="Line 11"/>
          <p:cNvSpPr>
            <a:spLocks noChangeShapeType="1"/>
          </p:cNvSpPr>
          <p:nvPr/>
        </p:nvSpPr>
        <p:spPr bwMode="auto">
          <a:xfrm>
            <a:off x="1572487" y="2995613"/>
            <a:ext cx="3828802" cy="584462"/>
          </a:xfrm>
          <a:prstGeom prst="line">
            <a:avLst/>
          </a:prstGeom>
          <a:noFill/>
          <a:ln w="28575" cap="sq">
            <a:solidFill>
              <a:srgbClr val="FF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20492" name="Line 12"/>
          <p:cNvSpPr>
            <a:spLocks noChangeShapeType="1"/>
          </p:cNvSpPr>
          <p:nvPr/>
        </p:nvSpPr>
        <p:spPr bwMode="auto">
          <a:xfrm flipH="1">
            <a:off x="5238012" y="2796741"/>
            <a:ext cx="2012795" cy="1087913"/>
          </a:xfrm>
          <a:prstGeom prst="line">
            <a:avLst/>
          </a:prstGeom>
          <a:noFill/>
          <a:ln w="28575" cap="sq">
            <a:solidFill>
              <a:srgbClr val="FF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20494" name="Line 14"/>
          <p:cNvSpPr>
            <a:spLocks noChangeShapeType="1"/>
          </p:cNvSpPr>
          <p:nvPr/>
        </p:nvSpPr>
        <p:spPr bwMode="auto">
          <a:xfrm>
            <a:off x="597695" y="2995613"/>
            <a:ext cx="1699022" cy="0"/>
          </a:xfrm>
          <a:prstGeom prst="line">
            <a:avLst/>
          </a:prstGeom>
          <a:noFill/>
          <a:ln w="28575" cap="sq">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a:endParaRPr lang="en-US" sz="1350">
              <a:solidFill>
                <a:srgbClr val="000066"/>
              </a:solidFill>
              <a:latin typeface="Verdana" panose="020B0604030504040204" pitchFamily="34" charset="0"/>
            </a:endParaRPr>
          </a:p>
        </p:txBody>
      </p:sp>
      <p:sp>
        <p:nvSpPr>
          <p:cNvPr id="20496" name="Text Box 16"/>
          <p:cNvSpPr txBox="1">
            <a:spLocks noChangeArrowheads="1"/>
          </p:cNvSpPr>
          <p:nvPr/>
        </p:nvSpPr>
        <p:spPr bwMode="auto">
          <a:xfrm>
            <a:off x="702583" y="3560948"/>
            <a:ext cx="2507456"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pPr>
            <a:r>
              <a:rPr lang="en-US" altLang="en-US" sz="1050" dirty="0">
                <a:solidFill>
                  <a:srgbClr val="FF1515"/>
                </a:solidFill>
              </a:rPr>
              <a:t>Always disconnect the feedline from the transmitter before going up a tower to work on antenna…prevents accidental RF radiation exposure.</a:t>
            </a:r>
          </a:p>
        </p:txBody>
      </p:sp>
      <p:sp>
        <p:nvSpPr>
          <p:cNvPr id="2" name="Slide Number Placeholder 1"/>
          <p:cNvSpPr>
            <a:spLocks noGrp="1"/>
          </p:cNvSpPr>
          <p:nvPr>
            <p:ph type="sldNum" sz="quarter" idx="12"/>
          </p:nvPr>
        </p:nvSpPr>
        <p:spPr/>
        <p:txBody>
          <a:bodyPr/>
          <a:lstStyle/>
          <a:p>
            <a:pPr>
              <a:defRPr/>
            </a:pPr>
            <a:fld id="{703028F3-E931-4F77-953D-E6BCC26EE149}" type="slidenum">
              <a:rPr lang="en-US" altLang="en-US" smtClean="0">
                <a:solidFill>
                  <a:srgbClr val="000066"/>
                </a:solidFill>
              </a:rPr>
              <a:pPr>
                <a:defRPr/>
              </a:pPr>
              <a:t>6</a:t>
            </a:fld>
            <a:endParaRPr lang="en-US" altLang="en-US">
              <a:solidFill>
                <a:srgbClr val="000066"/>
              </a:solidFill>
            </a:endParaRPr>
          </a:p>
        </p:txBody>
      </p:sp>
    </p:spTree>
    <p:extLst>
      <p:ext uri="{BB962C8B-B14F-4D97-AF65-F5344CB8AC3E}">
        <p14:creationId xmlns:p14="http://schemas.microsoft.com/office/powerpoint/2010/main" val="6867247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wipe(up)">
                                      <p:cBhvr>
                                        <p:cTn id="7" dur="1000"/>
                                        <p:tgtEl>
                                          <p:spTgt spid="512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124">
                                            <p:txEl>
                                              <p:pRg st="2" end="2"/>
                                            </p:txEl>
                                          </p:spTgt>
                                        </p:tgtEl>
                                        <p:attrNameLst>
                                          <p:attrName>style.visibility</p:attrName>
                                        </p:attrNameLst>
                                      </p:cBhvr>
                                      <p:to>
                                        <p:strVal val="visible"/>
                                      </p:to>
                                    </p:set>
                                    <p:animEffect transition="in" filter="wipe(left)">
                                      <p:cBhvr>
                                        <p:cTn id="12" dur="1000"/>
                                        <p:tgtEl>
                                          <p:spTgt spid="5124">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124">
                                            <p:txEl>
                                              <p:pRg st="4" end="4"/>
                                            </p:txEl>
                                          </p:spTgt>
                                        </p:tgtEl>
                                        <p:attrNameLst>
                                          <p:attrName>style.visibility</p:attrName>
                                        </p:attrNameLst>
                                      </p:cBhvr>
                                      <p:to>
                                        <p:strVal val="visible"/>
                                      </p:to>
                                    </p:set>
                                    <p:animEffect transition="in" filter="wipe(left)">
                                      <p:cBhvr>
                                        <p:cTn id="17" dur="1000"/>
                                        <p:tgtEl>
                                          <p:spTgt spid="5124">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3" presetClass="entr" presetSubtype="16" fill="hold" nodeType="clickEffect">
                                  <p:stCondLst>
                                    <p:cond delay="0"/>
                                  </p:stCondLst>
                                  <p:childTnLst>
                                    <p:set>
                                      <p:cBhvr>
                                        <p:cTn id="21" dur="1" fill="hold">
                                          <p:stCondLst>
                                            <p:cond delay="0"/>
                                          </p:stCondLst>
                                        </p:cTn>
                                        <p:tgtEl>
                                          <p:spTgt spid="20486"/>
                                        </p:tgtEl>
                                        <p:attrNameLst>
                                          <p:attrName>style.visibility</p:attrName>
                                        </p:attrNameLst>
                                      </p:cBhvr>
                                      <p:to>
                                        <p:strVal val="visible"/>
                                      </p:to>
                                    </p:set>
                                    <p:anim calcmode="lin" valueType="num">
                                      <p:cBhvr>
                                        <p:cTn id="22" dur="1000" fill="hold"/>
                                        <p:tgtEl>
                                          <p:spTgt spid="20486"/>
                                        </p:tgtEl>
                                        <p:attrNameLst>
                                          <p:attrName>ppt_w</p:attrName>
                                        </p:attrNameLst>
                                      </p:cBhvr>
                                      <p:tavLst>
                                        <p:tav tm="0">
                                          <p:val>
                                            <p:fltVal val="0"/>
                                          </p:val>
                                        </p:tav>
                                        <p:tav tm="100000">
                                          <p:val>
                                            <p:strVal val="#ppt_w"/>
                                          </p:val>
                                        </p:tav>
                                      </p:tavLst>
                                    </p:anim>
                                    <p:anim calcmode="lin" valueType="num">
                                      <p:cBhvr>
                                        <p:cTn id="23" dur="1000" fill="hold"/>
                                        <p:tgtEl>
                                          <p:spTgt spid="20486"/>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20485"/>
                                        </p:tgtEl>
                                        <p:attrNameLst>
                                          <p:attrName>style.visibility</p:attrName>
                                        </p:attrNameLst>
                                      </p:cBhvr>
                                      <p:to>
                                        <p:strVal val="visible"/>
                                      </p:to>
                                    </p:set>
                                    <p:anim calcmode="lin" valueType="num">
                                      <p:cBhvr>
                                        <p:cTn id="26" dur="1000" fill="hold"/>
                                        <p:tgtEl>
                                          <p:spTgt spid="20485"/>
                                        </p:tgtEl>
                                        <p:attrNameLst>
                                          <p:attrName>ppt_w</p:attrName>
                                        </p:attrNameLst>
                                      </p:cBhvr>
                                      <p:tavLst>
                                        <p:tav tm="0">
                                          <p:val>
                                            <p:fltVal val="0"/>
                                          </p:val>
                                        </p:tav>
                                        <p:tav tm="100000">
                                          <p:val>
                                            <p:strVal val="#ppt_w"/>
                                          </p:val>
                                        </p:tav>
                                      </p:tavLst>
                                    </p:anim>
                                    <p:anim calcmode="lin" valueType="num">
                                      <p:cBhvr>
                                        <p:cTn id="27" dur="1000" fill="hold"/>
                                        <p:tgtEl>
                                          <p:spTgt spid="20485"/>
                                        </p:tgtEl>
                                        <p:attrNameLst>
                                          <p:attrName>ppt_h</p:attrName>
                                        </p:attrNameLst>
                                      </p:cBhvr>
                                      <p:tavLst>
                                        <p:tav tm="0">
                                          <p:val>
                                            <p:fltVal val="0"/>
                                          </p:val>
                                        </p:tav>
                                        <p:tav tm="100000">
                                          <p:val>
                                            <p:strVal val="#ppt_h"/>
                                          </p:val>
                                        </p:tav>
                                      </p:tavLst>
                                    </p:anim>
                                  </p:childTnLst>
                                </p:cTn>
                              </p:par>
                            </p:childTnLst>
                          </p:cTn>
                        </p:par>
                        <p:par>
                          <p:cTn id="28" fill="hold" nodeType="afterGroup">
                            <p:stCondLst>
                              <p:cond delay="1000"/>
                            </p:stCondLst>
                            <p:childTnLst>
                              <p:par>
                                <p:cTn id="29" presetID="23" presetClass="entr" presetSubtype="16" fill="hold" nodeType="afterEffect">
                                  <p:stCondLst>
                                    <p:cond delay="0"/>
                                  </p:stCondLst>
                                  <p:childTnLst>
                                    <p:set>
                                      <p:cBhvr>
                                        <p:cTn id="30" dur="1" fill="hold">
                                          <p:stCondLst>
                                            <p:cond delay="0"/>
                                          </p:stCondLst>
                                        </p:cTn>
                                        <p:tgtEl>
                                          <p:spTgt spid="20487"/>
                                        </p:tgtEl>
                                        <p:attrNameLst>
                                          <p:attrName>style.visibility</p:attrName>
                                        </p:attrNameLst>
                                      </p:cBhvr>
                                      <p:to>
                                        <p:strVal val="visible"/>
                                      </p:to>
                                    </p:set>
                                    <p:anim calcmode="lin" valueType="num">
                                      <p:cBhvr>
                                        <p:cTn id="31" dur="1000" fill="hold"/>
                                        <p:tgtEl>
                                          <p:spTgt spid="20487"/>
                                        </p:tgtEl>
                                        <p:attrNameLst>
                                          <p:attrName>ppt_w</p:attrName>
                                        </p:attrNameLst>
                                      </p:cBhvr>
                                      <p:tavLst>
                                        <p:tav tm="0">
                                          <p:val>
                                            <p:fltVal val="0"/>
                                          </p:val>
                                        </p:tav>
                                        <p:tav tm="100000">
                                          <p:val>
                                            <p:strVal val="#ppt_w"/>
                                          </p:val>
                                        </p:tav>
                                      </p:tavLst>
                                    </p:anim>
                                    <p:anim calcmode="lin" valueType="num">
                                      <p:cBhvr>
                                        <p:cTn id="32" dur="1000" fill="hold"/>
                                        <p:tgtEl>
                                          <p:spTgt spid="20487"/>
                                        </p:tgtEl>
                                        <p:attrNameLst>
                                          <p:attrName>ppt_h</p:attrName>
                                        </p:attrNameLst>
                                      </p:cBhvr>
                                      <p:tavLst>
                                        <p:tav tm="0">
                                          <p:val>
                                            <p:fltVal val="0"/>
                                          </p:val>
                                        </p:tav>
                                        <p:tav tm="100000">
                                          <p:val>
                                            <p:strVal val="#ppt_h"/>
                                          </p:val>
                                        </p:tav>
                                      </p:tavLst>
                                    </p:anim>
                                  </p:childTnLst>
                                </p:cTn>
                              </p:par>
                            </p:childTnLst>
                          </p:cTn>
                        </p:par>
                        <p:par>
                          <p:cTn id="33" fill="hold" nodeType="afterGroup">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20488"/>
                                        </p:tgtEl>
                                        <p:attrNameLst>
                                          <p:attrName>style.visibility</p:attrName>
                                        </p:attrNameLst>
                                      </p:cBhvr>
                                      <p:to>
                                        <p:strVal val="visible"/>
                                      </p:to>
                                    </p:set>
                                    <p:animEffect transition="in" filter="wipe(left)">
                                      <p:cBhvr>
                                        <p:cTn id="36" dur="1000"/>
                                        <p:tgtEl>
                                          <p:spTgt spid="20488"/>
                                        </p:tgtEl>
                                      </p:cBhvr>
                                    </p:animEffect>
                                  </p:childTnLst>
                                </p:cTn>
                              </p:par>
                            </p:childTnLst>
                          </p:cTn>
                        </p:par>
                        <p:par>
                          <p:cTn id="37" fill="hold" nodeType="afterGroup">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20489"/>
                                        </p:tgtEl>
                                        <p:attrNameLst>
                                          <p:attrName>style.visibility</p:attrName>
                                        </p:attrNameLst>
                                      </p:cBhvr>
                                      <p:to>
                                        <p:strVal val="visible"/>
                                      </p:to>
                                    </p:set>
                                    <p:animEffect transition="in" filter="wipe(up)">
                                      <p:cBhvr>
                                        <p:cTn id="40" dur="1000"/>
                                        <p:tgtEl>
                                          <p:spTgt spid="20489"/>
                                        </p:tgtEl>
                                      </p:cBhvr>
                                    </p:animEffect>
                                  </p:childTnLst>
                                </p:cTn>
                              </p:par>
                            </p:childTnLst>
                          </p:cTn>
                        </p:par>
                        <p:par>
                          <p:cTn id="41" fill="hold" nodeType="afterGroup">
                            <p:stCondLst>
                              <p:cond delay="4000"/>
                            </p:stCondLst>
                            <p:childTnLst>
                              <p:par>
                                <p:cTn id="42" presetID="22" presetClass="entr" presetSubtype="1" fill="hold" grpId="0" nodeType="afterEffect">
                                  <p:stCondLst>
                                    <p:cond delay="0"/>
                                  </p:stCondLst>
                                  <p:childTnLst>
                                    <p:set>
                                      <p:cBhvr>
                                        <p:cTn id="43" dur="1" fill="hold">
                                          <p:stCondLst>
                                            <p:cond delay="0"/>
                                          </p:stCondLst>
                                        </p:cTn>
                                        <p:tgtEl>
                                          <p:spTgt spid="20490"/>
                                        </p:tgtEl>
                                        <p:attrNameLst>
                                          <p:attrName>style.visibility</p:attrName>
                                        </p:attrNameLst>
                                      </p:cBhvr>
                                      <p:to>
                                        <p:strVal val="visible"/>
                                      </p:to>
                                    </p:set>
                                    <p:animEffect transition="in" filter="wipe(up)">
                                      <p:cBhvr>
                                        <p:cTn id="44" dur="1000"/>
                                        <p:tgtEl>
                                          <p:spTgt spid="20490"/>
                                        </p:tgtEl>
                                      </p:cBhvr>
                                    </p:animEffect>
                                  </p:childTnLst>
                                </p:cTn>
                              </p:par>
                            </p:childTnLst>
                          </p:cTn>
                        </p:par>
                        <p:par>
                          <p:cTn id="45" fill="hold" nodeType="afterGroup">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20492"/>
                                        </p:tgtEl>
                                        <p:attrNameLst>
                                          <p:attrName>style.visibility</p:attrName>
                                        </p:attrNameLst>
                                      </p:cBhvr>
                                      <p:to>
                                        <p:strVal val="visible"/>
                                      </p:to>
                                    </p:set>
                                    <p:animEffect transition="in" filter="wipe(left)">
                                      <p:cBhvr>
                                        <p:cTn id="48" dur="1000"/>
                                        <p:tgtEl>
                                          <p:spTgt spid="20492"/>
                                        </p:tgtEl>
                                      </p:cBhvr>
                                    </p:animEffect>
                                  </p:childTnLst>
                                </p:cTn>
                              </p:par>
                            </p:childTnLst>
                          </p:cTn>
                        </p:par>
                        <p:par>
                          <p:cTn id="49" fill="hold" nodeType="afterGroup">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20494"/>
                                        </p:tgtEl>
                                        <p:attrNameLst>
                                          <p:attrName>style.visibility</p:attrName>
                                        </p:attrNameLst>
                                      </p:cBhvr>
                                      <p:to>
                                        <p:strVal val="visible"/>
                                      </p:to>
                                    </p:set>
                                    <p:animEffect transition="in" filter="wipe(left)">
                                      <p:cBhvr>
                                        <p:cTn id="52" dur="1000"/>
                                        <p:tgtEl>
                                          <p:spTgt spid="20494"/>
                                        </p:tgtEl>
                                      </p:cBhvr>
                                    </p:animEffect>
                                  </p:childTnLst>
                                </p:cTn>
                              </p:par>
                            </p:childTnLst>
                          </p:cTn>
                        </p:par>
                        <p:par>
                          <p:cTn id="53" fill="hold" nodeType="afterGroup">
                            <p:stCondLst>
                              <p:cond delay="7000"/>
                            </p:stCondLst>
                            <p:childTnLst>
                              <p:par>
                                <p:cTn id="54" presetID="22" presetClass="entr" presetSubtype="2" fill="hold" grpId="0" nodeType="afterEffect">
                                  <p:stCondLst>
                                    <p:cond delay="0"/>
                                  </p:stCondLst>
                                  <p:childTnLst>
                                    <p:set>
                                      <p:cBhvr>
                                        <p:cTn id="55" dur="1" fill="hold">
                                          <p:stCondLst>
                                            <p:cond delay="0"/>
                                          </p:stCondLst>
                                        </p:cTn>
                                        <p:tgtEl>
                                          <p:spTgt spid="20491"/>
                                        </p:tgtEl>
                                        <p:attrNameLst>
                                          <p:attrName>style.visibility</p:attrName>
                                        </p:attrNameLst>
                                      </p:cBhvr>
                                      <p:to>
                                        <p:strVal val="visible"/>
                                      </p:to>
                                    </p:set>
                                    <p:animEffect transition="in" filter="wipe(right)">
                                      <p:cBhvr>
                                        <p:cTn id="56" dur="1000"/>
                                        <p:tgtEl>
                                          <p:spTgt spid="20491"/>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20496"/>
                                        </p:tgtEl>
                                        <p:attrNameLst>
                                          <p:attrName>style.visibility</p:attrName>
                                        </p:attrNameLst>
                                      </p:cBhvr>
                                      <p:to>
                                        <p:strVal val="visible"/>
                                      </p:to>
                                    </p:set>
                                    <p:animEffect transition="in" filter="wipe(down)">
                                      <p:cBhvr>
                                        <p:cTn id="61" dur="1000"/>
                                        <p:tgtEl>
                                          <p:spTgt spid="20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8" grpId="0" animBg="1"/>
      <p:bldP spid="20489" grpId="0" animBg="1"/>
      <p:bldP spid="20490" grpId="0" animBg="1"/>
      <p:bldP spid="20491" grpId="0" animBg="1"/>
      <p:bldP spid="20492" grpId="0" animBg="1"/>
      <p:bldP spid="20494" grpId="0" animBg="1"/>
      <p:bldP spid="2049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0CAC7-AA0F-4A89-5E2D-312A68AB3A4F}"/>
            </a:ext>
          </a:extLst>
        </p:cNvPr>
        <p:cNvGrpSpPr/>
        <p:nvPr/>
      </p:nvGrpSpPr>
      <p:grpSpPr>
        <a:xfrm>
          <a:off x="0" y="0"/>
          <a:ext cx="0" cy="0"/>
          <a:chOff x="0" y="0"/>
          <a:chExt cx="0" cy="0"/>
        </a:xfrm>
      </p:grpSpPr>
      <p:sp>
        <p:nvSpPr>
          <p:cNvPr id="82946" name="Rectangle 1">
            <a:extLst>
              <a:ext uri="{FF2B5EF4-FFF2-40B4-BE49-F238E27FC236}">
                <a16:creationId xmlns:a16="http://schemas.microsoft.com/office/drawing/2014/main" id="{73014D77-E2A0-6CB4-CEA2-09547E56111F}"/>
              </a:ext>
            </a:extLst>
          </p:cNvPr>
          <p:cNvSpPr>
            <a:spLocks noChangeArrowheads="1"/>
          </p:cNvSpPr>
          <p:nvPr/>
        </p:nvSpPr>
        <p:spPr bwMode="auto">
          <a:xfrm>
            <a:off x="1314450" y="57150"/>
            <a:ext cx="7200900"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G9D12</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400" dirty="0">
                <a:solidFill>
                  <a:srgbClr val="FFFFFF"/>
                </a:solidFill>
                <a:latin typeface="Rockwell" panose="02060603020205020403" pitchFamily="18" charset="0"/>
                <a:ea typeface="Microsoft YaHei" panose="020B0503020204020204" pitchFamily="34" charset="-122"/>
              </a:rPr>
              <a:t>What is the common name of a dipole 					with 	a single central support? </a:t>
            </a:r>
          </a:p>
        </p:txBody>
      </p:sp>
      <p:sp>
        <p:nvSpPr>
          <p:cNvPr id="41986" name="Rectangle 2">
            <a:extLst>
              <a:ext uri="{FF2B5EF4-FFF2-40B4-BE49-F238E27FC236}">
                <a16:creationId xmlns:a16="http://schemas.microsoft.com/office/drawing/2014/main" id="{51556349-EC64-281B-25ED-B72F00B5CA73}"/>
              </a:ext>
            </a:extLst>
          </p:cNvPr>
          <p:cNvSpPr>
            <a:spLocks noChangeArrowheads="1"/>
          </p:cNvSpPr>
          <p:nvPr/>
        </p:nvSpPr>
        <p:spPr bwMode="auto">
          <a:xfrm>
            <a:off x="487680" y="1112810"/>
            <a:ext cx="7345680" cy="302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Gain increases</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Beamwidth increases</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Front-to-back ratio decreases</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Resonant frequency is lower</a:t>
            </a:r>
          </a:p>
          <a:p>
            <a:pPr>
              <a:lnSpc>
                <a:spcPct val="150000"/>
              </a:lnSpc>
              <a:spcBef>
                <a:spcPts val="450"/>
              </a:spcBef>
              <a:buClr>
                <a:srgbClr val="FF1515"/>
              </a:buClr>
              <a:buSzPct val="100000"/>
              <a:buFont typeface="Times New Roman" panose="02020603050405020304" pitchFamily="18" charset="0"/>
              <a:buAutoNum type="alphaUcPeriod"/>
            </a:pPr>
            <a:endParaRPr lang="en-US" altLang="en-US" sz="2400"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a:extLst>
              <a:ext uri="{FF2B5EF4-FFF2-40B4-BE49-F238E27FC236}">
                <a16:creationId xmlns:a16="http://schemas.microsoft.com/office/drawing/2014/main" id="{D07C3A80-2D69-0821-D902-5D651051C9C8}"/>
              </a:ext>
            </a:extLst>
          </p:cNvPr>
          <p:cNvSpPr>
            <a:spLocks noGrp="1"/>
          </p:cNvSpPr>
          <p:nvPr>
            <p:ph type="sldNum" sz="quarter" idx="12"/>
          </p:nvPr>
        </p:nvSpPr>
        <p:spPr/>
        <p:txBody>
          <a:bodyPr/>
          <a:lstStyle/>
          <a:p>
            <a:pPr>
              <a:defRPr/>
            </a:pPr>
            <a:fld id="{F9B04EAC-6405-42D3-B5A3-0AE3489ADD26}" type="slidenum">
              <a:rPr lang="en-US" smtClean="0"/>
              <a:pPr>
                <a:defRPr/>
              </a:pPr>
              <a:t>60</a:t>
            </a:fld>
            <a:endParaRPr lang="en-US" dirty="0"/>
          </a:p>
        </p:txBody>
      </p:sp>
      <p:sp>
        <p:nvSpPr>
          <p:cNvPr id="2" name="Rectangle 4">
            <a:extLst>
              <a:ext uri="{FF2B5EF4-FFF2-40B4-BE49-F238E27FC236}">
                <a16:creationId xmlns:a16="http://schemas.microsoft.com/office/drawing/2014/main" id="{DDC142B9-D4CD-1C85-71EA-B55309E557BC}"/>
              </a:ext>
            </a:extLst>
          </p:cNvPr>
          <p:cNvSpPr txBox="1">
            <a:spLocks noChangeArrowheads="1"/>
          </p:cNvSpPr>
          <p:nvPr/>
        </p:nvSpPr>
        <p:spPr>
          <a:xfrm>
            <a:off x="350520" y="156736"/>
            <a:ext cx="8496300" cy="1108184"/>
          </a:xfrm>
          <a:prstGeom prst="rect">
            <a:avLst/>
          </a:prstGeom>
        </p:spPr>
        <p:txBody>
          <a:bodyPr>
            <a:normAutofit fontScale="8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G9C05</a:t>
            </a:r>
          </a:p>
          <a:p>
            <a:pPr algn="ctr">
              <a:lnSpc>
                <a:spcPct val="150000"/>
              </a:lnSpc>
            </a:pPr>
            <a:r>
              <a:rPr lang="en-US" altLang="en-US" sz="2000" dirty="0">
                <a:latin typeface="Rockwell" panose="02060603020205020403" pitchFamily="18" charset="0"/>
              </a:rPr>
              <a:t>What is the primary effect of increasing boom length and adding directors to a Yagi antenna?</a:t>
            </a:r>
          </a:p>
        </p:txBody>
      </p:sp>
    </p:spTree>
    <p:extLst>
      <p:ext uri="{BB962C8B-B14F-4D97-AF65-F5344CB8AC3E}">
        <p14:creationId xmlns:p14="http://schemas.microsoft.com/office/powerpoint/2010/main" val="338757575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additive="repl">
                                        <p:cTn id="6" dur="1000" fill="hold" masterRel="lastClick"/>
                                        <p:tgtEl>
                                          <p:spTgt spid="41986">
                                            <p:txEl>
                                              <p:pRg st="0" end="0"/>
                                            </p:txEl>
                                          </p:spTgt>
                                        </p:tgtEl>
                                        <p:attrNameLst>
                                          <p:attrName>style.color</p:attrName>
                                        </p:attrNameLst>
                                      </p:cBhvr>
                                      <p:to>
                                        <a:srgbClr val="FF1515"/>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additive="repl">
                                        <p:cTn id="10" dur="1000" fill="hold" masterRel="lastClick"/>
                                        <p:tgtEl>
                                          <p:spTgt spid="41986">
                                            <p:txEl>
                                              <p:pRg st="1" end="1"/>
                                            </p:txEl>
                                          </p:spTgt>
                                        </p:tgtEl>
                                        <p:attrNameLst>
                                          <p:attrName>style.color</p:attrName>
                                        </p:attrNameLst>
                                      </p:cBhvr>
                                      <p:to>
                                        <a:srgbClr val="FF1515"/>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additive="repl">
                                        <p:cTn id="14" dur="1000" fill="hold" masterRel="lastClick"/>
                                        <p:tgtEl>
                                          <p:spTgt spid="41986">
                                            <p:txEl>
                                              <p:pRg st="2" end="2"/>
                                            </p:txEl>
                                          </p:spTgt>
                                        </p:tgtEl>
                                        <p:attrNameLst>
                                          <p:attrName>style.color</p:attrName>
                                        </p:attrNameLst>
                                      </p:cBhvr>
                                      <p:to>
                                        <a:srgbClr val="FF1515"/>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additive="repl">
                                        <p:cTn id="18" dur="1000" fill="hold" masterRel="lastClick"/>
                                        <p:tgtEl>
                                          <p:spTgt spid="41986">
                                            <p:txEl>
                                              <p:pRg st="3" end="3"/>
                                            </p:txEl>
                                          </p:spTgt>
                                        </p:tgtEl>
                                        <p:attrNameLst>
                                          <p:attrName>style.color</p:attrName>
                                        </p:attrNameLst>
                                      </p:cBhvr>
                                      <p:to>
                                        <a:srgbClr val="FF1515"/>
                                      </p:to>
                                    </p:animClr>
                                  </p:childTnLst>
                                </p:cTn>
                              </p:par>
                              <p:par>
                                <p:cTn id="19" presetID="5" presetClass="emph" presetSubtype="1" fill="hold" nodeType="withEffect">
                                  <p:stCondLst>
                                    <p:cond delay="0"/>
                                  </p:stCondLst>
                                  <p:childTnLst>
                                    <p:set>
                                      <p:cBhvr additive="repl">
                                        <p:cTn id="20" dur="1000"/>
                                        <p:tgtEl>
                                          <p:spTgt spid="41986">
                                            <p:txEl>
                                              <p:pRg st="0" end="0"/>
                                            </p:txEl>
                                          </p:spTgt>
                                        </p:tgtEl>
                                        <p:attrNameLst>
                                          <p:attrName>style.fontStyle</p:attrName>
                                        </p:attrNameLst>
                                      </p:cBhvr>
                                      <p:to>
                                        <p:strVal val="normal"/>
                                      </p:to>
                                    </p:set>
                                    <p:set>
                                      <p:cBhvr additive="repl">
                                        <p:cTn id="21" dur="1000"/>
                                        <p:tgtEl>
                                          <p:spTgt spid="41986">
                                            <p:txEl>
                                              <p:pRg st="0" end="0"/>
                                            </p:txEl>
                                          </p:spTgt>
                                        </p:tgtEl>
                                        <p:attrNameLst>
                                          <p:attrName>style.fontWeight</p:attrName>
                                        </p:attrNameLst>
                                      </p:cBhvr>
                                      <p:to>
                                        <p:strVal val="bold"/>
                                      </p:to>
                                    </p:set>
                                    <p:set>
                                      <p:cBhvr additive="repl">
                                        <p:cTn id="22" dur="1000"/>
                                        <p:tgtEl>
                                          <p:spTgt spid="41986">
                                            <p:txEl>
                                              <p:pRg st="0" end="0"/>
                                            </p:txEl>
                                          </p:spTgt>
                                        </p:tgtEl>
                                        <p:attrNameLst>
                                          <p:attrName>style.textDecorationUnderline</p:attrName>
                                        </p:attrNameLst>
                                      </p:cBhvr>
                                      <p:to>
                                        <p:strVal val="false"/>
                                      </p:to>
                                    </p:set>
                                  </p:childTnLst>
                                </p:cTn>
                              </p:par>
                              <p:par>
                                <p:cTn id="23" presetID="5" presetClass="emph" presetSubtype="1" fill="hold" nodeType="withEffect">
                                  <p:stCondLst>
                                    <p:cond delay="0"/>
                                  </p:stCondLst>
                                  <p:childTnLst>
                                    <p:set>
                                      <p:cBhvr additive="repl">
                                        <p:cTn id="24" dur="1000"/>
                                        <p:tgtEl>
                                          <p:spTgt spid="41986">
                                            <p:txEl>
                                              <p:pRg st="1" end="1"/>
                                            </p:txEl>
                                          </p:spTgt>
                                        </p:tgtEl>
                                        <p:attrNameLst>
                                          <p:attrName>style.fontStyle</p:attrName>
                                        </p:attrNameLst>
                                      </p:cBhvr>
                                      <p:to>
                                        <p:strVal val="normal"/>
                                      </p:to>
                                    </p:set>
                                    <p:set>
                                      <p:cBhvr additive="repl">
                                        <p:cTn id="25" dur="1000"/>
                                        <p:tgtEl>
                                          <p:spTgt spid="41986">
                                            <p:txEl>
                                              <p:pRg st="1" end="1"/>
                                            </p:txEl>
                                          </p:spTgt>
                                        </p:tgtEl>
                                        <p:attrNameLst>
                                          <p:attrName>style.fontWeight</p:attrName>
                                        </p:attrNameLst>
                                      </p:cBhvr>
                                      <p:to>
                                        <p:strVal val="bold"/>
                                      </p:to>
                                    </p:set>
                                    <p:set>
                                      <p:cBhvr additive="repl">
                                        <p:cTn id="26" dur="1000"/>
                                        <p:tgtEl>
                                          <p:spTgt spid="41986">
                                            <p:txEl>
                                              <p:pRg st="1" end="1"/>
                                            </p:txEl>
                                          </p:spTgt>
                                        </p:tgtEl>
                                        <p:attrNameLst>
                                          <p:attrName>style.textDecorationUnderline</p:attrName>
                                        </p:attrNameLst>
                                      </p:cBhvr>
                                      <p:to>
                                        <p:strVal val="false"/>
                                      </p:to>
                                    </p:set>
                                  </p:childTnLst>
                                </p:cTn>
                              </p:par>
                              <p:par>
                                <p:cTn id="27" presetID="5" presetClass="emph" presetSubtype="1" fill="hold" nodeType="withEffect">
                                  <p:stCondLst>
                                    <p:cond delay="0"/>
                                  </p:stCondLst>
                                  <p:childTnLst>
                                    <p:set>
                                      <p:cBhvr additive="repl">
                                        <p:cTn id="28" dur="1000"/>
                                        <p:tgtEl>
                                          <p:spTgt spid="41986">
                                            <p:txEl>
                                              <p:pRg st="2" end="2"/>
                                            </p:txEl>
                                          </p:spTgt>
                                        </p:tgtEl>
                                        <p:attrNameLst>
                                          <p:attrName>style.fontStyle</p:attrName>
                                        </p:attrNameLst>
                                      </p:cBhvr>
                                      <p:to>
                                        <p:strVal val="normal"/>
                                      </p:to>
                                    </p:set>
                                    <p:set>
                                      <p:cBhvr additive="repl">
                                        <p:cTn id="29" dur="1000"/>
                                        <p:tgtEl>
                                          <p:spTgt spid="41986">
                                            <p:txEl>
                                              <p:pRg st="2" end="2"/>
                                            </p:txEl>
                                          </p:spTgt>
                                        </p:tgtEl>
                                        <p:attrNameLst>
                                          <p:attrName>style.fontWeight</p:attrName>
                                        </p:attrNameLst>
                                      </p:cBhvr>
                                      <p:to>
                                        <p:strVal val="bold"/>
                                      </p:to>
                                    </p:set>
                                    <p:set>
                                      <p:cBhvr additive="repl">
                                        <p:cTn id="30" dur="1000"/>
                                        <p:tgtEl>
                                          <p:spTgt spid="41986">
                                            <p:txEl>
                                              <p:pRg st="2" end="2"/>
                                            </p:txEl>
                                          </p:spTgt>
                                        </p:tgtEl>
                                        <p:attrNameLst>
                                          <p:attrName>style.textDecorationUnderline</p:attrName>
                                        </p:attrNameLst>
                                      </p:cBhvr>
                                      <p:to>
                                        <p:strVal val="false"/>
                                      </p:to>
                                    </p:set>
                                  </p:childTnLst>
                                </p:cTn>
                              </p:par>
                              <p:par>
                                <p:cTn id="31" presetID="5" presetClass="emph" presetSubtype="1" fill="hold" nodeType="withEffect">
                                  <p:stCondLst>
                                    <p:cond delay="0"/>
                                  </p:stCondLst>
                                  <p:childTnLst>
                                    <p:set>
                                      <p:cBhvr additive="repl">
                                        <p:cTn id="32" dur="1000"/>
                                        <p:tgtEl>
                                          <p:spTgt spid="41986">
                                            <p:txEl>
                                              <p:pRg st="3" end="3"/>
                                            </p:txEl>
                                          </p:spTgt>
                                        </p:tgtEl>
                                        <p:attrNameLst>
                                          <p:attrName>style.fontStyle</p:attrName>
                                        </p:attrNameLst>
                                      </p:cBhvr>
                                      <p:to>
                                        <p:strVal val="normal"/>
                                      </p:to>
                                    </p:set>
                                    <p:set>
                                      <p:cBhvr additive="repl">
                                        <p:cTn id="33" dur="1000"/>
                                        <p:tgtEl>
                                          <p:spTgt spid="41986">
                                            <p:txEl>
                                              <p:pRg st="3" end="3"/>
                                            </p:txEl>
                                          </p:spTgt>
                                        </p:tgtEl>
                                        <p:attrNameLst>
                                          <p:attrName>style.fontWeight</p:attrName>
                                        </p:attrNameLst>
                                      </p:cBhvr>
                                      <p:to>
                                        <p:strVal val="bold"/>
                                      </p:to>
                                    </p:set>
                                    <p:set>
                                      <p:cBhvr additive="repl">
                                        <p:cTn id="34" dur="1000"/>
                                        <p:tgtEl>
                                          <p:spTgt spid="41986">
                                            <p:txEl>
                                              <p:pRg st="3" end="3"/>
                                            </p:txEl>
                                          </p:spTgt>
                                        </p:tgtEl>
                                        <p:attrNameLst>
                                          <p:attrName>style.textDecorationUnderline</p:attrName>
                                        </p:attrNameLst>
                                      </p:cBhvr>
                                      <p:to>
                                        <p:strVal val="false"/>
                                      </p:to>
                                    </p:set>
                                  </p:childTnLst>
                                </p:cTn>
                              </p:par>
                              <p:par>
                                <p:cTn id="35" presetID="8" presetClass="emph" fill="hold" nodeType="withEffect">
                                  <p:stCondLst>
                                    <p:cond delay="0"/>
                                  </p:stCondLst>
                                  <p:childTnLst>
                                    <p:animRot by="21600000">
                                      <p:cBhvr additive="repl">
                                        <p:cTn id="36" dur="1000" fill="hold"/>
                                        <p:tgtEl>
                                          <p:spTgt spid="41986">
                                            <p:txEl>
                                              <p:pRg st="0" end="0"/>
                                            </p:txEl>
                                          </p:spTgt>
                                        </p:tgtEl>
                                        <p:attrNameLst>
                                          <p:attrName>r</p:attrName>
                                        </p:attrNameLst>
                                      </p:cBhvr>
                                    </p:animRot>
                                  </p:childTnLst>
                                </p:cTn>
                              </p:par>
                              <p:par>
                                <p:cTn id="37" presetID="8" presetClass="emph" fill="hold" nodeType="withEffect">
                                  <p:stCondLst>
                                    <p:cond delay="0"/>
                                  </p:stCondLst>
                                  <p:childTnLst>
                                    <p:animRot by="21600000">
                                      <p:cBhvr additive="repl">
                                        <p:cTn id="38" dur="1000" fill="hold"/>
                                        <p:tgtEl>
                                          <p:spTgt spid="41986">
                                            <p:txEl>
                                              <p:pRg st="1" end="1"/>
                                            </p:txEl>
                                          </p:spTgt>
                                        </p:tgtEl>
                                        <p:attrNameLst>
                                          <p:attrName>r</p:attrName>
                                        </p:attrNameLst>
                                      </p:cBhvr>
                                    </p:animRot>
                                  </p:childTnLst>
                                </p:cTn>
                              </p:par>
                              <p:par>
                                <p:cTn id="39" presetID="8" presetClass="emph" fill="hold" nodeType="withEffect">
                                  <p:stCondLst>
                                    <p:cond delay="0"/>
                                  </p:stCondLst>
                                  <p:childTnLst>
                                    <p:animRot by="21600000">
                                      <p:cBhvr additive="repl">
                                        <p:cTn id="40" dur="1000" fill="hold"/>
                                        <p:tgtEl>
                                          <p:spTgt spid="41986">
                                            <p:txEl>
                                              <p:pRg st="2" end="2"/>
                                            </p:txEl>
                                          </p:spTgt>
                                        </p:tgtEl>
                                        <p:attrNameLst>
                                          <p:attrName>r</p:attrName>
                                        </p:attrNameLst>
                                      </p:cBhvr>
                                    </p:animRot>
                                  </p:childTnLst>
                                </p:cTn>
                              </p:par>
                              <p:par>
                                <p:cTn id="41" presetID="8" presetClass="emph" fill="hold" nodeType="withEffect">
                                  <p:stCondLst>
                                    <p:cond delay="0"/>
                                  </p:stCondLst>
                                  <p:childTnLst>
                                    <p:animRot by="21600000">
                                      <p:cBhvr additive="repl">
                                        <p:cTn id="42" dur="1000" fill="hold"/>
                                        <p:tgtEl>
                                          <p:spTgt spid="41986">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D2BBC-0DA4-C091-15D8-1C55FE531779}"/>
            </a:ext>
          </a:extLst>
        </p:cNvPr>
        <p:cNvGrpSpPr/>
        <p:nvPr/>
      </p:nvGrpSpPr>
      <p:grpSpPr>
        <a:xfrm>
          <a:off x="0" y="0"/>
          <a:ext cx="0" cy="0"/>
          <a:chOff x="0" y="0"/>
          <a:chExt cx="0" cy="0"/>
        </a:xfrm>
      </p:grpSpPr>
      <p:sp>
        <p:nvSpPr>
          <p:cNvPr id="84994" name="Rectangle 1">
            <a:extLst>
              <a:ext uri="{FF2B5EF4-FFF2-40B4-BE49-F238E27FC236}">
                <a16:creationId xmlns:a16="http://schemas.microsoft.com/office/drawing/2014/main" id="{7B3CB48A-1698-A54A-1A67-8834A1C14A4A}"/>
              </a:ext>
            </a:extLst>
          </p:cNvPr>
          <p:cNvSpPr>
            <a:spLocks noChangeArrowheads="1"/>
          </p:cNvSpPr>
          <p:nvPr/>
        </p:nvSpPr>
        <p:spPr bwMode="auto">
          <a:xfrm>
            <a:off x="1085850" y="0"/>
            <a:ext cx="6972300" cy="9727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G9D02</a:t>
            </a:r>
            <a:r>
              <a:rPr lang="en-US" altLang="en-US" sz="2700" dirty="0">
                <a:solidFill>
                  <a:srgbClr val="FFFFFF"/>
                </a:solidFill>
                <a:latin typeface="Rockwell" panose="02060603020205020403" pitchFamily="18" charset="0"/>
                <a:ea typeface="Microsoft YaHei" panose="020B0503020204020204" pitchFamily="34" charset="-122"/>
              </a:rPr>
              <a:t> 	What is the feed-point impedance 				of a end-fed half wave antenna ?</a:t>
            </a:r>
          </a:p>
        </p:txBody>
      </p:sp>
      <p:sp>
        <p:nvSpPr>
          <p:cNvPr id="43010" name="Rectangle 2">
            <a:extLst>
              <a:ext uri="{FF2B5EF4-FFF2-40B4-BE49-F238E27FC236}">
                <a16:creationId xmlns:a16="http://schemas.microsoft.com/office/drawing/2014/main" id="{1CB91DDE-708E-7981-FFE3-2C438E9AC4F0}"/>
              </a:ext>
            </a:extLst>
          </p:cNvPr>
          <p:cNvSpPr>
            <a:spLocks noChangeArrowheads="1"/>
          </p:cNvSpPr>
          <p:nvPr/>
        </p:nvSpPr>
        <p:spPr bwMode="auto">
          <a:xfrm>
            <a:off x="464820" y="1043940"/>
            <a:ext cx="7901940" cy="27443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number of directors versus the number of reflectors</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relative position of the driven element with respect to the reflectors and directors</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power radiated in the major lobe compared to that in the opposite direction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ratio of forward gain to dipole gain</a:t>
            </a:r>
          </a:p>
          <a:p>
            <a:pPr>
              <a:lnSpc>
                <a:spcPct val="150000"/>
              </a:lnSpc>
              <a:spcBef>
                <a:spcPts val="450"/>
              </a:spcBef>
              <a:buClr>
                <a:srgbClr val="FF1515"/>
              </a:buClr>
              <a:buSzPct val="100000"/>
              <a:buFont typeface="Times New Roman" panose="02020603050405020304" pitchFamily="18" charset="0"/>
              <a:buAutoNum type="alphaUcPeriod"/>
            </a:pPr>
            <a:endParaRPr lang="en-US" altLang="en-US" sz="2100"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a:extLst>
              <a:ext uri="{FF2B5EF4-FFF2-40B4-BE49-F238E27FC236}">
                <a16:creationId xmlns:a16="http://schemas.microsoft.com/office/drawing/2014/main" id="{B396F5E4-5542-8731-48F1-AA9D0A40EF51}"/>
              </a:ext>
            </a:extLst>
          </p:cNvPr>
          <p:cNvSpPr>
            <a:spLocks noGrp="1"/>
          </p:cNvSpPr>
          <p:nvPr>
            <p:ph type="sldNum" sz="quarter" idx="12"/>
          </p:nvPr>
        </p:nvSpPr>
        <p:spPr/>
        <p:txBody>
          <a:bodyPr/>
          <a:lstStyle/>
          <a:p>
            <a:pPr>
              <a:defRPr/>
            </a:pPr>
            <a:fld id="{F9B04EAC-6405-42D3-B5A3-0AE3489ADD26}" type="slidenum">
              <a:rPr lang="en-US" smtClean="0"/>
              <a:pPr>
                <a:defRPr/>
              </a:pPr>
              <a:t>61</a:t>
            </a:fld>
            <a:endParaRPr lang="en-US" dirty="0"/>
          </a:p>
        </p:txBody>
      </p:sp>
      <p:sp>
        <p:nvSpPr>
          <p:cNvPr id="2" name="Rectangle 4">
            <a:extLst>
              <a:ext uri="{FF2B5EF4-FFF2-40B4-BE49-F238E27FC236}">
                <a16:creationId xmlns:a16="http://schemas.microsoft.com/office/drawing/2014/main" id="{EA592D84-014F-38FE-24EC-2AFFAF270288}"/>
              </a:ext>
            </a:extLst>
          </p:cNvPr>
          <p:cNvSpPr txBox="1">
            <a:spLocks noChangeArrowheads="1"/>
          </p:cNvSpPr>
          <p:nvPr/>
        </p:nvSpPr>
        <p:spPr>
          <a:xfrm>
            <a:off x="350520" y="156736"/>
            <a:ext cx="8496300" cy="887204"/>
          </a:xfrm>
          <a:prstGeom prst="rect">
            <a:avLst/>
          </a:prstGeom>
        </p:spPr>
        <p:txBody>
          <a:bodyPr>
            <a:normAutofit fontScale="9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G9C07</a:t>
            </a:r>
          </a:p>
          <a:p>
            <a:pPr algn="ctr">
              <a:lnSpc>
                <a:spcPct val="150000"/>
              </a:lnSpc>
            </a:pPr>
            <a:r>
              <a:rPr lang="en-US" altLang="en-US" sz="2000" dirty="0">
                <a:latin typeface="Rockwell" panose="02060603020205020403" pitchFamily="18" charset="0"/>
              </a:rPr>
              <a:t>What does “front-to-back ratio” mean in reference to a Yagi antenna?</a:t>
            </a:r>
          </a:p>
        </p:txBody>
      </p:sp>
    </p:spTree>
    <p:extLst>
      <p:ext uri="{BB962C8B-B14F-4D97-AF65-F5344CB8AC3E}">
        <p14:creationId xmlns:p14="http://schemas.microsoft.com/office/powerpoint/2010/main" val="3064750370"/>
      </p:ext>
    </p:extLst>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BBCCF-C58F-C7CA-EF19-EDEA3AC69809}"/>
            </a:ext>
          </a:extLst>
        </p:cNvPr>
        <p:cNvGrpSpPr/>
        <p:nvPr/>
      </p:nvGrpSpPr>
      <p:grpSpPr>
        <a:xfrm>
          <a:off x="0" y="0"/>
          <a:ext cx="0" cy="0"/>
          <a:chOff x="0" y="0"/>
          <a:chExt cx="0" cy="0"/>
        </a:xfrm>
      </p:grpSpPr>
      <p:sp>
        <p:nvSpPr>
          <p:cNvPr id="87042" name="Rectangle 1">
            <a:extLst>
              <a:ext uri="{FF2B5EF4-FFF2-40B4-BE49-F238E27FC236}">
                <a16:creationId xmlns:a16="http://schemas.microsoft.com/office/drawing/2014/main" id="{07CA2D82-A7DB-32DF-3EDC-B927B669A736}"/>
              </a:ext>
            </a:extLst>
          </p:cNvPr>
          <p:cNvSpPr>
            <a:spLocks noChangeArrowheads="1"/>
          </p:cNvSpPr>
          <p:nvPr/>
        </p:nvSpPr>
        <p:spPr bwMode="auto">
          <a:xfrm>
            <a:off x="657225" y="114300"/>
            <a:ext cx="7915275"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G9B04</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100" dirty="0">
                <a:solidFill>
                  <a:srgbClr val="FFFFFF"/>
                </a:solidFill>
                <a:latin typeface="Rockwell" panose="02060603020205020403" pitchFamily="18" charset="0"/>
                <a:ea typeface="Microsoft YaHei" panose="020B0503020204020204" pitchFamily="34" charset="-122"/>
              </a:rPr>
              <a:t>What is the radition pattern of a dipole antenna is 					free space in a plane containing the conductor ? </a:t>
            </a:r>
          </a:p>
        </p:txBody>
      </p:sp>
      <p:sp>
        <p:nvSpPr>
          <p:cNvPr id="44034" name="Rectangle 2">
            <a:extLst>
              <a:ext uri="{FF2B5EF4-FFF2-40B4-BE49-F238E27FC236}">
                <a16:creationId xmlns:a16="http://schemas.microsoft.com/office/drawing/2014/main" id="{D936F258-EA3C-0ACD-705D-C9730CF22CB8}"/>
              </a:ext>
            </a:extLst>
          </p:cNvPr>
          <p:cNvSpPr>
            <a:spLocks noChangeArrowheads="1"/>
          </p:cNvSpPr>
          <p:nvPr/>
        </p:nvSpPr>
        <p:spPr bwMode="auto">
          <a:xfrm>
            <a:off x="421005" y="1105011"/>
            <a:ext cx="8052435" cy="32652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magnitude of the maximum vertical angle of radiation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point of maximum current in a radiating antenna element</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maximum voltage standing wave point on a radiating element</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direction of maximum radiated field strength from the antenna</a:t>
            </a:r>
          </a:p>
          <a:p>
            <a:pPr>
              <a:lnSpc>
                <a:spcPct val="150000"/>
              </a:lnSpc>
              <a:spcBef>
                <a:spcPts val="450"/>
              </a:spcBef>
              <a:buClr>
                <a:srgbClr val="FF1515"/>
              </a:buClr>
              <a:buSzPct val="100000"/>
              <a:buFont typeface="Times New Roman" panose="02020603050405020304" pitchFamily="18" charset="0"/>
              <a:buAutoNum type="alphaUcPeriod"/>
            </a:pPr>
            <a:endParaRPr lang="en-US" altLang="en-US" sz="2100"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a:extLst>
              <a:ext uri="{FF2B5EF4-FFF2-40B4-BE49-F238E27FC236}">
                <a16:creationId xmlns:a16="http://schemas.microsoft.com/office/drawing/2014/main" id="{E900B0F3-8DC5-CB25-0433-5A4F423AFF06}"/>
              </a:ext>
            </a:extLst>
          </p:cNvPr>
          <p:cNvSpPr>
            <a:spLocks noGrp="1"/>
          </p:cNvSpPr>
          <p:nvPr>
            <p:ph type="sldNum" sz="quarter" idx="12"/>
          </p:nvPr>
        </p:nvSpPr>
        <p:spPr/>
        <p:txBody>
          <a:bodyPr/>
          <a:lstStyle/>
          <a:p>
            <a:pPr>
              <a:defRPr/>
            </a:pPr>
            <a:fld id="{F9B04EAC-6405-42D3-B5A3-0AE3489ADD26}" type="slidenum">
              <a:rPr lang="en-US" smtClean="0"/>
              <a:pPr>
                <a:defRPr/>
              </a:pPr>
              <a:t>62</a:t>
            </a:fld>
            <a:endParaRPr lang="en-US" dirty="0"/>
          </a:p>
        </p:txBody>
      </p:sp>
      <p:sp>
        <p:nvSpPr>
          <p:cNvPr id="2" name="Rectangle 4">
            <a:extLst>
              <a:ext uri="{FF2B5EF4-FFF2-40B4-BE49-F238E27FC236}">
                <a16:creationId xmlns:a16="http://schemas.microsoft.com/office/drawing/2014/main" id="{E793724E-BDA5-4336-4937-6D497FBBE7FA}"/>
              </a:ext>
            </a:extLst>
          </p:cNvPr>
          <p:cNvSpPr txBox="1">
            <a:spLocks noChangeArrowheads="1"/>
          </p:cNvSpPr>
          <p:nvPr/>
        </p:nvSpPr>
        <p:spPr>
          <a:xfrm>
            <a:off x="350520" y="156736"/>
            <a:ext cx="8496300" cy="887204"/>
          </a:xfrm>
          <a:prstGeom prst="rect">
            <a:avLst/>
          </a:prstGeom>
        </p:spPr>
        <p:txBody>
          <a:bodyPr>
            <a:normAutofit fontScale="9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G9C08</a:t>
            </a:r>
            <a:r>
              <a:rPr lang="en-US" altLang="en-US" sz="2000" b="1" dirty="0">
                <a:latin typeface="Rockwell" panose="02060603020205020403" pitchFamily="18" charset="0"/>
              </a:rPr>
              <a:t> </a:t>
            </a:r>
          </a:p>
          <a:p>
            <a:pPr algn="ctr">
              <a:lnSpc>
                <a:spcPct val="150000"/>
              </a:lnSpc>
            </a:pPr>
            <a:r>
              <a:rPr lang="en-US" altLang="en-US" sz="2000" dirty="0">
                <a:latin typeface="Rockwell" panose="02060603020205020403" pitchFamily="18" charset="0"/>
              </a:rPr>
              <a:t>What is meant by the “main lobe” of a directive antenna?</a:t>
            </a:r>
          </a:p>
        </p:txBody>
      </p:sp>
    </p:spTree>
    <p:extLst>
      <p:ext uri="{BB962C8B-B14F-4D97-AF65-F5344CB8AC3E}">
        <p14:creationId xmlns:p14="http://schemas.microsoft.com/office/powerpoint/2010/main" val="77876585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additive="repl">
                                        <p:cTn id="6" dur="1000" fill="hold" masterRel="lastClick"/>
                                        <p:tgtEl>
                                          <p:spTgt spid="44034">
                                            <p:txEl>
                                              <p:pRg st="0" end="0"/>
                                            </p:txEl>
                                          </p:spTgt>
                                        </p:tgtEl>
                                        <p:attrNameLst>
                                          <p:attrName>style.color</p:attrName>
                                        </p:attrNameLst>
                                      </p:cBhvr>
                                      <p:to>
                                        <a:srgbClr val="FF1515"/>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additive="repl">
                                        <p:cTn id="10" dur="1000" fill="hold" masterRel="lastClick"/>
                                        <p:tgtEl>
                                          <p:spTgt spid="44034">
                                            <p:txEl>
                                              <p:pRg st="1" end="1"/>
                                            </p:txEl>
                                          </p:spTgt>
                                        </p:tgtEl>
                                        <p:attrNameLst>
                                          <p:attrName>style.color</p:attrName>
                                        </p:attrNameLst>
                                      </p:cBhvr>
                                      <p:to>
                                        <a:srgbClr val="FF1515"/>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additive="repl">
                                        <p:cTn id="14" dur="1000" fill="hold" masterRel="lastClick"/>
                                        <p:tgtEl>
                                          <p:spTgt spid="44034">
                                            <p:txEl>
                                              <p:pRg st="2" end="2"/>
                                            </p:txEl>
                                          </p:spTgt>
                                        </p:tgtEl>
                                        <p:attrNameLst>
                                          <p:attrName>style.color</p:attrName>
                                        </p:attrNameLst>
                                      </p:cBhvr>
                                      <p:to>
                                        <a:srgbClr val="FF1515"/>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additive="repl">
                                        <p:cTn id="18" dur="1000" fill="hold" masterRel="lastClick"/>
                                        <p:tgtEl>
                                          <p:spTgt spid="44034">
                                            <p:txEl>
                                              <p:pRg st="3" end="3"/>
                                            </p:txEl>
                                          </p:spTgt>
                                        </p:tgtEl>
                                        <p:attrNameLst>
                                          <p:attrName>style.color</p:attrName>
                                        </p:attrNameLst>
                                      </p:cBhvr>
                                      <p:to>
                                        <a:srgbClr val="FF1515"/>
                                      </p:to>
                                    </p:animClr>
                                  </p:childTnLst>
                                </p:cTn>
                              </p:par>
                              <p:par>
                                <p:cTn id="19" presetID="5" presetClass="emph" presetSubtype="1" fill="hold" nodeType="withEffect">
                                  <p:stCondLst>
                                    <p:cond delay="0"/>
                                  </p:stCondLst>
                                  <p:childTnLst>
                                    <p:set>
                                      <p:cBhvr additive="repl">
                                        <p:cTn id="20" dur="1000"/>
                                        <p:tgtEl>
                                          <p:spTgt spid="44034">
                                            <p:txEl>
                                              <p:pRg st="0" end="0"/>
                                            </p:txEl>
                                          </p:spTgt>
                                        </p:tgtEl>
                                        <p:attrNameLst>
                                          <p:attrName>style.fontStyle</p:attrName>
                                        </p:attrNameLst>
                                      </p:cBhvr>
                                      <p:to>
                                        <p:strVal val="normal"/>
                                      </p:to>
                                    </p:set>
                                    <p:set>
                                      <p:cBhvr additive="repl">
                                        <p:cTn id="21" dur="1000"/>
                                        <p:tgtEl>
                                          <p:spTgt spid="44034">
                                            <p:txEl>
                                              <p:pRg st="0" end="0"/>
                                            </p:txEl>
                                          </p:spTgt>
                                        </p:tgtEl>
                                        <p:attrNameLst>
                                          <p:attrName>style.fontWeight</p:attrName>
                                        </p:attrNameLst>
                                      </p:cBhvr>
                                      <p:to>
                                        <p:strVal val="bold"/>
                                      </p:to>
                                    </p:set>
                                    <p:set>
                                      <p:cBhvr additive="repl">
                                        <p:cTn id="22" dur="1000"/>
                                        <p:tgtEl>
                                          <p:spTgt spid="44034">
                                            <p:txEl>
                                              <p:pRg st="0" end="0"/>
                                            </p:txEl>
                                          </p:spTgt>
                                        </p:tgtEl>
                                        <p:attrNameLst>
                                          <p:attrName>style.textDecorationUnderline</p:attrName>
                                        </p:attrNameLst>
                                      </p:cBhvr>
                                      <p:to>
                                        <p:strVal val="false"/>
                                      </p:to>
                                    </p:set>
                                  </p:childTnLst>
                                </p:cTn>
                              </p:par>
                              <p:par>
                                <p:cTn id="23" presetID="5" presetClass="emph" presetSubtype="1" fill="hold" nodeType="withEffect">
                                  <p:stCondLst>
                                    <p:cond delay="0"/>
                                  </p:stCondLst>
                                  <p:childTnLst>
                                    <p:set>
                                      <p:cBhvr additive="repl">
                                        <p:cTn id="24" dur="1000"/>
                                        <p:tgtEl>
                                          <p:spTgt spid="44034">
                                            <p:txEl>
                                              <p:pRg st="1" end="1"/>
                                            </p:txEl>
                                          </p:spTgt>
                                        </p:tgtEl>
                                        <p:attrNameLst>
                                          <p:attrName>style.fontStyle</p:attrName>
                                        </p:attrNameLst>
                                      </p:cBhvr>
                                      <p:to>
                                        <p:strVal val="normal"/>
                                      </p:to>
                                    </p:set>
                                    <p:set>
                                      <p:cBhvr additive="repl">
                                        <p:cTn id="25" dur="1000"/>
                                        <p:tgtEl>
                                          <p:spTgt spid="44034">
                                            <p:txEl>
                                              <p:pRg st="1" end="1"/>
                                            </p:txEl>
                                          </p:spTgt>
                                        </p:tgtEl>
                                        <p:attrNameLst>
                                          <p:attrName>style.fontWeight</p:attrName>
                                        </p:attrNameLst>
                                      </p:cBhvr>
                                      <p:to>
                                        <p:strVal val="bold"/>
                                      </p:to>
                                    </p:set>
                                    <p:set>
                                      <p:cBhvr additive="repl">
                                        <p:cTn id="26" dur="1000"/>
                                        <p:tgtEl>
                                          <p:spTgt spid="44034">
                                            <p:txEl>
                                              <p:pRg st="1" end="1"/>
                                            </p:txEl>
                                          </p:spTgt>
                                        </p:tgtEl>
                                        <p:attrNameLst>
                                          <p:attrName>style.textDecorationUnderline</p:attrName>
                                        </p:attrNameLst>
                                      </p:cBhvr>
                                      <p:to>
                                        <p:strVal val="false"/>
                                      </p:to>
                                    </p:set>
                                  </p:childTnLst>
                                </p:cTn>
                              </p:par>
                              <p:par>
                                <p:cTn id="27" presetID="5" presetClass="emph" presetSubtype="1" fill="hold" nodeType="withEffect">
                                  <p:stCondLst>
                                    <p:cond delay="0"/>
                                  </p:stCondLst>
                                  <p:childTnLst>
                                    <p:set>
                                      <p:cBhvr additive="repl">
                                        <p:cTn id="28" dur="1000"/>
                                        <p:tgtEl>
                                          <p:spTgt spid="44034">
                                            <p:txEl>
                                              <p:pRg st="2" end="2"/>
                                            </p:txEl>
                                          </p:spTgt>
                                        </p:tgtEl>
                                        <p:attrNameLst>
                                          <p:attrName>style.fontStyle</p:attrName>
                                        </p:attrNameLst>
                                      </p:cBhvr>
                                      <p:to>
                                        <p:strVal val="normal"/>
                                      </p:to>
                                    </p:set>
                                    <p:set>
                                      <p:cBhvr additive="repl">
                                        <p:cTn id="29" dur="1000"/>
                                        <p:tgtEl>
                                          <p:spTgt spid="44034">
                                            <p:txEl>
                                              <p:pRg st="2" end="2"/>
                                            </p:txEl>
                                          </p:spTgt>
                                        </p:tgtEl>
                                        <p:attrNameLst>
                                          <p:attrName>style.fontWeight</p:attrName>
                                        </p:attrNameLst>
                                      </p:cBhvr>
                                      <p:to>
                                        <p:strVal val="bold"/>
                                      </p:to>
                                    </p:set>
                                    <p:set>
                                      <p:cBhvr additive="repl">
                                        <p:cTn id="30" dur="1000"/>
                                        <p:tgtEl>
                                          <p:spTgt spid="44034">
                                            <p:txEl>
                                              <p:pRg st="2" end="2"/>
                                            </p:txEl>
                                          </p:spTgt>
                                        </p:tgtEl>
                                        <p:attrNameLst>
                                          <p:attrName>style.textDecorationUnderline</p:attrName>
                                        </p:attrNameLst>
                                      </p:cBhvr>
                                      <p:to>
                                        <p:strVal val="false"/>
                                      </p:to>
                                    </p:set>
                                  </p:childTnLst>
                                </p:cTn>
                              </p:par>
                              <p:par>
                                <p:cTn id="31" presetID="5" presetClass="emph" presetSubtype="1" fill="hold" nodeType="withEffect">
                                  <p:stCondLst>
                                    <p:cond delay="0"/>
                                  </p:stCondLst>
                                  <p:childTnLst>
                                    <p:set>
                                      <p:cBhvr additive="repl">
                                        <p:cTn id="32" dur="1000"/>
                                        <p:tgtEl>
                                          <p:spTgt spid="44034">
                                            <p:txEl>
                                              <p:pRg st="3" end="3"/>
                                            </p:txEl>
                                          </p:spTgt>
                                        </p:tgtEl>
                                        <p:attrNameLst>
                                          <p:attrName>style.fontStyle</p:attrName>
                                        </p:attrNameLst>
                                      </p:cBhvr>
                                      <p:to>
                                        <p:strVal val="normal"/>
                                      </p:to>
                                    </p:set>
                                    <p:set>
                                      <p:cBhvr additive="repl">
                                        <p:cTn id="33" dur="1000"/>
                                        <p:tgtEl>
                                          <p:spTgt spid="44034">
                                            <p:txEl>
                                              <p:pRg st="3" end="3"/>
                                            </p:txEl>
                                          </p:spTgt>
                                        </p:tgtEl>
                                        <p:attrNameLst>
                                          <p:attrName>style.fontWeight</p:attrName>
                                        </p:attrNameLst>
                                      </p:cBhvr>
                                      <p:to>
                                        <p:strVal val="bold"/>
                                      </p:to>
                                    </p:set>
                                    <p:set>
                                      <p:cBhvr additive="repl">
                                        <p:cTn id="34" dur="1000"/>
                                        <p:tgtEl>
                                          <p:spTgt spid="44034">
                                            <p:txEl>
                                              <p:pRg st="3" end="3"/>
                                            </p:txEl>
                                          </p:spTgt>
                                        </p:tgtEl>
                                        <p:attrNameLst>
                                          <p:attrName>style.textDecorationUnderline</p:attrName>
                                        </p:attrNameLst>
                                      </p:cBhvr>
                                      <p:to>
                                        <p:strVal val="false"/>
                                      </p:to>
                                    </p:set>
                                  </p:childTnLst>
                                </p:cTn>
                              </p:par>
                              <p:par>
                                <p:cTn id="35" presetID="8" presetClass="emph" fill="hold" nodeType="withEffect">
                                  <p:stCondLst>
                                    <p:cond delay="0"/>
                                  </p:stCondLst>
                                  <p:childTnLst>
                                    <p:animRot by="21600000">
                                      <p:cBhvr additive="repl">
                                        <p:cTn id="36" dur="1000" fill="hold"/>
                                        <p:tgtEl>
                                          <p:spTgt spid="44034">
                                            <p:txEl>
                                              <p:pRg st="0" end="0"/>
                                            </p:txEl>
                                          </p:spTgt>
                                        </p:tgtEl>
                                        <p:attrNameLst>
                                          <p:attrName>r</p:attrName>
                                        </p:attrNameLst>
                                      </p:cBhvr>
                                    </p:animRot>
                                  </p:childTnLst>
                                </p:cTn>
                              </p:par>
                              <p:par>
                                <p:cTn id="37" presetID="8" presetClass="emph" fill="hold" nodeType="withEffect">
                                  <p:stCondLst>
                                    <p:cond delay="0"/>
                                  </p:stCondLst>
                                  <p:childTnLst>
                                    <p:animRot by="21600000">
                                      <p:cBhvr additive="repl">
                                        <p:cTn id="38" dur="1000" fill="hold"/>
                                        <p:tgtEl>
                                          <p:spTgt spid="44034">
                                            <p:txEl>
                                              <p:pRg st="1" end="1"/>
                                            </p:txEl>
                                          </p:spTgt>
                                        </p:tgtEl>
                                        <p:attrNameLst>
                                          <p:attrName>r</p:attrName>
                                        </p:attrNameLst>
                                      </p:cBhvr>
                                    </p:animRot>
                                  </p:childTnLst>
                                </p:cTn>
                              </p:par>
                              <p:par>
                                <p:cTn id="39" presetID="8" presetClass="emph" fill="hold" nodeType="withEffect">
                                  <p:stCondLst>
                                    <p:cond delay="0"/>
                                  </p:stCondLst>
                                  <p:childTnLst>
                                    <p:animRot by="21600000">
                                      <p:cBhvr additive="repl">
                                        <p:cTn id="40" dur="1000" fill="hold"/>
                                        <p:tgtEl>
                                          <p:spTgt spid="44034">
                                            <p:txEl>
                                              <p:pRg st="2" end="2"/>
                                            </p:txEl>
                                          </p:spTgt>
                                        </p:tgtEl>
                                        <p:attrNameLst>
                                          <p:attrName>r</p:attrName>
                                        </p:attrNameLst>
                                      </p:cBhvr>
                                    </p:animRot>
                                  </p:childTnLst>
                                </p:cTn>
                              </p:par>
                              <p:par>
                                <p:cTn id="41" presetID="8" presetClass="emph" fill="hold" nodeType="withEffect">
                                  <p:stCondLst>
                                    <p:cond delay="0"/>
                                  </p:stCondLst>
                                  <p:childTnLst>
                                    <p:animRot by="21600000">
                                      <p:cBhvr additive="repl">
                                        <p:cTn id="42" dur="1000" fill="hold"/>
                                        <p:tgtEl>
                                          <p:spTgt spid="44034">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F8C03C-62B4-B0BC-AAB6-901BC4D56879}"/>
            </a:ext>
          </a:extLst>
        </p:cNvPr>
        <p:cNvGrpSpPr/>
        <p:nvPr/>
      </p:nvGrpSpPr>
      <p:grpSpPr>
        <a:xfrm>
          <a:off x="0" y="0"/>
          <a:ext cx="0" cy="0"/>
          <a:chOff x="0" y="0"/>
          <a:chExt cx="0" cy="0"/>
        </a:xfrm>
      </p:grpSpPr>
      <p:sp>
        <p:nvSpPr>
          <p:cNvPr id="89090" name="Rectangle 1">
            <a:extLst>
              <a:ext uri="{FF2B5EF4-FFF2-40B4-BE49-F238E27FC236}">
                <a16:creationId xmlns:a16="http://schemas.microsoft.com/office/drawing/2014/main" id="{1AEBE587-479D-42B9-5FD0-0FE3A69002E9}"/>
              </a:ext>
            </a:extLst>
          </p:cNvPr>
          <p:cNvSpPr>
            <a:spLocks noChangeArrowheads="1"/>
          </p:cNvSpPr>
          <p:nvPr/>
        </p:nvSpPr>
        <p:spPr bwMode="auto">
          <a:xfrm>
            <a:off x="914400" y="57150"/>
            <a:ext cx="7429500" cy="8679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G9D03</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100" dirty="0">
                <a:solidFill>
                  <a:srgbClr val="FFFFFF"/>
                </a:solidFill>
                <a:latin typeface="Rockwell" panose="02060603020205020403" pitchFamily="18" charset="0"/>
                <a:ea typeface="Microsoft YaHei" panose="020B0503020204020204" pitchFamily="34" charset="-122"/>
              </a:rPr>
              <a:t>In which direction is the maximum radiation 						from a portable VHF/UHF  “halo” antenna? </a:t>
            </a:r>
          </a:p>
        </p:txBody>
      </p:sp>
      <p:sp>
        <p:nvSpPr>
          <p:cNvPr id="45058" name="Rectangle 2">
            <a:extLst>
              <a:ext uri="{FF2B5EF4-FFF2-40B4-BE49-F238E27FC236}">
                <a16:creationId xmlns:a16="http://schemas.microsoft.com/office/drawing/2014/main" id="{2764A49A-EB4E-5A55-2865-5175544BCA6D}"/>
              </a:ext>
            </a:extLst>
          </p:cNvPr>
          <p:cNvSpPr>
            <a:spLocks noChangeArrowheads="1"/>
          </p:cNvSpPr>
          <p:nvPr/>
        </p:nvSpPr>
        <p:spPr bwMode="auto">
          <a:xfrm>
            <a:off x="468630" y="1428750"/>
            <a:ext cx="7783830" cy="27253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Approximately 1.5 dB higher</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Approximately 3 dB higher</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Approximately 6 dB higher</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Approximately 9 dB higher</a:t>
            </a:r>
          </a:p>
          <a:p>
            <a:pPr>
              <a:spcBef>
                <a:spcPts val="450"/>
              </a:spcBef>
              <a:buClr>
                <a:srgbClr val="FF1515"/>
              </a:buClr>
              <a:buSzPct val="100000"/>
              <a:buFont typeface="Times New Roman" panose="02020603050405020304" pitchFamily="18" charset="0"/>
              <a:buAutoNum type="alphaUcPeriod"/>
            </a:pPr>
            <a:endParaRPr lang="en-US" altLang="en-US" sz="2100"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a:extLst>
              <a:ext uri="{FF2B5EF4-FFF2-40B4-BE49-F238E27FC236}">
                <a16:creationId xmlns:a16="http://schemas.microsoft.com/office/drawing/2014/main" id="{AEE18277-72DC-CEA4-D090-2F67139386F6}"/>
              </a:ext>
            </a:extLst>
          </p:cNvPr>
          <p:cNvSpPr>
            <a:spLocks noGrp="1"/>
          </p:cNvSpPr>
          <p:nvPr>
            <p:ph type="sldNum" sz="quarter" idx="12"/>
          </p:nvPr>
        </p:nvSpPr>
        <p:spPr/>
        <p:txBody>
          <a:bodyPr/>
          <a:lstStyle/>
          <a:p>
            <a:pPr>
              <a:defRPr/>
            </a:pPr>
            <a:fld id="{F9B04EAC-6405-42D3-B5A3-0AE3489ADD26}" type="slidenum">
              <a:rPr lang="en-US" smtClean="0"/>
              <a:pPr>
                <a:defRPr/>
              </a:pPr>
              <a:t>63</a:t>
            </a:fld>
            <a:endParaRPr lang="en-US" dirty="0"/>
          </a:p>
        </p:txBody>
      </p:sp>
      <p:sp>
        <p:nvSpPr>
          <p:cNvPr id="2" name="Rectangle 4">
            <a:extLst>
              <a:ext uri="{FF2B5EF4-FFF2-40B4-BE49-F238E27FC236}">
                <a16:creationId xmlns:a16="http://schemas.microsoft.com/office/drawing/2014/main" id="{47C21DD5-FEE2-90E1-CECA-285EF0BA7C84}"/>
              </a:ext>
            </a:extLst>
          </p:cNvPr>
          <p:cNvSpPr txBox="1">
            <a:spLocks noChangeArrowheads="1"/>
          </p:cNvSpPr>
          <p:nvPr/>
        </p:nvSpPr>
        <p:spPr>
          <a:xfrm>
            <a:off x="350520" y="156735"/>
            <a:ext cx="8496300" cy="1272015"/>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G9C09 </a:t>
            </a:r>
          </a:p>
          <a:p>
            <a:pPr algn="ctr">
              <a:lnSpc>
                <a:spcPct val="150000"/>
              </a:lnSpc>
            </a:pPr>
            <a:r>
              <a:rPr lang="en-US" altLang="en-US" sz="2000" dirty="0">
                <a:latin typeface="Rockwell" panose="02060603020205020403" pitchFamily="18" charset="0"/>
              </a:rPr>
              <a:t>In free space, how does the gain of two three-element, horizontally polarized Yagi antennas spaced vertically 1/2 wavelength apart typically compare to the gain of a single three-element Yagi?</a:t>
            </a:r>
          </a:p>
        </p:txBody>
      </p:sp>
    </p:spTree>
    <p:extLst>
      <p:ext uri="{BB962C8B-B14F-4D97-AF65-F5344CB8AC3E}">
        <p14:creationId xmlns:p14="http://schemas.microsoft.com/office/powerpoint/2010/main" val="2774369484"/>
      </p:ext>
    </p:extLst>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2A6AA-73CA-D5F5-8B7D-74F4B115B4BE}"/>
            </a:ext>
          </a:extLst>
        </p:cNvPr>
        <p:cNvGrpSpPr/>
        <p:nvPr/>
      </p:nvGrpSpPr>
      <p:grpSpPr>
        <a:xfrm>
          <a:off x="0" y="0"/>
          <a:ext cx="0" cy="0"/>
          <a:chOff x="0" y="0"/>
          <a:chExt cx="0" cy="0"/>
        </a:xfrm>
      </p:grpSpPr>
      <p:sp>
        <p:nvSpPr>
          <p:cNvPr id="91138" name="Rectangle 1">
            <a:extLst>
              <a:ext uri="{FF2B5EF4-FFF2-40B4-BE49-F238E27FC236}">
                <a16:creationId xmlns:a16="http://schemas.microsoft.com/office/drawing/2014/main" id="{039F9656-45D1-967A-3D1A-4F8DCF6C31BB}"/>
              </a:ext>
            </a:extLst>
          </p:cNvPr>
          <p:cNvSpPr>
            <a:spLocks noChangeArrowheads="1"/>
          </p:cNvSpPr>
          <p:nvPr/>
        </p:nvSpPr>
        <p:spPr bwMode="auto">
          <a:xfrm>
            <a:off x="228600" y="57150"/>
            <a:ext cx="9086850" cy="962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G9B05</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100" dirty="0">
                <a:solidFill>
                  <a:srgbClr val="FFFFFF"/>
                </a:solidFill>
                <a:latin typeface="Rockwell" panose="02060603020205020403" pitchFamily="18" charset="0"/>
                <a:ea typeface="Microsoft YaHei" panose="020B0503020204020204" pitchFamily="34" charset="-122"/>
              </a:rPr>
              <a:t>How does antenna height affect the horizontal (azimuthal) 						radiation pattern of a horizontal dipole HF antenna? </a:t>
            </a:r>
          </a:p>
        </p:txBody>
      </p:sp>
      <p:sp>
        <p:nvSpPr>
          <p:cNvPr id="46082" name="Rectangle 2">
            <a:extLst>
              <a:ext uri="{FF2B5EF4-FFF2-40B4-BE49-F238E27FC236}">
                <a16:creationId xmlns:a16="http://schemas.microsoft.com/office/drawing/2014/main" id="{E9143D51-E59A-C22C-9AD4-790CCD84DB12}"/>
              </a:ext>
            </a:extLst>
          </p:cNvPr>
          <p:cNvSpPr>
            <a:spLocks noChangeArrowheads="1"/>
          </p:cNvSpPr>
          <p:nvPr/>
        </p:nvSpPr>
        <p:spPr bwMode="auto">
          <a:xfrm>
            <a:off x="518160" y="1326357"/>
            <a:ext cx="7871460" cy="37218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physical length of the boom</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number of elements on the boom</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spacing of each element along the boom</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p>
          <a:p>
            <a:pPr>
              <a:spcBef>
                <a:spcPts val="450"/>
              </a:spcBef>
              <a:buClr>
                <a:srgbClr val="FF1515"/>
              </a:buClr>
              <a:buSzPct val="100000"/>
              <a:buFont typeface="Times New Roman" panose="02020603050405020304" pitchFamily="18" charset="0"/>
              <a:buAutoNum type="alphaUcPeriod"/>
            </a:pPr>
            <a:endParaRPr lang="en-US" altLang="en-US"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a:extLst>
              <a:ext uri="{FF2B5EF4-FFF2-40B4-BE49-F238E27FC236}">
                <a16:creationId xmlns:a16="http://schemas.microsoft.com/office/drawing/2014/main" id="{672872D1-A2A3-0DD8-90E6-EE916B258A10}"/>
              </a:ext>
            </a:extLst>
          </p:cNvPr>
          <p:cNvSpPr>
            <a:spLocks noGrp="1"/>
          </p:cNvSpPr>
          <p:nvPr>
            <p:ph type="sldNum" sz="quarter" idx="12"/>
          </p:nvPr>
        </p:nvSpPr>
        <p:spPr/>
        <p:txBody>
          <a:bodyPr/>
          <a:lstStyle/>
          <a:p>
            <a:pPr>
              <a:defRPr/>
            </a:pPr>
            <a:fld id="{F9B04EAC-6405-42D3-B5A3-0AE3489ADD26}" type="slidenum">
              <a:rPr lang="en-US" smtClean="0"/>
              <a:pPr>
                <a:defRPr/>
              </a:pPr>
              <a:t>64</a:t>
            </a:fld>
            <a:endParaRPr lang="en-US" dirty="0"/>
          </a:p>
        </p:txBody>
      </p:sp>
      <p:sp>
        <p:nvSpPr>
          <p:cNvPr id="2" name="Rectangle 4">
            <a:extLst>
              <a:ext uri="{FF2B5EF4-FFF2-40B4-BE49-F238E27FC236}">
                <a16:creationId xmlns:a16="http://schemas.microsoft.com/office/drawing/2014/main" id="{4940E9FE-6761-8986-ACFE-30421C671164}"/>
              </a:ext>
            </a:extLst>
          </p:cNvPr>
          <p:cNvSpPr txBox="1">
            <a:spLocks noChangeArrowheads="1"/>
          </p:cNvSpPr>
          <p:nvPr/>
        </p:nvSpPr>
        <p:spPr>
          <a:xfrm>
            <a:off x="350520" y="156735"/>
            <a:ext cx="8496300" cy="1169621"/>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G9C10</a:t>
            </a:r>
          </a:p>
          <a:p>
            <a:pPr algn="ctr">
              <a:lnSpc>
                <a:spcPct val="150000"/>
              </a:lnSpc>
            </a:pPr>
            <a:r>
              <a:rPr lang="en-US" altLang="en-US" sz="2000" dirty="0">
                <a:latin typeface="Rockwell" panose="02060603020205020403" pitchFamily="18" charset="0"/>
              </a:rPr>
              <a:t>Which of the following can be adjusted to optimize forward gain, front-to-back ratio, or SWR bandwidth of a Yagi antenna?</a:t>
            </a:r>
          </a:p>
        </p:txBody>
      </p:sp>
    </p:spTree>
    <p:extLst>
      <p:ext uri="{BB962C8B-B14F-4D97-AF65-F5344CB8AC3E}">
        <p14:creationId xmlns:p14="http://schemas.microsoft.com/office/powerpoint/2010/main" val="2834151758"/>
      </p:ext>
    </p:extLst>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C1CEB-FCB2-1C36-A442-0279E3B021B8}"/>
            </a:ext>
          </a:extLst>
        </p:cNvPr>
        <p:cNvGrpSpPr/>
        <p:nvPr/>
      </p:nvGrpSpPr>
      <p:grpSpPr>
        <a:xfrm>
          <a:off x="0" y="0"/>
          <a:ext cx="0" cy="0"/>
          <a:chOff x="0" y="0"/>
          <a:chExt cx="0" cy="0"/>
        </a:xfrm>
      </p:grpSpPr>
      <p:sp>
        <p:nvSpPr>
          <p:cNvPr id="93186" name="Rectangle 1">
            <a:extLst>
              <a:ext uri="{FF2B5EF4-FFF2-40B4-BE49-F238E27FC236}">
                <a16:creationId xmlns:a16="http://schemas.microsoft.com/office/drawing/2014/main" id="{7C7B69F1-7E5C-00A6-AB40-426694A884CC}"/>
              </a:ext>
            </a:extLst>
          </p:cNvPr>
          <p:cNvSpPr>
            <a:spLocks noChangeArrowheads="1"/>
          </p:cNvSpPr>
          <p:nvPr/>
        </p:nvSpPr>
        <p:spPr bwMode="auto">
          <a:xfrm>
            <a:off x="228600" y="114301"/>
            <a:ext cx="8572500" cy="8203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G9B03 </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100" dirty="0">
                <a:solidFill>
                  <a:srgbClr val="FFFFFF"/>
                </a:solidFill>
                <a:latin typeface="Rockwell" panose="02060603020205020403" pitchFamily="18" charset="0"/>
                <a:ea typeface="Microsoft YaHei" panose="020B0503020204020204" pitchFamily="34" charset="-122"/>
              </a:rPr>
              <a:t>Which of the following best describes the radiation 						pattern of a quarter-wave ground plane vertical antenna?</a:t>
            </a:r>
          </a:p>
        </p:txBody>
      </p:sp>
      <p:sp>
        <p:nvSpPr>
          <p:cNvPr id="47106" name="Rectangle 2">
            <a:extLst>
              <a:ext uri="{FF2B5EF4-FFF2-40B4-BE49-F238E27FC236}">
                <a16:creationId xmlns:a16="http://schemas.microsoft.com/office/drawing/2014/main" id="{D5AC0C12-B533-B636-0F7B-1E4AA9AFC31E}"/>
              </a:ext>
            </a:extLst>
          </p:cNvPr>
          <p:cNvSpPr>
            <a:spLocks noChangeArrowheads="1"/>
          </p:cNvSpPr>
          <p:nvPr/>
        </p:nvSpPr>
        <p:spPr bwMode="auto">
          <a:xfrm>
            <a:off x="342900" y="812055"/>
            <a:ext cx="8450580" cy="32272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sz="2000" dirty="0">
                <a:solidFill>
                  <a:srgbClr val="000066"/>
                </a:solidFill>
                <a:latin typeface="Rockwell" panose="02060603020205020403" pitchFamily="18" charset="0"/>
                <a:ea typeface="Microsoft YaHei" panose="020B0503020204020204" pitchFamily="34" charset="-122"/>
              </a:rPr>
              <a:t>A shorted transmission line stub placed at the feed point of a Yagi antenna to provide impedance matching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000" dirty="0">
                <a:solidFill>
                  <a:srgbClr val="000066"/>
                </a:solidFill>
                <a:latin typeface="Rockwell" panose="02060603020205020403" pitchFamily="18" charset="0"/>
                <a:ea typeface="Microsoft YaHei" panose="020B0503020204020204" pitchFamily="34" charset="-122"/>
              </a:rPr>
              <a:t>A 1/4 wavelength section of 75-ohm coax in series with the feed point of a Yagi to provide impedance matching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000" dirty="0">
                <a:solidFill>
                  <a:srgbClr val="000066"/>
                </a:solidFill>
                <a:latin typeface="Rockwell" panose="02060603020205020403" pitchFamily="18" charset="0"/>
                <a:ea typeface="Microsoft YaHei" panose="020B0503020204020204" pitchFamily="34" charset="-122"/>
              </a:rPr>
              <a:t>A series capacitor selected to cancel the inductive reactance of a folded dipole antenna</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000" dirty="0">
                <a:solidFill>
                  <a:srgbClr val="000066"/>
                </a:solidFill>
                <a:latin typeface="Rockwell" panose="02060603020205020403" pitchFamily="18" charset="0"/>
                <a:ea typeface="Microsoft YaHei" panose="020B0503020204020204" pitchFamily="34" charset="-122"/>
              </a:rPr>
              <a:t>A section of 300-ohm twin-lead transmission line used to match a folded dipole antenna</a:t>
            </a:r>
          </a:p>
        </p:txBody>
      </p:sp>
      <p:sp>
        <p:nvSpPr>
          <p:cNvPr id="3" name="Slide Number Placeholder 2">
            <a:extLst>
              <a:ext uri="{FF2B5EF4-FFF2-40B4-BE49-F238E27FC236}">
                <a16:creationId xmlns:a16="http://schemas.microsoft.com/office/drawing/2014/main" id="{1026DB4C-CE8F-D8DC-F0B2-6AA39E15E2ED}"/>
              </a:ext>
            </a:extLst>
          </p:cNvPr>
          <p:cNvSpPr>
            <a:spLocks noGrp="1"/>
          </p:cNvSpPr>
          <p:nvPr>
            <p:ph type="sldNum" sz="quarter" idx="12"/>
          </p:nvPr>
        </p:nvSpPr>
        <p:spPr/>
        <p:txBody>
          <a:bodyPr/>
          <a:lstStyle/>
          <a:p>
            <a:pPr>
              <a:defRPr/>
            </a:pPr>
            <a:fld id="{F9B04EAC-6405-42D3-B5A3-0AE3489ADD26}" type="slidenum">
              <a:rPr lang="en-US" smtClean="0"/>
              <a:pPr>
                <a:defRPr/>
              </a:pPr>
              <a:t>65</a:t>
            </a:fld>
            <a:endParaRPr lang="en-US" dirty="0"/>
          </a:p>
        </p:txBody>
      </p:sp>
      <p:sp>
        <p:nvSpPr>
          <p:cNvPr id="2" name="Rectangle 4">
            <a:extLst>
              <a:ext uri="{FF2B5EF4-FFF2-40B4-BE49-F238E27FC236}">
                <a16:creationId xmlns:a16="http://schemas.microsoft.com/office/drawing/2014/main" id="{1F1F90EA-0726-7EA0-D04F-5AC4395BCA38}"/>
              </a:ext>
            </a:extLst>
          </p:cNvPr>
          <p:cNvSpPr txBox="1">
            <a:spLocks noChangeArrowheads="1"/>
          </p:cNvSpPr>
          <p:nvPr/>
        </p:nvSpPr>
        <p:spPr>
          <a:xfrm>
            <a:off x="350520" y="65625"/>
            <a:ext cx="8496300" cy="887204"/>
          </a:xfrm>
          <a:prstGeom prst="rect">
            <a:avLst/>
          </a:prstGeom>
        </p:spPr>
        <p:txBody>
          <a:bodyPr>
            <a:normAutofit fontScale="9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G9C11</a:t>
            </a:r>
          </a:p>
          <a:p>
            <a:pPr algn="ctr">
              <a:lnSpc>
                <a:spcPct val="150000"/>
              </a:lnSpc>
            </a:pPr>
            <a:r>
              <a:rPr lang="en-US" altLang="en-US" sz="2000" dirty="0">
                <a:latin typeface="Rockwell" panose="02060603020205020403" pitchFamily="18" charset="0"/>
              </a:rPr>
              <a:t>What is a beta or hairpin match?</a:t>
            </a:r>
          </a:p>
        </p:txBody>
      </p:sp>
    </p:spTree>
    <p:extLst>
      <p:ext uri="{BB962C8B-B14F-4D97-AF65-F5344CB8AC3E}">
        <p14:creationId xmlns:p14="http://schemas.microsoft.com/office/powerpoint/2010/main" val="2560101701"/>
      </p:ext>
    </p:extLst>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87B27-6B64-88FD-18A3-C6C6532906D0}"/>
            </a:ext>
          </a:extLst>
        </p:cNvPr>
        <p:cNvGrpSpPr/>
        <p:nvPr/>
      </p:nvGrpSpPr>
      <p:grpSpPr>
        <a:xfrm>
          <a:off x="0" y="0"/>
          <a:ext cx="0" cy="0"/>
          <a:chOff x="0" y="0"/>
          <a:chExt cx="0" cy="0"/>
        </a:xfrm>
      </p:grpSpPr>
      <p:sp>
        <p:nvSpPr>
          <p:cNvPr id="95234" name="Rectangle 1">
            <a:extLst>
              <a:ext uri="{FF2B5EF4-FFF2-40B4-BE49-F238E27FC236}">
                <a16:creationId xmlns:a16="http://schemas.microsoft.com/office/drawing/2014/main" id="{99335FB5-FEB2-12CB-5A0D-F7D1B1EE0C7B}"/>
              </a:ext>
            </a:extLst>
          </p:cNvPr>
          <p:cNvSpPr>
            <a:spLocks noChangeArrowheads="1"/>
          </p:cNvSpPr>
          <p:nvPr/>
        </p:nvSpPr>
        <p:spPr bwMode="auto">
          <a:xfrm>
            <a:off x="800100" y="114300"/>
            <a:ext cx="7429500" cy="904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G9B12</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400" dirty="0">
                <a:solidFill>
                  <a:srgbClr val="FFFFFF"/>
                </a:solidFill>
                <a:latin typeface="Rockwell" panose="02060603020205020403" pitchFamily="18" charset="0"/>
                <a:ea typeface="Microsoft YaHei" panose="020B0503020204020204" pitchFamily="34" charset="-122"/>
              </a:rPr>
              <a:t>What is the approximate length for a 						¼ wave vertical antenna cut for 28.5 MHZ?</a:t>
            </a:r>
            <a:endParaRPr lang="en-US" altLang="en-US" dirty="0">
              <a:solidFill>
                <a:srgbClr val="FFFFFF"/>
              </a:solidFill>
              <a:latin typeface="Rockwell" panose="02060603020205020403" pitchFamily="18" charset="0"/>
              <a:ea typeface="Microsoft YaHei" panose="020B0503020204020204" pitchFamily="34" charset="-122"/>
            </a:endParaRPr>
          </a:p>
        </p:txBody>
      </p:sp>
      <p:sp>
        <p:nvSpPr>
          <p:cNvPr id="48130" name="Rectangle 2">
            <a:extLst>
              <a:ext uri="{FF2B5EF4-FFF2-40B4-BE49-F238E27FC236}">
                <a16:creationId xmlns:a16="http://schemas.microsoft.com/office/drawing/2014/main" id="{250DAAD9-0039-31D7-1998-DE461B3C3D18}"/>
              </a:ext>
            </a:extLst>
          </p:cNvPr>
          <p:cNvSpPr>
            <a:spLocks noChangeArrowheads="1"/>
          </p:cNvSpPr>
          <p:nvPr/>
        </p:nvSpPr>
        <p:spPr bwMode="auto">
          <a:xfrm>
            <a:off x="350520" y="1101328"/>
            <a:ext cx="8328660" cy="29408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It does not require the driven element to be insulated from the boom</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It does not require any inductors or capacitors</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It is useful for matching multiband antennas</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All these choices are correct</a:t>
            </a:r>
          </a:p>
        </p:txBody>
      </p:sp>
      <p:sp>
        <p:nvSpPr>
          <p:cNvPr id="3" name="Slide Number Placeholder 2">
            <a:extLst>
              <a:ext uri="{FF2B5EF4-FFF2-40B4-BE49-F238E27FC236}">
                <a16:creationId xmlns:a16="http://schemas.microsoft.com/office/drawing/2014/main" id="{414F906F-0B8F-AD10-E341-5688D5AF9B29}"/>
              </a:ext>
            </a:extLst>
          </p:cNvPr>
          <p:cNvSpPr>
            <a:spLocks noGrp="1"/>
          </p:cNvSpPr>
          <p:nvPr>
            <p:ph type="sldNum" sz="quarter" idx="12"/>
          </p:nvPr>
        </p:nvSpPr>
        <p:spPr/>
        <p:txBody>
          <a:bodyPr/>
          <a:lstStyle/>
          <a:p>
            <a:pPr>
              <a:defRPr/>
            </a:pPr>
            <a:fld id="{F9B04EAC-6405-42D3-B5A3-0AE3489ADD26}" type="slidenum">
              <a:rPr lang="en-US" smtClean="0"/>
              <a:pPr>
                <a:defRPr/>
              </a:pPr>
              <a:t>66</a:t>
            </a:fld>
            <a:endParaRPr lang="en-US" dirty="0"/>
          </a:p>
        </p:txBody>
      </p:sp>
      <p:sp>
        <p:nvSpPr>
          <p:cNvPr id="2" name="Rectangle 4">
            <a:extLst>
              <a:ext uri="{FF2B5EF4-FFF2-40B4-BE49-F238E27FC236}">
                <a16:creationId xmlns:a16="http://schemas.microsoft.com/office/drawing/2014/main" id="{E169773E-77F8-6920-2EB0-E0F45D928A1B}"/>
              </a:ext>
            </a:extLst>
          </p:cNvPr>
          <p:cNvSpPr txBox="1">
            <a:spLocks noChangeArrowheads="1"/>
          </p:cNvSpPr>
          <p:nvPr/>
        </p:nvSpPr>
        <p:spPr>
          <a:xfrm>
            <a:off x="350520" y="156736"/>
            <a:ext cx="8496300" cy="1009124"/>
          </a:xfrm>
          <a:prstGeom prst="rect">
            <a:avLst/>
          </a:prstGeom>
        </p:spPr>
        <p:txBody>
          <a:bodyPr>
            <a:normAutofit fontScale="9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1800" dirty="0">
                <a:latin typeface="Rockwell" panose="02060603020205020403" pitchFamily="18" charset="0"/>
              </a:rPr>
              <a:t>G9C12</a:t>
            </a:r>
            <a:r>
              <a:rPr lang="en-US" altLang="en-US" sz="1600" dirty="0">
                <a:latin typeface="Rockwell" panose="02060603020205020403" pitchFamily="18" charset="0"/>
              </a:rPr>
              <a:t> </a:t>
            </a:r>
          </a:p>
          <a:p>
            <a:pPr algn="ctr">
              <a:lnSpc>
                <a:spcPct val="150000"/>
              </a:lnSpc>
            </a:pPr>
            <a:r>
              <a:rPr lang="en-US" altLang="en-US" sz="1800" dirty="0">
                <a:latin typeface="Rockwell" panose="02060603020205020403" pitchFamily="18" charset="0"/>
              </a:rPr>
              <a:t>Which of the following is a characteristic of using a gamma match with a Yagi antenna?</a:t>
            </a:r>
          </a:p>
        </p:txBody>
      </p:sp>
    </p:spTree>
    <p:extLst>
      <p:ext uri="{BB962C8B-B14F-4D97-AF65-F5344CB8AC3E}">
        <p14:creationId xmlns:p14="http://schemas.microsoft.com/office/powerpoint/2010/main" val="221475086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additive="repl">
                                        <p:cTn id="6" dur="1000" fill="hold" masterRel="lastClick"/>
                                        <p:tgtEl>
                                          <p:spTgt spid="48130">
                                            <p:txEl>
                                              <p:pRg st="0" end="0"/>
                                            </p:txEl>
                                          </p:spTgt>
                                        </p:tgtEl>
                                        <p:attrNameLst>
                                          <p:attrName>style.color</p:attrName>
                                        </p:attrNameLst>
                                      </p:cBhvr>
                                      <p:to>
                                        <a:srgbClr val="FF1515"/>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additive="repl">
                                        <p:cTn id="10" dur="1000" fill="hold" masterRel="lastClick"/>
                                        <p:tgtEl>
                                          <p:spTgt spid="48130">
                                            <p:txEl>
                                              <p:pRg st="1" end="1"/>
                                            </p:txEl>
                                          </p:spTgt>
                                        </p:tgtEl>
                                        <p:attrNameLst>
                                          <p:attrName>style.color</p:attrName>
                                        </p:attrNameLst>
                                      </p:cBhvr>
                                      <p:to>
                                        <a:srgbClr val="FF1515"/>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additive="repl">
                                        <p:cTn id="14" dur="1000" fill="hold" masterRel="lastClick"/>
                                        <p:tgtEl>
                                          <p:spTgt spid="48130">
                                            <p:txEl>
                                              <p:pRg st="2" end="2"/>
                                            </p:txEl>
                                          </p:spTgt>
                                        </p:tgtEl>
                                        <p:attrNameLst>
                                          <p:attrName>style.color</p:attrName>
                                        </p:attrNameLst>
                                      </p:cBhvr>
                                      <p:to>
                                        <a:srgbClr val="FF1515"/>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additive="repl">
                                        <p:cTn id="18" dur="1000" fill="hold" masterRel="lastClick"/>
                                        <p:tgtEl>
                                          <p:spTgt spid="48130">
                                            <p:txEl>
                                              <p:pRg st="3" end="3"/>
                                            </p:txEl>
                                          </p:spTgt>
                                        </p:tgtEl>
                                        <p:attrNameLst>
                                          <p:attrName>style.color</p:attrName>
                                        </p:attrNameLst>
                                      </p:cBhvr>
                                      <p:to>
                                        <a:srgbClr val="FF1515"/>
                                      </p:to>
                                    </p:animClr>
                                  </p:childTnLst>
                                </p:cTn>
                              </p:par>
                              <p:par>
                                <p:cTn id="19" presetID="5" presetClass="emph" presetSubtype="1" fill="hold" nodeType="withEffect">
                                  <p:stCondLst>
                                    <p:cond delay="0"/>
                                  </p:stCondLst>
                                  <p:childTnLst>
                                    <p:set>
                                      <p:cBhvr additive="repl">
                                        <p:cTn id="20" dur="1000"/>
                                        <p:tgtEl>
                                          <p:spTgt spid="48130">
                                            <p:txEl>
                                              <p:pRg st="0" end="0"/>
                                            </p:txEl>
                                          </p:spTgt>
                                        </p:tgtEl>
                                        <p:attrNameLst>
                                          <p:attrName>style.fontStyle</p:attrName>
                                        </p:attrNameLst>
                                      </p:cBhvr>
                                      <p:to>
                                        <p:strVal val="normal"/>
                                      </p:to>
                                    </p:set>
                                    <p:set>
                                      <p:cBhvr additive="repl">
                                        <p:cTn id="21" dur="1000"/>
                                        <p:tgtEl>
                                          <p:spTgt spid="48130">
                                            <p:txEl>
                                              <p:pRg st="0" end="0"/>
                                            </p:txEl>
                                          </p:spTgt>
                                        </p:tgtEl>
                                        <p:attrNameLst>
                                          <p:attrName>style.fontWeight</p:attrName>
                                        </p:attrNameLst>
                                      </p:cBhvr>
                                      <p:to>
                                        <p:strVal val="bold"/>
                                      </p:to>
                                    </p:set>
                                    <p:set>
                                      <p:cBhvr additive="repl">
                                        <p:cTn id="22" dur="1000"/>
                                        <p:tgtEl>
                                          <p:spTgt spid="48130">
                                            <p:txEl>
                                              <p:pRg st="0" end="0"/>
                                            </p:txEl>
                                          </p:spTgt>
                                        </p:tgtEl>
                                        <p:attrNameLst>
                                          <p:attrName>style.textDecorationUnderline</p:attrName>
                                        </p:attrNameLst>
                                      </p:cBhvr>
                                      <p:to>
                                        <p:strVal val="false"/>
                                      </p:to>
                                    </p:set>
                                  </p:childTnLst>
                                </p:cTn>
                              </p:par>
                              <p:par>
                                <p:cTn id="23" presetID="5" presetClass="emph" presetSubtype="1" fill="hold" nodeType="withEffect">
                                  <p:stCondLst>
                                    <p:cond delay="0"/>
                                  </p:stCondLst>
                                  <p:childTnLst>
                                    <p:set>
                                      <p:cBhvr additive="repl">
                                        <p:cTn id="24" dur="1000"/>
                                        <p:tgtEl>
                                          <p:spTgt spid="48130">
                                            <p:txEl>
                                              <p:pRg st="1" end="1"/>
                                            </p:txEl>
                                          </p:spTgt>
                                        </p:tgtEl>
                                        <p:attrNameLst>
                                          <p:attrName>style.fontStyle</p:attrName>
                                        </p:attrNameLst>
                                      </p:cBhvr>
                                      <p:to>
                                        <p:strVal val="normal"/>
                                      </p:to>
                                    </p:set>
                                    <p:set>
                                      <p:cBhvr additive="repl">
                                        <p:cTn id="25" dur="1000"/>
                                        <p:tgtEl>
                                          <p:spTgt spid="48130">
                                            <p:txEl>
                                              <p:pRg st="1" end="1"/>
                                            </p:txEl>
                                          </p:spTgt>
                                        </p:tgtEl>
                                        <p:attrNameLst>
                                          <p:attrName>style.fontWeight</p:attrName>
                                        </p:attrNameLst>
                                      </p:cBhvr>
                                      <p:to>
                                        <p:strVal val="bold"/>
                                      </p:to>
                                    </p:set>
                                    <p:set>
                                      <p:cBhvr additive="repl">
                                        <p:cTn id="26" dur="1000"/>
                                        <p:tgtEl>
                                          <p:spTgt spid="48130">
                                            <p:txEl>
                                              <p:pRg st="1" end="1"/>
                                            </p:txEl>
                                          </p:spTgt>
                                        </p:tgtEl>
                                        <p:attrNameLst>
                                          <p:attrName>style.textDecorationUnderline</p:attrName>
                                        </p:attrNameLst>
                                      </p:cBhvr>
                                      <p:to>
                                        <p:strVal val="false"/>
                                      </p:to>
                                    </p:set>
                                  </p:childTnLst>
                                </p:cTn>
                              </p:par>
                              <p:par>
                                <p:cTn id="27" presetID="5" presetClass="emph" presetSubtype="1" fill="hold" nodeType="withEffect">
                                  <p:stCondLst>
                                    <p:cond delay="0"/>
                                  </p:stCondLst>
                                  <p:childTnLst>
                                    <p:set>
                                      <p:cBhvr additive="repl">
                                        <p:cTn id="28" dur="1000"/>
                                        <p:tgtEl>
                                          <p:spTgt spid="48130">
                                            <p:txEl>
                                              <p:pRg st="2" end="2"/>
                                            </p:txEl>
                                          </p:spTgt>
                                        </p:tgtEl>
                                        <p:attrNameLst>
                                          <p:attrName>style.fontStyle</p:attrName>
                                        </p:attrNameLst>
                                      </p:cBhvr>
                                      <p:to>
                                        <p:strVal val="normal"/>
                                      </p:to>
                                    </p:set>
                                    <p:set>
                                      <p:cBhvr additive="repl">
                                        <p:cTn id="29" dur="1000"/>
                                        <p:tgtEl>
                                          <p:spTgt spid="48130">
                                            <p:txEl>
                                              <p:pRg st="2" end="2"/>
                                            </p:txEl>
                                          </p:spTgt>
                                        </p:tgtEl>
                                        <p:attrNameLst>
                                          <p:attrName>style.fontWeight</p:attrName>
                                        </p:attrNameLst>
                                      </p:cBhvr>
                                      <p:to>
                                        <p:strVal val="bold"/>
                                      </p:to>
                                    </p:set>
                                    <p:set>
                                      <p:cBhvr additive="repl">
                                        <p:cTn id="30" dur="1000"/>
                                        <p:tgtEl>
                                          <p:spTgt spid="48130">
                                            <p:txEl>
                                              <p:pRg st="2" end="2"/>
                                            </p:txEl>
                                          </p:spTgt>
                                        </p:tgtEl>
                                        <p:attrNameLst>
                                          <p:attrName>style.textDecorationUnderline</p:attrName>
                                        </p:attrNameLst>
                                      </p:cBhvr>
                                      <p:to>
                                        <p:strVal val="false"/>
                                      </p:to>
                                    </p:set>
                                  </p:childTnLst>
                                </p:cTn>
                              </p:par>
                              <p:par>
                                <p:cTn id="31" presetID="5" presetClass="emph" presetSubtype="1" fill="hold" nodeType="withEffect">
                                  <p:stCondLst>
                                    <p:cond delay="0"/>
                                  </p:stCondLst>
                                  <p:childTnLst>
                                    <p:set>
                                      <p:cBhvr additive="repl">
                                        <p:cTn id="32" dur="1000"/>
                                        <p:tgtEl>
                                          <p:spTgt spid="48130">
                                            <p:txEl>
                                              <p:pRg st="3" end="3"/>
                                            </p:txEl>
                                          </p:spTgt>
                                        </p:tgtEl>
                                        <p:attrNameLst>
                                          <p:attrName>style.fontStyle</p:attrName>
                                        </p:attrNameLst>
                                      </p:cBhvr>
                                      <p:to>
                                        <p:strVal val="normal"/>
                                      </p:to>
                                    </p:set>
                                    <p:set>
                                      <p:cBhvr additive="repl">
                                        <p:cTn id="33" dur="1000"/>
                                        <p:tgtEl>
                                          <p:spTgt spid="48130">
                                            <p:txEl>
                                              <p:pRg st="3" end="3"/>
                                            </p:txEl>
                                          </p:spTgt>
                                        </p:tgtEl>
                                        <p:attrNameLst>
                                          <p:attrName>style.fontWeight</p:attrName>
                                        </p:attrNameLst>
                                      </p:cBhvr>
                                      <p:to>
                                        <p:strVal val="bold"/>
                                      </p:to>
                                    </p:set>
                                    <p:set>
                                      <p:cBhvr additive="repl">
                                        <p:cTn id="34" dur="1000"/>
                                        <p:tgtEl>
                                          <p:spTgt spid="48130">
                                            <p:txEl>
                                              <p:pRg st="3" end="3"/>
                                            </p:txEl>
                                          </p:spTgt>
                                        </p:tgtEl>
                                        <p:attrNameLst>
                                          <p:attrName>style.textDecorationUnderline</p:attrName>
                                        </p:attrNameLst>
                                      </p:cBhvr>
                                      <p:to>
                                        <p:strVal val="false"/>
                                      </p:to>
                                    </p:set>
                                  </p:childTnLst>
                                </p:cTn>
                              </p:par>
                              <p:par>
                                <p:cTn id="35" presetID="8" presetClass="emph" fill="hold" nodeType="withEffect">
                                  <p:stCondLst>
                                    <p:cond delay="0"/>
                                  </p:stCondLst>
                                  <p:childTnLst>
                                    <p:animRot by="21600000">
                                      <p:cBhvr additive="repl">
                                        <p:cTn id="36" dur="1000" fill="hold"/>
                                        <p:tgtEl>
                                          <p:spTgt spid="48130">
                                            <p:txEl>
                                              <p:pRg st="0" end="0"/>
                                            </p:txEl>
                                          </p:spTgt>
                                        </p:tgtEl>
                                        <p:attrNameLst>
                                          <p:attrName>r</p:attrName>
                                        </p:attrNameLst>
                                      </p:cBhvr>
                                    </p:animRot>
                                  </p:childTnLst>
                                </p:cTn>
                              </p:par>
                              <p:par>
                                <p:cTn id="37" presetID="8" presetClass="emph" fill="hold" nodeType="withEffect">
                                  <p:stCondLst>
                                    <p:cond delay="0"/>
                                  </p:stCondLst>
                                  <p:childTnLst>
                                    <p:animRot by="21600000">
                                      <p:cBhvr additive="repl">
                                        <p:cTn id="38" dur="1000" fill="hold"/>
                                        <p:tgtEl>
                                          <p:spTgt spid="48130">
                                            <p:txEl>
                                              <p:pRg st="1" end="1"/>
                                            </p:txEl>
                                          </p:spTgt>
                                        </p:tgtEl>
                                        <p:attrNameLst>
                                          <p:attrName>r</p:attrName>
                                        </p:attrNameLst>
                                      </p:cBhvr>
                                    </p:animRot>
                                  </p:childTnLst>
                                </p:cTn>
                              </p:par>
                              <p:par>
                                <p:cTn id="39" presetID="8" presetClass="emph" fill="hold" nodeType="withEffect">
                                  <p:stCondLst>
                                    <p:cond delay="0"/>
                                  </p:stCondLst>
                                  <p:childTnLst>
                                    <p:animRot by="21600000">
                                      <p:cBhvr additive="repl">
                                        <p:cTn id="40" dur="1000" fill="hold"/>
                                        <p:tgtEl>
                                          <p:spTgt spid="48130">
                                            <p:txEl>
                                              <p:pRg st="2" end="2"/>
                                            </p:txEl>
                                          </p:spTgt>
                                        </p:tgtEl>
                                        <p:attrNameLst>
                                          <p:attrName>r</p:attrName>
                                        </p:attrNameLst>
                                      </p:cBhvr>
                                    </p:animRot>
                                  </p:childTnLst>
                                </p:cTn>
                              </p:par>
                              <p:par>
                                <p:cTn id="41" presetID="8" presetClass="emph" fill="hold" nodeType="withEffect">
                                  <p:stCondLst>
                                    <p:cond delay="0"/>
                                  </p:stCondLst>
                                  <p:childTnLst>
                                    <p:animRot by="21600000">
                                      <p:cBhvr additive="repl">
                                        <p:cTn id="42" dur="1000" fill="hold"/>
                                        <p:tgtEl>
                                          <p:spTgt spid="48130">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52ED74-5A6B-39F5-80E9-B2E070D8E8B4}"/>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4BFB7865-9218-3008-7945-E061BA03C2DE}"/>
              </a:ext>
            </a:extLst>
          </p:cNvPr>
          <p:cNvSpPr>
            <a:spLocks noChangeArrowheads="1"/>
          </p:cNvSpPr>
          <p:nvPr/>
        </p:nvSpPr>
        <p:spPr bwMode="auto">
          <a:xfrm>
            <a:off x="350520" y="14325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horizontal dipole placed between 1/10 and 1/4 wavelength above the ground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vertical antenna placed between 1/4 and 1/2 wavelength above the ground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horizontal dipole placed at approximately 1/2 wavelength above the ground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vertical dipole placed at approximately 1/2 wavelength above the ground</a:t>
            </a:r>
            <a:br>
              <a:rPr lang="en-US" altLang="en-US" sz="2100" dirty="0">
                <a:solidFill>
                  <a:srgbClr val="000066"/>
                </a:solidFill>
                <a:latin typeface="Rockwell" panose="02060603020205020403" pitchFamily="18" charset="0"/>
                <a:ea typeface="Microsoft YaHei" panose="020B0503020204020204" pitchFamily="34" charset="-122"/>
              </a:rPr>
            </a:br>
            <a:r>
              <a:rPr lang="en-US" altLang="en-US" sz="2100"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F95831CD-A8CF-4559-F84E-0C2922CBEFC0}"/>
              </a:ext>
            </a:extLst>
          </p:cNvPr>
          <p:cNvSpPr>
            <a:spLocks noGrp="1"/>
          </p:cNvSpPr>
          <p:nvPr>
            <p:ph type="sldNum" sz="quarter" idx="12"/>
          </p:nvPr>
        </p:nvSpPr>
        <p:spPr/>
        <p:txBody>
          <a:bodyPr/>
          <a:lstStyle/>
          <a:p>
            <a:pPr>
              <a:defRPr/>
            </a:pPr>
            <a:fld id="{F9B04EAC-6405-42D3-B5A3-0AE3489ADD26}" type="slidenum">
              <a:rPr lang="en-US" smtClean="0"/>
              <a:pPr>
                <a:defRPr/>
              </a:pPr>
              <a:t>67</a:t>
            </a:fld>
            <a:endParaRPr lang="en-US" dirty="0"/>
          </a:p>
        </p:txBody>
      </p:sp>
      <p:sp>
        <p:nvSpPr>
          <p:cNvPr id="2" name="Rectangle 4">
            <a:extLst>
              <a:ext uri="{FF2B5EF4-FFF2-40B4-BE49-F238E27FC236}">
                <a16:creationId xmlns:a16="http://schemas.microsoft.com/office/drawing/2014/main" id="{09C909DA-9AF8-4807-F9D8-6EF30FFD3E66}"/>
              </a:ext>
            </a:extLst>
          </p:cNvPr>
          <p:cNvSpPr txBox="1">
            <a:spLocks noChangeArrowheads="1"/>
          </p:cNvSpPr>
          <p:nvPr/>
        </p:nvSpPr>
        <p:spPr>
          <a:xfrm>
            <a:off x="350520" y="156736"/>
            <a:ext cx="8496300" cy="127582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G9D01</a:t>
            </a:r>
          </a:p>
          <a:p>
            <a:pPr algn="ctr">
              <a:lnSpc>
                <a:spcPct val="150000"/>
              </a:lnSpc>
            </a:pPr>
            <a:r>
              <a:rPr lang="en-US" altLang="en-US" sz="2100" dirty="0">
                <a:latin typeface="Rockwell" panose="02060603020205020403" pitchFamily="18" charset="0"/>
              </a:rPr>
              <a:t>Which of the following antenna types will be most effective as a near vertical incidence skywave (NVIS) antenna for short-skip communications on 40 meters during the day?</a:t>
            </a:r>
          </a:p>
        </p:txBody>
      </p:sp>
    </p:spTree>
    <p:extLst>
      <p:ext uri="{BB962C8B-B14F-4D97-AF65-F5344CB8AC3E}">
        <p14:creationId xmlns:p14="http://schemas.microsoft.com/office/powerpoint/2010/main" val="582570009"/>
      </p:ext>
    </p:extLst>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1AA04F-E043-5FB9-B67A-46428D276D45}"/>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B4E6EBEF-D912-DB16-F7FE-2069F7874B0D}"/>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Very low</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Approximately 50 ohms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Approximately 300 ohms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Very high</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40734DCC-BCDD-D68E-0272-6A47649C7F61}"/>
              </a:ext>
            </a:extLst>
          </p:cNvPr>
          <p:cNvSpPr>
            <a:spLocks noGrp="1"/>
          </p:cNvSpPr>
          <p:nvPr>
            <p:ph type="sldNum" sz="quarter" idx="12"/>
          </p:nvPr>
        </p:nvSpPr>
        <p:spPr/>
        <p:txBody>
          <a:bodyPr/>
          <a:lstStyle/>
          <a:p>
            <a:pPr>
              <a:defRPr/>
            </a:pPr>
            <a:fld id="{F9B04EAC-6405-42D3-B5A3-0AE3489ADD26}" type="slidenum">
              <a:rPr lang="en-US" smtClean="0"/>
              <a:pPr>
                <a:defRPr/>
              </a:pPr>
              <a:t>68</a:t>
            </a:fld>
            <a:endParaRPr lang="en-US" dirty="0"/>
          </a:p>
        </p:txBody>
      </p:sp>
      <p:sp>
        <p:nvSpPr>
          <p:cNvPr id="2" name="Rectangle 4">
            <a:extLst>
              <a:ext uri="{FF2B5EF4-FFF2-40B4-BE49-F238E27FC236}">
                <a16:creationId xmlns:a16="http://schemas.microsoft.com/office/drawing/2014/main" id="{0E3531CD-FB96-219B-9892-8D91DDCE30E4}"/>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G9D02 </a:t>
            </a:r>
          </a:p>
          <a:p>
            <a:pPr algn="ctr">
              <a:lnSpc>
                <a:spcPct val="150000"/>
              </a:lnSpc>
            </a:pPr>
            <a:r>
              <a:rPr lang="en-US" altLang="en-US" sz="2200" dirty="0">
                <a:latin typeface="Rockwell" panose="02060603020205020403" pitchFamily="18" charset="0"/>
              </a:rPr>
              <a:t>What is the feed point impedance of an end-fed half-wave antenna?</a:t>
            </a:r>
          </a:p>
        </p:txBody>
      </p:sp>
    </p:spTree>
    <p:extLst>
      <p:ext uri="{BB962C8B-B14F-4D97-AF65-F5344CB8AC3E}">
        <p14:creationId xmlns:p14="http://schemas.microsoft.com/office/powerpoint/2010/main" val="992330039"/>
      </p:ext>
    </p:extLst>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BB67CD-0C3F-D6CA-13E5-D85610E354C2}"/>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32C2A26E-7B72-6C38-FD3B-9719B9D81EFA}"/>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Broadside to the plane of the halo</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Opposite the feed point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Omnidirectional in the plane of the halo</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On the same side as the feed point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93DFA5F6-05CA-0288-0A81-6392C0C5ADEE}"/>
              </a:ext>
            </a:extLst>
          </p:cNvPr>
          <p:cNvSpPr>
            <a:spLocks noGrp="1"/>
          </p:cNvSpPr>
          <p:nvPr>
            <p:ph type="sldNum" sz="quarter" idx="12"/>
          </p:nvPr>
        </p:nvSpPr>
        <p:spPr/>
        <p:txBody>
          <a:bodyPr/>
          <a:lstStyle/>
          <a:p>
            <a:pPr>
              <a:defRPr/>
            </a:pPr>
            <a:fld id="{F9B04EAC-6405-42D3-B5A3-0AE3489ADD26}" type="slidenum">
              <a:rPr lang="en-US" smtClean="0"/>
              <a:pPr>
                <a:defRPr/>
              </a:pPr>
              <a:t>69</a:t>
            </a:fld>
            <a:endParaRPr lang="en-US" dirty="0"/>
          </a:p>
        </p:txBody>
      </p:sp>
      <p:sp>
        <p:nvSpPr>
          <p:cNvPr id="2" name="Rectangle 4">
            <a:extLst>
              <a:ext uri="{FF2B5EF4-FFF2-40B4-BE49-F238E27FC236}">
                <a16:creationId xmlns:a16="http://schemas.microsoft.com/office/drawing/2014/main" id="{1E87F8ED-9439-EAF2-8371-431BA6459938}"/>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G9D03 </a:t>
            </a:r>
          </a:p>
          <a:p>
            <a:pPr algn="ctr">
              <a:lnSpc>
                <a:spcPct val="150000"/>
              </a:lnSpc>
            </a:pPr>
            <a:r>
              <a:rPr lang="en-US" altLang="en-US" sz="2200" dirty="0">
                <a:latin typeface="Rockwell" panose="02060603020205020403" pitchFamily="18" charset="0"/>
              </a:rPr>
              <a:t>In which direction is the maximum radiation from a VHF/UHF “halo”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25621615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03028F3-E931-4F77-953D-E6BCC26EE149}" type="slidenum">
              <a:rPr lang="en-US" altLang="en-US" smtClean="0">
                <a:solidFill>
                  <a:srgbClr val="000066"/>
                </a:solidFill>
              </a:rPr>
              <a:pPr>
                <a:defRPr/>
              </a:pPr>
              <a:t>7</a:t>
            </a:fld>
            <a:endParaRPr lang="en-US" altLang="en-US">
              <a:solidFill>
                <a:srgbClr val="000066"/>
              </a:solidFill>
            </a:endParaRPr>
          </a:p>
        </p:txBody>
      </p:sp>
      <p:sp>
        <p:nvSpPr>
          <p:cNvPr id="799747" name="Rectangle 2"/>
          <p:cNvSpPr>
            <a:spLocks noGrp="1" noChangeArrowheads="1"/>
          </p:cNvSpPr>
          <p:nvPr>
            <p:ph type="title" idx="4294967295"/>
          </p:nvPr>
        </p:nvSpPr>
        <p:spPr>
          <a:xfrm>
            <a:off x="1191" y="440532"/>
            <a:ext cx="6481763" cy="373856"/>
          </a:xfrm>
        </p:spPr>
        <p:txBody>
          <a:bodyPr>
            <a:normAutofit fontScale="90000"/>
          </a:bodyPr>
          <a:lstStyle/>
          <a:p>
            <a:pPr algn="ctr" eaLnBrk="1" hangingPunct="1"/>
            <a:r>
              <a:rPr lang="en-US" altLang="en-US"/>
              <a:t>RF &amp; Electrical Safety</a:t>
            </a:r>
          </a:p>
        </p:txBody>
      </p:sp>
      <p:sp>
        <p:nvSpPr>
          <p:cNvPr id="5124" name="Rectangle 3"/>
          <p:cNvSpPr>
            <a:spLocks noGrp="1" noChangeArrowheads="1"/>
          </p:cNvSpPr>
          <p:nvPr>
            <p:ph type="body" idx="4294967295"/>
          </p:nvPr>
        </p:nvSpPr>
        <p:spPr>
          <a:xfrm>
            <a:off x="597452" y="1000467"/>
            <a:ext cx="8119827" cy="3918347"/>
          </a:xfrm>
        </p:spPr>
        <p:txBody>
          <a:bodyPr/>
          <a:lstStyle/>
          <a:p>
            <a:pPr>
              <a:lnSpc>
                <a:spcPts val="1650"/>
              </a:lnSpc>
              <a:buFont typeface="Wingdings" panose="05000000000000000000" pitchFamily="2" charset="2"/>
              <a:buChar char="Ø"/>
            </a:pPr>
            <a:r>
              <a:rPr lang="en-US" altLang="en-US" dirty="0"/>
              <a:t>An amateur operator must </a:t>
            </a:r>
            <a:r>
              <a:rPr lang="en-US" altLang="en-US" b="1" dirty="0"/>
              <a:t>perform a routine RF exposure evaluation</a:t>
            </a:r>
            <a:r>
              <a:rPr lang="en-US" altLang="en-US" dirty="0"/>
              <a:t> to ensure compliance with RF safety regulations when t</a:t>
            </a:r>
            <a:r>
              <a:rPr lang="en-US" altLang="en-US" b="1" dirty="0"/>
              <a:t>ransmitter power exceeds</a:t>
            </a:r>
            <a:r>
              <a:rPr lang="en-US" altLang="en-US" dirty="0"/>
              <a:t> levels specified </a:t>
            </a:r>
            <a:r>
              <a:rPr lang="en-US" altLang="en-US" b="1" dirty="0"/>
              <a:t>in FCC Part 97.13</a:t>
            </a:r>
            <a:r>
              <a:rPr lang="en-US" altLang="en-US" dirty="0"/>
              <a:t>. </a:t>
            </a:r>
            <a:r>
              <a:rPr lang="en-US" altLang="en-US" sz="750" dirty="0"/>
              <a:t>(G0A08)</a:t>
            </a:r>
          </a:p>
          <a:p>
            <a:pPr>
              <a:lnSpc>
                <a:spcPts val="1650"/>
              </a:lnSpc>
              <a:buFont typeface="Wingdings" panose="05000000000000000000" pitchFamily="2" charset="2"/>
              <a:buChar char="Ø"/>
            </a:pPr>
            <a:endParaRPr lang="en-US" altLang="en-US" sz="750" dirty="0"/>
          </a:p>
          <a:p>
            <a:pPr eaLnBrk="1" hangingPunct="1">
              <a:buFont typeface="Wingdings" panose="05000000000000000000" pitchFamily="2" charset="2"/>
              <a:buChar char="Ø"/>
            </a:pPr>
            <a:r>
              <a:rPr lang="en-US" altLang="en-US" dirty="0"/>
              <a:t>If you install an indoor transmitting antenna, </a:t>
            </a:r>
            <a:r>
              <a:rPr lang="en-US" altLang="en-US" b="1" dirty="0"/>
              <a:t>make sure that MPE limits are not exceeded in occupied areas</a:t>
            </a:r>
            <a:r>
              <a:rPr lang="en-US" altLang="en-US" dirty="0"/>
              <a:t>. </a:t>
            </a:r>
            <a:r>
              <a:rPr lang="en-US" altLang="en-US" sz="750" dirty="0"/>
              <a:t>(G0A11)</a:t>
            </a:r>
            <a:r>
              <a:rPr lang="en-US" altLang="en-US" dirty="0"/>
              <a:t> </a:t>
            </a:r>
          </a:p>
          <a:p>
            <a:pPr lvl="2" eaLnBrk="1" hangingPunct="1"/>
            <a:r>
              <a:rPr lang="en-US" altLang="en-US" dirty="0">
                <a:solidFill>
                  <a:schemeClr val="accent1"/>
                </a:solidFill>
              </a:rPr>
              <a:t>MPE = Maximum Permissible Exposure</a:t>
            </a:r>
            <a:endParaRPr lang="en-US" altLang="en-US" dirty="0"/>
          </a:p>
          <a:p>
            <a:pPr eaLnBrk="1" hangingPunct="1">
              <a:buFont typeface="Wingdings" panose="05000000000000000000" pitchFamily="2" charset="2"/>
              <a:buChar char="Ø"/>
            </a:pPr>
            <a:endParaRPr lang="en-US" altLang="en-US" sz="750" dirty="0"/>
          </a:p>
          <a:p>
            <a:pPr eaLnBrk="1" hangingPunct="1">
              <a:buFont typeface="Wingdings" panose="05000000000000000000" pitchFamily="2" charset="2"/>
              <a:buChar char="Ø"/>
            </a:pPr>
            <a:r>
              <a:rPr lang="en-US" altLang="en-US" dirty="0"/>
              <a:t>One way that RF energy can affect human body tissue is that </a:t>
            </a:r>
            <a:r>
              <a:rPr lang="en-US" altLang="en-US" b="1" dirty="0"/>
              <a:t>it heats body tissue</a:t>
            </a:r>
            <a:r>
              <a:rPr lang="en-US" altLang="en-US" dirty="0"/>
              <a:t>. </a:t>
            </a:r>
            <a:r>
              <a:rPr lang="en-US" altLang="en-US" sz="750" dirty="0"/>
              <a:t>(G0A01)</a:t>
            </a:r>
          </a:p>
          <a:p>
            <a:pPr eaLnBrk="1" hangingPunct="1">
              <a:buFont typeface="Wingdings" panose="05000000000000000000" pitchFamily="2" charset="2"/>
              <a:buChar char="Ø"/>
            </a:pPr>
            <a:endParaRPr lang="en-US" altLang="en-US" dirty="0"/>
          </a:p>
          <a:p>
            <a:pPr eaLnBrk="1" hangingPunct="1">
              <a:buFont typeface="Wingdings" panose="05000000000000000000" pitchFamily="2" charset="2"/>
              <a:buChar char="Ø"/>
            </a:pPr>
            <a:endParaRPr lang="en-US" altLang="en-US" dirty="0"/>
          </a:p>
          <a:p>
            <a:pPr eaLnBrk="1" hangingPunct="1">
              <a:buFont typeface="Wingdings" panose="05000000000000000000" pitchFamily="2" charset="2"/>
              <a:buChar char="Ø"/>
            </a:pPr>
            <a:endParaRPr lang="en-US" altLang="en-US" dirty="0"/>
          </a:p>
          <a:p>
            <a:pPr eaLnBrk="1" hangingPunct="1">
              <a:buFont typeface="Wingdings" panose="05000000000000000000" pitchFamily="2" charset="2"/>
              <a:buChar char="Ø"/>
            </a:pPr>
            <a:endParaRPr lang="en-US" altLang="en-US" dirty="0"/>
          </a:p>
          <a:p>
            <a:pPr eaLnBrk="1" hangingPunct="1">
              <a:buFont typeface="Wingdings" panose="05000000000000000000" pitchFamily="2" charset="2"/>
              <a:buChar char="Ø"/>
            </a:pPr>
            <a:endParaRPr lang="en-US" altLang="en-US" dirty="0"/>
          </a:p>
        </p:txBody>
      </p:sp>
      <p:pic>
        <p:nvPicPr>
          <p:cNvPr id="35857" name="Picture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8393" y="3520439"/>
            <a:ext cx="1839350" cy="1129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58" name="Text Box 18"/>
          <p:cNvSpPr txBox="1">
            <a:spLocks noChangeArrowheads="1"/>
          </p:cNvSpPr>
          <p:nvPr/>
        </p:nvSpPr>
        <p:spPr bwMode="auto">
          <a:xfrm>
            <a:off x="3131106" y="3666277"/>
            <a:ext cx="281070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r" defTabSz="685800">
              <a:spcBef>
                <a:spcPct val="50000"/>
              </a:spcBef>
              <a:buClrTx/>
              <a:buNone/>
            </a:pPr>
            <a:r>
              <a:rPr lang="en-US" altLang="en-US" sz="1200">
                <a:solidFill>
                  <a:srgbClr val="FF1515"/>
                </a:solidFill>
              </a:rPr>
              <a:t>Never stand in front of a microwave feedhorn antenna</a:t>
            </a:r>
          </a:p>
        </p:txBody>
      </p:sp>
      <p:sp>
        <p:nvSpPr>
          <p:cNvPr id="35859" name="Text Box 19"/>
          <p:cNvSpPr txBox="1">
            <a:spLocks noChangeArrowheads="1"/>
          </p:cNvSpPr>
          <p:nvPr/>
        </p:nvSpPr>
        <p:spPr bwMode="auto">
          <a:xfrm>
            <a:off x="2842976" y="4213964"/>
            <a:ext cx="3197090" cy="451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r" defTabSz="685800">
              <a:lnSpc>
                <a:spcPts val="1350"/>
              </a:lnSpc>
              <a:spcBef>
                <a:spcPct val="50000"/>
              </a:spcBef>
              <a:buClrTx/>
              <a:buNone/>
            </a:pPr>
            <a:r>
              <a:rPr lang="en-US" altLang="en-US" sz="1200">
                <a:solidFill>
                  <a:srgbClr val="FF1515"/>
                </a:solidFill>
              </a:rPr>
              <a:t>On transmit, it radiates a highly concentrated beam of RF energy</a:t>
            </a:r>
            <a:r>
              <a:rPr lang="en-US" altLang="en-US" sz="1350">
                <a:solidFill>
                  <a:srgbClr val="000066"/>
                </a:solidFill>
                <a:latin typeface="Verdana" panose="020B0604030504040204" pitchFamily="34" charset="0"/>
              </a:rPr>
              <a:t> </a:t>
            </a:r>
          </a:p>
        </p:txBody>
      </p:sp>
    </p:spTree>
    <p:extLst>
      <p:ext uri="{BB962C8B-B14F-4D97-AF65-F5344CB8AC3E}">
        <p14:creationId xmlns:p14="http://schemas.microsoft.com/office/powerpoint/2010/main" val="13247946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wipe(up)">
                                      <p:cBhvr>
                                        <p:cTn id="7" dur="1000"/>
                                        <p:tgtEl>
                                          <p:spTgt spid="512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124">
                                            <p:txEl>
                                              <p:pRg st="2" end="2"/>
                                            </p:txEl>
                                          </p:spTgt>
                                        </p:tgtEl>
                                        <p:attrNameLst>
                                          <p:attrName>style.visibility</p:attrName>
                                        </p:attrNameLst>
                                      </p:cBhvr>
                                      <p:to>
                                        <p:strVal val="visible"/>
                                      </p:to>
                                    </p:set>
                                    <p:animEffect transition="in" filter="wipe(left)">
                                      <p:cBhvr>
                                        <p:cTn id="12" dur="1000"/>
                                        <p:tgtEl>
                                          <p:spTgt spid="5124">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124">
                                            <p:txEl>
                                              <p:pRg st="3" end="3"/>
                                            </p:txEl>
                                          </p:spTgt>
                                        </p:tgtEl>
                                        <p:attrNameLst>
                                          <p:attrName>style.visibility</p:attrName>
                                        </p:attrNameLst>
                                      </p:cBhvr>
                                      <p:to>
                                        <p:strVal val="visible"/>
                                      </p:to>
                                    </p:set>
                                    <p:animEffect transition="in" filter="wipe(left)">
                                      <p:cBhvr>
                                        <p:cTn id="17" dur="1000"/>
                                        <p:tgtEl>
                                          <p:spTgt spid="5124">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124">
                                            <p:txEl>
                                              <p:pRg st="5" end="5"/>
                                            </p:txEl>
                                          </p:spTgt>
                                        </p:tgtEl>
                                        <p:attrNameLst>
                                          <p:attrName>style.visibility</p:attrName>
                                        </p:attrNameLst>
                                      </p:cBhvr>
                                      <p:to>
                                        <p:strVal val="visible"/>
                                      </p:to>
                                    </p:set>
                                    <p:animEffect transition="in" filter="wipe(left)">
                                      <p:cBhvr>
                                        <p:cTn id="22" dur="1000"/>
                                        <p:tgtEl>
                                          <p:spTgt spid="5124">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3" presetClass="entr" presetSubtype="16" fill="hold" nodeType="clickEffect">
                                  <p:stCondLst>
                                    <p:cond delay="0"/>
                                  </p:stCondLst>
                                  <p:childTnLst>
                                    <p:set>
                                      <p:cBhvr>
                                        <p:cTn id="26" dur="1" fill="hold">
                                          <p:stCondLst>
                                            <p:cond delay="0"/>
                                          </p:stCondLst>
                                        </p:cTn>
                                        <p:tgtEl>
                                          <p:spTgt spid="35857"/>
                                        </p:tgtEl>
                                        <p:attrNameLst>
                                          <p:attrName>style.visibility</p:attrName>
                                        </p:attrNameLst>
                                      </p:cBhvr>
                                      <p:to>
                                        <p:strVal val="visible"/>
                                      </p:to>
                                    </p:set>
                                    <p:anim calcmode="lin" valueType="num">
                                      <p:cBhvr>
                                        <p:cTn id="27" dur="1000" fill="hold"/>
                                        <p:tgtEl>
                                          <p:spTgt spid="35857"/>
                                        </p:tgtEl>
                                        <p:attrNameLst>
                                          <p:attrName>ppt_w</p:attrName>
                                        </p:attrNameLst>
                                      </p:cBhvr>
                                      <p:tavLst>
                                        <p:tav tm="0">
                                          <p:val>
                                            <p:fltVal val="0"/>
                                          </p:val>
                                        </p:tav>
                                        <p:tav tm="100000">
                                          <p:val>
                                            <p:strVal val="#ppt_w"/>
                                          </p:val>
                                        </p:tav>
                                      </p:tavLst>
                                    </p:anim>
                                    <p:anim calcmode="lin" valueType="num">
                                      <p:cBhvr>
                                        <p:cTn id="28" dur="1000" fill="hold"/>
                                        <p:tgtEl>
                                          <p:spTgt spid="35857"/>
                                        </p:tgtEl>
                                        <p:attrNameLst>
                                          <p:attrName>ppt_h</p:attrName>
                                        </p:attrNameLst>
                                      </p:cBhvr>
                                      <p:tavLst>
                                        <p:tav tm="0">
                                          <p:val>
                                            <p:fltVal val="0"/>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2" fill="hold" grpId="0" nodeType="clickEffect">
                                  <p:stCondLst>
                                    <p:cond delay="0"/>
                                  </p:stCondLst>
                                  <p:childTnLst>
                                    <p:set>
                                      <p:cBhvr>
                                        <p:cTn id="32" dur="1" fill="hold">
                                          <p:stCondLst>
                                            <p:cond delay="0"/>
                                          </p:stCondLst>
                                        </p:cTn>
                                        <p:tgtEl>
                                          <p:spTgt spid="35858"/>
                                        </p:tgtEl>
                                        <p:attrNameLst>
                                          <p:attrName>style.visibility</p:attrName>
                                        </p:attrNameLst>
                                      </p:cBhvr>
                                      <p:to>
                                        <p:strVal val="visible"/>
                                      </p:to>
                                    </p:set>
                                    <p:animEffect transition="in" filter="wipe(right)">
                                      <p:cBhvr>
                                        <p:cTn id="33" dur="1000"/>
                                        <p:tgtEl>
                                          <p:spTgt spid="3585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4" fill="hold" nodeType="clickEffect">
                                  <p:stCondLst>
                                    <p:cond delay="0"/>
                                  </p:stCondLst>
                                  <p:childTnLst>
                                    <p:set>
                                      <p:cBhvr>
                                        <p:cTn id="37" dur="1" fill="hold">
                                          <p:stCondLst>
                                            <p:cond delay="0"/>
                                          </p:stCondLst>
                                        </p:cTn>
                                        <p:tgtEl>
                                          <p:spTgt spid="35859">
                                            <p:txEl>
                                              <p:pRg st="0" end="0"/>
                                            </p:txEl>
                                          </p:spTgt>
                                        </p:tgtEl>
                                        <p:attrNameLst>
                                          <p:attrName>style.visibility</p:attrName>
                                        </p:attrNameLst>
                                      </p:cBhvr>
                                      <p:to>
                                        <p:strVal val="visible"/>
                                      </p:to>
                                    </p:set>
                                    <p:animEffect transition="in" filter="wipe(down)">
                                      <p:cBhvr>
                                        <p:cTn id="38" dur="1000"/>
                                        <p:tgtEl>
                                          <p:spTgt spid="358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48782C-813F-4ED2-6BD9-9B8D9F8F4395}"/>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31D1BCC6-5FF0-B16F-9A7E-A6A1CBD89DCB}"/>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enable multiband operation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notch spurious frequencies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provide balanced feed point impedance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prevent out-of-band operation</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C854D114-1023-934A-48EA-1F403E72CDA2}"/>
              </a:ext>
            </a:extLst>
          </p:cNvPr>
          <p:cNvSpPr>
            <a:spLocks noGrp="1"/>
          </p:cNvSpPr>
          <p:nvPr>
            <p:ph type="sldNum" sz="quarter" idx="12"/>
          </p:nvPr>
        </p:nvSpPr>
        <p:spPr/>
        <p:txBody>
          <a:bodyPr/>
          <a:lstStyle/>
          <a:p>
            <a:pPr>
              <a:defRPr/>
            </a:pPr>
            <a:fld id="{F9B04EAC-6405-42D3-B5A3-0AE3489ADD26}" type="slidenum">
              <a:rPr lang="en-US" smtClean="0"/>
              <a:pPr>
                <a:defRPr/>
              </a:pPr>
              <a:t>70</a:t>
            </a:fld>
            <a:endParaRPr lang="en-US" dirty="0"/>
          </a:p>
        </p:txBody>
      </p:sp>
      <p:sp>
        <p:nvSpPr>
          <p:cNvPr id="2" name="Rectangle 4">
            <a:extLst>
              <a:ext uri="{FF2B5EF4-FFF2-40B4-BE49-F238E27FC236}">
                <a16:creationId xmlns:a16="http://schemas.microsoft.com/office/drawing/2014/main" id="{B1FFA43E-3EEE-5772-E14C-C8E111F7093A}"/>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G9D04</a:t>
            </a:r>
          </a:p>
          <a:p>
            <a:pPr algn="ctr">
              <a:lnSpc>
                <a:spcPct val="150000"/>
              </a:lnSpc>
            </a:pPr>
            <a:r>
              <a:rPr lang="en-US" altLang="en-US" sz="2200" dirty="0">
                <a:latin typeface="Rockwell" panose="02060603020205020403" pitchFamily="18" charset="0"/>
              </a:rPr>
              <a:t>What is the primary function of antenna traps?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509030968"/>
      </p:ext>
    </p:extLst>
  </p:cSld>
  <p:clrMapOvr>
    <a:masterClrMapping/>
  </p:clrMapOvr>
  <p:transition spd="slow"/>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7C62C-90C5-6A73-5888-E93130BB9690}"/>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933DC898-FCC9-8DF8-79B7-9962978AE7BD}"/>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allows quick selection of vertical or horizontal polarization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allows simultaneous vertical and horizontal polarization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narrows the main lobe in azimuth</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narrows the main lobe in elevation</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29D6B7AB-BFC4-8A0B-842B-E0F9438DDE78}"/>
              </a:ext>
            </a:extLst>
          </p:cNvPr>
          <p:cNvSpPr>
            <a:spLocks noGrp="1"/>
          </p:cNvSpPr>
          <p:nvPr>
            <p:ph type="sldNum" sz="quarter" idx="12"/>
          </p:nvPr>
        </p:nvSpPr>
        <p:spPr/>
        <p:txBody>
          <a:bodyPr/>
          <a:lstStyle/>
          <a:p>
            <a:pPr>
              <a:defRPr/>
            </a:pPr>
            <a:fld id="{F9B04EAC-6405-42D3-B5A3-0AE3489ADD26}" type="slidenum">
              <a:rPr lang="en-US" smtClean="0"/>
              <a:pPr>
                <a:defRPr/>
              </a:pPr>
              <a:t>71</a:t>
            </a:fld>
            <a:endParaRPr lang="en-US" dirty="0"/>
          </a:p>
        </p:txBody>
      </p:sp>
      <p:sp>
        <p:nvSpPr>
          <p:cNvPr id="2" name="Rectangle 4">
            <a:extLst>
              <a:ext uri="{FF2B5EF4-FFF2-40B4-BE49-F238E27FC236}">
                <a16:creationId xmlns:a16="http://schemas.microsoft.com/office/drawing/2014/main" id="{257A2EB3-8EDA-E48E-37B4-2489F7D4ECE5}"/>
              </a:ext>
            </a:extLst>
          </p:cNvPr>
          <p:cNvSpPr txBox="1">
            <a:spLocks noChangeArrowheads="1"/>
          </p:cNvSpPr>
          <p:nvPr/>
        </p:nvSpPr>
        <p:spPr>
          <a:xfrm>
            <a:off x="350520" y="156736"/>
            <a:ext cx="8496300" cy="88720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G9D05</a:t>
            </a:r>
          </a:p>
          <a:p>
            <a:pPr algn="ctr">
              <a:lnSpc>
                <a:spcPct val="150000"/>
              </a:lnSpc>
            </a:pPr>
            <a:r>
              <a:rPr lang="en-US" altLang="en-US" sz="2200" dirty="0">
                <a:latin typeface="Rockwell" panose="02060603020205020403" pitchFamily="18" charset="0"/>
              </a:rPr>
              <a:t>What is an advantage of vertically stacking horizontally polarized Yagi antennas?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5567466"/>
      </p:ext>
    </p:extLst>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ACC408-0916-1217-1104-04D0E1569BF3}"/>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FC1BBE81-562F-A640-A23F-111F5B01A2CE}"/>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Wide bandwidth</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Higher gain per element than a Yagi antenna</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Harmonic suppression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Polarization diversity</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5A4BA0B2-0327-6819-0F06-1BED9A43B628}"/>
              </a:ext>
            </a:extLst>
          </p:cNvPr>
          <p:cNvSpPr>
            <a:spLocks noGrp="1"/>
          </p:cNvSpPr>
          <p:nvPr>
            <p:ph type="sldNum" sz="quarter" idx="12"/>
          </p:nvPr>
        </p:nvSpPr>
        <p:spPr/>
        <p:txBody>
          <a:bodyPr/>
          <a:lstStyle/>
          <a:p>
            <a:pPr>
              <a:defRPr/>
            </a:pPr>
            <a:fld id="{F9B04EAC-6405-42D3-B5A3-0AE3489ADD26}" type="slidenum">
              <a:rPr lang="en-US" smtClean="0"/>
              <a:pPr>
                <a:defRPr/>
              </a:pPr>
              <a:t>72</a:t>
            </a:fld>
            <a:endParaRPr lang="en-US" dirty="0"/>
          </a:p>
        </p:txBody>
      </p:sp>
      <p:sp>
        <p:nvSpPr>
          <p:cNvPr id="2" name="Rectangle 4">
            <a:extLst>
              <a:ext uri="{FF2B5EF4-FFF2-40B4-BE49-F238E27FC236}">
                <a16:creationId xmlns:a16="http://schemas.microsoft.com/office/drawing/2014/main" id="{D9D89CB1-E1CB-2417-85F8-8CE335D91DCA}"/>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G9D06</a:t>
            </a:r>
          </a:p>
          <a:p>
            <a:pPr algn="ctr">
              <a:lnSpc>
                <a:spcPct val="150000"/>
              </a:lnSpc>
            </a:pPr>
            <a:r>
              <a:rPr lang="en-US" altLang="en-US" sz="2200" dirty="0">
                <a:latin typeface="Rockwell" panose="02060603020205020403" pitchFamily="18" charset="0"/>
              </a:rPr>
              <a:t>Which of the following is an advantage of a log-periodic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966214770"/>
      </p:ext>
    </p:extLst>
  </p:cSld>
  <p:clrMapOvr>
    <a:masterClrMapping/>
  </p:clrMapOvr>
  <p:transition spd="slow"/>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A22F5-2E87-257D-8F79-61DCF429E0AF}"/>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D40741D8-FB76-B201-FBF2-D1B8973375E2}"/>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Element length and spacing vary logarithmically along the boom</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Impedance varies periodically as a function of frequency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Gain varies logarithmically as a function of frequency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SWR varies periodically as a function of boom length</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3B7B914E-C047-FEE5-69B1-D44C853CF52D}"/>
              </a:ext>
            </a:extLst>
          </p:cNvPr>
          <p:cNvSpPr>
            <a:spLocks noGrp="1"/>
          </p:cNvSpPr>
          <p:nvPr>
            <p:ph type="sldNum" sz="quarter" idx="12"/>
          </p:nvPr>
        </p:nvSpPr>
        <p:spPr/>
        <p:txBody>
          <a:bodyPr/>
          <a:lstStyle/>
          <a:p>
            <a:pPr>
              <a:defRPr/>
            </a:pPr>
            <a:fld id="{F9B04EAC-6405-42D3-B5A3-0AE3489ADD26}" type="slidenum">
              <a:rPr lang="en-US" smtClean="0"/>
              <a:pPr>
                <a:defRPr/>
              </a:pPr>
              <a:t>73</a:t>
            </a:fld>
            <a:endParaRPr lang="en-US" dirty="0"/>
          </a:p>
        </p:txBody>
      </p:sp>
      <p:sp>
        <p:nvSpPr>
          <p:cNvPr id="2" name="Rectangle 4">
            <a:extLst>
              <a:ext uri="{FF2B5EF4-FFF2-40B4-BE49-F238E27FC236}">
                <a16:creationId xmlns:a16="http://schemas.microsoft.com/office/drawing/2014/main" id="{FDD5DDF5-72B7-AD74-1DDE-6A9107C48C75}"/>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G9D07 </a:t>
            </a:r>
          </a:p>
          <a:p>
            <a:pPr algn="ctr">
              <a:lnSpc>
                <a:spcPct val="150000"/>
              </a:lnSpc>
            </a:pPr>
            <a:r>
              <a:rPr lang="en-US" altLang="en-US" sz="2200" dirty="0">
                <a:latin typeface="Rockwell" panose="02060603020205020403" pitchFamily="18" charset="0"/>
              </a:rPr>
              <a:t>Which of the following describes a log-periodic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546178696"/>
      </p:ext>
    </p:extLst>
  </p:cSld>
  <p:clrMapOvr>
    <a:masterClrMapping/>
  </p:clrMapOvr>
  <p:transition spd="slow"/>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9978E3-CC66-D9E3-B227-23B54D277939}"/>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92152930-A02A-221B-894A-D3757892F293}"/>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By varying its body capacitance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By varying the base loading inductance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By extending and retracting the whip</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By deploying a capacitance hat</a:t>
            </a:r>
          </a:p>
          <a:p>
            <a:pPr marL="0" indent="0">
              <a:lnSpc>
                <a:spcPct val="150000"/>
              </a:lnSpc>
              <a:spcBef>
                <a:spcPts val="450"/>
              </a:spcBef>
              <a:buClr>
                <a:srgbClr val="FF1515"/>
              </a:buClr>
              <a:buSzPct val="100000"/>
            </a:pP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1D17D267-C994-C41A-DFA0-9F16BF4B4E7A}"/>
              </a:ext>
            </a:extLst>
          </p:cNvPr>
          <p:cNvSpPr>
            <a:spLocks noGrp="1"/>
          </p:cNvSpPr>
          <p:nvPr>
            <p:ph type="sldNum" sz="quarter" idx="12"/>
          </p:nvPr>
        </p:nvSpPr>
        <p:spPr/>
        <p:txBody>
          <a:bodyPr/>
          <a:lstStyle/>
          <a:p>
            <a:pPr>
              <a:defRPr/>
            </a:pPr>
            <a:fld id="{F9B04EAC-6405-42D3-B5A3-0AE3489ADD26}" type="slidenum">
              <a:rPr lang="en-US" smtClean="0"/>
              <a:pPr>
                <a:defRPr/>
              </a:pPr>
              <a:t>74</a:t>
            </a:fld>
            <a:endParaRPr lang="en-US" dirty="0"/>
          </a:p>
        </p:txBody>
      </p:sp>
      <p:sp>
        <p:nvSpPr>
          <p:cNvPr id="2" name="Rectangle 4">
            <a:extLst>
              <a:ext uri="{FF2B5EF4-FFF2-40B4-BE49-F238E27FC236}">
                <a16:creationId xmlns:a16="http://schemas.microsoft.com/office/drawing/2014/main" id="{11166EA3-4FCE-3884-DC71-2966C2E47426}"/>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G9D08</a:t>
            </a:r>
          </a:p>
          <a:p>
            <a:pPr algn="ctr">
              <a:lnSpc>
                <a:spcPct val="150000"/>
              </a:lnSpc>
            </a:pPr>
            <a:r>
              <a:rPr lang="en-US" altLang="en-US" sz="2200" dirty="0">
                <a:latin typeface="Rockwell" panose="02060603020205020403" pitchFamily="18" charset="0"/>
              </a:rPr>
              <a:t>How does a “screwdriver” mobile antenna adjust its feed point impedance?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966779613"/>
      </p:ext>
    </p:extLst>
  </p:cSld>
  <p:clrMapOvr>
    <a:masterClrMapping/>
  </p:clrMapOvr>
  <p:transition spd="slow"/>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CF543-57AB-FB35-0A63-6DB1EA04D5C4}"/>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98AB6FD1-B05E-1485-36DA-10534839D0F6}"/>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Directional receiving for MF and low HF bands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Directional transmitting for low HF bands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Portable direction finding at higher HF frequencies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Portable direction finding at lower HF frequencies</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3084803F-AF3F-4D62-0684-31D3F6C97427}"/>
              </a:ext>
            </a:extLst>
          </p:cNvPr>
          <p:cNvSpPr>
            <a:spLocks noGrp="1"/>
          </p:cNvSpPr>
          <p:nvPr>
            <p:ph type="sldNum" sz="quarter" idx="12"/>
          </p:nvPr>
        </p:nvSpPr>
        <p:spPr/>
        <p:txBody>
          <a:bodyPr/>
          <a:lstStyle/>
          <a:p>
            <a:pPr>
              <a:defRPr/>
            </a:pPr>
            <a:fld id="{F9B04EAC-6405-42D3-B5A3-0AE3489ADD26}" type="slidenum">
              <a:rPr lang="en-US" smtClean="0"/>
              <a:pPr>
                <a:defRPr/>
              </a:pPr>
              <a:t>75</a:t>
            </a:fld>
            <a:endParaRPr lang="en-US" dirty="0"/>
          </a:p>
        </p:txBody>
      </p:sp>
      <p:sp>
        <p:nvSpPr>
          <p:cNvPr id="2" name="Rectangle 4">
            <a:extLst>
              <a:ext uri="{FF2B5EF4-FFF2-40B4-BE49-F238E27FC236}">
                <a16:creationId xmlns:a16="http://schemas.microsoft.com/office/drawing/2014/main" id="{0AB2BED2-416F-8DC2-7271-2396AD6215E0}"/>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G9D09 </a:t>
            </a:r>
          </a:p>
          <a:p>
            <a:pPr algn="ctr">
              <a:lnSpc>
                <a:spcPct val="150000"/>
              </a:lnSpc>
            </a:pPr>
            <a:r>
              <a:rPr lang="en-US" altLang="en-US" sz="2200" dirty="0">
                <a:latin typeface="Rockwell" panose="02060603020205020403" pitchFamily="18" charset="0"/>
              </a:rPr>
              <a:t>What is the primary use of a Beverage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553485507"/>
      </p:ext>
    </p:extLst>
  </p:cSld>
  <p:clrMapOvr>
    <a:masterClrMapping/>
  </p:clrMapOvr>
  <p:transition spd="slow"/>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6AB62D-F7DE-5F17-8638-D2C4B1CEB037}"/>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E4D90896-138B-8C52-1EE5-A43DCF8174C2}"/>
              </a:ext>
            </a:extLst>
          </p:cNvPr>
          <p:cNvSpPr>
            <a:spLocks noChangeArrowheads="1"/>
          </p:cNvSpPr>
          <p:nvPr/>
        </p:nvSpPr>
        <p:spPr bwMode="auto">
          <a:xfrm>
            <a:off x="350520" y="1242060"/>
            <a:ext cx="8496300" cy="33032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In the plane of the loop</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Broadside to the loop</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Broadside and in the plane of the loop</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Electrically small loops are omnidirectional</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F9076592-FD5A-27F8-C2BA-AD557A35DC28}"/>
              </a:ext>
            </a:extLst>
          </p:cNvPr>
          <p:cNvSpPr>
            <a:spLocks noGrp="1"/>
          </p:cNvSpPr>
          <p:nvPr>
            <p:ph type="sldNum" sz="quarter" idx="12"/>
          </p:nvPr>
        </p:nvSpPr>
        <p:spPr/>
        <p:txBody>
          <a:bodyPr/>
          <a:lstStyle/>
          <a:p>
            <a:pPr>
              <a:defRPr/>
            </a:pPr>
            <a:fld id="{F9B04EAC-6405-42D3-B5A3-0AE3489ADD26}" type="slidenum">
              <a:rPr lang="en-US" smtClean="0"/>
              <a:pPr>
                <a:defRPr/>
              </a:pPr>
              <a:t>76</a:t>
            </a:fld>
            <a:endParaRPr lang="en-US" dirty="0"/>
          </a:p>
        </p:txBody>
      </p:sp>
      <p:sp>
        <p:nvSpPr>
          <p:cNvPr id="2" name="Rectangle 4">
            <a:extLst>
              <a:ext uri="{FF2B5EF4-FFF2-40B4-BE49-F238E27FC236}">
                <a16:creationId xmlns:a16="http://schemas.microsoft.com/office/drawing/2014/main" id="{6C0B20F3-3D89-D3B4-0B34-6AF76BA57DD1}"/>
              </a:ext>
            </a:extLst>
          </p:cNvPr>
          <p:cNvSpPr txBox="1">
            <a:spLocks noChangeArrowheads="1"/>
          </p:cNvSpPr>
          <p:nvPr/>
        </p:nvSpPr>
        <p:spPr>
          <a:xfrm>
            <a:off x="350520" y="156736"/>
            <a:ext cx="8496300" cy="1138664"/>
          </a:xfrm>
          <a:prstGeom prst="rect">
            <a:avLst/>
          </a:prstGeom>
        </p:spPr>
        <p:txBody>
          <a:bodyPr>
            <a:normAutofit fontScale="8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G9D10</a:t>
            </a:r>
          </a:p>
          <a:p>
            <a:pPr algn="ctr">
              <a:lnSpc>
                <a:spcPct val="150000"/>
              </a:lnSpc>
            </a:pPr>
            <a:r>
              <a:rPr lang="en-US" altLang="en-US" sz="2200" dirty="0">
                <a:latin typeface="Rockwell" panose="02060603020205020403" pitchFamily="18" charset="0"/>
              </a:rPr>
              <a:t>In which direction or directions does an electrically small loop (less than 1/10 wavelength in circumference) have nulls in its radiation pattern?</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616963594"/>
      </p:ext>
    </p:extLst>
  </p:cSld>
  <p:clrMapOvr>
    <a:masterClrMapping/>
  </p:clrMapOvr>
  <p:transition spd="slow"/>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D2E113-1224-8911-317B-2E12E625B1CC}"/>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930AB997-9CF6-FEF9-D77F-A1632ECBAEE3}"/>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They present low impedance on all design frequencies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They must be used with an antenna tuner</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They must be fed with open wire line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They have poor harmonic rejection</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F9E919FB-4FF2-599D-400C-759ED59BA75E}"/>
              </a:ext>
            </a:extLst>
          </p:cNvPr>
          <p:cNvSpPr>
            <a:spLocks noGrp="1"/>
          </p:cNvSpPr>
          <p:nvPr>
            <p:ph type="sldNum" sz="quarter" idx="12"/>
          </p:nvPr>
        </p:nvSpPr>
        <p:spPr/>
        <p:txBody>
          <a:bodyPr/>
          <a:lstStyle/>
          <a:p>
            <a:pPr>
              <a:defRPr/>
            </a:pPr>
            <a:fld id="{F9B04EAC-6405-42D3-B5A3-0AE3489ADD26}" type="slidenum">
              <a:rPr lang="en-US" smtClean="0"/>
              <a:pPr>
                <a:defRPr/>
              </a:pPr>
              <a:t>77</a:t>
            </a:fld>
            <a:endParaRPr lang="en-US" dirty="0"/>
          </a:p>
        </p:txBody>
      </p:sp>
      <p:sp>
        <p:nvSpPr>
          <p:cNvPr id="2" name="Rectangle 4">
            <a:extLst>
              <a:ext uri="{FF2B5EF4-FFF2-40B4-BE49-F238E27FC236}">
                <a16:creationId xmlns:a16="http://schemas.microsoft.com/office/drawing/2014/main" id="{A28A04A7-2D6E-0D26-B591-58C61A014440}"/>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G9D11 </a:t>
            </a:r>
          </a:p>
          <a:p>
            <a:pPr algn="ctr">
              <a:lnSpc>
                <a:spcPct val="150000"/>
              </a:lnSpc>
            </a:pPr>
            <a:r>
              <a:rPr lang="en-US" altLang="en-US" sz="2200" dirty="0">
                <a:latin typeface="Rockwell" panose="02060603020205020403" pitchFamily="18" charset="0"/>
              </a:rPr>
              <a:t>Which of the following is a disadvantage of multiband antennas?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940596743"/>
      </p:ext>
    </p:extLst>
  </p:cSld>
  <p:clrMapOvr>
    <a:masterClrMapping/>
  </p:clrMapOvr>
  <p:transition spd="slow"/>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E3A5C-3B3C-4CCD-07D0-BD147AFCD049}"/>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8D2D45D1-4D20-DA68-8370-265D97C32C00}"/>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Inverted V</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Inverted L</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err="1">
                <a:solidFill>
                  <a:srgbClr val="000066"/>
                </a:solidFill>
                <a:latin typeface="Rockwell" panose="02060603020205020403" pitchFamily="18" charset="0"/>
                <a:ea typeface="Microsoft YaHei" panose="020B0503020204020204" pitchFamily="34" charset="-122"/>
              </a:rPr>
              <a:t>Sloper</a:t>
            </a:r>
            <a:endParaRPr lang="en-US" altLang="en-US" dirty="0">
              <a:solidFill>
                <a:srgbClr val="000066"/>
              </a:solidFill>
              <a:latin typeface="Rockwell" panose="02060603020205020403" pitchFamily="18" charset="0"/>
              <a:ea typeface="Microsoft YaHei" panose="020B0503020204020204" pitchFamily="34" charset="-122"/>
            </a:endParaRP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Lazy H</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69E767C3-72FB-BC4E-0B7D-82C62646207F}"/>
              </a:ext>
            </a:extLst>
          </p:cNvPr>
          <p:cNvSpPr>
            <a:spLocks noGrp="1"/>
          </p:cNvSpPr>
          <p:nvPr>
            <p:ph type="sldNum" sz="quarter" idx="12"/>
          </p:nvPr>
        </p:nvSpPr>
        <p:spPr/>
        <p:txBody>
          <a:bodyPr/>
          <a:lstStyle/>
          <a:p>
            <a:pPr>
              <a:defRPr/>
            </a:pPr>
            <a:fld id="{F9B04EAC-6405-42D3-B5A3-0AE3489ADD26}" type="slidenum">
              <a:rPr lang="en-US" smtClean="0"/>
              <a:pPr>
                <a:defRPr/>
              </a:pPr>
              <a:t>78</a:t>
            </a:fld>
            <a:endParaRPr lang="en-US" dirty="0"/>
          </a:p>
        </p:txBody>
      </p:sp>
      <p:sp>
        <p:nvSpPr>
          <p:cNvPr id="2" name="Rectangle 4">
            <a:extLst>
              <a:ext uri="{FF2B5EF4-FFF2-40B4-BE49-F238E27FC236}">
                <a16:creationId xmlns:a16="http://schemas.microsoft.com/office/drawing/2014/main" id="{8C5E25A5-0309-D415-E7AC-B533B7F7075A}"/>
              </a:ext>
            </a:extLst>
          </p:cNvPr>
          <p:cNvSpPr txBox="1">
            <a:spLocks noChangeArrowheads="1"/>
          </p:cNvSpPr>
          <p:nvPr/>
        </p:nvSpPr>
        <p:spPr>
          <a:xfrm>
            <a:off x="350520" y="156736"/>
            <a:ext cx="8496300" cy="887204"/>
          </a:xfrm>
          <a:prstGeom prst="rect">
            <a:avLst/>
          </a:prstGeom>
        </p:spPr>
        <p:txBody>
          <a:bodyPr>
            <a:normAutofit fontScale="900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G9D12 </a:t>
            </a:r>
          </a:p>
          <a:p>
            <a:pPr algn="ctr">
              <a:lnSpc>
                <a:spcPct val="150000"/>
              </a:lnSpc>
            </a:pPr>
            <a:r>
              <a:rPr lang="en-US" altLang="en-US" sz="2000" dirty="0">
                <a:latin typeface="Rockwell" panose="02060603020205020403" pitchFamily="18" charset="0"/>
              </a:rPr>
              <a:t>What is the common name of a dipole with a single central support?</a:t>
            </a:r>
          </a:p>
        </p:txBody>
      </p:sp>
    </p:spTree>
    <p:extLst>
      <p:ext uri="{BB962C8B-B14F-4D97-AF65-F5344CB8AC3E}">
        <p14:creationId xmlns:p14="http://schemas.microsoft.com/office/powerpoint/2010/main" val="1727088823"/>
      </p:ext>
    </p:extLst>
  </p:cSld>
  <p:clrMapOvr>
    <a:masterClrMapping/>
  </p:clrMapOvr>
  <p:transition spd="slow"/>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2700FA-8C5A-8B1E-B1EA-BBA61152C04E}"/>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D5B9EAC9-D996-841D-E1C3-6ACDEFE845B0}"/>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heats body tissue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causes radiation poisoning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causes the blood count to reach a dangerously low level</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cools body tissue</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8F16C100-6E75-181E-2E78-7F291605BE1C}"/>
              </a:ext>
            </a:extLst>
          </p:cNvPr>
          <p:cNvSpPr>
            <a:spLocks noGrp="1"/>
          </p:cNvSpPr>
          <p:nvPr>
            <p:ph type="sldNum" sz="quarter" idx="12"/>
          </p:nvPr>
        </p:nvSpPr>
        <p:spPr/>
        <p:txBody>
          <a:bodyPr/>
          <a:lstStyle/>
          <a:p>
            <a:pPr>
              <a:defRPr/>
            </a:pPr>
            <a:fld id="{F9B04EAC-6405-42D3-B5A3-0AE3489ADD26}" type="slidenum">
              <a:rPr lang="en-US" smtClean="0"/>
              <a:pPr>
                <a:defRPr/>
              </a:pPr>
              <a:t>79</a:t>
            </a:fld>
            <a:endParaRPr lang="en-US" dirty="0"/>
          </a:p>
        </p:txBody>
      </p:sp>
      <p:sp>
        <p:nvSpPr>
          <p:cNvPr id="2" name="Rectangle 4">
            <a:extLst>
              <a:ext uri="{FF2B5EF4-FFF2-40B4-BE49-F238E27FC236}">
                <a16:creationId xmlns:a16="http://schemas.microsoft.com/office/drawing/2014/main" id="{06D79AD0-08B4-9095-C0EB-0A97AE6D0EA6}"/>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G0A01 </a:t>
            </a:r>
          </a:p>
          <a:p>
            <a:pPr algn="ctr">
              <a:lnSpc>
                <a:spcPct val="150000"/>
              </a:lnSpc>
            </a:pPr>
            <a:r>
              <a:rPr lang="en-US" altLang="en-US" sz="2200" dirty="0">
                <a:latin typeface="Rockwell" panose="02060603020205020403" pitchFamily="18" charset="0"/>
              </a:rPr>
              <a:t>What is one way that RF energy can affect human body tissue?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16440543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03028F3-E931-4F77-953D-E6BCC26EE149}" type="slidenum">
              <a:rPr lang="en-US" altLang="en-US" smtClean="0">
                <a:solidFill>
                  <a:srgbClr val="000066"/>
                </a:solidFill>
              </a:rPr>
              <a:pPr>
                <a:defRPr/>
              </a:pPr>
              <a:t>8</a:t>
            </a:fld>
            <a:endParaRPr lang="en-US" altLang="en-US">
              <a:solidFill>
                <a:srgbClr val="000066"/>
              </a:solidFill>
            </a:endParaRPr>
          </a:p>
        </p:txBody>
      </p:sp>
      <p:sp>
        <p:nvSpPr>
          <p:cNvPr id="800771" name="Rectangle 2"/>
          <p:cNvSpPr>
            <a:spLocks noGrp="1" noChangeArrowheads="1"/>
          </p:cNvSpPr>
          <p:nvPr>
            <p:ph type="title" idx="4294967295"/>
          </p:nvPr>
        </p:nvSpPr>
        <p:spPr>
          <a:xfrm>
            <a:off x="1191" y="440532"/>
            <a:ext cx="6481763" cy="373856"/>
          </a:xfrm>
        </p:spPr>
        <p:txBody>
          <a:bodyPr>
            <a:normAutofit fontScale="90000"/>
          </a:bodyPr>
          <a:lstStyle/>
          <a:p>
            <a:pPr algn="ctr" eaLnBrk="1" hangingPunct="1"/>
            <a:r>
              <a:rPr lang="en-US" altLang="en-US"/>
              <a:t>RF &amp; Electrical Safety</a:t>
            </a:r>
          </a:p>
        </p:txBody>
      </p:sp>
      <p:sp>
        <p:nvSpPr>
          <p:cNvPr id="5124" name="Rectangle 3"/>
          <p:cNvSpPr>
            <a:spLocks noGrp="1" noChangeArrowheads="1"/>
          </p:cNvSpPr>
          <p:nvPr>
            <p:ph type="body" idx="4294967295"/>
          </p:nvPr>
        </p:nvSpPr>
        <p:spPr>
          <a:xfrm>
            <a:off x="521705" y="977845"/>
            <a:ext cx="7715250" cy="3938588"/>
          </a:xfrm>
        </p:spPr>
        <p:txBody>
          <a:bodyPr/>
          <a:lstStyle/>
          <a:p>
            <a:pPr>
              <a:lnSpc>
                <a:spcPts val="1650"/>
              </a:lnSpc>
              <a:buFont typeface="Wingdings" panose="05000000000000000000" pitchFamily="2" charset="2"/>
              <a:buChar char="Ø"/>
            </a:pPr>
            <a:r>
              <a:rPr lang="en-US" altLang="en-US" b="1" dirty="0"/>
              <a:t>You can determine </a:t>
            </a:r>
            <a:r>
              <a:rPr lang="en-US" altLang="en-US" dirty="0"/>
              <a:t>that your </a:t>
            </a:r>
            <a:r>
              <a:rPr lang="en-US" altLang="en-US" b="1" dirty="0"/>
              <a:t>station complies </a:t>
            </a:r>
            <a:r>
              <a:rPr lang="en-US" altLang="en-US" dirty="0"/>
              <a:t>with </a:t>
            </a:r>
            <a:r>
              <a:rPr lang="en-US" altLang="en-US" b="1" dirty="0"/>
              <a:t>FCC RF exposure regulations</a:t>
            </a:r>
            <a:r>
              <a:rPr lang="en-US" altLang="en-US" dirty="0"/>
              <a:t>: </a:t>
            </a:r>
            <a:r>
              <a:rPr lang="en-US" altLang="en-US" sz="750" dirty="0"/>
              <a:t>(G0A03)</a:t>
            </a:r>
          </a:p>
          <a:p>
            <a:pPr lvl="2">
              <a:buFont typeface="Wingdings" panose="05000000000000000000" pitchFamily="2" charset="2"/>
              <a:buChar char="§"/>
            </a:pPr>
            <a:r>
              <a:rPr lang="en-US" altLang="en-US" sz="1200" dirty="0"/>
              <a:t>By calculation based on FCC OET Bulletin 65.</a:t>
            </a:r>
          </a:p>
          <a:p>
            <a:pPr lvl="2">
              <a:buFont typeface="Wingdings" panose="05000000000000000000" pitchFamily="2" charset="2"/>
              <a:buChar char="§"/>
            </a:pPr>
            <a:r>
              <a:rPr lang="en-US" altLang="en-US" sz="1200" dirty="0"/>
              <a:t>By calculation based on computer modeling.</a:t>
            </a:r>
          </a:p>
          <a:p>
            <a:pPr lvl="2">
              <a:buFont typeface="Wingdings" panose="05000000000000000000" pitchFamily="2" charset="2"/>
              <a:buChar char="§"/>
            </a:pPr>
            <a:r>
              <a:rPr lang="en-US" altLang="en-US" sz="1200" dirty="0"/>
              <a:t>By measurement of field strength using calibrated equipment.</a:t>
            </a:r>
          </a:p>
          <a:p>
            <a:pPr eaLnBrk="1" hangingPunct="1">
              <a:buFont typeface="Wingdings" panose="05000000000000000000" pitchFamily="2" charset="2"/>
              <a:buChar char="Ø"/>
            </a:pPr>
            <a:r>
              <a:rPr lang="en-US" altLang="en-US" dirty="0"/>
              <a:t>"</a:t>
            </a:r>
            <a:r>
              <a:rPr lang="en-US" altLang="en-US" b="1" dirty="0"/>
              <a:t>Time averaging</a:t>
            </a:r>
            <a:r>
              <a:rPr lang="en-US" altLang="en-US" dirty="0"/>
              <a:t>" in reference to RF radiation exposure means the </a:t>
            </a:r>
            <a:r>
              <a:rPr lang="en-US" altLang="en-US" b="1" dirty="0"/>
              <a:t>total RF exposure averaged over a certain time.</a:t>
            </a:r>
            <a:r>
              <a:rPr lang="en-US" altLang="en-US" dirty="0"/>
              <a:t> </a:t>
            </a:r>
            <a:r>
              <a:rPr lang="en-US" altLang="en-US" sz="750" dirty="0"/>
              <a:t>(G0A04)</a:t>
            </a:r>
          </a:p>
          <a:p>
            <a:pPr eaLnBrk="1" hangingPunct="1">
              <a:buFont typeface="Wingdings" panose="05000000000000000000" pitchFamily="2" charset="2"/>
              <a:buChar char="Ø"/>
            </a:pPr>
            <a:endParaRPr lang="en-US" altLang="en-US" dirty="0"/>
          </a:p>
          <a:p>
            <a:pPr lvl="1" eaLnBrk="1" hangingPunct="1">
              <a:buFont typeface="Wingdings" panose="05000000000000000000" pitchFamily="2" charset="2"/>
              <a:buChar char="Ø"/>
            </a:pPr>
            <a:endParaRPr lang="en-US" altLang="en-US" sz="1800" dirty="0"/>
          </a:p>
          <a:p>
            <a:pPr lvl="1" eaLnBrk="1" hangingPunct="1">
              <a:buFont typeface="Wingdings" panose="05000000000000000000" pitchFamily="2" charset="2"/>
              <a:buChar char="Ø"/>
            </a:pPr>
            <a:endParaRPr lang="en-US" altLang="en-US" sz="1800" dirty="0"/>
          </a:p>
          <a:p>
            <a:pPr lvl="1" eaLnBrk="1" hangingPunct="1">
              <a:buFont typeface="Wingdings" panose="05000000000000000000" pitchFamily="2" charset="2"/>
              <a:buChar char="Ø"/>
            </a:pPr>
            <a:endParaRPr lang="en-US" altLang="en-US" sz="1800" dirty="0"/>
          </a:p>
        </p:txBody>
      </p:sp>
      <p:pic>
        <p:nvPicPr>
          <p:cNvPr id="21509" name="Picture 5" descr="pg 181-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3273" y="2756730"/>
            <a:ext cx="5069681"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 Box 6"/>
          <p:cNvSpPr txBox="1">
            <a:spLocks noChangeArrowheads="1"/>
          </p:cNvSpPr>
          <p:nvPr/>
        </p:nvSpPr>
        <p:spPr bwMode="auto">
          <a:xfrm>
            <a:off x="1742559" y="4165655"/>
            <a:ext cx="481012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pPr>
            <a:r>
              <a:rPr lang="en-US" altLang="en-US" sz="1200" dirty="0">
                <a:solidFill>
                  <a:srgbClr val="FF1515"/>
                </a:solidFill>
              </a:rPr>
              <a:t>The general equation for time averaging exposure equivalence is:</a:t>
            </a:r>
            <a:endParaRPr lang="en-US" altLang="en-US" sz="1200" b="1" baseline="-25000" dirty="0">
              <a:solidFill>
                <a:srgbClr val="FF1515"/>
              </a:solidFill>
            </a:endParaRPr>
          </a:p>
        </p:txBody>
      </p:sp>
      <p:sp>
        <p:nvSpPr>
          <p:cNvPr id="21511" name="Text Box 7"/>
          <p:cNvSpPr txBox="1">
            <a:spLocks noChangeArrowheads="1"/>
          </p:cNvSpPr>
          <p:nvPr/>
        </p:nvSpPr>
        <p:spPr bwMode="auto">
          <a:xfrm>
            <a:off x="6492172" y="4073322"/>
            <a:ext cx="207406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pPr>
            <a:r>
              <a:rPr lang="en-US" altLang="en-US" sz="1800" dirty="0" err="1">
                <a:solidFill>
                  <a:srgbClr val="FF1515"/>
                </a:solidFill>
              </a:rPr>
              <a:t>S</a:t>
            </a:r>
            <a:r>
              <a:rPr lang="en-US" altLang="en-US" sz="1500" baseline="-25000" dirty="0" err="1">
                <a:solidFill>
                  <a:srgbClr val="FF1515"/>
                </a:solidFill>
              </a:rPr>
              <a:t>exp</a:t>
            </a:r>
            <a:r>
              <a:rPr lang="en-US" altLang="en-US" sz="1500" dirty="0">
                <a:solidFill>
                  <a:srgbClr val="FF1515"/>
                </a:solidFill>
              </a:rPr>
              <a:t> </a:t>
            </a:r>
            <a:r>
              <a:rPr lang="en-US" altLang="en-US" sz="1800" dirty="0" err="1">
                <a:solidFill>
                  <a:srgbClr val="FF1515"/>
                </a:solidFill>
              </a:rPr>
              <a:t>t</a:t>
            </a:r>
            <a:r>
              <a:rPr lang="en-US" altLang="en-US" sz="1500" baseline="-25000" dirty="0" err="1">
                <a:solidFill>
                  <a:srgbClr val="FF1515"/>
                </a:solidFill>
              </a:rPr>
              <a:t>exp</a:t>
            </a:r>
            <a:r>
              <a:rPr lang="en-US" altLang="en-US" sz="1500" dirty="0">
                <a:solidFill>
                  <a:srgbClr val="FF1515"/>
                </a:solidFill>
              </a:rPr>
              <a:t> =  </a:t>
            </a:r>
            <a:r>
              <a:rPr lang="en-US" altLang="en-US" sz="1800" dirty="0" err="1">
                <a:solidFill>
                  <a:srgbClr val="FF1515"/>
                </a:solidFill>
              </a:rPr>
              <a:t>S</a:t>
            </a:r>
            <a:r>
              <a:rPr lang="en-US" altLang="en-US" sz="1500" baseline="-25000" dirty="0" err="1">
                <a:solidFill>
                  <a:srgbClr val="FF1515"/>
                </a:solidFill>
              </a:rPr>
              <a:t>limit</a:t>
            </a:r>
            <a:r>
              <a:rPr lang="en-US" altLang="en-US" sz="1500" dirty="0">
                <a:solidFill>
                  <a:srgbClr val="FF1515"/>
                </a:solidFill>
              </a:rPr>
              <a:t> </a:t>
            </a:r>
            <a:r>
              <a:rPr lang="en-US" altLang="en-US" sz="1800" dirty="0" err="1">
                <a:solidFill>
                  <a:srgbClr val="FF1515"/>
                </a:solidFill>
              </a:rPr>
              <a:t>t</a:t>
            </a:r>
            <a:r>
              <a:rPr lang="en-US" altLang="en-US" sz="1500" baseline="-25000" dirty="0" err="1">
                <a:solidFill>
                  <a:srgbClr val="FF1515"/>
                </a:solidFill>
              </a:rPr>
              <a:t>avg</a:t>
            </a:r>
            <a:endParaRPr lang="en-US" altLang="en-US" sz="1350" dirty="0">
              <a:solidFill>
                <a:srgbClr val="000066"/>
              </a:solidFill>
              <a:latin typeface="Verdana" panose="020B0604030504040204" pitchFamily="34" charset="0"/>
            </a:endParaRPr>
          </a:p>
        </p:txBody>
      </p:sp>
      <p:sp>
        <p:nvSpPr>
          <p:cNvPr id="21512" name="Text Box 8"/>
          <p:cNvSpPr txBox="1">
            <a:spLocks noChangeArrowheads="1"/>
          </p:cNvSpPr>
          <p:nvPr/>
        </p:nvSpPr>
        <p:spPr bwMode="auto">
          <a:xfrm>
            <a:off x="5357297" y="1728788"/>
            <a:ext cx="239077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pPr>
            <a:r>
              <a:rPr lang="en-US" altLang="en-US" sz="1200" dirty="0">
                <a:solidFill>
                  <a:srgbClr val="FF0000"/>
                </a:solidFill>
              </a:rPr>
              <a:t>All of these choices are correct.</a:t>
            </a:r>
          </a:p>
        </p:txBody>
      </p:sp>
    </p:spTree>
    <p:extLst>
      <p:ext uri="{BB962C8B-B14F-4D97-AF65-F5344CB8AC3E}">
        <p14:creationId xmlns:p14="http://schemas.microsoft.com/office/powerpoint/2010/main" val="41587980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wipe(up)">
                                      <p:cBhvr>
                                        <p:cTn id="7" dur="1000"/>
                                        <p:tgtEl>
                                          <p:spTgt spid="512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124">
                                            <p:txEl>
                                              <p:pRg st="1" end="1"/>
                                            </p:txEl>
                                          </p:spTgt>
                                        </p:tgtEl>
                                        <p:attrNameLst>
                                          <p:attrName>style.visibility</p:attrName>
                                        </p:attrNameLst>
                                      </p:cBhvr>
                                      <p:to>
                                        <p:strVal val="visible"/>
                                      </p:to>
                                    </p:set>
                                    <p:animEffect transition="in" filter="wipe(left)">
                                      <p:cBhvr>
                                        <p:cTn id="12" dur="1000"/>
                                        <p:tgtEl>
                                          <p:spTgt spid="512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124">
                                            <p:txEl>
                                              <p:pRg st="2" end="2"/>
                                            </p:txEl>
                                          </p:spTgt>
                                        </p:tgtEl>
                                        <p:attrNameLst>
                                          <p:attrName>style.visibility</p:attrName>
                                        </p:attrNameLst>
                                      </p:cBhvr>
                                      <p:to>
                                        <p:strVal val="visible"/>
                                      </p:to>
                                    </p:set>
                                    <p:animEffect transition="in" filter="wipe(left)">
                                      <p:cBhvr>
                                        <p:cTn id="17" dur="1000"/>
                                        <p:tgtEl>
                                          <p:spTgt spid="5124">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124">
                                            <p:txEl>
                                              <p:pRg st="3" end="3"/>
                                            </p:txEl>
                                          </p:spTgt>
                                        </p:tgtEl>
                                        <p:attrNameLst>
                                          <p:attrName>style.visibility</p:attrName>
                                        </p:attrNameLst>
                                      </p:cBhvr>
                                      <p:to>
                                        <p:strVal val="visible"/>
                                      </p:to>
                                    </p:set>
                                    <p:animEffect transition="in" filter="wipe(left)">
                                      <p:cBhvr>
                                        <p:cTn id="22" dur="1000"/>
                                        <p:tgtEl>
                                          <p:spTgt spid="5124">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21512"/>
                                        </p:tgtEl>
                                        <p:attrNameLst>
                                          <p:attrName>style.visibility</p:attrName>
                                        </p:attrNameLst>
                                      </p:cBhvr>
                                      <p:to>
                                        <p:strVal val="visible"/>
                                      </p:to>
                                    </p:set>
                                    <p:anim calcmode="lin" valueType="num">
                                      <p:cBhvr>
                                        <p:cTn id="27" dur="1000" fill="hold"/>
                                        <p:tgtEl>
                                          <p:spTgt spid="21512"/>
                                        </p:tgtEl>
                                        <p:attrNameLst>
                                          <p:attrName>ppt_w</p:attrName>
                                        </p:attrNameLst>
                                      </p:cBhvr>
                                      <p:tavLst>
                                        <p:tav tm="0">
                                          <p:val>
                                            <p:fltVal val="0"/>
                                          </p:val>
                                        </p:tav>
                                        <p:tav tm="100000">
                                          <p:val>
                                            <p:strVal val="#ppt_w"/>
                                          </p:val>
                                        </p:tav>
                                      </p:tavLst>
                                    </p:anim>
                                    <p:anim calcmode="lin" valueType="num">
                                      <p:cBhvr>
                                        <p:cTn id="28" dur="1000" fill="hold"/>
                                        <p:tgtEl>
                                          <p:spTgt spid="21512"/>
                                        </p:tgtEl>
                                        <p:attrNameLst>
                                          <p:attrName>ppt_h</p:attrName>
                                        </p:attrNameLst>
                                      </p:cBhvr>
                                      <p:tavLst>
                                        <p:tav tm="0">
                                          <p:val>
                                            <p:fltVal val="0"/>
                                          </p:val>
                                        </p:tav>
                                        <p:tav tm="100000">
                                          <p:val>
                                            <p:strVal val="#ppt_h"/>
                                          </p:val>
                                        </p:tav>
                                      </p:tavLst>
                                    </p:anim>
                                  </p:childTnLst>
                                </p:cTn>
                              </p:par>
                              <p:par>
                                <p:cTn id="29" presetID="8" presetClass="emph" presetSubtype="0" fill="hold" grpId="1" nodeType="withEffect">
                                  <p:stCondLst>
                                    <p:cond delay="0"/>
                                  </p:stCondLst>
                                  <p:childTnLst>
                                    <p:animRot by="21600000">
                                      <p:cBhvr>
                                        <p:cTn id="30" dur="1000" fill="hold"/>
                                        <p:tgtEl>
                                          <p:spTgt spid="21512"/>
                                        </p:tgtEl>
                                        <p:attrNameLst>
                                          <p:attrName>r</p:attrName>
                                        </p:attrNameLst>
                                      </p:cBhvr>
                                    </p:animRo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nodeType="clickEffect">
                                  <p:stCondLst>
                                    <p:cond delay="0"/>
                                  </p:stCondLst>
                                  <p:childTnLst>
                                    <p:set>
                                      <p:cBhvr>
                                        <p:cTn id="34" dur="1" fill="hold">
                                          <p:stCondLst>
                                            <p:cond delay="0"/>
                                          </p:stCondLst>
                                        </p:cTn>
                                        <p:tgtEl>
                                          <p:spTgt spid="5124">
                                            <p:txEl>
                                              <p:pRg st="4" end="4"/>
                                            </p:txEl>
                                          </p:spTgt>
                                        </p:tgtEl>
                                        <p:attrNameLst>
                                          <p:attrName>style.visibility</p:attrName>
                                        </p:attrNameLst>
                                      </p:cBhvr>
                                      <p:to>
                                        <p:strVal val="visible"/>
                                      </p:to>
                                    </p:set>
                                    <p:animEffect transition="in" filter="wipe(left)">
                                      <p:cBhvr>
                                        <p:cTn id="35" dur="1000"/>
                                        <p:tgtEl>
                                          <p:spTgt spid="5124">
                                            <p:txEl>
                                              <p:pRg st="4" end="4"/>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3" presetClass="entr" presetSubtype="16" fill="hold" nodeType="clickEffect">
                                  <p:stCondLst>
                                    <p:cond delay="0"/>
                                  </p:stCondLst>
                                  <p:childTnLst>
                                    <p:set>
                                      <p:cBhvr>
                                        <p:cTn id="39" dur="1" fill="hold">
                                          <p:stCondLst>
                                            <p:cond delay="0"/>
                                          </p:stCondLst>
                                        </p:cTn>
                                        <p:tgtEl>
                                          <p:spTgt spid="21509"/>
                                        </p:tgtEl>
                                        <p:attrNameLst>
                                          <p:attrName>style.visibility</p:attrName>
                                        </p:attrNameLst>
                                      </p:cBhvr>
                                      <p:to>
                                        <p:strVal val="visible"/>
                                      </p:to>
                                    </p:set>
                                    <p:anim calcmode="lin" valueType="num">
                                      <p:cBhvr>
                                        <p:cTn id="40" dur="1000" fill="hold"/>
                                        <p:tgtEl>
                                          <p:spTgt spid="21509"/>
                                        </p:tgtEl>
                                        <p:attrNameLst>
                                          <p:attrName>ppt_w</p:attrName>
                                        </p:attrNameLst>
                                      </p:cBhvr>
                                      <p:tavLst>
                                        <p:tav tm="0">
                                          <p:val>
                                            <p:fltVal val="0"/>
                                          </p:val>
                                        </p:tav>
                                        <p:tav tm="100000">
                                          <p:val>
                                            <p:strVal val="#ppt_w"/>
                                          </p:val>
                                        </p:tav>
                                      </p:tavLst>
                                    </p:anim>
                                    <p:anim calcmode="lin" valueType="num">
                                      <p:cBhvr>
                                        <p:cTn id="41" dur="1000" fill="hold"/>
                                        <p:tgtEl>
                                          <p:spTgt spid="21509"/>
                                        </p:tgtEl>
                                        <p:attrNameLst>
                                          <p:attrName>ppt_h</p:attrName>
                                        </p:attrNameLst>
                                      </p:cBhvr>
                                      <p:tavLst>
                                        <p:tav tm="0">
                                          <p:val>
                                            <p:fltVal val="0"/>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21510"/>
                                        </p:tgtEl>
                                        <p:attrNameLst>
                                          <p:attrName>style.visibility</p:attrName>
                                        </p:attrNameLst>
                                      </p:cBhvr>
                                      <p:to>
                                        <p:strVal val="visible"/>
                                      </p:to>
                                    </p:set>
                                    <p:animEffect transition="in" filter="wipe(down)">
                                      <p:cBhvr>
                                        <p:cTn id="46" dur="1000"/>
                                        <p:tgtEl>
                                          <p:spTgt spid="21510"/>
                                        </p:tgtEl>
                                      </p:cBhvr>
                                    </p:animEffect>
                                  </p:childTnLst>
                                </p:cTn>
                              </p:par>
                              <p:par>
                                <p:cTn id="47" presetID="22" presetClass="entr" presetSubtype="4" fill="hold" nodeType="withEffect">
                                  <p:stCondLst>
                                    <p:cond delay="0"/>
                                  </p:stCondLst>
                                  <p:childTnLst>
                                    <p:set>
                                      <p:cBhvr>
                                        <p:cTn id="48" dur="1" fill="hold">
                                          <p:stCondLst>
                                            <p:cond delay="0"/>
                                          </p:stCondLst>
                                        </p:cTn>
                                        <p:tgtEl>
                                          <p:spTgt spid="21511">
                                            <p:txEl>
                                              <p:pRg st="0" end="0"/>
                                            </p:txEl>
                                          </p:spTgt>
                                        </p:tgtEl>
                                        <p:attrNameLst>
                                          <p:attrName>style.visibility</p:attrName>
                                        </p:attrNameLst>
                                      </p:cBhvr>
                                      <p:to>
                                        <p:strVal val="visible"/>
                                      </p:to>
                                    </p:set>
                                    <p:animEffect transition="in" filter="wipe(down)">
                                      <p:cBhvr>
                                        <p:cTn id="49" dur="1000"/>
                                        <p:tgtEl>
                                          <p:spTgt spid="215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p:bldP spid="21512" grpId="0"/>
      <p:bldP spid="21512" grpId="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F2AACE-3B4F-E463-7560-A56A43C3CEB3}"/>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2B2EA024-73B9-3A38-3269-A79674C455B6}"/>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Its duty cycle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Its frequency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Its power density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22F51308-46E2-4A35-CBD1-7C0E57C9E01C}"/>
              </a:ext>
            </a:extLst>
          </p:cNvPr>
          <p:cNvSpPr>
            <a:spLocks noGrp="1"/>
          </p:cNvSpPr>
          <p:nvPr>
            <p:ph type="sldNum" sz="quarter" idx="12"/>
          </p:nvPr>
        </p:nvSpPr>
        <p:spPr/>
        <p:txBody>
          <a:bodyPr/>
          <a:lstStyle/>
          <a:p>
            <a:pPr>
              <a:defRPr/>
            </a:pPr>
            <a:fld id="{F9B04EAC-6405-42D3-B5A3-0AE3489ADD26}" type="slidenum">
              <a:rPr lang="en-US" smtClean="0"/>
              <a:pPr>
                <a:defRPr/>
              </a:pPr>
              <a:t>80</a:t>
            </a:fld>
            <a:endParaRPr lang="en-US" dirty="0"/>
          </a:p>
        </p:txBody>
      </p:sp>
      <p:sp>
        <p:nvSpPr>
          <p:cNvPr id="2" name="Rectangle 4">
            <a:extLst>
              <a:ext uri="{FF2B5EF4-FFF2-40B4-BE49-F238E27FC236}">
                <a16:creationId xmlns:a16="http://schemas.microsoft.com/office/drawing/2014/main" id="{A43628F5-76AB-3463-DD1A-217568E680C1}"/>
              </a:ext>
            </a:extLst>
          </p:cNvPr>
          <p:cNvSpPr txBox="1">
            <a:spLocks noChangeArrowheads="1"/>
          </p:cNvSpPr>
          <p:nvPr/>
        </p:nvSpPr>
        <p:spPr>
          <a:xfrm>
            <a:off x="350520" y="156736"/>
            <a:ext cx="8496300" cy="88720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G0A02</a:t>
            </a:r>
          </a:p>
          <a:p>
            <a:pPr algn="ctr">
              <a:lnSpc>
                <a:spcPct val="150000"/>
              </a:lnSpc>
            </a:pPr>
            <a:r>
              <a:rPr lang="en-US" altLang="en-US" sz="2200" dirty="0">
                <a:latin typeface="Rockwell" panose="02060603020205020403" pitchFamily="18" charset="0"/>
              </a:rPr>
              <a:t>Which of the following is used to determine RF exposure from a transmitted signal?</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412104668"/>
      </p:ext>
    </p:extLst>
  </p:cSld>
  <p:clrMapOvr>
    <a:masterClrMapping/>
  </p:clrMapOvr>
  <p:transition spd="slow"/>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D964E-23D5-BBF7-CAC3-8E9569631001}"/>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4D14CDA4-8026-2C99-D5D4-870F5D405392}"/>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By calculation based on FCC OET Bulletin 65</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By calculation based on computer modeling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By measurement of field strength using calibrated equipment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0CA512A3-8475-6F4C-DC28-DC325643F737}"/>
              </a:ext>
            </a:extLst>
          </p:cNvPr>
          <p:cNvSpPr>
            <a:spLocks noGrp="1"/>
          </p:cNvSpPr>
          <p:nvPr>
            <p:ph type="sldNum" sz="quarter" idx="12"/>
          </p:nvPr>
        </p:nvSpPr>
        <p:spPr/>
        <p:txBody>
          <a:bodyPr/>
          <a:lstStyle/>
          <a:p>
            <a:pPr>
              <a:defRPr/>
            </a:pPr>
            <a:fld id="{F9B04EAC-6405-42D3-B5A3-0AE3489ADD26}" type="slidenum">
              <a:rPr lang="en-US" smtClean="0"/>
              <a:pPr>
                <a:defRPr/>
              </a:pPr>
              <a:t>81</a:t>
            </a:fld>
            <a:endParaRPr lang="en-US" dirty="0"/>
          </a:p>
        </p:txBody>
      </p:sp>
      <p:sp>
        <p:nvSpPr>
          <p:cNvPr id="2" name="Rectangle 4">
            <a:extLst>
              <a:ext uri="{FF2B5EF4-FFF2-40B4-BE49-F238E27FC236}">
                <a16:creationId xmlns:a16="http://schemas.microsoft.com/office/drawing/2014/main" id="{F6500A68-2826-9146-FEBC-B0E80D1D2806}"/>
              </a:ext>
            </a:extLst>
          </p:cNvPr>
          <p:cNvSpPr txBox="1">
            <a:spLocks noChangeArrowheads="1"/>
          </p:cNvSpPr>
          <p:nvPr/>
        </p:nvSpPr>
        <p:spPr>
          <a:xfrm>
            <a:off x="350520" y="156736"/>
            <a:ext cx="8496300" cy="887204"/>
          </a:xfrm>
          <a:prstGeom prst="rect">
            <a:avLst/>
          </a:prstGeom>
        </p:spPr>
        <p:txBody>
          <a:bodyPr>
            <a:normAutofit fontScale="67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G0A03 </a:t>
            </a:r>
          </a:p>
          <a:p>
            <a:pPr algn="ctr">
              <a:lnSpc>
                <a:spcPct val="150000"/>
              </a:lnSpc>
            </a:pPr>
            <a:r>
              <a:rPr lang="en-US" altLang="en-US" sz="2200" dirty="0">
                <a:latin typeface="Rockwell" panose="02060603020205020403" pitchFamily="18" charset="0"/>
              </a:rPr>
              <a:t>How can you determine that your station complies with FCC RF exposure regulations?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28358941"/>
      </p:ext>
    </p:extLst>
  </p:cSld>
  <p:clrMapOvr>
    <a:masterClrMapping/>
  </p:clrMapOvr>
  <p:transition spd="slow"/>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1A0A75-9993-5EA7-F77B-3DE26D1954A8}"/>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B312531B-DB8C-D342-6B5C-0E2B18E4F868}"/>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average amount of power developed by the transmitter over a specific 24-hour period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average time it takes RF radiation to have any long-term effect on the body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total time of the exposure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total RF exposure averaged over a certain period</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22380EF0-FCBF-4BA9-817F-EA5FB6788444}"/>
              </a:ext>
            </a:extLst>
          </p:cNvPr>
          <p:cNvSpPr>
            <a:spLocks noGrp="1"/>
          </p:cNvSpPr>
          <p:nvPr>
            <p:ph type="sldNum" sz="quarter" idx="12"/>
          </p:nvPr>
        </p:nvSpPr>
        <p:spPr/>
        <p:txBody>
          <a:bodyPr/>
          <a:lstStyle/>
          <a:p>
            <a:pPr>
              <a:defRPr/>
            </a:pPr>
            <a:fld id="{F9B04EAC-6405-42D3-B5A3-0AE3489ADD26}" type="slidenum">
              <a:rPr lang="en-US" smtClean="0"/>
              <a:pPr>
                <a:defRPr/>
              </a:pPr>
              <a:t>82</a:t>
            </a:fld>
            <a:endParaRPr lang="en-US" dirty="0"/>
          </a:p>
        </p:txBody>
      </p:sp>
      <p:sp>
        <p:nvSpPr>
          <p:cNvPr id="2" name="Rectangle 4">
            <a:extLst>
              <a:ext uri="{FF2B5EF4-FFF2-40B4-BE49-F238E27FC236}">
                <a16:creationId xmlns:a16="http://schemas.microsoft.com/office/drawing/2014/main" id="{648F15E8-13EA-26A7-47AE-673137DC08CE}"/>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G0A04 </a:t>
            </a:r>
          </a:p>
          <a:p>
            <a:pPr algn="ctr">
              <a:lnSpc>
                <a:spcPct val="150000"/>
              </a:lnSpc>
            </a:pPr>
            <a:r>
              <a:rPr lang="en-US" altLang="en-US" sz="2200" dirty="0">
                <a:latin typeface="Rockwell" panose="02060603020205020403" pitchFamily="18" charset="0"/>
              </a:rPr>
              <a:t>What does “time averaging” mean when evaluating RF radiation exposure?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508901674"/>
      </p:ext>
    </p:extLst>
  </p:cSld>
  <p:clrMapOvr>
    <a:masterClrMapping/>
  </p:clrMapOvr>
  <p:transition spd="slow"/>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52EEEB-A733-3D9B-BD7E-4154DAB7662E}"/>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717E40C5-DCF8-08B7-ACFC-99FA713A9354}"/>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Take action to prevent human exposure to the excessive RF fields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File an Environmental Impact Statement (EIS-97) with the FCC</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Secure written permission from your neighbors to operate above the controlled MPE limits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301AC51B-3ADB-850F-76A0-6B3EC6816510}"/>
              </a:ext>
            </a:extLst>
          </p:cNvPr>
          <p:cNvSpPr>
            <a:spLocks noGrp="1"/>
          </p:cNvSpPr>
          <p:nvPr>
            <p:ph type="sldNum" sz="quarter" idx="12"/>
          </p:nvPr>
        </p:nvSpPr>
        <p:spPr/>
        <p:txBody>
          <a:bodyPr/>
          <a:lstStyle/>
          <a:p>
            <a:pPr>
              <a:defRPr/>
            </a:pPr>
            <a:fld id="{F9B04EAC-6405-42D3-B5A3-0AE3489ADD26}" type="slidenum">
              <a:rPr lang="en-US" smtClean="0"/>
              <a:pPr>
                <a:defRPr/>
              </a:pPr>
              <a:t>83</a:t>
            </a:fld>
            <a:endParaRPr lang="en-US" dirty="0"/>
          </a:p>
        </p:txBody>
      </p:sp>
      <p:sp>
        <p:nvSpPr>
          <p:cNvPr id="2" name="Rectangle 4">
            <a:extLst>
              <a:ext uri="{FF2B5EF4-FFF2-40B4-BE49-F238E27FC236}">
                <a16:creationId xmlns:a16="http://schemas.microsoft.com/office/drawing/2014/main" id="{0F14C56A-51E5-C577-359F-18EBB08CFCA9}"/>
              </a:ext>
            </a:extLst>
          </p:cNvPr>
          <p:cNvSpPr txBox="1">
            <a:spLocks noChangeArrowheads="1"/>
          </p:cNvSpPr>
          <p:nvPr/>
        </p:nvSpPr>
        <p:spPr>
          <a:xfrm>
            <a:off x="350520" y="156736"/>
            <a:ext cx="8496300" cy="107770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G0A05 </a:t>
            </a:r>
          </a:p>
          <a:p>
            <a:pPr algn="ctr">
              <a:lnSpc>
                <a:spcPct val="150000"/>
              </a:lnSpc>
            </a:pPr>
            <a:r>
              <a:rPr lang="en-US" altLang="en-US" sz="2200" dirty="0">
                <a:latin typeface="Rockwell" panose="02060603020205020403" pitchFamily="18" charset="0"/>
              </a:rPr>
              <a:t>What must you do if an evaluation of your station shows that the RF energy radiated by your station exceeds permissible limits for possible human absorption?</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477107196"/>
      </p:ext>
    </p:extLst>
  </p:cSld>
  <p:clrMapOvr>
    <a:masterClrMapping/>
  </p:clrMapOvr>
  <p:transition spd="slow"/>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2E77D6-C5D6-C0B0-EEDD-8643C57DB3F7}"/>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D448E380-3B10-CDD2-659F-D9D25E38876E}"/>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Perform an RF Exposure Evaluation in accordance with FCC OET Bulletin 65</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Contact the FCC for permission to transmit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Perform an RF exposure evaluation in accordance with World Meteorological Organization guidelines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Use an FCC-approved band-pass filter</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C170321C-5E62-CD6A-9F46-78756CFA4C60}"/>
              </a:ext>
            </a:extLst>
          </p:cNvPr>
          <p:cNvSpPr>
            <a:spLocks noGrp="1"/>
          </p:cNvSpPr>
          <p:nvPr>
            <p:ph type="sldNum" sz="quarter" idx="12"/>
          </p:nvPr>
        </p:nvSpPr>
        <p:spPr/>
        <p:txBody>
          <a:bodyPr/>
          <a:lstStyle/>
          <a:p>
            <a:pPr>
              <a:defRPr/>
            </a:pPr>
            <a:fld id="{F9B04EAC-6405-42D3-B5A3-0AE3489ADD26}" type="slidenum">
              <a:rPr lang="en-US" smtClean="0"/>
              <a:pPr>
                <a:defRPr/>
              </a:pPr>
              <a:t>84</a:t>
            </a:fld>
            <a:endParaRPr lang="en-US" dirty="0"/>
          </a:p>
        </p:txBody>
      </p:sp>
      <p:sp>
        <p:nvSpPr>
          <p:cNvPr id="2" name="Rectangle 4">
            <a:extLst>
              <a:ext uri="{FF2B5EF4-FFF2-40B4-BE49-F238E27FC236}">
                <a16:creationId xmlns:a16="http://schemas.microsoft.com/office/drawing/2014/main" id="{6715E2D7-D3A5-4847-7305-C8B7874C7277}"/>
              </a:ext>
            </a:extLst>
          </p:cNvPr>
          <p:cNvSpPr txBox="1">
            <a:spLocks noChangeArrowheads="1"/>
          </p:cNvSpPr>
          <p:nvPr/>
        </p:nvSpPr>
        <p:spPr>
          <a:xfrm>
            <a:off x="350520" y="156736"/>
            <a:ext cx="8496300" cy="932924"/>
          </a:xfrm>
          <a:prstGeom prst="rect">
            <a:avLst/>
          </a:prstGeom>
        </p:spPr>
        <p:txBody>
          <a:bodyPr>
            <a:normAutofit fontScale="67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G0A06</a:t>
            </a:r>
          </a:p>
          <a:p>
            <a:pPr algn="ctr">
              <a:lnSpc>
                <a:spcPct val="150000"/>
              </a:lnSpc>
            </a:pPr>
            <a:r>
              <a:rPr lang="en-US" altLang="en-US" sz="2200" dirty="0">
                <a:latin typeface="Rockwell" panose="02060603020205020403" pitchFamily="18" charset="0"/>
              </a:rPr>
              <a:t>What must you do if your station fails to meet the FCC RF exposure exemption criteria?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4117912226"/>
      </p:ext>
    </p:extLst>
  </p:cSld>
  <p:clrMapOvr>
    <a:masterClrMapping/>
  </p:clrMapOvr>
  <p:transition spd="slow"/>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82C56-0FE5-77A4-FD10-F826A99200AB}"/>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12E9E16B-9987-585E-C784-04DEFC89E9CD}"/>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lower duty cycle permits greater power levels to be transmitted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higher duty cycle permits greater power levels to be transmitted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Low duty cycle transmitters are exempt from RF exposure evaluation requirements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High duty cycle transmitters are exempt from RF exposure requirements</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D3C4C69B-D1B2-2F64-CE2B-E42552B96A38}"/>
              </a:ext>
            </a:extLst>
          </p:cNvPr>
          <p:cNvSpPr>
            <a:spLocks noGrp="1"/>
          </p:cNvSpPr>
          <p:nvPr>
            <p:ph type="sldNum" sz="quarter" idx="12"/>
          </p:nvPr>
        </p:nvSpPr>
        <p:spPr/>
        <p:txBody>
          <a:bodyPr/>
          <a:lstStyle/>
          <a:p>
            <a:pPr>
              <a:defRPr/>
            </a:pPr>
            <a:fld id="{F9B04EAC-6405-42D3-B5A3-0AE3489ADD26}" type="slidenum">
              <a:rPr lang="en-US" smtClean="0"/>
              <a:pPr>
                <a:defRPr/>
              </a:pPr>
              <a:t>85</a:t>
            </a:fld>
            <a:endParaRPr lang="en-US" dirty="0"/>
          </a:p>
        </p:txBody>
      </p:sp>
      <p:sp>
        <p:nvSpPr>
          <p:cNvPr id="2" name="Rectangle 4">
            <a:extLst>
              <a:ext uri="{FF2B5EF4-FFF2-40B4-BE49-F238E27FC236}">
                <a16:creationId xmlns:a16="http://schemas.microsoft.com/office/drawing/2014/main" id="{18C9A31C-549C-CFAE-FB07-A48E051F3948}"/>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G0A07 </a:t>
            </a:r>
          </a:p>
          <a:p>
            <a:pPr algn="ctr">
              <a:lnSpc>
                <a:spcPct val="150000"/>
              </a:lnSpc>
            </a:pPr>
            <a:r>
              <a:rPr lang="en-US" altLang="en-US" sz="2200" dirty="0">
                <a:latin typeface="Rockwell" panose="02060603020205020403" pitchFamily="18" charset="0"/>
              </a:rPr>
              <a:t>What is the effect of modulation duty cycle on RF exposure?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201558832"/>
      </p:ext>
    </p:extLst>
  </p:cSld>
  <p:clrMapOvr>
    <a:masterClrMapping/>
  </p:clrMapOvr>
  <p:transition spd="slow"/>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FD078-03D5-5AF5-BC8F-86287484072F}"/>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2A60E794-1E26-8F70-F684-B3D418B47EAE}"/>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Post a copy of FCC Part 97.13 in the station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Notify neighbors within a 100-foot radius of the antenna of the existence of the station and power levels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Perform a routine RF exposure evaluation and prevent access to any identified high exposure areas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1B1696EF-C113-5007-1A27-DD382C59C27A}"/>
              </a:ext>
            </a:extLst>
          </p:cNvPr>
          <p:cNvSpPr>
            <a:spLocks noGrp="1"/>
          </p:cNvSpPr>
          <p:nvPr>
            <p:ph type="sldNum" sz="quarter" idx="12"/>
          </p:nvPr>
        </p:nvSpPr>
        <p:spPr/>
        <p:txBody>
          <a:bodyPr/>
          <a:lstStyle/>
          <a:p>
            <a:pPr>
              <a:defRPr/>
            </a:pPr>
            <a:fld id="{F9B04EAC-6405-42D3-B5A3-0AE3489ADD26}" type="slidenum">
              <a:rPr lang="en-US" smtClean="0"/>
              <a:pPr>
                <a:defRPr/>
              </a:pPr>
              <a:t>86</a:t>
            </a:fld>
            <a:endParaRPr lang="en-US" dirty="0"/>
          </a:p>
        </p:txBody>
      </p:sp>
      <p:sp>
        <p:nvSpPr>
          <p:cNvPr id="2" name="Rectangle 4">
            <a:extLst>
              <a:ext uri="{FF2B5EF4-FFF2-40B4-BE49-F238E27FC236}">
                <a16:creationId xmlns:a16="http://schemas.microsoft.com/office/drawing/2014/main" id="{F38E641D-4CB0-FFAC-B896-02744711409E}"/>
              </a:ext>
            </a:extLst>
          </p:cNvPr>
          <p:cNvSpPr txBox="1">
            <a:spLocks noChangeArrowheads="1"/>
          </p:cNvSpPr>
          <p:nvPr/>
        </p:nvSpPr>
        <p:spPr>
          <a:xfrm>
            <a:off x="350520" y="156736"/>
            <a:ext cx="8496300" cy="112342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G0A08</a:t>
            </a:r>
          </a:p>
          <a:p>
            <a:pPr algn="ctr">
              <a:lnSpc>
                <a:spcPct val="150000"/>
              </a:lnSpc>
            </a:pPr>
            <a:r>
              <a:rPr lang="en-US" altLang="en-US" sz="2200" dirty="0">
                <a:latin typeface="Rockwell" panose="02060603020205020403" pitchFamily="18" charset="0"/>
              </a:rPr>
              <a:t>Which of the following steps must an amateur operator take to ensure compliance with RF safety regulations?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784213661"/>
      </p:ext>
    </p:extLst>
  </p:cSld>
  <p:clrMapOvr>
    <a:masterClrMapping/>
  </p:clrMapOvr>
  <p:transition spd="slow"/>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CF73A-2F13-F134-CA32-F26F4C8D876C}"/>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78C7B4CF-F618-1434-89B3-55E365D93E75}"/>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receiver with digital signal processing (DSP) noise reduction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calibrated field strength meter with a calibrated antenna</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An SWR meter with a peak-reading function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An oscilloscope with a high-stability crystal marker generator</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41564B43-3B70-9F20-D046-372FE921B881}"/>
              </a:ext>
            </a:extLst>
          </p:cNvPr>
          <p:cNvSpPr>
            <a:spLocks noGrp="1"/>
          </p:cNvSpPr>
          <p:nvPr>
            <p:ph type="sldNum" sz="quarter" idx="12"/>
          </p:nvPr>
        </p:nvSpPr>
        <p:spPr/>
        <p:txBody>
          <a:bodyPr/>
          <a:lstStyle/>
          <a:p>
            <a:pPr>
              <a:defRPr/>
            </a:pPr>
            <a:fld id="{F9B04EAC-6405-42D3-B5A3-0AE3489ADD26}" type="slidenum">
              <a:rPr lang="en-US" smtClean="0"/>
              <a:pPr>
                <a:defRPr/>
              </a:pPr>
              <a:t>87</a:t>
            </a:fld>
            <a:endParaRPr lang="en-US" dirty="0"/>
          </a:p>
        </p:txBody>
      </p:sp>
      <p:sp>
        <p:nvSpPr>
          <p:cNvPr id="2" name="Rectangle 4">
            <a:extLst>
              <a:ext uri="{FF2B5EF4-FFF2-40B4-BE49-F238E27FC236}">
                <a16:creationId xmlns:a16="http://schemas.microsoft.com/office/drawing/2014/main" id="{97F74E5E-16C7-FEDA-AC1D-5D5D704A0BF9}"/>
              </a:ext>
            </a:extLst>
          </p:cNvPr>
          <p:cNvSpPr txBox="1">
            <a:spLocks noChangeArrowheads="1"/>
          </p:cNvSpPr>
          <p:nvPr/>
        </p:nvSpPr>
        <p:spPr>
          <a:xfrm>
            <a:off x="350520" y="156736"/>
            <a:ext cx="8496300" cy="88720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G0A09</a:t>
            </a:r>
          </a:p>
          <a:p>
            <a:pPr algn="ctr">
              <a:lnSpc>
                <a:spcPct val="150000"/>
              </a:lnSpc>
            </a:pPr>
            <a:r>
              <a:rPr lang="en-US" altLang="en-US" sz="2200" dirty="0">
                <a:latin typeface="Rockwell" panose="02060603020205020403" pitchFamily="18" charset="0"/>
              </a:rPr>
              <a:t>What type of instrument can be used to accurately measure an RF field strength?</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192281175"/>
      </p:ext>
    </p:extLst>
  </p:cSld>
  <p:clrMapOvr>
    <a:masterClrMapping/>
  </p:clrMapOvr>
  <p:transition spd="slow"/>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9E95B-4507-2F28-9F34-0A785BD71F9C}"/>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DA2A533D-B6E7-B68D-77C4-8A28296784F0}"/>
              </a:ext>
            </a:extLst>
          </p:cNvPr>
          <p:cNvSpPr>
            <a:spLocks noChangeArrowheads="1"/>
          </p:cNvSpPr>
          <p:nvPr/>
        </p:nvSpPr>
        <p:spPr bwMode="auto">
          <a:xfrm>
            <a:off x="350520" y="1234440"/>
            <a:ext cx="8496300" cy="33108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Change to a non-polarized antenna with higher gain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Use an antenna with a higher front-to-back ratio</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Take precautions to ensure that the antenna cannot be pointed in their direction when they are present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B7B9D9EC-57F7-51EC-18E3-328F33E3F8F3}"/>
              </a:ext>
            </a:extLst>
          </p:cNvPr>
          <p:cNvSpPr>
            <a:spLocks noGrp="1"/>
          </p:cNvSpPr>
          <p:nvPr>
            <p:ph type="sldNum" sz="quarter" idx="12"/>
          </p:nvPr>
        </p:nvSpPr>
        <p:spPr/>
        <p:txBody>
          <a:bodyPr/>
          <a:lstStyle/>
          <a:p>
            <a:pPr>
              <a:defRPr/>
            </a:pPr>
            <a:fld id="{F9B04EAC-6405-42D3-B5A3-0AE3489ADD26}" type="slidenum">
              <a:rPr lang="en-US" smtClean="0"/>
              <a:pPr>
                <a:defRPr/>
              </a:pPr>
              <a:t>88</a:t>
            </a:fld>
            <a:endParaRPr lang="en-US" dirty="0"/>
          </a:p>
        </p:txBody>
      </p:sp>
      <p:sp>
        <p:nvSpPr>
          <p:cNvPr id="2" name="Rectangle 4">
            <a:extLst>
              <a:ext uri="{FF2B5EF4-FFF2-40B4-BE49-F238E27FC236}">
                <a16:creationId xmlns:a16="http://schemas.microsoft.com/office/drawing/2014/main" id="{79A3BF38-7529-90E2-7C10-B6C76330BDB2}"/>
              </a:ext>
            </a:extLst>
          </p:cNvPr>
          <p:cNvSpPr txBox="1">
            <a:spLocks noChangeArrowheads="1"/>
          </p:cNvSpPr>
          <p:nvPr/>
        </p:nvSpPr>
        <p:spPr>
          <a:xfrm>
            <a:off x="350520" y="156736"/>
            <a:ext cx="8496300" cy="107770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G0A10 </a:t>
            </a:r>
          </a:p>
          <a:p>
            <a:pPr algn="ctr">
              <a:lnSpc>
                <a:spcPct val="150000"/>
              </a:lnSpc>
            </a:pPr>
            <a:r>
              <a:rPr lang="en-US" altLang="en-US" sz="2200" dirty="0">
                <a:latin typeface="Rockwell" panose="02060603020205020403" pitchFamily="18" charset="0"/>
              </a:rPr>
              <a:t>What should be done if evaluation shows that a neighbor might experience more than the allowable limit of RF exposure from the main lobe of a directional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32617682"/>
      </p:ext>
    </p:extLst>
  </p:cSld>
  <p:clrMapOvr>
    <a:masterClrMapping/>
  </p:clrMapOvr>
  <p:transition spd="slow"/>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B3257D-CAA1-488C-180B-2847608F158D}"/>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1FC6EDBD-53FD-B04B-D029-E2B38A5113E7}"/>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Locate the antenna close to your operating position to minimize feed-line radiation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Position the antenna along the edge of a wall to reduce parasitic radiation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Make sure that MPE limits are not exceeded in occupied areas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Make sure the antenna is properly shielded</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13CE777A-8ABF-9C9D-9307-F2710F718513}"/>
              </a:ext>
            </a:extLst>
          </p:cNvPr>
          <p:cNvSpPr>
            <a:spLocks noGrp="1"/>
          </p:cNvSpPr>
          <p:nvPr>
            <p:ph type="sldNum" sz="quarter" idx="12"/>
          </p:nvPr>
        </p:nvSpPr>
        <p:spPr/>
        <p:txBody>
          <a:bodyPr/>
          <a:lstStyle/>
          <a:p>
            <a:pPr>
              <a:defRPr/>
            </a:pPr>
            <a:fld id="{F9B04EAC-6405-42D3-B5A3-0AE3489ADD26}" type="slidenum">
              <a:rPr lang="en-US" smtClean="0"/>
              <a:pPr>
                <a:defRPr/>
              </a:pPr>
              <a:t>89</a:t>
            </a:fld>
            <a:endParaRPr lang="en-US" dirty="0"/>
          </a:p>
        </p:txBody>
      </p:sp>
      <p:sp>
        <p:nvSpPr>
          <p:cNvPr id="2" name="Rectangle 4">
            <a:extLst>
              <a:ext uri="{FF2B5EF4-FFF2-40B4-BE49-F238E27FC236}">
                <a16:creationId xmlns:a16="http://schemas.microsoft.com/office/drawing/2014/main" id="{2F1B8496-1067-8789-A4D0-13664861DE3A}"/>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G0A11</a:t>
            </a:r>
          </a:p>
          <a:p>
            <a:pPr algn="ctr">
              <a:lnSpc>
                <a:spcPct val="150000"/>
              </a:lnSpc>
            </a:pPr>
            <a:r>
              <a:rPr lang="en-US" altLang="en-US" sz="2200" dirty="0">
                <a:latin typeface="Rockwell" panose="02060603020205020403" pitchFamily="18" charset="0"/>
              </a:rPr>
              <a:t>What precaution should be taken if you install an indoor transmitting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01016737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03028F3-E931-4F77-953D-E6BCC26EE149}" type="slidenum">
              <a:rPr lang="en-US" altLang="en-US" smtClean="0">
                <a:solidFill>
                  <a:srgbClr val="000066"/>
                </a:solidFill>
              </a:rPr>
              <a:pPr>
                <a:defRPr/>
              </a:pPr>
              <a:t>9</a:t>
            </a:fld>
            <a:endParaRPr lang="en-US" altLang="en-US">
              <a:solidFill>
                <a:srgbClr val="000066"/>
              </a:solidFill>
            </a:endParaRPr>
          </a:p>
        </p:txBody>
      </p:sp>
      <p:sp>
        <p:nvSpPr>
          <p:cNvPr id="801795" name="Rectangle 2"/>
          <p:cNvSpPr>
            <a:spLocks noGrp="1" noChangeArrowheads="1"/>
          </p:cNvSpPr>
          <p:nvPr>
            <p:ph type="title" idx="4294967295"/>
          </p:nvPr>
        </p:nvSpPr>
        <p:spPr>
          <a:xfrm>
            <a:off x="1191" y="440532"/>
            <a:ext cx="6481763" cy="373856"/>
          </a:xfrm>
        </p:spPr>
        <p:txBody>
          <a:bodyPr>
            <a:normAutofit fontScale="90000"/>
          </a:bodyPr>
          <a:lstStyle/>
          <a:p>
            <a:pPr algn="ctr" eaLnBrk="1" hangingPunct="1"/>
            <a:r>
              <a:rPr lang="en-US" altLang="en-US"/>
              <a:t>RF &amp; Electrical Safety</a:t>
            </a:r>
          </a:p>
        </p:txBody>
      </p:sp>
      <p:sp>
        <p:nvSpPr>
          <p:cNvPr id="5124" name="Rectangle 3"/>
          <p:cNvSpPr>
            <a:spLocks noGrp="1" noChangeArrowheads="1"/>
          </p:cNvSpPr>
          <p:nvPr>
            <p:ph type="body" idx="4294967295"/>
          </p:nvPr>
        </p:nvSpPr>
        <p:spPr>
          <a:xfrm>
            <a:off x="179995" y="877833"/>
            <a:ext cx="8056960" cy="4040981"/>
          </a:xfrm>
        </p:spPr>
        <p:txBody>
          <a:bodyPr/>
          <a:lstStyle/>
          <a:p>
            <a:pPr>
              <a:lnSpc>
                <a:spcPts val="1650"/>
              </a:lnSpc>
              <a:buFont typeface="Wingdings" panose="05000000000000000000" pitchFamily="2" charset="2"/>
              <a:buChar char="Ø"/>
            </a:pPr>
            <a:r>
              <a:rPr lang="en-US" altLang="en-US" dirty="0"/>
              <a:t>When evaluating RF exposure, </a:t>
            </a:r>
            <a:r>
              <a:rPr lang="en-US" altLang="en-US" b="1" dirty="0"/>
              <a:t>a lower transmitter duty cycle permits greater short-term exposure levels</a:t>
            </a:r>
            <a:r>
              <a:rPr lang="en-US" altLang="en-US" dirty="0"/>
              <a:t>. </a:t>
            </a:r>
            <a:r>
              <a:rPr lang="en-US" altLang="en-US" sz="750" dirty="0"/>
              <a:t>(G0A07)</a:t>
            </a:r>
            <a:r>
              <a:rPr lang="en-US" altLang="en-US" dirty="0"/>
              <a:t> </a:t>
            </a:r>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endParaRPr lang="en-US" altLang="en-US" dirty="0"/>
          </a:p>
          <a:p>
            <a:pPr>
              <a:lnSpc>
                <a:spcPts val="1650"/>
              </a:lnSpc>
              <a:buFont typeface="Wingdings" panose="05000000000000000000" pitchFamily="2" charset="2"/>
              <a:buChar char="Ø"/>
            </a:pPr>
            <a:r>
              <a:rPr lang="en-US" altLang="en-US" dirty="0"/>
              <a:t>The following properties are important in estimating </a:t>
            </a:r>
            <a:r>
              <a:rPr lang="en-US" altLang="en-US" b="1" dirty="0"/>
              <a:t>whether an RF signal exceeds</a:t>
            </a:r>
            <a:r>
              <a:rPr lang="en-US" altLang="en-US" dirty="0"/>
              <a:t> the maximum permissible exposure (</a:t>
            </a:r>
            <a:r>
              <a:rPr lang="en-US" altLang="en-US" b="1" dirty="0"/>
              <a:t>MPE</a:t>
            </a:r>
            <a:r>
              <a:rPr lang="en-US" altLang="en-US" dirty="0"/>
              <a:t>)</a:t>
            </a:r>
            <a:r>
              <a:rPr lang="en-US" altLang="en-US" dirty="0">
                <a:sym typeface="Wingdings" panose="05000000000000000000" pitchFamily="2" charset="2"/>
              </a:rPr>
              <a:t> </a:t>
            </a:r>
            <a:r>
              <a:rPr lang="en-US" altLang="en-US" sz="750" dirty="0">
                <a:sym typeface="Wingdings" panose="05000000000000000000" pitchFamily="2" charset="2"/>
              </a:rPr>
              <a:t>(G0A02)</a:t>
            </a:r>
          </a:p>
          <a:p>
            <a:pPr lvl="3">
              <a:lnSpc>
                <a:spcPts val="1650"/>
              </a:lnSpc>
              <a:buFont typeface="Wingdings" panose="05000000000000000000" pitchFamily="2" charset="2"/>
              <a:buChar char="§"/>
            </a:pPr>
            <a:r>
              <a:rPr lang="en-US" altLang="en-US" dirty="0">
                <a:solidFill>
                  <a:schemeClr val="accent6">
                    <a:lumMod val="75000"/>
                  </a:schemeClr>
                </a:solidFill>
              </a:rPr>
              <a:t>Its duty cycle</a:t>
            </a:r>
          </a:p>
          <a:p>
            <a:pPr lvl="3">
              <a:lnSpc>
                <a:spcPts val="1650"/>
              </a:lnSpc>
              <a:buFont typeface="Wingdings" panose="05000000000000000000" pitchFamily="2" charset="2"/>
              <a:buChar char="§"/>
            </a:pPr>
            <a:r>
              <a:rPr lang="en-US" altLang="en-US" dirty="0">
                <a:solidFill>
                  <a:schemeClr val="accent6">
                    <a:lumMod val="75000"/>
                  </a:schemeClr>
                </a:solidFill>
              </a:rPr>
              <a:t>Its frequency</a:t>
            </a:r>
          </a:p>
          <a:p>
            <a:pPr lvl="3">
              <a:lnSpc>
                <a:spcPts val="1650"/>
              </a:lnSpc>
              <a:buFont typeface="Wingdings" panose="05000000000000000000" pitchFamily="2" charset="2"/>
              <a:buChar char="§"/>
            </a:pPr>
            <a:r>
              <a:rPr lang="en-US" altLang="en-US" dirty="0">
                <a:solidFill>
                  <a:schemeClr val="accent6">
                    <a:lumMod val="75000"/>
                  </a:schemeClr>
                </a:solidFill>
              </a:rPr>
              <a:t>Its power density</a:t>
            </a:r>
          </a:p>
        </p:txBody>
      </p:sp>
      <p:pic>
        <p:nvPicPr>
          <p:cNvPr id="37896" name="Picture 8" descr="pg 181-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3146" y="1373409"/>
            <a:ext cx="3024188" cy="146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7" name="Text Box 9"/>
          <p:cNvSpPr txBox="1">
            <a:spLocks noChangeArrowheads="1"/>
          </p:cNvSpPr>
          <p:nvPr/>
        </p:nvSpPr>
        <p:spPr bwMode="auto">
          <a:xfrm>
            <a:off x="6584871" y="1902582"/>
            <a:ext cx="1065610"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pPr>
            <a:r>
              <a:rPr lang="en-US" altLang="en-US" sz="1350" dirty="0">
                <a:solidFill>
                  <a:srgbClr val="FF1515"/>
                </a:solidFill>
              </a:rPr>
              <a:t>Duty Cycle</a:t>
            </a:r>
          </a:p>
        </p:txBody>
      </p:sp>
      <p:pic>
        <p:nvPicPr>
          <p:cNvPr id="4071428" name="Picture 4" descr="M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7492" y="3287657"/>
            <a:ext cx="4266513" cy="1580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9" name="Text Box 11"/>
          <p:cNvSpPr txBox="1">
            <a:spLocks noChangeArrowheads="1"/>
          </p:cNvSpPr>
          <p:nvPr/>
        </p:nvSpPr>
        <p:spPr bwMode="auto">
          <a:xfrm>
            <a:off x="1812342" y="3718237"/>
            <a:ext cx="239077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pPr>
            <a:r>
              <a:rPr lang="en-US" altLang="en-US" sz="1200" dirty="0">
                <a:solidFill>
                  <a:srgbClr val="FF0000"/>
                </a:solidFill>
              </a:rPr>
              <a:t>All of these choices are correct.</a:t>
            </a:r>
          </a:p>
        </p:txBody>
      </p:sp>
    </p:spTree>
    <p:extLst>
      <p:ext uri="{BB962C8B-B14F-4D97-AF65-F5344CB8AC3E}">
        <p14:creationId xmlns:p14="http://schemas.microsoft.com/office/powerpoint/2010/main" val="19599048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wipe(up)">
                                      <p:cBhvr>
                                        <p:cTn id="7" dur="1000"/>
                                        <p:tgtEl>
                                          <p:spTgt spid="512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16" fill="hold" nodeType="clickEffect">
                                  <p:stCondLst>
                                    <p:cond delay="0"/>
                                  </p:stCondLst>
                                  <p:childTnLst>
                                    <p:set>
                                      <p:cBhvr>
                                        <p:cTn id="11" dur="1" fill="hold">
                                          <p:stCondLst>
                                            <p:cond delay="0"/>
                                          </p:stCondLst>
                                        </p:cTn>
                                        <p:tgtEl>
                                          <p:spTgt spid="37896"/>
                                        </p:tgtEl>
                                        <p:attrNameLst>
                                          <p:attrName>style.visibility</p:attrName>
                                        </p:attrNameLst>
                                      </p:cBhvr>
                                      <p:to>
                                        <p:strVal val="visible"/>
                                      </p:to>
                                    </p:set>
                                    <p:anim calcmode="lin" valueType="num">
                                      <p:cBhvr>
                                        <p:cTn id="12" dur="1000" fill="hold"/>
                                        <p:tgtEl>
                                          <p:spTgt spid="37896"/>
                                        </p:tgtEl>
                                        <p:attrNameLst>
                                          <p:attrName>ppt_w</p:attrName>
                                        </p:attrNameLst>
                                      </p:cBhvr>
                                      <p:tavLst>
                                        <p:tav tm="0">
                                          <p:val>
                                            <p:fltVal val="0"/>
                                          </p:val>
                                        </p:tav>
                                        <p:tav tm="100000">
                                          <p:val>
                                            <p:strVal val="#ppt_w"/>
                                          </p:val>
                                        </p:tav>
                                      </p:tavLst>
                                    </p:anim>
                                    <p:anim calcmode="lin" valueType="num">
                                      <p:cBhvr>
                                        <p:cTn id="13" dur="1000" fill="hold"/>
                                        <p:tgtEl>
                                          <p:spTgt spid="37896"/>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0"/>
                                  </p:stCondLst>
                                  <p:childTnLst>
                                    <p:set>
                                      <p:cBhvr>
                                        <p:cTn id="15" dur="1" fill="hold">
                                          <p:stCondLst>
                                            <p:cond delay="0"/>
                                          </p:stCondLst>
                                        </p:cTn>
                                        <p:tgtEl>
                                          <p:spTgt spid="37897"/>
                                        </p:tgtEl>
                                        <p:attrNameLst>
                                          <p:attrName>style.visibility</p:attrName>
                                        </p:attrNameLst>
                                      </p:cBhvr>
                                      <p:to>
                                        <p:strVal val="visible"/>
                                      </p:to>
                                    </p:set>
                                    <p:anim calcmode="lin" valueType="num">
                                      <p:cBhvr>
                                        <p:cTn id="16" dur="1000" fill="hold"/>
                                        <p:tgtEl>
                                          <p:spTgt spid="37897"/>
                                        </p:tgtEl>
                                        <p:attrNameLst>
                                          <p:attrName>ppt_w</p:attrName>
                                        </p:attrNameLst>
                                      </p:cBhvr>
                                      <p:tavLst>
                                        <p:tav tm="0">
                                          <p:val>
                                            <p:fltVal val="0"/>
                                          </p:val>
                                        </p:tav>
                                        <p:tav tm="100000">
                                          <p:val>
                                            <p:strVal val="#ppt_w"/>
                                          </p:val>
                                        </p:tav>
                                      </p:tavLst>
                                    </p:anim>
                                    <p:anim calcmode="lin" valueType="num">
                                      <p:cBhvr>
                                        <p:cTn id="17" dur="1000" fill="hold"/>
                                        <p:tgtEl>
                                          <p:spTgt spid="37897"/>
                                        </p:tgtEl>
                                        <p:attrNameLst>
                                          <p:attrName>ppt_h</p:attrName>
                                        </p:attrNameLst>
                                      </p:cBhvr>
                                      <p:tavLst>
                                        <p:tav tm="0">
                                          <p:val>
                                            <p:fltVal val="0"/>
                                          </p:val>
                                        </p:tav>
                                        <p:tav tm="100000">
                                          <p:val>
                                            <p:strVal val="#ppt_h"/>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124">
                                            <p:txEl>
                                              <p:pRg st="6" end="6"/>
                                            </p:txEl>
                                          </p:spTgt>
                                        </p:tgtEl>
                                        <p:attrNameLst>
                                          <p:attrName>style.visibility</p:attrName>
                                        </p:attrNameLst>
                                      </p:cBhvr>
                                      <p:to>
                                        <p:strVal val="visible"/>
                                      </p:to>
                                    </p:set>
                                    <p:animEffect transition="in" filter="wipe(left)">
                                      <p:cBhvr>
                                        <p:cTn id="22" dur="1000"/>
                                        <p:tgtEl>
                                          <p:spTgt spid="5124">
                                            <p:txEl>
                                              <p:pRg st="6" end="6"/>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5124">
                                            <p:txEl>
                                              <p:pRg st="7" end="7"/>
                                            </p:txEl>
                                          </p:spTgt>
                                        </p:tgtEl>
                                        <p:attrNameLst>
                                          <p:attrName>style.visibility</p:attrName>
                                        </p:attrNameLst>
                                      </p:cBhvr>
                                      <p:to>
                                        <p:strVal val="visible"/>
                                      </p:to>
                                    </p:set>
                                    <p:animEffect transition="in" filter="wipe(left)">
                                      <p:cBhvr>
                                        <p:cTn id="27" dur="1000"/>
                                        <p:tgtEl>
                                          <p:spTgt spid="5124">
                                            <p:txEl>
                                              <p:pRg st="7" end="7"/>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5124">
                                            <p:txEl>
                                              <p:pRg st="8" end="8"/>
                                            </p:txEl>
                                          </p:spTgt>
                                        </p:tgtEl>
                                        <p:attrNameLst>
                                          <p:attrName>style.visibility</p:attrName>
                                        </p:attrNameLst>
                                      </p:cBhvr>
                                      <p:to>
                                        <p:strVal val="visible"/>
                                      </p:to>
                                    </p:set>
                                    <p:animEffect transition="in" filter="wipe(left)">
                                      <p:cBhvr>
                                        <p:cTn id="32" dur="1000"/>
                                        <p:tgtEl>
                                          <p:spTgt spid="5124">
                                            <p:txEl>
                                              <p:pRg st="8" end="8"/>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5124">
                                            <p:txEl>
                                              <p:pRg st="9" end="9"/>
                                            </p:txEl>
                                          </p:spTgt>
                                        </p:tgtEl>
                                        <p:attrNameLst>
                                          <p:attrName>style.visibility</p:attrName>
                                        </p:attrNameLst>
                                      </p:cBhvr>
                                      <p:to>
                                        <p:strVal val="visible"/>
                                      </p:to>
                                    </p:set>
                                    <p:animEffect transition="in" filter="wipe(left)">
                                      <p:cBhvr>
                                        <p:cTn id="37" dur="1000"/>
                                        <p:tgtEl>
                                          <p:spTgt spid="5124">
                                            <p:txEl>
                                              <p:pRg st="9" end="9"/>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3" presetClass="entr" presetSubtype="16" fill="hold" grpId="0" nodeType="clickEffect">
                                  <p:stCondLst>
                                    <p:cond delay="0"/>
                                  </p:stCondLst>
                                  <p:childTnLst>
                                    <p:set>
                                      <p:cBhvr>
                                        <p:cTn id="41" dur="1" fill="hold">
                                          <p:stCondLst>
                                            <p:cond delay="0"/>
                                          </p:stCondLst>
                                        </p:cTn>
                                        <p:tgtEl>
                                          <p:spTgt spid="37899"/>
                                        </p:tgtEl>
                                        <p:attrNameLst>
                                          <p:attrName>style.visibility</p:attrName>
                                        </p:attrNameLst>
                                      </p:cBhvr>
                                      <p:to>
                                        <p:strVal val="visible"/>
                                      </p:to>
                                    </p:set>
                                    <p:anim calcmode="lin" valueType="num">
                                      <p:cBhvr>
                                        <p:cTn id="42" dur="1000" fill="hold"/>
                                        <p:tgtEl>
                                          <p:spTgt spid="37899"/>
                                        </p:tgtEl>
                                        <p:attrNameLst>
                                          <p:attrName>ppt_w</p:attrName>
                                        </p:attrNameLst>
                                      </p:cBhvr>
                                      <p:tavLst>
                                        <p:tav tm="0">
                                          <p:val>
                                            <p:fltVal val="0"/>
                                          </p:val>
                                        </p:tav>
                                        <p:tav tm="100000">
                                          <p:val>
                                            <p:strVal val="#ppt_w"/>
                                          </p:val>
                                        </p:tav>
                                      </p:tavLst>
                                    </p:anim>
                                    <p:anim calcmode="lin" valueType="num">
                                      <p:cBhvr>
                                        <p:cTn id="43" dur="1000" fill="hold"/>
                                        <p:tgtEl>
                                          <p:spTgt spid="37899"/>
                                        </p:tgtEl>
                                        <p:attrNameLst>
                                          <p:attrName>ppt_h</p:attrName>
                                        </p:attrNameLst>
                                      </p:cBhvr>
                                      <p:tavLst>
                                        <p:tav tm="0">
                                          <p:val>
                                            <p:fltVal val="0"/>
                                          </p:val>
                                        </p:tav>
                                        <p:tav tm="100000">
                                          <p:val>
                                            <p:strVal val="#ppt_h"/>
                                          </p:val>
                                        </p:tav>
                                      </p:tavLst>
                                    </p:anim>
                                  </p:childTnLst>
                                </p:cTn>
                              </p:par>
                              <p:par>
                                <p:cTn id="44" presetID="8" presetClass="emph" presetSubtype="0" fill="hold" grpId="1" nodeType="withEffect">
                                  <p:stCondLst>
                                    <p:cond delay="0"/>
                                  </p:stCondLst>
                                  <p:childTnLst>
                                    <p:animRot by="21600000">
                                      <p:cBhvr>
                                        <p:cTn id="45" dur="1000" fill="hold"/>
                                        <p:tgtEl>
                                          <p:spTgt spid="37899"/>
                                        </p:tgtEl>
                                        <p:attrNameLst>
                                          <p:attrName>r</p:attrName>
                                        </p:attrNameLst>
                                      </p:cBhvr>
                                    </p:animRot>
                                  </p:childTnLst>
                                </p:cTn>
                              </p:par>
                            </p:childTnLst>
                          </p:cTn>
                        </p:par>
                      </p:childTnLst>
                    </p:cTn>
                  </p:par>
                  <p:par>
                    <p:cTn id="46" fill="hold" nodeType="clickPar">
                      <p:stCondLst>
                        <p:cond delay="indefinite"/>
                      </p:stCondLst>
                      <p:childTnLst>
                        <p:par>
                          <p:cTn id="47" fill="hold" nodeType="withGroup">
                            <p:stCondLst>
                              <p:cond delay="0"/>
                            </p:stCondLst>
                            <p:childTnLst>
                              <p:par>
                                <p:cTn id="48" presetID="2" presetClass="entr" presetSubtype="4" fill="hold" nodeType="clickEffect">
                                  <p:stCondLst>
                                    <p:cond delay="0"/>
                                  </p:stCondLst>
                                  <p:childTnLst>
                                    <p:set>
                                      <p:cBhvr>
                                        <p:cTn id="49" dur="1" fill="hold">
                                          <p:stCondLst>
                                            <p:cond delay="0"/>
                                          </p:stCondLst>
                                        </p:cTn>
                                        <p:tgtEl>
                                          <p:spTgt spid="4071428"/>
                                        </p:tgtEl>
                                        <p:attrNameLst>
                                          <p:attrName>style.visibility</p:attrName>
                                        </p:attrNameLst>
                                      </p:cBhvr>
                                      <p:to>
                                        <p:strVal val="visible"/>
                                      </p:to>
                                    </p:set>
                                    <p:anim calcmode="lin" valueType="num">
                                      <p:cBhvr additive="base">
                                        <p:cTn id="50" dur="1000" fill="hold"/>
                                        <p:tgtEl>
                                          <p:spTgt spid="4071428"/>
                                        </p:tgtEl>
                                        <p:attrNameLst>
                                          <p:attrName>ppt_x</p:attrName>
                                        </p:attrNameLst>
                                      </p:cBhvr>
                                      <p:tavLst>
                                        <p:tav tm="0">
                                          <p:val>
                                            <p:strVal val="#ppt_x"/>
                                          </p:val>
                                        </p:tav>
                                        <p:tav tm="100000">
                                          <p:val>
                                            <p:strVal val="#ppt_x"/>
                                          </p:val>
                                        </p:tav>
                                      </p:tavLst>
                                    </p:anim>
                                    <p:anim calcmode="lin" valueType="num">
                                      <p:cBhvr additive="base">
                                        <p:cTn id="51" dur="1000" fill="hold"/>
                                        <p:tgtEl>
                                          <p:spTgt spid="40714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p:bldP spid="37899" grpId="0"/>
      <p:bldP spid="37899" grpId="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C88ADD-8082-8CC9-1428-472EBDE1100A}"/>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CA422582-FAA0-FE89-26C8-34E0F5DBC44A}"/>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commercial stations; amateur radio stations are exempt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Only stations with antennas lower than one wavelength above the ground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Only stations transmitting more than 500 watts PEP</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stations with a time-averaged transmission of more than one milliwatt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2D3DCCE2-7D17-EE71-FF9A-1BF48A4C5862}"/>
              </a:ext>
            </a:extLst>
          </p:cNvPr>
          <p:cNvSpPr>
            <a:spLocks noGrp="1"/>
          </p:cNvSpPr>
          <p:nvPr>
            <p:ph type="sldNum" sz="quarter" idx="12"/>
          </p:nvPr>
        </p:nvSpPr>
        <p:spPr/>
        <p:txBody>
          <a:bodyPr/>
          <a:lstStyle/>
          <a:p>
            <a:pPr>
              <a:defRPr/>
            </a:pPr>
            <a:fld id="{F9B04EAC-6405-42D3-B5A3-0AE3489ADD26}" type="slidenum">
              <a:rPr lang="en-US" smtClean="0"/>
              <a:pPr>
                <a:defRPr/>
              </a:pPr>
              <a:t>90</a:t>
            </a:fld>
            <a:endParaRPr lang="en-US" dirty="0"/>
          </a:p>
        </p:txBody>
      </p:sp>
      <p:sp>
        <p:nvSpPr>
          <p:cNvPr id="2" name="Rectangle 4">
            <a:extLst>
              <a:ext uri="{FF2B5EF4-FFF2-40B4-BE49-F238E27FC236}">
                <a16:creationId xmlns:a16="http://schemas.microsoft.com/office/drawing/2014/main" id="{F7CFA908-F7B3-461B-8135-B5D09395A1F1}"/>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G0A12</a:t>
            </a:r>
          </a:p>
          <a:p>
            <a:pPr algn="ctr">
              <a:lnSpc>
                <a:spcPct val="150000"/>
              </a:lnSpc>
            </a:pPr>
            <a:r>
              <a:rPr lang="en-US" altLang="en-US" sz="2200" dirty="0">
                <a:latin typeface="Rockwell" panose="02060603020205020403" pitchFamily="18" charset="0"/>
              </a:rPr>
              <a:t>What stations are subject to the FCC rules on RF exposure?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717014175"/>
      </p:ext>
    </p:extLst>
  </p:cSld>
  <p:clrMapOvr>
    <a:masterClrMapping/>
  </p:clrMapOvr>
  <p:transition spd="slow"/>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6AE305-54E4-0A16-D41C-31DBC6FA9FF7}"/>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E08535E1-F59E-0733-8DF6-598BB9E6320C}"/>
              </a:ext>
            </a:extLst>
          </p:cNvPr>
          <p:cNvSpPr>
            <a:spLocks noChangeArrowheads="1"/>
          </p:cNvSpPr>
          <p:nvPr/>
        </p:nvSpPr>
        <p:spPr bwMode="auto">
          <a:xfrm>
            <a:off x="350520" y="1318260"/>
            <a:ext cx="8496300" cy="32270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Only the hot wires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Only the neutral wire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Only the ground wire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wires</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EA4FD0C7-667E-0F6B-36FB-4F8F460FC0B3}"/>
              </a:ext>
            </a:extLst>
          </p:cNvPr>
          <p:cNvSpPr>
            <a:spLocks noGrp="1"/>
          </p:cNvSpPr>
          <p:nvPr>
            <p:ph type="sldNum" sz="quarter" idx="12"/>
          </p:nvPr>
        </p:nvSpPr>
        <p:spPr/>
        <p:txBody>
          <a:bodyPr/>
          <a:lstStyle/>
          <a:p>
            <a:pPr>
              <a:defRPr/>
            </a:pPr>
            <a:fld id="{F9B04EAC-6405-42D3-B5A3-0AE3489ADD26}" type="slidenum">
              <a:rPr lang="en-US" smtClean="0"/>
              <a:pPr>
                <a:defRPr/>
              </a:pPr>
              <a:t>91</a:t>
            </a:fld>
            <a:endParaRPr lang="en-US" dirty="0"/>
          </a:p>
        </p:txBody>
      </p:sp>
      <p:sp>
        <p:nvSpPr>
          <p:cNvPr id="2" name="Rectangle 4">
            <a:extLst>
              <a:ext uri="{FF2B5EF4-FFF2-40B4-BE49-F238E27FC236}">
                <a16:creationId xmlns:a16="http://schemas.microsoft.com/office/drawing/2014/main" id="{BB993655-755E-EB8A-3F3D-E0F439187A2B}"/>
              </a:ext>
            </a:extLst>
          </p:cNvPr>
          <p:cNvSpPr txBox="1">
            <a:spLocks noChangeArrowheads="1"/>
          </p:cNvSpPr>
          <p:nvPr/>
        </p:nvSpPr>
        <p:spPr>
          <a:xfrm>
            <a:off x="350520" y="156736"/>
            <a:ext cx="8496300" cy="121486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G0B01</a:t>
            </a:r>
          </a:p>
          <a:p>
            <a:pPr algn="ctr">
              <a:lnSpc>
                <a:spcPct val="150000"/>
              </a:lnSpc>
            </a:pPr>
            <a:r>
              <a:rPr lang="en-US" altLang="en-US" sz="2200" dirty="0">
                <a:latin typeface="Rockwell" panose="02060603020205020403" pitchFamily="18" charset="0"/>
              </a:rPr>
              <a:t>Which wire or wires in a four-conductor 240 VAC circuit should be attached to fuses or circuit breakers?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435092533"/>
      </p:ext>
    </p:extLst>
  </p:cSld>
  <p:clrMapOvr>
    <a:masterClrMapping/>
  </p:clrMapOvr>
  <p:transition spd="slow"/>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B59D0-0706-5692-A5F1-074A730AE854}"/>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60D457FA-B742-AAC2-7CDF-A42B9FFEB2F5}"/>
              </a:ext>
            </a:extLst>
          </p:cNvPr>
          <p:cNvSpPr>
            <a:spLocks noChangeArrowheads="1"/>
          </p:cNvSpPr>
          <p:nvPr/>
        </p:nvSpPr>
        <p:spPr bwMode="auto">
          <a:xfrm>
            <a:off x="350520" y="1303020"/>
            <a:ext cx="8496300" cy="3242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AWG number 20</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AWG number 16</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AWG number 12</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AWG number 8</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D6F76E59-B3AB-E4DC-932F-FE5B2874C07C}"/>
              </a:ext>
            </a:extLst>
          </p:cNvPr>
          <p:cNvSpPr>
            <a:spLocks noGrp="1"/>
          </p:cNvSpPr>
          <p:nvPr>
            <p:ph type="sldNum" sz="quarter" idx="12"/>
          </p:nvPr>
        </p:nvSpPr>
        <p:spPr/>
        <p:txBody>
          <a:bodyPr/>
          <a:lstStyle/>
          <a:p>
            <a:pPr>
              <a:defRPr/>
            </a:pPr>
            <a:fld id="{F9B04EAC-6405-42D3-B5A3-0AE3489ADD26}" type="slidenum">
              <a:rPr lang="en-US" smtClean="0"/>
              <a:pPr>
                <a:defRPr/>
              </a:pPr>
              <a:t>92</a:t>
            </a:fld>
            <a:endParaRPr lang="en-US" dirty="0"/>
          </a:p>
        </p:txBody>
      </p:sp>
      <p:sp>
        <p:nvSpPr>
          <p:cNvPr id="2" name="Rectangle 4">
            <a:extLst>
              <a:ext uri="{FF2B5EF4-FFF2-40B4-BE49-F238E27FC236}">
                <a16:creationId xmlns:a16="http://schemas.microsoft.com/office/drawing/2014/main" id="{E0A0A6EE-0405-B337-2843-7C1F87178FD5}"/>
              </a:ext>
            </a:extLst>
          </p:cNvPr>
          <p:cNvSpPr txBox="1">
            <a:spLocks noChangeArrowheads="1"/>
          </p:cNvSpPr>
          <p:nvPr/>
        </p:nvSpPr>
        <p:spPr>
          <a:xfrm>
            <a:off x="350520" y="156736"/>
            <a:ext cx="8496300" cy="1146284"/>
          </a:xfrm>
          <a:prstGeom prst="rect">
            <a:avLst/>
          </a:prstGeom>
        </p:spPr>
        <p:txBody>
          <a:bodyPr>
            <a:normAutofit fontScale="8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G0B02</a:t>
            </a:r>
          </a:p>
          <a:p>
            <a:pPr algn="ctr">
              <a:lnSpc>
                <a:spcPct val="150000"/>
              </a:lnSpc>
            </a:pPr>
            <a:r>
              <a:rPr lang="en-US" altLang="en-US" sz="2200" dirty="0">
                <a:latin typeface="Rockwell" panose="02060603020205020403" pitchFamily="18" charset="0"/>
              </a:rPr>
              <a:t>According to the National Electrical Code, what is the minimum wire size that may be used safely for wiring with a 20-ampere circuit breaker?</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702711438"/>
      </p:ext>
    </p:extLst>
  </p:cSld>
  <p:clrMapOvr>
    <a:masterClrMapping/>
  </p:clrMapOvr>
  <p:transition spd="slow"/>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A106C8-7FE5-EB74-8205-46369DCE29FD}"/>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0AA24D52-1B7B-6047-F670-EA3300570C60}"/>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s-ES" altLang="en-US" dirty="0">
                <a:solidFill>
                  <a:srgbClr val="000066"/>
                </a:solidFill>
                <a:latin typeface="Rockwell" panose="02060603020205020403" pitchFamily="18" charset="0"/>
                <a:ea typeface="Microsoft YaHei" panose="020B0503020204020204" pitchFamily="34" charset="-122"/>
              </a:rPr>
              <a:t>30 amperes</a:t>
            </a:r>
          </a:p>
          <a:p>
            <a:pPr>
              <a:lnSpc>
                <a:spcPct val="150000"/>
              </a:lnSpc>
              <a:spcBef>
                <a:spcPts val="450"/>
              </a:spcBef>
              <a:buClr>
                <a:srgbClr val="FF1515"/>
              </a:buClr>
              <a:buSzPct val="100000"/>
              <a:buFont typeface="Times New Roman" panose="02020603050405020304" pitchFamily="18" charset="0"/>
              <a:buAutoNum type="alphaUcPeriod"/>
            </a:pPr>
            <a:r>
              <a:rPr lang="es-ES" altLang="en-US" dirty="0">
                <a:solidFill>
                  <a:srgbClr val="000066"/>
                </a:solidFill>
                <a:latin typeface="Rockwell" panose="02060603020205020403" pitchFamily="18" charset="0"/>
                <a:ea typeface="Microsoft YaHei" panose="020B0503020204020204" pitchFamily="34" charset="-122"/>
              </a:rPr>
              <a:t>25 amperes</a:t>
            </a:r>
          </a:p>
          <a:p>
            <a:pPr>
              <a:lnSpc>
                <a:spcPct val="150000"/>
              </a:lnSpc>
              <a:spcBef>
                <a:spcPts val="450"/>
              </a:spcBef>
              <a:buClr>
                <a:srgbClr val="FF1515"/>
              </a:buClr>
              <a:buSzPct val="100000"/>
              <a:buFont typeface="Times New Roman" panose="02020603050405020304" pitchFamily="18" charset="0"/>
              <a:buAutoNum type="alphaUcPeriod"/>
            </a:pPr>
            <a:r>
              <a:rPr lang="es-ES" altLang="en-US" dirty="0">
                <a:solidFill>
                  <a:srgbClr val="000066"/>
                </a:solidFill>
                <a:latin typeface="Rockwell" panose="02060603020205020403" pitchFamily="18" charset="0"/>
                <a:ea typeface="Microsoft YaHei" panose="020B0503020204020204" pitchFamily="34" charset="-122"/>
              </a:rPr>
              <a:t>20 amperes</a:t>
            </a:r>
          </a:p>
          <a:p>
            <a:pPr>
              <a:lnSpc>
                <a:spcPct val="150000"/>
              </a:lnSpc>
              <a:spcBef>
                <a:spcPts val="450"/>
              </a:spcBef>
              <a:buClr>
                <a:srgbClr val="FF1515"/>
              </a:buClr>
              <a:buSzPct val="100000"/>
              <a:buFont typeface="Times New Roman" panose="02020603050405020304" pitchFamily="18" charset="0"/>
              <a:buAutoNum type="alphaUcPeriod"/>
            </a:pPr>
            <a:r>
              <a:rPr lang="es-ES" altLang="en-US" dirty="0">
                <a:solidFill>
                  <a:srgbClr val="000066"/>
                </a:solidFill>
                <a:latin typeface="Rockwell" panose="02060603020205020403" pitchFamily="18" charset="0"/>
                <a:ea typeface="Microsoft YaHei" panose="020B0503020204020204" pitchFamily="34" charset="-122"/>
              </a:rPr>
              <a:t>15 amperes</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BCC56BAE-460B-D695-7046-E1FC21ADAA58}"/>
              </a:ext>
            </a:extLst>
          </p:cNvPr>
          <p:cNvSpPr>
            <a:spLocks noGrp="1"/>
          </p:cNvSpPr>
          <p:nvPr>
            <p:ph type="sldNum" sz="quarter" idx="12"/>
          </p:nvPr>
        </p:nvSpPr>
        <p:spPr/>
        <p:txBody>
          <a:bodyPr/>
          <a:lstStyle/>
          <a:p>
            <a:pPr>
              <a:defRPr/>
            </a:pPr>
            <a:fld id="{F9B04EAC-6405-42D3-B5A3-0AE3489ADD26}" type="slidenum">
              <a:rPr lang="en-US" smtClean="0"/>
              <a:pPr>
                <a:defRPr/>
              </a:pPr>
              <a:t>93</a:t>
            </a:fld>
            <a:endParaRPr lang="en-US" dirty="0"/>
          </a:p>
        </p:txBody>
      </p:sp>
      <p:sp>
        <p:nvSpPr>
          <p:cNvPr id="2" name="Rectangle 4">
            <a:extLst>
              <a:ext uri="{FF2B5EF4-FFF2-40B4-BE49-F238E27FC236}">
                <a16:creationId xmlns:a16="http://schemas.microsoft.com/office/drawing/2014/main" id="{7BB4711F-F32F-3A02-B3C4-1F79FA7889C5}"/>
              </a:ext>
            </a:extLst>
          </p:cNvPr>
          <p:cNvSpPr txBox="1">
            <a:spLocks noChangeArrowheads="1"/>
          </p:cNvSpPr>
          <p:nvPr/>
        </p:nvSpPr>
        <p:spPr>
          <a:xfrm>
            <a:off x="350520" y="156736"/>
            <a:ext cx="8496300" cy="1199624"/>
          </a:xfrm>
          <a:prstGeom prst="rect">
            <a:avLst/>
          </a:prstGeom>
        </p:spPr>
        <p:txBody>
          <a:bodyPr>
            <a:normAutofit fontScale="8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G0B03</a:t>
            </a:r>
          </a:p>
          <a:p>
            <a:pPr algn="ctr">
              <a:lnSpc>
                <a:spcPct val="150000"/>
              </a:lnSpc>
            </a:pPr>
            <a:r>
              <a:rPr lang="en-US" altLang="en-US" sz="2200" dirty="0">
                <a:latin typeface="Rockwell" panose="02060603020205020403" pitchFamily="18" charset="0"/>
              </a:rPr>
              <a:t>Which size of fuse or circuit breaker would be appropriate to use with a circuit that uses AWG number 14 wiring?</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18814979"/>
      </p:ext>
    </p:extLst>
  </p:cSld>
  <p:clrMapOvr>
    <a:masterClrMapping/>
  </p:clrMapOvr>
  <p:transition spd="slow"/>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1B3A0-73A3-4CF9-8FFD-9E8AC45AE43E}"/>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3FD436A4-20E9-FAAB-DC50-6C47D95201EB}"/>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As close to the station equipment as possible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Outside the building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Next to the closest power pole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Parallel to the water supply line</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127BBA24-BBCC-C32B-4277-51273D4194AF}"/>
              </a:ext>
            </a:extLst>
          </p:cNvPr>
          <p:cNvSpPr>
            <a:spLocks noGrp="1"/>
          </p:cNvSpPr>
          <p:nvPr>
            <p:ph type="sldNum" sz="quarter" idx="12"/>
          </p:nvPr>
        </p:nvSpPr>
        <p:spPr/>
        <p:txBody>
          <a:bodyPr/>
          <a:lstStyle/>
          <a:p>
            <a:pPr>
              <a:defRPr/>
            </a:pPr>
            <a:fld id="{F9B04EAC-6405-42D3-B5A3-0AE3489ADD26}" type="slidenum">
              <a:rPr lang="en-US" smtClean="0"/>
              <a:pPr>
                <a:defRPr/>
              </a:pPr>
              <a:t>94</a:t>
            </a:fld>
            <a:endParaRPr lang="en-US" dirty="0"/>
          </a:p>
        </p:txBody>
      </p:sp>
      <p:sp>
        <p:nvSpPr>
          <p:cNvPr id="2" name="Rectangle 4">
            <a:extLst>
              <a:ext uri="{FF2B5EF4-FFF2-40B4-BE49-F238E27FC236}">
                <a16:creationId xmlns:a16="http://schemas.microsoft.com/office/drawing/2014/main" id="{68DBD9B8-A383-82EE-E158-4DDEFEC4F5D6}"/>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G0B04</a:t>
            </a:r>
          </a:p>
          <a:p>
            <a:pPr algn="ctr">
              <a:lnSpc>
                <a:spcPct val="150000"/>
              </a:lnSpc>
            </a:pPr>
            <a:r>
              <a:rPr lang="en-US" altLang="en-US" sz="2200" dirty="0">
                <a:latin typeface="Rockwell" panose="02060603020205020403" pitchFamily="18" charset="0"/>
              </a:rPr>
              <a:t>Where should the station’s lightning protection ground system be located?</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486211691"/>
      </p:ext>
    </p:extLst>
  </p:cSld>
  <p:clrMapOvr>
    <a:masterClrMapping/>
  </p:clrMapOvr>
  <p:transition spd="slow"/>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6E1CA-E043-AFDF-6FBA-19B89D61391A}"/>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77035025-3C8A-8BFB-8135-58E813F8D5BE}"/>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Current flowing from one or more of the hot wires to the neutral wire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Current flowing from one or more of the hot wires directly to ground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Overvoltage on the hot wires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7674A2EC-C4E8-6A91-BE87-FE232B209227}"/>
              </a:ext>
            </a:extLst>
          </p:cNvPr>
          <p:cNvSpPr>
            <a:spLocks noGrp="1"/>
          </p:cNvSpPr>
          <p:nvPr>
            <p:ph type="sldNum" sz="quarter" idx="12"/>
          </p:nvPr>
        </p:nvSpPr>
        <p:spPr/>
        <p:txBody>
          <a:bodyPr/>
          <a:lstStyle/>
          <a:p>
            <a:pPr>
              <a:defRPr/>
            </a:pPr>
            <a:fld id="{F9B04EAC-6405-42D3-B5A3-0AE3489ADD26}" type="slidenum">
              <a:rPr lang="en-US" smtClean="0"/>
              <a:pPr>
                <a:defRPr/>
              </a:pPr>
              <a:t>95</a:t>
            </a:fld>
            <a:endParaRPr lang="en-US" dirty="0"/>
          </a:p>
        </p:txBody>
      </p:sp>
      <p:sp>
        <p:nvSpPr>
          <p:cNvPr id="2" name="Rectangle 4">
            <a:extLst>
              <a:ext uri="{FF2B5EF4-FFF2-40B4-BE49-F238E27FC236}">
                <a16:creationId xmlns:a16="http://schemas.microsoft.com/office/drawing/2014/main" id="{6539C2BD-54B1-6A57-4130-920300003F40}"/>
              </a:ext>
            </a:extLst>
          </p:cNvPr>
          <p:cNvSpPr txBox="1">
            <a:spLocks noChangeArrowheads="1"/>
          </p:cNvSpPr>
          <p:nvPr/>
        </p:nvSpPr>
        <p:spPr>
          <a:xfrm>
            <a:off x="350520" y="156736"/>
            <a:ext cx="8496300" cy="11920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G0B05</a:t>
            </a:r>
          </a:p>
          <a:p>
            <a:pPr algn="ctr">
              <a:lnSpc>
                <a:spcPct val="150000"/>
              </a:lnSpc>
            </a:pPr>
            <a:r>
              <a:rPr lang="en-US" altLang="en-US" sz="2000" dirty="0">
                <a:latin typeface="Rockwell" panose="02060603020205020403" pitchFamily="18" charset="0"/>
              </a:rPr>
              <a:t>Which of the following conditions will cause a ground fault circuit interrupter (GFCI) to disconnect AC power?</a:t>
            </a:r>
          </a:p>
        </p:txBody>
      </p:sp>
    </p:spTree>
    <p:extLst>
      <p:ext uri="{BB962C8B-B14F-4D97-AF65-F5344CB8AC3E}">
        <p14:creationId xmlns:p14="http://schemas.microsoft.com/office/powerpoint/2010/main" val="3727242892"/>
      </p:ext>
    </p:extLst>
  </p:cSld>
  <p:clrMapOvr>
    <a:masterClrMapping/>
  </p:clrMapOvr>
  <p:transition spd="slow"/>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0A2FF-3D8D-7A73-13A3-F6131C7C9815}"/>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C3FBD3F0-F1E5-46A1-F803-62E2247FC296}"/>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Acceptable bandwidth limits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Acceptable modulation limits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Electrical safety of the station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RF exposure limits of the human body</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FC2FE07B-D668-145A-D066-67423045F834}"/>
              </a:ext>
            </a:extLst>
          </p:cNvPr>
          <p:cNvSpPr>
            <a:spLocks noGrp="1"/>
          </p:cNvSpPr>
          <p:nvPr>
            <p:ph type="sldNum" sz="quarter" idx="12"/>
          </p:nvPr>
        </p:nvSpPr>
        <p:spPr/>
        <p:txBody>
          <a:bodyPr/>
          <a:lstStyle/>
          <a:p>
            <a:pPr>
              <a:defRPr/>
            </a:pPr>
            <a:fld id="{F9B04EAC-6405-42D3-B5A3-0AE3489ADD26}" type="slidenum">
              <a:rPr lang="en-US" smtClean="0"/>
              <a:pPr>
                <a:defRPr/>
              </a:pPr>
              <a:t>96</a:t>
            </a:fld>
            <a:endParaRPr lang="en-US" dirty="0"/>
          </a:p>
        </p:txBody>
      </p:sp>
      <p:sp>
        <p:nvSpPr>
          <p:cNvPr id="2" name="Rectangle 4">
            <a:extLst>
              <a:ext uri="{FF2B5EF4-FFF2-40B4-BE49-F238E27FC236}">
                <a16:creationId xmlns:a16="http://schemas.microsoft.com/office/drawing/2014/main" id="{336F072A-72C4-8F02-DA58-3C3CE0BF7F1A}"/>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G0B06</a:t>
            </a:r>
          </a:p>
          <a:p>
            <a:pPr algn="ctr">
              <a:lnSpc>
                <a:spcPct val="150000"/>
              </a:lnSpc>
            </a:pPr>
            <a:r>
              <a:rPr lang="en-US" altLang="en-US" sz="2200" dirty="0">
                <a:latin typeface="Rockwell" panose="02060603020205020403" pitchFamily="18" charset="0"/>
              </a:rPr>
              <a:t>Which of the following is covered by the National Electrical Code?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780500150"/>
      </p:ext>
    </p:extLst>
  </p:cSld>
  <p:clrMapOvr>
    <a:masterClrMapping/>
  </p:clrMapOvr>
  <p:transition spd="slow"/>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C1E1A4-F563-5F86-A4E0-53817DD5ECBE}"/>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43491D87-8A8E-A3F9-B9C2-3D3F810DCFFC}"/>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Always hold on to the tower with one hand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Confirm that the harness is rated for the weight of the climber and that it is within its allowable service life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Ensure that all heavy tools are securely fastened to the harness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C676A519-16E0-481F-B7B1-F9CF4C5AB5E8}"/>
              </a:ext>
            </a:extLst>
          </p:cNvPr>
          <p:cNvSpPr>
            <a:spLocks noGrp="1"/>
          </p:cNvSpPr>
          <p:nvPr>
            <p:ph type="sldNum" sz="quarter" idx="12"/>
          </p:nvPr>
        </p:nvSpPr>
        <p:spPr/>
        <p:txBody>
          <a:bodyPr/>
          <a:lstStyle/>
          <a:p>
            <a:pPr>
              <a:defRPr/>
            </a:pPr>
            <a:fld id="{F9B04EAC-6405-42D3-B5A3-0AE3489ADD26}" type="slidenum">
              <a:rPr lang="en-US" smtClean="0"/>
              <a:pPr>
                <a:defRPr/>
              </a:pPr>
              <a:t>97</a:t>
            </a:fld>
            <a:endParaRPr lang="en-US" dirty="0"/>
          </a:p>
        </p:txBody>
      </p:sp>
      <p:sp>
        <p:nvSpPr>
          <p:cNvPr id="2" name="Rectangle 4">
            <a:extLst>
              <a:ext uri="{FF2B5EF4-FFF2-40B4-BE49-F238E27FC236}">
                <a16:creationId xmlns:a16="http://schemas.microsoft.com/office/drawing/2014/main" id="{A986A0C0-8A77-4C39-BCBD-CB44DE4FA437}"/>
              </a:ext>
            </a:extLst>
          </p:cNvPr>
          <p:cNvSpPr txBox="1">
            <a:spLocks noChangeArrowheads="1"/>
          </p:cNvSpPr>
          <p:nvPr/>
        </p:nvSpPr>
        <p:spPr>
          <a:xfrm>
            <a:off x="350520" y="156736"/>
            <a:ext cx="8496300" cy="120724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G0B07</a:t>
            </a:r>
          </a:p>
          <a:p>
            <a:pPr algn="ctr">
              <a:lnSpc>
                <a:spcPct val="150000"/>
              </a:lnSpc>
            </a:pPr>
            <a:r>
              <a:rPr lang="en-US" altLang="en-US" sz="2000" dirty="0">
                <a:latin typeface="Rockwell" panose="02060603020205020403" pitchFamily="18" charset="0"/>
              </a:rPr>
              <a:t>Which of these choices should be observed when climbing a tower using a safety harness?</a:t>
            </a:r>
          </a:p>
        </p:txBody>
      </p:sp>
    </p:spTree>
    <p:extLst>
      <p:ext uri="{BB962C8B-B14F-4D97-AF65-F5344CB8AC3E}">
        <p14:creationId xmlns:p14="http://schemas.microsoft.com/office/powerpoint/2010/main" val="1332436487"/>
      </p:ext>
    </p:extLst>
  </p:cSld>
  <p:clrMapOvr>
    <a:masterClrMapping/>
  </p:clrMapOvr>
  <p:transition spd="slow"/>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EA461-CB24-1E22-20B6-29ADCC37459B}"/>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793F20BE-EF94-5053-1E56-DCB789C712CD}"/>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Notify the electric company that a person will be working on the tower</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Make sure all circuits that supply power to the tower are locked out and tagged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Unground the base of the tower</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38CE9F7B-7D89-9D8F-A31F-ABCF8BE61F8E}"/>
              </a:ext>
            </a:extLst>
          </p:cNvPr>
          <p:cNvSpPr>
            <a:spLocks noGrp="1"/>
          </p:cNvSpPr>
          <p:nvPr>
            <p:ph type="sldNum" sz="quarter" idx="12"/>
          </p:nvPr>
        </p:nvSpPr>
        <p:spPr/>
        <p:txBody>
          <a:bodyPr/>
          <a:lstStyle/>
          <a:p>
            <a:pPr>
              <a:defRPr/>
            </a:pPr>
            <a:fld id="{F9B04EAC-6405-42D3-B5A3-0AE3489ADD26}" type="slidenum">
              <a:rPr lang="en-US" smtClean="0"/>
              <a:pPr>
                <a:defRPr/>
              </a:pPr>
              <a:t>98</a:t>
            </a:fld>
            <a:endParaRPr lang="en-US" dirty="0"/>
          </a:p>
        </p:txBody>
      </p:sp>
      <p:sp>
        <p:nvSpPr>
          <p:cNvPr id="2" name="Rectangle 4">
            <a:extLst>
              <a:ext uri="{FF2B5EF4-FFF2-40B4-BE49-F238E27FC236}">
                <a16:creationId xmlns:a16="http://schemas.microsoft.com/office/drawing/2014/main" id="{6D584870-185A-91AF-74A9-9D8E9D457CD7}"/>
              </a:ext>
            </a:extLst>
          </p:cNvPr>
          <p:cNvSpPr txBox="1">
            <a:spLocks noChangeArrowheads="1"/>
          </p:cNvSpPr>
          <p:nvPr/>
        </p:nvSpPr>
        <p:spPr>
          <a:xfrm>
            <a:off x="350520" y="156736"/>
            <a:ext cx="8496300" cy="112342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G0B08</a:t>
            </a:r>
          </a:p>
          <a:p>
            <a:pPr algn="ctr">
              <a:lnSpc>
                <a:spcPct val="150000"/>
              </a:lnSpc>
            </a:pPr>
            <a:r>
              <a:rPr lang="en-US" altLang="en-US" sz="2200" dirty="0">
                <a:latin typeface="Rockwell" panose="02060603020205020403" pitchFamily="18" charset="0"/>
              </a:rPr>
              <a:t>What should be done before climbing a tower that supports electrically powered devices?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992581543"/>
      </p:ext>
    </p:extLst>
  </p:cSld>
  <p:clrMapOvr>
    <a:masterClrMapping/>
  </p:clrMapOvr>
  <p:transition spd="slow"/>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F0B8B-3E6E-CD72-F406-8ADA64EE60E3}"/>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BCE074D9-7700-0927-9BDE-2293C9D3FCFB}"/>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Lead can contaminate food if hands are not washed carefully after handling the solder</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High voltages can cause lead-tin solder to disintegrate suddenly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Tin in the solder can “cold flow,” causing shorts in the circuit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RF energy can convert the lead into a poisonous gas</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E4E33DE9-C1A6-F100-F51D-5DCD88BCAFB9}"/>
              </a:ext>
            </a:extLst>
          </p:cNvPr>
          <p:cNvSpPr>
            <a:spLocks noGrp="1"/>
          </p:cNvSpPr>
          <p:nvPr>
            <p:ph type="sldNum" sz="quarter" idx="12"/>
          </p:nvPr>
        </p:nvSpPr>
        <p:spPr/>
        <p:txBody>
          <a:bodyPr/>
          <a:lstStyle/>
          <a:p>
            <a:pPr>
              <a:defRPr/>
            </a:pPr>
            <a:fld id="{F9B04EAC-6405-42D3-B5A3-0AE3489ADD26}" type="slidenum">
              <a:rPr lang="en-US" smtClean="0"/>
              <a:pPr>
                <a:defRPr/>
              </a:pPr>
              <a:t>99</a:t>
            </a:fld>
            <a:endParaRPr lang="en-US" dirty="0"/>
          </a:p>
        </p:txBody>
      </p:sp>
      <p:sp>
        <p:nvSpPr>
          <p:cNvPr id="2" name="Rectangle 4">
            <a:extLst>
              <a:ext uri="{FF2B5EF4-FFF2-40B4-BE49-F238E27FC236}">
                <a16:creationId xmlns:a16="http://schemas.microsoft.com/office/drawing/2014/main" id="{5BF51560-1389-66FE-5853-32D4913ED07B}"/>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G0B10</a:t>
            </a:r>
          </a:p>
          <a:p>
            <a:pPr algn="ctr">
              <a:lnSpc>
                <a:spcPct val="150000"/>
              </a:lnSpc>
            </a:pPr>
            <a:r>
              <a:rPr lang="en-US" altLang="en-US" sz="2200" dirty="0">
                <a:latin typeface="Rockwell" panose="02060603020205020403" pitchFamily="18" charset="0"/>
              </a:rPr>
              <a:t>Which of the following is a danger from lead-tin solder?</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604044228"/>
      </p:ext>
    </p:extLst>
  </p:cSld>
  <p:clrMapOvr>
    <a:masterClrMapping/>
  </p:clrMapOvr>
  <p:transition spd="slow"/>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1514</TotalTime>
  <Words>5658</Words>
  <Application>Microsoft Office PowerPoint</Application>
  <PresentationFormat>On-screen Show (16:9)</PresentationFormat>
  <Paragraphs>915</Paragraphs>
  <Slides>102</Slides>
  <Notes>88</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102</vt:i4>
      </vt:variant>
    </vt:vector>
  </HeadingPairs>
  <TitlesOfParts>
    <vt:vector size="113" baseType="lpstr">
      <vt:lpstr>Arial</vt:lpstr>
      <vt:lpstr>Calibri</vt:lpstr>
      <vt:lpstr>Franklin Gothic Book</vt:lpstr>
      <vt:lpstr>Georgia</vt:lpstr>
      <vt:lpstr>Rockwell</vt:lpstr>
      <vt:lpstr>StarSymbol</vt:lpstr>
      <vt:lpstr>Tahoma</vt:lpstr>
      <vt:lpstr>Times New Roman</vt:lpstr>
      <vt:lpstr>Verdana</vt:lpstr>
      <vt:lpstr>Wingdings</vt:lpstr>
      <vt:lpstr>1_Office Theme</vt:lpstr>
      <vt:lpstr>PowerPoint Presentation</vt:lpstr>
      <vt:lpstr>General Licensing Course</vt:lpstr>
      <vt:lpstr>PowerPoint Presentation</vt:lpstr>
      <vt:lpstr>Chapter 18</vt:lpstr>
      <vt:lpstr>Amateur Radio General Class Element 3 Course Presentation</vt:lpstr>
      <vt:lpstr>RF &amp; Electrical Safety</vt:lpstr>
      <vt:lpstr>RF &amp; Electrical Safety</vt:lpstr>
      <vt:lpstr>RF &amp; Electrical Safety</vt:lpstr>
      <vt:lpstr>RF &amp; Electrical Safety</vt:lpstr>
      <vt:lpstr>RF &amp; Electrical Safety</vt:lpstr>
      <vt:lpstr>RF &amp; Electrical Safety</vt:lpstr>
      <vt:lpstr>RF &amp; Electrical Safety</vt:lpstr>
      <vt:lpstr>RF &amp; Electrical Safety</vt:lpstr>
      <vt:lpstr>RF &amp; Electrical Safety</vt:lpstr>
      <vt:lpstr>RF &amp; Electrical Safety</vt:lpstr>
      <vt:lpstr>RF &amp; Electrical Safety</vt:lpstr>
      <vt:lpstr>RF &amp; Electrical Safety</vt:lpstr>
      <vt:lpstr>RF &amp; Electrical Safety</vt:lpstr>
      <vt:lpstr>RF &amp; Electrical Safety</vt:lpstr>
      <vt:lpstr>RF &amp; Electrical Safety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Element 3 General  Class Question Pool</vt:lpstr>
      <vt:lpstr>Thank You!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Adrian Van Wyk</dc:creator>
  <cp:lastModifiedBy>Eliza Croarkin</cp:lastModifiedBy>
  <cp:revision>120</cp:revision>
  <dcterms:created xsi:type="dcterms:W3CDTF">2020-04-15T07:22:14Z</dcterms:created>
  <dcterms:modified xsi:type="dcterms:W3CDTF">2024-08-14T18:31:21Z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D42828A9-C22B-4EFA-8142-F6BB96C99A82</vt:lpwstr>
  </property>
  <property fmtid="{D5CDD505-2E9C-101B-9397-08002B2CF9AE}" pid="3" name="ArticulatePath">
    <vt:lpwstr>August 2020 ARRL Template</vt:lpwstr>
  </property>
</Properties>
</file>