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5.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3" r:id="rId4"/>
  </p:sldMasterIdLst>
  <p:notesMasterIdLst>
    <p:notesMasterId r:id="rId76"/>
  </p:notesMasterIdLst>
  <p:handoutMasterIdLst>
    <p:handoutMasterId r:id="rId77"/>
  </p:handoutMasterIdLst>
  <p:sldIdLst>
    <p:sldId id="454" r:id="rId5"/>
    <p:sldId id="814" r:id="rId6"/>
    <p:sldId id="263" r:id="rId7"/>
    <p:sldId id="765" r:id="rId8"/>
    <p:sldId id="766" r:id="rId9"/>
    <p:sldId id="260" r:id="rId10"/>
    <p:sldId id="261" r:id="rId11"/>
    <p:sldId id="262" r:id="rId12"/>
    <p:sldId id="266" r:id="rId13"/>
    <p:sldId id="815" r:id="rId14"/>
    <p:sldId id="265" r:id="rId15"/>
    <p:sldId id="270" r:id="rId16"/>
    <p:sldId id="271" r:id="rId17"/>
    <p:sldId id="284" r:id="rId18"/>
    <p:sldId id="274" r:id="rId19"/>
    <p:sldId id="276" r:id="rId20"/>
    <p:sldId id="277" r:id="rId21"/>
    <p:sldId id="278" r:id="rId22"/>
    <p:sldId id="285" r:id="rId23"/>
    <p:sldId id="280" r:id="rId24"/>
    <p:sldId id="286" r:id="rId25"/>
    <p:sldId id="282" r:id="rId26"/>
    <p:sldId id="283" r:id="rId27"/>
    <p:sldId id="288" r:id="rId28"/>
    <p:sldId id="357" r:id="rId29"/>
    <p:sldId id="292" r:id="rId30"/>
    <p:sldId id="310" r:id="rId31"/>
    <p:sldId id="311" r:id="rId32"/>
    <p:sldId id="291" r:id="rId33"/>
    <p:sldId id="315" r:id="rId34"/>
    <p:sldId id="312" r:id="rId35"/>
    <p:sldId id="313" r:id="rId36"/>
    <p:sldId id="316" r:id="rId37"/>
    <p:sldId id="314" r:id="rId38"/>
    <p:sldId id="317" r:id="rId39"/>
    <p:sldId id="319" r:id="rId40"/>
    <p:sldId id="320" r:id="rId41"/>
    <p:sldId id="321" r:id="rId42"/>
    <p:sldId id="322" r:id="rId43"/>
    <p:sldId id="326" r:id="rId44"/>
    <p:sldId id="323" r:id="rId45"/>
    <p:sldId id="325" r:id="rId46"/>
    <p:sldId id="324" r:id="rId47"/>
    <p:sldId id="329" r:id="rId48"/>
    <p:sldId id="330" r:id="rId49"/>
    <p:sldId id="331" r:id="rId50"/>
    <p:sldId id="332" r:id="rId51"/>
    <p:sldId id="334" r:id="rId52"/>
    <p:sldId id="335" r:id="rId53"/>
    <p:sldId id="336" r:id="rId54"/>
    <p:sldId id="337" r:id="rId55"/>
    <p:sldId id="338" r:id="rId56"/>
    <p:sldId id="339" r:id="rId57"/>
    <p:sldId id="340" r:id="rId58"/>
    <p:sldId id="341" r:id="rId59"/>
    <p:sldId id="342" r:id="rId60"/>
    <p:sldId id="343" r:id="rId61"/>
    <p:sldId id="344" r:id="rId62"/>
    <p:sldId id="345" r:id="rId63"/>
    <p:sldId id="346" r:id="rId64"/>
    <p:sldId id="347" r:id="rId65"/>
    <p:sldId id="348" r:id="rId66"/>
    <p:sldId id="349" r:id="rId67"/>
    <p:sldId id="350" r:id="rId68"/>
    <p:sldId id="351" r:id="rId69"/>
    <p:sldId id="352" r:id="rId70"/>
    <p:sldId id="353" r:id="rId71"/>
    <p:sldId id="354" r:id="rId72"/>
    <p:sldId id="355" r:id="rId73"/>
    <p:sldId id="296" r:id="rId74"/>
    <p:sldId id="453" r:id="rId75"/>
  </p:sldIdLst>
  <p:sldSz cx="9144000" cy="5143500" type="screen16x9"/>
  <p:notesSz cx="6858000" cy="9144000"/>
  <p:custDataLst>
    <p:tags r:id="rId78"/>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26" userDrawn="1">
          <p15:clr>
            <a:srgbClr val="A4A3A4"/>
          </p15:clr>
        </p15:guide>
        <p15:guide id="2" pos="2880" userDrawn="1">
          <p15:clr>
            <a:srgbClr val="A4A3A4"/>
          </p15:clr>
        </p15:guide>
        <p15:guide id="3" pos="385" userDrawn="1">
          <p15:clr>
            <a:srgbClr val="A4A3A4"/>
          </p15:clr>
        </p15:guide>
        <p15:guide id="4" pos="2971"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81A40"/>
    <a:srgbClr val="E33928"/>
    <a:srgbClr val="15183E"/>
    <a:srgbClr val="FDCF05"/>
    <a:srgbClr val="83CAED"/>
    <a:srgbClr val="F8E457"/>
    <a:srgbClr val="B0B655"/>
    <a:srgbClr val="004B98"/>
    <a:srgbClr val="D2D5D8"/>
    <a:srgbClr val="84C9E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4702" autoAdjust="0"/>
    <p:restoredTop sz="90458" autoAdjust="0"/>
  </p:normalViewPr>
  <p:slideViewPr>
    <p:cSldViewPr snapToGrid="0" snapToObjects="1" showGuides="1">
      <p:cViewPr varScale="1">
        <p:scale>
          <a:sx n="128" d="100"/>
          <a:sy n="128" d="100"/>
        </p:scale>
        <p:origin x="1680" y="162"/>
      </p:cViewPr>
      <p:guideLst>
        <p:guide orient="horz" pos="826"/>
        <p:guide pos="2880"/>
        <p:guide pos="385"/>
        <p:guide pos="2971"/>
      </p:guideLst>
    </p:cSldViewPr>
  </p:slideViewPr>
  <p:notesTextViewPr>
    <p:cViewPr>
      <p:scale>
        <a:sx n="1" d="1"/>
        <a:sy n="1" d="1"/>
      </p:scale>
      <p:origin x="0" y="0"/>
    </p:cViewPr>
  </p:notesTextViewPr>
  <p:sorterViewPr>
    <p:cViewPr>
      <p:scale>
        <a:sx n="80" d="100"/>
        <a:sy n="80" d="100"/>
      </p:scale>
      <p:origin x="0" y="0"/>
    </p:cViewPr>
  </p:sorterViewPr>
  <p:notesViewPr>
    <p:cSldViewPr snapToGrid="0" snapToObjects="1">
      <p:cViewPr varScale="1">
        <p:scale>
          <a:sx n="155" d="100"/>
          <a:sy n="155" d="100"/>
        </p:scale>
        <p:origin x="3792" y="200"/>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presProps" Target="presProps.xml"/><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tableStyles" Target="tableStyles.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handoutMaster" Target="handoutMasters/handoutMaster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tags" Target="tags/tag1.xml"/><Relationship Id="rId8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notesMaster" Target="notesMasters/notesMaster1.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1C48656-D859-D244-9AFF-934D3CB4B27E}"/>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ES"/>
          </a:p>
        </p:txBody>
      </p:sp>
      <p:sp>
        <p:nvSpPr>
          <p:cNvPr id="3" name="Date Placeholder 2">
            <a:extLst>
              <a:ext uri="{FF2B5EF4-FFF2-40B4-BE49-F238E27FC236}">
                <a16:creationId xmlns:a16="http://schemas.microsoft.com/office/drawing/2014/main" id="{839A4F4A-1C85-E447-8600-C4D59C9C929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E453D8A-F543-E749-809F-D6FADAD61B03}" type="datetimeFigureOut">
              <a:rPr lang="en-ES" smtClean="0"/>
              <a:t>08/15/2024</a:t>
            </a:fld>
            <a:endParaRPr lang="en-ES"/>
          </a:p>
        </p:txBody>
      </p:sp>
      <p:sp>
        <p:nvSpPr>
          <p:cNvPr id="4" name="Footer Placeholder 3">
            <a:extLst>
              <a:ext uri="{FF2B5EF4-FFF2-40B4-BE49-F238E27FC236}">
                <a16:creationId xmlns:a16="http://schemas.microsoft.com/office/drawing/2014/main" id="{C6212B02-BAFD-B544-AE49-CBF3F2CB31E8}"/>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ES"/>
          </a:p>
        </p:txBody>
      </p:sp>
      <p:sp>
        <p:nvSpPr>
          <p:cNvPr id="5" name="Slide Number Placeholder 4">
            <a:extLst>
              <a:ext uri="{FF2B5EF4-FFF2-40B4-BE49-F238E27FC236}">
                <a16:creationId xmlns:a16="http://schemas.microsoft.com/office/drawing/2014/main" id="{BB9C6C90-795E-9146-A124-4C9900F6D2B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7EF2612-552C-FC4F-8D55-FD76179E4A03}" type="slidenum">
              <a:rPr lang="en-ES" smtClean="0"/>
              <a:t>‹#›</a:t>
            </a:fld>
            <a:endParaRPr lang="en-ES"/>
          </a:p>
        </p:txBody>
      </p:sp>
    </p:spTree>
    <p:extLst>
      <p:ext uri="{BB962C8B-B14F-4D97-AF65-F5344CB8AC3E}">
        <p14:creationId xmlns:p14="http://schemas.microsoft.com/office/powerpoint/2010/main" val="9026401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E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AE979AF-993D-B44A-A058-3581363D450F}" type="datetimeFigureOut">
              <a:rPr lang="en-ES" smtClean="0"/>
              <a:t>08/15/2024</a:t>
            </a:fld>
            <a:endParaRPr lang="en-E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E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E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E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7DF9181-FF78-CC4B-8677-4D2CB8C9FB05}" type="slidenum">
              <a:rPr lang="en-ES" smtClean="0"/>
              <a:t>‹#›</a:t>
            </a:fld>
            <a:endParaRPr lang="en-ES"/>
          </a:p>
        </p:txBody>
      </p:sp>
    </p:spTree>
    <p:extLst>
      <p:ext uri="{BB962C8B-B14F-4D97-AF65-F5344CB8AC3E}">
        <p14:creationId xmlns:p14="http://schemas.microsoft.com/office/powerpoint/2010/main" val="19272909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7DF9181-FF78-CC4B-8677-4D2CB8C9FB05}" type="slidenum">
              <a:rPr lang="en-ES" smtClean="0"/>
              <a:t>1</a:t>
            </a:fld>
            <a:endParaRPr lang="en-ES"/>
          </a:p>
        </p:txBody>
      </p:sp>
    </p:spTree>
    <p:extLst>
      <p:ext uri="{BB962C8B-B14F-4D97-AF65-F5344CB8AC3E}">
        <p14:creationId xmlns:p14="http://schemas.microsoft.com/office/powerpoint/2010/main" val="4717365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7DF9181-FF78-CC4B-8677-4D2CB8C9FB05}" type="slidenum">
              <a:rPr lang="en-ES" smtClean="0"/>
              <a:t>2</a:t>
            </a:fld>
            <a:endParaRPr lang="en-ES"/>
          </a:p>
        </p:txBody>
      </p:sp>
    </p:spTree>
    <p:extLst>
      <p:ext uri="{BB962C8B-B14F-4D97-AF65-F5344CB8AC3E}">
        <p14:creationId xmlns:p14="http://schemas.microsoft.com/office/powerpoint/2010/main" val="8288707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Right-click on photo to change photo. Consider using a black and white photo for impact.</a:t>
            </a:r>
          </a:p>
        </p:txBody>
      </p:sp>
      <p:sp>
        <p:nvSpPr>
          <p:cNvPr id="4" name="Slide Number Placeholder 3"/>
          <p:cNvSpPr>
            <a:spLocks noGrp="1"/>
          </p:cNvSpPr>
          <p:nvPr>
            <p:ph type="sldNum" sz="quarter" idx="5"/>
          </p:nvPr>
        </p:nvSpPr>
        <p:spPr/>
        <p:txBody>
          <a:bodyPr/>
          <a:lstStyle/>
          <a:p>
            <a:fld id="{2212CE10-123B-4027-B0AA-3ACF1F8C1E13}" type="slidenum">
              <a:rPr lang="en-US" smtClean="0"/>
              <a:t>3</a:t>
            </a:fld>
            <a:endParaRPr lang="en-US"/>
          </a:p>
        </p:txBody>
      </p:sp>
    </p:spTree>
    <p:extLst>
      <p:ext uri="{BB962C8B-B14F-4D97-AF65-F5344CB8AC3E}">
        <p14:creationId xmlns:p14="http://schemas.microsoft.com/office/powerpoint/2010/main" val="17352184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7106"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Verdana" panose="020B0604030504040204" pitchFamily="34" charset="0"/>
              </a:defRPr>
            </a:lvl1pPr>
            <a:lvl2pPr marL="742950" indent="-285750" eaLnBrk="0" hangingPunct="0">
              <a:defRPr>
                <a:solidFill>
                  <a:schemeClr val="tx1"/>
                </a:solidFill>
                <a:latin typeface="Verdana" panose="020B0604030504040204" pitchFamily="34" charset="0"/>
              </a:defRPr>
            </a:lvl2pPr>
            <a:lvl3pPr marL="1143000" indent="-228600" eaLnBrk="0" hangingPunct="0">
              <a:defRPr>
                <a:solidFill>
                  <a:schemeClr val="tx1"/>
                </a:solidFill>
                <a:latin typeface="Verdana" panose="020B0604030504040204" pitchFamily="34" charset="0"/>
              </a:defRPr>
            </a:lvl3pPr>
            <a:lvl4pPr marL="1600200" indent="-228600" eaLnBrk="0" hangingPunct="0">
              <a:defRPr>
                <a:solidFill>
                  <a:schemeClr val="tx1"/>
                </a:solidFill>
                <a:latin typeface="Verdana" panose="020B0604030504040204" pitchFamily="34" charset="0"/>
              </a:defRPr>
            </a:lvl4pPr>
            <a:lvl5pPr marL="2057400" indent="-228600" eaLnBrk="0" hangingPunct="0">
              <a:defRPr>
                <a:solidFill>
                  <a:schemeClr val="tx1"/>
                </a:solidFill>
                <a:latin typeface="Verdana" panose="020B060403050404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defRPr>
            </a:lvl9pPr>
          </a:lstStyle>
          <a:p>
            <a:pPr algn="r" eaLnBrk="1" hangingPunct="1"/>
            <a:fld id="{CB38E2AB-6788-4FE8-859B-3E586A9C87C2}" type="slidenum">
              <a:rPr lang="en-US" altLang="en-US" sz="1200">
                <a:latin typeface="Arial" panose="020B0604020202020204" pitchFamily="34" charset="0"/>
              </a:rPr>
              <a:pPr algn="r" eaLnBrk="1" hangingPunct="1"/>
              <a:t>4</a:t>
            </a:fld>
            <a:endParaRPr lang="en-US" altLang="en-US" sz="1200">
              <a:latin typeface="Arial" panose="020B0604020202020204" pitchFamily="34" charset="0"/>
            </a:endParaRPr>
          </a:p>
        </p:txBody>
      </p:sp>
      <p:sp>
        <p:nvSpPr>
          <p:cNvPr id="47107" name="Text Box 2"/>
          <p:cNvSpPr txBox="1">
            <a:spLocks noChangeArrowheads="1"/>
          </p:cNvSpPr>
          <p:nvPr/>
        </p:nvSpPr>
        <p:spPr bwMode="auto">
          <a:xfrm>
            <a:off x="1150938" y="692150"/>
            <a:ext cx="4556125" cy="3416300"/>
          </a:xfrm>
          <a:prstGeom prst="rect">
            <a:avLst/>
          </a:prstGeom>
          <a:solidFill>
            <a:srgbClr val="FFFFFF"/>
          </a:solidFill>
          <a:ln w="9360">
            <a:solidFill>
              <a:srgbClr val="000000"/>
            </a:solidFill>
            <a:miter lim="800000"/>
            <a:headEnd/>
            <a:tailEnd/>
          </a:ln>
        </p:spPr>
        <p:txBody>
          <a:bodyPr wrap="none" anchor="ctr"/>
          <a:lstStyle>
            <a:lvl1pPr eaLnBrk="0" hangingPunct="0">
              <a:defRPr>
                <a:solidFill>
                  <a:schemeClr val="tx1"/>
                </a:solidFill>
                <a:latin typeface="Verdana" panose="020B0604030504040204" pitchFamily="34" charset="0"/>
              </a:defRPr>
            </a:lvl1pPr>
            <a:lvl2pPr marL="742950" indent="-285750" eaLnBrk="0" hangingPunct="0">
              <a:defRPr>
                <a:solidFill>
                  <a:schemeClr val="tx1"/>
                </a:solidFill>
                <a:latin typeface="Verdana" panose="020B0604030504040204" pitchFamily="34" charset="0"/>
              </a:defRPr>
            </a:lvl2pPr>
            <a:lvl3pPr marL="1143000" indent="-228600" eaLnBrk="0" hangingPunct="0">
              <a:defRPr>
                <a:solidFill>
                  <a:schemeClr val="tx1"/>
                </a:solidFill>
                <a:latin typeface="Verdana" panose="020B0604030504040204" pitchFamily="34" charset="0"/>
              </a:defRPr>
            </a:lvl3pPr>
            <a:lvl4pPr marL="1600200" indent="-228600" eaLnBrk="0" hangingPunct="0">
              <a:defRPr>
                <a:solidFill>
                  <a:schemeClr val="tx1"/>
                </a:solidFill>
                <a:latin typeface="Verdana" panose="020B0604030504040204" pitchFamily="34" charset="0"/>
              </a:defRPr>
            </a:lvl4pPr>
            <a:lvl5pPr marL="2057400" indent="-228600" eaLnBrk="0" hangingPunct="0">
              <a:defRPr>
                <a:solidFill>
                  <a:schemeClr val="tx1"/>
                </a:solidFill>
                <a:latin typeface="Verdana" panose="020B060403050404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defRPr>
            </a:lvl9pPr>
          </a:lstStyle>
          <a:p>
            <a:pPr eaLnBrk="1" hangingPunct="1"/>
            <a:endParaRPr lang="en-US" altLang="en-US"/>
          </a:p>
        </p:txBody>
      </p:sp>
      <p:sp>
        <p:nvSpPr>
          <p:cNvPr id="47108" name="Rectangle 3"/>
          <p:cNvSpPr>
            <a:spLocks noGrp="1" noChangeArrowheads="1"/>
          </p:cNvSpPr>
          <p:nvPr>
            <p:ph type="body"/>
          </p:nvPr>
        </p:nvSpPr>
        <p:spPr>
          <a:xfrm>
            <a:off x="914400" y="4343400"/>
            <a:ext cx="5026025"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37748874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72386" name="Text Box 2"/>
          <p:cNvSpPr txBox="1">
            <a:spLocks noChangeArrowheads="1"/>
          </p:cNvSpPr>
          <p:nvPr/>
        </p:nvSpPr>
        <p:spPr bwMode="auto">
          <a:xfrm>
            <a:off x="1149350" y="692150"/>
            <a:ext cx="4559300" cy="3416300"/>
          </a:xfrm>
          <a:prstGeom prst="rect">
            <a:avLst/>
          </a:prstGeom>
          <a:solidFill>
            <a:srgbClr val="FFFFFF"/>
          </a:solidFill>
          <a:ln w="9360">
            <a:solidFill>
              <a:srgbClr val="000000"/>
            </a:solidFill>
            <a:miter lim="800000"/>
            <a:headEnd/>
            <a:tailEnd/>
          </a:ln>
        </p:spPr>
        <p:txBody>
          <a:bodyPr wrap="none" anchor="ct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endParaRPr lang="en-US" altLang="en-US" sz="1800">
              <a:latin typeface="Rockwell" panose="02060603020205020403" pitchFamily="18" charset="0"/>
            </a:endParaRPr>
          </a:p>
        </p:txBody>
      </p:sp>
      <p:sp>
        <p:nvSpPr>
          <p:cNvPr id="272387" name="Rectangle 3"/>
          <p:cNvSpPr>
            <a:spLocks noGrp="1" noChangeArrowheads="1"/>
          </p:cNvSpPr>
          <p:nvPr>
            <p:ph type="body"/>
          </p:nvPr>
        </p:nvSpPr>
        <p:spPr>
          <a:xfrm>
            <a:off x="914400" y="4343400"/>
            <a:ext cx="5026025"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p>
            <a:endParaRPr lang="en-US" altLang="en-US">
              <a:latin typeface="Arial" panose="020B0604020202020204" pitchFamily="34" charset="0"/>
            </a:endParaRPr>
          </a:p>
        </p:txBody>
      </p:sp>
    </p:spTree>
    <p:extLst>
      <p:ext uri="{BB962C8B-B14F-4D97-AF65-F5344CB8AC3E}">
        <p14:creationId xmlns:p14="http://schemas.microsoft.com/office/powerpoint/2010/main" val="4471191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93890" name="Rectangle 2"/>
          <p:cNvSpPr>
            <a:spLocks noGrp="1" noRot="1" noChangeAspect="1" noChangeArrowheads="1" noTextEdit="1"/>
          </p:cNvSpPr>
          <p:nvPr>
            <p:ph type="sldImg"/>
          </p:nvPr>
        </p:nvSpPr>
        <p:spPr>
          <a:xfrm>
            <a:off x="393700" y="692150"/>
            <a:ext cx="6070600" cy="3416300"/>
          </a:xfrm>
          <a:ln/>
        </p:spPr>
      </p:sp>
      <p:sp>
        <p:nvSpPr>
          <p:cNvPr id="293891"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p>
            <a:endParaRPr lang="en-US" altLang="en-US">
              <a:latin typeface="Arial" panose="020B0604020202020204" pitchFamily="34" charset="0"/>
            </a:endParaRPr>
          </a:p>
        </p:txBody>
      </p:sp>
    </p:spTree>
    <p:extLst>
      <p:ext uri="{BB962C8B-B14F-4D97-AF65-F5344CB8AC3E}">
        <p14:creationId xmlns:p14="http://schemas.microsoft.com/office/powerpoint/2010/main" val="12730264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7DF9181-FF78-CC4B-8677-4D2CB8C9FB05}" type="slidenum">
              <a:rPr lang="en-ES" smtClean="0"/>
              <a:t>70</a:t>
            </a:fld>
            <a:endParaRPr lang="en-ES"/>
          </a:p>
        </p:txBody>
      </p:sp>
    </p:spTree>
    <p:extLst>
      <p:ext uri="{BB962C8B-B14F-4D97-AF65-F5344CB8AC3E}">
        <p14:creationId xmlns:p14="http://schemas.microsoft.com/office/powerpoint/2010/main" val="19857785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
        <p:cNvGrpSpPr/>
        <p:nvPr/>
      </p:nvGrpSpPr>
      <p:grpSpPr>
        <a:xfrm>
          <a:off x="0" y="0"/>
          <a:ext cx="0" cy="0"/>
          <a:chOff x="0" y="0"/>
          <a:chExt cx="0" cy="0"/>
        </a:xfrm>
      </p:grpSpPr>
      <p:sp>
        <p:nvSpPr>
          <p:cNvPr id="86" name="Google Shape;86;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7" name="Google Shape;87;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810092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p>
            <a:r>
              <a:rPr lang="en-GB" dirty="0"/>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6" name="Slide Number Placeholder 5"/>
          <p:cNvSpPr>
            <a:spLocks noGrp="1"/>
          </p:cNvSpPr>
          <p:nvPr>
            <p:ph type="sldNum" sz="quarter" idx="12"/>
          </p:nvPr>
        </p:nvSpPr>
        <p:spPr/>
        <p:txBody>
          <a:bodyPr/>
          <a:lstStyle/>
          <a:p>
            <a:fld id="{A93B5EC9-35C3-2E48-B4C1-EF6677BA8B04}" type="slidenum">
              <a:rPr lang="en-ES" smtClean="0"/>
              <a:t>‹#›</a:t>
            </a:fld>
            <a:endParaRPr lang="en-ES"/>
          </a:p>
        </p:txBody>
      </p:sp>
    </p:spTree>
    <p:extLst>
      <p:ext uri="{BB962C8B-B14F-4D97-AF65-F5344CB8AC3E}">
        <p14:creationId xmlns:p14="http://schemas.microsoft.com/office/powerpoint/2010/main" val="30208959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p>
            <a:r>
              <a:rPr lang="en-GB" dirty="0"/>
              <a:t>Click to edit Master title style</a:t>
            </a:r>
            <a:endParaRPr lang="en-US" dirty="0"/>
          </a:p>
        </p:txBody>
      </p:sp>
      <p:sp>
        <p:nvSpPr>
          <p:cNvPr id="3" name="Content Placeholder 2"/>
          <p:cNvSpPr>
            <a:spLocks noGrp="1"/>
          </p:cNvSpPr>
          <p:nvPr>
            <p:ph idx="1"/>
          </p:nvPr>
        </p:nvSpPr>
        <p:spPr>
          <a:xfrm>
            <a:off x="628651" y="1059657"/>
            <a:ext cx="2530862" cy="3124993"/>
          </a:xfrm>
          <a:solidFill>
            <a:schemeClr val="bg1">
              <a:lumMod val="95000"/>
            </a:schemeClr>
          </a:solidFill>
          <a:ln w="6350">
            <a:noFill/>
          </a:ln>
        </p:spPr>
        <p:txBody>
          <a:bodyPr lIns="72000" tIns="72000" rIns="72000" bIns="72000"/>
          <a:lstStyle>
            <a:lvl1pPr>
              <a:defRPr>
                <a:solidFill>
                  <a:srgbClr val="E33928"/>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6" name="Slide Number Placeholder 5"/>
          <p:cNvSpPr>
            <a:spLocks noGrp="1"/>
          </p:cNvSpPr>
          <p:nvPr>
            <p:ph type="sldNum" sz="quarter" idx="12"/>
          </p:nvPr>
        </p:nvSpPr>
        <p:spPr/>
        <p:txBody>
          <a:bodyPr/>
          <a:lstStyle/>
          <a:p>
            <a:fld id="{A93B5EC9-35C3-2E48-B4C1-EF6677BA8B04}" type="slidenum">
              <a:rPr lang="en-ES" smtClean="0"/>
              <a:t>‹#›</a:t>
            </a:fld>
            <a:endParaRPr lang="en-ES"/>
          </a:p>
        </p:txBody>
      </p:sp>
      <p:sp>
        <p:nvSpPr>
          <p:cNvPr id="5" name="Content Placeholder 2">
            <a:extLst>
              <a:ext uri="{FF2B5EF4-FFF2-40B4-BE49-F238E27FC236}">
                <a16:creationId xmlns:a16="http://schemas.microsoft.com/office/drawing/2014/main" id="{DE2A8665-3D98-5F4C-B8BA-2695EF3EB84B}"/>
              </a:ext>
            </a:extLst>
          </p:cNvPr>
          <p:cNvSpPr>
            <a:spLocks noGrp="1"/>
          </p:cNvSpPr>
          <p:nvPr>
            <p:ph idx="13"/>
          </p:nvPr>
        </p:nvSpPr>
        <p:spPr>
          <a:xfrm>
            <a:off x="3306537" y="1059657"/>
            <a:ext cx="2530862" cy="3124993"/>
          </a:xfrm>
          <a:solidFill>
            <a:schemeClr val="bg1">
              <a:lumMod val="95000"/>
            </a:schemeClr>
          </a:solidFill>
          <a:ln w="6350">
            <a:noFill/>
          </a:ln>
        </p:spPr>
        <p:txBody>
          <a:bodyPr lIns="72000" tIns="72000" rIns="72000" bIns="72000"/>
          <a:lstStyle>
            <a:lvl1pPr>
              <a:defRPr>
                <a:solidFill>
                  <a:srgbClr val="E33928"/>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7" name="Content Placeholder 2">
            <a:extLst>
              <a:ext uri="{FF2B5EF4-FFF2-40B4-BE49-F238E27FC236}">
                <a16:creationId xmlns:a16="http://schemas.microsoft.com/office/drawing/2014/main" id="{FE6BF45F-5DB6-A44F-9DEC-ACD9EC85E433}"/>
              </a:ext>
            </a:extLst>
          </p:cNvPr>
          <p:cNvSpPr>
            <a:spLocks noGrp="1"/>
          </p:cNvSpPr>
          <p:nvPr>
            <p:ph idx="14"/>
          </p:nvPr>
        </p:nvSpPr>
        <p:spPr>
          <a:xfrm>
            <a:off x="5984422" y="1059657"/>
            <a:ext cx="2530862" cy="3124993"/>
          </a:xfrm>
          <a:solidFill>
            <a:schemeClr val="bg1">
              <a:lumMod val="95000"/>
            </a:schemeClr>
          </a:solidFill>
          <a:ln w="6350">
            <a:noFill/>
          </a:ln>
        </p:spPr>
        <p:txBody>
          <a:bodyPr lIns="72000" tIns="72000" rIns="72000" bIns="72000"/>
          <a:lstStyle>
            <a:lvl1pPr>
              <a:defRPr>
                <a:solidFill>
                  <a:srgbClr val="E33928"/>
                </a:solidFill>
              </a:defRPr>
            </a:lvl1pPr>
            <a:lvl2pPr algn="just">
              <a:defRPr>
                <a:solidFill>
                  <a:schemeClr val="tx1"/>
                </a:solidFill>
              </a:defRPr>
            </a:lvl2pPr>
            <a:lvl3pPr algn="just">
              <a:defRPr>
                <a:solidFill>
                  <a:schemeClr val="tx1"/>
                </a:solidFill>
              </a:defRPr>
            </a:lvl3pPr>
            <a:lvl4pPr algn="just">
              <a:defRPr>
                <a:solidFill>
                  <a:schemeClr val="tx1"/>
                </a:solidFill>
              </a:defRPr>
            </a:lvl4pPr>
            <a:lvl5pPr algn="just">
              <a:defRPr>
                <a:solidFill>
                  <a:schemeClr val="tx1"/>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961122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1_Title Slide">
    <p:bg>
      <p:bgPr>
        <a:solidFill>
          <a:srgbClr val="15183E"/>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35804" y="825115"/>
            <a:ext cx="4929809" cy="1431804"/>
          </a:xfrm>
        </p:spPr>
        <p:txBody>
          <a:bodyPr anchor="b"/>
          <a:lstStyle>
            <a:lvl1pPr algn="l">
              <a:defRPr sz="4500">
                <a:solidFill>
                  <a:schemeClr val="bg1"/>
                </a:solidFill>
              </a:defRPr>
            </a:lvl1pPr>
          </a:lstStyle>
          <a:p>
            <a:r>
              <a:rPr lang="en-GB" dirty="0"/>
              <a:t>Click to edit Master title style</a:t>
            </a:r>
            <a:endParaRPr lang="en-US" dirty="0"/>
          </a:p>
        </p:txBody>
      </p:sp>
      <p:sp>
        <p:nvSpPr>
          <p:cNvPr id="3" name="Subtitle 2"/>
          <p:cNvSpPr>
            <a:spLocks noGrp="1"/>
          </p:cNvSpPr>
          <p:nvPr>
            <p:ph type="subTitle" idx="1" hasCustomPrompt="1"/>
          </p:nvPr>
        </p:nvSpPr>
        <p:spPr>
          <a:xfrm>
            <a:off x="635804" y="2256919"/>
            <a:ext cx="4929809" cy="1669774"/>
          </a:xfrm>
        </p:spPr>
        <p:txBody>
          <a:bodyPr/>
          <a:lstStyle>
            <a:lvl1pPr marL="0" indent="0" algn="l">
              <a:buNone/>
              <a:defRPr sz="1800" b="0" i="0">
                <a:solidFill>
                  <a:srgbClr val="E33928"/>
                </a:solidFill>
                <a:latin typeface="+mn-l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dirty="0"/>
              <a:t>CLICK TO EDIT MASTER SUBTITLE STYLE</a:t>
            </a:r>
            <a:endParaRPr lang="en-US" dirty="0"/>
          </a:p>
        </p:txBody>
      </p:sp>
      <p:sp>
        <p:nvSpPr>
          <p:cNvPr id="6" name="Slide Number Placeholder 5"/>
          <p:cNvSpPr>
            <a:spLocks noGrp="1"/>
          </p:cNvSpPr>
          <p:nvPr>
            <p:ph type="sldNum" sz="quarter" idx="12"/>
          </p:nvPr>
        </p:nvSpPr>
        <p:spPr/>
        <p:txBody>
          <a:bodyPr/>
          <a:lstStyle/>
          <a:p>
            <a:fld id="{A93B5EC9-35C3-2E48-B4C1-EF6677BA8B04}" type="slidenum">
              <a:rPr lang="en-ES" smtClean="0"/>
              <a:t>‹#›</a:t>
            </a:fld>
            <a:endParaRPr lang="en-ES"/>
          </a:p>
        </p:txBody>
      </p:sp>
      <p:sp>
        <p:nvSpPr>
          <p:cNvPr id="29" name="Rectangle 28">
            <a:extLst>
              <a:ext uri="{FF2B5EF4-FFF2-40B4-BE49-F238E27FC236}">
                <a16:creationId xmlns:a16="http://schemas.microsoft.com/office/drawing/2014/main" id="{6050442B-4D37-C244-B633-8AA503A1F00B}"/>
              </a:ext>
            </a:extLst>
          </p:cNvPr>
          <p:cNvSpPr/>
          <p:nvPr userDrawn="1"/>
        </p:nvSpPr>
        <p:spPr>
          <a:xfrm>
            <a:off x="1" y="5052270"/>
            <a:ext cx="9144001" cy="91230"/>
          </a:xfrm>
          <a:prstGeom prst="rect">
            <a:avLst/>
          </a:prstGeom>
          <a:solidFill>
            <a:srgbClr val="F8E4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ES" sz="1350"/>
          </a:p>
        </p:txBody>
      </p:sp>
    </p:spTree>
    <p:extLst>
      <p:ext uri="{BB962C8B-B14F-4D97-AF65-F5344CB8AC3E}">
        <p14:creationId xmlns:p14="http://schemas.microsoft.com/office/powerpoint/2010/main" val="6472031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wo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16856" y="273845"/>
            <a:ext cx="7930243" cy="605630"/>
          </a:xfrm>
        </p:spPr>
        <p:txBody>
          <a:bodyPr anchor="t"/>
          <a:lstStyle/>
          <a:p>
            <a:r>
              <a:rPr lang="en-GB" dirty="0"/>
              <a:t>Click to edit Master title style</a:t>
            </a:r>
            <a:endParaRPr lang="en-US" dirty="0"/>
          </a:p>
        </p:txBody>
      </p:sp>
      <p:sp>
        <p:nvSpPr>
          <p:cNvPr id="3" name="Content Placeholder 2"/>
          <p:cNvSpPr>
            <a:spLocks noGrp="1"/>
          </p:cNvSpPr>
          <p:nvPr>
            <p:ph sz="half" idx="1"/>
          </p:nvPr>
        </p:nvSpPr>
        <p:spPr>
          <a:xfrm>
            <a:off x="628650" y="879475"/>
            <a:ext cx="7912100" cy="3753247"/>
          </a:xfrm>
        </p:spPr>
        <p:txBody>
          <a:bodyPr/>
          <a:lstStyle>
            <a:lvl1pPr>
              <a:defRPr sz="1600">
                <a:solidFill>
                  <a:srgbClr val="15183E"/>
                </a:solidFill>
              </a:defRPr>
            </a:lvl1pPr>
            <a:lvl2pPr>
              <a:defRPr sz="1400">
                <a:solidFill>
                  <a:srgbClr val="15183E"/>
                </a:solidFill>
              </a:defRPr>
            </a:lvl2pPr>
            <a:lvl3pPr>
              <a:defRPr sz="1200">
                <a:solidFill>
                  <a:srgbClr val="15183E"/>
                </a:solidFill>
              </a:defRPr>
            </a:lvl3pPr>
            <a:lvl4pPr>
              <a:defRPr>
                <a:solidFill>
                  <a:srgbClr val="15183E"/>
                </a:solidFill>
              </a:defRPr>
            </a:lvl4pPr>
            <a:lvl5pPr>
              <a:defRPr>
                <a:solidFill>
                  <a:srgbClr val="15183E"/>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7" name="Slide Number Placeholder 6"/>
          <p:cNvSpPr>
            <a:spLocks noGrp="1"/>
          </p:cNvSpPr>
          <p:nvPr>
            <p:ph type="sldNum" sz="quarter" idx="12"/>
          </p:nvPr>
        </p:nvSpPr>
        <p:spPr/>
        <p:txBody>
          <a:bodyPr/>
          <a:lstStyle/>
          <a:p>
            <a:fld id="{A93B5EC9-35C3-2E48-B4C1-EF6677BA8B04}" type="slidenum">
              <a:rPr lang="en-ES" smtClean="0"/>
              <a:t>‹#›</a:t>
            </a:fld>
            <a:endParaRPr lang="en-ES"/>
          </a:p>
        </p:txBody>
      </p:sp>
    </p:spTree>
    <p:extLst>
      <p:ext uri="{BB962C8B-B14F-4D97-AF65-F5344CB8AC3E}">
        <p14:creationId xmlns:p14="http://schemas.microsoft.com/office/powerpoint/2010/main" val="29414086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Two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16857" y="273845"/>
            <a:ext cx="3952392" cy="1076490"/>
          </a:xfrm>
        </p:spPr>
        <p:txBody>
          <a:bodyPr anchor="t"/>
          <a:lstStyle/>
          <a:p>
            <a:r>
              <a:rPr lang="en-GB" dirty="0"/>
              <a:t>Click to edit Master title style</a:t>
            </a:r>
            <a:endParaRPr lang="en-US" dirty="0"/>
          </a:p>
        </p:txBody>
      </p:sp>
      <p:sp>
        <p:nvSpPr>
          <p:cNvPr id="3" name="Content Placeholder 2"/>
          <p:cNvSpPr>
            <a:spLocks noGrp="1"/>
          </p:cNvSpPr>
          <p:nvPr>
            <p:ph sz="half" idx="1"/>
          </p:nvPr>
        </p:nvSpPr>
        <p:spPr>
          <a:xfrm>
            <a:off x="606056" y="1360967"/>
            <a:ext cx="3965944" cy="3164734"/>
          </a:xfrm>
        </p:spPr>
        <p:txBody>
          <a:bodyPr/>
          <a:lstStyle>
            <a:lvl1pPr>
              <a:defRPr sz="1600">
                <a:solidFill>
                  <a:srgbClr val="15183E"/>
                </a:solidFill>
              </a:defRPr>
            </a:lvl1pPr>
            <a:lvl2pPr>
              <a:defRPr sz="1400">
                <a:solidFill>
                  <a:srgbClr val="15183E"/>
                </a:solidFill>
              </a:defRPr>
            </a:lvl2pPr>
            <a:lvl3pPr>
              <a:defRPr sz="1200">
                <a:solidFill>
                  <a:srgbClr val="15183E"/>
                </a:solidFill>
              </a:defRPr>
            </a:lvl3pPr>
            <a:lvl4pPr>
              <a:defRPr>
                <a:solidFill>
                  <a:srgbClr val="15183E"/>
                </a:solidFill>
              </a:defRPr>
            </a:lvl4pPr>
            <a:lvl5pPr>
              <a:defRPr>
                <a:solidFill>
                  <a:srgbClr val="15183E"/>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7" name="Slide Number Placeholder 6"/>
          <p:cNvSpPr>
            <a:spLocks noGrp="1"/>
          </p:cNvSpPr>
          <p:nvPr>
            <p:ph type="sldNum" sz="quarter" idx="12"/>
          </p:nvPr>
        </p:nvSpPr>
        <p:spPr/>
        <p:txBody>
          <a:bodyPr/>
          <a:lstStyle/>
          <a:p>
            <a:fld id="{A93B5EC9-35C3-2E48-B4C1-EF6677BA8B04}" type="slidenum">
              <a:rPr lang="en-ES" smtClean="0"/>
              <a:t>‹#›</a:t>
            </a:fld>
            <a:endParaRPr lang="en-ES"/>
          </a:p>
        </p:txBody>
      </p:sp>
    </p:spTree>
    <p:extLst>
      <p:ext uri="{BB962C8B-B14F-4D97-AF65-F5344CB8AC3E}">
        <p14:creationId xmlns:p14="http://schemas.microsoft.com/office/powerpoint/2010/main" val="2257423956"/>
      </p:ext>
    </p:extLst>
  </p:cSld>
  <p:clrMapOvr>
    <a:masterClrMapping/>
  </p:clrMapOvr>
  <p:extLst>
    <p:ext uri="{DCECCB84-F9BA-43D5-87BE-67443E8EF086}">
      <p15:sldGuideLst xmlns:p15="http://schemas.microsoft.com/office/powerpoint/2012/main">
        <p15:guide id="1" pos="288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wo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p>
            <a:r>
              <a:rPr lang="en-GB" dirty="0"/>
              <a:t>Click to edit Master title style</a:t>
            </a:r>
            <a:endParaRPr lang="en-US" dirty="0"/>
          </a:p>
        </p:txBody>
      </p:sp>
      <p:sp>
        <p:nvSpPr>
          <p:cNvPr id="3" name="Content Placeholder 2"/>
          <p:cNvSpPr>
            <a:spLocks noGrp="1"/>
          </p:cNvSpPr>
          <p:nvPr>
            <p:ph sz="half" idx="1"/>
          </p:nvPr>
        </p:nvSpPr>
        <p:spPr>
          <a:xfrm>
            <a:off x="628650" y="879475"/>
            <a:ext cx="3744000" cy="3753247"/>
          </a:xfrm>
        </p:spPr>
        <p:txBody>
          <a:bodyPr/>
          <a:lstStyle>
            <a:lvl1pPr>
              <a:defRPr sz="1600">
                <a:solidFill>
                  <a:srgbClr val="15183E"/>
                </a:solidFill>
              </a:defRPr>
            </a:lvl1pPr>
            <a:lvl2pPr>
              <a:defRPr sz="1400">
                <a:solidFill>
                  <a:srgbClr val="15183E"/>
                </a:solidFill>
              </a:defRPr>
            </a:lvl2pPr>
            <a:lvl3pPr>
              <a:defRPr sz="1200">
                <a:solidFill>
                  <a:srgbClr val="15183E"/>
                </a:solidFill>
              </a:defRPr>
            </a:lvl3pPr>
            <a:lvl4pPr>
              <a:defRPr>
                <a:solidFill>
                  <a:srgbClr val="15183E"/>
                </a:solidFill>
              </a:defRPr>
            </a:lvl4pPr>
            <a:lvl5pPr>
              <a:defRPr>
                <a:solidFill>
                  <a:srgbClr val="15183E"/>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7" name="Slide Number Placeholder 6"/>
          <p:cNvSpPr>
            <a:spLocks noGrp="1"/>
          </p:cNvSpPr>
          <p:nvPr>
            <p:ph type="sldNum" sz="quarter" idx="12"/>
          </p:nvPr>
        </p:nvSpPr>
        <p:spPr/>
        <p:txBody>
          <a:bodyPr/>
          <a:lstStyle/>
          <a:p>
            <a:fld id="{A93B5EC9-35C3-2E48-B4C1-EF6677BA8B04}" type="slidenum">
              <a:rPr lang="en-ES" smtClean="0"/>
              <a:t>‹#›</a:t>
            </a:fld>
            <a:endParaRPr lang="en-ES"/>
          </a:p>
        </p:txBody>
      </p:sp>
      <p:sp>
        <p:nvSpPr>
          <p:cNvPr id="6" name="Content Placeholder 2">
            <a:extLst>
              <a:ext uri="{FF2B5EF4-FFF2-40B4-BE49-F238E27FC236}">
                <a16:creationId xmlns:a16="http://schemas.microsoft.com/office/drawing/2014/main" id="{2B6BF8B1-29B1-754E-BDE2-3A6D2E1B93F0}"/>
              </a:ext>
            </a:extLst>
          </p:cNvPr>
          <p:cNvSpPr>
            <a:spLocks noGrp="1"/>
          </p:cNvSpPr>
          <p:nvPr>
            <p:ph sz="half" idx="13"/>
          </p:nvPr>
        </p:nvSpPr>
        <p:spPr>
          <a:xfrm>
            <a:off x="4788024" y="879475"/>
            <a:ext cx="3744000" cy="3753247"/>
          </a:xfrm>
        </p:spPr>
        <p:txBody>
          <a:bodyPr/>
          <a:lstStyle>
            <a:lvl1pPr>
              <a:defRPr sz="1600">
                <a:solidFill>
                  <a:srgbClr val="15183E"/>
                </a:solidFill>
              </a:defRPr>
            </a:lvl1pPr>
            <a:lvl2pPr>
              <a:defRPr sz="1400">
                <a:solidFill>
                  <a:srgbClr val="15183E"/>
                </a:solidFill>
              </a:defRPr>
            </a:lvl2pPr>
            <a:lvl3pPr>
              <a:defRPr sz="1200">
                <a:solidFill>
                  <a:srgbClr val="15183E"/>
                </a:solidFill>
              </a:defRPr>
            </a:lvl3pPr>
            <a:lvl4pPr>
              <a:defRPr>
                <a:solidFill>
                  <a:srgbClr val="15183E"/>
                </a:solidFill>
              </a:defRPr>
            </a:lvl4pPr>
            <a:lvl5pPr>
              <a:defRPr>
                <a:solidFill>
                  <a:srgbClr val="15183E"/>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4925114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Header">
    <p:bg>
      <p:bgPr>
        <a:solidFill>
          <a:srgbClr val="15183E"/>
        </a:solidFill>
        <a:effectLst/>
      </p:bgPr>
    </p:bg>
    <p:spTree>
      <p:nvGrpSpPr>
        <p:cNvPr id="1" name=""/>
        <p:cNvGrpSpPr/>
        <p:nvPr/>
      </p:nvGrpSpPr>
      <p:grpSpPr>
        <a:xfrm>
          <a:off x="0" y="0"/>
          <a:ext cx="0" cy="0"/>
          <a:chOff x="0" y="0"/>
          <a:chExt cx="0" cy="0"/>
        </a:xfrm>
      </p:grpSpPr>
      <p:sp>
        <p:nvSpPr>
          <p:cNvPr id="22" name="Title 1">
            <a:extLst>
              <a:ext uri="{FF2B5EF4-FFF2-40B4-BE49-F238E27FC236}">
                <a16:creationId xmlns:a16="http://schemas.microsoft.com/office/drawing/2014/main" id="{EF81CEA5-7B09-1940-8891-948ECDCED1DF}"/>
              </a:ext>
            </a:extLst>
          </p:cNvPr>
          <p:cNvSpPr>
            <a:spLocks noGrp="1"/>
          </p:cNvSpPr>
          <p:nvPr>
            <p:ph type="ctrTitle"/>
          </p:nvPr>
        </p:nvSpPr>
        <p:spPr>
          <a:xfrm>
            <a:off x="635804" y="825115"/>
            <a:ext cx="4929809" cy="1431804"/>
          </a:xfrm>
        </p:spPr>
        <p:txBody>
          <a:bodyPr anchor="b"/>
          <a:lstStyle>
            <a:lvl1pPr algn="l">
              <a:defRPr sz="4500">
                <a:solidFill>
                  <a:schemeClr val="bg1"/>
                </a:solidFill>
              </a:defRPr>
            </a:lvl1pPr>
          </a:lstStyle>
          <a:p>
            <a:r>
              <a:rPr lang="en-GB" dirty="0"/>
              <a:t>Click to edit Master title style</a:t>
            </a:r>
            <a:endParaRPr lang="en-US" dirty="0"/>
          </a:p>
        </p:txBody>
      </p:sp>
      <p:sp>
        <p:nvSpPr>
          <p:cNvPr id="23" name="Subtitle 2">
            <a:extLst>
              <a:ext uri="{FF2B5EF4-FFF2-40B4-BE49-F238E27FC236}">
                <a16:creationId xmlns:a16="http://schemas.microsoft.com/office/drawing/2014/main" id="{BA2F10F2-46BC-BA45-BA94-AAC28FC58802}"/>
              </a:ext>
            </a:extLst>
          </p:cNvPr>
          <p:cNvSpPr>
            <a:spLocks noGrp="1"/>
          </p:cNvSpPr>
          <p:nvPr>
            <p:ph type="subTitle" idx="1" hasCustomPrompt="1"/>
          </p:nvPr>
        </p:nvSpPr>
        <p:spPr>
          <a:xfrm>
            <a:off x="635804" y="2256919"/>
            <a:ext cx="4929809" cy="1669774"/>
          </a:xfrm>
        </p:spPr>
        <p:txBody>
          <a:bodyPr/>
          <a:lstStyle>
            <a:lvl1pPr marL="0" indent="0" algn="l">
              <a:buNone/>
              <a:defRPr sz="1800" b="0" i="0">
                <a:solidFill>
                  <a:srgbClr val="83CAED"/>
                </a:solidFill>
                <a:latin typeface="+mn-l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dirty="0"/>
              <a:t>CLICK TO EDIT MASTER SUBTITLE STYLE</a:t>
            </a:r>
            <a:endParaRPr lang="en-US" dirty="0"/>
          </a:p>
        </p:txBody>
      </p:sp>
      <p:sp>
        <p:nvSpPr>
          <p:cNvPr id="19" name="Slide Number Placeholder 5">
            <a:extLst>
              <a:ext uri="{FF2B5EF4-FFF2-40B4-BE49-F238E27FC236}">
                <a16:creationId xmlns:a16="http://schemas.microsoft.com/office/drawing/2014/main" id="{9D5209BD-6C75-C845-B1AD-A01A30541946}"/>
              </a:ext>
            </a:extLst>
          </p:cNvPr>
          <p:cNvSpPr>
            <a:spLocks noGrp="1"/>
          </p:cNvSpPr>
          <p:nvPr>
            <p:ph type="sldNum" sz="quarter" idx="12"/>
          </p:nvPr>
        </p:nvSpPr>
        <p:spPr>
          <a:xfrm>
            <a:off x="7939511" y="4644970"/>
            <a:ext cx="594889" cy="273844"/>
          </a:xfrm>
        </p:spPr>
        <p:txBody>
          <a:bodyPr/>
          <a:lstStyle>
            <a:lvl1pPr>
              <a:defRPr>
                <a:solidFill>
                  <a:schemeClr val="bg1"/>
                </a:solidFill>
              </a:defRPr>
            </a:lvl1pPr>
          </a:lstStyle>
          <a:p>
            <a:fld id="{A93B5EC9-35C3-2E48-B4C1-EF6677BA8B04}" type="slidenum">
              <a:rPr lang="en-ES" smtClean="0"/>
              <a:pPr/>
              <a:t>‹#›</a:t>
            </a:fld>
            <a:endParaRPr lang="en-ES" dirty="0"/>
          </a:p>
        </p:txBody>
      </p:sp>
      <p:grpSp>
        <p:nvGrpSpPr>
          <p:cNvPr id="20" name="Group 19">
            <a:extLst>
              <a:ext uri="{FF2B5EF4-FFF2-40B4-BE49-F238E27FC236}">
                <a16:creationId xmlns:a16="http://schemas.microsoft.com/office/drawing/2014/main" id="{DCD9215C-8185-D144-8089-29AEEFF754BB}"/>
              </a:ext>
            </a:extLst>
          </p:cNvPr>
          <p:cNvGrpSpPr/>
          <p:nvPr userDrawn="1"/>
        </p:nvGrpSpPr>
        <p:grpSpPr>
          <a:xfrm>
            <a:off x="228500" y="4478344"/>
            <a:ext cx="8305900" cy="607097"/>
            <a:chOff x="228500" y="4478344"/>
            <a:chExt cx="8305900" cy="607097"/>
          </a:xfrm>
        </p:grpSpPr>
        <p:pic>
          <p:nvPicPr>
            <p:cNvPr id="35" name="Picture 34">
              <a:extLst>
                <a:ext uri="{FF2B5EF4-FFF2-40B4-BE49-F238E27FC236}">
                  <a16:creationId xmlns:a16="http://schemas.microsoft.com/office/drawing/2014/main" id="{71AD0E1E-2E36-A04D-B039-85B6D2FA6D29}"/>
                </a:ext>
              </a:extLst>
            </p:cNvPr>
            <p:cNvPicPr>
              <a:picLocks noChangeAspect="1"/>
            </p:cNvPicPr>
            <p:nvPr userDrawn="1"/>
          </p:nvPicPr>
          <p:blipFill>
            <a:blip r:embed="rId2"/>
            <a:srcRect/>
            <a:stretch/>
          </p:blipFill>
          <p:spPr>
            <a:xfrm>
              <a:off x="228500" y="4478344"/>
              <a:ext cx="258623" cy="607097"/>
            </a:xfrm>
            <a:prstGeom prst="rect">
              <a:avLst/>
            </a:prstGeom>
          </p:spPr>
        </p:pic>
        <p:cxnSp>
          <p:nvCxnSpPr>
            <p:cNvPr id="24" name="Straight Connector 23">
              <a:extLst>
                <a:ext uri="{FF2B5EF4-FFF2-40B4-BE49-F238E27FC236}">
                  <a16:creationId xmlns:a16="http://schemas.microsoft.com/office/drawing/2014/main" id="{02B608AA-1CA7-5E43-9232-5CDC233019D0}"/>
                </a:ext>
              </a:extLst>
            </p:cNvPr>
            <p:cNvCxnSpPr>
              <a:cxnSpLocks/>
            </p:cNvCxnSpPr>
            <p:nvPr userDrawn="1"/>
          </p:nvCxnSpPr>
          <p:spPr>
            <a:xfrm>
              <a:off x="609600" y="4622800"/>
              <a:ext cx="79248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6110064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p>
            <a:r>
              <a:rPr lang="en-GB" dirty="0"/>
              <a:t>Click to edit Master title style</a:t>
            </a:r>
            <a:endParaRPr lang="en-US" dirty="0"/>
          </a:p>
        </p:txBody>
      </p:sp>
      <p:sp>
        <p:nvSpPr>
          <p:cNvPr id="5" name="Slide Number Placeholder 4"/>
          <p:cNvSpPr>
            <a:spLocks noGrp="1"/>
          </p:cNvSpPr>
          <p:nvPr>
            <p:ph type="sldNum" sz="quarter" idx="12"/>
          </p:nvPr>
        </p:nvSpPr>
        <p:spPr/>
        <p:txBody>
          <a:bodyPr/>
          <a:lstStyle/>
          <a:p>
            <a:fld id="{A93B5EC9-35C3-2E48-B4C1-EF6677BA8B04}" type="slidenum">
              <a:rPr lang="en-ES" smtClean="0"/>
              <a:t>‹#›</a:t>
            </a:fld>
            <a:endParaRPr lang="en-ES"/>
          </a:p>
        </p:txBody>
      </p:sp>
    </p:spTree>
    <p:extLst>
      <p:ext uri="{BB962C8B-B14F-4D97-AF65-F5344CB8AC3E}">
        <p14:creationId xmlns:p14="http://schemas.microsoft.com/office/powerpoint/2010/main" val="30395262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A93B5EC9-35C3-2E48-B4C1-EF6677BA8B04}" type="slidenum">
              <a:rPr lang="en-ES" smtClean="0"/>
              <a:t>‹#›</a:t>
            </a:fld>
            <a:endParaRPr lang="en-ES"/>
          </a:p>
        </p:txBody>
      </p:sp>
    </p:spTree>
    <p:extLst>
      <p:ext uri="{BB962C8B-B14F-4D97-AF65-F5344CB8AC3E}">
        <p14:creationId xmlns:p14="http://schemas.microsoft.com/office/powerpoint/2010/main" val="3245950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16857" y="273845"/>
            <a:ext cx="7886700" cy="605630"/>
          </a:xfrm>
          <a:prstGeom prst="rect">
            <a:avLst/>
          </a:prstGeom>
        </p:spPr>
        <p:txBody>
          <a:bodyPr vert="horz" lIns="0" tIns="36000" rIns="0" bIns="36000" rtlCol="0" anchor="t">
            <a:normAutofit/>
          </a:bodyPr>
          <a:lstStyle/>
          <a:p>
            <a:r>
              <a:rPr lang="en-GB" dirty="0"/>
              <a:t>Click to edit Master title style</a:t>
            </a:r>
            <a:endParaRPr lang="en-US" dirty="0"/>
          </a:p>
        </p:txBody>
      </p:sp>
      <p:sp>
        <p:nvSpPr>
          <p:cNvPr id="3" name="Text Placeholder 2"/>
          <p:cNvSpPr>
            <a:spLocks noGrp="1"/>
          </p:cNvSpPr>
          <p:nvPr>
            <p:ph type="body" idx="1"/>
          </p:nvPr>
        </p:nvSpPr>
        <p:spPr>
          <a:xfrm>
            <a:off x="616857" y="879475"/>
            <a:ext cx="7917543" cy="3634468"/>
          </a:xfrm>
          <a:prstGeom prst="rect">
            <a:avLst/>
          </a:prstGeom>
        </p:spPr>
        <p:txBody>
          <a:bodyPr vert="horz" lIns="0" tIns="36000" rIns="0" bIns="3600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6" name="Slide Number Placeholder 5"/>
          <p:cNvSpPr>
            <a:spLocks noGrp="1"/>
          </p:cNvSpPr>
          <p:nvPr>
            <p:ph type="sldNum" sz="quarter" idx="4"/>
          </p:nvPr>
        </p:nvSpPr>
        <p:spPr>
          <a:xfrm>
            <a:off x="7939511" y="4644970"/>
            <a:ext cx="594889" cy="273844"/>
          </a:xfrm>
          <a:prstGeom prst="rect">
            <a:avLst/>
          </a:prstGeom>
        </p:spPr>
        <p:txBody>
          <a:bodyPr vert="horz" lIns="0" tIns="0" rIns="0" bIns="0" rtlCol="0" anchor="ctr"/>
          <a:lstStyle>
            <a:lvl1pPr algn="r">
              <a:defRPr sz="1500" b="0" i="0">
                <a:solidFill>
                  <a:srgbClr val="181A40"/>
                </a:solidFill>
                <a:latin typeface="Calibri" panose="020F0502020204030204" pitchFamily="34" charset="0"/>
                <a:cs typeface="Calibri" panose="020F0502020204030204" pitchFamily="34" charset="0"/>
              </a:defRPr>
            </a:lvl1pPr>
          </a:lstStyle>
          <a:p>
            <a:fld id="{A93B5EC9-35C3-2E48-B4C1-EF6677BA8B04}" type="slidenum">
              <a:rPr lang="en-ES" smtClean="0"/>
              <a:pPr/>
              <a:t>‹#›</a:t>
            </a:fld>
            <a:endParaRPr lang="en-ES" dirty="0"/>
          </a:p>
        </p:txBody>
      </p:sp>
      <p:grpSp>
        <p:nvGrpSpPr>
          <p:cNvPr id="16" name="Group 15">
            <a:extLst>
              <a:ext uri="{FF2B5EF4-FFF2-40B4-BE49-F238E27FC236}">
                <a16:creationId xmlns:a16="http://schemas.microsoft.com/office/drawing/2014/main" id="{523D5D82-5565-9244-820D-C40452153CD5}"/>
              </a:ext>
            </a:extLst>
          </p:cNvPr>
          <p:cNvGrpSpPr/>
          <p:nvPr userDrawn="1"/>
        </p:nvGrpSpPr>
        <p:grpSpPr>
          <a:xfrm>
            <a:off x="-1085851" y="-87875"/>
            <a:ext cx="243641" cy="1602245"/>
            <a:chOff x="-3804988" y="168965"/>
            <a:chExt cx="729215" cy="6394001"/>
          </a:xfrm>
        </p:grpSpPr>
        <p:sp>
          <p:nvSpPr>
            <p:cNvPr id="8" name="Oval 7">
              <a:extLst>
                <a:ext uri="{FF2B5EF4-FFF2-40B4-BE49-F238E27FC236}">
                  <a16:creationId xmlns:a16="http://schemas.microsoft.com/office/drawing/2014/main" id="{7612AFCC-79E7-8F43-B10B-DC9B3821EB7F}"/>
                </a:ext>
              </a:extLst>
            </p:cNvPr>
            <p:cNvSpPr/>
            <p:nvPr userDrawn="1"/>
          </p:nvSpPr>
          <p:spPr>
            <a:xfrm>
              <a:off x="-3804988" y="168965"/>
              <a:ext cx="729215" cy="729215"/>
            </a:xfrm>
            <a:prstGeom prst="ellipse">
              <a:avLst/>
            </a:prstGeom>
            <a:solidFill>
              <a:srgbClr val="1518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ES" sz="1350"/>
            </a:p>
          </p:txBody>
        </p:sp>
        <p:sp>
          <p:nvSpPr>
            <p:cNvPr id="9" name="Oval 8">
              <a:extLst>
                <a:ext uri="{FF2B5EF4-FFF2-40B4-BE49-F238E27FC236}">
                  <a16:creationId xmlns:a16="http://schemas.microsoft.com/office/drawing/2014/main" id="{01A177CA-3D58-AA4C-A405-3DF2883BE2C4}"/>
                </a:ext>
              </a:extLst>
            </p:cNvPr>
            <p:cNvSpPr/>
            <p:nvPr userDrawn="1"/>
          </p:nvSpPr>
          <p:spPr>
            <a:xfrm>
              <a:off x="-3804988" y="1113096"/>
              <a:ext cx="729215" cy="729215"/>
            </a:xfrm>
            <a:prstGeom prst="ellipse">
              <a:avLst/>
            </a:prstGeom>
            <a:solidFill>
              <a:srgbClr val="84C9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ES" sz="1350"/>
            </a:p>
          </p:txBody>
        </p:sp>
        <p:sp>
          <p:nvSpPr>
            <p:cNvPr id="10" name="Oval 9">
              <a:extLst>
                <a:ext uri="{FF2B5EF4-FFF2-40B4-BE49-F238E27FC236}">
                  <a16:creationId xmlns:a16="http://schemas.microsoft.com/office/drawing/2014/main" id="{2931AA96-87F9-DF45-B4EC-E013630A472D}"/>
                </a:ext>
              </a:extLst>
            </p:cNvPr>
            <p:cNvSpPr/>
            <p:nvPr userDrawn="1"/>
          </p:nvSpPr>
          <p:spPr>
            <a:xfrm>
              <a:off x="-3804988" y="2057227"/>
              <a:ext cx="729215" cy="729215"/>
            </a:xfrm>
            <a:prstGeom prst="ellipse">
              <a:avLst/>
            </a:prstGeom>
            <a:solidFill>
              <a:srgbClr val="004B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ES" sz="1350"/>
            </a:p>
          </p:txBody>
        </p:sp>
        <p:sp>
          <p:nvSpPr>
            <p:cNvPr id="11" name="Oval 10">
              <a:extLst>
                <a:ext uri="{FF2B5EF4-FFF2-40B4-BE49-F238E27FC236}">
                  <a16:creationId xmlns:a16="http://schemas.microsoft.com/office/drawing/2014/main" id="{56E67ABF-F2FE-7840-A281-64284A0A91AB}"/>
                </a:ext>
              </a:extLst>
            </p:cNvPr>
            <p:cNvSpPr/>
            <p:nvPr userDrawn="1"/>
          </p:nvSpPr>
          <p:spPr>
            <a:xfrm>
              <a:off x="-3804988" y="3001358"/>
              <a:ext cx="729215" cy="729215"/>
            </a:xfrm>
            <a:prstGeom prst="ellipse">
              <a:avLst/>
            </a:prstGeom>
            <a:solidFill>
              <a:srgbClr val="D2D5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ES" sz="1350"/>
            </a:p>
          </p:txBody>
        </p:sp>
        <p:sp>
          <p:nvSpPr>
            <p:cNvPr id="12" name="Oval 11">
              <a:extLst>
                <a:ext uri="{FF2B5EF4-FFF2-40B4-BE49-F238E27FC236}">
                  <a16:creationId xmlns:a16="http://schemas.microsoft.com/office/drawing/2014/main" id="{8567535E-3C90-E246-9A10-52DEA058ECD5}"/>
                </a:ext>
              </a:extLst>
            </p:cNvPr>
            <p:cNvSpPr/>
            <p:nvPr userDrawn="1"/>
          </p:nvSpPr>
          <p:spPr>
            <a:xfrm>
              <a:off x="-3804988" y="3945489"/>
              <a:ext cx="729215" cy="729215"/>
            </a:xfrm>
            <a:prstGeom prst="ellipse">
              <a:avLst/>
            </a:prstGeom>
            <a:solidFill>
              <a:srgbClr val="E339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ES" sz="1350"/>
            </a:p>
          </p:txBody>
        </p:sp>
        <p:sp>
          <p:nvSpPr>
            <p:cNvPr id="13" name="Oval 12">
              <a:extLst>
                <a:ext uri="{FF2B5EF4-FFF2-40B4-BE49-F238E27FC236}">
                  <a16:creationId xmlns:a16="http://schemas.microsoft.com/office/drawing/2014/main" id="{7082067E-C86F-FA47-A1C7-F07A0411827A}"/>
                </a:ext>
              </a:extLst>
            </p:cNvPr>
            <p:cNvSpPr/>
            <p:nvPr userDrawn="1"/>
          </p:nvSpPr>
          <p:spPr>
            <a:xfrm>
              <a:off x="-3804988" y="4889620"/>
              <a:ext cx="729215" cy="729215"/>
            </a:xfrm>
            <a:prstGeom prst="ellipse">
              <a:avLst/>
            </a:prstGeom>
            <a:solidFill>
              <a:srgbClr val="B0B6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ES" sz="1350"/>
            </a:p>
          </p:txBody>
        </p:sp>
        <p:sp>
          <p:nvSpPr>
            <p:cNvPr id="14" name="Oval 13">
              <a:extLst>
                <a:ext uri="{FF2B5EF4-FFF2-40B4-BE49-F238E27FC236}">
                  <a16:creationId xmlns:a16="http://schemas.microsoft.com/office/drawing/2014/main" id="{4F09F12F-6D0F-C044-B85B-EF742E08CCDE}"/>
                </a:ext>
              </a:extLst>
            </p:cNvPr>
            <p:cNvSpPr/>
            <p:nvPr userDrawn="1"/>
          </p:nvSpPr>
          <p:spPr>
            <a:xfrm>
              <a:off x="-3804988" y="5833751"/>
              <a:ext cx="729215" cy="729215"/>
            </a:xfrm>
            <a:prstGeom prst="ellipse">
              <a:avLst/>
            </a:prstGeom>
            <a:solidFill>
              <a:srgbClr val="F8E4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ES" sz="1350"/>
            </a:p>
          </p:txBody>
        </p:sp>
      </p:grpSp>
      <p:grpSp>
        <p:nvGrpSpPr>
          <p:cNvPr id="23" name="Group 22">
            <a:extLst>
              <a:ext uri="{FF2B5EF4-FFF2-40B4-BE49-F238E27FC236}">
                <a16:creationId xmlns:a16="http://schemas.microsoft.com/office/drawing/2014/main" id="{D9FC8D11-4611-0A4E-84A2-AE376DE5ED19}"/>
              </a:ext>
            </a:extLst>
          </p:cNvPr>
          <p:cNvGrpSpPr/>
          <p:nvPr userDrawn="1"/>
        </p:nvGrpSpPr>
        <p:grpSpPr>
          <a:xfrm>
            <a:off x="228500" y="4478344"/>
            <a:ext cx="8305900" cy="607097"/>
            <a:chOff x="228500" y="4478344"/>
            <a:chExt cx="8305900" cy="607097"/>
          </a:xfrm>
        </p:grpSpPr>
        <p:pic>
          <p:nvPicPr>
            <p:cNvPr id="18" name="Picture 17">
              <a:extLst>
                <a:ext uri="{FF2B5EF4-FFF2-40B4-BE49-F238E27FC236}">
                  <a16:creationId xmlns:a16="http://schemas.microsoft.com/office/drawing/2014/main" id="{3C01CDAE-AC08-A04F-A156-90DB41AE38AB}"/>
                </a:ext>
              </a:extLst>
            </p:cNvPr>
            <p:cNvPicPr>
              <a:picLocks noChangeAspect="1"/>
            </p:cNvPicPr>
            <p:nvPr userDrawn="1"/>
          </p:nvPicPr>
          <p:blipFill>
            <a:blip r:embed="rId11"/>
            <a:srcRect/>
            <a:stretch/>
          </p:blipFill>
          <p:spPr>
            <a:xfrm>
              <a:off x="228500" y="4478344"/>
              <a:ext cx="258623" cy="607097"/>
            </a:xfrm>
            <a:prstGeom prst="rect">
              <a:avLst/>
            </a:prstGeom>
          </p:spPr>
        </p:pic>
        <p:cxnSp>
          <p:nvCxnSpPr>
            <p:cNvPr id="21" name="Straight Connector 20">
              <a:extLst>
                <a:ext uri="{FF2B5EF4-FFF2-40B4-BE49-F238E27FC236}">
                  <a16:creationId xmlns:a16="http://schemas.microsoft.com/office/drawing/2014/main" id="{78DE5A2D-7552-B743-9452-F5721F56B39E}"/>
                </a:ext>
              </a:extLst>
            </p:cNvPr>
            <p:cNvCxnSpPr>
              <a:cxnSpLocks/>
            </p:cNvCxnSpPr>
            <p:nvPr userDrawn="1"/>
          </p:nvCxnSpPr>
          <p:spPr>
            <a:xfrm>
              <a:off x="609600" y="4622800"/>
              <a:ext cx="7924800" cy="0"/>
            </a:xfrm>
            <a:prstGeom prst="line">
              <a:avLst/>
            </a:prstGeom>
            <a:ln w="25400">
              <a:solidFill>
                <a:srgbClr val="181A4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20925449"/>
      </p:ext>
    </p:extLst>
  </p:cSld>
  <p:clrMap bg1="lt1" tx1="dk1" bg2="lt2" tx2="dk2" accent1="accent1" accent2="accent2" accent3="accent3" accent4="accent4" accent5="accent5" accent6="accent6" hlink="hlink" folHlink="folHlink"/>
  <p:sldLayoutIdLst>
    <p:sldLayoutId id="2147483685" r:id="rId1"/>
    <p:sldLayoutId id="2147483697" r:id="rId2"/>
    <p:sldLayoutId id="2147483692" r:id="rId3"/>
    <p:sldLayoutId id="2147483698" r:id="rId4"/>
    <p:sldLayoutId id="2147483700" r:id="rId5"/>
    <p:sldLayoutId id="2147483699" r:id="rId6"/>
    <p:sldLayoutId id="2147483688" r:id="rId7"/>
    <p:sldLayoutId id="2147483690" r:id="rId8"/>
    <p:sldLayoutId id="2147483691" r:id="rId9"/>
  </p:sldLayoutIdLst>
  <p:hf hdr="0" ftr="0" dt="0"/>
  <p:txStyles>
    <p:title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p:titleStyle>
    <p:bodyStyle>
      <a:lvl1pPr marL="144000" indent="-144000" algn="l" defTabSz="685800" rtl="0" eaLnBrk="1" latinLnBrk="0" hangingPunct="1">
        <a:lnSpc>
          <a:spcPct val="90000"/>
        </a:lnSpc>
        <a:spcBef>
          <a:spcPts val="750"/>
        </a:spcBef>
        <a:buClr>
          <a:srgbClr val="E33928"/>
        </a:buClr>
        <a:buFont typeface="Arial" panose="020B0604020202020204" pitchFamily="34" charset="0"/>
        <a:buChar char="•"/>
        <a:defRPr sz="1800" kern="1200">
          <a:solidFill>
            <a:srgbClr val="15183E"/>
          </a:solidFill>
          <a:latin typeface="+mn-lt"/>
          <a:ea typeface="+mn-ea"/>
          <a:cs typeface="+mn-cs"/>
        </a:defRPr>
      </a:lvl1pPr>
      <a:lvl2pPr marL="288000" indent="-144000" algn="l" defTabSz="685800" rtl="0" eaLnBrk="1" latinLnBrk="0" hangingPunct="1">
        <a:lnSpc>
          <a:spcPct val="90000"/>
        </a:lnSpc>
        <a:spcBef>
          <a:spcPts val="375"/>
        </a:spcBef>
        <a:buClr>
          <a:srgbClr val="004B98"/>
        </a:buClr>
        <a:buFont typeface="Arial" panose="020B0604020202020204" pitchFamily="34" charset="0"/>
        <a:buChar char="•"/>
        <a:defRPr sz="1600" kern="1200">
          <a:solidFill>
            <a:srgbClr val="B0B655"/>
          </a:solidFill>
          <a:latin typeface="+mn-lt"/>
          <a:ea typeface="+mn-ea"/>
          <a:cs typeface="+mn-cs"/>
        </a:defRPr>
      </a:lvl2pPr>
      <a:lvl3pPr marL="432000" indent="-144000" algn="l" defTabSz="685800" rtl="0" eaLnBrk="1" latinLnBrk="0" hangingPunct="1">
        <a:lnSpc>
          <a:spcPct val="90000"/>
        </a:lnSpc>
        <a:spcBef>
          <a:spcPts val="375"/>
        </a:spcBef>
        <a:buClr>
          <a:srgbClr val="B0B655"/>
        </a:buClr>
        <a:buFont typeface="Arial" panose="020B0604020202020204" pitchFamily="34" charset="0"/>
        <a:buChar char="•"/>
        <a:defRPr sz="1400" kern="1200">
          <a:solidFill>
            <a:srgbClr val="004B98"/>
          </a:solidFill>
          <a:latin typeface="+mn-lt"/>
          <a:ea typeface="+mn-ea"/>
          <a:cs typeface="+mn-cs"/>
        </a:defRPr>
      </a:lvl3pPr>
      <a:lvl4pPr marL="576000" indent="-144000" algn="l" defTabSz="685800" rtl="0" eaLnBrk="1" latinLnBrk="0" hangingPunct="1">
        <a:lnSpc>
          <a:spcPct val="90000"/>
        </a:lnSpc>
        <a:spcBef>
          <a:spcPts val="375"/>
        </a:spcBef>
        <a:buClr>
          <a:srgbClr val="B0B655"/>
        </a:buClr>
        <a:buFont typeface="Arial" panose="020B0604020202020204" pitchFamily="34" charset="0"/>
        <a:buChar char="•"/>
        <a:defRPr sz="1200" kern="1200">
          <a:solidFill>
            <a:srgbClr val="15183E"/>
          </a:solidFill>
          <a:latin typeface="+mn-lt"/>
          <a:ea typeface="+mn-ea"/>
          <a:cs typeface="+mn-cs"/>
        </a:defRPr>
      </a:lvl4pPr>
      <a:lvl5pPr marL="540000" indent="-108000" algn="l" defTabSz="685800" rtl="0" eaLnBrk="1" latinLnBrk="0" hangingPunct="1">
        <a:lnSpc>
          <a:spcPct val="90000"/>
        </a:lnSpc>
        <a:spcBef>
          <a:spcPts val="375"/>
        </a:spcBef>
        <a:buClr>
          <a:srgbClr val="B0B655"/>
        </a:buClr>
        <a:buFont typeface="Arial" panose="020B0604020202020204" pitchFamily="34" charset="0"/>
        <a:buChar char="•"/>
        <a:defRPr sz="1000" kern="1200">
          <a:solidFill>
            <a:srgbClr val="15183E"/>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554"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tags" Target="../tags/tag3.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wmf"/><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1.xml"/><Relationship Id="rId4" Type="http://schemas.openxmlformats.org/officeDocument/2006/relationships/image" Target="../media/image29.png"/></Relationships>
</file>

<file path=ppt/slides/_rels/slide2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1.xml"/><Relationship Id="rId4" Type="http://schemas.openxmlformats.org/officeDocument/2006/relationships/image" Target="../media/image32.png"/></Relationships>
</file>

<file path=ppt/slides/_rels/slide24.xml.rels><?xml version="1.0" encoding="UTF-8" standalone="yes"?>
<Relationships xmlns="http://schemas.openxmlformats.org/package/2006/relationships"><Relationship Id="rId2" Type="http://schemas.openxmlformats.org/officeDocument/2006/relationships/image" Target="../media/image33.emf"/><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image" Target="../media/image34.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1.xml"/><Relationship Id="rId4" Type="http://schemas.openxmlformats.org/officeDocument/2006/relationships/image" Target="../media/image41.jpeg"/></Relationships>
</file>

<file path=ppt/slides/_rels/slide29.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tags" Target="../tags/tag4.xml"/><Relationship Id="rId5" Type="http://schemas.openxmlformats.org/officeDocument/2006/relationships/image" Target="../media/image2.png"/><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9.xml"/><Relationship Id="rId4" Type="http://schemas.openxmlformats.org/officeDocument/2006/relationships/image" Target="../media/image43.jpe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9.xml"/><Relationship Id="rId4" Type="http://schemas.openxmlformats.org/officeDocument/2006/relationships/image" Target="../media/image6.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9.xml"/></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tags" Target="../tags/tag5.xml"/><Relationship Id="rId4" Type="http://schemas.openxmlformats.org/officeDocument/2006/relationships/image" Target="../media/image3.png"/></Relationships>
</file>

<file path=ppt/slides/_rels/slide7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085A78EE-A878-46A7-A1F1-D817A502B158}"/>
              </a:ext>
            </a:extLst>
          </p:cNvPr>
          <p:cNvSpPr txBox="1"/>
          <p:nvPr/>
        </p:nvSpPr>
        <p:spPr>
          <a:xfrm>
            <a:off x="619538" y="381000"/>
            <a:ext cx="7865165" cy="4154984"/>
          </a:xfrm>
          <a:prstGeom prst="rect">
            <a:avLst/>
          </a:prstGeom>
          <a:noFill/>
        </p:spPr>
        <p:txBody>
          <a:bodyPr wrap="square" rtlCol="0">
            <a:spAutoFit/>
          </a:bodyPr>
          <a:lstStyle/>
          <a:p>
            <a:pPr algn="ctr">
              <a:spcBef>
                <a:spcPts val="0"/>
              </a:spcBef>
              <a:spcAft>
                <a:spcPts val="0"/>
              </a:spcAft>
            </a:pPr>
            <a:r>
              <a:rPr lang="en-US" sz="2400" b="1" dirty="0">
                <a:solidFill>
                  <a:schemeClr val="bg1"/>
                </a:solidFill>
                <a:effectLst/>
                <a:latin typeface="Calibri" panose="020F0502020204030204" pitchFamily="34" charset="0"/>
                <a:ea typeface="Calibri" panose="020F0502020204030204" pitchFamily="34" charset="0"/>
              </a:rPr>
              <a:t>The following presentation and all materials provided are the intellectual property of </a:t>
            </a:r>
            <a:br>
              <a:rPr lang="en-US" sz="2400" b="1" dirty="0">
                <a:solidFill>
                  <a:schemeClr val="bg1"/>
                </a:solidFill>
                <a:effectLst/>
                <a:latin typeface="Calibri" panose="020F0502020204030204" pitchFamily="34" charset="0"/>
                <a:ea typeface="Calibri" panose="020F0502020204030204" pitchFamily="34" charset="0"/>
              </a:rPr>
            </a:br>
            <a:r>
              <a:rPr lang="en-US" sz="2400" b="1" dirty="0">
                <a:solidFill>
                  <a:schemeClr val="bg1"/>
                </a:solidFill>
                <a:effectLst/>
                <a:latin typeface="Calibri" panose="020F0502020204030204" pitchFamily="34" charset="0"/>
                <a:ea typeface="Calibri" panose="020F0502020204030204" pitchFamily="34" charset="0"/>
              </a:rPr>
              <a:t>The American Radio Relay League, Inc. (“ARRL”).</a:t>
            </a:r>
            <a:br>
              <a:rPr lang="en-US" sz="2400" b="1" dirty="0">
                <a:solidFill>
                  <a:schemeClr val="bg1"/>
                </a:solidFill>
                <a:effectLst/>
                <a:latin typeface="Calibri" panose="020F0502020204030204" pitchFamily="34" charset="0"/>
                <a:ea typeface="Calibri" panose="020F0502020204030204" pitchFamily="34" charset="0"/>
              </a:rPr>
            </a:br>
            <a:r>
              <a:rPr lang="en-US" sz="2400" b="1">
                <a:solidFill>
                  <a:schemeClr val="bg1"/>
                </a:solidFill>
                <a:effectLst/>
                <a:latin typeface="Calibri" panose="020F0502020204030204" pitchFamily="34" charset="0"/>
                <a:ea typeface="Calibri" panose="020F0502020204030204" pitchFamily="34" charset="0"/>
              </a:rPr>
              <a:t>No </a:t>
            </a:r>
            <a:r>
              <a:rPr lang="en-US" sz="2400" b="1" dirty="0">
                <a:solidFill>
                  <a:schemeClr val="bg1"/>
                </a:solidFill>
                <a:effectLst/>
                <a:latin typeface="Calibri" panose="020F0502020204030204" pitchFamily="34" charset="0"/>
                <a:ea typeface="Calibri" panose="020F0502020204030204" pitchFamily="34" charset="0"/>
              </a:rPr>
              <a:t>part of this presentation may be copied, recorded,  reproduced, or distributed in any manner without express written permission from an authorized representative of the ARRL specifically referencing this presentation and material.</a:t>
            </a:r>
            <a:endParaRPr lang="en-US" sz="2400" dirty="0">
              <a:solidFill>
                <a:schemeClr val="bg1"/>
              </a:solidFill>
              <a:effectLst/>
              <a:latin typeface="Calibri" panose="020F0502020204030204" pitchFamily="34" charset="0"/>
              <a:ea typeface="Calibri" panose="020F0502020204030204" pitchFamily="34" charset="0"/>
            </a:endParaRPr>
          </a:p>
          <a:p>
            <a:pPr marL="0" marR="0">
              <a:spcBef>
                <a:spcPts val="0"/>
              </a:spcBef>
              <a:spcAft>
                <a:spcPts val="0"/>
              </a:spcAft>
            </a:pPr>
            <a:r>
              <a:rPr lang="en-US" sz="2400" dirty="0">
                <a:solidFill>
                  <a:schemeClr val="bg1"/>
                </a:solidFill>
                <a:effectLst/>
                <a:latin typeface="Calibri" panose="020F0502020204030204" pitchFamily="34" charset="0"/>
                <a:ea typeface="Calibri" panose="020F0502020204030204" pitchFamily="34" charset="0"/>
              </a:rPr>
              <a:t> </a:t>
            </a:r>
          </a:p>
          <a:p>
            <a:pPr marL="0" marR="0" algn="ctr">
              <a:spcBef>
                <a:spcPts val="0"/>
              </a:spcBef>
              <a:spcAft>
                <a:spcPts val="0"/>
              </a:spcAft>
            </a:pPr>
            <a:r>
              <a:rPr lang="en-US" sz="2400" b="1" dirty="0">
                <a:solidFill>
                  <a:schemeClr val="bg1"/>
                </a:solidFill>
                <a:effectLst/>
                <a:latin typeface="Calibri" panose="020F0502020204030204" pitchFamily="34" charset="0"/>
                <a:ea typeface="Calibri" panose="020F0502020204030204" pitchFamily="34" charset="0"/>
              </a:rPr>
              <a:t>Copyright 2021 ARRL</a:t>
            </a:r>
            <a:endParaRPr lang="en-US" sz="2400" dirty="0">
              <a:solidFill>
                <a:schemeClr val="bg1"/>
              </a:solidFill>
              <a:effectLst/>
              <a:latin typeface="Calibri" panose="020F0502020204030204" pitchFamily="34" charset="0"/>
              <a:ea typeface="Calibri" panose="020F0502020204030204" pitchFamily="34" charset="0"/>
            </a:endParaRPr>
          </a:p>
          <a:p>
            <a:pPr marL="0" marR="0" algn="ctr">
              <a:spcBef>
                <a:spcPts val="0"/>
              </a:spcBef>
              <a:spcAft>
                <a:spcPts val="0"/>
              </a:spcAft>
            </a:pPr>
            <a:r>
              <a:rPr lang="en-US" sz="2400" b="1" dirty="0">
                <a:solidFill>
                  <a:schemeClr val="bg1"/>
                </a:solidFill>
                <a:effectLst/>
                <a:latin typeface="Calibri" panose="020F0502020204030204" pitchFamily="34" charset="0"/>
                <a:ea typeface="Calibri" panose="020F0502020204030204" pitchFamily="34" charset="0"/>
              </a:rPr>
              <a:t>All Rights Reserved</a:t>
            </a:r>
            <a:endParaRPr lang="en-US" sz="2400" dirty="0">
              <a:solidFill>
                <a:schemeClr val="bg1"/>
              </a:solidFill>
              <a:effectLst/>
              <a:latin typeface="Calibri" panose="020F0502020204030204" pitchFamily="34" charset="0"/>
              <a:ea typeface="Calibri" panose="020F0502020204030204" pitchFamily="34" charset="0"/>
            </a:endParaRPr>
          </a:p>
        </p:txBody>
      </p:sp>
    </p:spTree>
    <p:custDataLst>
      <p:tags r:id="rId1"/>
    </p:custDataLst>
    <p:extLst>
      <p:ext uri="{BB962C8B-B14F-4D97-AF65-F5344CB8AC3E}">
        <p14:creationId xmlns:p14="http://schemas.microsoft.com/office/powerpoint/2010/main" val="16150923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4434" name="Rectangle 2"/>
          <p:cNvSpPr>
            <a:spLocks noGrp="1" noChangeArrowheads="1"/>
          </p:cNvSpPr>
          <p:nvPr>
            <p:ph type="title"/>
          </p:nvPr>
        </p:nvSpPr>
        <p:spPr/>
        <p:txBody>
          <a:bodyPr/>
          <a:lstStyle/>
          <a:p>
            <a:pPr algn="ctr"/>
            <a:r>
              <a:rPr lang="en-US" altLang="en-US" sz="2700" dirty="0">
                <a:latin typeface="Calibri (Body)"/>
              </a:rPr>
              <a:t>Skywave Excitement</a:t>
            </a:r>
          </a:p>
        </p:txBody>
      </p:sp>
      <p:sp>
        <p:nvSpPr>
          <p:cNvPr id="25603" name="Rectangle 3"/>
          <p:cNvSpPr>
            <a:spLocks noGrp="1" noChangeArrowheads="1"/>
          </p:cNvSpPr>
          <p:nvPr>
            <p:ph type="body" idx="1"/>
          </p:nvPr>
        </p:nvSpPr>
        <p:spPr>
          <a:xfrm>
            <a:off x="185738" y="722317"/>
            <a:ext cx="8772525" cy="3216882"/>
          </a:xfrm>
        </p:spPr>
        <p:txBody>
          <a:bodyPr>
            <a:normAutofit/>
          </a:bodyPr>
          <a:lstStyle/>
          <a:p>
            <a:pPr>
              <a:lnSpc>
                <a:spcPts val="1650"/>
              </a:lnSpc>
              <a:buFont typeface="Wingdings" panose="05000000000000000000" pitchFamily="2" charset="2"/>
              <a:buChar char="Ø"/>
            </a:pPr>
            <a:r>
              <a:rPr lang="en-US" altLang="en-US" b="1" dirty="0"/>
              <a:t>2,500 miles </a:t>
            </a:r>
            <a:r>
              <a:rPr lang="en-US" altLang="en-US" dirty="0"/>
              <a:t>is the approximate maximum distance along the Earth's surface that is normally covered in one hop using the F2 region. </a:t>
            </a:r>
            <a:r>
              <a:rPr lang="en-US" altLang="en-US" sz="750" dirty="0"/>
              <a:t>(G3B09)</a:t>
            </a:r>
            <a:r>
              <a:rPr lang="en-US" altLang="en-US" dirty="0"/>
              <a:t> </a:t>
            </a:r>
          </a:p>
          <a:p>
            <a:pPr>
              <a:lnSpc>
                <a:spcPts val="1650"/>
              </a:lnSpc>
            </a:pPr>
            <a:endParaRPr lang="en-US" altLang="en-US" dirty="0"/>
          </a:p>
          <a:p>
            <a:endParaRPr lang="en-US" altLang="en-US" b="1" dirty="0"/>
          </a:p>
          <a:p>
            <a:endParaRPr lang="en-US" altLang="en-US" b="1" dirty="0"/>
          </a:p>
          <a:p>
            <a:endParaRPr lang="en-US" altLang="en-US" b="1" dirty="0"/>
          </a:p>
          <a:p>
            <a:endParaRPr lang="en-US" altLang="en-US" b="1" dirty="0"/>
          </a:p>
          <a:p>
            <a:pPr marL="0" indent="0">
              <a:buNone/>
            </a:pPr>
            <a:endParaRPr lang="en-US" altLang="en-US" b="1" dirty="0"/>
          </a:p>
          <a:p>
            <a:pPr>
              <a:lnSpc>
                <a:spcPts val="1650"/>
              </a:lnSpc>
              <a:buFont typeface="Wingdings" panose="05000000000000000000" pitchFamily="2" charset="2"/>
              <a:buChar char="Ø"/>
            </a:pPr>
            <a:r>
              <a:rPr lang="en-US" altLang="en-US" b="1" dirty="0"/>
              <a:t>Where the Sun is overhead, </a:t>
            </a:r>
            <a:r>
              <a:rPr lang="en-US" altLang="en-US" dirty="0"/>
              <a:t>ionospheric layers reach their maximum height. </a:t>
            </a:r>
            <a:r>
              <a:rPr lang="en-US" altLang="en-US" sz="750" dirty="0"/>
              <a:t>(G3C02)</a:t>
            </a:r>
            <a:r>
              <a:rPr lang="en-US" altLang="en-US" dirty="0"/>
              <a:t> </a:t>
            </a:r>
          </a:p>
          <a:p>
            <a:pPr>
              <a:buFont typeface="Wingdings" panose="05000000000000000000" pitchFamily="2" charset="2"/>
              <a:buNone/>
            </a:pPr>
            <a:r>
              <a:rPr lang="en-US" altLang="en-US" sz="1200" dirty="0">
                <a:solidFill>
                  <a:srgbClr val="FF0000"/>
                </a:solidFill>
              </a:rPr>
              <a:t>		</a:t>
            </a:r>
          </a:p>
          <a:p>
            <a:endParaRPr lang="en-US" altLang="en-US" dirty="0"/>
          </a:p>
          <a:p>
            <a:endParaRPr lang="en-US" altLang="en-US" dirty="0"/>
          </a:p>
        </p:txBody>
      </p:sp>
      <p:sp>
        <p:nvSpPr>
          <p:cNvPr id="25606" name="Text Box 6"/>
          <p:cNvSpPr txBox="1">
            <a:spLocks noChangeArrowheads="1"/>
          </p:cNvSpPr>
          <p:nvPr/>
        </p:nvSpPr>
        <p:spPr bwMode="auto">
          <a:xfrm>
            <a:off x="4351735" y="3602841"/>
            <a:ext cx="3860006" cy="7848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FF1515"/>
              </a:buClr>
              <a:buChar char="•"/>
              <a:defRPr sz="2000">
                <a:solidFill>
                  <a:schemeClr val="tx1"/>
                </a:solidFill>
                <a:latin typeface="Rockwell" panose="02060603020205020403" pitchFamily="18" charset="0"/>
              </a:defRPr>
            </a:lvl1pPr>
            <a:lvl2pPr marL="742950" indent="-285750">
              <a:spcBef>
                <a:spcPct val="20000"/>
              </a:spcBef>
              <a:buClr>
                <a:srgbClr val="FF1515"/>
              </a:buClr>
              <a:buChar char="•"/>
              <a:defRPr sz="2000">
                <a:solidFill>
                  <a:schemeClr val="tx1"/>
                </a:solidFill>
                <a:latin typeface="Rockwell" panose="02060603020205020403" pitchFamily="18" charset="0"/>
              </a:defRPr>
            </a:lvl2pPr>
            <a:lvl3pPr marL="1143000" indent="-228600">
              <a:spcBef>
                <a:spcPct val="20000"/>
              </a:spcBef>
              <a:buClr>
                <a:srgbClr val="FF1515"/>
              </a:buClr>
              <a:buChar char="•"/>
              <a:defRPr>
                <a:solidFill>
                  <a:schemeClr val="tx1"/>
                </a:solidFill>
                <a:latin typeface="Rockwell" panose="02060603020205020403" pitchFamily="18" charset="0"/>
              </a:defRPr>
            </a:lvl3pPr>
            <a:lvl4pPr marL="1600200" indent="-228600">
              <a:spcBef>
                <a:spcPct val="20000"/>
              </a:spcBef>
              <a:buClr>
                <a:srgbClr val="FF1515"/>
              </a:buClr>
              <a:buChar char="•"/>
              <a:defRPr sz="2000">
                <a:solidFill>
                  <a:schemeClr val="tx1"/>
                </a:solidFill>
                <a:latin typeface="Rockwell" panose="02060603020205020403" pitchFamily="18" charset="0"/>
              </a:defRPr>
            </a:lvl4pPr>
            <a:lvl5pPr marL="2057400" indent="-228600">
              <a:spcBef>
                <a:spcPct val="20000"/>
              </a:spcBef>
              <a:buClr>
                <a:srgbClr val="FF1515"/>
              </a:buClr>
              <a:buChar char="•"/>
              <a:defRPr sz="2000">
                <a:solidFill>
                  <a:schemeClr val="tx1"/>
                </a:solidFill>
                <a:latin typeface="Rockwell" panose="02060603020205020403" pitchFamily="18" charset="0"/>
              </a:defRPr>
            </a:lvl5pPr>
            <a:lvl6pPr marL="25146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6pPr>
            <a:lvl7pPr marL="29718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7pPr>
            <a:lvl8pPr marL="34290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8pPr>
            <a:lvl9pPr marL="38862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9pPr>
          </a:lstStyle>
          <a:p>
            <a:pPr eaLnBrk="1" hangingPunct="1">
              <a:spcBef>
                <a:spcPct val="50000"/>
              </a:spcBef>
              <a:buClrTx/>
              <a:buFontTx/>
              <a:buNone/>
            </a:pPr>
            <a:r>
              <a:rPr lang="en-US" altLang="en-US" sz="1500" dirty="0">
                <a:solidFill>
                  <a:schemeClr val="tx1">
                    <a:lumMod val="40000"/>
                    <a:lumOff val="60000"/>
                  </a:schemeClr>
                </a:solidFill>
                <a:latin typeface="Calibri (Body)"/>
              </a:rPr>
              <a:t>Some radio waves </a:t>
            </a:r>
            <a:r>
              <a:rPr lang="en-US" altLang="en-US" sz="1500" dirty="0">
                <a:solidFill>
                  <a:srgbClr val="FF0000"/>
                </a:solidFill>
                <a:latin typeface="Calibri (Body)"/>
              </a:rPr>
              <a:t>can reflect off the ionosphere </a:t>
            </a:r>
            <a:r>
              <a:rPr lang="en-US" altLang="en-US" sz="1500" dirty="0">
                <a:solidFill>
                  <a:schemeClr val="tx1">
                    <a:lumMod val="40000"/>
                    <a:lumOff val="60000"/>
                  </a:schemeClr>
                </a:solidFill>
                <a:latin typeface="Calibri (Body)"/>
              </a:rPr>
              <a:t>(about 100-200 miles up) </a:t>
            </a:r>
            <a:r>
              <a:rPr lang="en-US" altLang="en-US" sz="1500" dirty="0">
                <a:solidFill>
                  <a:srgbClr val="FF0000"/>
                </a:solidFill>
                <a:latin typeface="Calibri (Body)"/>
              </a:rPr>
              <a:t>and travel hundreds of miles.</a:t>
            </a:r>
          </a:p>
        </p:txBody>
      </p:sp>
      <p:sp>
        <p:nvSpPr>
          <p:cNvPr id="25607" name="Text Box 7"/>
          <p:cNvSpPr txBox="1">
            <a:spLocks noChangeArrowheads="1"/>
          </p:cNvSpPr>
          <p:nvPr/>
        </p:nvSpPr>
        <p:spPr bwMode="auto">
          <a:xfrm>
            <a:off x="486967" y="3602842"/>
            <a:ext cx="3389708" cy="7848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rgbClr val="FF1515"/>
              </a:buClr>
              <a:buChar char="•"/>
              <a:defRPr sz="2000">
                <a:solidFill>
                  <a:schemeClr val="tx1"/>
                </a:solidFill>
                <a:latin typeface="Rockwell" panose="02060603020205020403" pitchFamily="18" charset="0"/>
              </a:defRPr>
            </a:lvl1pPr>
            <a:lvl2pPr marL="742950" indent="-285750">
              <a:spcBef>
                <a:spcPct val="20000"/>
              </a:spcBef>
              <a:buClr>
                <a:srgbClr val="FF1515"/>
              </a:buClr>
              <a:buChar char="•"/>
              <a:defRPr sz="2000">
                <a:solidFill>
                  <a:schemeClr val="tx1"/>
                </a:solidFill>
                <a:latin typeface="Rockwell" panose="02060603020205020403" pitchFamily="18" charset="0"/>
              </a:defRPr>
            </a:lvl2pPr>
            <a:lvl3pPr marL="1143000" indent="-228600">
              <a:spcBef>
                <a:spcPct val="20000"/>
              </a:spcBef>
              <a:buClr>
                <a:srgbClr val="FF1515"/>
              </a:buClr>
              <a:buChar char="•"/>
              <a:defRPr>
                <a:solidFill>
                  <a:schemeClr val="tx1"/>
                </a:solidFill>
                <a:latin typeface="Rockwell" panose="02060603020205020403" pitchFamily="18" charset="0"/>
              </a:defRPr>
            </a:lvl3pPr>
            <a:lvl4pPr marL="1600200" indent="-228600">
              <a:spcBef>
                <a:spcPct val="20000"/>
              </a:spcBef>
              <a:buClr>
                <a:srgbClr val="FF1515"/>
              </a:buClr>
              <a:buChar char="•"/>
              <a:defRPr sz="2000">
                <a:solidFill>
                  <a:schemeClr val="tx1"/>
                </a:solidFill>
                <a:latin typeface="Rockwell" panose="02060603020205020403" pitchFamily="18" charset="0"/>
              </a:defRPr>
            </a:lvl4pPr>
            <a:lvl5pPr marL="2057400" indent="-228600">
              <a:spcBef>
                <a:spcPct val="20000"/>
              </a:spcBef>
              <a:buClr>
                <a:srgbClr val="FF1515"/>
              </a:buClr>
              <a:buChar char="•"/>
              <a:defRPr sz="2000">
                <a:solidFill>
                  <a:schemeClr val="tx1"/>
                </a:solidFill>
                <a:latin typeface="Rockwell" panose="02060603020205020403" pitchFamily="18" charset="0"/>
              </a:defRPr>
            </a:lvl5pPr>
            <a:lvl6pPr marL="25146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6pPr>
            <a:lvl7pPr marL="29718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7pPr>
            <a:lvl8pPr marL="34290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8pPr>
            <a:lvl9pPr marL="38862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9pPr>
          </a:lstStyle>
          <a:p>
            <a:pPr eaLnBrk="1" hangingPunct="1">
              <a:spcBef>
                <a:spcPct val="0"/>
              </a:spcBef>
              <a:buClrTx/>
              <a:buFontTx/>
              <a:buNone/>
            </a:pPr>
            <a:r>
              <a:rPr lang="en-US" altLang="en-US" sz="1500" dirty="0">
                <a:solidFill>
                  <a:srgbClr val="FF0000"/>
                </a:solidFill>
                <a:latin typeface="Calibri (Body)"/>
              </a:rPr>
              <a:t>The ionosphere is what makes long-distance radio communications possible on the shortwave bands.</a:t>
            </a:r>
          </a:p>
        </p:txBody>
      </p:sp>
      <p:sp>
        <p:nvSpPr>
          <p:cNvPr id="2" name="Slide Number Placeholder 1"/>
          <p:cNvSpPr>
            <a:spLocks noGrp="1"/>
          </p:cNvSpPr>
          <p:nvPr>
            <p:ph type="sldNum" sz="quarter" idx="12"/>
          </p:nvPr>
        </p:nvSpPr>
        <p:spPr/>
        <p:txBody>
          <a:bodyPr/>
          <a:lstStyle/>
          <a:p>
            <a:pPr>
              <a:defRPr/>
            </a:pPr>
            <a:fld id="{6E99D2E9-C39C-4B2C-85A5-6556FE594940}" type="slidenum">
              <a:rPr lang="en-US" altLang="en-US" smtClean="0"/>
              <a:pPr>
                <a:defRPr/>
              </a:pPr>
              <a:t>10</a:t>
            </a:fld>
            <a:endParaRPr lang="en-US" alt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1996" y="1245628"/>
            <a:ext cx="5859477" cy="2018400"/>
          </a:xfrm>
          <a:prstGeom prst="rect">
            <a:avLst/>
          </a:prstGeom>
        </p:spPr>
      </p:pic>
    </p:spTree>
    <p:extLst>
      <p:ext uri="{BB962C8B-B14F-4D97-AF65-F5344CB8AC3E}">
        <p14:creationId xmlns:p14="http://schemas.microsoft.com/office/powerpoint/2010/main" val="32821425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nodeType="withEffect">
                                  <p:stCondLst>
                                    <p:cond delay="0"/>
                                  </p:stCondLst>
                                  <p:childTnLst>
                                    <p:set>
                                      <p:cBhvr>
                                        <p:cTn id="6" dur="1" fill="hold">
                                          <p:stCondLst>
                                            <p:cond delay="0"/>
                                          </p:stCondLst>
                                        </p:cTn>
                                        <p:tgtEl>
                                          <p:spTgt spid="25603">
                                            <p:txEl>
                                              <p:pRg st="0" end="0"/>
                                            </p:txEl>
                                          </p:spTgt>
                                        </p:tgtEl>
                                        <p:attrNameLst>
                                          <p:attrName>style.visibility</p:attrName>
                                        </p:attrNameLst>
                                      </p:cBhvr>
                                      <p:to>
                                        <p:strVal val="visible"/>
                                      </p:to>
                                    </p:set>
                                    <p:animEffect transition="in" filter="wipe(up)">
                                      <p:cBhvr>
                                        <p:cTn id="7" dur="1000"/>
                                        <p:tgtEl>
                                          <p:spTgt spid="25603">
                                            <p:txEl>
                                              <p:pRg st="0" end="0"/>
                                            </p:txEl>
                                          </p:spTgt>
                                        </p:tgtEl>
                                      </p:cBhvr>
                                    </p:animEffect>
                                  </p:childTnLst>
                                </p:cTn>
                              </p:par>
                            </p:childTnLst>
                          </p:cTn>
                        </p:par>
                        <p:par>
                          <p:cTn id="8" fill="hold" nodeType="withGroup">
                            <p:stCondLst>
                              <p:cond delay="1000"/>
                            </p:stCondLst>
                            <p:childTnLst>
                              <p:par>
                                <p:cTn id="9" presetID="53" presetClass="entr" presetSubtype="16"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2000" fill="hold"/>
                                        <p:tgtEl>
                                          <p:spTgt spid="4"/>
                                        </p:tgtEl>
                                        <p:attrNameLst>
                                          <p:attrName>ppt_w</p:attrName>
                                        </p:attrNameLst>
                                      </p:cBhvr>
                                      <p:tavLst>
                                        <p:tav tm="0">
                                          <p:val>
                                            <p:fltVal val="0"/>
                                          </p:val>
                                        </p:tav>
                                        <p:tav tm="100000">
                                          <p:val>
                                            <p:strVal val="#ppt_w"/>
                                          </p:val>
                                        </p:tav>
                                      </p:tavLst>
                                    </p:anim>
                                    <p:anim calcmode="lin" valueType="num">
                                      <p:cBhvr>
                                        <p:cTn id="12" dur="2000" fill="hold"/>
                                        <p:tgtEl>
                                          <p:spTgt spid="4"/>
                                        </p:tgtEl>
                                        <p:attrNameLst>
                                          <p:attrName>ppt_h</p:attrName>
                                        </p:attrNameLst>
                                      </p:cBhvr>
                                      <p:tavLst>
                                        <p:tav tm="0">
                                          <p:val>
                                            <p:fltVal val="0"/>
                                          </p:val>
                                        </p:tav>
                                        <p:tav tm="100000">
                                          <p:val>
                                            <p:strVal val="#ppt_h"/>
                                          </p:val>
                                        </p:tav>
                                      </p:tavLst>
                                    </p:anim>
                                    <p:animEffect transition="in" filter="fade">
                                      <p:cBhvr>
                                        <p:cTn id="13" dur="20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25603">
                                            <p:txEl>
                                              <p:pRg st="7" end="7"/>
                                            </p:txEl>
                                          </p:spTgt>
                                        </p:tgtEl>
                                        <p:attrNameLst>
                                          <p:attrName>style.visibility</p:attrName>
                                        </p:attrNameLst>
                                      </p:cBhvr>
                                      <p:to>
                                        <p:strVal val="visible"/>
                                      </p:to>
                                    </p:set>
                                    <p:animEffect transition="in" filter="wipe(left)">
                                      <p:cBhvr>
                                        <p:cTn id="18" dur="1000"/>
                                        <p:tgtEl>
                                          <p:spTgt spid="25603">
                                            <p:txEl>
                                              <p:pRg st="7" end="7"/>
                                            </p:txEl>
                                          </p:spTgt>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25607"/>
                                        </p:tgtEl>
                                        <p:attrNameLst>
                                          <p:attrName>style.visibility</p:attrName>
                                        </p:attrNameLst>
                                      </p:cBhvr>
                                      <p:to>
                                        <p:strVal val="visible"/>
                                      </p:to>
                                    </p:set>
                                    <p:animEffect transition="in" filter="wipe(left)">
                                      <p:cBhvr>
                                        <p:cTn id="23" dur="1000"/>
                                        <p:tgtEl>
                                          <p:spTgt spid="25607"/>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25606"/>
                                        </p:tgtEl>
                                        <p:attrNameLst>
                                          <p:attrName>style.visibility</p:attrName>
                                        </p:attrNameLst>
                                      </p:cBhvr>
                                      <p:to>
                                        <p:strVal val="visible"/>
                                      </p:to>
                                    </p:set>
                                    <p:animEffect transition="in" filter="wipe(down)">
                                      <p:cBhvr>
                                        <p:cTn id="28" dur="1000"/>
                                        <p:tgtEl>
                                          <p:spTgt spid="256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6" grpId="0"/>
      <p:bldP spid="2560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458" name="Rectangle 2"/>
          <p:cNvSpPr>
            <a:spLocks noGrp="1" noChangeArrowheads="1"/>
          </p:cNvSpPr>
          <p:nvPr>
            <p:ph type="title"/>
          </p:nvPr>
        </p:nvSpPr>
        <p:spPr/>
        <p:txBody>
          <a:bodyPr/>
          <a:lstStyle/>
          <a:p>
            <a:pPr algn="ctr"/>
            <a:r>
              <a:rPr lang="en-US" altLang="en-US" sz="2700">
                <a:latin typeface="+mn-lt"/>
              </a:rPr>
              <a:t>Skywave Excitement</a:t>
            </a:r>
            <a:endParaRPr lang="en-US" altLang="en-US" sz="2700"/>
          </a:p>
        </p:txBody>
      </p:sp>
      <p:sp>
        <p:nvSpPr>
          <p:cNvPr id="23555" name="Rectangle 3"/>
          <p:cNvSpPr>
            <a:spLocks noGrp="1" noChangeArrowheads="1"/>
          </p:cNvSpPr>
          <p:nvPr>
            <p:ph type="body" idx="1"/>
          </p:nvPr>
        </p:nvSpPr>
        <p:spPr>
          <a:xfrm>
            <a:off x="356395" y="799252"/>
            <a:ext cx="8750300" cy="3982640"/>
          </a:xfrm>
        </p:spPr>
        <p:txBody>
          <a:bodyPr/>
          <a:lstStyle/>
          <a:p>
            <a:pPr>
              <a:lnSpc>
                <a:spcPts val="1650"/>
              </a:lnSpc>
              <a:buFont typeface="Wingdings" panose="05000000000000000000" pitchFamily="2" charset="2"/>
              <a:buChar char="Ø"/>
            </a:pPr>
            <a:r>
              <a:rPr lang="en-US" altLang="en-US" b="1" dirty="0"/>
              <a:t>The highest takeoff angle that will return a radio wave to the Earth under specific ionospheric conditions is called </a:t>
            </a:r>
            <a:r>
              <a:rPr lang="en-US" altLang="en-US" dirty="0"/>
              <a:t>the </a:t>
            </a:r>
            <a:r>
              <a:rPr lang="en-US" altLang="en-US" i="1" dirty="0">
                <a:solidFill>
                  <a:schemeClr val="accent2"/>
                </a:solidFill>
              </a:rPr>
              <a:t>critical angle</a:t>
            </a:r>
            <a:r>
              <a:rPr lang="en-US" altLang="en-US" dirty="0"/>
              <a:t>. </a:t>
            </a:r>
            <a:r>
              <a:rPr lang="en-US" altLang="en-US" sz="750" dirty="0"/>
              <a:t>(G3C04)</a:t>
            </a:r>
            <a:r>
              <a:rPr lang="en-US" altLang="en-US" dirty="0"/>
              <a:t> </a:t>
            </a:r>
          </a:p>
        </p:txBody>
      </p:sp>
      <p:sp>
        <p:nvSpPr>
          <p:cNvPr id="23557" name="Text Box 5"/>
          <p:cNvSpPr txBox="1">
            <a:spLocks noChangeArrowheads="1"/>
          </p:cNvSpPr>
          <p:nvPr/>
        </p:nvSpPr>
        <p:spPr bwMode="auto">
          <a:xfrm>
            <a:off x="561593" y="3887139"/>
            <a:ext cx="846916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rgbClr val="FF1515"/>
              </a:buClr>
              <a:buChar char="•"/>
              <a:defRPr sz="2000">
                <a:solidFill>
                  <a:schemeClr val="tx1"/>
                </a:solidFill>
                <a:latin typeface="Rockwell" panose="02060603020205020403" pitchFamily="18" charset="0"/>
              </a:defRPr>
            </a:lvl1pPr>
            <a:lvl2pPr marL="742950" indent="-285750">
              <a:spcBef>
                <a:spcPct val="20000"/>
              </a:spcBef>
              <a:buClr>
                <a:srgbClr val="FF1515"/>
              </a:buClr>
              <a:buChar char="•"/>
              <a:defRPr sz="2000">
                <a:solidFill>
                  <a:schemeClr val="tx1"/>
                </a:solidFill>
                <a:latin typeface="Rockwell" panose="02060603020205020403" pitchFamily="18" charset="0"/>
              </a:defRPr>
            </a:lvl2pPr>
            <a:lvl3pPr marL="1143000" indent="-228600">
              <a:spcBef>
                <a:spcPct val="20000"/>
              </a:spcBef>
              <a:buClr>
                <a:srgbClr val="FF1515"/>
              </a:buClr>
              <a:buChar char="•"/>
              <a:defRPr>
                <a:solidFill>
                  <a:schemeClr val="tx1"/>
                </a:solidFill>
                <a:latin typeface="Rockwell" panose="02060603020205020403" pitchFamily="18" charset="0"/>
              </a:defRPr>
            </a:lvl3pPr>
            <a:lvl4pPr marL="1600200" indent="-228600">
              <a:spcBef>
                <a:spcPct val="20000"/>
              </a:spcBef>
              <a:buClr>
                <a:srgbClr val="FF1515"/>
              </a:buClr>
              <a:buChar char="•"/>
              <a:defRPr sz="2000">
                <a:solidFill>
                  <a:schemeClr val="tx1"/>
                </a:solidFill>
                <a:latin typeface="Rockwell" panose="02060603020205020403" pitchFamily="18" charset="0"/>
              </a:defRPr>
            </a:lvl4pPr>
            <a:lvl5pPr marL="2057400" indent="-228600">
              <a:spcBef>
                <a:spcPct val="20000"/>
              </a:spcBef>
              <a:buClr>
                <a:srgbClr val="FF1515"/>
              </a:buClr>
              <a:buChar char="•"/>
              <a:defRPr sz="2000">
                <a:solidFill>
                  <a:schemeClr val="tx1"/>
                </a:solidFill>
                <a:latin typeface="Rockwell" panose="02060603020205020403" pitchFamily="18" charset="0"/>
              </a:defRPr>
            </a:lvl5pPr>
            <a:lvl6pPr marL="25146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6pPr>
            <a:lvl7pPr marL="29718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7pPr>
            <a:lvl8pPr marL="34290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8pPr>
            <a:lvl9pPr marL="38862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9pPr>
          </a:lstStyle>
          <a:p>
            <a:pPr algn="ctr" eaLnBrk="1" hangingPunct="1">
              <a:spcBef>
                <a:spcPct val="50000"/>
              </a:spcBef>
              <a:buClrTx/>
              <a:buFontTx/>
              <a:buNone/>
            </a:pPr>
            <a:r>
              <a:rPr lang="en-US" altLang="en-US" sz="1200" dirty="0">
                <a:solidFill>
                  <a:srgbClr val="FF0000"/>
                </a:solidFill>
                <a:latin typeface="+mn-lt"/>
              </a:rPr>
              <a:t>One factor that affects how well the ionosphere will reflect a signal is the angle at which the signal impinges upon it.</a:t>
            </a:r>
          </a:p>
        </p:txBody>
      </p:sp>
      <p:sp>
        <p:nvSpPr>
          <p:cNvPr id="23558" name="Text Box 6"/>
          <p:cNvSpPr txBox="1">
            <a:spLocks noChangeArrowheads="1"/>
          </p:cNvSpPr>
          <p:nvPr/>
        </p:nvSpPr>
        <p:spPr bwMode="auto">
          <a:xfrm>
            <a:off x="735425" y="4130697"/>
            <a:ext cx="7798975"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rgbClr val="FF1515"/>
              </a:buClr>
              <a:buChar char="•"/>
              <a:defRPr sz="2000">
                <a:solidFill>
                  <a:schemeClr val="tx1"/>
                </a:solidFill>
                <a:latin typeface="Rockwell" panose="02060603020205020403" pitchFamily="18" charset="0"/>
              </a:defRPr>
            </a:lvl1pPr>
            <a:lvl2pPr marL="742950" indent="-285750">
              <a:spcBef>
                <a:spcPct val="20000"/>
              </a:spcBef>
              <a:buClr>
                <a:srgbClr val="FF1515"/>
              </a:buClr>
              <a:buChar char="•"/>
              <a:defRPr sz="2000">
                <a:solidFill>
                  <a:schemeClr val="tx1"/>
                </a:solidFill>
                <a:latin typeface="Rockwell" panose="02060603020205020403" pitchFamily="18" charset="0"/>
              </a:defRPr>
            </a:lvl2pPr>
            <a:lvl3pPr marL="1143000" indent="-228600">
              <a:spcBef>
                <a:spcPct val="20000"/>
              </a:spcBef>
              <a:buClr>
                <a:srgbClr val="FF1515"/>
              </a:buClr>
              <a:buChar char="•"/>
              <a:defRPr>
                <a:solidFill>
                  <a:schemeClr val="tx1"/>
                </a:solidFill>
                <a:latin typeface="Rockwell" panose="02060603020205020403" pitchFamily="18" charset="0"/>
              </a:defRPr>
            </a:lvl3pPr>
            <a:lvl4pPr marL="1600200" indent="-228600">
              <a:spcBef>
                <a:spcPct val="20000"/>
              </a:spcBef>
              <a:buClr>
                <a:srgbClr val="FF1515"/>
              </a:buClr>
              <a:buChar char="•"/>
              <a:defRPr sz="2000">
                <a:solidFill>
                  <a:schemeClr val="tx1"/>
                </a:solidFill>
                <a:latin typeface="Rockwell" panose="02060603020205020403" pitchFamily="18" charset="0"/>
              </a:defRPr>
            </a:lvl4pPr>
            <a:lvl5pPr marL="2057400" indent="-228600">
              <a:spcBef>
                <a:spcPct val="20000"/>
              </a:spcBef>
              <a:buClr>
                <a:srgbClr val="FF1515"/>
              </a:buClr>
              <a:buChar char="•"/>
              <a:defRPr sz="2000">
                <a:solidFill>
                  <a:schemeClr val="tx1"/>
                </a:solidFill>
                <a:latin typeface="Rockwell" panose="02060603020205020403" pitchFamily="18" charset="0"/>
              </a:defRPr>
            </a:lvl5pPr>
            <a:lvl6pPr marL="25146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6pPr>
            <a:lvl7pPr marL="29718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7pPr>
            <a:lvl8pPr marL="34290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8pPr>
            <a:lvl9pPr marL="38862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9pPr>
          </a:lstStyle>
          <a:p>
            <a:pPr algn="ctr" eaLnBrk="1" hangingPunct="1">
              <a:spcBef>
                <a:spcPct val="50000"/>
              </a:spcBef>
              <a:buClrTx/>
              <a:buFontTx/>
              <a:buNone/>
            </a:pPr>
            <a:r>
              <a:rPr lang="en-US" altLang="en-US" sz="1200" dirty="0">
                <a:solidFill>
                  <a:srgbClr val="FF0000"/>
                </a:solidFill>
                <a:latin typeface="Calibri (Body)"/>
              </a:rPr>
              <a:t>If the angle is too high, it will pass right through the ionosphere and not be reflected back to earth.</a:t>
            </a:r>
          </a:p>
        </p:txBody>
      </p:sp>
      <p:sp>
        <p:nvSpPr>
          <p:cNvPr id="2" name="Slide Number Placeholder 1"/>
          <p:cNvSpPr>
            <a:spLocks noGrp="1"/>
          </p:cNvSpPr>
          <p:nvPr>
            <p:ph type="sldNum" sz="quarter" idx="12"/>
          </p:nvPr>
        </p:nvSpPr>
        <p:spPr/>
        <p:txBody>
          <a:bodyPr/>
          <a:lstStyle/>
          <a:p>
            <a:pPr>
              <a:defRPr/>
            </a:pPr>
            <a:fld id="{6E99D2E9-C39C-4B2C-85A5-6556FE594940}" type="slidenum">
              <a:rPr lang="en-US" altLang="en-US" smtClean="0"/>
              <a:pPr>
                <a:defRPr/>
              </a:pPr>
              <a:t>11</a:t>
            </a:fld>
            <a:endParaRPr lang="en-US" alt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60207" y="1578336"/>
            <a:ext cx="3836540" cy="2068724"/>
          </a:xfrm>
          <a:prstGeom prst="rect">
            <a:avLst/>
          </a:prstGeom>
        </p:spPr>
      </p:pic>
      <p:pic>
        <p:nvPicPr>
          <p:cNvPr id="9" name="Picture 8" descr="Image result for critical propagation angle"/>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2599" y="1537388"/>
            <a:ext cx="3883198" cy="2068724"/>
          </a:xfrm>
          <a:prstGeom prst="rect">
            <a:avLst/>
          </a:prstGeom>
          <a:noFill/>
          <a:ln>
            <a:noFill/>
          </a:ln>
        </p:spPr>
      </p:pic>
    </p:spTree>
    <p:extLst>
      <p:ext uri="{BB962C8B-B14F-4D97-AF65-F5344CB8AC3E}">
        <p14:creationId xmlns:p14="http://schemas.microsoft.com/office/powerpoint/2010/main" val="55786175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nodeType="withEffect">
                                  <p:stCondLst>
                                    <p:cond delay="0"/>
                                  </p:stCondLst>
                                  <p:childTnLst>
                                    <p:set>
                                      <p:cBhvr>
                                        <p:cTn id="6" dur="1" fill="hold">
                                          <p:stCondLst>
                                            <p:cond delay="0"/>
                                          </p:stCondLst>
                                        </p:cTn>
                                        <p:tgtEl>
                                          <p:spTgt spid="23555">
                                            <p:txEl>
                                              <p:pRg st="0" end="0"/>
                                            </p:txEl>
                                          </p:spTgt>
                                        </p:tgtEl>
                                        <p:attrNameLst>
                                          <p:attrName>style.visibility</p:attrName>
                                        </p:attrNameLst>
                                      </p:cBhvr>
                                      <p:to>
                                        <p:strVal val="visible"/>
                                      </p:to>
                                    </p:set>
                                    <p:animEffect transition="in" filter="wipe(up)">
                                      <p:cBhvr>
                                        <p:cTn id="7" dur="1000"/>
                                        <p:tgtEl>
                                          <p:spTgt spid="2355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right)">
                                      <p:cBhvr>
                                        <p:cTn id="12" dur="2000"/>
                                        <p:tgtEl>
                                          <p:spTgt spid="4"/>
                                        </p:tgtEl>
                                      </p:cBhvr>
                                    </p:animEffect>
                                  </p:childTnLst>
                                </p:cTn>
                              </p:par>
                              <p:par>
                                <p:cTn id="13" presetID="22" presetClass="entr" presetSubtype="8"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left)">
                                      <p:cBhvr>
                                        <p:cTn id="15" dur="10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23557"/>
                                        </p:tgtEl>
                                        <p:attrNameLst>
                                          <p:attrName>style.visibility</p:attrName>
                                        </p:attrNameLst>
                                      </p:cBhvr>
                                      <p:to>
                                        <p:strVal val="visible"/>
                                      </p:to>
                                    </p:set>
                                    <p:animEffect transition="in" filter="wipe(left)">
                                      <p:cBhvr>
                                        <p:cTn id="20" dur="1000"/>
                                        <p:tgtEl>
                                          <p:spTgt spid="23557"/>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22" presetClass="entr" presetSubtype="4" fill="hold" nodeType="clickEffect">
                                  <p:stCondLst>
                                    <p:cond delay="0"/>
                                  </p:stCondLst>
                                  <p:childTnLst>
                                    <p:set>
                                      <p:cBhvr>
                                        <p:cTn id="24" dur="1" fill="hold">
                                          <p:stCondLst>
                                            <p:cond delay="0"/>
                                          </p:stCondLst>
                                        </p:cTn>
                                        <p:tgtEl>
                                          <p:spTgt spid="23558">
                                            <p:txEl>
                                              <p:pRg st="0" end="0"/>
                                            </p:txEl>
                                          </p:spTgt>
                                        </p:tgtEl>
                                        <p:attrNameLst>
                                          <p:attrName>style.visibility</p:attrName>
                                        </p:attrNameLst>
                                      </p:cBhvr>
                                      <p:to>
                                        <p:strVal val="visible"/>
                                      </p:to>
                                    </p:set>
                                    <p:animEffect transition="in" filter="wipe(down)">
                                      <p:cBhvr>
                                        <p:cTn id="25" dur="1000"/>
                                        <p:tgtEl>
                                          <p:spTgt spid="2355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82" name="Rectangle 2"/>
          <p:cNvSpPr>
            <a:spLocks noGrp="1" noChangeArrowheads="1"/>
          </p:cNvSpPr>
          <p:nvPr>
            <p:ph type="title"/>
          </p:nvPr>
        </p:nvSpPr>
        <p:spPr/>
        <p:txBody>
          <a:bodyPr/>
          <a:lstStyle/>
          <a:p>
            <a:pPr algn="ctr"/>
            <a:r>
              <a:rPr lang="en-US" altLang="en-US" sz="2700" dirty="0">
                <a:latin typeface="+mn-lt"/>
              </a:rPr>
              <a:t>Skywave Excitement</a:t>
            </a:r>
            <a:endParaRPr lang="en-US" altLang="en-US" sz="2700" dirty="0"/>
          </a:p>
        </p:txBody>
      </p:sp>
      <p:sp>
        <p:nvSpPr>
          <p:cNvPr id="24581" name="Rectangle 5"/>
          <p:cNvSpPr>
            <a:spLocks noGrp="1" noChangeArrowheads="1"/>
          </p:cNvSpPr>
          <p:nvPr>
            <p:ph type="body" idx="1"/>
          </p:nvPr>
        </p:nvSpPr>
        <p:spPr>
          <a:xfrm>
            <a:off x="757237" y="1140619"/>
            <a:ext cx="7229476" cy="3208744"/>
          </a:xfrm>
        </p:spPr>
        <p:txBody>
          <a:bodyPr>
            <a:normAutofit/>
          </a:bodyPr>
          <a:lstStyle/>
          <a:p>
            <a:pPr>
              <a:buFont typeface="Wingdings" panose="05000000000000000000" pitchFamily="2" charset="2"/>
              <a:buChar char="Ø"/>
            </a:pPr>
            <a:r>
              <a:rPr lang="en-US" altLang="en-US" b="1" dirty="0"/>
              <a:t>MUF</a:t>
            </a:r>
            <a:r>
              <a:rPr lang="en-US" altLang="en-US" dirty="0"/>
              <a:t> stand for </a:t>
            </a:r>
            <a:r>
              <a:rPr lang="en-US" altLang="en-US" b="1" dirty="0"/>
              <a:t>the M</a:t>
            </a:r>
            <a:r>
              <a:rPr lang="en-US" altLang="en-US" dirty="0"/>
              <a:t>aximum</a:t>
            </a:r>
            <a:r>
              <a:rPr lang="en-US" altLang="en-US" b="1" dirty="0"/>
              <a:t> U</a:t>
            </a:r>
            <a:r>
              <a:rPr lang="en-US" altLang="en-US" dirty="0"/>
              <a:t>sable</a:t>
            </a:r>
            <a:r>
              <a:rPr lang="en-US" altLang="en-US" b="1" dirty="0"/>
              <a:t> F</a:t>
            </a:r>
            <a:r>
              <a:rPr lang="en-US" altLang="en-US" dirty="0"/>
              <a:t>requency</a:t>
            </a:r>
            <a:r>
              <a:rPr lang="en-US" altLang="en-US" b="1" dirty="0"/>
              <a:t> for communications between two points</a:t>
            </a:r>
            <a:r>
              <a:rPr lang="en-US" altLang="en-US" dirty="0"/>
              <a:t>. </a:t>
            </a:r>
            <a:r>
              <a:rPr lang="en-US" altLang="en-US" sz="750" dirty="0"/>
              <a:t>(G3B08)</a:t>
            </a:r>
            <a:r>
              <a:rPr lang="en-US" altLang="en-US" dirty="0"/>
              <a:t> </a:t>
            </a:r>
          </a:p>
          <a:p>
            <a:pPr lvl="3"/>
            <a:r>
              <a:rPr lang="en-US" altLang="en-US" dirty="0">
                <a:solidFill>
                  <a:srgbClr val="FF0000"/>
                </a:solidFill>
              </a:rPr>
              <a:t>The highest frequency that will be returned to earth for a given angle of incidence.</a:t>
            </a:r>
          </a:p>
          <a:p>
            <a:pPr>
              <a:buFont typeface="Wingdings" panose="05000000000000000000" pitchFamily="2" charset="2"/>
              <a:buChar char="Ø"/>
            </a:pPr>
            <a:r>
              <a:rPr lang="en-US" altLang="en-US" b="1" dirty="0"/>
              <a:t>LUF</a:t>
            </a:r>
            <a:r>
              <a:rPr lang="en-US" altLang="en-US" dirty="0"/>
              <a:t> stands for </a:t>
            </a:r>
            <a:r>
              <a:rPr lang="en-US" altLang="en-US" b="1" dirty="0"/>
              <a:t>the L</a:t>
            </a:r>
            <a:r>
              <a:rPr lang="en-US" altLang="en-US" dirty="0"/>
              <a:t>owest</a:t>
            </a:r>
            <a:r>
              <a:rPr lang="en-US" altLang="en-US" b="1" dirty="0"/>
              <a:t> U</a:t>
            </a:r>
            <a:r>
              <a:rPr lang="en-US" altLang="en-US" dirty="0"/>
              <a:t>sable</a:t>
            </a:r>
            <a:r>
              <a:rPr lang="en-US" altLang="en-US" b="1" dirty="0"/>
              <a:t> F</a:t>
            </a:r>
            <a:r>
              <a:rPr lang="en-US" altLang="en-US" dirty="0"/>
              <a:t>requency</a:t>
            </a:r>
            <a:r>
              <a:rPr lang="en-US" altLang="en-US" b="1" dirty="0"/>
              <a:t> for communications between two points</a:t>
            </a:r>
            <a:r>
              <a:rPr lang="en-US" altLang="en-US" dirty="0"/>
              <a:t>. </a:t>
            </a:r>
            <a:r>
              <a:rPr lang="en-US" altLang="en-US" sz="750" dirty="0"/>
              <a:t>(G3B07)</a:t>
            </a:r>
            <a:r>
              <a:rPr lang="en-US" altLang="en-US" dirty="0"/>
              <a:t> </a:t>
            </a:r>
          </a:p>
          <a:p>
            <a:pPr>
              <a:buFont typeface="Wingdings" panose="05000000000000000000" pitchFamily="2" charset="2"/>
              <a:buChar char="Ø"/>
            </a:pPr>
            <a:r>
              <a:rPr lang="en-US" altLang="en-US" dirty="0"/>
              <a:t>When they are sent into the ionosphere, radio waves with frequencies below the </a:t>
            </a:r>
            <a:r>
              <a:rPr lang="en-US" altLang="en-US" b="1" dirty="0"/>
              <a:t>L</a:t>
            </a:r>
            <a:r>
              <a:rPr lang="en-US" altLang="en-US" dirty="0"/>
              <a:t>owest </a:t>
            </a:r>
            <a:r>
              <a:rPr lang="en-US" altLang="en-US" b="1" dirty="0"/>
              <a:t>U</a:t>
            </a:r>
            <a:r>
              <a:rPr lang="en-US" altLang="en-US" dirty="0"/>
              <a:t>sable </a:t>
            </a:r>
            <a:r>
              <a:rPr lang="en-US" altLang="en-US" b="1" dirty="0"/>
              <a:t>F</a:t>
            </a:r>
            <a:r>
              <a:rPr lang="en-US" altLang="en-US" dirty="0"/>
              <a:t>requency (</a:t>
            </a:r>
            <a:r>
              <a:rPr lang="en-US" altLang="en-US" b="1" dirty="0"/>
              <a:t>LUF</a:t>
            </a:r>
            <a:r>
              <a:rPr lang="en-US" altLang="en-US" dirty="0"/>
              <a:t>) </a:t>
            </a:r>
            <a:r>
              <a:rPr lang="en-US" altLang="en-US" b="1" dirty="0"/>
              <a:t>are completely absorbed by the ionosphere</a:t>
            </a:r>
            <a:r>
              <a:rPr lang="en-US" altLang="en-US" dirty="0"/>
              <a:t>. </a:t>
            </a:r>
            <a:r>
              <a:rPr lang="en-US" altLang="en-US" sz="750" dirty="0"/>
              <a:t>(G3B06)</a:t>
            </a:r>
            <a:r>
              <a:rPr lang="en-US" altLang="en-US" dirty="0"/>
              <a:t> </a:t>
            </a:r>
          </a:p>
          <a:p>
            <a:pPr>
              <a:buFont typeface="Wingdings" panose="05000000000000000000" pitchFamily="2" charset="2"/>
              <a:buChar char="Ø"/>
            </a:pPr>
            <a:r>
              <a:rPr lang="en-US" altLang="en-US" b="1" dirty="0"/>
              <a:t>No HF radio frequency will support ordinary skywave communications over the path </a:t>
            </a:r>
            <a:r>
              <a:rPr lang="en-US" altLang="en-US" dirty="0"/>
              <a:t>when the </a:t>
            </a:r>
            <a:r>
              <a:rPr lang="en-US" altLang="en-US" b="1" dirty="0"/>
              <a:t>L</a:t>
            </a:r>
            <a:r>
              <a:rPr lang="en-US" altLang="en-US" dirty="0"/>
              <a:t>owest </a:t>
            </a:r>
            <a:r>
              <a:rPr lang="en-US" altLang="en-US" b="1" dirty="0"/>
              <a:t>U</a:t>
            </a:r>
            <a:r>
              <a:rPr lang="en-US" altLang="en-US" dirty="0"/>
              <a:t>sable </a:t>
            </a:r>
            <a:r>
              <a:rPr lang="en-US" altLang="en-US" b="1" dirty="0"/>
              <a:t>F</a:t>
            </a:r>
            <a:r>
              <a:rPr lang="en-US" altLang="en-US" dirty="0"/>
              <a:t>requency (</a:t>
            </a:r>
            <a:r>
              <a:rPr lang="en-US" altLang="en-US" b="1" dirty="0"/>
              <a:t>LUF</a:t>
            </a:r>
            <a:r>
              <a:rPr lang="en-US" altLang="en-US" dirty="0"/>
              <a:t>) exceeds the </a:t>
            </a:r>
            <a:r>
              <a:rPr lang="en-US" altLang="en-US" b="1" dirty="0"/>
              <a:t>M</a:t>
            </a:r>
            <a:r>
              <a:rPr lang="en-US" altLang="en-US" dirty="0"/>
              <a:t>aximum </a:t>
            </a:r>
            <a:r>
              <a:rPr lang="en-US" altLang="en-US" b="1" dirty="0"/>
              <a:t>U</a:t>
            </a:r>
            <a:r>
              <a:rPr lang="en-US" altLang="en-US" dirty="0"/>
              <a:t>sable </a:t>
            </a:r>
            <a:r>
              <a:rPr lang="en-US" altLang="en-US" b="1" dirty="0"/>
              <a:t>F</a:t>
            </a:r>
            <a:r>
              <a:rPr lang="en-US" altLang="en-US" dirty="0"/>
              <a:t>requency (</a:t>
            </a:r>
            <a:r>
              <a:rPr lang="en-US" altLang="en-US" b="1" dirty="0"/>
              <a:t>MUF</a:t>
            </a:r>
            <a:r>
              <a:rPr lang="en-US" altLang="en-US" dirty="0"/>
              <a:t>). </a:t>
            </a:r>
            <a:r>
              <a:rPr lang="en-US" altLang="en-US" sz="750" dirty="0"/>
              <a:t>(G3B11)</a:t>
            </a:r>
          </a:p>
          <a:p>
            <a:pPr>
              <a:buFont typeface="Wingdings" panose="05000000000000000000" pitchFamily="2" charset="2"/>
              <a:buChar char="Ø"/>
            </a:pPr>
            <a:endParaRPr lang="en-US" altLang="en-US" sz="750" dirty="0"/>
          </a:p>
          <a:p>
            <a:endParaRPr lang="en-US" altLang="en-US" dirty="0"/>
          </a:p>
        </p:txBody>
      </p:sp>
      <p:sp>
        <p:nvSpPr>
          <p:cNvPr id="2" name="Slide Number Placeholder 1"/>
          <p:cNvSpPr>
            <a:spLocks noGrp="1"/>
          </p:cNvSpPr>
          <p:nvPr>
            <p:ph type="sldNum" sz="quarter" idx="12"/>
          </p:nvPr>
        </p:nvSpPr>
        <p:spPr/>
        <p:txBody>
          <a:bodyPr/>
          <a:lstStyle/>
          <a:p>
            <a:pPr>
              <a:defRPr/>
            </a:pPr>
            <a:fld id="{6E99D2E9-C39C-4B2C-85A5-6556FE594940}" type="slidenum">
              <a:rPr lang="en-US" altLang="en-US" smtClean="0"/>
              <a:pPr>
                <a:defRPr/>
              </a:pPr>
              <a:t>12</a:t>
            </a:fld>
            <a:endParaRPr lang="en-US" altLang="en-US"/>
          </a:p>
        </p:txBody>
      </p:sp>
    </p:spTree>
    <p:extLst>
      <p:ext uri="{BB962C8B-B14F-4D97-AF65-F5344CB8AC3E}">
        <p14:creationId xmlns:p14="http://schemas.microsoft.com/office/powerpoint/2010/main" val="33849567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4581">
                                            <p:txEl>
                                              <p:pRg st="0" end="0"/>
                                            </p:txEl>
                                          </p:spTgt>
                                        </p:tgtEl>
                                        <p:attrNameLst>
                                          <p:attrName>style.visibility</p:attrName>
                                        </p:attrNameLst>
                                      </p:cBhvr>
                                      <p:to>
                                        <p:strVal val="visible"/>
                                      </p:to>
                                    </p:set>
                                    <p:animEffect transition="in" filter="wipe(up)">
                                      <p:cBhvr>
                                        <p:cTn id="7" dur="1000"/>
                                        <p:tgtEl>
                                          <p:spTgt spid="2458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24581">
                                            <p:txEl>
                                              <p:pRg st="1" end="1"/>
                                            </p:txEl>
                                          </p:spTgt>
                                        </p:tgtEl>
                                        <p:attrNameLst>
                                          <p:attrName>style.visibility</p:attrName>
                                        </p:attrNameLst>
                                      </p:cBhvr>
                                      <p:to>
                                        <p:strVal val="visible"/>
                                      </p:to>
                                    </p:set>
                                    <p:anim calcmode="lin" valueType="num">
                                      <p:cBhvr>
                                        <p:cTn id="12" dur="1000" fill="hold"/>
                                        <p:tgtEl>
                                          <p:spTgt spid="24581">
                                            <p:txEl>
                                              <p:pRg st="1" end="1"/>
                                            </p:txEl>
                                          </p:spTgt>
                                        </p:tgtEl>
                                        <p:attrNameLst>
                                          <p:attrName>ppt_w</p:attrName>
                                        </p:attrNameLst>
                                      </p:cBhvr>
                                      <p:tavLst>
                                        <p:tav tm="0">
                                          <p:val>
                                            <p:fltVal val="0"/>
                                          </p:val>
                                        </p:tav>
                                        <p:tav tm="100000">
                                          <p:val>
                                            <p:strVal val="#ppt_w"/>
                                          </p:val>
                                        </p:tav>
                                      </p:tavLst>
                                    </p:anim>
                                    <p:anim calcmode="lin" valueType="num">
                                      <p:cBhvr>
                                        <p:cTn id="13" dur="1000" fill="hold"/>
                                        <p:tgtEl>
                                          <p:spTgt spid="24581">
                                            <p:txEl>
                                              <p:pRg st="1" end="1"/>
                                            </p:txEl>
                                          </p:spTgt>
                                        </p:tgtEl>
                                        <p:attrNameLst>
                                          <p:attrName>ppt_h</p:attrName>
                                        </p:attrNameLst>
                                      </p:cBhvr>
                                      <p:tavLst>
                                        <p:tav tm="0">
                                          <p:val>
                                            <p:fltVal val="0"/>
                                          </p:val>
                                        </p:tav>
                                        <p:tav tm="100000">
                                          <p:val>
                                            <p:strVal val="#ppt_h"/>
                                          </p:val>
                                        </p:tav>
                                      </p:tavLst>
                                    </p:anim>
                                    <p:animEffect transition="in" filter="fade">
                                      <p:cBhvr>
                                        <p:cTn id="14" dur="1000"/>
                                        <p:tgtEl>
                                          <p:spTgt spid="24581">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nodeType="clickEffect">
                                  <p:stCondLst>
                                    <p:cond delay="0"/>
                                  </p:stCondLst>
                                  <p:childTnLst>
                                    <p:set>
                                      <p:cBhvr>
                                        <p:cTn id="18" dur="1" fill="hold">
                                          <p:stCondLst>
                                            <p:cond delay="0"/>
                                          </p:stCondLst>
                                        </p:cTn>
                                        <p:tgtEl>
                                          <p:spTgt spid="24581">
                                            <p:txEl>
                                              <p:pRg st="2" end="2"/>
                                            </p:txEl>
                                          </p:spTgt>
                                        </p:tgtEl>
                                        <p:attrNameLst>
                                          <p:attrName>style.visibility</p:attrName>
                                        </p:attrNameLst>
                                      </p:cBhvr>
                                      <p:to>
                                        <p:strVal val="visible"/>
                                      </p:to>
                                    </p:set>
                                    <p:animEffect transition="in" filter="wipe(left)">
                                      <p:cBhvr>
                                        <p:cTn id="19" dur="1000"/>
                                        <p:tgtEl>
                                          <p:spTgt spid="24581">
                                            <p:txEl>
                                              <p:pRg st="2" end="2"/>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nodeType="clickEffect">
                                  <p:stCondLst>
                                    <p:cond delay="0"/>
                                  </p:stCondLst>
                                  <p:childTnLst>
                                    <p:set>
                                      <p:cBhvr>
                                        <p:cTn id="23" dur="1" fill="hold">
                                          <p:stCondLst>
                                            <p:cond delay="0"/>
                                          </p:stCondLst>
                                        </p:cTn>
                                        <p:tgtEl>
                                          <p:spTgt spid="24581">
                                            <p:txEl>
                                              <p:pRg st="3" end="3"/>
                                            </p:txEl>
                                          </p:spTgt>
                                        </p:tgtEl>
                                        <p:attrNameLst>
                                          <p:attrName>style.visibility</p:attrName>
                                        </p:attrNameLst>
                                      </p:cBhvr>
                                      <p:to>
                                        <p:strVal val="visible"/>
                                      </p:to>
                                    </p:set>
                                    <p:animEffect transition="in" filter="wipe(left)">
                                      <p:cBhvr>
                                        <p:cTn id="24" dur="1000"/>
                                        <p:tgtEl>
                                          <p:spTgt spid="24581">
                                            <p:txEl>
                                              <p:pRg st="3" end="3"/>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nodeType="clickEffect">
                                  <p:stCondLst>
                                    <p:cond delay="0"/>
                                  </p:stCondLst>
                                  <p:childTnLst>
                                    <p:set>
                                      <p:cBhvr>
                                        <p:cTn id="28" dur="1" fill="hold">
                                          <p:stCondLst>
                                            <p:cond delay="0"/>
                                          </p:stCondLst>
                                        </p:cTn>
                                        <p:tgtEl>
                                          <p:spTgt spid="24581">
                                            <p:txEl>
                                              <p:pRg st="4" end="4"/>
                                            </p:txEl>
                                          </p:spTgt>
                                        </p:tgtEl>
                                        <p:attrNameLst>
                                          <p:attrName>style.visibility</p:attrName>
                                        </p:attrNameLst>
                                      </p:cBhvr>
                                      <p:to>
                                        <p:strVal val="visible"/>
                                      </p:to>
                                    </p:set>
                                    <p:animEffect transition="in" filter="wipe(down)">
                                      <p:cBhvr>
                                        <p:cTn id="29" dur="1000"/>
                                        <p:tgtEl>
                                          <p:spTgt spid="2458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82" name="Rectangle 2"/>
          <p:cNvSpPr>
            <a:spLocks noGrp="1" noChangeArrowheads="1"/>
          </p:cNvSpPr>
          <p:nvPr>
            <p:ph type="title"/>
          </p:nvPr>
        </p:nvSpPr>
        <p:spPr/>
        <p:txBody>
          <a:bodyPr/>
          <a:lstStyle/>
          <a:p>
            <a:pPr algn="ctr"/>
            <a:r>
              <a:rPr lang="en-US" altLang="en-US" sz="2700" dirty="0">
                <a:latin typeface="+mn-lt"/>
              </a:rPr>
              <a:t>Skywave Excitement</a:t>
            </a:r>
            <a:endParaRPr lang="en-US" altLang="en-US" sz="2700" dirty="0"/>
          </a:p>
        </p:txBody>
      </p:sp>
      <p:sp>
        <p:nvSpPr>
          <p:cNvPr id="24581" name="Rectangle 5"/>
          <p:cNvSpPr>
            <a:spLocks noGrp="1" noChangeArrowheads="1"/>
          </p:cNvSpPr>
          <p:nvPr>
            <p:ph type="body" idx="1"/>
          </p:nvPr>
        </p:nvSpPr>
        <p:spPr>
          <a:xfrm>
            <a:off x="135732" y="786918"/>
            <a:ext cx="8815387" cy="3721894"/>
          </a:xfrm>
        </p:spPr>
        <p:txBody>
          <a:bodyPr/>
          <a:lstStyle/>
          <a:p>
            <a:pPr>
              <a:buFont typeface="Wingdings" panose="05000000000000000000" pitchFamily="2" charset="2"/>
              <a:buChar char="Ø"/>
            </a:pPr>
            <a:r>
              <a:rPr lang="en-US" altLang="en-US" dirty="0"/>
              <a:t>When they are sent into the ionosphere, radio waves with frequencies below the </a:t>
            </a:r>
            <a:r>
              <a:rPr lang="en-US" altLang="en-US" b="1" dirty="0"/>
              <a:t>M</a:t>
            </a:r>
            <a:r>
              <a:rPr lang="en-US" altLang="en-US" dirty="0"/>
              <a:t>aximum </a:t>
            </a:r>
            <a:r>
              <a:rPr lang="en-US" altLang="en-US" b="1" dirty="0"/>
              <a:t>U</a:t>
            </a:r>
            <a:r>
              <a:rPr lang="en-US" altLang="en-US" dirty="0"/>
              <a:t>sable </a:t>
            </a:r>
            <a:r>
              <a:rPr lang="en-US" altLang="en-US" b="1" dirty="0"/>
              <a:t>F</a:t>
            </a:r>
            <a:r>
              <a:rPr lang="en-US" altLang="en-US" dirty="0"/>
              <a:t>requency (</a:t>
            </a:r>
            <a:r>
              <a:rPr lang="en-US" altLang="en-US" b="1" dirty="0"/>
              <a:t>MUF</a:t>
            </a:r>
            <a:r>
              <a:rPr lang="en-US" altLang="en-US" dirty="0"/>
              <a:t>) and above the </a:t>
            </a:r>
            <a:r>
              <a:rPr lang="en-US" altLang="en-US" b="1" dirty="0"/>
              <a:t>L</a:t>
            </a:r>
            <a:r>
              <a:rPr lang="en-US" altLang="en-US" dirty="0"/>
              <a:t>owest </a:t>
            </a:r>
            <a:r>
              <a:rPr lang="en-US" altLang="en-US" b="1" dirty="0"/>
              <a:t>U</a:t>
            </a:r>
            <a:r>
              <a:rPr lang="en-US" altLang="en-US" dirty="0"/>
              <a:t>sable </a:t>
            </a:r>
            <a:r>
              <a:rPr lang="en-US" altLang="en-US" b="1" dirty="0"/>
              <a:t>F</a:t>
            </a:r>
            <a:r>
              <a:rPr lang="en-US" altLang="en-US" dirty="0"/>
              <a:t>requency (</a:t>
            </a:r>
            <a:r>
              <a:rPr lang="en-US" altLang="en-US" b="1" dirty="0"/>
              <a:t>LUF</a:t>
            </a:r>
            <a:r>
              <a:rPr lang="en-US" altLang="en-US" dirty="0"/>
              <a:t>) </a:t>
            </a:r>
            <a:r>
              <a:rPr lang="en-US" altLang="en-US" b="1" dirty="0"/>
              <a:t>are bent back to the Earth</a:t>
            </a:r>
            <a:r>
              <a:rPr lang="en-US" altLang="en-US" dirty="0"/>
              <a:t>. </a:t>
            </a:r>
            <a:r>
              <a:rPr lang="en-US" altLang="en-US" sz="750" dirty="0"/>
              <a:t>(G3B05)</a:t>
            </a:r>
            <a:r>
              <a:rPr lang="en-US" altLang="en-US" dirty="0"/>
              <a:t> </a:t>
            </a:r>
          </a:p>
        </p:txBody>
      </p:sp>
      <p:sp>
        <p:nvSpPr>
          <p:cNvPr id="2" name="Slide Number Placeholder 1"/>
          <p:cNvSpPr>
            <a:spLocks noGrp="1"/>
          </p:cNvSpPr>
          <p:nvPr>
            <p:ph type="sldNum" sz="quarter" idx="12"/>
          </p:nvPr>
        </p:nvSpPr>
        <p:spPr/>
        <p:txBody>
          <a:bodyPr/>
          <a:lstStyle/>
          <a:p>
            <a:pPr>
              <a:defRPr/>
            </a:pPr>
            <a:fld id="{6E99D2E9-C39C-4B2C-85A5-6556FE594940}" type="slidenum">
              <a:rPr lang="en-US" altLang="en-US" smtClean="0"/>
              <a:pPr>
                <a:defRPr/>
              </a:pPr>
              <a:t>13</a:t>
            </a:fld>
            <a:endParaRPr lang="en-US" alt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4201" y="1541098"/>
            <a:ext cx="5078412" cy="2898672"/>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91812" y="1537617"/>
            <a:ext cx="2331245" cy="2902153"/>
          </a:xfrm>
          <a:prstGeom prst="rect">
            <a:avLst/>
          </a:prstGeom>
        </p:spPr>
      </p:pic>
      <p:sp>
        <p:nvSpPr>
          <p:cNvPr id="8" name="TextBox 7"/>
          <p:cNvSpPr txBox="1"/>
          <p:nvPr/>
        </p:nvSpPr>
        <p:spPr>
          <a:xfrm>
            <a:off x="2235994" y="4820090"/>
            <a:ext cx="4672013" cy="276999"/>
          </a:xfrm>
          <a:prstGeom prst="rect">
            <a:avLst/>
          </a:prstGeom>
          <a:noFill/>
        </p:spPr>
        <p:txBody>
          <a:bodyPr wrap="square" rtlCol="0">
            <a:spAutoFit/>
          </a:bodyPr>
          <a:lstStyle/>
          <a:p>
            <a:r>
              <a:rPr lang="en-US" sz="1200" b="1" dirty="0">
                <a:solidFill>
                  <a:srgbClr val="FF0000"/>
                </a:solidFill>
              </a:rPr>
              <a:t>Notice frequencies change depending on the time of day</a:t>
            </a:r>
            <a:r>
              <a:rPr lang="en-US" sz="1200" dirty="0">
                <a:solidFill>
                  <a:srgbClr val="FF0000"/>
                </a:solidFill>
              </a:rPr>
              <a:t>.</a:t>
            </a:r>
          </a:p>
        </p:txBody>
      </p:sp>
    </p:spTree>
    <p:extLst>
      <p:ext uri="{BB962C8B-B14F-4D97-AF65-F5344CB8AC3E}">
        <p14:creationId xmlns:p14="http://schemas.microsoft.com/office/powerpoint/2010/main" val="14862648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4581">
                                            <p:txEl>
                                              <p:pRg st="0" end="0"/>
                                            </p:txEl>
                                          </p:spTgt>
                                        </p:tgtEl>
                                        <p:attrNameLst>
                                          <p:attrName>style.visibility</p:attrName>
                                        </p:attrNameLst>
                                      </p:cBhvr>
                                      <p:to>
                                        <p:strVal val="visible"/>
                                      </p:to>
                                    </p:set>
                                    <p:animEffect transition="in" filter="wipe(up)">
                                      <p:cBhvr>
                                        <p:cTn id="7" dur="1000"/>
                                        <p:tgtEl>
                                          <p:spTgt spid="2458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1000"/>
                                        <p:tgtEl>
                                          <p:spTgt spid="5"/>
                                        </p:tgtEl>
                                      </p:cBhvr>
                                    </p:animEffect>
                                  </p:childTnLst>
                                </p:cTn>
                              </p:par>
                              <p:par>
                                <p:cTn id="13" presetID="22" presetClass="entr" presetSubtype="2"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right)">
                                      <p:cBhvr>
                                        <p:cTn id="15" dur="10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8">
                                            <p:txEl>
                                              <p:pRg st="0" end="0"/>
                                            </p:txEl>
                                          </p:spTgt>
                                        </p:tgtEl>
                                        <p:attrNameLst>
                                          <p:attrName>style.visibility</p:attrName>
                                        </p:attrNameLst>
                                      </p:cBhvr>
                                      <p:to>
                                        <p:strVal val="visible"/>
                                      </p:to>
                                    </p:set>
                                    <p:animEffect transition="in" filter="wipe(down)">
                                      <p:cBhvr>
                                        <p:cTn id="20" dur="10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82" name="Rectangle 2"/>
          <p:cNvSpPr>
            <a:spLocks noGrp="1" noChangeArrowheads="1"/>
          </p:cNvSpPr>
          <p:nvPr>
            <p:ph type="title"/>
          </p:nvPr>
        </p:nvSpPr>
        <p:spPr/>
        <p:txBody>
          <a:bodyPr/>
          <a:lstStyle/>
          <a:p>
            <a:pPr algn="ctr"/>
            <a:r>
              <a:rPr lang="en-US" altLang="en-US" sz="2700" dirty="0">
                <a:latin typeface="+mn-lt"/>
              </a:rPr>
              <a:t>Skywave Excitement</a:t>
            </a:r>
            <a:endParaRPr lang="en-US" altLang="en-US" sz="2700" dirty="0"/>
          </a:p>
        </p:txBody>
      </p:sp>
      <p:sp>
        <p:nvSpPr>
          <p:cNvPr id="24581" name="Rectangle 5"/>
          <p:cNvSpPr>
            <a:spLocks noGrp="1" noChangeArrowheads="1"/>
          </p:cNvSpPr>
          <p:nvPr>
            <p:ph type="body" idx="1"/>
          </p:nvPr>
        </p:nvSpPr>
        <p:spPr>
          <a:xfrm>
            <a:off x="327535" y="879475"/>
            <a:ext cx="8465344" cy="3721894"/>
          </a:xfrm>
        </p:spPr>
        <p:txBody>
          <a:bodyPr/>
          <a:lstStyle/>
          <a:p>
            <a:pPr>
              <a:buFont typeface="Wingdings" panose="05000000000000000000" pitchFamily="2" charset="2"/>
              <a:buChar char="Ø"/>
            </a:pPr>
            <a:r>
              <a:rPr lang="en-US" altLang="en-US" dirty="0"/>
              <a:t>A reliable way to determine if the </a:t>
            </a:r>
            <a:r>
              <a:rPr lang="en-US" altLang="en-US" b="1" dirty="0"/>
              <a:t>M</a:t>
            </a:r>
            <a:r>
              <a:rPr lang="en-US" altLang="en-US" dirty="0"/>
              <a:t>aximum </a:t>
            </a:r>
            <a:r>
              <a:rPr lang="en-US" altLang="en-US" b="1" dirty="0"/>
              <a:t>U</a:t>
            </a:r>
            <a:r>
              <a:rPr lang="en-US" altLang="en-US" dirty="0"/>
              <a:t>sable </a:t>
            </a:r>
            <a:r>
              <a:rPr lang="en-US" altLang="en-US" b="1" dirty="0"/>
              <a:t>F</a:t>
            </a:r>
            <a:r>
              <a:rPr lang="en-US" altLang="en-US" dirty="0"/>
              <a:t>requency (</a:t>
            </a:r>
            <a:r>
              <a:rPr lang="en-US" altLang="en-US" b="1" dirty="0"/>
              <a:t>MUF</a:t>
            </a:r>
            <a:r>
              <a:rPr lang="en-US" altLang="en-US" dirty="0"/>
              <a:t>) is high enough to support skip propagation between your station and a distant location on frequencies between 14 and 30 MHz is to </a:t>
            </a:r>
            <a:r>
              <a:rPr lang="en-US" altLang="en-US" b="1" dirty="0"/>
              <a:t>listen for signals from an international beacon</a:t>
            </a:r>
            <a:r>
              <a:rPr lang="en-US" altLang="en-US" dirty="0"/>
              <a:t>. </a:t>
            </a:r>
            <a:r>
              <a:rPr lang="en-US" altLang="en-US" sz="750" dirty="0"/>
              <a:t>(G3B04)</a:t>
            </a:r>
            <a:r>
              <a:rPr lang="en-US" altLang="en-US" dirty="0"/>
              <a:t> </a:t>
            </a:r>
          </a:p>
          <a:p>
            <a:pPr marL="0" indent="0">
              <a:buNone/>
            </a:pPr>
            <a:r>
              <a:rPr lang="en-US" altLang="en-US" sz="1050" dirty="0">
                <a:solidFill>
                  <a:srgbClr val="FF0000"/>
                </a:solidFill>
              </a:rPr>
              <a:t>		Beacon stations: 14.100 MHz,   18.110 MHz,   21.150 MHz,   24.930 MHz,   28.200-28.300 MHz.</a:t>
            </a:r>
          </a:p>
          <a:p>
            <a:endParaRPr lang="en-US" altLang="en-US" dirty="0"/>
          </a:p>
          <a:p>
            <a:endParaRPr lang="en-US" altLang="en-US" dirty="0"/>
          </a:p>
          <a:p>
            <a:endParaRPr lang="en-US" altLang="en-US" dirty="0"/>
          </a:p>
        </p:txBody>
      </p:sp>
      <p:sp>
        <p:nvSpPr>
          <p:cNvPr id="2" name="Slide Number Placeholder 1"/>
          <p:cNvSpPr>
            <a:spLocks noGrp="1"/>
          </p:cNvSpPr>
          <p:nvPr>
            <p:ph type="sldNum" sz="quarter" idx="12"/>
          </p:nvPr>
        </p:nvSpPr>
        <p:spPr/>
        <p:txBody>
          <a:bodyPr/>
          <a:lstStyle/>
          <a:p>
            <a:pPr>
              <a:defRPr/>
            </a:pPr>
            <a:fld id="{6E99D2E9-C39C-4B2C-85A5-6556FE594940}" type="slidenum">
              <a:rPr lang="en-US" altLang="en-US" smtClean="0"/>
              <a:pPr>
                <a:defRPr/>
              </a:pPr>
              <a:t>14</a:t>
            </a:fld>
            <a:endParaRPr lang="en-US" altLang="en-US"/>
          </a:p>
        </p:txBody>
      </p:sp>
      <p:pic>
        <p:nvPicPr>
          <p:cNvPr id="8" name="Picture 6" descr="Image result for locations of beacon ham radio stations map"/>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8666" y="2080325"/>
            <a:ext cx="7843082" cy="25024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2002704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nodeType="withEffect">
                                  <p:stCondLst>
                                    <p:cond delay="0"/>
                                  </p:stCondLst>
                                  <p:childTnLst>
                                    <p:set>
                                      <p:cBhvr>
                                        <p:cTn id="6" dur="1" fill="hold">
                                          <p:stCondLst>
                                            <p:cond delay="0"/>
                                          </p:stCondLst>
                                        </p:cTn>
                                        <p:tgtEl>
                                          <p:spTgt spid="24581">
                                            <p:txEl>
                                              <p:pRg st="0" end="0"/>
                                            </p:txEl>
                                          </p:spTgt>
                                        </p:tgtEl>
                                        <p:attrNameLst>
                                          <p:attrName>style.visibility</p:attrName>
                                        </p:attrNameLst>
                                      </p:cBhvr>
                                      <p:to>
                                        <p:strVal val="visible"/>
                                      </p:to>
                                    </p:set>
                                    <p:animEffect transition="in" filter="wipe(up)">
                                      <p:cBhvr>
                                        <p:cTn id="7" dur="1000"/>
                                        <p:tgtEl>
                                          <p:spTgt spid="2458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4581">
                                            <p:txEl>
                                              <p:pRg st="1" end="1"/>
                                            </p:txEl>
                                          </p:spTgt>
                                        </p:tgtEl>
                                        <p:attrNameLst>
                                          <p:attrName>style.visibility</p:attrName>
                                        </p:attrNameLst>
                                      </p:cBhvr>
                                      <p:to>
                                        <p:strVal val="visible"/>
                                      </p:to>
                                    </p:set>
                                    <p:animEffect transition="in" filter="wipe(left)">
                                      <p:cBhvr>
                                        <p:cTn id="12" dur="1000"/>
                                        <p:tgtEl>
                                          <p:spTgt spid="2458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down)">
                                      <p:cBhvr>
                                        <p:cTn id="17"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76482" name="Rectangle 2"/>
          <p:cNvSpPr>
            <a:spLocks noGrp="1" noChangeArrowheads="1"/>
          </p:cNvSpPr>
          <p:nvPr>
            <p:ph type="title"/>
          </p:nvPr>
        </p:nvSpPr>
        <p:spPr/>
        <p:txBody>
          <a:bodyPr/>
          <a:lstStyle/>
          <a:p>
            <a:pPr algn="ctr"/>
            <a:r>
              <a:rPr lang="en-US" altLang="en-US" sz="2700" dirty="0">
                <a:latin typeface="+mn-lt"/>
              </a:rPr>
              <a:t>Skywave Excitement</a:t>
            </a:r>
            <a:endParaRPr lang="en-US" altLang="en-US" sz="2700" dirty="0"/>
          </a:p>
        </p:txBody>
      </p:sp>
      <p:sp>
        <p:nvSpPr>
          <p:cNvPr id="24581" name="Rectangle 5"/>
          <p:cNvSpPr>
            <a:spLocks noGrp="1" noChangeArrowheads="1"/>
          </p:cNvSpPr>
          <p:nvPr>
            <p:ph type="body" idx="1"/>
          </p:nvPr>
        </p:nvSpPr>
        <p:spPr>
          <a:xfrm>
            <a:off x="411729" y="800783"/>
            <a:ext cx="8422170" cy="3721894"/>
          </a:xfrm>
        </p:spPr>
        <p:txBody>
          <a:bodyPr>
            <a:normAutofit lnSpcReduction="10000"/>
          </a:bodyPr>
          <a:lstStyle/>
          <a:p>
            <a:pPr>
              <a:buFont typeface="Wingdings" panose="05000000000000000000" pitchFamily="2" charset="2"/>
              <a:buChar char="Ø"/>
            </a:pPr>
            <a:r>
              <a:rPr lang="en-US" b="1" dirty="0"/>
              <a:t>WSPR</a:t>
            </a:r>
            <a:r>
              <a:rPr lang="en-US" dirty="0"/>
              <a:t> stands for "</a:t>
            </a:r>
            <a:r>
              <a:rPr lang="en-US" b="1" dirty="0"/>
              <a:t>W</a:t>
            </a:r>
            <a:r>
              <a:rPr lang="en-US" dirty="0"/>
              <a:t>eak </a:t>
            </a:r>
            <a:r>
              <a:rPr lang="en-US" b="1" dirty="0"/>
              <a:t>S</a:t>
            </a:r>
            <a:r>
              <a:rPr lang="en-US" dirty="0"/>
              <a:t>ignal </a:t>
            </a:r>
            <a:r>
              <a:rPr lang="en-US" b="1" dirty="0"/>
              <a:t>P</a:t>
            </a:r>
            <a:r>
              <a:rPr lang="en-US" dirty="0"/>
              <a:t>ropagation </a:t>
            </a:r>
            <a:r>
              <a:rPr lang="en-US" b="1" dirty="0"/>
              <a:t>R</a:t>
            </a:r>
            <a:r>
              <a:rPr lang="en-US" dirty="0"/>
              <a:t>eporter". It is a digital mode used as a low-power beacon for assessing HF propagation. </a:t>
            </a:r>
            <a:r>
              <a:rPr lang="en-US" sz="750" dirty="0"/>
              <a:t>(G8C02)</a:t>
            </a:r>
            <a:endParaRPr lang="en-US" altLang="en-US" sz="750" dirty="0"/>
          </a:p>
          <a:p>
            <a:pPr marL="0" indent="0">
              <a:buNone/>
            </a:pPr>
            <a:r>
              <a:rPr lang="en-US" dirty="0"/>
              <a:t>			</a:t>
            </a:r>
            <a:r>
              <a:rPr lang="en-US" sz="1200" dirty="0">
                <a:solidFill>
                  <a:srgbClr val="FF0000"/>
                </a:solidFill>
              </a:rPr>
              <a:t>It is a protocol, implemented in a computer program. </a:t>
            </a:r>
          </a:p>
          <a:p>
            <a:pPr marL="0" indent="0">
              <a:buNone/>
            </a:pPr>
            <a:r>
              <a:rPr lang="en-US" sz="1200" dirty="0">
                <a:solidFill>
                  <a:srgbClr val="FF0000"/>
                </a:solidFill>
              </a:rPr>
              <a:t>			That is used for weak-signal radio communication. </a:t>
            </a:r>
          </a:p>
          <a:p>
            <a:pPr marL="0" indent="0">
              <a:buNone/>
            </a:pPr>
            <a:r>
              <a:rPr lang="en-US" sz="1200" dirty="0">
                <a:solidFill>
                  <a:srgbClr val="FF0000"/>
                </a:solidFill>
              </a:rPr>
              <a:t>			Between amateur radio operators. </a:t>
            </a:r>
          </a:p>
          <a:p>
            <a:pPr>
              <a:buFont typeface="Wingdings" panose="05000000000000000000" pitchFamily="2" charset="2"/>
              <a:buChar char="Ø"/>
            </a:pPr>
            <a:r>
              <a:rPr lang="en-US" altLang="en-US" dirty="0"/>
              <a:t>When selecting a frequency for lowest attenuation when transmitting on HF, </a:t>
            </a:r>
            <a:r>
              <a:rPr lang="en-US" altLang="en-US" b="1" dirty="0"/>
              <a:t>select a frequency just below the MUF</a:t>
            </a:r>
            <a:r>
              <a:rPr lang="en-US" altLang="en-US" dirty="0"/>
              <a:t>.</a:t>
            </a:r>
            <a:r>
              <a:rPr lang="en-US" altLang="en-US" sz="1200" dirty="0"/>
              <a:t> </a:t>
            </a:r>
            <a:r>
              <a:rPr lang="en-US" altLang="en-US" sz="600" dirty="0"/>
              <a:t>(G3B03)</a:t>
            </a:r>
            <a:r>
              <a:rPr lang="en-US" altLang="en-US" sz="1200" dirty="0"/>
              <a:t> </a:t>
            </a:r>
          </a:p>
          <a:p>
            <a:pPr>
              <a:buFont typeface="Wingdings" panose="05000000000000000000" pitchFamily="2" charset="2"/>
              <a:buChar char="Ø"/>
            </a:pPr>
            <a:endParaRPr lang="en-US" altLang="en-US" sz="1200" dirty="0"/>
          </a:p>
          <a:p>
            <a:pPr>
              <a:buFont typeface="Wingdings" panose="05000000000000000000" pitchFamily="2" charset="2"/>
              <a:buChar char="Ø"/>
            </a:pPr>
            <a:r>
              <a:rPr lang="en-US" altLang="en-US" dirty="0"/>
              <a:t>Factors that affect the MUF: </a:t>
            </a:r>
            <a:r>
              <a:rPr lang="en-US" altLang="en-US" sz="750" dirty="0"/>
              <a:t>(G3B02)</a:t>
            </a:r>
          </a:p>
          <a:p>
            <a:pPr lvl="2">
              <a:buFont typeface="Wingdings" panose="05000000000000000000" pitchFamily="2" charset="2"/>
              <a:buChar char="ü"/>
            </a:pPr>
            <a:r>
              <a:rPr lang="en-US" altLang="en-US" sz="1500" dirty="0"/>
              <a:t>Path distance and location.</a:t>
            </a:r>
          </a:p>
          <a:p>
            <a:pPr lvl="2">
              <a:buFont typeface="Wingdings" panose="05000000000000000000" pitchFamily="2" charset="2"/>
              <a:buChar char="ü"/>
            </a:pPr>
            <a:r>
              <a:rPr lang="en-US" altLang="en-US" sz="1500" dirty="0"/>
              <a:t>Time of day and season.</a:t>
            </a:r>
          </a:p>
          <a:p>
            <a:pPr lvl="2">
              <a:buFont typeface="Wingdings" panose="05000000000000000000" pitchFamily="2" charset="2"/>
              <a:buChar char="ü"/>
            </a:pPr>
            <a:r>
              <a:rPr lang="en-US" altLang="en-US" sz="1500" dirty="0"/>
              <a:t>Solar radiation and ionospheric disturbances.</a:t>
            </a:r>
          </a:p>
          <a:p>
            <a:pPr lvl="2">
              <a:buFont typeface="Wingdings" panose="05000000000000000000" pitchFamily="2" charset="2"/>
              <a:buChar char="ü"/>
            </a:pPr>
            <a:endParaRPr lang="en-US" altLang="en-US" sz="1500" dirty="0"/>
          </a:p>
          <a:p>
            <a:pPr lvl="4">
              <a:buFont typeface="Wingdings" panose="05000000000000000000" pitchFamily="2" charset="2"/>
              <a:buChar char="ü"/>
            </a:pPr>
            <a:r>
              <a:rPr lang="en-US" altLang="en-US" dirty="0"/>
              <a:t>All of these choices are correct.</a:t>
            </a:r>
          </a:p>
          <a:p>
            <a:pPr lvl="1">
              <a:buFont typeface="Wingdings" panose="05000000000000000000" pitchFamily="2" charset="2"/>
              <a:buChar char="Ø"/>
            </a:pPr>
            <a:endParaRPr lang="en-US" altLang="en-US" dirty="0">
              <a:solidFill>
                <a:srgbClr val="FF0000"/>
              </a:solidFill>
            </a:endParaRPr>
          </a:p>
          <a:p>
            <a:pPr>
              <a:buFont typeface="Wingdings" panose="05000000000000000000" pitchFamily="2" charset="2"/>
              <a:buChar char="Ø"/>
            </a:pPr>
            <a:endParaRPr lang="en-US" altLang="en-US" dirty="0"/>
          </a:p>
          <a:p>
            <a:pPr>
              <a:buFont typeface="Wingdings" panose="05000000000000000000" pitchFamily="2" charset="2"/>
              <a:buChar char="Ø"/>
            </a:pPr>
            <a:endParaRPr lang="en-US" altLang="en-US" dirty="0"/>
          </a:p>
          <a:p>
            <a:endParaRPr lang="en-US" altLang="en-US" dirty="0"/>
          </a:p>
        </p:txBody>
      </p:sp>
      <p:sp>
        <p:nvSpPr>
          <p:cNvPr id="2" name="Slide Number Placeholder 1"/>
          <p:cNvSpPr>
            <a:spLocks noGrp="1"/>
          </p:cNvSpPr>
          <p:nvPr>
            <p:ph type="sldNum" sz="quarter" idx="12"/>
          </p:nvPr>
        </p:nvSpPr>
        <p:spPr/>
        <p:txBody>
          <a:bodyPr/>
          <a:lstStyle/>
          <a:p>
            <a:pPr>
              <a:defRPr/>
            </a:pPr>
            <a:fld id="{6E99D2E9-C39C-4B2C-85A5-6556FE594940}" type="slidenum">
              <a:rPr lang="en-US" altLang="en-US" smtClean="0"/>
              <a:pPr>
                <a:defRPr/>
              </a:pPr>
              <a:t>15</a:t>
            </a:fld>
            <a:endParaRPr lang="en-US" altLang="en-US"/>
          </a:p>
        </p:txBody>
      </p:sp>
      <p:pic>
        <p:nvPicPr>
          <p:cNvPr id="36866" name="Picture 2" descr="Related image"/>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445558" y="2409246"/>
            <a:ext cx="3058000" cy="21745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451539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4581">
                                            <p:txEl>
                                              <p:pRg st="0" end="0"/>
                                            </p:txEl>
                                          </p:spTgt>
                                        </p:tgtEl>
                                        <p:attrNameLst>
                                          <p:attrName>style.visibility</p:attrName>
                                        </p:attrNameLst>
                                      </p:cBhvr>
                                      <p:to>
                                        <p:strVal val="visible"/>
                                      </p:to>
                                    </p:set>
                                    <p:animEffect transition="in" filter="wipe(up)">
                                      <p:cBhvr>
                                        <p:cTn id="7" dur="1000"/>
                                        <p:tgtEl>
                                          <p:spTgt spid="2458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4581">
                                            <p:txEl>
                                              <p:pRg st="1" end="1"/>
                                            </p:txEl>
                                          </p:spTgt>
                                        </p:tgtEl>
                                        <p:attrNameLst>
                                          <p:attrName>style.visibility</p:attrName>
                                        </p:attrNameLst>
                                      </p:cBhvr>
                                      <p:to>
                                        <p:strVal val="visible"/>
                                      </p:to>
                                    </p:set>
                                    <p:animEffect transition="in" filter="wipe(left)">
                                      <p:cBhvr>
                                        <p:cTn id="12" dur="1000"/>
                                        <p:tgtEl>
                                          <p:spTgt spid="2458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4581">
                                            <p:txEl>
                                              <p:pRg st="2" end="2"/>
                                            </p:txEl>
                                          </p:spTgt>
                                        </p:tgtEl>
                                        <p:attrNameLst>
                                          <p:attrName>style.visibility</p:attrName>
                                        </p:attrNameLst>
                                      </p:cBhvr>
                                      <p:to>
                                        <p:strVal val="visible"/>
                                      </p:to>
                                    </p:set>
                                    <p:animEffect transition="in" filter="wipe(left)">
                                      <p:cBhvr>
                                        <p:cTn id="17" dur="1000"/>
                                        <p:tgtEl>
                                          <p:spTgt spid="2458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24581">
                                            <p:txEl>
                                              <p:pRg st="3" end="3"/>
                                            </p:txEl>
                                          </p:spTgt>
                                        </p:tgtEl>
                                        <p:attrNameLst>
                                          <p:attrName>style.visibility</p:attrName>
                                        </p:attrNameLst>
                                      </p:cBhvr>
                                      <p:to>
                                        <p:strVal val="visible"/>
                                      </p:to>
                                    </p:set>
                                    <p:animEffect transition="in" filter="wipe(left)">
                                      <p:cBhvr>
                                        <p:cTn id="22" dur="1000"/>
                                        <p:tgtEl>
                                          <p:spTgt spid="24581">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24581">
                                            <p:txEl>
                                              <p:pRg st="4" end="4"/>
                                            </p:txEl>
                                          </p:spTgt>
                                        </p:tgtEl>
                                        <p:attrNameLst>
                                          <p:attrName>style.visibility</p:attrName>
                                        </p:attrNameLst>
                                      </p:cBhvr>
                                      <p:to>
                                        <p:strVal val="visible"/>
                                      </p:to>
                                    </p:set>
                                    <p:animEffect transition="in" filter="wipe(left)">
                                      <p:cBhvr>
                                        <p:cTn id="27" dur="1000"/>
                                        <p:tgtEl>
                                          <p:spTgt spid="24581">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24581">
                                            <p:txEl>
                                              <p:pRg st="6" end="6"/>
                                            </p:txEl>
                                          </p:spTgt>
                                        </p:tgtEl>
                                        <p:attrNameLst>
                                          <p:attrName>style.visibility</p:attrName>
                                        </p:attrNameLst>
                                      </p:cBhvr>
                                      <p:to>
                                        <p:strVal val="visible"/>
                                      </p:to>
                                    </p:set>
                                    <p:animEffect transition="in" filter="wipe(left)">
                                      <p:cBhvr>
                                        <p:cTn id="32" dur="1000"/>
                                        <p:tgtEl>
                                          <p:spTgt spid="24581">
                                            <p:txEl>
                                              <p:pRg st="6" end="6"/>
                                            </p:txEl>
                                          </p:spTgt>
                                        </p:tgtEl>
                                      </p:cBhvr>
                                    </p:animEffect>
                                  </p:childTnLst>
                                </p:cTn>
                              </p:par>
                              <p:par>
                                <p:cTn id="33" presetID="22" presetClass="entr" presetSubtype="2" fill="hold" nodeType="withEffect">
                                  <p:stCondLst>
                                    <p:cond delay="1000"/>
                                  </p:stCondLst>
                                  <p:childTnLst>
                                    <p:set>
                                      <p:cBhvr>
                                        <p:cTn id="34" dur="1" fill="hold">
                                          <p:stCondLst>
                                            <p:cond delay="0"/>
                                          </p:stCondLst>
                                        </p:cTn>
                                        <p:tgtEl>
                                          <p:spTgt spid="36866"/>
                                        </p:tgtEl>
                                        <p:attrNameLst>
                                          <p:attrName>style.visibility</p:attrName>
                                        </p:attrNameLst>
                                      </p:cBhvr>
                                      <p:to>
                                        <p:strVal val="visible"/>
                                      </p:to>
                                    </p:set>
                                    <p:animEffect transition="in" filter="wipe(right)">
                                      <p:cBhvr>
                                        <p:cTn id="35" dur="1000"/>
                                        <p:tgtEl>
                                          <p:spTgt spid="36866"/>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nodeType="clickEffect">
                                  <p:stCondLst>
                                    <p:cond delay="0"/>
                                  </p:stCondLst>
                                  <p:childTnLst>
                                    <p:set>
                                      <p:cBhvr>
                                        <p:cTn id="39" dur="1" fill="hold">
                                          <p:stCondLst>
                                            <p:cond delay="0"/>
                                          </p:stCondLst>
                                        </p:cTn>
                                        <p:tgtEl>
                                          <p:spTgt spid="24581">
                                            <p:txEl>
                                              <p:pRg st="7" end="7"/>
                                            </p:txEl>
                                          </p:spTgt>
                                        </p:tgtEl>
                                        <p:attrNameLst>
                                          <p:attrName>style.visibility</p:attrName>
                                        </p:attrNameLst>
                                      </p:cBhvr>
                                      <p:to>
                                        <p:strVal val="visible"/>
                                      </p:to>
                                    </p:set>
                                    <p:animEffect transition="in" filter="wipe(left)">
                                      <p:cBhvr>
                                        <p:cTn id="40" dur="1000"/>
                                        <p:tgtEl>
                                          <p:spTgt spid="24581">
                                            <p:txEl>
                                              <p:pRg st="7" end="7"/>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nodeType="clickEffect">
                                  <p:stCondLst>
                                    <p:cond delay="0"/>
                                  </p:stCondLst>
                                  <p:childTnLst>
                                    <p:set>
                                      <p:cBhvr>
                                        <p:cTn id="44" dur="1" fill="hold">
                                          <p:stCondLst>
                                            <p:cond delay="0"/>
                                          </p:stCondLst>
                                        </p:cTn>
                                        <p:tgtEl>
                                          <p:spTgt spid="24581">
                                            <p:txEl>
                                              <p:pRg st="8" end="8"/>
                                            </p:txEl>
                                          </p:spTgt>
                                        </p:tgtEl>
                                        <p:attrNameLst>
                                          <p:attrName>style.visibility</p:attrName>
                                        </p:attrNameLst>
                                      </p:cBhvr>
                                      <p:to>
                                        <p:strVal val="visible"/>
                                      </p:to>
                                    </p:set>
                                    <p:animEffect transition="in" filter="wipe(left)">
                                      <p:cBhvr>
                                        <p:cTn id="45" dur="1000"/>
                                        <p:tgtEl>
                                          <p:spTgt spid="24581">
                                            <p:txEl>
                                              <p:pRg st="8" end="8"/>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nodeType="clickEffect">
                                  <p:stCondLst>
                                    <p:cond delay="0"/>
                                  </p:stCondLst>
                                  <p:childTnLst>
                                    <p:set>
                                      <p:cBhvr>
                                        <p:cTn id="49" dur="1" fill="hold">
                                          <p:stCondLst>
                                            <p:cond delay="0"/>
                                          </p:stCondLst>
                                        </p:cTn>
                                        <p:tgtEl>
                                          <p:spTgt spid="24581">
                                            <p:txEl>
                                              <p:pRg st="9" end="9"/>
                                            </p:txEl>
                                          </p:spTgt>
                                        </p:tgtEl>
                                        <p:attrNameLst>
                                          <p:attrName>style.visibility</p:attrName>
                                        </p:attrNameLst>
                                      </p:cBhvr>
                                      <p:to>
                                        <p:strVal val="visible"/>
                                      </p:to>
                                    </p:set>
                                    <p:animEffect transition="in" filter="wipe(left)">
                                      <p:cBhvr>
                                        <p:cTn id="50" dur="1000"/>
                                        <p:tgtEl>
                                          <p:spTgt spid="24581">
                                            <p:txEl>
                                              <p:pRg st="9" end="9"/>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4" fill="hold" nodeType="clickEffect">
                                  <p:stCondLst>
                                    <p:cond delay="0"/>
                                  </p:stCondLst>
                                  <p:childTnLst>
                                    <p:set>
                                      <p:cBhvr>
                                        <p:cTn id="54" dur="1" fill="hold">
                                          <p:stCondLst>
                                            <p:cond delay="0"/>
                                          </p:stCondLst>
                                        </p:cTn>
                                        <p:tgtEl>
                                          <p:spTgt spid="24581">
                                            <p:txEl>
                                              <p:pRg st="11" end="11"/>
                                            </p:txEl>
                                          </p:spTgt>
                                        </p:tgtEl>
                                        <p:attrNameLst>
                                          <p:attrName>style.visibility</p:attrName>
                                        </p:attrNameLst>
                                      </p:cBhvr>
                                      <p:to>
                                        <p:strVal val="visible"/>
                                      </p:to>
                                    </p:set>
                                    <p:animEffect transition="in" filter="wipe(down)">
                                      <p:cBhvr>
                                        <p:cTn id="55" dur="1000"/>
                                        <p:tgtEl>
                                          <p:spTgt spid="24581">
                                            <p:txEl>
                                              <p:pRg st="11" end="11"/>
                                            </p:txEl>
                                          </p:spTgt>
                                        </p:tgtEl>
                                      </p:cBhvr>
                                    </p:animEffect>
                                  </p:childTnLst>
                                </p:cTn>
                              </p:par>
                              <p:par>
                                <p:cTn id="56" presetID="3" presetClass="emph" presetSubtype="2" fill="hold" nodeType="withEffect">
                                  <p:stCondLst>
                                    <p:cond delay="0"/>
                                  </p:stCondLst>
                                  <p:childTnLst>
                                    <p:animClr clrSpc="rgb" dir="cw">
                                      <p:cBhvr override="childStyle">
                                        <p:cTn id="57" dur="1000" fill="hold"/>
                                        <p:tgtEl>
                                          <p:spTgt spid="24581">
                                            <p:txEl>
                                              <p:pRg st="11" end="11"/>
                                            </p:txEl>
                                          </p:spTgt>
                                        </p:tgtEl>
                                        <p:attrNameLst>
                                          <p:attrName>style.color</p:attrName>
                                        </p:attrNameLst>
                                      </p:cBhvr>
                                      <p:to>
                                        <a:schemeClr val="accent1"/>
                                      </p:to>
                                    </p:animClr>
                                  </p:childTnLst>
                                </p:cTn>
                              </p:par>
                              <p:par>
                                <p:cTn id="58" presetID="8" presetClass="emph" presetSubtype="0" fill="hold" nodeType="withEffect">
                                  <p:stCondLst>
                                    <p:cond delay="0"/>
                                  </p:stCondLst>
                                  <p:childTnLst>
                                    <p:animRot by="21600000">
                                      <p:cBhvr>
                                        <p:cTn id="59" dur="1000" fill="hold"/>
                                        <p:tgtEl>
                                          <p:spTgt spid="24581">
                                            <p:txEl>
                                              <p:pRg st="11" end="11"/>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82" name="Rectangle 2"/>
          <p:cNvSpPr>
            <a:spLocks noGrp="1" noChangeArrowheads="1"/>
          </p:cNvSpPr>
          <p:nvPr>
            <p:ph type="title"/>
          </p:nvPr>
        </p:nvSpPr>
        <p:spPr/>
        <p:txBody>
          <a:bodyPr/>
          <a:lstStyle/>
          <a:p>
            <a:pPr algn="ctr"/>
            <a:r>
              <a:rPr lang="en-US" altLang="en-US" sz="2700" dirty="0">
                <a:latin typeface="+mn-lt"/>
              </a:rPr>
              <a:t>Skywave Excitement</a:t>
            </a:r>
            <a:endParaRPr lang="en-US" altLang="en-US" sz="2700" dirty="0"/>
          </a:p>
        </p:txBody>
      </p:sp>
      <p:sp>
        <p:nvSpPr>
          <p:cNvPr id="24581" name="Rectangle 5"/>
          <p:cNvSpPr>
            <a:spLocks noGrp="1" noChangeArrowheads="1"/>
          </p:cNvSpPr>
          <p:nvPr>
            <p:ph type="body" idx="1"/>
          </p:nvPr>
        </p:nvSpPr>
        <p:spPr>
          <a:xfrm>
            <a:off x="374353" y="774564"/>
            <a:ext cx="8407400" cy="3334940"/>
          </a:xfrm>
        </p:spPr>
        <p:txBody>
          <a:bodyPr>
            <a:normAutofit fontScale="25000" lnSpcReduction="20000"/>
          </a:bodyPr>
          <a:lstStyle/>
          <a:p>
            <a:pPr>
              <a:buFont typeface="Wingdings" panose="05000000000000000000" pitchFamily="2" charset="2"/>
              <a:buChar char="Ø"/>
            </a:pPr>
            <a:r>
              <a:rPr lang="en-US" altLang="en-US" sz="6400" dirty="0"/>
              <a:t>The approximate </a:t>
            </a:r>
            <a:r>
              <a:rPr lang="en-US" altLang="en-US" sz="6400" b="1" dirty="0"/>
              <a:t>maximum distance along the Earth’s surface that is normally covered in one hop using the E region</a:t>
            </a:r>
            <a:r>
              <a:rPr lang="en-US" altLang="en-US" sz="6400" dirty="0"/>
              <a:t> (layer) is </a:t>
            </a:r>
            <a:r>
              <a:rPr lang="en-US" altLang="en-US" sz="6400" b="1" dirty="0"/>
              <a:t>1,200 Miles</a:t>
            </a:r>
            <a:r>
              <a:rPr lang="en-US" altLang="en-US" sz="6400" dirty="0"/>
              <a:t>. </a:t>
            </a:r>
            <a:r>
              <a:rPr lang="en-US" altLang="en-US" sz="4000" dirty="0"/>
              <a:t>(G3B10)</a:t>
            </a:r>
          </a:p>
          <a:p>
            <a:pPr>
              <a:buFont typeface="Wingdings" panose="05000000000000000000" pitchFamily="2" charset="2"/>
              <a:buChar char="Ø"/>
            </a:pPr>
            <a:endParaRPr lang="en-US" altLang="en-US" sz="750" dirty="0"/>
          </a:p>
          <a:p>
            <a:pPr>
              <a:buFont typeface="Wingdings" panose="05000000000000000000" pitchFamily="2" charset="2"/>
              <a:buChar char="Ø"/>
            </a:pPr>
            <a:endParaRPr lang="en-US" altLang="en-US" sz="750" dirty="0"/>
          </a:p>
          <a:p>
            <a:pPr>
              <a:buFont typeface="Wingdings" panose="05000000000000000000" pitchFamily="2" charset="2"/>
              <a:buChar char="Ø"/>
            </a:pPr>
            <a:endParaRPr lang="en-US" altLang="en-US" sz="750" dirty="0"/>
          </a:p>
          <a:p>
            <a:pPr>
              <a:buFont typeface="Wingdings" panose="05000000000000000000" pitchFamily="2" charset="2"/>
              <a:buChar char="Ø"/>
            </a:pPr>
            <a:endParaRPr lang="en-US" altLang="en-US" sz="750" dirty="0"/>
          </a:p>
          <a:p>
            <a:pPr>
              <a:buFont typeface="Wingdings" panose="05000000000000000000" pitchFamily="2" charset="2"/>
              <a:buChar char="Ø"/>
            </a:pPr>
            <a:endParaRPr lang="en-US" altLang="en-US" sz="750" dirty="0"/>
          </a:p>
          <a:p>
            <a:pPr>
              <a:buFont typeface="Wingdings" panose="05000000000000000000" pitchFamily="2" charset="2"/>
              <a:buChar char="Ø"/>
            </a:pPr>
            <a:endParaRPr lang="en-US" altLang="en-US" sz="750" dirty="0"/>
          </a:p>
          <a:p>
            <a:pPr>
              <a:buFont typeface="Wingdings" panose="05000000000000000000" pitchFamily="2" charset="2"/>
              <a:buChar char="Ø"/>
            </a:pPr>
            <a:endParaRPr lang="en-US" altLang="en-US" sz="750" dirty="0"/>
          </a:p>
          <a:p>
            <a:pPr>
              <a:buFont typeface="Wingdings" panose="05000000000000000000" pitchFamily="2" charset="2"/>
              <a:buChar char="Ø"/>
            </a:pPr>
            <a:endParaRPr lang="en-US" altLang="en-US" sz="750" dirty="0"/>
          </a:p>
          <a:p>
            <a:pPr>
              <a:buFont typeface="Wingdings" panose="05000000000000000000" pitchFamily="2" charset="2"/>
              <a:buChar char="Ø"/>
            </a:pPr>
            <a:endParaRPr lang="en-US" altLang="en-US" sz="750" dirty="0"/>
          </a:p>
          <a:p>
            <a:pPr>
              <a:buFont typeface="Wingdings" panose="05000000000000000000" pitchFamily="2" charset="2"/>
              <a:buChar char="Ø"/>
            </a:pPr>
            <a:endParaRPr lang="en-US" altLang="en-US" sz="750" dirty="0"/>
          </a:p>
          <a:p>
            <a:pPr>
              <a:buFont typeface="Wingdings" panose="05000000000000000000" pitchFamily="2" charset="2"/>
              <a:buChar char="Ø"/>
            </a:pPr>
            <a:endParaRPr lang="en-US" altLang="en-US" sz="750" dirty="0"/>
          </a:p>
          <a:p>
            <a:pPr>
              <a:buFont typeface="Wingdings" panose="05000000000000000000" pitchFamily="2" charset="2"/>
              <a:buChar char="Ø"/>
            </a:pPr>
            <a:endParaRPr lang="en-US" altLang="en-US" sz="750" dirty="0"/>
          </a:p>
          <a:p>
            <a:pPr>
              <a:buFont typeface="Wingdings" panose="05000000000000000000" pitchFamily="2" charset="2"/>
              <a:buChar char="Ø"/>
            </a:pPr>
            <a:endParaRPr lang="en-US" altLang="en-US" sz="750" dirty="0"/>
          </a:p>
          <a:p>
            <a:pPr>
              <a:buFont typeface="Wingdings" panose="05000000000000000000" pitchFamily="2" charset="2"/>
              <a:buChar char="Ø"/>
            </a:pPr>
            <a:endParaRPr lang="en-US" altLang="en-US" sz="750" dirty="0"/>
          </a:p>
          <a:p>
            <a:pPr>
              <a:buFont typeface="Wingdings" panose="05000000000000000000" pitchFamily="2" charset="2"/>
              <a:buChar char="Ø"/>
            </a:pPr>
            <a:endParaRPr lang="en-US" altLang="en-US" sz="750" dirty="0"/>
          </a:p>
          <a:p>
            <a:pPr>
              <a:buFont typeface="Wingdings" panose="05000000000000000000" pitchFamily="2" charset="2"/>
              <a:buChar char="Ø"/>
            </a:pPr>
            <a:endParaRPr lang="en-US" altLang="en-US" sz="750" dirty="0"/>
          </a:p>
          <a:p>
            <a:pPr>
              <a:buFont typeface="Wingdings" panose="05000000000000000000" pitchFamily="2" charset="2"/>
              <a:buChar char="Ø"/>
            </a:pPr>
            <a:endParaRPr lang="en-US" altLang="en-US" sz="750" dirty="0"/>
          </a:p>
          <a:p>
            <a:pPr>
              <a:buFont typeface="Wingdings" panose="05000000000000000000" pitchFamily="2" charset="2"/>
              <a:buChar char="Ø"/>
            </a:pPr>
            <a:endParaRPr lang="en-US" altLang="en-US" sz="750" dirty="0"/>
          </a:p>
          <a:p>
            <a:pPr>
              <a:buFont typeface="Wingdings" panose="05000000000000000000" pitchFamily="2" charset="2"/>
              <a:buChar char="Ø"/>
            </a:pPr>
            <a:endParaRPr lang="en-US" altLang="en-US" sz="750" dirty="0"/>
          </a:p>
          <a:p>
            <a:pPr>
              <a:buFont typeface="Wingdings" panose="05000000000000000000" pitchFamily="2" charset="2"/>
              <a:buChar char="Ø"/>
            </a:pPr>
            <a:endParaRPr lang="en-US" altLang="en-US" sz="750" dirty="0"/>
          </a:p>
          <a:p>
            <a:pPr marL="0" indent="0">
              <a:buNone/>
            </a:pPr>
            <a:endParaRPr lang="en-US" altLang="en-US" sz="750" dirty="0"/>
          </a:p>
          <a:p>
            <a:pPr marL="0" indent="0">
              <a:buNone/>
            </a:pPr>
            <a:endParaRPr lang="en-US" altLang="en-US" sz="450" dirty="0"/>
          </a:p>
          <a:p>
            <a:pPr marL="0" indent="0">
              <a:buNone/>
            </a:pPr>
            <a:r>
              <a:rPr lang="en-US" altLang="en-US" dirty="0"/>
              <a:t>		</a:t>
            </a:r>
          </a:p>
          <a:p>
            <a:pPr marL="0" indent="0">
              <a:buNone/>
            </a:pPr>
            <a:r>
              <a:rPr lang="en-US" altLang="en-US" sz="1200" b="1" dirty="0">
                <a:solidFill>
                  <a:srgbClr val="002060"/>
                </a:solidFill>
              </a:rPr>
              <a:t>		Notice that the F Layer signal goes about twice the distance as the E Layer.</a:t>
            </a:r>
          </a:p>
          <a:p>
            <a:endParaRPr lang="en-US" altLang="en-US" sz="1200" b="1" dirty="0">
              <a:solidFill>
                <a:srgbClr val="FF0000"/>
              </a:solidFill>
            </a:endParaRPr>
          </a:p>
        </p:txBody>
      </p:sp>
      <p:sp>
        <p:nvSpPr>
          <p:cNvPr id="2" name="Slide Number Placeholder 1"/>
          <p:cNvSpPr>
            <a:spLocks noGrp="1"/>
          </p:cNvSpPr>
          <p:nvPr>
            <p:ph type="sldNum" sz="quarter" idx="12"/>
          </p:nvPr>
        </p:nvSpPr>
        <p:spPr/>
        <p:txBody>
          <a:bodyPr/>
          <a:lstStyle/>
          <a:p>
            <a:pPr>
              <a:defRPr/>
            </a:pPr>
            <a:fld id="{6E99D2E9-C39C-4B2C-85A5-6556FE594940}" type="slidenum">
              <a:rPr lang="en-US" altLang="en-US" smtClean="0"/>
              <a:pPr>
                <a:defRPr/>
              </a:pPr>
              <a:t>16</a:t>
            </a:fld>
            <a:endParaRPr lang="en-US" altLang="en-US" dirty="0"/>
          </a:p>
        </p:txBody>
      </p:sp>
      <p:sp>
        <p:nvSpPr>
          <p:cNvPr id="6" name="Text Box 99"/>
          <p:cNvSpPr txBox="1">
            <a:spLocks noChangeArrowheads="1"/>
          </p:cNvSpPr>
          <p:nvPr/>
        </p:nvSpPr>
        <p:spPr bwMode="auto">
          <a:xfrm>
            <a:off x="7890368" y="3525510"/>
            <a:ext cx="921545" cy="2539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rgbClr val="FF1515"/>
              </a:buClr>
              <a:buChar char="•"/>
              <a:defRPr sz="2000">
                <a:solidFill>
                  <a:schemeClr val="tx1"/>
                </a:solidFill>
                <a:latin typeface="Rockwell" panose="02060603020205020403" pitchFamily="18" charset="0"/>
              </a:defRPr>
            </a:lvl1pPr>
            <a:lvl2pPr marL="742950" indent="-285750">
              <a:spcBef>
                <a:spcPct val="20000"/>
              </a:spcBef>
              <a:buClr>
                <a:srgbClr val="FF1515"/>
              </a:buClr>
              <a:buChar char="•"/>
              <a:defRPr sz="2000">
                <a:solidFill>
                  <a:schemeClr val="tx1"/>
                </a:solidFill>
                <a:latin typeface="Rockwell" panose="02060603020205020403" pitchFamily="18" charset="0"/>
              </a:defRPr>
            </a:lvl2pPr>
            <a:lvl3pPr marL="1143000" indent="-228600">
              <a:spcBef>
                <a:spcPct val="20000"/>
              </a:spcBef>
              <a:buClr>
                <a:srgbClr val="FF1515"/>
              </a:buClr>
              <a:buChar char="•"/>
              <a:defRPr>
                <a:solidFill>
                  <a:schemeClr val="tx1"/>
                </a:solidFill>
                <a:latin typeface="Rockwell" panose="02060603020205020403" pitchFamily="18" charset="0"/>
              </a:defRPr>
            </a:lvl3pPr>
            <a:lvl4pPr marL="1600200" indent="-228600">
              <a:spcBef>
                <a:spcPct val="20000"/>
              </a:spcBef>
              <a:buClr>
                <a:srgbClr val="FF1515"/>
              </a:buClr>
              <a:buChar char="•"/>
              <a:defRPr sz="2000">
                <a:solidFill>
                  <a:schemeClr val="tx1"/>
                </a:solidFill>
                <a:latin typeface="Rockwell" panose="02060603020205020403" pitchFamily="18" charset="0"/>
              </a:defRPr>
            </a:lvl4pPr>
            <a:lvl5pPr marL="2057400" indent="-228600">
              <a:spcBef>
                <a:spcPct val="20000"/>
              </a:spcBef>
              <a:buClr>
                <a:srgbClr val="FF1515"/>
              </a:buClr>
              <a:buChar char="•"/>
              <a:defRPr sz="2000">
                <a:solidFill>
                  <a:schemeClr val="tx1"/>
                </a:solidFill>
                <a:latin typeface="Rockwell" panose="02060603020205020403" pitchFamily="18" charset="0"/>
              </a:defRPr>
            </a:lvl5pPr>
            <a:lvl6pPr marL="25146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6pPr>
            <a:lvl7pPr marL="29718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7pPr>
            <a:lvl8pPr marL="34290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8pPr>
            <a:lvl9pPr marL="38862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9pPr>
          </a:lstStyle>
          <a:p>
            <a:pPr eaLnBrk="1" hangingPunct="1">
              <a:spcBef>
                <a:spcPct val="50000"/>
              </a:spcBef>
              <a:buClrTx/>
              <a:buFontTx/>
              <a:buNone/>
            </a:pPr>
            <a:r>
              <a:rPr lang="en-US" altLang="en-US" sz="1050" b="1" dirty="0">
                <a:solidFill>
                  <a:srgbClr val="FF0000"/>
                </a:solidFill>
              </a:rPr>
              <a:t>~</a:t>
            </a:r>
            <a:r>
              <a:rPr lang="en-US" altLang="en-US" sz="1050" dirty="0">
                <a:solidFill>
                  <a:srgbClr val="FF0000"/>
                </a:solidFill>
              </a:rPr>
              <a:t>2500 Miles</a:t>
            </a:r>
          </a:p>
        </p:txBody>
      </p:sp>
      <p:pic>
        <p:nvPicPr>
          <p:cNvPr id="23" name="Picture 6" descr="At an elevation angle of 4Âº and refraction heights of 100 km and 300 km for the E and F regions respectively, the maximum hop lengths are 1800 km and 3200 k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55038" y="1528010"/>
            <a:ext cx="6294245" cy="2805264"/>
          </a:xfrm>
          <a:prstGeom prst="rect">
            <a:avLst/>
          </a:prstGeom>
          <a:noFill/>
          <a:extLst>
            <a:ext uri="{909E8E84-426E-40DD-AFC4-6F175D3DCCD1}">
              <a14:hiddenFill xmlns:a14="http://schemas.microsoft.com/office/drawing/2010/main">
                <a:solidFill>
                  <a:srgbClr val="FFFFFF"/>
                </a:solidFill>
              </a14:hiddenFill>
            </a:ext>
          </a:extLst>
        </p:spPr>
      </p:pic>
      <p:cxnSp>
        <p:nvCxnSpPr>
          <p:cNvPr id="24" name="Straight Arrow Connector 23"/>
          <p:cNvCxnSpPr/>
          <p:nvPr/>
        </p:nvCxnSpPr>
        <p:spPr bwMode="auto">
          <a:xfrm flipH="1" flipV="1">
            <a:off x="4272763" y="3636866"/>
            <a:ext cx="446872" cy="448157"/>
          </a:xfrm>
          <a:prstGeom prst="straightConnector1">
            <a:avLst/>
          </a:prstGeom>
          <a:solidFill>
            <a:schemeClr val="accent1"/>
          </a:solidFill>
          <a:ln w="38100" cap="sq" cmpd="sng" algn="ctr">
            <a:solidFill>
              <a:schemeClr val="accent1"/>
            </a:solidFill>
            <a:prstDash val="solid"/>
            <a:round/>
            <a:headEnd type="none" w="sm" len="sm"/>
            <a:tailEnd type="triangle"/>
          </a:ln>
          <a:effectLst/>
        </p:spPr>
      </p:cxnSp>
      <p:sp>
        <p:nvSpPr>
          <p:cNvPr id="33" name="Line 102"/>
          <p:cNvSpPr>
            <a:spLocks noChangeShapeType="1"/>
          </p:cNvSpPr>
          <p:nvPr/>
        </p:nvSpPr>
        <p:spPr bwMode="auto">
          <a:xfrm flipH="1">
            <a:off x="7495378" y="3756342"/>
            <a:ext cx="778669" cy="234020"/>
          </a:xfrm>
          <a:prstGeom prst="line">
            <a:avLst/>
          </a:prstGeom>
          <a:noFill/>
          <a:ln w="28575" cap="sq">
            <a:solidFill>
              <a:srgbClr val="FF0000"/>
            </a:solidFill>
            <a:round/>
            <a:headEnd type="none" w="sm" len="sm"/>
            <a:tailEnd type="stealth"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sz="1350"/>
          </a:p>
        </p:txBody>
      </p:sp>
      <p:sp>
        <p:nvSpPr>
          <p:cNvPr id="3" name="TextBox 2"/>
          <p:cNvSpPr txBox="1"/>
          <p:nvPr/>
        </p:nvSpPr>
        <p:spPr>
          <a:xfrm>
            <a:off x="4632321" y="4025646"/>
            <a:ext cx="983457" cy="253916"/>
          </a:xfrm>
          <a:prstGeom prst="rect">
            <a:avLst/>
          </a:prstGeom>
          <a:noFill/>
        </p:spPr>
        <p:txBody>
          <a:bodyPr wrap="square" rtlCol="0">
            <a:spAutoFit/>
          </a:bodyPr>
          <a:lstStyle/>
          <a:p>
            <a:r>
              <a:rPr lang="en-US" sz="1050" dirty="0">
                <a:solidFill>
                  <a:schemeClr val="accent1"/>
                </a:solidFill>
              </a:rPr>
              <a:t>~1200 Miles</a:t>
            </a:r>
            <a:endParaRPr lang="en-US" sz="1350" dirty="0">
              <a:solidFill>
                <a:schemeClr val="accent1"/>
              </a:solidFill>
            </a:endParaRPr>
          </a:p>
        </p:txBody>
      </p:sp>
    </p:spTree>
    <p:extLst>
      <p:ext uri="{BB962C8B-B14F-4D97-AF65-F5344CB8AC3E}">
        <p14:creationId xmlns:p14="http://schemas.microsoft.com/office/powerpoint/2010/main" val="33928795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4581">
                                            <p:txEl>
                                              <p:pRg st="0" end="0"/>
                                            </p:txEl>
                                          </p:spTgt>
                                        </p:tgtEl>
                                        <p:attrNameLst>
                                          <p:attrName>style.visibility</p:attrName>
                                        </p:attrNameLst>
                                      </p:cBhvr>
                                      <p:to>
                                        <p:strVal val="visible"/>
                                      </p:to>
                                    </p:set>
                                    <p:animEffect transition="in" filter="wipe(up)">
                                      <p:cBhvr>
                                        <p:cTn id="7" dur="1000"/>
                                        <p:tgtEl>
                                          <p:spTgt spid="2458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1000" fill="hold"/>
                                        <p:tgtEl>
                                          <p:spTgt spid="23"/>
                                        </p:tgtEl>
                                        <p:attrNameLst>
                                          <p:attrName>ppt_w</p:attrName>
                                        </p:attrNameLst>
                                      </p:cBhvr>
                                      <p:tavLst>
                                        <p:tav tm="0">
                                          <p:val>
                                            <p:fltVal val="0"/>
                                          </p:val>
                                        </p:tav>
                                        <p:tav tm="100000">
                                          <p:val>
                                            <p:strVal val="#ppt_w"/>
                                          </p:val>
                                        </p:tav>
                                      </p:tavLst>
                                    </p:anim>
                                    <p:anim calcmode="lin" valueType="num">
                                      <p:cBhvr>
                                        <p:cTn id="13" dur="1000" fill="hold"/>
                                        <p:tgtEl>
                                          <p:spTgt spid="23"/>
                                        </p:tgtEl>
                                        <p:attrNameLst>
                                          <p:attrName>ppt_h</p:attrName>
                                        </p:attrNameLst>
                                      </p:cBhvr>
                                      <p:tavLst>
                                        <p:tav tm="0">
                                          <p:val>
                                            <p:fltVal val="0"/>
                                          </p:val>
                                        </p:tav>
                                        <p:tav tm="100000">
                                          <p:val>
                                            <p:strVal val="#ppt_h"/>
                                          </p:val>
                                        </p:tav>
                                      </p:tavLst>
                                    </p:anim>
                                    <p:animEffect transition="in" filter="fade">
                                      <p:cBhvr>
                                        <p:cTn id="14" dur="1000"/>
                                        <p:tgtEl>
                                          <p:spTgt spid="23"/>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p:cTn id="19" dur="500" fill="hold"/>
                                        <p:tgtEl>
                                          <p:spTgt spid="24"/>
                                        </p:tgtEl>
                                        <p:attrNameLst>
                                          <p:attrName>ppt_w</p:attrName>
                                        </p:attrNameLst>
                                      </p:cBhvr>
                                      <p:tavLst>
                                        <p:tav tm="0">
                                          <p:val>
                                            <p:fltVal val="0"/>
                                          </p:val>
                                        </p:tav>
                                        <p:tav tm="100000">
                                          <p:val>
                                            <p:strVal val="#ppt_w"/>
                                          </p:val>
                                        </p:tav>
                                      </p:tavLst>
                                    </p:anim>
                                    <p:anim calcmode="lin" valueType="num">
                                      <p:cBhvr>
                                        <p:cTn id="20" dur="500" fill="hold"/>
                                        <p:tgtEl>
                                          <p:spTgt spid="24"/>
                                        </p:tgtEl>
                                        <p:attrNameLst>
                                          <p:attrName>ppt_h</p:attrName>
                                        </p:attrNameLst>
                                      </p:cBhvr>
                                      <p:tavLst>
                                        <p:tav tm="0">
                                          <p:val>
                                            <p:fltVal val="0"/>
                                          </p:val>
                                        </p:tav>
                                        <p:tav tm="100000">
                                          <p:val>
                                            <p:strVal val="#ppt_h"/>
                                          </p:val>
                                        </p:tav>
                                      </p:tavLst>
                                    </p:anim>
                                    <p:animEffect transition="in" filter="fade">
                                      <p:cBhvr>
                                        <p:cTn id="21" dur="500"/>
                                        <p:tgtEl>
                                          <p:spTgt spid="24"/>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1000" fill="hold"/>
                                        <p:tgtEl>
                                          <p:spTgt spid="6"/>
                                        </p:tgtEl>
                                        <p:attrNameLst>
                                          <p:attrName>ppt_w</p:attrName>
                                        </p:attrNameLst>
                                      </p:cBhvr>
                                      <p:tavLst>
                                        <p:tav tm="0">
                                          <p:val>
                                            <p:fltVal val="0"/>
                                          </p:val>
                                        </p:tav>
                                        <p:tav tm="100000">
                                          <p:val>
                                            <p:strVal val="#ppt_w"/>
                                          </p:val>
                                        </p:tav>
                                      </p:tavLst>
                                    </p:anim>
                                    <p:anim calcmode="lin" valueType="num">
                                      <p:cBhvr>
                                        <p:cTn id="25" dur="1000" fill="hold"/>
                                        <p:tgtEl>
                                          <p:spTgt spid="6"/>
                                        </p:tgtEl>
                                        <p:attrNameLst>
                                          <p:attrName>ppt_h</p:attrName>
                                        </p:attrNameLst>
                                      </p:cBhvr>
                                      <p:tavLst>
                                        <p:tav tm="0">
                                          <p:val>
                                            <p:fltVal val="0"/>
                                          </p:val>
                                        </p:tav>
                                        <p:tav tm="100000">
                                          <p:val>
                                            <p:strVal val="#ppt_h"/>
                                          </p:val>
                                        </p:tav>
                                      </p:tavLst>
                                    </p:anim>
                                    <p:animEffect transition="in" filter="fade">
                                      <p:cBhvr>
                                        <p:cTn id="26" dur="1000"/>
                                        <p:tgtEl>
                                          <p:spTgt spid="6"/>
                                        </p:tgtEl>
                                      </p:cBhvr>
                                    </p:animEffect>
                                  </p:childTnLst>
                                </p:cTn>
                              </p:par>
                              <p:par>
                                <p:cTn id="27" presetID="22" presetClass="entr" presetSubtype="2" fill="hold" grpId="0" nodeType="with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wipe(right)">
                                      <p:cBhvr>
                                        <p:cTn id="29" dur="500"/>
                                        <p:tgtEl>
                                          <p:spTgt spid="33"/>
                                        </p:tgtEl>
                                      </p:cBhvr>
                                    </p:animEffect>
                                  </p:childTnLst>
                                </p:cTn>
                              </p:par>
                              <p:par>
                                <p:cTn id="30" presetID="22" presetClass="entr" presetSubtype="2" fill="hold" grpId="0" nodeType="with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wipe(right)">
                                      <p:cBhvr>
                                        <p:cTn id="32" dur="1000"/>
                                        <p:tgtEl>
                                          <p:spTgt spid="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24581">
                                            <p:txEl>
                                              <p:pRg st="24" end="24"/>
                                            </p:txEl>
                                          </p:spTgt>
                                        </p:tgtEl>
                                        <p:attrNameLst>
                                          <p:attrName>style.visibility</p:attrName>
                                        </p:attrNameLst>
                                      </p:cBhvr>
                                      <p:to>
                                        <p:strVal val="visible"/>
                                      </p:to>
                                    </p:set>
                                    <p:animEffect transition="in" filter="wipe(down)">
                                      <p:cBhvr>
                                        <p:cTn id="37" dur="1000"/>
                                        <p:tgtEl>
                                          <p:spTgt spid="24581">
                                            <p:txEl>
                                              <p:pRg st="24" end="2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3" grpId="0" animBg="1"/>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82" name="Rectangle 2"/>
          <p:cNvSpPr>
            <a:spLocks noGrp="1" noChangeArrowheads="1"/>
          </p:cNvSpPr>
          <p:nvPr>
            <p:ph type="title"/>
          </p:nvPr>
        </p:nvSpPr>
        <p:spPr/>
        <p:txBody>
          <a:bodyPr/>
          <a:lstStyle/>
          <a:p>
            <a:pPr algn="ctr"/>
            <a:r>
              <a:rPr lang="en-US" altLang="en-US" sz="2700" dirty="0">
                <a:latin typeface="+mn-lt"/>
              </a:rPr>
              <a:t>Skywave Excitement</a:t>
            </a:r>
            <a:endParaRPr lang="en-US" altLang="en-US" sz="2700" dirty="0"/>
          </a:p>
        </p:txBody>
      </p:sp>
      <p:sp>
        <p:nvSpPr>
          <p:cNvPr id="24581" name="Rectangle 5"/>
          <p:cNvSpPr>
            <a:spLocks noGrp="1" noChangeArrowheads="1"/>
          </p:cNvSpPr>
          <p:nvPr>
            <p:ph type="body" idx="1"/>
          </p:nvPr>
        </p:nvSpPr>
        <p:spPr>
          <a:xfrm>
            <a:off x="782097" y="672478"/>
            <a:ext cx="8377258" cy="4116394"/>
          </a:xfrm>
          <a:noFill/>
        </p:spPr>
        <p:txBody>
          <a:bodyPr/>
          <a:lstStyle/>
          <a:p>
            <a:pPr>
              <a:buFont typeface="Wingdings" panose="05000000000000000000" pitchFamily="2" charset="2"/>
              <a:buChar char="Ø"/>
            </a:pPr>
            <a:r>
              <a:rPr lang="en-US" altLang="en-US" dirty="0"/>
              <a:t>The </a:t>
            </a:r>
            <a:r>
              <a:rPr lang="en-US" altLang="en-US" b="1" dirty="0"/>
              <a:t>D Layer </a:t>
            </a:r>
            <a:r>
              <a:rPr lang="en-US" altLang="en-US" dirty="0"/>
              <a:t>is the </a:t>
            </a:r>
            <a:r>
              <a:rPr lang="en-US" altLang="en-US" b="1" dirty="0"/>
              <a:t>ionospheric layer closest</a:t>
            </a:r>
            <a:r>
              <a:rPr lang="en-US" altLang="en-US" dirty="0"/>
              <a:t> to the surface of the Earth. </a:t>
            </a:r>
            <a:r>
              <a:rPr lang="en-US" altLang="en-US" sz="788" dirty="0"/>
              <a:t>(G3C01)</a:t>
            </a:r>
          </a:p>
          <a:p>
            <a:pPr>
              <a:buFont typeface="Wingdings" panose="05000000000000000000" pitchFamily="2" charset="2"/>
              <a:buChar char="Ø"/>
            </a:pPr>
            <a:endParaRPr lang="en-US" altLang="en-US" sz="788" dirty="0"/>
          </a:p>
        </p:txBody>
      </p:sp>
      <p:sp>
        <p:nvSpPr>
          <p:cNvPr id="2" name="Slide Number Placeholder 1"/>
          <p:cNvSpPr>
            <a:spLocks noGrp="1"/>
          </p:cNvSpPr>
          <p:nvPr>
            <p:ph type="sldNum" sz="quarter" idx="12"/>
          </p:nvPr>
        </p:nvSpPr>
        <p:spPr>
          <a:xfrm>
            <a:off x="8068768" y="4210166"/>
            <a:ext cx="594889" cy="273844"/>
          </a:xfrm>
        </p:spPr>
        <p:txBody>
          <a:bodyPr/>
          <a:lstStyle/>
          <a:p>
            <a:pPr>
              <a:defRPr/>
            </a:pPr>
            <a:fld id="{6E99D2E9-C39C-4B2C-85A5-6556FE594940}" type="slidenum">
              <a:rPr lang="en-US" altLang="en-US" smtClean="0"/>
              <a:pPr>
                <a:defRPr/>
              </a:pPr>
              <a:t>17</a:t>
            </a:fld>
            <a:endParaRPr lang="en-US" altLang="en-US"/>
          </a:p>
        </p:txBody>
      </p:sp>
      <p:sp>
        <p:nvSpPr>
          <p:cNvPr id="4" name="TextBox 3"/>
          <p:cNvSpPr txBox="1"/>
          <p:nvPr/>
        </p:nvSpPr>
        <p:spPr>
          <a:xfrm>
            <a:off x="380082" y="2014432"/>
            <a:ext cx="4049712" cy="276999"/>
          </a:xfrm>
          <a:prstGeom prst="rect">
            <a:avLst/>
          </a:prstGeom>
          <a:noFill/>
        </p:spPr>
        <p:txBody>
          <a:bodyPr wrap="square" rtlCol="0">
            <a:spAutoFit/>
          </a:bodyPr>
          <a:lstStyle/>
          <a:p>
            <a:r>
              <a:rPr lang="en-US" sz="1200" b="1" dirty="0"/>
              <a:t>Daytime/Nighttime HF Propagation</a:t>
            </a:r>
          </a:p>
        </p:txBody>
      </p:sp>
      <p:sp>
        <p:nvSpPr>
          <p:cNvPr id="7" name="TextBox 6"/>
          <p:cNvSpPr txBox="1"/>
          <p:nvPr/>
        </p:nvSpPr>
        <p:spPr>
          <a:xfrm>
            <a:off x="1846060" y="2285991"/>
            <a:ext cx="785813" cy="253916"/>
          </a:xfrm>
          <a:prstGeom prst="rect">
            <a:avLst/>
          </a:prstGeom>
          <a:noFill/>
        </p:spPr>
        <p:txBody>
          <a:bodyPr wrap="square" rtlCol="0">
            <a:spAutoFit/>
          </a:bodyPr>
          <a:lstStyle/>
          <a:p>
            <a:r>
              <a:rPr lang="en-US" sz="1050" b="1" i="1" dirty="0"/>
              <a:t>Day</a:t>
            </a:r>
          </a:p>
        </p:txBody>
      </p:sp>
      <p:sp>
        <p:nvSpPr>
          <p:cNvPr id="8" name="TextBox 7"/>
          <p:cNvSpPr txBox="1"/>
          <p:nvPr/>
        </p:nvSpPr>
        <p:spPr>
          <a:xfrm>
            <a:off x="380082" y="2231324"/>
            <a:ext cx="770276" cy="415498"/>
          </a:xfrm>
          <a:prstGeom prst="rect">
            <a:avLst/>
          </a:prstGeom>
          <a:noFill/>
        </p:spPr>
        <p:txBody>
          <a:bodyPr wrap="square" rtlCol="0">
            <a:spAutoFit/>
          </a:bodyPr>
          <a:lstStyle/>
          <a:p>
            <a:r>
              <a:rPr lang="en-US" sz="1050" b="1" dirty="0"/>
              <a:t>HF Band (meters)</a:t>
            </a:r>
          </a:p>
        </p:txBody>
      </p:sp>
      <p:sp>
        <p:nvSpPr>
          <p:cNvPr id="9" name="TextBox 8"/>
          <p:cNvSpPr txBox="1"/>
          <p:nvPr/>
        </p:nvSpPr>
        <p:spPr>
          <a:xfrm>
            <a:off x="5506264" y="2285991"/>
            <a:ext cx="809031" cy="253916"/>
          </a:xfrm>
          <a:prstGeom prst="rect">
            <a:avLst/>
          </a:prstGeom>
          <a:noFill/>
        </p:spPr>
        <p:txBody>
          <a:bodyPr wrap="square" rtlCol="0">
            <a:spAutoFit/>
          </a:bodyPr>
          <a:lstStyle/>
          <a:p>
            <a:r>
              <a:rPr lang="en-US" sz="1050" b="1" i="1" dirty="0"/>
              <a:t>Night</a:t>
            </a:r>
          </a:p>
        </p:txBody>
      </p:sp>
      <p:sp>
        <p:nvSpPr>
          <p:cNvPr id="12" name="TextBox 11"/>
          <p:cNvSpPr txBox="1"/>
          <p:nvPr/>
        </p:nvSpPr>
        <p:spPr>
          <a:xfrm>
            <a:off x="586837" y="2651774"/>
            <a:ext cx="757238" cy="415498"/>
          </a:xfrm>
          <a:prstGeom prst="rect">
            <a:avLst/>
          </a:prstGeom>
          <a:solidFill>
            <a:schemeClr val="accent2">
              <a:lumMod val="20000"/>
              <a:lumOff val="80000"/>
            </a:schemeClr>
          </a:solidFill>
        </p:spPr>
        <p:txBody>
          <a:bodyPr wrap="square" rtlCol="0">
            <a:spAutoFit/>
          </a:bodyPr>
          <a:lstStyle/>
          <a:p>
            <a:r>
              <a:rPr lang="en-US" sz="1050" dirty="0"/>
              <a:t>160, 80,60</a:t>
            </a:r>
          </a:p>
        </p:txBody>
      </p:sp>
      <p:sp>
        <p:nvSpPr>
          <p:cNvPr id="13" name="TextBox 12"/>
          <p:cNvSpPr txBox="1"/>
          <p:nvPr/>
        </p:nvSpPr>
        <p:spPr>
          <a:xfrm>
            <a:off x="1836397" y="2571750"/>
            <a:ext cx="2462556" cy="415498"/>
          </a:xfrm>
          <a:prstGeom prst="rect">
            <a:avLst/>
          </a:prstGeom>
          <a:solidFill>
            <a:schemeClr val="accent4">
              <a:lumMod val="10000"/>
              <a:lumOff val="90000"/>
            </a:schemeClr>
          </a:solidFill>
        </p:spPr>
        <p:txBody>
          <a:bodyPr wrap="square" rtlCol="0">
            <a:spAutoFit/>
          </a:bodyPr>
          <a:lstStyle/>
          <a:p>
            <a:r>
              <a:rPr lang="en-US" sz="1050" dirty="0"/>
              <a:t>Local and regional to 100 - 200 miles</a:t>
            </a:r>
          </a:p>
          <a:p>
            <a:endParaRPr lang="en-US" sz="1050" dirty="0"/>
          </a:p>
        </p:txBody>
      </p:sp>
      <p:sp>
        <p:nvSpPr>
          <p:cNvPr id="14" name="TextBox 13"/>
          <p:cNvSpPr txBox="1"/>
          <p:nvPr/>
        </p:nvSpPr>
        <p:spPr>
          <a:xfrm>
            <a:off x="5550138" y="2572242"/>
            <a:ext cx="3167102" cy="415498"/>
          </a:xfrm>
          <a:prstGeom prst="rect">
            <a:avLst/>
          </a:prstGeom>
          <a:solidFill>
            <a:schemeClr val="accent2">
              <a:lumMod val="20000"/>
              <a:lumOff val="80000"/>
            </a:schemeClr>
          </a:solidFill>
        </p:spPr>
        <p:txBody>
          <a:bodyPr wrap="square" rtlCol="0">
            <a:spAutoFit/>
          </a:bodyPr>
          <a:lstStyle/>
          <a:p>
            <a:r>
              <a:rPr lang="en-US" sz="1050" dirty="0"/>
              <a:t>Local to long distance with DX best near sunset or sunrise at one or both ends of the contact</a:t>
            </a:r>
          </a:p>
        </p:txBody>
      </p:sp>
      <p:sp>
        <p:nvSpPr>
          <p:cNvPr id="15" name="TextBox 14"/>
          <p:cNvSpPr txBox="1"/>
          <p:nvPr/>
        </p:nvSpPr>
        <p:spPr>
          <a:xfrm>
            <a:off x="507816" y="3120852"/>
            <a:ext cx="538202" cy="253916"/>
          </a:xfrm>
          <a:prstGeom prst="rect">
            <a:avLst/>
          </a:prstGeom>
          <a:noFill/>
        </p:spPr>
        <p:txBody>
          <a:bodyPr wrap="square" rtlCol="0">
            <a:spAutoFit/>
          </a:bodyPr>
          <a:lstStyle/>
          <a:p>
            <a:r>
              <a:rPr lang="en-US" sz="1050" dirty="0"/>
              <a:t>40, 30</a:t>
            </a:r>
          </a:p>
        </p:txBody>
      </p:sp>
      <p:sp>
        <p:nvSpPr>
          <p:cNvPr id="16" name="TextBox 15"/>
          <p:cNvSpPr txBox="1"/>
          <p:nvPr/>
        </p:nvSpPr>
        <p:spPr>
          <a:xfrm>
            <a:off x="1836397" y="3120851"/>
            <a:ext cx="2450306" cy="253916"/>
          </a:xfrm>
          <a:prstGeom prst="rect">
            <a:avLst/>
          </a:prstGeom>
          <a:noFill/>
        </p:spPr>
        <p:txBody>
          <a:bodyPr wrap="square" rtlCol="0">
            <a:spAutoFit/>
          </a:bodyPr>
          <a:lstStyle/>
          <a:p>
            <a:r>
              <a:rPr lang="en-US" sz="1050" dirty="0"/>
              <a:t>Local and regional to 300 - 400 miles</a:t>
            </a:r>
          </a:p>
        </p:txBody>
      </p:sp>
      <p:sp>
        <p:nvSpPr>
          <p:cNvPr id="17" name="TextBox 16"/>
          <p:cNvSpPr txBox="1"/>
          <p:nvPr/>
        </p:nvSpPr>
        <p:spPr>
          <a:xfrm>
            <a:off x="5506265" y="3120851"/>
            <a:ext cx="2689622" cy="415498"/>
          </a:xfrm>
          <a:prstGeom prst="rect">
            <a:avLst/>
          </a:prstGeom>
          <a:noFill/>
        </p:spPr>
        <p:txBody>
          <a:bodyPr wrap="square" rtlCol="0">
            <a:spAutoFit/>
          </a:bodyPr>
          <a:lstStyle/>
          <a:p>
            <a:r>
              <a:rPr lang="en-US" sz="1050" dirty="0"/>
              <a:t>Short-range (20 or 30 miles) and medium distances (150 miles) to worldwide</a:t>
            </a:r>
          </a:p>
        </p:txBody>
      </p:sp>
      <p:sp>
        <p:nvSpPr>
          <p:cNvPr id="18" name="TextBox 17"/>
          <p:cNvSpPr txBox="1"/>
          <p:nvPr/>
        </p:nvSpPr>
        <p:spPr>
          <a:xfrm>
            <a:off x="507816" y="3608440"/>
            <a:ext cx="538202" cy="253916"/>
          </a:xfrm>
          <a:prstGeom prst="rect">
            <a:avLst/>
          </a:prstGeom>
          <a:solidFill>
            <a:schemeClr val="accent4">
              <a:lumMod val="10000"/>
              <a:lumOff val="90000"/>
            </a:schemeClr>
          </a:solidFill>
        </p:spPr>
        <p:txBody>
          <a:bodyPr wrap="square" rtlCol="0">
            <a:spAutoFit/>
          </a:bodyPr>
          <a:lstStyle/>
          <a:p>
            <a:r>
              <a:rPr lang="en-US" sz="1050" dirty="0"/>
              <a:t>20, 17</a:t>
            </a:r>
          </a:p>
        </p:txBody>
      </p:sp>
      <p:sp>
        <p:nvSpPr>
          <p:cNvPr id="19" name="TextBox 18"/>
          <p:cNvSpPr txBox="1"/>
          <p:nvPr/>
        </p:nvSpPr>
        <p:spPr>
          <a:xfrm>
            <a:off x="1846060" y="3527649"/>
            <a:ext cx="2462556" cy="415498"/>
          </a:xfrm>
          <a:prstGeom prst="rect">
            <a:avLst/>
          </a:prstGeom>
          <a:solidFill>
            <a:schemeClr val="accent4">
              <a:lumMod val="10000"/>
              <a:lumOff val="90000"/>
            </a:schemeClr>
          </a:solidFill>
        </p:spPr>
        <p:txBody>
          <a:bodyPr wrap="square" rtlCol="0">
            <a:spAutoFit/>
          </a:bodyPr>
          <a:lstStyle/>
          <a:p>
            <a:r>
              <a:rPr lang="en-US" sz="1050" dirty="0"/>
              <a:t>Regional to long distance, opening at or near sunrise and closing at night</a:t>
            </a:r>
          </a:p>
        </p:txBody>
      </p:sp>
      <p:sp>
        <p:nvSpPr>
          <p:cNvPr id="20" name="TextBox 19"/>
          <p:cNvSpPr txBox="1"/>
          <p:nvPr/>
        </p:nvSpPr>
        <p:spPr>
          <a:xfrm>
            <a:off x="5541823" y="3564826"/>
            <a:ext cx="3175417" cy="415498"/>
          </a:xfrm>
          <a:prstGeom prst="rect">
            <a:avLst/>
          </a:prstGeom>
          <a:solidFill>
            <a:schemeClr val="accent2">
              <a:lumMod val="20000"/>
              <a:lumOff val="80000"/>
            </a:schemeClr>
          </a:solidFill>
        </p:spPr>
        <p:txBody>
          <a:bodyPr wrap="square" rtlCol="0">
            <a:spAutoFit/>
          </a:bodyPr>
          <a:lstStyle/>
          <a:p>
            <a:r>
              <a:rPr lang="en-US" sz="1050" dirty="0"/>
              <a:t>20 meters is often open to the west at night and may be open 24 hours a day</a:t>
            </a:r>
          </a:p>
        </p:txBody>
      </p:sp>
      <p:sp>
        <p:nvSpPr>
          <p:cNvPr id="21" name="TextBox 20"/>
          <p:cNvSpPr txBox="1"/>
          <p:nvPr/>
        </p:nvSpPr>
        <p:spPr>
          <a:xfrm>
            <a:off x="403479" y="4098902"/>
            <a:ext cx="746879" cy="253916"/>
          </a:xfrm>
          <a:prstGeom prst="rect">
            <a:avLst/>
          </a:prstGeom>
          <a:noFill/>
        </p:spPr>
        <p:txBody>
          <a:bodyPr wrap="square" rtlCol="0">
            <a:spAutoFit/>
          </a:bodyPr>
          <a:lstStyle/>
          <a:p>
            <a:r>
              <a:rPr lang="en-US" sz="1050" dirty="0"/>
              <a:t>15, 12, 10</a:t>
            </a:r>
          </a:p>
        </p:txBody>
      </p:sp>
      <p:sp>
        <p:nvSpPr>
          <p:cNvPr id="22" name="TextBox 21"/>
          <p:cNvSpPr txBox="1"/>
          <p:nvPr/>
        </p:nvSpPr>
        <p:spPr>
          <a:xfrm>
            <a:off x="1814483" y="4077469"/>
            <a:ext cx="2472220" cy="577081"/>
          </a:xfrm>
          <a:prstGeom prst="rect">
            <a:avLst/>
          </a:prstGeom>
          <a:noFill/>
        </p:spPr>
        <p:txBody>
          <a:bodyPr wrap="square" rtlCol="0">
            <a:spAutoFit/>
          </a:bodyPr>
          <a:lstStyle/>
          <a:p>
            <a:r>
              <a:rPr lang="en-US" sz="1050" dirty="0"/>
              <a:t>Primarily long distance (1000 miles and more), opening to the east after sunrise and to the west in the afternoon</a:t>
            </a:r>
          </a:p>
        </p:txBody>
      </p:sp>
      <p:sp>
        <p:nvSpPr>
          <p:cNvPr id="23" name="TextBox 22"/>
          <p:cNvSpPr txBox="1"/>
          <p:nvPr/>
        </p:nvSpPr>
        <p:spPr>
          <a:xfrm>
            <a:off x="5510380" y="4068512"/>
            <a:ext cx="2583734" cy="415498"/>
          </a:xfrm>
          <a:prstGeom prst="rect">
            <a:avLst/>
          </a:prstGeom>
          <a:noFill/>
        </p:spPr>
        <p:txBody>
          <a:bodyPr wrap="square" rtlCol="0">
            <a:spAutoFit/>
          </a:bodyPr>
          <a:lstStyle/>
          <a:p>
            <a:r>
              <a:rPr lang="en-US" sz="1050" dirty="0"/>
              <a:t>10 meters is often used for local communications 24 hours a day</a:t>
            </a:r>
          </a:p>
        </p:txBody>
      </p:sp>
      <p:pic>
        <p:nvPicPr>
          <p:cNvPr id="24" name="Picture 89" descr="AltitudesInMile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46031" y="1254003"/>
            <a:ext cx="4220239" cy="1023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Text Box 90"/>
          <p:cNvSpPr txBox="1">
            <a:spLocks noChangeArrowheads="1"/>
          </p:cNvSpPr>
          <p:nvPr/>
        </p:nvSpPr>
        <p:spPr bwMode="auto">
          <a:xfrm>
            <a:off x="4189046" y="917739"/>
            <a:ext cx="2944644" cy="2539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rgbClr val="FF1515"/>
              </a:buClr>
              <a:buChar char="•"/>
              <a:defRPr sz="2000">
                <a:solidFill>
                  <a:schemeClr val="tx1"/>
                </a:solidFill>
                <a:latin typeface="Rockwell" panose="02060603020205020403" pitchFamily="18" charset="0"/>
              </a:defRPr>
            </a:lvl1pPr>
            <a:lvl2pPr marL="742950" indent="-285750">
              <a:spcBef>
                <a:spcPct val="20000"/>
              </a:spcBef>
              <a:buClr>
                <a:srgbClr val="FF1515"/>
              </a:buClr>
              <a:buChar char="•"/>
              <a:defRPr sz="2000">
                <a:solidFill>
                  <a:schemeClr val="tx1"/>
                </a:solidFill>
                <a:latin typeface="Rockwell" panose="02060603020205020403" pitchFamily="18" charset="0"/>
              </a:defRPr>
            </a:lvl2pPr>
            <a:lvl3pPr marL="1143000" indent="-228600">
              <a:spcBef>
                <a:spcPct val="20000"/>
              </a:spcBef>
              <a:buClr>
                <a:srgbClr val="FF1515"/>
              </a:buClr>
              <a:buChar char="•"/>
              <a:defRPr>
                <a:solidFill>
                  <a:schemeClr val="tx1"/>
                </a:solidFill>
                <a:latin typeface="Rockwell" panose="02060603020205020403" pitchFamily="18" charset="0"/>
              </a:defRPr>
            </a:lvl3pPr>
            <a:lvl4pPr marL="1600200" indent="-228600">
              <a:spcBef>
                <a:spcPct val="20000"/>
              </a:spcBef>
              <a:buClr>
                <a:srgbClr val="FF1515"/>
              </a:buClr>
              <a:buChar char="•"/>
              <a:defRPr sz="2000">
                <a:solidFill>
                  <a:schemeClr val="tx1"/>
                </a:solidFill>
                <a:latin typeface="Rockwell" panose="02060603020205020403" pitchFamily="18" charset="0"/>
              </a:defRPr>
            </a:lvl4pPr>
            <a:lvl5pPr marL="2057400" indent="-228600">
              <a:spcBef>
                <a:spcPct val="20000"/>
              </a:spcBef>
              <a:buClr>
                <a:srgbClr val="FF1515"/>
              </a:buClr>
              <a:buChar char="•"/>
              <a:defRPr sz="2000">
                <a:solidFill>
                  <a:schemeClr val="tx1"/>
                </a:solidFill>
                <a:latin typeface="Rockwell" panose="02060603020205020403" pitchFamily="18" charset="0"/>
              </a:defRPr>
            </a:lvl5pPr>
            <a:lvl6pPr marL="25146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6pPr>
            <a:lvl7pPr marL="29718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7pPr>
            <a:lvl8pPr marL="34290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8pPr>
            <a:lvl9pPr marL="38862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9pPr>
          </a:lstStyle>
          <a:p>
            <a:pPr eaLnBrk="1" hangingPunct="1">
              <a:spcBef>
                <a:spcPct val="50000"/>
              </a:spcBef>
              <a:buClrTx/>
              <a:buFontTx/>
              <a:buNone/>
            </a:pPr>
            <a:r>
              <a:rPr lang="en-US" altLang="en-US" sz="1050" b="1" dirty="0">
                <a:solidFill>
                  <a:srgbClr val="FF0000"/>
                </a:solidFill>
                <a:latin typeface="+mn-lt"/>
              </a:rPr>
              <a:t>Altitudes in Miles of Ionospheric Layers</a:t>
            </a:r>
          </a:p>
        </p:txBody>
      </p:sp>
      <p:pic>
        <p:nvPicPr>
          <p:cNvPr id="26" name="Picture 25" descr="Image result for ionosphere layers of the atmosphere"/>
          <p:cNvPicPr/>
          <p:nvPr/>
        </p:nvPicPr>
        <p:blipFill>
          <a:blip r:embed="rId3">
            <a:extLst>
              <a:ext uri="{28A0092B-C50C-407E-A947-70E740481C1C}">
                <a14:useLocalDpi xmlns:a14="http://schemas.microsoft.com/office/drawing/2010/main" val="0"/>
              </a:ext>
            </a:extLst>
          </a:blip>
          <a:srcRect/>
          <a:stretch>
            <a:fillRect/>
          </a:stretch>
        </p:blipFill>
        <p:spPr bwMode="auto">
          <a:xfrm>
            <a:off x="931650" y="912600"/>
            <a:ext cx="2412366" cy="1276618"/>
          </a:xfrm>
          <a:prstGeom prst="rect">
            <a:avLst/>
          </a:prstGeom>
          <a:noFill/>
          <a:ln>
            <a:noFill/>
          </a:ln>
        </p:spPr>
      </p:pic>
    </p:spTree>
    <p:extLst>
      <p:ext uri="{BB962C8B-B14F-4D97-AF65-F5344CB8AC3E}">
        <p14:creationId xmlns:p14="http://schemas.microsoft.com/office/powerpoint/2010/main" val="12214576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4581">
                                            <p:txEl>
                                              <p:pRg st="0" end="0"/>
                                            </p:txEl>
                                          </p:spTgt>
                                        </p:tgtEl>
                                        <p:attrNameLst>
                                          <p:attrName>style.visibility</p:attrName>
                                        </p:attrNameLst>
                                      </p:cBhvr>
                                      <p:to>
                                        <p:strVal val="visible"/>
                                      </p:to>
                                    </p:set>
                                    <p:animEffect transition="in" filter="wipe(up)">
                                      <p:cBhvr>
                                        <p:cTn id="7" dur="1000"/>
                                        <p:tgtEl>
                                          <p:spTgt spid="2458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16" fill="hold" nodeType="click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p:cTn id="12" dur="1000" fill="hold"/>
                                        <p:tgtEl>
                                          <p:spTgt spid="24"/>
                                        </p:tgtEl>
                                        <p:attrNameLst>
                                          <p:attrName>ppt_w</p:attrName>
                                        </p:attrNameLst>
                                      </p:cBhvr>
                                      <p:tavLst>
                                        <p:tav tm="0">
                                          <p:val>
                                            <p:fltVal val="0"/>
                                          </p:val>
                                        </p:tav>
                                        <p:tav tm="100000">
                                          <p:val>
                                            <p:strVal val="#ppt_w"/>
                                          </p:val>
                                        </p:tav>
                                      </p:tavLst>
                                    </p:anim>
                                    <p:anim calcmode="lin" valueType="num">
                                      <p:cBhvr>
                                        <p:cTn id="13" dur="1000" fill="hold"/>
                                        <p:tgtEl>
                                          <p:spTgt spid="24"/>
                                        </p:tgtEl>
                                        <p:attrNameLst>
                                          <p:attrName>ppt_h</p:attrName>
                                        </p:attrNameLst>
                                      </p:cBhvr>
                                      <p:tavLst>
                                        <p:tav tm="0">
                                          <p:val>
                                            <p:fltVal val="0"/>
                                          </p:val>
                                        </p:tav>
                                        <p:tav tm="100000">
                                          <p:val>
                                            <p:strVal val="#ppt_h"/>
                                          </p:val>
                                        </p:tav>
                                      </p:tavLst>
                                    </p:anim>
                                  </p:childTnLst>
                                </p:cTn>
                              </p:par>
                              <p:par>
                                <p:cTn id="14" presetID="53" presetClass="entr" presetSubtype="16" fill="hold" nodeType="withEffect">
                                  <p:stCondLst>
                                    <p:cond delay="0"/>
                                  </p:stCondLst>
                                  <p:childTnLst>
                                    <p:set>
                                      <p:cBhvr>
                                        <p:cTn id="15" dur="1" fill="hold">
                                          <p:stCondLst>
                                            <p:cond delay="0"/>
                                          </p:stCondLst>
                                        </p:cTn>
                                        <p:tgtEl>
                                          <p:spTgt spid="26"/>
                                        </p:tgtEl>
                                        <p:attrNameLst>
                                          <p:attrName>style.visibility</p:attrName>
                                        </p:attrNameLst>
                                      </p:cBhvr>
                                      <p:to>
                                        <p:strVal val="visible"/>
                                      </p:to>
                                    </p:set>
                                    <p:anim calcmode="lin" valueType="num">
                                      <p:cBhvr>
                                        <p:cTn id="16" dur="1000" fill="hold"/>
                                        <p:tgtEl>
                                          <p:spTgt spid="26"/>
                                        </p:tgtEl>
                                        <p:attrNameLst>
                                          <p:attrName>ppt_w</p:attrName>
                                        </p:attrNameLst>
                                      </p:cBhvr>
                                      <p:tavLst>
                                        <p:tav tm="0">
                                          <p:val>
                                            <p:fltVal val="0"/>
                                          </p:val>
                                        </p:tav>
                                        <p:tav tm="100000">
                                          <p:val>
                                            <p:strVal val="#ppt_w"/>
                                          </p:val>
                                        </p:tav>
                                      </p:tavLst>
                                    </p:anim>
                                    <p:anim calcmode="lin" valueType="num">
                                      <p:cBhvr>
                                        <p:cTn id="17" dur="1000" fill="hold"/>
                                        <p:tgtEl>
                                          <p:spTgt spid="26"/>
                                        </p:tgtEl>
                                        <p:attrNameLst>
                                          <p:attrName>ppt_h</p:attrName>
                                        </p:attrNameLst>
                                      </p:cBhvr>
                                      <p:tavLst>
                                        <p:tav tm="0">
                                          <p:val>
                                            <p:fltVal val="0"/>
                                          </p:val>
                                        </p:tav>
                                        <p:tav tm="100000">
                                          <p:val>
                                            <p:strVal val="#ppt_h"/>
                                          </p:val>
                                        </p:tav>
                                      </p:tavLst>
                                    </p:anim>
                                    <p:animEffect transition="in" filter="fade">
                                      <p:cBhvr>
                                        <p:cTn id="18" dur="1000"/>
                                        <p:tgtEl>
                                          <p:spTgt spid="26"/>
                                        </p:tgtEl>
                                      </p:cBhvr>
                                    </p:animEffect>
                                  </p:childTnLst>
                                </p:cTn>
                              </p:par>
                              <p:par>
                                <p:cTn id="19" presetID="23" presetClass="entr" presetSubtype="16" fill="hold" grpId="0" nodeType="withEffect">
                                  <p:stCondLst>
                                    <p:cond delay="0"/>
                                  </p:stCondLst>
                                  <p:childTnLst>
                                    <p:set>
                                      <p:cBhvr>
                                        <p:cTn id="20" dur="1" fill="hold">
                                          <p:stCondLst>
                                            <p:cond delay="0"/>
                                          </p:stCondLst>
                                        </p:cTn>
                                        <p:tgtEl>
                                          <p:spTgt spid="25"/>
                                        </p:tgtEl>
                                        <p:attrNameLst>
                                          <p:attrName>style.visibility</p:attrName>
                                        </p:attrNameLst>
                                      </p:cBhvr>
                                      <p:to>
                                        <p:strVal val="visible"/>
                                      </p:to>
                                    </p:set>
                                    <p:anim calcmode="lin" valueType="num">
                                      <p:cBhvr>
                                        <p:cTn id="21" dur="1000" fill="hold"/>
                                        <p:tgtEl>
                                          <p:spTgt spid="25"/>
                                        </p:tgtEl>
                                        <p:attrNameLst>
                                          <p:attrName>ppt_w</p:attrName>
                                        </p:attrNameLst>
                                      </p:cBhvr>
                                      <p:tavLst>
                                        <p:tav tm="0">
                                          <p:val>
                                            <p:fltVal val="0"/>
                                          </p:val>
                                        </p:tav>
                                        <p:tav tm="100000">
                                          <p:val>
                                            <p:strVal val="#ppt_w"/>
                                          </p:val>
                                        </p:tav>
                                      </p:tavLst>
                                    </p:anim>
                                    <p:anim calcmode="lin" valueType="num">
                                      <p:cBhvr>
                                        <p:cTn id="22" dur="1000" fill="hold"/>
                                        <p:tgtEl>
                                          <p:spTgt spid="25"/>
                                        </p:tgtEl>
                                        <p:attrNameLst>
                                          <p:attrName>ppt_h</p:attrName>
                                        </p:attrNameLst>
                                      </p:cBhvr>
                                      <p:tavLst>
                                        <p:tav tm="0">
                                          <p:val>
                                            <p:fltVal val="0"/>
                                          </p:val>
                                        </p:tav>
                                        <p:tav tm="100000">
                                          <p:val>
                                            <p:strVal val="#ppt_h"/>
                                          </p:val>
                                        </p:tav>
                                      </p:tavLst>
                                    </p:anim>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4">
                                            <p:txEl>
                                              <p:pRg st="0" end="0"/>
                                            </p:txEl>
                                          </p:spTgt>
                                        </p:tgtEl>
                                        <p:attrNameLst>
                                          <p:attrName>style.visibility</p:attrName>
                                        </p:attrNameLst>
                                      </p:cBhvr>
                                      <p:to>
                                        <p:strVal val="visible"/>
                                      </p:to>
                                    </p:set>
                                    <p:animEffect transition="in" filter="wipe(left)">
                                      <p:cBhvr>
                                        <p:cTn id="27" dur="1000"/>
                                        <p:tgtEl>
                                          <p:spTgt spid="4">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left)">
                                      <p:cBhvr>
                                        <p:cTn id="32" dur="1000"/>
                                        <p:tgtEl>
                                          <p:spTgt spid="8"/>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wipe(left)">
                                      <p:cBhvr>
                                        <p:cTn id="35" dur="1000"/>
                                        <p:tgtEl>
                                          <p:spTgt spid="7"/>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wipe(left)">
                                      <p:cBhvr>
                                        <p:cTn id="38" dur="1000"/>
                                        <p:tgtEl>
                                          <p:spTgt spid="9"/>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wipe(left)">
                                      <p:cBhvr>
                                        <p:cTn id="43" dur="1000"/>
                                        <p:tgtEl>
                                          <p:spTgt spid="12"/>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wipe(left)">
                                      <p:cBhvr>
                                        <p:cTn id="46" dur="1000"/>
                                        <p:tgtEl>
                                          <p:spTgt spid="13"/>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wipe(left)">
                                      <p:cBhvr>
                                        <p:cTn id="49" dur="1000"/>
                                        <p:tgtEl>
                                          <p:spTgt spid="14"/>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grpId="0" nodeType="clickEffect">
                                  <p:stCondLst>
                                    <p:cond delay="0"/>
                                  </p:stCondLst>
                                  <p:childTnLst>
                                    <p:set>
                                      <p:cBhvr>
                                        <p:cTn id="53" dur="1" fill="hold">
                                          <p:stCondLst>
                                            <p:cond delay="0"/>
                                          </p:stCondLst>
                                        </p:cTn>
                                        <p:tgtEl>
                                          <p:spTgt spid="15"/>
                                        </p:tgtEl>
                                        <p:attrNameLst>
                                          <p:attrName>style.visibility</p:attrName>
                                        </p:attrNameLst>
                                      </p:cBhvr>
                                      <p:to>
                                        <p:strVal val="visible"/>
                                      </p:to>
                                    </p:set>
                                    <p:animEffect transition="in" filter="wipe(left)">
                                      <p:cBhvr>
                                        <p:cTn id="54" dur="1000"/>
                                        <p:tgtEl>
                                          <p:spTgt spid="15"/>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wipe(left)">
                                      <p:cBhvr>
                                        <p:cTn id="57" dur="1000"/>
                                        <p:tgtEl>
                                          <p:spTgt spid="16"/>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wipe(left)">
                                      <p:cBhvr>
                                        <p:cTn id="60" dur="1000"/>
                                        <p:tgtEl>
                                          <p:spTgt spid="17"/>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8" fill="hold" grpId="0" nodeType="clickEffect">
                                  <p:stCondLst>
                                    <p:cond delay="0"/>
                                  </p:stCondLst>
                                  <p:childTnLst>
                                    <p:set>
                                      <p:cBhvr>
                                        <p:cTn id="64" dur="1" fill="hold">
                                          <p:stCondLst>
                                            <p:cond delay="0"/>
                                          </p:stCondLst>
                                        </p:cTn>
                                        <p:tgtEl>
                                          <p:spTgt spid="18"/>
                                        </p:tgtEl>
                                        <p:attrNameLst>
                                          <p:attrName>style.visibility</p:attrName>
                                        </p:attrNameLst>
                                      </p:cBhvr>
                                      <p:to>
                                        <p:strVal val="visible"/>
                                      </p:to>
                                    </p:set>
                                    <p:animEffect transition="in" filter="wipe(left)">
                                      <p:cBhvr>
                                        <p:cTn id="65" dur="1000"/>
                                        <p:tgtEl>
                                          <p:spTgt spid="18"/>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19"/>
                                        </p:tgtEl>
                                        <p:attrNameLst>
                                          <p:attrName>style.visibility</p:attrName>
                                        </p:attrNameLst>
                                      </p:cBhvr>
                                      <p:to>
                                        <p:strVal val="visible"/>
                                      </p:to>
                                    </p:set>
                                    <p:animEffect transition="in" filter="wipe(left)">
                                      <p:cBhvr>
                                        <p:cTn id="68" dur="1000"/>
                                        <p:tgtEl>
                                          <p:spTgt spid="19"/>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20"/>
                                        </p:tgtEl>
                                        <p:attrNameLst>
                                          <p:attrName>style.visibility</p:attrName>
                                        </p:attrNameLst>
                                      </p:cBhvr>
                                      <p:to>
                                        <p:strVal val="visible"/>
                                      </p:to>
                                    </p:set>
                                    <p:animEffect transition="in" filter="wipe(left)">
                                      <p:cBhvr>
                                        <p:cTn id="71" dur="1000"/>
                                        <p:tgtEl>
                                          <p:spTgt spid="20"/>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4" fill="hold" grpId="0" nodeType="clickEffect">
                                  <p:stCondLst>
                                    <p:cond delay="0"/>
                                  </p:stCondLst>
                                  <p:childTnLst>
                                    <p:set>
                                      <p:cBhvr>
                                        <p:cTn id="75" dur="1" fill="hold">
                                          <p:stCondLst>
                                            <p:cond delay="0"/>
                                          </p:stCondLst>
                                        </p:cTn>
                                        <p:tgtEl>
                                          <p:spTgt spid="21"/>
                                        </p:tgtEl>
                                        <p:attrNameLst>
                                          <p:attrName>style.visibility</p:attrName>
                                        </p:attrNameLst>
                                      </p:cBhvr>
                                      <p:to>
                                        <p:strVal val="visible"/>
                                      </p:to>
                                    </p:set>
                                    <p:animEffect transition="in" filter="wipe(down)">
                                      <p:cBhvr>
                                        <p:cTn id="76" dur="1000"/>
                                        <p:tgtEl>
                                          <p:spTgt spid="21"/>
                                        </p:tgtEl>
                                      </p:cBhvr>
                                    </p:animEffect>
                                  </p:childTnLst>
                                </p:cTn>
                              </p:par>
                              <p:par>
                                <p:cTn id="77" presetID="22" presetClass="entr" presetSubtype="4" fill="hold" grpId="0" nodeType="withEffect">
                                  <p:stCondLst>
                                    <p:cond delay="0"/>
                                  </p:stCondLst>
                                  <p:childTnLst>
                                    <p:set>
                                      <p:cBhvr>
                                        <p:cTn id="78" dur="1" fill="hold">
                                          <p:stCondLst>
                                            <p:cond delay="0"/>
                                          </p:stCondLst>
                                        </p:cTn>
                                        <p:tgtEl>
                                          <p:spTgt spid="22"/>
                                        </p:tgtEl>
                                        <p:attrNameLst>
                                          <p:attrName>style.visibility</p:attrName>
                                        </p:attrNameLst>
                                      </p:cBhvr>
                                      <p:to>
                                        <p:strVal val="visible"/>
                                      </p:to>
                                    </p:set>
                                    <p:animEffect transition="in" filter="wipe(down)">
                                      <p:cBhvr>
                                        <p:cTn id="79" dur="1000"/>
                                        <p:tgtEl>
                                          <p:spTgt spid="22"/>
                                        </p:tgtEl>
                                      </p:cBhvr>
                                    </p:animEffect>
                                  </p:childTnLst>
                                </p:cTn>
                              </p:par>
                              <p:par>
                                <p:cTn id="80" presetID="22" presetClass="entr" presetSubtype="4" fill="hold" grpId="0" nodeType="withEffect">
                                  <p:stCondLst>
                                    <p:cond delay="0"/>
                                  </p:stCondLst>
                                  <p:childTnLst>
                                    <p:set>
                                      <p:cBhvr>
                                        <p:cTn id="81" dur="1" fill="hold">
                                          <p:stCondLst>
                                            <p:cond delay="0"/>
                                          </p:stCondLst>
                                        </p:cTn>
                                        <p:tgtEl>
                                          <p:spTgt spid="23"/>
                                        </p:tgtEl>
                                        <p:attrNameLst>
                                          <p:attrName>style.visibility</p:attrName>
                                        </p:attrNameLst>
                                      </p:cBhvr>
                                      <p:to>
                                        <p:strVal val="visible"/>
                                      </p:to>
                                    </p:set>
                                    <p:animEffect transition="in" filter="wipe(down)">
                                      <p:cBhvr>
                                        <p:cTn id="82"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2" grpId="0" animBg="1"/>
      <p:bldP spid="13" grpId="0" animBg="1"/>
      <p:bldP spid="14" grpId="0" animBg="1"/>
      <p:bldP spid="15" grpId="0"/>
      <p:bldP spid="16" grpId="0"/>
      <p:bldP spid="17" grpId="0"/>
      <p:bldP spid="18" grpId="0" animBg="1"/>
      <p:bldP spid="19" grpId="0" animBg="1"/>
      <p:bldP spid="20" grpId="0" animBg="1"/>
      <p:bldP spid="21" grpId="0"/>
      <p:bldP spid="22" grpId="0"/>
      <p:bldP spid="23" grpId="0"/>
      <p:bldP spid="2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82" name="Rectangle 2"/>
          <p:cNvSpPr>
            <a:spLocks noGrp="1" noChangeArrowheads="1"/>
          </p:cNvSpPr>
          <p:nvPr>
            <p:ph type="title"/>
          </p:nvPr>
        </p:nvSpPr>
        <p:spPr/>
        <p:txBody>
          <a:bodyPr/>
          <a:lstStyle/>
          <a:p>
            <a:pPr algn="ctr"/>
            <a:r>
              <a:rPr lang="en-US" altLang="en-US" sz="2700" dirty="0">
                <a:latin typeface="+mn-lt"/>
              </a:rPr>
              <a:t>Skywave Excitement</a:t>
            </a:r>
            <a:endParaRPr lang="en-US" altLang="en-US" sz="2700" dirty="0"/>
          </a:p>
        </p:txBody>
      </p:sp>
      <p:sp>
        <p:nvSpPr>
          <p:cNvPr id="24581" name="Rectangle 5"/>
          <p:cNvSpPr>
            <a:spLocks noGrp="1" noChangeArrowheads="1"/>
          </p:cNvSpPr>
          <p:nvPr>
            <p:ph type="body" idx="1"/>
          </p:nvPr>
        </p:nvSpPr>
        <p:spPr>
          <a:xfrm>
            <a:off x="469656" y="764537"/>
            <a:ext cx="8807450" cy="3901376"/>
          </a:xfrm>
        </p:spPr>
        <p:txBody>
          <a:bodyPr>
            <a:normAutofit/>
          </a:bodyPr>
          <a:lstStyle/>
          <a:p>
            <a:pPr>
              <a:buFont typeface="Wingdings" panose="05000000000000000000" pitchFamily="2" charset="2"/>
              <a:buChar char="Ø"/>
            </a:pPr>
            <a:r>
              <a:rPr lang="en-US" altLang="en-US" sz="1350" b="1" dirty="0"/>
              <a:t>The D layer </a:t>
            </a:r>
            <a:r>
              <a:rPr lang="en-US" altLang="en-US" sz="1350" dirty="0"/>
              <a:t>is the </a:t>
            </a:r>
            <a:r>
              <a:rPr lang="en-US" altLang="en-US" sz="1350" b="1" dirty="0"/>
              <a:t>ionospheric layer that is the most absorbent of long skip signals during daylight hours on frequencies below 10 MHz</a:t>
            </a:r>
            <a:r>
              <a:rPr lang="en-US" altLang="en-US" sz="1350" dirty="0"/>
              <a:t>. </a:t>
            </a:r>
            <a:r>
              <a:rPr lang="en-US" altLang="en-US" sz="750" dirty="0"/>
              <a:t>(G3C11)</a:t>
            </a:r>
            <a:r>
              <a:rPr lang="en-US" altLang="en-US" dirty="0"/>
              <a:t> </a:t>
            </a:r>
          </a:p>
          <a:p>
            <a:pPr>
              <a:buFont typeface="Wingdings" panose="05000000000000000000" pitchFamily="2" charset="2"/>
              <a:buChar char="Ø"/>
            </a:pPr>
            <a:r>
              <a:rPr lang="en-US" altLang="en-US" sz="1350" dirty="0"/>
              <a:t>Long distance communications on the 40-meter, 60-meter, 80-meter, and 160-meter bands are more difficult during the day due to the </a:t>
            </a:r>
            <a:r>
              <a:rPr lang="en-US" altLang="en-US" sz="1350" b="1" dirty="0"/>
              <a:t>D layer absorbing these signals daylight hours</a:t>
            </a:r>
            <a:r>
              <a:rPr lang="en-US" altLang="en-US" sz="1350" dirty="0"/>
              <a:t>. </a:t>
            </a:r>
            <a:r>
              <a:rPr lang="en-US" altLang="en-US" sz="750" dirty="0"/>
              <a:t>(G3C05)</a:t>
            </a:r>
            <a:endParaRPr lang="en-US" altLang="en-US" sz="900" dirty="0"/>
          </a:p>
          <a:p>
            <a:pPr>
              <a:buFont typeface="Wingdings" panose="05000000000000000000" pitchFamily="2" charset="2"/>
              <a:buChar char="Ø"/>
            </a:pPr>
            <a:r>
              <a:rPr lang="en-US" altLang="en-US" sz="1350" b="1" dirty="0"/>
              <a:t>High levels of atmospheric noise or “static”</a:t>
            </a:r>
            <a:r>
              <a:rPr lang="en-US" altLang="en-US" sz="1350" dirty="0"/>
              <a:t> are typical on lower HF bands in the summer. </a:t>
            </a:r>
            <a:r>
              <a:rPr lang="en-US" altLang="en-US" sz="750" dirty="0"/>
              <a:t>(G2D11)</a:t>
            </a:r>
          </a:p>
          <a:p>
            <a:pPr>
              <a:buFont typeface="Wingdings" panose="05000000000000000000" pitchFamily="2" charset="2"/>
              <a:buChar char="Ø"/>
            </a:pPr>
            <a:endParaRPr lang="en-US" altLang="en-US" dirty="0"/>
          </a:p>
          <a:p>
            <a:pPr>
              <a:buFont typeface="Wingdings" panose="05000000000000000000" pitchFamily="2" charset="2"/>
              <a:buChar char="Ø"/>
            </a:pPr>
            <a:endParaRPr lang="en-US" altLang="en-US" dirty="0"/>
          </a:p>
          <a:p>
            <a:pPr>
              <a:buFont typeface="Wingdings" panose="05000000000000000000" pitchFamily="2" charset="2"/>
              <a:buChar char="Ø"/>
            </a:pPr>
            <a:endParaRPr lang="en-US" altLang="en-US" dirty="0"/>
          </a:p>
          <a:p>
            <a:pPr>
              <a:buFont typeface="Wingdings" panose="05000000000000000000" pitchFamily="2" charset="2"/>
              <a:buChar char="Ø"/>
            </a:pPr>
            <a:endParaRPr lang="en-US" altLang="en-US" dirty="0"/>
          </a:p>
        </p:txBody>
      </p:sp>
      <p:sp>
        <p:nvSpPr>
          <p:cNvPr id="2" name="Slide Number Placeholder 1"/>
          <p:cNvSpPr>
            <a:spLocks noGrp="1"/>
          </p:cNvSpPr>
          <p:nvPr>
            <p:ph type="sldNum" sz="quarter" idx="12"/>
          </p:nvPr>
        </p:nvSpPr>
        <p:spPr/>
        <p:txBody>
          <a:bodyPr/>
          <a:lstStyle/>
          <a:p>
            <a:pPr>
              <a:defRPr/>
            </a:pPr>
            <a:fld id="{6E99D2E9-C39C-4B2C-85A5-6556FE594940}" type="slidenum">
              <a:rPr lang="en-US" altLang="en-US" smtClean="0"/>
              <a:pPr>
                <a:defRPr/>
              </a:pPr>
              <a:t>18</a:t>
            </a:fld>
            <a:endParaRPr lang="en-US" altLang="en-US"/>
          </a:p>
        </p:txBody>
      </p:sp>
      <p:pic>
        <p:nvPicPr>
          <p:cNvPr id="3" name="Picture 2"/>
          <p:cNvPicPr>
            <a:picLocks noChangeAspect="1"/>
          </p:cNvPicPr>
          <p:nvPr/>
        </p:nvPicPr>
        <p:blipFill>
          <a:blip r:embed="rId2"/>
          <a:stretch>
            <a:fillRect/>
          </a:stretch>
        </p:blipFill>
        <p:spPr>
          <a:xfrm>
            <a:off x="2171739" y="2114544"/>
            <a:ext cx="4965623" cy="2496528"/>
          </a:xfrm>
          <a:prstGeom prst="rect">
            <a:avLst/>
          </a:prstGeom>
        </p:spPr>
      </p:pic>
      <p:sp>
        <p:nvSpPr>
          <p:cNvPr id="6" name="Text Box 99"/>
          <p:cNvSpPr txBox="1">
            <a:spLocks noChangeArrowheads="1"/>
          </p:cNvSpPr>
          <p:nvPr/>
        </p:nvSpPr>
        <p:spPr bwMode="auto">
          <a:xfrm>
            <a:off x="1017770" y="3141782"/>
            <a:ext cx="748904" cy="2539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FF1515"/>
              </a:buClr>
              <a:buChar char="•"/>
              <a:defRPr sz="2000">
                <a:solidFill>
                  <a:schemeClr val="tx1"/>
                </a:solidFill>
                <a:latin typeface="Rockwell" panose="02060603020205020403" pitchFamily="18" charset="0"/>
              </a:defRPr>
            </a:lvl1pPr>
            <a:lvl2pPr marL="742950" indent="-285750">
              <a:spcBef>
                <a:spcPct val="20000"/>
              </a:spcBef>
              <a:buClr>
                <a:srgbClr val="FF1515"/>
              </a:buClr>
              <a:buChar char="•"/>
              <a:defRPr sz="2000">
                <a:solidFill>
                  <a:schemeClr val="tx1"/>
                </a:solidFill>
                <a:latin typeface="Rockwell" panose="02060603020205020403" pitchFamily="18" charset="0"/>
              </a:defRPr>
            </a:lvl2pPr>
            <a:lvl3pPr marL="1143000" indent="-228600">
              <a:spcBef>
                <a:spcPct val="20000"/>
              </a:spcBef>
              <a:buClr>
                <a:srgbClr val="FF1515"/>
              </a:buClr>
              <a:buChar char="•"/>
              <a:defRPr>
                <a:solidFill>
                  <a:schemeClr val="tx1"/>
                </a:solidFill>
                <a:latin typeface="Rockwell" panose="02060603020205020403" pitchFamily="18" charset="0"/>
              </a:defRPr>
            </a:lvl3pPr>
            <a:lvl4pPr marL="1600200" indent="-228600">
              <a:spcBef>
                <a:spcPct val="20000"/>
              </a:spcBef>
              <a:buClr>
                <a:srgbClr val="FF1515"/>
              </a:buClr>
              <a:buChar char="•"/>
              <a:defRPr sz="2000">
                <a:solidFill>
                  <a:schemeClr val="tx1"/>
                </a:solidFill>
                <a:latin typeface="Rockwell" panose="02060603020205020403" pitchFamily="18" charset="0"/>
              </a:defRPr>
            </a:lvl4pPr>
            <a:lvl5pPr marL="2057400" indent="-228600">
              <a:spcBef>
                <a:spcPct val="20000"/>
              </a:spcBef>
              <a:buClr>
                <a:srgbClr val="FF1515"/>
              </a:buClr>
              <a:buChar char="•"/>
              <a:defRPr sz="2000">
                <a:solidFill>
                  <a:schemeClr val="tx1"/>
                </a:solidFill>
                <a:latin typeface="Rockwell" panose="02060603020205020403" pitchFamily="18" charset="0"/>
              </a:defRPr>
            </a:lvl5pPr>
            <a:lvl6pPr marL="25146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6pPr>
            <a:lvl7pPr marL="29718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7pPr>
            <a:lvl8pPr marL="34290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8pPr>
            <a:lvl9pPr marL="38862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9pPr>
          </a:lstStyle>
          <a:p>
            <a:pPr eaLnBrk="1" hangingPunct="1">
              <a:spcBef>
                <a:spcPct val="50000"/>
              </a:spcBef>
              <a:buClrTx/>
              <a:buFontTx/>
              <a:buNone/>
            </a:pPr>
            <a:r>
              <a:rPr lang="en-US" altLang="en-US" sz="1050" dirty="0">
                <a:solidFill>
                  <a:srgbClr val="FF0000"/>
                </a:solidFill>
              </a:rPr>
              <a:t>E Layer</a:t>
            </a:r>
          </a:p>
        </p:txBody>
      </p:sp>
      <p:sp>
        <p:nvSpPr>
          <p:cNvPr id="7" name="Text Box 99"/>
          <p:cNvSpPr txBox="1">
            <a:spLocks noChangeArrowheads="1"/>
          </p:cNvSpPr>
          <p:nvPr/>
        </p:nvSpPr>
        <p:spPr bwMode="auto">
          <a:xfrm>
            <a:off x="1046688" y="2440495"/>
            <a:ext cx="748904" cy="2539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FF1515"/>
              </a:buClr>
              <a:buChar char="•"/>
              <a:defRPr sz="2000">
                <a:solidFill>
                  <a:schemeClr val="tx1"/>
                </a:solidFill>
                <a:latin typeface="Rockwell" panose="02060603020205020403" pitchFamily="18" charset="0"/>
              </a:defRPr>
            </a:lvl1pPr>
            <a:lvl2pPr marL="742950" indent="-285750">
              <a:spcBef>
                <a:spcPct val="20000"/>
              </a:spcBef>
              <a:buClr>
                <a:srgbClr val="FF1515"/>
              </a:buClr>
              <a:buChar char="•"/>
              <a:defRPr sz="2000">
                <a:solidFill>
                  <a:schemeClr val="tx1"/>
                </a:solidFill>
                <a:latin typeface="Rockwell" panose="02060603020205020403" pitchFamily="18" charset="0"/>
              </a:defRPr>
            </a:lvl2pPr>
            <a:lvl3pPr marL="1143000" indent="-228600">
              <a:spcBef>
                <a:spcPct val="20000"/>
              </a:spcBef>
              <a:buClr>
                <a:srgbClr val="FF1515"/>
              </a:buClr>
              <a:buChar char="•"/>
              <a:defRPr>
                <a:solidFill>
                  <a:schemeClr val="tx1"/>
                </a:solidFill>
                <a:latin typeface="Rockwell" panose="02060603020205020403" pitchFamily="18" charset="0"/>
              </a:defRPr>
            </a:lvl3pPr>
            <a:lvl4pPr marL="1600200" indent="-228600">
              <a:spcBef>
                <a:spcPct val="20000"/>
              </a:spcBef>
              <a:buClr>
                <a:srgbClr val="FF1515"/>
              </a:buClr>
              <a:buChar char="•"/>
              <a:defRPr sz="2000">
                <a:solidFill>
                  <a:schemeClr val="tx1"/>
                </a:solidFill>
                <a:latin typeface="Rockwell" panose="02060603020205020403" pitchFamily="18" charset="0"/>
              </a:defRPr>
            </a:lvl4pPr>
            <a:lvl5pPr marL="2057400" indent="-228600">
              <a:spcBef>
                <a:spcPct val="20000"/>
              </a:spcBef>
              <a:buClr>
                <a:srgbClr val="FF1515"/>
              </a:buClr>
              <a:buChar char="•"/>
              <a:defRPr sz="2000">
                <a:solidFill>
                  <a:schemeClr val="tx1"/>
                </a:solidFill>
                <a:latin typeface="Rockwell" panose="02060603020205020403" pitchFamily="18" charset="0"/>
              </a:defRPr>
            </a:lvl5pPr>
            <a:lvl6pPr marL="25146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6pPr>
            <a:lvl7pPr marL="29718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7pPr>
            <a:lvl8pPr marL="34290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8pPr>
            <a:lvl9pPr marL="38862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9pPr>
          </a:lstStyle>
          <a:p>
            <a:pPr eaLnBrk="1" hangingPunct="1">
              <a:spcBef>
                <a:spcPct val="50000"/>
              </a:spcBef>
              <a:buClrTx/>
              <a:buFontTx/>
              <a:buNone/>
            </a:pPr>
            <a:r>
              <a:rPr lang="en-US" altLang="en-US" sz="1050" dirty="0">
                <a:solidFill>
                  <a:srgbClr val="FF0000"/>
                </a:solidFill>
              </a:rPr>
              <a:t>F Layer</a:t>
            </a:r>
          </a:p>
        </p:txBody>
      </p:sp>
      <p:sp>
        <p:nvSpPr>
          <p:cNvPr id="8" name="Text Box 99"/>
          <p:cNvSpPr txBox="1">
            <a:spLocks noChangeArrowheads="1"/>
          </p:cNvSpPr>
          <p:nvPr/>
        </p:nvSpPr>
        <p:spPr bwMode="auto">
          <a:xfrm>
            <a:off x="1041324" y="3603111"/>
            <a:ext cx="748904" cy="2539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FF1515"/>
              </a:buClr>
              <a:buChar char="•"/>
              <a:defRPr sz="2000">
                <a:solidFill>
                  <a:schemeClr val="tx1"/>
                </a:solidFill>
                <a:latin typeface="Rockwell" panose="02060603020205020403" pitchFamily="18" charset="0"/>
              </a:defRPr>
            </a:lvl1pPr>
            <a:lvl2pPr marL="742950" indent="-285750">
              <a:spcBef>
                <a:spcPct val="20000"/>
              </a:spcBef>
              <a:buClr>
                <a:srgbClr val="FF1515"/>
              </a:buClr>
              <a:buChar char="•"/>
              <a:defRPr sz="2000">
                <a:solidFill>
                  <a:schemeClr val="tx1"/>
                </a:solidFill>
                <a:latin typeface="Rockwell" panose="02060603020205020403" pitchFamily="18" charset="0"/>
              </a:defRPr>
            </a:lvl2pPr>
            <a:lvl3pPr marL="1143000" indent="-228600">
              <a:spcBef>
                <a:spcPct val="20000"/>
              </a:spcBef>
              <a:buClr>
                <a:srgbClr val="FF1515"/>
              </a:buClr>
              <a:buChar char="•"/>
              <a:defRPr>
                <a:solidFill>
                  <a:schemeClr val="tx1"/>
                </a:solidFill>
                <a:latin typeface="Rockwell" panose="02060603020205020403" pitchFamily="18" charset="0"/>
              </a:defRPr>
            </a:lvl3pPr>
            <a:lvl4pPr marL="1600200" indent="-228600">
              <a:spcBef>
                <a:spcPct val="20000"/>
              </a:spcBef>
              <a:buClr>
                <a:srgbClr val="FF1515"/>
              </a:buClr>
              <a:buChar char="•"/>
              <a:defRPr sz="2000">
                <a:solidFill>
                  <a:schemeClr val="tx1"/>
                </a:solidFill>
                <a:latin typeface="Rockwell" panose="02060603020205020403" pitchFamily="18" charset="0"/>
              </a:defRPr>
            </a:lvl4pPr>
            <a:lvl5pPr marL="2057400" indent="-228600">
              <a:spcBef>
                <a:spcPct val="20000"/>
              </a:spcBef>
              <a:buClr>
                <a:srgbClr val="FF1515"/>
              </a:buClr>
              <a:buChar char="•"/>
              <a:defRPr sz="2000">
                <a:solidFill>
                  <a:schemeClr val="tx1"/>
                </a:solidFill>
                <a:latin typeface="Rockwell" panose="02060603020205020403" pitchFamily="18" charset="0"/>
              </a:defRPr>
            </a:lvl5pPr>
            <a:lvl6pPr marL="25146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6pPr>
            <a:lvl7pPr marL="29718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7pPr>
            <a:lvl8pPr marL="34290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8pPr>
            <a:lvl9pPr marL="38862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9pPr>
          </a:lstStyle>
          <a:p>
            <a:pPr eaLnBrk="1" hangingPunct="1">
              <a:spcBef>
                <a:spcPct val="50000"/>
              </a:spcBef>
              <a:buClrTx/>
              <a:buFontTx/>
              <a:buNone/>
            </a:pPr>
            <a:r>
              <a:rPr lang="en-US" altLang="en-US" sz="1050" dirty="0">
                <a:solidFill>
                  <a:srgbClr val="FF0000"/>
                </a:solidFill>
              </a:rPr>
              <a:t>D Layer</a:t>
            </a:r>
          </a:p>
        </p:txBody>
      </p:sp>
      <p:sp>
        <p:nvSpPr>
          <p:cNvPr id="9" name="Text Box 99"/>
          <p:cNvSpPr txBox="1">
            <a:spLocks noChangeArrowheads="1"/>
          </p:cNvSpPr>
          <p:nvPr/>
        </p:nvSpPr>
        <p:spPr bwMode="auto">
          <a:xfrm>
            <a:off x="7620000" y="3742179"/>
            <a:ext cx="748904" cy="2539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FF1515"/>
              </a:buClr>
              <a:buChar char="•"/>
              <a:defRPr sz="2000">
                <a:solidFill>
                  <a:schemeClr val="tx1"/>
                </a:solidFill>
                <a:latin typeface="Rockwell" panose="02060603020205020403" pitchFamily="18" charset="0"/>
              </a:defRPr>
            </a:lvl1pPr>
            <a:lvl2pPr marL="742950" indent="-285750">
              <a:spcBef>
                <a:spcPct val="20000"/>
              </a:spcBef>
              <a:buClr>
                <a:srgbClr val="FF1515"/>
              </a:buClr>
              <a:buChar char="•"/>
              <a:defRPr sz="2000">
                <a:solidFill>
                  <a:schemeClr val="tx1"/>
                </a:solidFill>
                <a:latin typeface="Rockwell" panose="02060603020205020403" pitchFamily="18" charset="0"/>
              </a:defRPr>
            </a:lvl2pPr>
            <a:lvl3pPr marL="1143000" indent="-228600">
              <a:spcBef>
                <a:spcPct val="20000"/>
              </a:spcBef>
              <a:buClr>
                <a:srgbClr val="FF1515"/>
              </a:buClr>
              <a:buChar char="•"/>
              <a:defRPr>
                <a:solidFill>
                  <a:schemeClr val="tx1"/>
                </a:solidFill>
                <a:latin typeface="Rockwell" panose="02060603020205020403" pitchFamily="18" charset="0"/>
              </a:defRPr>
            </a:lvl3pPr>
            <a:lvl4pPr marL="1600200" indent="-228600">
              <a:spcBef>
                <a:spcPct val="20000"/>
              </a:spcBef>
              <a:buClr>
                <a:srgbClr val="FF1515"/>
              </a:buClr>
              <a:buChar char="•"/>
              <a:defRPr sz="2000">
                <a:solidFill>
                  <a:schemeClr val="tx1"/>
                </a:solidFill>
                <a:latin typeface="Rockwell" panose="02060603020205020403" pitchFamily="18" charset="0"/>
              </a:defRPr>
            </a:lvl4pPr>
            <a:lvl5pPr marL="2057400" indent="-228600">
              <a:spcBef>
                <a:spcPct val="20000"/>
              </a:spcBef>
              <a:buClr>
                <a:srgbClr val="FF1515"/>
              </a:buClr>
              <a:buChar char="•"/>
              <a:defRPr sz="2000">
                <a:solidFill>
                  <a:schemeClr val="tx1"/>
                </a:solidFill>
                <a:latin typeface="Rockwell" panose="02060603020205020403" pitchFamily="18" charset="0"/>
              </a:defRPr>
            </a:lvl5pPr>
            <a:lvl6pPr marL="25146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6pPr>
            <a:lvl7pPr marL="29718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7pPr>
            <a:lvl8pPr marL="34290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8pPr>
            <a:lvl9pPr marL="38862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9pPr>
          </a:lstStyle>
          <a:p>
            <a:pPr eaLnBrk="1" hangingPunct="1">
              <a:spcBef>
                <a:spcPct val="50000"/>
              </a:spcBef>
              <a:buClrTx/>
              <a:buFontTx/>
              <a:buNone/>
            </a:pPr>
            <a:r>
              <a:rPr lang="en-US" altLang="en-US" sz="1050" dirty="0">
                <a:solidFill>
                  <a:srgbClr val="FF0000"/>
                </a:solidFill>
              </a:rPr>
              <a:t>D Layer</a:t>
            </a:r>
          </a:p>
        </p:txBody>
      </p:sp>
      <p:sp>
        <p:nvSpPr>
          <p:cNvPr id="10" name="Text Box 99"/>
          <p:cNvSpPr txBox="1">
            <a:spLocks noChangeArrowheads="1"/>
          </p:cNvSpPr>
          <p:nvPr/>
        </p:nvSpPr>
        <p:spPr bwMode="auto">
          <a:xfrm>
            <a:off x="7620000" y="3268478"/>
            <a:ext cx="748904" cy="2539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FF1515"/>
              </a:buClr>
              <a:buChar char="•"/>
              <a:defRPr sz="2000">
                <a:solidFill>
                  <a:schemeClr val="tx1"/>
                </a:solidFill>
                <a:latin typeface="Rockwell" panose="02060603020205020403" pitchFamily="18" charset="0"/>
              </a:defRPr>
            </a:lvl1pPr>
            <a:lvl2pPr marL="742950" indent="-285750">
              <a:spcBef>
                <a:spcPct val="20000"/>
              </a:spcBef>
              <a:buClr>
                <a:srgbClr val="FF1515"/>
              </a:buClr>
              <a:buChar char="•"/>
              <a:defRPr sz="2000">
                <a:solidFill>
                  <a:schemeClr val="tx1"/>
                </a:solidFill>
                <a:latin typeface="Rockwell" panose="02060603020205020403" pitchFamily="18" charset="0"/>
              </a:defRPr>
            </a:lvl2pPr>
            <a:lvl3pPr marL="1143000" indent="-228600">
              <a:spcBef>
                <a:spcPct val="20000"/>
              </a:spcBef>
              <a:buClr>
                <a:srgbClr val="FF1515"/>
              </a:buClr>
              <a:buChar char="•"/>
              <a:defRPr>
                <a:solidFill>
                  <a:schemeClr val="tx1"/>
                </a:solidFill>
                <a:latin typeface="Rockwell" panose="02060603020205020403" pitchFamily="18" charset="0"/>
              </a:defRPr>
            </a:lvl3pPr>
            <a:lvl4pPr marL="1600200" indent="-228600">
              <a:spcBef>
                <a:spcPct val="20000"/>
              </a:spcBef>
              <a:buClr>
                <a:srgbClr val="FF1515"/>
              </a:buClr>
              <a:buChar char="•"/>
              <a:defRPr sz="2000">
                <a:solidFill>
                  <a:schemeClr val="tx1"/>
                </a:solidFill>
                <a:latin typeface="Rockwell" panose="02060603020205020403" pitchFamily="18" charset="0"/>
              </a:defRPr>
            </a:lvl4pPr>
            <a:lvl5pPr marL="2057400" indent="-228600">
              <a:spcBef>
                <a:spcPct val="20000"/>
              </a:spcBef>
              <a:buClr>
                <a:srgbClr val="FF1515"/>
              </a:buClr>
              <a:buChar char="•"/>
              <a:defRPr sz="2000">
                <a:solidFill>
                  <a:schemeClr val="tx1"/>
                </a:solidFill>
                <a:latin typeface="Rockwell" panose="02060603020205020403" pitchFamily="18" charset="0"/>
              </a:defRPr>
            </a:lvl5pPr>
            <a:lvl6pPr marL="25146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6pPr>
            <a:lvl7pPr marL="29718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7pPr>
            <a:lvl8pPr marL="34290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8pPr>
            <a:lvl9pPr marL="38862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9pPr>
          </a:lstStyle>
          <a:p>
            <a:pPr eaLnBrk="1" hangingPunct="1">
              <a:spcBef>
                <a:spcPct val="50000"/>
              </a:spcBef>
              <a:buClrTx/>
              <a:buFontTx/>
              <a:buNone/>
            </a:pPr>
            <a:r>
              <a:rPr lang="en-US" altLang="en-US" sz="1050" dirty="0">
                <a:solidFill>
                  <a:srgbClr val="FF0000"/>
                </a:solidFill>
              </a:rPr>
              <a:t>E Layer</a:t>
            </a:r>
          </a:p>
        </p:txBody>
      </p:sp>
      <p:sp>
        <p:nvSpPr>
          <p:cNvPr id="12" name="Text Box 99"/>
          <p:cNvSpPr txBox="1">
            <a:spLocks noChangeArrowheads="1"/>
          </p:cNvSpPr>
          <p:nvPr/>
        </p:nvSpPr>
        <p:spPr bwMode="auto">
          <a:xfrm>
            <a:off x="7558772" y="2630030"/>
            <a:ext cx="748904" cy="2539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FF1515"/>
              </a:buClr>
              <a:buChar char="•"/>
              <a:defRPr sz="2000">
                <a:solidFill>
                  <a:schemeClr val="tx1"/>
                </a:solidFill>
                <a:latin typeface="Rockwell" panose="02060603020205020403" pitchFamily="18" charset="0"/>
              </a:defRPr>
            </a:lvl1pPr>
            <a:lvl2pPr marL="742950" indent="-285750">
              <a:spcBef>
                <a:spcPct val="20000"/>
              </a:spcBef>
              <a:buClr>
                <a:srgbClr val="FF1515"/>
              </a:buClr>
              <a:buChar char="•"/>
              <a:defRPr sz="2000">
                <a:solidFill>
                  <a:schemeClr val="tx1"/>
                </a:solidFill>
                <a:latin typeface="Rockwell" panose="02060603020205020403" pitchFamily="18" charset="0"/>
              </a:defRPr>
            </a:lvl2pPr>
            <a:lvl3pPr marL="1143000" indent="-228600">
              <a:spcBef>
                <a:spcPct val="20000"/>
              </a:spcBef>
              <a:buClr>
                <a:srgbClr val="FF1515"/>
              </a:buClr>
              <a:buChar char="•"/>
              <a:defRPr>
                <a:solidFill>
                  <a:schemeClr val="tx1"/>
                </a:solidFill>
                <a:latin typeface="Rockwell" panose="02060603020205020403" pitchFamily="18" charset="0"/>
              </a:defRPr>
            </a:lvl3pPr>
            <a:lvl4pPr marL="1600200" indent="-228600">
              <a:spcBef>
                <a:spcPct val="20000"/>
              </a:spcBef>
              <a:buClr>
                <a:srgbClr val="FF1515"/>
              </a:buClr>
              <a:buChar char="•"/>
              <a:defRPr sz="2000">
                <a:solidFill>
                  <a:schemeClr val="tx1"/>
                </a:solidFill>
                <a:latin typeface="Rockwell" panose="02060603020205020403" pitchFamily="18" charset="0"/>
              </a:defRPr>
            </a:lvl4pPr>
            <a:lvl5pPr marL="2057400" indent="-228600">
              <a:spcBef>
                <a:spcPct val="20000"/>
              </a:spcBef>
              <a:buClr>
                <a:srgbClr val="FF1515"/>
              </a:buClr>
              <a:buChar char="•"/>
              <a:defRPr sz="2000">
                <a:solidFill>
                  <a:schemeClr val="tx1"/>
                </a:solidFill>
                <a:latin typeface="Rockwell" panose="02060603020205020403" pitchFamily="18" charset="0"/>
              </a:defRPr>
            </a:lvl5pPr>
            <a:lvl6pPr marL="25146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6pPr>
            <a:lvl7pPr marL="29718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7pPr>
            <a:lvl8pPr marL="34290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8pPr>
            <a:lvl9pPr marL="38862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9pPr>
          </a:lstStyle>
          <a:p>
            <a:pPr eaLnBrk="1" hangingPunct="1">
              <a:spcBef>
                <a:spcPct val="50000"/>
              </a:spcBef>
              <a:buClrTx/>
              <a:buFontTx/>
              <a:buNone/>
            </a:pPr>
            <a:r>
              <a:rPr lang="en-US" altLang="en-US" sz="1050" dirty="0">
                <a:solidFill>
                  <a:srgbClr val="FF0000"/>
                </a:solidFill>
              </a:rPr>
              <a:t>F Layer</a:t>
            </a:r>
          </a:p>
        </p:txBody>
      </p:sp>
      <p:cxnSp>
        <p:nvCxnSpPr>
          <p:cNvPr id="5" name="Straight Arrow Connector 4"/>
          <p:cNvCxnSpPr/>
          <p:nvPr/>
        </p:nvCxnSpPr>
        <p:spPr bwMode="auto">
          <a:xfrm flipH="1" flipV="1">
            <a:off x="6934706" y="2605189"/>
            <a:ext cx="624066" cy="103020"/>
          </a:xfrm>
          <a:prstGeom prst="straightConnector1">
            <a:avLst/>
          </a:prstGeom>
          <a:solidFill>
            <a:schemeClr val="accent1"/>
          </a:solidFill>
          <a:ln w="28575" cap="sq" cmpd="sng" algn="ctr">
            <a:solidFill>
              <a:schemeClr val="accent1"/>
            </a:solidFill>
            <a:prstDash val="solid"/>
            <a:round/>
            <a:headEnd type="none" w="sm" len="sm"/>
            <a:tailEnd type="triangle"/>
          </a:ln>
          <a:effectLst/>
        </p:spPr>
      </p:cxnSp>
      <p:cxnSp>
        <p:nvCxnSpPr>
          <p:cNvPr id="19" name="Straight Arrow Connector 18"/>
          <p:cNvCxnSpPr/>
          <p:nvPr/>
        </p:nvCxnSpPr>
        <p:spPr bwMode="auto">
          <a:xfrm flipV="1">
            <a:off x="1611211" y="2507450"/>
            <a:ext cx="889102" cy="62477"/>
          </a:xfrm>
          <a:prstGeom prst="straightConnector1">
            <a:avLst/>
          </a:prstGeom>
          <a:solidFill>
            <a:schemeClr val="accent1"/>
          </a:solidFill>
          <a:ln w="28575" cap="sq" cmpd="sng" algn="ctr">
            <a:solidFill>
              <a:schemeClr val="accent1"/>
            </a:solidFill>
            <a:prstDash val="solid"/>
            <a:round/>
            <a:headEnd type="none" w="sm" len="sm"/>
            <a:tailEnd type="triangle"/>
          </a:ln>
          <a:effectLst/>
        </p:spPr>
      </p:cxnSp>
      <p:cxnSp>
        <p:nvCxnSpPr>
          <p:cNvPr id="24" name="Straight Arrow Connector 23"/>
          <p:cNvCxnSpPr/>
          <p:nvPr/>
        </p:nvCxnSpPr>
        <p:spPr bwMode="auto">
          <a:xfrm flipH="1">
            <a:off x="6997126" y="3370383"/>
            <a:ext cx="561647" cy="2633"/>
          </a:xfrm>
          <a:prstGeom prst="straightConnector1">
            <a:avLst/>
          </a:prstGeom>
          <a:solidFill>
            <a:schemeClr val="accent1"/>
          </a:solidFill>
          <a:ln w="28575" cap="sq" cmpd="sng" algn="ctr">
            <a:solidFill>
              <a:schemeClr val="accent1"/>
            </a:solidFill>
            <a:prstDash val="solid"/>
            <a:round/>
            <a:headEnd type="none" w="sm" len="sm"/>
            <a:tailEnd type="triangle"/>
          </a:ln>
          <a:effectLst/>
        </p:spPr>
      </p:cxnSp>
      <p:cxnSp>
        <p:nvCxnSpPr>
          <p:cNvPr id="27" name="Straight Arrow Connector 26"/>
          <p:cNvCxnSpPr/>
          <p:nvPr/>
        </p:nvCxnSpPr>
        <p:spPr bwMode="auto">
          <a:xfrm>
            <a:off x="1582046" y="3280004"/>
            <a:ext cx="918267" cy="13662"/>
          </a:xfrm>
          <a:prstGeom prst="straightConnector1">
            <a:avLst/>
          </a:prstGeom>
          <a:solidFill>
            <a:schemeClr val="accent1"/>
          </a:solidFill>
          <a:ln w="28575" cap="sq" cmpd="sng" algn="ctr">
            <a:solidFill>
              <a:schemeClr val="accent1"/>
            </a:solidFill>
            <a:prstDash val="solid"/>
            <a:round/>
            <a:headEnd type="none" w="sm" len="sm"/>
            <a:tailEnd type="triangle"/>
          </a:ln>
          <a:effectLst/>
        </p:spPr>
      </p:cxnSp>
      <p:cxnSp>
        <p:nvCxnSpPr>
          <p:cNvPr id="32" name="Straight Arrow Connector 31"/>
          <p:cNvCxnSpPr/>
          <p:nvPr/>
        </p:nvCxnSpPr>
        <p:spPr bwMode="auto">
          <a:xfrm flipV="1">
            <a:off x="1620664" y="3663131"/>
            <a:ext cx="870194" cy="63757"/>
          </a:xfrm>
          <a:prstGeom prst="straightConnector1">
            <a:avLst/>
          </a:prstGeom>
          <a:solidFill>
            <a:schemeClr val="accent1"/>
          </a:solidFill>
          <a:ln w="28575" cap="sq" cmpd="sng" algn="ctr">
            <a:solidFill>
              <a:schemeClr val="accent1"/>
            </a:solidFill>
            <a:prstDash val="solid"/>
            <a:round/>
            <a:headEnd type="none" w="sm" len="sm"/>
            <a:tailEnd type="triangle"/>
          </a:ln>
          <a:effectLst/>
        </p:spPr>
      </p:cxnSp>
      <p:cxnSp>
        <p:nvCxnSpPr>
          <p:cNvPr id="34" name="Straight Arrow Connector 33"/>
          <p:cNvCxnSpPr/>
          <p:nvPr/>
        </p:nvCxnSpPr>
        <p:spPr bwMode="auto">
          <a:xfrm flipH="1" flipV="1">
            <a:off x="6915240" y="3720045"/>
            <a:ext cx="662998" cy="111667"/>
          </a:xfrm>
          <a:prstGeom prst="straightConnector1">
            <a:avLst/>
          </a:prstGeom>
          <a:solidFill>
            <a:schemeClr val="accent1"/>
          </a:solidFill>
          <a:ln w="28575" cap="sq" cmpd="sng" algn="ctr">
            <a:solidFill>
              <a:schemeClr val="accent1"/>
            </a:solidFill>
            <a:prstDash val="solid"/>
            <a:round/>
            <a:headEnd type="none" w="sm" len="sm"/>
            <a:tailEnd type="triangle"/>
          </a:ln>
          <a:effectLst/>
        </p:spPr>
      </p:cxnSp>
    </p:spTree>
    <p:extLst>
      <p:ext uri="{BB962C8B-B14F-4D97-AF65-F5344CB8AC3E}">
        <p14:creationId xmlns:p14="http://schemas.microsoft.com/office/powerpoint/2010/main" val="18003667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4581">
                                            <p:txEl>
                                              <p:pRg st="0" end="0"/>
                                            </p:txEl>
                                          </p:spTgt>
                                        </p:tgtEl>
                                        <p:attrNameLst>
                                          <p:attrName>style.visibility</p:attrName>
                                        </p:attrNameLst>
                                      </p:cBhvr>
                                      <p:to>
                                        <p:strVal val="visible"/>
                                      </p:to>
                                    </p:set>
                                    <p:animEffect transition="in" filter="wipe(up)">
                                      <p:cBhvr>
                                        <p:cTn id="7" dur="1000"/>
                                        <p:tgtEl>
                                          <p:spTgt spid="2458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4581">
                                            <p:txEl>
                                              <p:pRg st="1" end="1"/>
                                            </p:txEl>
                                          </p:spTgt>
                                        </p:tgtEl>
                                        <p:attrNameLst>
                                          <p:attrName>style.visibility</p:attrName>
                                        </p:attrNameLst>
                                      </p:cBhvr>
                                      <p:to>
                                        <p:strVal val="visible"/>
                                      </p:to>
                                    </p:set>
                                    <p:animEffect transition="in" filter="wipe(left)">
                                      <p:cBhvr>
                                        <p:cTn id="12" dur="1000"/>
                                        <p:tgtEl>
                                          <p:spTgt spid="2458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1000" fill="hold"/>
                                        <p:tgtEl>
                                          <p:spTgt spid="3"/>
                                        </p:tgtEl>
                                        <p:attrNameLst>
                                          <p:attrName>ppt_w</p:attrName>
                                        </p:attrNameLst>
                                      </p:cBhvr>
                                      <p:tavLst>
                                        <p:tav tm="0">
                                          <p:val>
                                            <p:fltVal val="0"/>
                                          </p:val>
                                        </p:tav>
                                        <p:tav tm="100000">
                                          <p:val>
                                            <p:strVal val="#ppt_w"/>
                                          </p:val>
                                        </p:tav>
                                      </p:tavLst>
                                    </p:anim>
                                    <p:anim calcmode="lin" valueType="num">
                                      <p:cBhvr>
                                        <p:cTn id="18" dur="1000" fill="hold"/>
                                        <p:tgtEl>
                                          <p:spTgt spid="3"/>
                                        </p:tgtEl>
                                        <p:attrNameLst>
                                          <p:attrName>ppt_h</p:attrName>
                                        </p:attrNameLst>
                                      </p:cBhvr>
                                      <p:tavLst>
                                        <p:tav tm="0">
                                          <p:val>
                                            <p:fltVal val="0"/>
                                          </p:val>
                                        </p:tav>
                                        <p:tav tm="100000">
                                          <p:val>
                                            <p:strVal val="#ppt_h"/>
                                          </p:val>
                                        </p:tav>
                                      </p:tavLst>
                                    </p:anim>
                                    <p:animEffect transition="in" filter="fade">
                                      <p:cBhvr>
                                        <p:cTn id="19" dur="1000"/>
                                        <p:tgtEl>
                                          <p:spTgt spid="3"/>
                                        </p:tgtEl>
                                      </p:cBhvr>
                                    </p:animEffect>
                                  </p:childTnLst>
                                </p:cTn>
                              </p:par>
                            </p:childTnLst>
                          </p:cTn>
                        </p:par>
                        <p:par>
                          <p:cTn id="20" fill="hold">
                            <p:stCondLst>
                              <p:cond delay="1000"/>
                            </p:stCondLst>
                            <p:childTnLst>
                              <p:par>
                                <p:cTn id="21" presetID="22" presetClass="entr" presetSubtype="8"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left)">
                                      <p:cBhvr>
                                        <p:cTn id="23" dur="1000"/>
                                        <p:tgtEl>
                                          <p:spTgt spid="8"/>
                                        </p:tgtEl>
                                      </p:cBhvr>
                                    </p:animEffect>
                                  </p:childTnLst>
                                </p:cTn>
                              </p:par>
                              <p:par>
                                <p:cTn id="24" presetID="22" presetClass="entr" presetSubtype="8" fill="hold" nodeType="withEffect">
                                  <p:stCondLst>
                                    <p:cond delay="0"/>
                                  </p:stCondLst>
                                  <p:childTnLst>
                                    <p:set>
                                      <p:cBhvr>
                                        <p:cTn id="25" dur="1" fill="hold">
                                          <p:stCondLst>
                                            <p:cond delay="0"/>
                                          </p:stCondLst>
                                        </p:cTn>
                                        <p:tgtEl>
                                          <p:spTgt spid="32"/>
                                        </p:tgtEl>
                                        <p:attrNameLst>
                                          <p:attrName>style.visibility</p:attrName>
                                        </p:attrNameLst>
                                      </p:cBhvr>
                                      <p:to>
                                        <p:strVal val="visible"/>
                                      </p:to>
                                    </p:set>
                                    <p:animEffect transition="in" filter="wipe(left)">
                                      <p:cBhvr>
                                        <p:cTn id="26" dur="1000"/>
                                        <p:tgtEl>
                                          <p:spTgt spid="32"/>
                                        </p:tgtEl>
                                      </p:cBhvr>
                                    </p:animEffect>
                                  </p:childTnLst>
                                </p:cTn>
                              </p:par>
                              <p:par>
                                <p:cTn id="27" presetID="22" presetClass="entr" presetSubtype="2"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wipe(right)">
                                      <p:cBhvr>
                                        <p:cTn id="29" dur="1000"/>
                                        <p:tgtEl>
                                          <p:spTgt spid="9"/>
                                        </p:tgtEl>
                                      </p:cBhvr>
                                    </p:animEffect>
                                  </p:childTnLst>
                                </p:cTn>
                              </p:par>
                              <p:par>
                                <p:cTn id="30" presetID="22" presetClass="entr" presetSubtype="2" fill="hold" nodeType="with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wipe(right)">
                                      <p:cBhvr>
                                        <p:cTn id="32" dur="1000"/>
                                        <p:tgtEl>
                                          <p:spTgt spid="34"/>
                                        </p:tgtEl>
                                      </p:cBhvr>
                                    </p:animEffect>
                                  </p:childTnLst>
                                </p:cTn>
                              </p:par>
                              <p:par>
                                <p:cTn id="33" presetID="22" presetClass="entr" presetSubtype="2"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right)">
                                      <p:cBhvr>
                                        <p:cTn id="35" dur="1000"/>
                                        <p:tgtEl>
                                          <p:spTgt spid="10"/>
                                        </p:tgtEl>
                                      </p:cBhvr>
                                    </p:animEffect>
                                  </p:childTnLst>
                                </p:cTn>
                              </p:par>
                              <p:par>
                                <p:cTn id="36" presetID="22" presetClass="entr" presetSubtype="2" fill="hold" nodeType="withEffect">
                                  <p:stCondLst>
                                    <p:cond delay="0"/>
                                  </p:stCondLst>
                                  <p:childTnLst>
                                    <p:set>
                                      <p:cBhvr>
                                        <p:cTn id="37" dur="1" fill="hold">
                                          <p:stCondLst>
                                            <p:cond delay="0"/>
                                          </p:stCondLst>
                                        </p:cTn>
                                        <p:tgtEl>
                                          <p:spTgt spid="24"/>
                                        </p:tgtEl>
                                        <p:attrNameLst>
                                          <p:attrName>style.visibility</p:attrName>
                                        </p:attrNameLst>
                                      </p:cBhvr>
                                      <p:to>
                                        <p:strVal val="visible"/>
                                      </p:to>
                                    </p:set>
                                    <p:animEffect transition="in" filter="wipe(right)">
                                      <p:cBhvr>
                                        <p:cTn id="38" dur="1000"/>
                                        <p:tgtEl>
                                          <p:spTgt spid="24"/>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wipe(left)">
                                      <p:cBhvr>
                                        <p:cTn id="41" dur="1000"/>
                                        <p:tgtEl>
                                          <p:spTgt spid="6"/>
                                        </p:tgtEl>
                                      </p:cBhvr>
                                    </p:animEffect>
                                  </p:childTnLst>
                                </p:cTn>
                              </p:par>
                              <p:par>
                                <p:cTn id="42" presetID="22" presetClass="entr" presetSubtype="8" fill="hold" nodeType="with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wipe(left)">
                                      <p:cBhvr>
                                        <p:cTn id="44" dur="1000"/>
                                        <p:tgtEl>
                                          <p:spTgt spid="27"/>
                                        </p:tgtEl>
                                      </p:cBhvr>
                                    </p:animEffect>
                                  </p:childTnLst>
                                </p:cTn>
                              </p:par>
                              <p:par>
                                <p:cTn id="45" presetID="22" presetClass="entr" presetSubtype="2" fill="hold" grpId="0" nodeType="with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wipe(right)">
                                      <p:cBhvr>
                                        <p:cTn id="47" dur="1000"/>
                                        <p:tgtEl>
                                          <p:spTgt spid="12"/>
                                        </p:tgtEl>
                                      </p:cBhvr>
                                    </p:animEffect>
                                  </p:childTnLst>
                                </p:cTn>
                              </p:par>
                              <p:par>
                                <p:cTn id="48" presetID="22" presetClass="entr" presetSubtype="2" fill="hold" nodeType="withEffect">
                                  <p:stCondLst>
                                    <p:cond delay="0"/>
                                  </p:stCondLst>
                                  <p:childTnLst>
                                    <p:set>
                                      <p:cBhvr>
                                        <p:cTn id="49" dur="1" fill="hold">
                                          <p:stCondLst>
                                            <p:cond delay="0"/>
                                          </p:stCondLst>
                                        </p:cTn>
                                        <p:tgtEl>
                                          <p:spTgt spid="5"/>
                                        </p:tgtEl>
                                        <p:attrNameLst>
                                          <p:attrName>style.visibility</p:attrName>
                                        </p:attrNameLst>
                                      </p:cBhvr>
                                      <p:to>
                                        <p:strVal val="visible"/>
                                      </p:to>
                                    </p:set>
                                    <p:animEffect transition="in" filter="wipe(right)">
                                      <p:cBhvr>
                                        <p:cTn id="50" dur="1000"/>
                                        <p:tgtEl>
                                          <p:spTgt spid="5"/>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7"/>
                                        </p:tgtEl>
                                        <p:attrNameLst>
                                          <p:attrName>style.visibility</p:attrName>
                                        </p:attrNameLst>
                                      </p:cBhvr>
                                      <p:to>
                                        <p:strVal val="visible"/>
                                      </p:to>
                                    </p:set>
                                    <p:animEffect transition="in" filter="wipe(left)">
                                      <p:cBhvr>
                                        <p:cTn id="53" dur="1000"/>
                                        <p:tgtEl>
                                          <p:spTgt spid="7"/>
                                        </p:tgtEl>
                                      </p:cBhvr>
                                    </p:animEffect>
                                  </p:childTnLst>
                                </p:cTn>
                              </p:par>
                              <p:par>
                                <p:cTn id="54" presetID="22" presetClass="entr" presetSubtype="8" fill="hold" nodeType="withEffect">
                                  <p:stCondLst>
                                    <p:cond delay="0"/>
                                  </p:stCondLst>
                                  <p:childTnLst>
                                    <p:set>
                                      <p:cBhvr>
                                        <p:cTn id="55" dur="1" fill="hold">
                                          <p:stCondLst>
                                            <p:cond delay="0"/>
                                          </p:stCondLst>
                                        </p:cTn>
                                        <p:tgtEl>
                                          <p:spTgt spid="19"/>
                                        </p:tgtEl>
                                        <p:attrNameLst>
                                          <p:attrName>style.visibility</p:attrName>
                                        </p:attrNameLst>
                                      </p:cBhvr>
                                      <p:to>
                                        <p:strVal val="visible"/>
                                      </p:to>
                                    </p:set>
                                    <p:animEffect transition="in" filter="wipe(left)">
                                      <p:cBhvr>
                                        <p:cTn id="56" dur="1000"/>
                                        <p:tgtEl>
                                          <p:spTgt spid="19"/>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4" fill="hold" nodeType="clickEffect">
                                  <p:stCondLst>
                                    <p:cond delay="0"/>
                                  </p:stCondLst>
                                  <p:childTnLst>
                                    <p:set>
                                      <p:cBhvr>
                                        <p:cTn id="60" dur="1" fill="hold">
                                          <p:stCondLst>
                                            <p:cond delay="0"/>
                                          </p:stCondLst>
                                        </p:cTn>
                                        <p:tgtEl>
                                          <p:spTgt spid="24581">
                                            <p:txEl>
                                              <p:pRg st="2" end="2"/>
                                            </p:txEl>
                                          </p:spTgt>
                                        </p:tgtEl>
                                        <p:attrNameLst>
                                          <p:attrName>style.visibility</p:attrName>
                                        </p:attrNameLst>
                                      </p:cBhvr>
                                      <p:to>
                                        <p:strVal val="visible"/>
                                      </p:to>
                                    </p:set>
                                    <p:animEffect transition="in" filter="wipe(down)">
                                      <p:cBhvr>
                                        <p:cTn id="61" dur="1000"/>
                                        <p:tgtEl>
                                          <p:spTgt spid="2458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578" name="Rectangle 2"/>
          <p:cNvSpPr>
            <a:spLocks noGrp="1" noChangeArrowheads="1"/>
          </p:cNvSpPr>
          <p:nvPr>
            <p:ph type="title"/>
          </p:nvPr>
        </p:nvSpPr>
        <p:spPr/>
        <p:txBody>
          <a:bodyPr/>
          <a:lstStyle/>
          <a:p>
            <a:pPr algn="ctr"/>
            <a:r>
              <a:rPr lang="en-US" altLang="en-US" sz="2700" dirty="0">
                <a:latin typeface="+mn-lt"/>
              </a:rPr>
              <a:t>Skywave Excitement</a:t>
            </a:r>
            <a:endParaRPr lang="en-US" altLang="en-US" sz="2700" dirty="0"/>
          </a:p>
        </p:txBody>
      </p:sp>
      <p:sp>
        <p:nvSpPr>
          <p:cNvPr id="21507" name="Rectangle 3"/>
          <p:cNvSpPr>
            <a:spLocks noGrp="1" noChangeArrowheads="1"/>
          </p:cNvSpPr>
          <p:nvPr>
            <p:ph type="body" idx="1"/>
          </p:nvPr>
        </p:nvSpPr>
        <p:spPr>
          <a:xfrm>
            <a:off x="330384" y="879475"/>
            <a:ext cx="8601074" cy="3809249"/>
          </a:xfrm>
        </p:spPr>
        <p:txBody>
          <a:bodyPr/>
          <a:lstStyle/>
          <a:p>
            <a:pPr>
              <a:lnSpc>
                <a:spcPts val="1650"/>
              </a:lnSpc>
              <a:buFont typeface="Wingdings" panose="05000000000000000000" pitchFamily="2" charset="2"/>
              <a:buChar char="Ø"/>
            </a:pPr>
            <a:r>
              <a:rPr lang="en-US" altLang="en-US" dirty="0"/>
              <a:t>One interesting propagation phenomenon is scatter propagation. </a:t>
            </a:r>
            <a:r>
              <a:rPr lang="en-US" altLang="en-US" b="1" dirty="0"/>
              <a:t>Scatter </a:t>
            </a:r>
            <a:r>
              <a:rPr lang="en-US" altLang="en-US" dirty="0"/>
              <a:t>propagation allows a signal to be detected at a distance too far for ground wave propagation but too near for normal sky-wave propagation. </a:t>
            </a:r>
            <a:r>
              <a:rPr lang="en-US" altLang="en-US" sz="750" dirty="0"/>
              <a:t>(G3C09)</a:t>
            </a:r>
            <a:r>
              <a:rPr lang="en-US" altLang="en-US" dirty="0"/>
              <a:t> </a:t>
            </a:r>
          </a:p>
          <a:p>
            <a:endParaRPr lang="en-US" altLang="en-US" sz="825" dirty="0"/>
          </a:p>
          <a:p>
            <a:pPr>
              <a:buFont typeface="Wingdings" panose="05000000000000000000" pitchFamily="2" charset="2"/>
              <a:buChar char="Ø"/>
            </a:pPr>
            <a:r>
              <a:rPr lang="en-US" altLang="en-US" dirty="0"/>
              <a:t>HF scatter signals in the skip zone are usually weak because </a:t>
            </a:r>
            <a:r>
              <a:rPr lang="en-US" altLang="en-US" b="1" dirty="0"/>
              <a:t>only a small part of the signal energy is scattered into the skip zone</a:t>
            </a:r>
            <a:r>
              <a:rPr lang="en-US" altLang="en-US" dirty="0"/>
              <a:t>. </a:t>
            </a:r>
            <a:r>
              <a:rPr lang="en-US" altLang="en-US" sz="750" dirty="0"/>
              <a:t>(G3C08)</a:t>
            </a:r>
            <a:endParaRPr lang="en-US" altLang="en-US" dirty="0"/>
          </a:p>
          <a:p>
            <a:endParaRPr lang="en-US" altLang="en-US" dirty="0"/>
          </a:p>
          <a:p>
            <a:endParaRPr lang="en-US" altLang="en-US" dirty="0"/>
          </a:p>
          <a:p>
            <a:endParaRPr lang="en-US" altLang="en-US" dirty="0"/>
          </a:p>
          <a:p>
            <a:endParaRPr lang="en-US" altLang="en-US" dirty="0"/>
          </a:p>
          <a:p>
            <a:endParaRPr lang="en-US" altLang="en-US" dirty="0"/>
          </a:p>
          <a:p>
            <a:endParaRPr lang="en-US" altLang="en-US" dirty="0"/>
          </a:p>
          <a:p>
            <a:endParaRPr lang="en-US" altLang="en-US" dirty="0"/>
          </a:p>
          <a:p>
            <a:pPr>
              <a:lnSpc>
                <a:spcPts val="1650"/>
              </a:lnSpc>
            </a:pPr>
            <a:endParaRPr lang="en-US" altLang="en-US" sz="750" dirty="0"/>
          </a:p>
          <a:p>
            <a:endParaRPr lang="en-US" altLang="en-US" dirty="0"/>
          </a:p>
          <a:p>
            <a:endParaRPr lang="en-US" altLang="en-US" dirty="0"/>
          </a:p>
        </p:txBody>
      </p:sp>
      <p:sp>
        <p:nvSpPr>
          <p:cNvPr id="21509" name="Text Box 5"/>
          <p:cNvSpPr txBox="1">
            <a:spLocks noChangeArrowheads="1"/>
          </p:cNvSpPr>
          <p:nvPr/>
        </p:nvSpPr>
        <p:spPr bwMode="auto">
          <a:xfrm>
            <a:off x="3811785" y="4862513"/>
            <a:ext cx="176331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rgbClr val="FF1515"/>
              </a:buClr>
              <a:buChar char="•"/>
              <a:defRPr sz="2000">
                <a:solidFill>
                  <a:schemeClr val="tx1"/>
                </a:solidFill>
                <a:latin typeface="Rockwell" panose="02060603020205020403" pitchFamily="18" charset="0"/>
              </a:defRPr>
            </a:lvl1pPr>
            <a:lvl2pPr marL="742950" indent="-285750">
              <a:spcBef>
                <a:spcPct val="20000"/>
              </a:spcBef>
              <a:buClr>
                <a:srgbClr val="FF1515"/>
              </a:buClr>
              <a:buChar char="•"/>
              <a:defRPr sz="2000">
                <a:solidFill>
                  <a:schemeClr val="tx1"/>
                </a:solidFill>
                <a:latin typeface="Rockwell" panose="02060603020205020403" pitchFamily="18" charset="0"/>
              </a:defRPr>
            </a:lvl2pPr>
            <a:lvl3pPr marL="1143000" indent="-228600">
              <a:spcBef>
                <a:spcPct val="20000"/>
              </a:spcBef>
              <a:buClr>
                <a:srgbClr val="FF1515"/>
              </a:buClr>
              <a:buChar char="•"/>
              <a:defRPr>
                <a:solidFill>
                  <a:schemeClr val="tx1"/>
                </a:solidFill>
                <a:latin typeface="Rockwell" panose="02060603020205020403" pitchFamily="18" charset="0"/>
              </a:defRPr>
            </a:lvl3pPr>
            <a:lvl4pPr marL="1600200" indent="-228600">
              <a:spcBef>
                <a:spcPct val="20000"/>
              </a:spcBef>
              <a:buClr>
                <a:srgbClr val="FF1515"/>
              </a:buClr>
              <a:buChar char="•"/>
              <a:defRPr sz="2000">
                <a:solidFill>
                  <a:schemeClr val="tx1"/>
                </a:solidFill>
                <a:latin typeface="Rockwell" panose="02060603020205020403" pitchFamily="18" charset="0"/>
              </a:defRPr>
            </a:lvl4pPr>
            <a:lvl5pPr marL="2057400" indent="-228600">
              <a:spcBef>
                <a:spcPct val="20000"/>
              </a:spcBef>
              <a:buClr>
                <a:srgbClr val="FF1515"/>
              </a:buClr>
              <a:buChar char="•"/>
              <a:defRPr sz="2000">
                <a:solidFill>
                  <a:schemeClr val="tx1"/>
                </a:solidFill>
                <a:latin typeface="Rockwell" panose="02060603020205020403" pitchFamily="18" charset="0"/>
              </a:defRPr>
            </a:lvl5pPr>
            <a:lvl6pPr marL="25146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6pPr>
            <a:lvl7pPr marL="29718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7pPr>
            <a:lvl8pPr marL="34290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8pPr>
            <a:lvl9pPr marL="38862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9pPr>
          </a:lstStyle>
          <a:p>
            <a:pPr eaLnBrk="1" hangingPunct="1">
              <a:spcBef>
                <a:spcPct val="50000"/>
              </a:spcBef>
              <a:buClrTx/>
              <a:buFontTx/>
              <a:buNone/>
            </a:pPr>
            <a:r>
              <a:rPr lang="en-US" altLang="en-US" sz="1200" b="1" dirty="0">
                <a:solidFill>
                  <a:srgbClr val="FF0000"/>
                </a:solidFill>
              </a:rPr>
              <a:t>Scatter propagation</a:t>
            </a:r>
          </a:p>
        </p:txBody>
      </p:sp>
      <p:sp>
        <p:nvSpPr>
          <p:cNvPr id="2" name="Slide Number Placeholder 1"/>
          <p:cNvSpPr>
            <a:spLocks noGrp="1"/>
          </p:cNvSpPr>
          <p:nvPr>
            <p:ph type="sldNum" sz="quarter" idx="12"/>
          </p:nvPr>
        </p:nvSpPr>
        <p:spPr/>
        <p:txBody>
          <a:bodyPr/>
          <a:lstStyle/>
          <a:p>
            <a:pPr>
              <a:defRPr/>
            </a:pPr>
            <a:fld id="{6E99D2E9-C39C-4B2C-85A5-6556FE594940}" type="slidenum">
              <a:rPr lang="en-US" altLang="en-US" smtClean="0"/>
              <a:pPr>
                <a:defRPr/>
              </a:pPr>
              <a:t>19</a:t>
            </a:fld>
            <a:endParaRPr lang="en-US" altLang="en-US"/>
          </a:p>
        </p:txBody>
      </p:sp>
      <p:pic>
        <p:nvPicPr>
          <p:cNvPr id="8"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2659" y="2531761"/>
            <a:ext cx="3924141" cy="20258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 name="Picture 4" descr="pg 8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0582" y="2530614"/>
            <a:ext cx="4122077" cy="2027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0318716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nodeType="withEffect">
                                  <p:stCondLst>
                                    <p:cond delay="0"/>
                                  </p:stCondLst>
                                  <p:childTnLst>
                                    <p:set>
                                      <p:cBhvr>
                                        <p:cTn id="6" dur="1" fill="hold">
                                          <p:stCondLst>
                                            <p:cond delay="0"/>
                                          </p:stCondLst>
                                        </p:cTn>
                                        <p:tgtEl>
                                          <p:spTgt spid="21507">
                                            <p:txEl>
                                              <p:pRg st="0" end="0"/>
                                            </p:txEl>
                                          </p:spTgt>
                                        </p:tgtEl>
                                        <p:attrNameLst>
                                          <p:attrName>style.visibility</p:attrName>
                                        </p:attrNameLst>
                                      </p:cBhvr>
                                      <p:to>
                                        <p:strVal val="visible"/>
                                      </p:to>
                                    </p:set>
                                    <p:animEffect transition="in" filter="wipe(up)">
                                      <p:cBhvr>
                                        <p:cTn id="7" dur="1000"/>
                                        <p:tgtEl>
                                          <p:spTgt spid="2150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1507">
                                            <p:txEl>
                                              <p:pRg st="2" end="2"/>
                                            </p:txEl>
                                          </p:spTgt>
                                        </p:tgtEl>
                                        <p:attrNameLst>
                                          <p:attrName>style.visibility</p:attrName>
                                        </p:attrNameLst>
                                      </p:cBhvr>
                                      <p:to>
                                        <p:strVal val="visible"/>
                                      </p:to>
                                    </p:set>
                                    <p:animEffect transition="in" filter="wipe(left)">
                                      <p:cBhvr>
                                        <p:cTn id="12" dur="1000"/>
                                        <p:tgtEl>
                                          <p:spTgt spid="2150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right)">
                                      <p:cBhvr>
                                        <p:cTn id="17" dur="1000"/>
                                        <p:tgtEl>
                                          <p:spTgt spid="8"/>
                                        </p:tgtEl>
                                      </p:cBhvr>
                                    </p:animEffect>
                                  </p:childTnLst>
                                </p:cTn>
                              </p:par>
                              <p:par>
                                <p:cTn id="18" presetID="22" presetClass="entr" presetSubtype="8" fill="hold" nodeType="with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wipe(left)">
                                      <p:cBhvr>
                                        <p:cTn id="20" dur="1000"/>
                                        <p:tgtEl>
                                          <p:spTgt spid="26"/>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21509"/>
                                        </p:tgtEl>
                                        <p:attrNameLst>
                                          <p:attrName>style.visibility</p:attrName>
                                        </p:attrNameLst>
                                      </p:cBhvr>
                                      <p:to>
                                        <p:strVal val="visible"/>
                                      </p:to>
                                    </p:set>
                                    <p:animEffect transition="in" filter="wipe(down)">
                                      <p:cBhvr>
                                        <p:cTn id="25" dur="1000"/>
                                        <p:tgtEl>
                                          <p:spTgt spid="215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F3417D-9432-3D41-9E52-682A0E935960}"/>
              </a:ext>
            </a:extLst>
          </p:cNvPr>
          <p:cNvSpPr>
            <a:spLocks noGrp="1"/>
          </p:cNvSpPr>
          <p:nvPr>
            <p:ph type="ctrTitle"/>
          </p:nvPr>
        </p:nvSpPr>
        <p:spPr>
          <a:xfrm>
            <a:off x="635804" y="584616"/>
            <a:ext cx="4088596" cy="1543306"/>
          </a:xfrm>
        </p:spPr>
        <p:txBody>
          <a:bodyPr>
            <a:noAutofit/>
          </a:bodyPr>
          <a:lstStyle/>
          <a:p>
            <a:r>
              <a:rPr lang="en-US" sz="3600" dirty="0"/>
              <a:t>General</a:t>
            </a:r>
            <a:br>
              <a:rPr lang="en-US" sz="3600" dirty="0"/>
            </a:br>
            <a:r>
              <a:rPr lang="en-US" sz="3600" dirty="0"/>
              <a:t>Licensing Course</a:t>
            </a:r>
            <a:endParaRPr lang="en-ES" sz="3600" dirty="0"/>
          </a:p>
        </p:txBody>
      </p:sp>
      <p:sp>
        <p:nvSpPr>
          <p:cNvPr id="3" name="Subtitle 2">
            <a:extLst>
              <a:ext uri="{FF2B5EF4-FFF2-40B4-BE49-F238E27FC236}">
                <a16:creationId xmlns:a16="http://schemas.microsoft.com/office/drawing/2014/main" id="{0A990999-13B4-6947-AF5A-CC1F4A416FFC}"/>
              </a:ext>
            </a:extLst>
          </p:cNvPr>
          <p:cNvSpPr>
            <a:spLocks noGrp="1"/>
          </p:cNvSpPr>
          <p:nvPr>
            <p:ph type="subTitle" idx="1"/>
          </p:nvPr>
        </p:nvSpPr>
        <p:spPr>
          <a:xfrm>
            <a:off x="635804" y="2331528"/>
            <a:ext cx="2626941" cy="1411073"/>
          </a:xfrm>
        </p:spPr>
        <p:txBody>
          <a:bodyPr/>
          <a:lstStyle/>
          <a:p>
            <a:r>
              <a:rPr lang="en-US" dirty="0" err="1"/>
              <a:t>MyFirstName</a:t>
            </a:r>
            <a:r>
              <a:rPr lang="en-US" dirty="0"/>
              <a:t> </a:t>
            </a:r>
            <a:r>
              <a:rPr lang="en-US" dirty="0" err="1"/>
              <a:t>MyLastName</a:t>
            </a:r>
            <a:br>
              <a:rPr lang="en-US" dirty="0"/>
            </a:br>
            <a:r>
              <a:rPr lang="en-US" dirty="0"/>
              <a:t>My arrl.net email address</a:t>
            </a:r>
          </a:p>
          <a:p>
            <a:endParaRPr lang="en-US" dirty="0"/>
          </a:p>
        </p:txBody>
      </p:sp>
      <p:sp>
        <p:nvSpPr>
          <p:cNvPr id="4" name="Slide Number Placeholder 3">
            <a:extLst>
              <a:ext uri="{FF2B5EF4-FFF2-40B4-BE49-F238E27FC236}">
                <a16:creationId xmlns:a16="http://schemas.microsoft.com/office/drawing/2014/main" id="{2C589B1C-6803-884C-9A16-854F2DD9BA99}"/>
              </a:ext>
            </a:extLst>
          </p:cNvPr>
          <p:cNvSpPr>
            <a:spLocks noGrp="1"/>
          </p:cNvSpPr>
          <p:nvPr>
            <p:ph type="sldNum" sz="quarter" idx="12"/>
          </p:nvPr>
        </p:nvSpPr>
        <p:spPr>
          <a:xfrm>
            <a:off x="7939511" y="4644970"/>
            <a:ext cx="594889" cy="273844"/>
          </a:xfrm>
        </p:spPr>
        <p:txBody>
          <a:bodyPr/>
          <a:lstStyle/>
          <a:p>
            <a:fld id="{A93B5EC9-35C3-2E48-B4C1-EF6677BA8B04}" type="slidenum">
              <a:rPr lang="en-ES" smtClean="0"/>
              <a:pPr/>
              <a:t>2</a:t>
            </a:fld>
            <a:endParaRPr lang="en-ES"/>
          </a:p>
        </p:txBody>
      </p:sp>
      <p:pic>
        <p:nvPicPr>
          <p:cNvPr id="6" name="Picture 5">
            <a:extLst>
              <a:ext uri="{FF2B5EF4-FFF2-40B4-BE49-F238E27FC236}">
                <a16:creationId xmlns:a16="http://schemas.microsoft.com/office/drawing/2014/main" id="{0250E121-8146-44CC-8F98-D55DF4609619}"/>
              </a:ext>
            </a:extLst>
          </p:cNvPr>
          <p:cNvPicPr>
            <a:picLocks noChangeAspect="1"/>
          </p:cNvPicPr>
          <p:nvPr/>
        </p:nvPicPr>
        <p:blipFill>
          <a:blip r:embed="rId4"/>
          <a:stretch>
            <a:fillRect/>
          </a:stretch>
        </p:blipFill>
        <p:spPr>
          <a:xfrm>
            <a:off x="4888255" y="1459578"/>
            <a:ext cx="4119460" cy="2070276"/>
          </a:xfrm>
          <a:prstGeom prst="rect">
            <a:avLst/>
          </a:prstGeom>
        </p:spPr>
      </p:pic>
    </p:spTree>
    <p:custDataLst>
      <p:tags r:id="rId1"/>
    </p:custDataLst>
    <p:extLst>
      <p:ext uri="{BB962C8B-B14F-4D97-AF65-F5344CB8AC3E}">
        <p14:creationId xmlns:p14="http://schemas.microsoft.com/office/powerpoint/2010/main" val="207275624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82" name="Rectangle 2"/>
          <p:cNvSpPr>
            <a:spLocks noGrp="1" noChangeArrowheads="1"/>
          </p:cNvSpPr>
          <p:nvPr>
            <p:ph type="title"/>
          </p:nvPr>
        </p:nvSpPr>
        <p:spPr/>
        <p:txBody>
          <a:bodyPr/>
          <a:lstStyle/>
          <a:p>
            <a:pPr algn="ctr"/>
            <a:r>
              <a:rPr lang="en-US" altLang="en-US" sz="2700" dirty="0">
                <a:latin typeface="+mn-lt"/>
              </a:rPr>
              <a:t>Skywave Excitement</a:t>
            </a:r>
            <a:endParaRPr lang="en-US" altLang="en-US" sz="2700" dirty="0"/>
          </a:p>
        </p:txBody>
      </p:sp>
      <p:sp>
        <p:nvSpPr>
          <p:cNvPr id="2" name="Slide Number Placeholder 1"/>
          <p:cNvSpPr>
            <a:spLocks noGrp="1"/>
          </p:cNvSpPr>
          <p:nvPr>
            <p:ph type="sldNum" sz="quarter" idx="12"/>
          </p:nvPr>
        </p:nvSpPr>
        <p:spPr/>
        <p:txBody>
          <a:bodyPr/>
          <a:lstStyle/>
          <a:p>
            <a:pPr>
              <a:defRPr/>
            </a:pPr>
            <a:fld id="{6E99D2E9-C39C-4B2C-85A5-6556FE594940}" type="slidenum">
              <a:rPr lang="en-US" altLang="en-US" smtClean="0"/>
              <a:pPr>
                <a:defRPr/>
              </a:pPr>
              <a:t>20</a:t>
            </a:fld>
            <a:endParaRPr lang="en-US" altLang="en-US"/>
          </a:p>
        </p:txBody>
      </p:sp>
      <p:sp>
        <p:nvSpPr>
          <p:cNvPr id="3" name="Content Placeholder 2"/>
          <p:cNvSpPr>
            <a:spLocks noGrp="1"/>
          </p:cNvSpPr>
          <p:nvPr>
            <p:ph idx="1"/>
          </p:nvPr>
        </p:nvSpPr>
        <p:spPr>
          <a:xfrm>
            <a:off x="586014" y="781062"/>
            <a:ext cx="7917543" cy="3634468"/>
          </a:xfrm>
        </p:spPr>
        <p:txBody>
          <a:bodyPr>
            <a:normAutofit fontScale="85000" lnSpcReduction="10000"/>
          </a:bodyPr>
          <a:lstStyle/>
          <a:p>
            <a:pPr>
              <a:buFont typeface="Wingdings" panose="05000000000000000000" pitchFamily="2" charset="2"/>
              <a:buChar char="Ø"/>
            </a:pPr>
            <a:r>
              <a:rPr lang="en-US" altLang="en-US" dirty="0"/>
              <a:t>HF scatter signals often sound distorted because </a:t>
            </a:r>
            <a:r>
              <a:rPr lang="en-US" altLang="en-US" b="1" dirty="0"/>
              <a:t>energy is scattered into the skip zone through several different radio wave paths</a:t>
            </a:r>
            <a:r>
              <a:rPr lang="en-US" altLang="en-US" dirty="0"/>
              <a:t>. </a:t>
            </a:r>
            <a:r>
              <a:rPr lang="en-US" altLang="en-US" sz="750" dirty="0"/>
              <a:t>(G3C07)</a:t>
            </a:r>
          </a:p>
          <a:p>
            <a:pPr>
              <a:buFont typeface="Wingdings" panose="05000000000000000000" pitchFamily="2" charset="2"/>
              <a:buChar char="Ø"/>
            </a:pPr>
            <a:endParaRPr lang="en-US" altLang="en-US" dirty="0"/>
          </a:p>
          <a:p>
            <a:pPr>
              <a:buFont typeface="Wingdings" panose="05000000000000000000" pitchFamily="2" charset="2"/>
              <a:buChar char="Ø"/>
            </a:pPr>
            <a:endParaRPr lang="en-US" altLang="en-US" dirty="0"/>
          </a:p>
          <a:p>
            <a:pPr>
              <a:buFont typeface="Wingdings" panose="05000000000000000000" pitchFamily="2" charset="2"/>
              <a:buChar char="Ø"/>
            </a:pPr>
            <a:endParaRPr lang="en-US" altLang="en-US" dirty="0"/>
          </a:p>
          <a:p>
            <a:pPr>
              <a:buFont typeface="Wingdings" panose="05000000000000000000" pitchFamily="2" charset="2"/>
              <a:buChar char="Ø"/>
            </a:pPr>
            <a:endParaRPr lang="en-US" altLang="en-US" dirty="0"/>
          </a:p>
          <a:p>
            <a:pPr>
              <a:buFont typeface="Wingdings" panose="05000000000000000000" pitchFamily="2" charset="2"/>
              <a:buChar char="Ø"/>
            </a:pPr>
            <a:endParaRPr lang="en-US" altLang="en-US" dirty="0"/>
          </a:p>
          <a:p>
            <a:pPr>
              <a:buFont typeface="Wingdings" panose="05000000000000000000" pitchFamily="2" charset="2"/>
              <a:buChar char="Ø"/>
            </a:pPr>
            <a:endParaRPr lang="en-US" altLang="en-US" dirty="0"/>
          </a:p>
          <a:p>
            <a:pPr>
              <a:buFont typeface="Wingdings" panose="05000000000000000000" pitchFamily="2" charset="2"/>
              <a:buChar char="Ø"/>
            </a:pPr>
            <a:endParaRPr lang="en-US" altLang="en-US" dirty="0"/>
          </a:p>
          <a:p>
            <a:pPr>
              <a:buFont typeface="Wingdings" panose="05000000000000000000" pitchFamily="2" charset="2"/>
              <a:buChar char="Ø"/>
            </a:pPr>
            <a:endParaRPr lang="en-US" altLang="en-US" dirty="0"/>
          </a:p>
          <a:p>
            <a:pPr>
              <a:buFont typeface="Wingdings" panose="05000000000000000000" pitchFamily="2" charset="2"/>
              <a:buChar char="Ø"/>
            </a:pPr>
            <a:endParaRPr lang="en-US" altLang="en-US" dirty="0"/>
          </a:p>
          <a:p>
            <a:pPr>
              <a:buFont typeface="Wingdings" panose="05000000000000000000" pitchFamily="2" charset="2"/>
              <a:buChar char="Ø"/>
            </a:pPr>
            <a:endParaRPr lang="en-US" altLang="en-US" dirty="0"/>
          </a:p>
          <a:p>
            <a:pPr>
              <a:buFont typeface="Wingdings" panose="05000000000000000000" pitchFamily="2" charset="2"/>
              <a:buChar char="Ø"/>
            </a:pPr>
            <a:r>
              <a:rPr lang="en-US" altLang="en-US" dirty="0"/>
              <a:t>A characteristic of HF scatter signals is that </a:t>
            </a:r>
            <a:r>
              <a:rPr lang="en-US" altLang="en-US" b="1" dirty="0"/>
              <a:t>they have a wavering or fluttering sound</a:t>
            </a:r>
            <a:r>
              <a:rPr lang="en-US" altLang="en-US" dirty="0"/>
              <a:t>. </a:t>
            </a:r>
            <a:r>
              <a:rPr lang="en-US" altLang="en-US" sz="750" dirty="0"/>
              <a:t>(G3C06)</a:t>
            </a:r>
            <a:r>
              <a:rPr lang="en-US" altLang="en-US" dirty="0"/>
              <a:t> </a:t>
            </a:r>
          </a:p>
          <a:p>
            <a:pPr>
              <a:buFont typeface="Wingdings" panose="05000000000000000000" pitchFamily="2" charset="2"/>
              <a:buChar char="Ø"/>
            </a:pPr>
            <a:endParaRPr lang="en-US" dirty="0"/>
          </a:p>
        </p:txBody>
      </p:sp>
      <p:sp>
        <p:nvSpPr>
          <p:cNvPr id="13" name="Text Box 5"/>
          <p:cNvSpPr txBox="1">
            <a:spLocks noChangeArrowheads="1"/>
          </p:cNvSpPr>
          <p:nvPr/>
        </p:nvSpPr>
        <p:spPr bwMode="auto">
          <a:xfrm>
            <a:off x="1356832" y="2640035"/>
            <a:ext cx="1081598"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rgbClr val="FF1515"/>
              </a:buClr>
              <a:buChar char="•"/>
              <a:defRPr sz="2000">
                <a:solidFill>
                  <a:schemeClr val="tx1"/>
                </a:solidFill>
                <a:latin typeface="Rockwell" panose="02060603020205020403" pitchFamily="18" charset="0"/>
              </a:defRPr>
            </a:lvl1pPr>
            <a:lvl2pPr marL="742950" indent="-285750">
              <a:spcBef>
                <a:spcPct val="20000"/>
              </a:spcBef>
              <a:buClr>
                <a:srgbClr val="FF1515"/>
              </a:buClr>
              <a:buChar char="•"/>
              <a:defRPr sz="2000">
                <a:solidFill>
                  <a:schemeClr val="tx1"/>
                </a:solidFill>
                <a:latin typeface="Rockwell" panose="02060603020205020403" pitchFamily="18" charset="0"/>
              </a:defRPr>
            </a:lvl2pPr>
            <a:lvl3pPr marL="1143000" indent="-228600">
              <a:spcBef>
                <a:spcPct val="20000"/>
              </a:spcBef>
              <a:buClr>
                <a:srgbClr val="FF1515"/>
              </a:buClr>
              <a:buChar char="•"/>
              <a:defRPr>
                <a:solidFill>
                  <a:schemeClr val="tx1"/>
                </a:solidFill>
                <a:latin typeface="Rockwell" panose="02060603020205020403" pitchFamily="18" charset="0"/>
              </a:defRPr>
            </a:lvl3pPr>
            <a:lvl4pPr marL="1600200" indent="-228600">
              <a:spcBef>
                <a:spcPct val="20000"/>
              </a:spcBef>
              <a:buClr>
                <a:srgbClr val="FF1515"/>
              </a:buClr>
              <a:buChar char="•"/>
              <a:defRPr sz="2000">
                <a:solidFill>
                  <a:schemeClr val="tx1"/>
                </a:solidFill>
                <a:latin typeface="Rockwell" panose="02060603020205020403" pitchFamily="18" charset="0"/>
              </a:defRPr>
            </a:lvl4pPr>
            <a:lvl5pPr marL="2057400" indent="-228600">
              <a:spcBef>
                <a:spcPct val="20000"/>
              </a:spcBef>
              <a:buClr>
                <a:srgbClr val="FF1515"/>
              </a:buClr>
              <a:buChar char="•"/>
              <a:defRPr sz="2000">
                <a:solidFill>
                  <a:schemeClr val="tx1"/>
                </a:solidFill>
                <a:latin typeface="Rockwell" panose="02060603020205020403" pitchFamily="18" charset="0"/>
              </a:defRPr>
            </a:lvl5pPr>
            <a:lvl6pPr marL="25146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6pPr>
            <a:lvl7pPr marL="29718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7pPr>
            <a:lvl8pPr marL="34290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8pPr>
            <a:lvl9pPr marL="38862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9pPr>
          </a:lstStyle>
          <a:p>
            <a:pPr algn="r" eaLnBrk="1" hangingPunct="1">
              <a:spcBef>
                <a:spcPct val="50000"/>
              </a:spcBef>
              <a:buClrTx/>
              <a:buFontTx/>
              <a:buNone/>
            </a:pPr>
            <a:r>
              <a:rPr lang="en-US" altLang="en-US" sz="1200" dirty="0">
                <a:solidFill>
                  <a:srgbClr val="FF0000"/>
                </a:solidFill>
              </a:rPr>
              <a:t>Scatter propagation</a:t>
            </a:r>
          </a:p>
        </p:txBody>
      </p:sp>
      <p:pic>
        <p:nvPicPr>
          <p:cNvPr id="30" name="Picture 29"/>
          <p:cNvPicPr>
            <a:picLocks noChangeAspect="1"/>
          </p:cNvPicPr>
          <p:nvPr/>
        </p:nvPicPr>
        <p:blipFill>
          <a:blip r:embed="rId2"/>
          <a:stretch>
            <a:fillRect/>
          </a:stretch>
        </p:blipFill>
        <p:spPr>
          <a:xfrm>
            <a:off x="2609219" y="1552481"/>
            <a:ext cx="5104845" cy="2429023"/>
          </a:xfrm>
          <a:prstGeom prst="rect">
            <a:avLst/>
          </a:prstGeom>
        </p:spPr>
      </p:pic>
      <p:sp>
        <p:nvSpPr>
          <p:cNvPr id="31" name="TextBox 30"/>
          <p:cNvSpPr txBox="1"/>
          <p:nvPr/>
        </p:nvSpPr>
        <p:spPr>
          <a:xfrm>
            <a:off x="4966015" y="2640035"/>
            <a:ext cx="947057" cy="230832"/>
          </a:xfrm>
          <a:prstGeom prst="rect">
            <a:avLst/>
          </a:prstGeom>
          <a:noFill/>
        </p:spPr>
        <p:txBody>
          <a:bodyPr wrap="square" rtlCol="0">
            <a:spAutoFit/>
          </a:bodyPr>
          <a:lstStyle/>
          <a:p>
            <a:r>
              <a:rPr lang="en-US" sz="900" dirty="0">
                <a:solidFill>
                  <a:srgbClr val="FF0000"/>
                </a:solidFill>
              </a:rPr>
              <a:t>Normal Skip</a:t>
            </a:r>
          </a:p>
        </p:txBody>
      </p:sp>
      <p:sp>
        <p:nvSpPr>
          <p:cNvPr id="33" name="TextBox 32"/>
          <p:cNvSpPr txBox="1"/>
          <p:nvPr/>
        </p:nvSpPr>
        <p:spPr>
          <a:xfrm>
            <a:off x="6390753" y="2397661"/>
            <a:ext cx="855616" cy="369332"/>
          </a:xfrm>
          <a:prstGeom prst="rect">
            <a:avLst/>
          </a:prstGeom>
          <a:noFill/>
        </p:spPr>
        <p:txBody>
          <a:bodyPr wrap="square" rtlCol="0">
            <a:spAutoFit/>
          </a:bodyPr>
          <a:lstStyle/>
          <a:p>
            <a:pPr algn="ctr"/>
            <a:r>
              <a:rPr lang="en-US" sz="900" dirty="0">
                <a:solidFill>
                  <a:srgbClr val="FF0000"/>
                </a:solidFill>
              </a:rPr>
              <a:t>Signals fade in and out.</a:t>
            </a:r>
            <a:endParaRPr lang="en-US" sz="1200" dirty="0">
              <a:solidFill>
                <a:srgbClr val="FF0000"/>
              </a:solidFill>
            </a:endParaRPr>
          </a:p>
        </p:txBody>
      </p:sp>
    </p:spTree>
    <p:extLst>
      <p:ext uri="{BB962C8B-B14F-4D97-AF65-F5344CB8AC3E}">
        <p14:creationId xmlns:p14="http://schemas.microsoft.com/office/powerpoint/2010/main" val="23376310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1000"/>
                                        <p:tgtEl>
                                          <p:spTgt spid="30"/>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fade">
                                      <p:cBhvr>
                                        <p:cTn id="15" dur="1000"/>
                                        <p:tgtEl>
                                          <p:spTgt spid="33"/>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1"/>
                                        </p:tgtEl>
                                        <p:attrNameLst>
                                          <p:attrName>style.visibility</p:attrName>
                                        </p:attrNameLst>
                                      </p:cBhvr>
                                      <p:to>
                                        <p:strVal val="visible"/>
                                      </p:to>
                                    </p:set>
                                    <p:animEffect transition="in" filter="fade">
                                      <p:cBhvr>
                                        <p:cTn id="18" dur="1000"/>
                                        <p:tgtEl>
                                          <p:spTgt spid="31"/>
                                        </p:tgtEl>
                                      </p:cBhvr>
                                    </p:animEffect>
                                  </p:childTnLst>
                                </p:cTn>
                              </p:par>
                            </p:childTnLst>
                          </p:cTn>
                        </p:par>
                        <p:par>
                          <p:cTn id="19" fill="hold">
                            <p:stCondLst>
                              <p:cond delay="1000"/>
                            </p:stCondLst>
                            <p:childTnLst>
                              <p:par>
                                <p:cTn id="20" presetID="22" presetClass="entr" presetSubtype="8"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10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3">
                                            <p:txEl>
                                              <p:pRg st="11" end="11"/>
                                            </p:txEl>
                                          </p:spTgt>
                                        </p:tgtEl>
                                        <p:attrNameLst>
                                          <p:attrName>style.visibility</p:attrName>
                                        </p:attrNameLst>
                                      </p:cBhvr>
                                      <p:to>
                                        <p:strVal val="visible"/>
                                      </p:to>
                                    </p:set>
                                    <p:animEffect transition="in" filter="wipe(down)">
                                      <p:cBhvr>
                                        <p:cTn id="27" dur="1000"/>
                                        <p:tgtEl>
                                          <p:spTgt spid="3">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31" grpId="0"/>
      <p:bldP spid="3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2626" name="Rectangle 2"/>
          <p:cNvSpPr>
            <a:spLocks noGrp="1" noChangeArrowheads="1"/>
          </p:cNvSpPr>
          <p:nvPr>
            <p:ph type="title"/>
          </p:nvPr>
        </p:nvSpPr>
        <p:spPr/>
        <p:txBody>
          <a:bodyPr/>
          <a:lstStyle/>
          <a:p>
            <a:pPr algn="ctr"/>
            <a:r>
              <a:rPr lang="en-US" altLang="en-US" sz="2700" dirty="0">
                <a:latin typeface="+mn-lt"/>
              </a:rPr>
              <a:t>Skywave Excitement</a:t>
            </a:r>
            <a:endParaRPr lang="en-US" altLang="en-US" sz="2700" dirty="0"/>
          </a:p>
        </p:txBody>
      </p:sp>
      <p:sp>
        <p:nvSpPr>
          <p:cNvPr id="34819" name="Rectangle 3"/>
          <p:cNvSpPr>
            <a:spLocks noGrp="1" noChangeArrowheads="1"/>
          </p:cNvSpPr>
          <p:nvPr>
            <p:ph type="body" idx="1"/>
          </p:nvPr>
        </p:nvSpPr>
        <p:spPr>
          <a:xfrm>
            <a:off x="394890" y="917515"/>
            <a:ext cx="3882628" cy="3721894"/>
          </a:xfrm>
        </p:spPr>
        <p:txBody>
          <a:bodyPr>
            <a:normAutofit fontScale="92500"/>
          </a:bodyPr>
          <a:lstStyle/>
          <a:p>
            <a:pPr>
              <a:buFont typeface="Wingdings" panose="05000000000000000000" pitchFamily="2" charset="2"/>
              <a:buChar char="Ø"/>
            </a:pPr>
            <a:r>
              <a:rPr lang="en-US" altLang="en-US" dirty="0"/>
              <a:t>To figure where to point a directional antenna you’d use an azimuthal projection map. An azimuthal projection map is </a:t>
            </a:r>
            <a:r>
              <a:rPr lang="en-US" altLang="en-US" b="1" dirty="0"/>
              <a:t>a world map projection centered on a particular location</a:t>
            </a:r>
            <a:r>
              <a:rPr lang="en-US" altLang="en-US" dirty="0"/>
              <a:t>. </a:t>
            </a:r>
            <a:r>
              <a:rPr lang="en-US" altLang="en-US" sz="675" dirty="0"/>
              <a:t>(G2D04)</a:t>
            </a:r>
            <a:r>
              <a:rPr lang="en-US" altLang="en-US" sz="1350" dirty="0"/>
              <a:t> </a:t>
            </a:r>
          </a:p>
          <a:p>
            <a:pPr>
              <a:buFont typeface="Wingdings" panose="05000000000000000000" pitchFamily="2" charset="2"/>
              <a:buChar char="Ø"/>
            </a:pPr>
            <a:endParaRPr lang="en-US" altLang="en-US" sz="1350" dirty="0"/>
          </a:p>
          <a:p>
            <a:pPr>
              <a:buFont typeface="Wingdings" panose="05000000000000000000" pitchFamily="2" charset="2"/>
              <a:buChar char="Ø"/>
            </a:pPr>
            <a:r>
              <a:rPr lang="en-US" altLang="en-US" dirty="0"/>
              <a:t>While signals most often take the shortest path from point to point, sometimes the best path for radio propagation is in the opposite direction, also called the “long path.” </a:t>
            </a:r>
            <a:r>
              <a:rPr lang="en-US" altLang="en-US" b="1" dirty="0"/>
              <a:t>A slightly delayed echo might be heard </a:t>
            </a:r>
            <a:r>
              <a:rPr lang="en-US" altLang="en-US" dirty="0"/>
              <a:t>if a sky-wave signal arrives at your receiver by both short path and long path propagation. </a:t>
            </a:r>
            <a:r>
              <a:rPr lang="en-US" altLang="en-US" sz="750" dirty="0"/>
              <a:t>(G3B01)</a:t>
            </a:r>
          </a:p>
        </p:txBody>
      </p:sp>
      <p:pic>
        <p:nvPicPr>
          <p:cNvPr id="34821" name="Picture 5" descr="MCj04247800000[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776663" y="1574220"/>
            <a:ext cx="859631" cy="8560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45158" name="Picture 6" descr="K3DI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92228" y="723269"/>
            <a:ext cx="4256882" cy="3916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23" name="Text Box 7"/>
          <p:cNvSpPr txBox="1">
            <a:spLocks noChangeArrowheads="1"/>
          </p:cNvSpPr>
          <p:nvPr/>
        </p:nvSpPr>
        <p:spPr bwMode="auto">
          <a:xfrm>
            <a:off x="5793582" y="4639409"/>
            <a:ext cx="2074069"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FF1515"/>
              </a:buClr>
              <a:buChar char="•"/>
              <a:defRPr sz="2000">
                <a:solidFill>
                  <a:schemeClr val="tx1"/>
                </a:solidFill>
                <a:latin typeface="Rockwell" panose="02060603020205020403" pitchFamily="18" charset="0"/>
              </a:defRPr>
            </a:lvl1pPr>
            <a:lvl2pPr marL="742950" indent="-285750">
              <a:spcBef>
                <a:spcPct val="20000"/>
              </a:spcBef>
              <a:buClr>
                <a:srgbClr val="FF1515"/>
              </a:buClr>
              <a:buChar char="•"/>
              <a:defRPr sz="2000">
                <a:solidFill>
                  <a:schemeClr val="tx1"/>
                </a:solidFill>
                <a:latin typeface="Rockwell" panose="02060603020205020403" pitchFamily="18" charset="0"/>
              </a:defRPr>
            </a:lvl2pPr>
            <a:lvl3pPr marL="1143000" indent="-228600">
              <a:spcBef>
                <a:spcPct val="20000"/>
              </a:spcBef>
              <a:buClr>
                <a:srgbClr val="FF1515"/>
              </a:buClr>
              <a:buChar char="•"/>
              <a:defRPr>
                <a:solidFill>
                  <a:schemeClr val="tx1"/>
                </a:solidFill>
                <a:latin typeface="Rockwell" panose="02060603020205020403" pitchFamily="18" charset="0"/>
              </a:defRPr>
            </a:lvl3pPr>
            <a:lvl4pPr marL="1600200" indent="-228600">
              <a:spcBef>
                <a:spcPct val="20000"/>
              </a:spcBef>
              <a:buClr>
                <a:srgbClr val="FF1515"/>
              </a:buClr>
              <a:buChar char="•"/>
              <a:defRPr sz="2000">
                <a:solidFill>
                  <a:schemeClr val="tx1"/>
                </a:solidFill>
                <a:latin typeface="Rockwell" panose="02060603020205020403" pitchFamily="18" charset="0"/>
              </a:defRPr>
            </a:lvl4pPr>
            <a:lvl5pPr marL="2057400" indent="-228600">
              <a:spcBef>
                <a:spcPct val="20000"/>
              </a:spcBef>
              <a:buClr>
                <a:srgbClr val="FF1515"/>
              </a:buClr>
              <a:buChar char="•"/>
              <a:defRPr sz="2000">
                <a:solidFill>
                  <a:schemeClr val="tx1"/>
                </a:solidFill>
                <a:latin typeface="Rockwell" panose="02060603020205020403" pitchFamily="18" charset="0"/>
              </a:defRPr>
            </a:lvl5pPr>
            <a:lvl6pPr marL="25146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6pPr>
            <a:lvl7pPr marL="29718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7pPr>
            <a:lvl8pPr marL="34290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8pPr>
            <a:lvl9pPr marL="38862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9pPr>
          </a:lstStyle>
          <a:p>
            <a:pPr eaLnBrk="1" hangingPunct="1">
              <a:spcBef>
                <a:spcPct val="50000"/>
              </a:spcBef>
              <a:buClrTx/>
              <a:buFontTx/>
              <a:buNone/>
            </a:pPr>
            <a:r>
              <a:rPr lang="en-US" altLang="en-US" sz="1200" dirty="0">
                <a:solidFill>
                  <a:srgbClr val="FF0000"/>
                </a:solidFill>
              </a:rPr>
              <a:t>Centered on Dallas, Texas</a:t>
            </a:r>
          </a:p>
        </p:txBody>
      </p:sp>
      <p:sp>
        <p:nvSpPr>
          <p:cNvPr id="2" name="Slide Number Placeholder 1"/>
          <p:cNvSpPr>
            <a:spLocks noGrp="1"/>
          </p:cNvSpPr>
          <p:nvPr>
            <p:ph type="sldNum" sz="quarter" idx="12"/>
          </p:nvPr>
        </p:nvSpPr>
        <p:spPr/>
        <p:txBody>
          <a:bodyPr/>
          <a:lstStyle/>
          <a:p>
            <a:pPr>
              <a:defRPr/>
            </a:pPr>
            <a:fld id="{6E99D2E9-C39C-4B2C-85A5-6556FE594940}" type="slidenum">
              <a:rPr lang="en-US" altLang="en-US" smtClean="0"/>
              <a:pPr>
                <a:defRPr/>
              </a:pPr>
              <a:t>21</a:t>
            </a:fld>
            <a:endParaRPr lang="en-US" altLang="en-US" dirty="0"/>
          </a:p>
        </p:txBody>
      </p:sp>
    </p:spTree>
    <p:extLst>
      <p:ext uri="{BB962C8B-B14F-4D97-AF65-F5344CB8AC3E}">
        <p14:creationId xmlns:p14="http://schemas.microsoft.com/office/powerpoint/2010/main" val="61923783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nodeType="withEffect">
                                  <p:stCondLst>
                                    <p:cond delay="0"/>
                                  </p:stCondLst>
                                  <p:childTnLst>
                                    <p:set>
                                      <p:cBhvr>
                                        <p:cTn id="6" dur="1" fill="hold">
                                          <p:stCondLst>
                                            <p:cond delay="0"/>
                                          </p:stCondLst>
                                        </p:cTn>
                                        <p:tgtEl>
                                          <p:spTgt spid="34819">
                                            <p:txEl>
                                              <p:pRg st="0" end="0"/>
                                            </p:txEl>
                                          </p:spTgt>
                                        </p:tgtEl>
                                        <p:attrNameLst>
                                          <p:attrName>style.visibility</p:attrName>
                                        </p:attrNameLst>
                                      </p:cBhvr>
                                      <p:to>
                                        <p:strVal val="visible"/>
                                      </p:to>
                                    </p:set>
                                    <p:animEffect transition="in" filter="wipe(up)">
                                      <p:cBhvr>
                                        <p:cTn id="7" dur="1000"/>
                                        <p:tgtEl>
                                          <p:spTgt spid="34819">
                                            <p:txEl>
                                              <p:pRg st="0" end="0"/>
                                            </p:txEl>
                                          </p:spTgt>
                                        </p:tgtEl>
                                      </p:cBhvr>
                                    </p:animEffect>
                                  </p:childTnLst>
                                </p:cTn>
                              </p:par>
                              <p:par>
                                <p:cTn id="8" presetID="53" presetClass="entr" presetSubtype="16" fill="hold" nodeType="withEffect">
                                  <p:stCondLst>
                                    <p:cond delay="0"/>
                                  </p:stCondLst>
                                  <p:childTnLst>
                                    <p:set>
                                      <p:cBhvr>
                                        <p:cTn id="9" dur="1" fill="hold">
                                          <p:stCondLst>
                                            <p:cond delay="0"/>
                                          </p:stCondLst>
                                        </p:cTn>
                                        <p:tgtEl>
                                          <p:spTgt spid="34821"/>
                                        </p:tgtEl>
                                        <p:attrNameLst>
                                          <p:attrName>style.visibility</p:attrName>
                                        </p:attrNameLst>
                                      </p:cBhvr>
                                      <p:to>
                                        <p:strVal val="visible"/>
                                      </p:to>
                                    </p:set>
                                    <p:anim calcmode="lin" valueType="num">
                                      <p:cBhvr>
                                        <p:cTn id="10" dur="1000" fill="hold"/>
                                        <p:tgtEl>
                                          <p:spTgt spid="34821"/>
                                        </p:tgtEl>
                                        <p:attrNameLst>
                                          <p:attrName>ppt_w</p:attrName>
                                        </p:attrNameLst>
                                      </p:cBhvr>
                                      <p:tavLst>
                                        <p:tav tm="0">
                                          <p:val>
                                            <p:fltVal val="0"/>
                                          </p:val>
                                        </p:tav>
                                        <p:tav tm="100000">
                                          <p:val>
                                            <p:strVal val="#ppt_w"/>
                                          </p:val>
                                        </p:tav>
                                      </p:tavLst>
                                    </p:anim>
                                    <p:anim calcmode="lin" valueType="num">
                                      <p:cBhvr>
                                        <p:cTn id="11" dur="1000" fill="hold"/>
                                        <p:tgtEl>
                                          <p:spTgt spid="34821"/>
                                        </p:tgtEl>
                                        <p:attrNameLst>
                                          <p:attrName>ppt_h</p:attrName>
                                        </p:attrNameLst>
                                      </p:cBhvr>
                                      <p:tavLst>
                                        <p:tav tm="0">
                                          <p:val>
                                            <p:fltVal val="0"/>
                                          </p:val>
                                        </p:tav>
                                        <p:tav tm="100000">
                                          <p:val>
                                            <p:strVal val="#ppt_h"/>
                                          </p:val>
                                        </p:tav>
                                      </p:tavLst>
                                    </p:anim>
                                    <p:animEffect transition="in" filter="fade">
                                      <p:cBhvr>
                                        <p:cTn id="12" dur="1000"/>
                                        <p:tgtEl>
                                          <p:spTgt spid="34821"/>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nodeType="clickEffect">
                                  <p:stCondLst>
                                    <p:cond delay="0"/>
                                  </p:stCondLst>
                                  <p:childTnLst>
                                    <p:set>
                                      <p:cBhvr>
                                        <p:cTn id="16" dur="1" fill="hold">
                                          <p:stCondLst>
                                            <p:cond delay="0"/>
                                          </p:stCondLst>
                                        </p:cTn>
                                        <p:tgtEl>
                                          <p:spTgt spid="4145158"/>
                                        </p:tgtEl>
                                        <p:attrNameLst>
                                          <p:attrName>style.visibility</p:attrName>
                                        </p:attrNameLst>
                                      </p:cBhvr>
                                      <p:to>
                                        <p:strVal val="visible"/>
                                      </p:to>
                                    </p:set>
                                    <p:anim calcmode="lin" valueType="num">
                                      <p:cBhvr additive="base">
                                        <p:cTn id="17" dur="1000" fill="hold"/>
                                        <p:tgtEl>
                                          <p:spTgt spid="4145158"/>
                                        </p:tgtEl>
                                        <p:attrNameLst>
                                          <p:attrName>ppt_x</p:attrName>
                                        </p:attrNameLst>
                                      </p:cBhvr>
                                      <p:tavLst>
                                        <p:tav tm="0">
                                          <p:val>
                                            <p:strVal val="1+#ppt_w/2"/>
                                          </p:val>
                                        </p:tav>
                                        <p:tav tm="100000">
                                          <p:val>
                                            <p:strVal val="#ppt_x"/>
                                          </p:val>
                                        </p:tav>
                                      </p:tavLst>
                                    </p:anim>
                                    <p:anim calcmode="lin" valueType="num">
                                      <p:cBhvr additive="base">
                                        <p:cTn id="18" dur="1000" fill="hold"/>
                                        <p:tgtEl>
                                          <p:spTgt spid="4145158"/>
                                        </p:tgtEl>
                                        <p:attrNameLst>
                                          <p:attrName>ppt_y</p:attrName>
                                        </p:attrNameLst>
                                      </p:cBhvr>
                                      <p:tavLst>
                                        <p:tav tm="0">
                                          <p:val>
                                            <p:strVal val="#ppt_y"/>
                                          </p:val>
                                        </p:tav>
                                        <p:tav tm="100000">
                                          <p:val>
                                            <p:strVal val="#ppt_y"/>
                                          </p:val>
                                        </p:tav>
                                      </p:tavLst>
                                    </p:anim>
                                  </p:childTnLst>
                                </p:cTn>
                              </p:par>
                            </p:childTnLst>
                          </p:cTn>
                        </p:par>
                        <p:par>
                          <p:cTn id="19" fill="hold" nodeType="afterGroup">
                            <p:stCondLst>
                              <p:cond delay="1000"/>
                            </p:stCondLst>
                            <p:childTnLst>
                              <p:par>
                                <p:cTn id="20" presetID="2" presetClass="entr" presetSubtype="2" fill="hold" grpId="0" nodeType="afterEffect">
                                  <p:stCondLst>
                                    <p:cond delay="0"/>
                                  </p:stCondLst>
                                  <p:childTnLst>
                                    <p:set>
                                      <p:cBhvr>
                                        <p:cTn id="21" dur="1" fill="hold">
                                          <p:stCondLst>
                                            <p:cond delay="0"/>
                                          </p:stCondLst>
                                        </p:cTn>
                                        <p:tgtEl>
                                          <p:spTgt spid="34823"/>
                                        </p:tgtEl>
                                        <p:attrNameLst>
                                          <p:attrName>style.visibility</p:attrName>
                                        </p:attrNameLst>
                                      </p:cBhvr>
                                      <p:to>
                                        <p:strVal val="visible"/>
                                      </p:to>
                                    </p:set>
                                    <p:anim calcmode="lin" valueType="num">
                                      <p:cBhvr additive="base">
                                        <p:cTn id="22" dur="1000" fill="hold"/>
                                        <p:tgtEl>
                                          <p:spTgt spid="34823"/>
                                        </p:tgtEl>
                                        <p:attrNameLst>
                                          <p:attrName>ppt_x</p:attrName>
                                        </p:attrNameLst>
                                      </p:cBhvr>
                                      <p:tavLst>
                                        <p:tav tm="0">
                                          <p:val>
                                            <p:strVal val="1+#ppt_w/2"/>
                                          </p:val>
                                        </p:tav>
                                        <p:tav tm="100000">
                                          <p:val>
                                            <p:strVal val="#ppt_x"/>
                                          </p:val>
                                        </p:tav>
                                      </p:tavLst>
                                    </p:anim>
                                    <p:anim calcmode="lin" valueType="num">
                                      <p:cBhvr additive="base">
                                        <p:cTn id="23" dur="1000" fill="hold"/>
                                        <p:tgtEl>
                                          <p:spTgt spid="34823"/>
                                        </p:tgtEl>
                                        <p:attrNameLst>
                                          <p:attrName>ppt_y</p:attrName>
                                        </p:attrNameLst>
                                      </p:cBhvr>
                                      <p:tavLst>
                                        <p:tav tm="0">
                                          <p:val>
                                            <p:strVal val="#ppt_y"/>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4" fill="hold" nodeType="clickEffect">
                                  <p:stCondLst>
                                    <p:cond delay="0"/>
                                  </p:stCondLst>
                                  <p:childTnLst>
                                    <p:set>
                                      <p:cBhvr>
                                        <p:cTn id="27" dur="1" fill="hold">
                                          <p:stCondLst>
                                            <p:cond delay="0"/>
                                          </p:stCondLst>
                                        </p:cTn>
                                        <p:tgtEl>
                                          <p:spTgt spid="34819">
                                            <p:txEl>
                                              <p:pRg st="2" end="2"/>
                                            </p:txEl>
                                          </p:spTgt>
                                        </p:tgtEl>
                                        <p:attrNameLst>
                                          <p:attrName>style.visibility</p:attrName>
                                        </p:attrNameLst>
                                      </p:cBhvr>
                                      <p:to>
                                        <p:strVal val="visible"/>
                                      </p:to>
                                    </p:set>
                                    <p:animEffect transition="in" filter="wipe(down)">
                                      <p:cBhvr>
                                        <p:cTn id="28" dur="1000"/>
                                        <p:tgtEl>
                                          <p:spTgt spid="3481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2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82" name="Rectangle 2"/>
          <p:cNvSpPr>
            <a:spLocks noGrp="1" noChangeArrowheads="1"/>
          </p:cNvSpPr>
          <p:nvPr>
            <p:ph type="title"/>
          </p:nvPr>
        </p:nvSpPr>
        <p:spPr/>
        <p:txBody>
          <a:bodyPr/>
          <a:lstStyle/>
          <a:p>
            <a:pPr algn="ctr"/>
            <a:r>
              <a:rPr lang="en-US" altLang="en-US" sz="2700" dirty="0">
                <a:latin typeface="+mn-lt"/>
              </a:rPr>
              <a:t>Skywave Excitement</a:t>
            </a:r>
            <a:endParaRPr lang="en-US" altLang="en-US" sz="2700" dirty="0"/>
          </a:p>
        </p:txBody>
      </p:sp>
      <p:sp>
        <p:nvSpPr>
          <p:cNvPr id="24581" name="Rectangle 5"/>
          <p:cNvSpPr>
            <a:spLocks noGrp="1" noChangeArrowheads="1"/>
          </p:cNvSpPr>
          <p:nvPr>
            <p:ph type="body" idx="1"/>
          </p:nvPr>
        </p:nvSpPr>
        <p:spPr>
          <a:xfrm>
            <a:off x="160734" y="748903"/>
            <a:ext cx="8822531" cy="3721894"/>
          </a:xfrm>
        </p:spPr>
        <p:txBody>
          <a:bodyPr/>
          <a:lstStyle/>
          <a:p>
            <a:pPr>
              <a:buFont typeface="Wingdings" panose="05000000000000000000" pitchFamily="2" charset="2"/>
              <a:buChar char="Ø"/>
            </a:pPr>
            <a:r>
              <a:rPr lang="en-US" altLang="en-US" sz="1350" dirty="0"/>
              <a:t>Most communications take place on the “short path,” that is the most direct path between two stations. At times, however, propagation may favor the long path. A directional antenna is pointed </a:t>
            </a:r>
            <a:r>
              <a:rPr lang="en-US" altLang="en-US" sz="1350" b="1" dirty="0"/>
              <a:t>180 degrees from its short-path heading </a:t>
            </a:r>
            <a:r>
              <a:rPr lang="en-US" altLang="en-US" sz="1350" dirty="0"/>
              <a:t>when making a “long-path” contact with another station. </a:t>
            </a:r>
            <a:r>
              <a:rPr lang="en-US" altLang="en-US" sz="750" dirty="0"/>
              <a:t>(G2D06)</a:t>
            </a:r>
            <a:r>
              <a:rPr lang="en-US" altLang="en-US" dirty="0"/>
              <a:t> </a:t>
            </a:r>
          </a:p>
          <a:p>
            <a:pPr>
              <a:buFont typeface="Wingdings" panose="05000000000000000000" pitchFamily="2" charset="2"/>
              <a:buChar char="Ø"/>
            </a:pPr>
            <a:r>
              <a:rPr lang="en-US" altLang="en-US" sz="1350" dirty="0"/>
              <a:t>The significance of the sunspot number with regards to HF propagation is that the</a:t>
            </a:r>
            <a:r>
              <a:rPr lang="en-US" altLang="en-US" sz="1350" b="1" dirty="0"/>
              <a:t> higher sunspot numbers generally indicate a greater probability of good propagation at higher frequencies.</a:t>
            </a:r>
            <a:r>
              <a:rPr lang="en-US" altLang="en-US" sz="1350" dirty="0"/>
              <a:t>  </a:t>
            </a:r>
            <a:r>
              <a:rPr lang="en-US" altLang="en-US" sz="750" dirty="0"/>
              <a:t>(G3A01) 	</a:t>
            </a:r>
          </a:p>
          <a:p>
            <a:pPr lvl="2">
              <a:buFont typeface="Wingdings" panose="05000000000000000000" pitchFamily="2" charset="2"/>
              <a:buChar char="Ø"/>
            </a:pPr>
            <a:endParaRPr lang="en-US" altLang="en-US" sz="600" dirty="0"/>
          </a:p>
          <a:p>
            <a:pPr>
              <a:buFont typeface="Wingdings" panose="05000000000000000000" pitchFamily="2" charset="2"/>
              <a:buChar char="Ø"/>
            </a:pPr>
            <a:r>
              <a:rPr lang="en-US" altLang="en-US" sz="1350" dirty="0"/>
              <a:t>The sunspot cycle is a long-term phenomenon. There are other phenomena that affect radio wave propagation in the short term. For example, </a:t>
            </a:r>
            <a:r>
              <a:rPr lang="en-US" altLang="en-US" sz="1350" b="1" dirty="0"/>
              <a:t>the Sun’s rotation on its axis </a:t>
            </a:r>
            <a:r>
              <a:rPr lang="en-US" altLang="en-US" sz="1350" dirty="0"/>
              <a:t>causes HF propagation conditions to vary periodically in a 28-day cycle. </a:t>
            </a:r>
            <a:r>
              <a:rPr lang="en-US" altLang="en-US" sz="750" dirty="0"/>
              <a:t>(G3A10)</a:t>
            </a:r>
          </a:p>
          <a:p>
            <a:pPr>
              <a:buFont typeface="Wingdings" panose="05000000000000000000" pitchFamily="2" charset="2"/>
              <a:buChar char="Ø"/>
            </a:pPr>
            <a:endParaRPr lang="en-US" altLang="en-US" sz="1050" dirty="0"/>
          </a:p>
        </p:txBody>
      </p:sp>
      <p:sp>
        <p:nvSpPr>
          <p:cNvPr id="2" name="Slide Number Placeholder 1"/>
          <p:cNvSpPr>
            <a:spLocks noGrp="1"/>
          </p:cNvSpPr>
          <p:nvPr>
            <p:ph type="sldNum" sz="quarter" idx="12"/>
          </p:nvPr>
        </p:nvSpPr>
        <p:spPr/>
        <p:txBody>
          <a:bodyPr/>
          <a:lstStyle/>
          <a:p>
            <a:pPr>
              <a:defRPr/>
            </a:pPr>
            <a:fld id="{6E99D2E9-C39C-4B2C-85A5-6556FE594940}" type="slidenum">
              <a:rPr lang="en-US" altLang="en-US" smtClean="0"/>
              <a:pPr>
                <a:defRPr/>
              </a:pPr>
              <a:t>22</a:t>
            </a:fld>
            <a:endParaRPr lang="en-US" altLang="en-US"/>
          </a:p>
        </p:txBody>
      </p:sp>
      <p:pic>
        <p:nvPicPr>
          <p:cNvPr id="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53573" y="2746650"/>
            <a:ext cx="1785938" cy="14978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8" descr="SolarFlare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87788" y="2746650"/>
            <a:ext cx="1670447" cy="14978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22003" y="2746650"/>
            <a:ext cx="1670447" cy="14882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 Box 6"/>
          <p:cNvSpPr txBox="1">
            <a:spLocks noChangeArrowheads="1"/>
          </p:cNvSpPr>
          <p:nvPr/>
        </p:nvSpPr>
        <p:spPr bwMode="auto">
          <a:xfrm>
            <a:off x="2297327" y="4724013"/>
            <a:ext cx="4451368"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rgbClr val="FF1515"/>
              </a:buClr>
              <a:buChar char="•"/>
              <a:defRPr sz="2000">
                <a:solidFill>
                  <a:schemeClr val="tx1"/>
                </a:solidFill>
                <a:latin typeface="Rockwell" panose="02060603020205020403" pitchFamily="18" charset="0"/>
              </a:defRPr>
            </a:lvl1pPr>
            <a:lvl2pPr marL="742950" indent="-285750">
              <a:spcBef>
                <a:spcPct val="20000"/>
              </a:spcBef>
              <a:buClr>
                <a:srgbClr val="FF1515"/>
              </a:buClr>
              <a:buChar char="•"/>
              <a:defRPr sz="2000">
                <a:solidFill>
                  <a:schemeClr val="tx1"/>
                </a:solidFill>
                <a:latin typeface="Rockwell" panose="02060603020205020403" pitchFamily="18" charset="0"/>
              </a:defRPr>
            </a:lvl2pPr>
            <a:lvl3pPr marL="1143000" indent="-228600">
              <a:spcBef>
                <a:spcPct val="20000"/>
              </a:spcBef>
              <a:buClr>
                <a:srgbClr val="FF1515"/>
              </a:buClr>
              <a:buChar char="•"/>
              <a:defRPr>
                <a:solidFill>
                  <a:schemeClr val="tx1"/>
                </a:solidFill>
                <a:latin typeface="Rockwell" panose="02060603020205020403" pitchFamily="18" charset="0"/>
              </a:defRPr>
            </a:lvl3pPr>
            <a:lvl4pPr marL="1600200" indent="-228600">
              <a:spcBef>
                <a:spcPct val="20000"/>
              </a:spcBef>
              <a:buClr>
                <a:srgbClr val="FF1515"/>
              </a:buClr>
              <a:buChar char="•"/>
              <a:defRPr sz="2000">
                <a:solidFill>
                  <a:schemeClr val="tx1"/>
                </a:solidFill>
                <a:latin typeface="Rockwell" panose="02060603020205020403" pitchFamily="18" charset="0"/>
              </a:defRPr>
            </a:lvl4pPr>
            <a:lvl5pPr marL="2057400" indent="-228600">
              <a:spcBef>
                <a:spcPct val="20000"/>
              </a:spcBef>
              <a:buClr>
                <a:srgbClr val="FF1515"/>
              </a:buClr>
              <a:buChar char="•"/>
              <a:defRPr sz="2000">
                <a:solidFill>
                  <a:schemeClr val="tx1"/>
                </a:solidFill>
                <a:latin typeface="Rockwell" panose="02060603020205020403" pitchFamily="18" charset="0"/>
              </a:defRPr>
            </a:lvl5pPr>
            <a:lvl6pPr marL="25146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6pPr>
            <a:lvl7pPr marL="29718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7pPr>
            <a:lvl8pPr marL="34290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8pPr>
            <a:lvl9pPr marL="38862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9pPr>
          </a:lstStyle>
          <a:p>
            <a:pPr algn="ctr" eaLnBrk="1" hangingPunct="1">
              <a:spcBef>
                <a:spcPct val="50000"/>
              </a:spcBef>
              <a:buClrTx/>
              <a:buFontTx/>
              <a:buNone/>
            </a:pPr>
            <a:r>
              <a:rPr lang="en-US" altLang="en-US" sz="1200" b="1" dirty="0">
                <a:solidFill>
                  <a:srgbClr val="FF0000"/>
                </a:solidFill>
                <a:latin typeface="+mn-lt"/>
              </a:rPr>
              <a:t>Solar flares and sunspots affect </a:t>
            </a:r>
            <a:r>
              <a:rPr lang="en-US" altLang="en-US" sz="1200" b="1" dirty="0" err="1">
                <a:solidFill>
                  <a:srgbClr val="FF0000"/>
                </a:solidFill>
                <a:latin typeface="+mn-lt"/>
              </a:rPr>
              <a:t>radiowave</a:t>
            </a:r>
            <a:r>
              <a:rPr lang="en-US" altLang="en-US" sz="1200" b="1" dirty="0">
                <a:solidFill>
                  <a:srgbClr val="FF0000"/>
                </a:solidFill>
                <a:latin typeface="+mn-lt"/>
              </a:rPr>
              <a:t> propagation</a:t>
            </a:r>
          </a:p>
        </p:txBody>
      </p:sp>
    </p:spTree>
    <p:extLst>
      <p:ext uri="{BB962C8B-B14F-4D97-AF65-F5344CB8AC3E}">
        <p14:creationId xmlns:p14="http://schemas.microsoft.com/office/powerpoint/2010/main" val="37406058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4581">
                                            <p:txEl>
                                              <p:pRg st="0" end="0"/>
                                            </p:txEl>
                                          </p:spTgt>
                                        </p:tgtEl>
                                        <p:attrNameLst>
                                          <p:attrName>style.visibility</p:attrName>
                                        </p:attrNameLst>
                                      </p:cBhvr>
                                      <p:to>
                                        <p:strVal val="visible"/>
                                      </p:to>
                                    </p:set>
                                    <p:animEffect transition="in" filter="wipe(up)">
                                      <p:cBhvr>
                                        <p:cTn id="7" dur="1000"/>
                                        <p:tgtEl>
                                          <p:spTgt spid="2458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4581">
                                            <p:txEl>
                                              <p:pRg st="1" end="1"/>
                                            </p:txEl>
                                          </p:spTgt>
                                        </p:tgtEl>
                                        <p:attrNameLst>
                                          <p:attrName>style.visibility</p:attrName>
                                        </p:attrNameLst>
                                      </p:cBhvr>
                                      <p:to>
                                        <p:strVal val="visible"/>
                                      </p:to>
                                    </p:set>
                                    <p:animEffect transition="in" filter="wipe(left)">
                                      <p:cBhvr>
                                        <p:cTn id="12" dur="1000"/>
                                        <p:tgtEl>
                                          <p:spTgt spid="2458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4581">
                                            <p:txEl>
                                              <p:pRg st="3" end="3"/>
                                            </p:txEl>
                                          </p:spTgt>
                                        </p:tgtEl>
                                        <p:attrNameLst>
                                          <p:attrName>style.visibility</p:attrName>
                                        </p:attrNameLst>
                                      </p:cBhvr>
                                      <p:to>
                                        <p:strVal val="visible"/>
                                      </p:to>
                                    </p:set>
                                    <p:animEffect transition="in" filter="wipe(left)">
                                      <p:cBhvr>
                                        <p:cTn id="17" dur="1000"/>
                                        <p:tgtEl>
                                          <p:spTgt spid="24581">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1000"/>
                                        <p:tgtEl>
                                          <p:spTgt spid="8"/>
                                        </p:tgtEl>
                                      </p:cBhvr>
                                    </p:animEffect>
                                  </p:childTnLst>
                                </p:cTn>
                              </p:par>
                              <p:par>
                                <p:cTn id="23" presetID="23" presetClass="entr" presetSubtype="16" fill="hold" nodeType="with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1000" fill="hold"/>
                                        <p:tgtEl>
                                          <p:spTgt spid="7"/>
                                        </p:tgtEl>
                                        <p:attrNameLst>
                                          <p:attrName>ppt_w</p:attrName>
                                        </p:attrNameLst>
                                      </p:cBhvr>
                                      <p:tavLst>
                                        <p:tav tm="0">
                                          <p:val>
                                            <p:fltVal val="0"/>
                                          </p:val>
                                        </p:tav>
                                        <p:tav tm="100000">
                                          <p:val>
                                            <p:strVal val="#ppt_w"/>
                                          </p:val>
                                        </p:tav>
                                      </p:tavLst>
                                    </p:anim>
                                    <p:anim calcmode="lin" valueType="num">
                                      <p:cBhvr>
                                        <p:cTn id="26" dur="1000" fill="hold"/>
                                        <p:tgtEl>
                                          <p:spTgt spid="7"/>
                                        </p:tgtEl>
                                        <p:attrNameLst>
                                          <p:attrName>ppt_h</p:attrName>
                                        </p:attrNameLst>
                                      </p:cBhvr>
                                      <p:tavLst>
                                        <p:tav tm="0">
                                          <p:val>
                                            <p:fltVal val="0"/>
                                          </p:val>
                                        </p:tav>
                                        <p:tav tm="100000">
                                          <p:val>
                                            <p:strVal val="#ppt_h"/>
                                          </p:val>
                                        </p:tav>
                                      </p:tavLst>
                                    </p:anim>
                                  </p:childTnLst>
                                </p:cTn>
                              </p:par>
                              <p:par>
                                <p:cTn id="27" presetID="22" presetClass="entr" presetSubtype="2" fill="hold" nodeType="with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ipe(right)">
                                      <p:cBhvr>
                                        <p:cTn id="29" dur="1000"/>
                                        <p:tgtEl>
                                          <p:spTgt spid="6"/>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down)">
                                      <p:cBhvr>
                                        <p:cTn id="34"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82" name="Rectangle 2"/>
          <p:cNvSpPr>
            <a:spLocks noGrp="1" noChangeArrowheads="1"/>
          </p:cNvSpPr>
          <p:nvPr>
            <p:ph type="title"/>
          </p:nvPr>
        </p:nvSpPr>
        <p:spPr/>
        <p:txBody>
          <a:bodyPr/>
          <a:lstStyle/>
          <a:p>
            <a:pPr algn="ctr"/>
            <a:r>
              <a:rPr lang="en-US" altLang="en-US" sz="2700" dirty="0">
                <a:latin typeface="+mn-lt"/>
              </a:rPr>
              <a:t>Skywave Excitement</a:t>
            </a:r>
            <a:endParaRPr lang="en-US" altLang="en-US" sz="2700" dirty="0"/>
          </a:p>
        </p:txBody>
      </p:sp>
      <p:sp>
        <p:nvSpPr>
          <p:cNvPr id="24581" name="Rectangle 5"/>
          <p:cNvSpPr>
            <a:spLocks noGrp="1" noChangeArrowheads="1"/>
          </p:cNvSpPr>
          <p:nvPr>
            <p:ph type="body" idx="1"/>
          </p:nvPr>
        </p:nvSpPr>
        <p:spPr>
          <a:xfrm>
            <a:off x="247590" y="787218"/>
            <a:ext cx="8493919" cy="3721894"/>
          </a:xfrm>
        </p:spPr>
        <p:txBody>
          <a:bodyPr>
            <a:normAutofit fontScale="92500" lnSpcReduction="20000"/>
          </a:bodyPr>
          <a:lstStyle/>
          <a:p>
            <a:pPr>
              <a:buFont typeface="Wingdings" panose="05000000000000000000" pitchFamily="2" charset="2"/>
              <a:buChar char="Ø"/>
            </a:pPr>
            <a:r>
              <a:rPr lang="en-US" altLang="en-US" dirty="0"/>
              <a:t>A possible benefit to radio communications resulting from periods of high geomagnetic activity is that the </a:t>
            </a:r>
            <a:r>
              <a:rPr lang="en-US" altLang="en-US" b="1" dirty="0"/>
              <a:t>aurora that can reflect VHF signals</a:t>
            </a:r>
            <a:r>
              <a:rPr lang="en-US" altLang="en-US" dirty="0"/>
              <a:t>. </a:t>
            </a:r>
            <a:r>
              <a:rPr lang="en-US" altLang="en-US" sz="750" dirty="0"/>
              <a:t>(G3A09)</a:t>
            </a:r>
            <a:r>
              <a:rPr lang="en-US" altLang="en-US" dirty="0"/>
              <a:t>  </a:t>
            </a:r>
          </a:p>
          <a:p>
            <a:pPr>
              <a:buFont typeface="Wingdings" panose="05000000000000000000" pitchFamily="2" charset="2"/>
              <a:buChar char="Ø"/>
            </a:pPr>
            <a:endParaRPr lang="en-US" altLang="en-US" dirty="0"/>
          </a:p>
          <a:p>
            <a:pPr>
              <a:buFont typeface="Wingdings" panose="05000000000000000000" pitchFamily="2" charset="2"/>
              <a:buChar char="Ø"/>
            </a:pPr>
            <a:endParaRPr lang="en-US" altLang="en-US" dirty="0"/>
          </a:p>
          <a:p>
            <a:pPr>
              <a:buFont typeface="Wingdings" panose="05000000000000000000" pitchFamily="2" charset="2"/>
              <a:buChar char="Ø"/>
            </a:pPr>
            <a:endParaRPr lang="en-US" altLang="en-US" dirty="0"/>
          </a:p>
          <a:p>
            <a:pPr>
              <a:buFont typeface="Wingdings" panose="05000000000000000000" pitchFamily="2" charset="2"/>
              <a:buChar char="Ø"/>
            </a:pPr>
            <a:endParaRPr lang="en-US" altLang="en-US" dirty="0"/>
          </a:p>
          <a:p>
            <a:pPr>
              <a:buFont typeface="Wingdings" panose="05000000000000000000" pitchFamily="2" charset="2"/>
              <a:buChar char="Ø"/>
            </a:pPr>
            <a:endParaRPr lang="en-US" altLang="en-US" dirty="0"/>
          </a:p>
          <a:p>
            <a:pPr>
              <a:buFont typeface="Wingdings" panose="05000000000000000000" pitchFamily="2" charset="2"/>
              <a:buChar char="Ø"/>
            </a:pPr>
            <a:endParaRPr lang="en-US" altLang="en-US" dirty="0"/>
          </a:p>
          <a:p>
            <a:pPr>
              <a:buFont typeface="Wingdings" panose="05000000000000000000" pitchFamily="2" charset="2"/>
              <a:buChar char="Ø"/>
            </a:pPr>
            <a:endParaRPr lang="en-US" altLang="en-US" dirty="0"/>
          </a:p>
          <a:p>
            <a:pPr>
              <a:buFont typeface="Wingdings" panose="05000000000000000000" pitchFamily="2" charset="2"/>
              <a:buChar char="Ø"/>
            </a:pPr>
            <a:endParaRPr lang="en-US" altLang="en-US" dirty="0"/>
          </a:p>
          <a:p>
            <a:pPr>
              <a:buFont typeface="Wingdings" panose="05000000000000000000" pitchFamily="2" charset="2"/>
              <a:buChar char="Ø"/>
            </a:pPr>
            <a:endParaRPr lang="en-US" altLang="en-US" dirty="0"/>
          </a:p>
          <a:p>
            <a:pPr>
              <a:buFont typeface="Wingdings" panose="05000000000000000000" pitchFamily="2" charset="2"/>
              <a:buChar char="Ø"/>
            </a:pPr>
            <a:r>
              <a:rPr lang="en-US" altLang="en-US" b="1" dirty="0"/>
              <a:t>The least reliable for long-distance communications</a:t>
            </a:r>
            <a:r>
              <a:rPr lang="en-US" altLang="en-US" dirty="0"/>
              <a:t> during periods of low solar activity are </a:t>
            </a:r>
            <a:r>
              <a:rPr lang="en-US" altLang="en-US" b="1" dirty="0"/>
              <a:t>15 meters, 12 meters, and 10 meters</a:t>
            </a:r>
            <a:r>
              <a:rPr lang="en-US" altLang="en-US" dirty="0"/>
              <a:t>.  </a:t>
            </a:r>
            <a:r>
              <a:rPr lang="en-US" altLang="en-US" sz="750" dirty="0"/>
              <a:t>(G3A04)</a:t>
            </a:r>
          </a:p>
          <a:p>
            <a:endParaRPr lang="en-US" altLang="en-US" dirty="0"/>
          </a:p>
          <a:p>
            <a:endParaRPr lang="en-US" altLang="en-US" dirty="0"/>
          </a:p>
        </p:txBody>
      </p:sp>
      <p:sp>
        <p:nvSpPr>
          <p:cNvPr id="2" name="Slide Number Placeholder 1"/>
          <p:cNvSpPr>
            <a:spLocks noGrp="1"/>
          </p:cNvSpPr>
          <p:nvPr>
            <p:ph type="sldNum" sz="quarter" idx="12"/>
          </p:nvPr>
        </p:nvSpPr>
        <p:spPr/>
        <p:txBody>
          <a:bodyPr/>
          <a:lstStyle/>
          <a:p>
            <a:pPr>
              <a:defRPr/>
            </a:pPr>
            <a:fld id="{6E99D2E9-C39C-4B2C-85A5-6556FE594940}" type="slidenum">
              <a:rPr lang="en-US" altLang="en-US" smtClean="0"/>
              <a:pPr>
                <a:defRPr/>
              </a:pPr>
              <a:t>23</a:t>
            </a:fld>
            <a:endParaRPr lang="en-US" altLang="en-US"/>
          </a:p>
        </p:txBody>
      </p:sp>
      <p:pic>
        <p:nvPicPr>
          <p:cNvPr id="5"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95244" y="1392848"/>
            <a:ext cx="2509598" cy="1897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7047" y="1399397"/>
            <a:ext cx="2499539" cy="1890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14632" y="1405946"/>
            <a:ext cx="2443943" cy="18841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814215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4581">
                                            <p:txEl>
                                              <p:pRg st="0" end="0"/>
                                            </p:txEl>
                                          </p:spTgt>
                                        </p:tgtEl>
                                        <p:attrNameLst>
                                          <p:attrName>style.visibility</p:attrName>
                                        </p:attrNameLst>
                                      </p:cBhvr>
                                      <p:to>
                                        <p:strVal val="visible"/>
                                      </p:to>
                                    </p:set>
                                    <p:animEffect transition="in" filter="wipe(up)">
                                      <p:cBhvr>
                                        <p:cTn id="7" dur="1000"/>
                                        <p:tgtEl>
                                          <p:spTgt spid="2458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1000"/>
                                        <p:tgtEl>
                                          <p:spTgt spid="6"/>
                                        </p:tgtEl>
                                      </p:cBhvr>
                                    </p:animEffect>
                                  </p:childTnLst>
                                </p:cTn>
                              </p:par>
                              <p:par>
                                <p:cTn id="13" presetID="23" presetClass="entr" presetSubtype="16"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1000" fill="hold"/>
                                        <p:tgtEl>
                                          <p:spTgt spid="5"/>
                                        </p:tgtEl>
                                        <p:attrNameLst>
                                          <p:attrName>ppt_w</p:attrName>
                                        </p:attrNameLst>
                                      </p:cBhvr>
                                      <p:tavLst>
                                        <p:tav tm="0">
                                          <p:val>
                                            <p:fltVal val="0"/>
                                          </p:val>
                                        </p:tav>
                                        <p:tav tm="100000">
                                          <p:val>
                                            <p:strVal val="#ppt_w"/>
                                          </p:val>
                                        </p:tav>
                                      </p:tavLst>
                                    </p:anim>
                                    <p:anim calcmode="lin" valueType="num">
                                      <p:cBhvr>
                                        <p:cTn id="16" dur="1000" fill="hold"/>
                                        <p:tgtEl>
                                          <p:spTgt spid="5"/>
                                        </p:tgtEl>
                                        <p:attrNameLst>
                                          <p:attrName>ppt_h</p:attrName>
                                        </p:attrNameLst>
                                      </p:cBhvr>
                                      <p:tavLst>
                                        <p:tav tm="0">
                                          <p:val>
                                            <p:fltVal val="0"/>
                                          </p:val>
                                        </p:tav>
                                        <p:tav tm="100000">
                                          <p:val>
                                            <p:strVal val="#ppt_h"/>
                                          </p:val>
                                        </p:tav>
                                      </p:tavLst>
                                    </p:anim>
                                  </p:childTnLst>
                                </p:cTn>
                              </p:par>
                              <p:par>
                                <p:cTn id="17" presetID="22" presetClass="entr" presetSubtype="2"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right)">
                                      <p:cBhvr>
                                        <p:cTn id="19" dur="10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nodeType="clickEffect">
                                  <p:stCondLst>
                                    <p:cond delay="0"/>
                                  </p:stCondLst>
                                  <p:childTnLst>
                                    <p:set>
                                      <p:cBhvr>
                                        <p:cTn id="23" dur="1" fill="hold">
                                          <p:stCondLst>
                                            <p:cond delay="0"/>
                                          </p:stCondLst>
                                        </p:cTn>
                                        <p:tgtEl>
                                          <p:spTgt spid="24581">
                                            <p:txEl>
                                              <p:pRg st="10" end="10"/>
                                            </p:txEl>
                                          </p:spTgt>
                                        </p:tgtEl>
                                        <p:attrNameLst>
                                          <p:attrName>style.visibility</p:attrName>
                                        </p:attrNameLst>
                                      </p:cBhvr>
                                      <p:to>
                                        <p:strVal val="visible"/>
                                      </p:to>
                                    </p:set>
                                    <p:animEffect transition="in" filter="wipe(down)">
                                      <p:cBhvr>
                                        <p:cTn id="24" dur="1000"/>
                                        <p:tgtEl>
                                          <p:spTgt spid="24581">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82" name="Rectangle 2"/>
          <p:cNvSpPr>
            <a:spLocks noGrp="1" noChangeArrowheads="1"/>
          </p:cNvSpPr>
          <p:nvPr>
            <p:ph type="title"/>
          </p:nvPr>
        </p:nvSpPr>
        <p:spPr/>
        <p:txBody>
          <a:bodyPr/>
          <a:lstStyle/>
          <a:p>
            <a:pPr algn="ctr"/>
            <a:r>
              <a:rPr lang="en-US" altLang="en-US" sz="2700" dirty="0">
                <a:latin typeface="+mn-lt"/>
              </a:rPr>
              <a:t>Skywave Excitement</a:t>
            </a:r>
            <a:endParaRPr lang="en-US" altLang="en-US" sz="2700" dirty="0"/>
          </a:p>
        </p:txBody>
      </p:sp>
      <p:sp>
        <p:nvSpPr>
          <p:cNvPr id="24581" name="Rectangle 5"/>
          <p:cNvSpPr>
            <a:spLocks noGrp="1" noChangeArrowheads="1"/>
          </p:cNvSpPr>
          <p:nvPr>
            <p:ph type="body" idx="1"/>
          </p:nvPr>
        </p:nvSpPr>
        <p:spPr>
          <a:xfrm>
            <a:off x="199344" y="779402"/>
            <a:ext cx="8721725" cy="3519060"/>
          </a:xfrm>
        </p:spPr>
        <p:txBody>
          <a:bodyPr/>
          <a:lstStyle/>
          <a:p>
            <a:pPr>
              <a:buFont typeface="Wingdings" panose="05000000000000000000" pitchFamily="2" charset="2"/>
              <a:buChar char="Ø"/>
            </a:pPr>
            <a:r>
              <a:rPr lang="en-US" altLang="en-US" dirty="0"/>
              <a:t>The solar-flux index is </a:t>
            </a:r>
            <a:r>
              <a:rPr lang="en-US" altLang="en-US" b="1" dirty="0"/>
              <a:t>a measure of solar radiation at 10.7 cm</a:t>
            </a:r>
            <a:r>
              <a:rPr lang="en-US" altLang="en-US" dirty="0"/>
              <a:t>. </a:t>
            </a:r>
            <a:r>
              <a:rPr lang="en-US" altLang="en-US" sz="750" dirty="0"/>
              <a:t>(G3A05)</a:t>
            </a:r>
          </a:p>
          <a:p>
            <a:pPr marL="1371600" lvl="4" indent="0">
              <a:buNone/>
            </a:pPr>
            <a:r>
              <a:rPr lang="en-US" altLang="en-US" i="1" dirty="0">
                <a:solidFill>
                  <a:srgbClr val="FF0000"/>
                </a:solidFill>
              </a:rPr>
              <a:t>	</a:t>
            </a:r>
            <a:r>
              <a:rPr lang="en-US" altLang="en-US" sz="1200" i="1" dirty="0">
                <a:solidFill>
                  <a:srgbClr val="FF0000"/>
                </a:solidFill>
              </a:rPr>
              <a:t>10.7 cm wavelength =</a:t>
            </a:r>
            <a:r>
              <a:rPr lang="en-US" altLang="en-US" sz="1200" dirty="0">
                <a:solidFill>
                  <a:srgbClr val="FF0000"/>
                </a:solidFill>
              </a:rPr>
              <a:t> </a:t>
            </a:r>
            <a:r>
              <a:rPr lang="en-US" altLang="en-US" sz="1200" i="1" dirty="0">
                <a:solidFill>
                  <a:srgbClr val="FF0000"/>
                </a:solidFill>
              </a:rPr>
              <a:t>2.80 GHz or 2800 </a:t>
            </a:r>
            <a:r>
              <a:rPr lang="en-US" altLang="en-US" sz="1200" i="1" dirty="0" err="1">
                <a:solidFill>
                  <a:srgbClr val="FF0000"/>
                </a:solidFill>
              </a:rPr>
              <a:t>Mhz</a:t>
            </a:r>
            <a:endParaRPr lang="en-US" altLang="en-US" sz="1200" i="1" dirty="0">
              <a:solidFill>
                <a:srgbClr val="FF0000"/>
              </a:solidFill>
            </a:endParaRPr>
          </a:p>
          <a:p>
            <a:pPr marL="1371600" lvl="4" indent="0">
              <a:buNone/>
            </a:pPr>
            <a:endParaRPr lang="en-US" altLang="en-US" sz="1200" i="1" dirty="0">
              <a:solidFill>
                <a:srgbClr val="FF0000"/>
              </a:solidFill>
            </a:endParaRPr>
          </a:p>
          <a:p>
            <a:pPr marL="1371600" lvl="4" indent="0">
              <a:buNone/>
            </a:pPr>
            <a:endParaRPr lang="en-US" altLang="en-US" sz="1200" i="1" dirty="0">
              <a:solidFill>
                <a:srgbClr val="FF0000"/>
              </a:solidFill>
            </a:endParaRPr>
          </a:p>
          <a:p>
            <a:pPr>
              <a:buFont typeface="Wingdings" panose="05000000000000000000" pitchFamily="2" charset="2"/>
              <a:buChar char="Ø"/>
            </a:pPr>
            <a:r>
              <a:rPr lang="en-US" altLang="en-US" dirty="0"/>
              <a:t>There are two indices that give an indication of the stability of the Earth’s magnetic field. The K-index indicates </a:t>
            </a:r>
            <a:r>
              <a:rPr lang="en-US" altLang="en-US" b="1" dirty="0"/>
              <a:t>the short term stability of the Earth’s magnetic field</a:t>
            </a:r>
            <a:r>
              <a:rPr lang="en-US" altLang="en-US" dirty="0"/>
              <a:t>. </a:t>
            </a:r>
            <a:r>
              <a:rPr lang="en-US" altLang="en-US" sz="675" dirty="0"/>
              <a:t>(G3A12)</a:t>
            </a:r>
            <a:r>
              <a:rPr lang="en-US" altLang="en-US" sz="1350" dirty="0"/>
              <a:t> </a:t>
            </a:r>
          </a:p>
          <a:p>
            <a:pPr>
              <a:buFont typeface="Wingdings" panose="05000000000000000000" pitchFamily="2" charset="2"/>
              <a:buChar char="Ø"/>
            </a:pPr>
            <a:endParaRPr lang="en-US" altLang="en-US" sz="1350" dirty="0"/>
          </a:p>
          <a:p>
            <a:pPr>
              <a:buFont typeface="Wingdings" panose="05000000000000000000" pitchFamily="2" charset="2"/>
              <a:buChar char="Ø"/>
            </a:pPr>
            <a:endParaRPr lang="en-US" altLang="en-US" sz="1350" dirty="0"/>
          </a:p>
          <a:p>
            <a:pPr>
              <a:buFont typeface="Wingdings" panose="05000000000000000000" pitchFamily="2" charset="2"/>
              <a:buChar char="Ø"/>
            </a:pPr>
            <a:endParaRPr lang="en-US" altLang="en-US" sz="1350" dirty="0"/>
          </a:p>
          <a:p>
            <a:pPr>
              <a:buFont typeface="Wingdings" panose="05000000000000000000" pitchFamily="2" charset="2"/>
              <a:buChar char="Ø"/>
            </a:pPr>
            <a:endParaRPr lang="en-US" altLang="en-US" sz="1350" dirty="0"/>
          </a:p>
          <a:p>
            <a:pPr>
              <a:buFont typeface="Wingdings" panose="05000000000000000000" pitchFamily="2" charset="2"/>
              <a:buChar char="Ø"/>
            </a:pPr>
            <a:endParaRPr lang="en-US" altLang="en-US" sz="1350" dirty="0"/>
          </a:p>
          <a:p>
            <a:pPr>
              <a:buFont typeface="Wingdings" panose="05000000000000000000" pitchFamily="2" charset="2"/>
              <a:buChar char="Ø"/>
            </a:pPr>
            <a:endParaRPr lang="en-US" altLang="en-US" sz="1350" dirty="0"/>
          </a:p>
          <a:p>
            <a:endParaRPr lang="en-US" altLang="en-US" sz="1350" dirty="0"/>
          </a:p>
        </p:txBody>
      </p:sp>
      <p:sp>
        <p:nvSpPr>
          <p:cNvPr id="2" name="Slide Number Placeholder 1"/>
          <p:cNvSpPr>
            <a:spLocks noGrp="1"/>
          </p:cNvSpPr>
          <p:nvPr>
            <p:ph type="sldNum" sz="quarter" idx="12"/>
          </p:nvPr>
        </p:nvSpPr>
        <p:spPr/>
        <p:txBody>
          <a:bodyPr/>
          <a:lstStyle/>
          <a:p>
            <a:pPr>
              <a:defRPr/>
            </a:pPr>
            <a:fld id="{6E99D2E9-C39C-4B2C-85A5-6556FE594940}" type="slidenum">
              <a:rPr lang="en-US" altLang="en-US" smtClean="0"/>
              <a:pPr>
                <a:defRPr/>
              </a:pPr>
              <a:t>24</a:t>
            </a:fld>
            <a:endParaRPr lang="en-US" altLang="en-US"/>
          </a:p>
        </p:txBody>
      </p:sp>
      <p:pic>
        <p:nvPicPr>
          <p:cNvPr id="8" name="Picture 7"/>
          <p:cNvPicPr/>
          <p:nvPr/>
        </p:nvPicPr>
        <p:blipFill>
          <a:blip r:embed="rId2">
            <a:extLst>
              <a:ext uri="{28A0092B-C50C-407E-A947-70E740481C1C}">
                <a14:useLocalDpi xmlns:a14="http://schemas.microsoft.com/office/drawing/2010/main" val="0"/>
              </a:ext>
            </a:extLst>
          </a:blip>
          <a:srcRect/>
          <a:stretch>
            <a:fillRect/>
          </a:stretch>
        </p:blipFill>
        <p:spPr bwMode="auto">
          <a:xfrm>
            <a:off x="1741514" y="2510117"/>
            <a:ext cx="5128209" cy="1647668"/>
          </a:xfrm>
          <a:prstGeom prst="rect">
            <a:avLst/>
          </a:prstGeom>
          <a:noFill/>
          <a:ln>
            <a:noFill/>
          </a:ln>
        </p:spPr>
      </p:pic>
    </p:spTree>
    <p:extLst>
      <p:ext uri="{BB962C8B-B14F-4D97-AF65-F5344CB8AC3E}">
        <p14:creationId xmlns:p14="http://schemas.microsoft.com/office/powerpoint/2010/main" val="35636504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4581">
                                            <p:txEl>
                                              <p:pRg st="0" end="0"/>
                                            </p:txEl>
                                          </p:spTgt>
                                        </p:tgtEl>
                                        <p:attrNameLst>
                                          <p:attrName>style.visibility</p:attrName>
                                        </p:attrNameLst>
                                      </p:cBhvr>
                                      <p:to>
                                        <p:strVal val="visible"/>
                                      </p:to>
                                    </p:set>
                                    <p:animEffect transition="in" filter="wipe(up)">
                                      <p:cBhvr>
                                        <p:cTn id="7" dur="1000"/>
                                        <p:tgtEl>
                                          <p:spTgt spid="2458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4581">
                                            <p:txEl>
                                              <p:pRg st="1" end="1"/>
                                            </p:txEl>
                                          </p:spTgt>
                                        </p:tgtEl>
                                        <p:attrNameLst>
                                          <p:attrName>style.visibility</p:attrName>
                                        </p:attrNameLst>
                                      </p:cBhvr>
                                      <p:to>
                                        <p:strVal val="visible"/>
                                      </p:to>
                                    </p:set>
                                    <p:animEffect transition="in" filter="wipe(left)">
                                      <p:cBhvr>
                                        <p:cTn id="12" dur="1000"/>
                                        <p:tgtEl>
                                          <p:spTgt spid="2458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4581">
                                            <p:txEl>
                                              <p:pRg st="4" end="4"/>
                                            </p:txEl>
                                          </p:spTgt>
                                        </p:tgtEl>
                                        <p:attrNameLst>
                                          <p:attrName>style.visibility</p:attrName>
                                        </p:attrNameLst>
                                      </p:cBhvr>
                                      <p:to>
                                        <p:strVal val="visible"/>
                                      </p:to>
                                    </p:set>
                                    <p:animEffect transition="in" filter="wipe(left)">
                                      <p:cBhvr>
                                        <p:cTn id="17" dur="1000"/>
                                        <p:tgtEl>
                                          <p:spTgt spid="24581">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down)">
                                      <p:cBhvr>
                                        <p:cTn id="22"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3579" y="710803"/>
            <a:ext cx="8642350" cy="3721894"/>
          </a:xfrm>
        </p:spPr>
        <p:txBody>
          <a:bodyPr/>
          <a:lstStyle/>
          <a:p>
            <a:pPr>
              <a:buFont typeface="Wingdings" panose="05000000000000000000" pitchFamily="2" charset="2"/>
              <a:buChar char="Ø"/>
            </a:pPr>
            <a:r>
              <a:rPr lang="en-US" altLang="en-US" dirty="0"/>
              <a:t>The A-index indicates </a:t>
            </a:r>
            <a:r>
              <a:rPr lang="en-US" altLang="en-US" b="1" dirty="0"/>
              <a:t>the long term stability of the Earth’s geomagnetic field</a:t>
            </a:r>
            <a:r>
              <a:rPr lang="en-US" altLang="en-US" dirty="0"/>
              <a:t>. </a:t>
            </a:r>
            <a:r>
              <a:rPr lang="en-US" altLang="en-US" sz="675" dirty="0"/>
              <a:t>(G3A13)</a:t>
            </a:r>
          </a:p>
          <a:p>
            <a:endParaRPr lang="en-US" dirty="0"/>
          </a:p>
        </p:txBody>
      </p:sp>
      <p:sp>
        <p:nvSpPr>
          <p:cNvPr id="4" name="Slide Number Placeholder 3"/>
          <p:cNvSpPr>
            <a:spLocks noGrp="1"/>
          </p:cNvSpPr>
          <p:nvPr>
            <p:ph type="sldNum" sz="quarter" idx="12"/>
          </p:nvPr>
        </p:nvSpPr>
        <p:spPr/>
        <p:txBody>
          <a:bodyPr/>
          <a:lstStyle/>
          <a:p>
            <a:pPr>
              <a:defRPr/>
            </a:pPr>
            <a:fld id="{6E99D2E9-C39C-4B2C-85A5-6556FE594940}" type="slidenum">
              <a:rPr lang="en-US" altLang="en-US" smtClean="0">
                <a:solidFill>
                  <a:srgbClr val="000066"/>
                </a:solidFill>
              </a:rPr>
              <a:pPr>
                <a:defRPr/>
              </a:pPr>
              <a:t>25</a:t>
            </a:fld>
            <a:endParaRPr lang="en-US" altLang="en-US">
              <a:solidFill>
                <a:srgbClr val="000066"/>
              </a:solidFill>
            </a:endParaRPr>
          </a:p>
        </p:txBody>
      </p:sp>
      <p:pic>
        <p:nvPicPr>
          <p:cNvPr id="6" name="Content Placeholder 4"/>
          <p:cNvPicPr>
            <a:picLocks noChangeAspect="1"/>
          </p:cNvPicPr>
          <p:nvPr/>
        </p:nvPicPr>
        <p:blipFill>
          <a:blip r:embed="rId2"/>
          <a:stretch>
            <a:fillRect/>
          </a:stretch>
        </p:blipFill>
        <p:spPr bwMode="auto">
          <a:xfrm>
            <a:off x="1856632" y="2635926"/>
            <a:ext cx="5665199" cy="1902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2"/>
          <p:cNvSpPr>
            <a:spLocks noGrp="1" noChangeArrowheads="1"/>
          </p:cNvSpPr>
          <p:nvPr>
            <p:ph type="title"/>
          </p:nvPr>
        </p:nvSpPr>
        <p:spPr/>
        <p:txBody>
          <a:bodyPr/>
          <a:lstStyle/>
          <a:p>
            <a:pPr algn="ctr"/>
            <a:r>
              <a:rPr lang="en-US" altLang="en-US" sz="2700" dirty="0">
                <a:latin typeface="+mn-lt"/>
              </a:rPr>
              <a:t>Skywave Excitement</a:t>
            </a:r>
            <a:endParaRPr lang="en-US" altLang="en-US" sz="2700" dirty="0"/>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75677" y="1123303"/>
            <a:ext cx="4851601" cy="1406487"/>
          </a:xfrm>
          <a:prstGeom prst="rect">
            <a:avLst/>
          </a:prstGeom>
        </p:spPr>
      </p:pic>
    </p:spTree>
    <p:extLst>
      <p:ext uri="{BB962C8B-B14F-4D97-AF65-F5344CB8AC3E}">
        <p14:creationId xmlns:p14="http://schemas.microsoft.com/office/powerpoint/2010/main" val="24243949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right)">
                                      <p:cBhvr>
                                        <p:cTn id="12" dur="10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82" name="Rectangle 2"/>
          <p:cNvSpPr>
            <a:spLocks noGrp="1" noChangeArrowheads="1"/>
          </p:cNvSpPr>
          <p:nvPr>
            <p:ph type="title"/>
          </p:nvPr>
        </p:nvSpPr>
        <p:spPr/>
        <p:txBody>
          <a:bodyPr/>
          <a:lstStyle/>
          <a:p>
            <a:pPr algn="ctr"/>
            <a:r>
              <a:rPr lang="en-US" altLang="en-US" sz="2700" dirty="0">
                <a:latin typeface="+mn-lt"/>
              </a:rPr>
              <a:t>Skywave Excitement</a:t>
            </a:r>
            <a:endParaRPr lang="en-US" altLang="en-US" sz="2700" dirty="0"/>
          </a:p>
        </p:txBody>
      </p:sp>
      <p:sp>
        <p:nvSpPr>
          <p:cNvPr id="24581" name="Rectangle 5"/>
          <p:cNvSpPr>
            <a:spLocks noGrp="1" noChangeArrowheads="1"/>
          </p:cNvSpPr>
          <p:nvPr>
            <p:ph type="body" idx="1"/>
          </p:nvPr>
        </p:nvSpPr>
        <p:spPr>
          <a:xfrm>
            <a:off x="107157" y="3857625"/>
            <a:ext cx="1785938" cy="1054894"/>
          </a:xfrm>
        </p:spPr>
        <p:txBody>
          <a:bodyPr/>
          <a:lstStyle/>
          <a:p>
            <a:pPr>
              <a:buFont typeface="Wingdings" panose="05000000000000000000" pitchFamily="2" charset="2"/>
              <a:buChar char="Ø"/>
            </a:pPr>
            <a:endParaRPr lang="en-US" altLang="en-US" dirty="0"/>
          </a:p>
          <a:p>
            <a:pPr>
              <a:buFont typeface="Wingdings" panose="05000000000000000000" pitchFamily="2" charset="2"/>
              <a:buChar char="Ø"/>
            </a:pPr>
            <a:endParaRPr lang="en-US" altLang="en-US" dirty="0"/>
          </a:p>
          <a:p>
            <a:pPr>
              <a:buFont typeface="Wingdings" panose="05000000000000000000" pitchFamily="2" charset="2"/>
              <a:buChar char="Ø"/>
            </a:pPr>
            <a:endParaRPr lang="en-US" altLang="en-US" dirty="0"/>
          </a:p>
          <a:p>
            <a:pPr>
              <a:buFont typeface="Wingdings" panose="05000000000000000000" pitchFamily="2" charset="2"/>
              <a:buChar char="Ø"/>
            </a:pPr>
            <a:endParaRPr lang="en-US" altLang="en-US" dirty="0"/>
          </a:p>
        </p:txBody>
      </p:sp>
      <p:sp>
        <p:nvSpPr>
          <p:cNvPr id="2" name="Slide Number Placeholder 1"/>
          <p:cNvSpPr>
            <a:spLocks noGrp="1"/>
          </p:cNvSpPr>
          <p:nvPr>
            <p:ph type="sldNum" sz="quarter" idx="12"/>
          </p:nvPr>
        </p:nvSpPr>
        <p:spPr/>
        <p:txBody>
          <a:bodyPr/>
          <a:lstStyle/>
          <a:p>
            <a:pPr>
              <a:defRPr/>
            </a:pPr>
            <a:fld id="{6E99D2E9-C39C-4B2C-85A5-6556FE594940}" type="slidenum">
              <a:rPr lang="en-US" altLang="en-US" smtClean="0"/>
              <a:pPr>
                <a:defRPr/>
              </a:pPr>
              <a:t>26</a:t>
            </a:fld>
            <a:endParaRPr lang="en-US" altLang="en-US"/>
          </a:p>
        </p:txBody>
      </p:sp>
      <p:pic>
        <p:nvPicPr>
          <p:cNvPr id="3" name="Picture 2"/>
          <p:cNvPicPr>
            <a:picLocks noChangeAspect="1"/>
          </p:cNvPicPr>
          <p:nvPr/>
        </p:nvPicPr>
        <p:blipFill>
          <a:blip r:embed="rId2"/>
          <a:stretch>
            <a:fillRect/>
          </a:stretch>
        </p:blipFill>
        <p:spPr>
          <a:xfrm>
            <a:off x="4912412" y="2087507"/>
            <a:ext cx="4091940" cy="2557463"/>
          </a:xfrm>
          <a:prstGeom prst="rect">
            <a:avLst/>
          </a:prstGeom>
        </p:spPr>
      </p:pic>
      <p:pic>
        <p:nvPicPr>
          <p:cNvPr id="7" name="Picture 5" descr="400px-Magnetosphere_rendit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157" y="2091901"/>
            <a:ext cx="4717745" cy="25742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a:xfrm>
            <a:off x="222745" y="753073"/>
            <a:ext cx="8698509" cy="1338828"/>
          </a:xfrm>
          <a:prstGeom prst="rect">
            <a:avLst/>
          </a:prstGeom>
        </p:spPr>
        <p:txBody>
          <a:bodyPr wrap="square">
            <a:spAutoFit/>
          </a:bodyPr>
          <a:lstStyle/>
          <a:p>
            <a:pPr marL="257175" indent="-257175" eaLnBrk="0" fontAlgn="base" hangingPunct="0">
              <a:spcBef>
                <a:spcPct val="20000"/>
              </a:spcBef>
              <a:spcAft>
                <a:spcPct val="0"/>
              </a:spcAft>
              <a:buClr>
                <a:srgbClr val="FF1515"/>
              </a:buClr>
              <a:buFont typeface="Wingdings" panose="05000000000000000000" pitchFamily="2" charset="2"/>
              <a:buChar char="Ø"/>
            </a:pPr>
            <a:r>
              <a:rPr lang="en-US" altLang="en-US" sz="1500" b="1" kern="0" dirty="0">
                <a:solidFill>
                  <a:srgbClr val="000066"/>
                </a:solidFill>
              </a:rPr>
              <a:t>8 minutes </a:t>
            </a:r>
            <a:r>
              <a:rPr lang="en-US" altLang="en-US" sz="1500" kern="0" dirty="0">
                <a:solidFill>
                  <a:srgbClr val="000066"/>
                </a:solidFill>
              </a:rPr>
              <a:t>is approximately how long it takes for the increased ultraviolet and X-ray radiation from </a:t>
            </a:r>
            <a:r>
              <a:rPr lang="en-US" altLang="en-US" sz="1500" b="1" kern="0" dirty="0">
                <a:solidFill>
                  <a:srgbClr val="000066"/>
                </a:solidFill>
              </a:rPr>
              <a:t>solar flares to affect radio-wave propagation on the Earth</a:t>
            </a:r>
            <a:r>
              <a:rPr lang="en-US" altLang="en-US" sz="1500" kern="0" dirty="0">
                <a:solidFill>
                  <a:srgbClr val="000066"/>
                </a:solidFill>
              </a:rPr>
              <a:t>. </a:t>
            </a:r>
            <a:r>
              <a:rPr lang="en-US" altLang="en-US" sz="750" kern="0" dirty="0">
                <a:solidFill>
                  <a:srgbClr val="000066"/>
                </a:solidFill>
              </a:rPr>
              <a:t>(G3A03)</a:t>
            </a:r>
          </a:p>
          <a:p>
            <a:pPr marL="257175" indent="-257175" eaLnBrk="0" fontAlgn="base" hangingPunct="0">
              <a:spcBef>
                <a:spcPct val="20000"/>
              </a:spcBef>
              <a:spcAft>
                <a:spcPct val="0"/>
              </a:spcAft>
              <a:buClr>
                <a:srgbClr val="FF1515"/>
              </a:buClr>
              <a:buFont typeface="Wingdings" panose="05000000000000000000" pitchFamily="2" charset="2"/>
              <a:buChar char="Ø"/>
            </a:pPr>
            <a:endParaRPr lang="en-US" altLang="en-US" sz="750" kern="0" dirty="0">
              <a:solidFill>
                <a:srgbClr val="000066"/>
              </a:solidFill>
            </a:endParaRPr>
          </a:p>
          <a:p>
            <a:pPr marL="257175" indent="-257175" eaLnBrk="0" fontAlgn="base" hangingPunct="0">
              <a:spcBef>
                <a:spcPct val="20000"/>
              </a:spcBef>
              <a:spcAft>
                <a:spcPct val="0"/>
              </a:spcAft>
              <a:buClr>
                <a:srgbClr val="FF1515"/>
              </a:buClr>
              <a:buFont typeface="Wingdings" panose="05000000000000000000" pitchFamily="2" charset="2"/>
              <a:buChar char="Ø"/>
            </a:pPr>
            <a:r>
              <a:rPr lang="en-US" altLang="en-US" sz="1500" dirty="0"/>
              <a:t>Geomagnetic activity, such as a geomagnetic storm, can also affect radio propagation. A geomagnetic storm is </a:t>
            </a:r>
            <a:r>
              <a:rPr lang="en-US" altLang="en-US" sz="1500" b="1" dirty="0"/>
              <a:t>a temporary disturbance in the Earth's magnetosphere</a:t>
            </a:r>
            <a:r>
              <a:rPr lang="en-US" altLang="en-US" sz="1500" dirty="0"/>
              <a:t>.</a:t>
            </a:r>
            <a:r>
              <a:rPr lang="en-US" altLang="en-US" sz="750" dirty="0"/>
              <a:t> </a:t>
            </a:r>
            <a:r>
              <a:rPr lang="en-US" altLang="en-US" sz="600" dirty="0"/>
              <a:t>(G3A06)</a:t>
            </a:r>
            <a:r>
              <a:rPr lang="en-US" altLang="en-US" sz="750" dirty="0"/>
              <a:t> </a:t>
            </a:r>
          </a:p>
          <a:p>
            <a:pPr marL="257175" indent="-257175" eaLnBrk="0" fontAlgn="base" hangingPunct="0">
              <a:spcBef>
                <a:spcPct val="20000"/>
              </a:spcBef>
              <a:spcAft>
                <a:spcPct val="0"/>
              </a:spcAft>
              <a:buClr>
                <a:srgbClr val="FF1515"/>
              </a:buClr>
              <a:buFont typeface="Wingdings" panose="05000000000000000000" pitchFamily="2" charset="2"/>
              <a:buChar char="Ø"/>
            </a:pPr>
            <a:endParaRPr lang="en-US" altLang="en-US" sz="750" kern="0" dirty="0">
              <a:solidFill>
                <a:srgbClr val="000066"/>
              </a:solidFill>
            </a:endParaRPr>
          </a:p>
        </p:txBody>
      </p:sp>
    </p:spTree>
    <p:extLst>
      <p:ext uri="{BB962C8B-B14F-4D97-AF65-F5344CB8AC3E}">
        <p14:creationId xmlns:p14="http://schemas.microsoft.com/office/powerpoint/2010/main" val="8701658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up)">
                                      <p:cBhvr>
                                        <p:cTn id="7" dur="10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wipe(left)">
                                      <p:cBhvr>
                                        <p:cTn id="12" dur="1000"/>
                                        <p:tgtEl>
                                          <p:spTgt spid="4">
                                            <p:txEl>
                                              <p:pRg st="2" end="2"/>
                                            </p:txEl>
                                          </p:spTgt>
                                        </p:tgtEl>
                                      </p:cBhvr>
                                    </p:animEffect>
                                  </p:childTnLst>
                                </p:cTn>
                              </p:par>
                            </p:childTnLst>
                          </p:cTn>
                        </p:par>
                        <p:par>
                          <p:cTn id="13" fill="hold">
                            <p:stCondLst>
                              <p:cond delay="1000"/>
                            </p:stCondLst>
                            <p:childTnLst>
                              <p:par>
                                <p:cTn id="14" presetID="22" presetClass="entr" presetSubtype="4"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down)">
                                      <p:cBhvr>
                                        <p:cTn id="16" dur="2000"/>
                                        <p:tgtEl>
                                          <p:spTgt spid="7"/>
                                        </p:tgtEl>
                                      </p:cBhvr>
                                    </p:animEffect>
                                  </p:childTnLst>
                                </p:cTn>
                              </p:par>
                              <p:par>
                                <p:cTn id="17" presetID="22" presetClass="entr" presetSubtype="4"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down)">
                                      <p:cBhvr>
                                        <p:cTn id="19"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770" name="Rectangle 2"/>
          <p:cNvSpPr>
            <a:spLocks noGrp="1" noChangeArrowheads="1"/>
          </p:cNvSpPr>
          <p:nvPr>
            <p:ph type="title"/>
          </p:nvPr>
        </p:nvSpPr>
        <p:spPr/>
        <p:txBody>
          <a:bodyPr/>
          <a:lstStyle/>
          <a:p>
            <a:pPr algn="ctr"/>
            <a:r>
              <a:rPr lang="en-US" altLang="en-US" sz="2700" dirty="0">
                <a:latin typeface="+mn-lt"/>
              </a:rPr>
              <a:t>Skywave Excitement</a:t>
            </a:r>
            <a:endParaRPr lang="en-US" altLang="en-US" sz="2700" dirty="0"/>
          </a:p>
        </p:txBody>
      </p:sp>
      <p:sp>
        <p:nvSpPr>
          <p:cNvPr id="47110" name="Rectangle 6"/>
          <p:cNvSpPr>
            <a:spLocks noGrp="1" noChangeArrowheads="1"/>
          </p:cNvSpPr>
          <p:nvPr>
            <p:ph type="body" idx="1"/>
          </p:nvPr>
        </p:nvSpPr>
        <p:spPr>
          <a:xfrm>
            <a:off x="485349" y="710803"/>
            <a:ext cx="7593807" cy="3721894"/>
          </a:xfrm>
        </p:spPr>
        <p:txBody>
          <a:bodyPr/>
          <a:lstStyle/>
          <a:p>
            <a:pPr>
              <a:buFont typeface="Wingdings" panose="05000000000000000000" pitchFamily="2" charset="2"/>
              <a:buChar char="Ø"/>
            </a:pPr>
            <a:r>
              <a:rPr lang="en-US" altLang="en-US" dirty="0"/>
              <a:t>The effect a </a:t>
            </a:r>
            <a:r>
              <a:rPr lang="en-US" altLang="en-US" b="1" dirty="0"/>
              <a:t>S</a:t>
            </a:r>
            <a:r>
              <a:rPr lang="en-US" altLang="en-US" dirty="0"/>
              <a:t>udden </a:t>
            </a:r>
            <a:r>
              <a:rPr lang="en-US" altLang="en-US" b="1" dirty="0"/>
              <a:t>I</a:t>
            </a:r>
            <a:r>
              <a:rPr lang="en-US" altLang="en-US" dirty="0"/>
              <a:t>onospheric </a:t>
            </a:r>
            <a:r>
              <a:rPr lang="en-US" altLang="en-US" b="1" dirty="0"/>
              <a:t>D</a:t>
            </a:r>
            <a:r>
              <a:rPr lang="en-US" altLang="en-US" dirty="0"/>
              <a:t>isturbance has on the daytime ionospheric propagation of HF radio waves is that </a:t>
            </a:r>
            <a:r>
              <a:rPr lang="en-US" altLang="en-US" b="1" dirty="0"/>
              <a:t>it disrupts signals on lower frequencies more than those on higher frequencies</a:t>
            </a:r>
            <a:r>
              <a:rPr lang="en-US" altLang="en-US" dirty="0"/>
              <a:t>. </a:t>
            </a:r>
            <a:r>
              <a:rPr lang="en-US" altLang="en-US" sz="750" dirty="0"/>
              <a:t>(G3A02)</a:t>
            </a:r>
          </a:p>
          <a:p>
            <a:pPr lvl="2">
              <a:buFont typeface="Wingdings" panose="05000000000000000000" pitchFamily="2" charset="2"/>
              <a:buNone/>
            </a:pPr>
            <a:r>
              <a:rPr lang="en-US" altLang="en-US" dirty="0"/>
              <a:t>	</a:t>
            </a:r>
          </a:p>
          <a:p>
            <a:pPr lvl="2">
              <a:buFont typeface="Wingdings" panose="05000000000000000000" pitchFamily="2" charset="2"/>
              <a:buNone/>
            </a:pPr>
            <a:endParaRPr lang="en-US" altLang="en-US" dirty="0"/>
          </a:p>
          <a:p>
            <a:pPr lvl="2">
              <a:buFont typeface="Wingdings" panose="05000000000000000000" pitchFamily="2" charset="2"/>
              <a:buNone/>
            </a:pPr>
            <a:endParaRPr lang="en-US" altLang="en-US" dirty="0"/>
          </a:p>
          <a:p>
            <a:pPr lvl="2">
              <a:buFont typeface="Wingdings" panose="05000000000000000000" pitchFamily="2" charset="2"/>
              <a:buNone/>
            </a:pPr>
            <a:endParaRPr lang="en-US" altLang="en-US" dirty="0"/>
          </a:p>
          <a:p>
            <a:pPr lvl="2">
              <a:buFont typeface="Wingdings" panose="05000000000000000000" pitchFamily="2" charset="2"/>
              <a:buNone/>
            </a:pPr>
            <a:endParaRPr lang="en-US" altLang="en-US" dirty="0"/>
          </a:p>
          <a:p>
            <a:pPr lvl="2">
              <a:buFont typeface="Wingdings" panose="05000000000000000000" pitchFamily="2" charset="2"/>
              <a:buNone/>
            </a:pPr>
            <a:endParaRPr lang="en-US" altLang="en-US" dirty="0"/>
          </a:p>
          <a:p>
            <a:endParaRPr lang="en-US" altLang="en-US" sz="1200" dirty="0">
              <a:solidFill>
                <a:srgbClr val="FF0000"/>
              </a:solidFill>
            </a:endParaRPr>
          </a:p>
          <a:p>
            <a:pPr>
              <a:buFont typeface="Wingdings" panose="05000000000000000000" pitchFamily="2" charset="2"/>
              <a:buNone/>
            </a:pPr>
            <a:endParaRPr lang="en-US" altLang="en-US" sz="1200" dirty="0">
              <a:solidFill>
                <a:srgbClr val="FF0000"/>
              </a:solidFill>
            </a:endParaRPr>
          </a:p>
          <a:p>
            <a:pPr>
              <a:buFont typeface="Wingdings" panose="05000000000000000000" pitchFamily="2" charset="2"/>
              <a:buNone/>
            </a:pPr>
            <a:endParaRPr lang="en-US" altLang="en-US" sz="1200" dirty="0">
              <a:solidFill>
                <a:srgbClr val="FF0000"/>
              </a:solidFill>
            </a:endParaRPr>
          </a:p>
          <a:p>
            <a:pPr>
              <a:buFont typeface="Wingdings" panose="05000000000000000000" pitchFamily="2" charset="2"/>
              <a:buNone/>
            </a:pPr>
            <a:r>
              <a:rPr lang="en-US" altLang="en-US" sz="1200" dirty="0">
                <a:solidFill>
                  <a:srgbClr val="FF0000"/>
                </a:solidFill>
              </a:rPr>
              <a:t>			</a:t>
            </a:r>
          </a:p>
          <a:p>
            <a:endParaRPr lang="en-US" altLang="en-US" sz="1200" dirty="0">
              <a:solidFill>
                <a:srgbClr val="FF0000"/>
              </a:solidFill>
            </a:endParaRPr>
          </a:p>
          <a:p>
            <a:endParaRPr lang="en-US" altLang="en-US" sz="1200" dirty="0">
              <a:solidFill>
                <a:srgbClr val="FF0000"/>
              </a:solidFill>
            </a:endParaRPr>
          </a:p>
          <a:p>
            <a:endParaRPr lang="en-US" altLang="en-US" sz="1200" dirty="0">
              <a:solidFill>
                <a:srgbClr val="FF0000"/>
              </a:solidFill>
            </a:endParaRPr>
          </a:p>
          <a:p>
            <a:endParaRPr lang="en-US" altLang="en-US" sz="1200" dirty="0">
              <a:solidFill>
                <a:srgbClr val="FF0000"/>
              </a:solidFill>
            </a:endParaRPr>
          </a:p>
          <a:p>
            <a:endParaRPr lang="en-US" altLang="en-US" sz="1200" dirty="0">
              <a:solidFill>
                <a:srgbClr val="FF0000"/>
              </a:solidFill>
            </a:endParaRPr>
          </a:p>
          <a:p>
            <a:endParaRPr lang="en-US" altLang="en-US" sz="1200" dirty="0">
              <a:solidFill>
                <a:srgbClr val="FF0000"/>
              </a:solidFill>
            </a:endParaRPr>
          </a:p>
          <a:p>
            <a:endParaRPr lang="en-US" altLang="en-US" dirty="0"/>
          </a:p>
        </p:txBody>
      </p:sp>
      <p:pic>
        <p:nvPicPr>
          <p:cNvPr id="47111"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87491" y="1496005"/>
            <a:ext cx="2736056" cy="27943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8773" name="Text Box 8"/>
          <p:cNvSpPr txBox="1">
            <a:spLocks noChangeArrowheads="1"/>
          </p:cNvSpPr>
          <p:nvPr/>
        </p:nvSpPr>
        <p:spPr bwMode="auto">
          <a:xfrm>
            <a:off x="1950244" y="2168128"/>
            <a:ext cx="3457575" cy="3000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FF1515"/>
              </a:buClr>
              <a:buChar char="•"/>
              <a:defRPr sz="2000">
                <a:solidFill>
                  <a:schemeClr val="tx1"/>
                </a:solidFill>
                <a:latin typeface="Rockwell" panose="02060603020205020403" pitchFamily="18" charset="0"/>
              </a:defRPr>
            </a:lvl1pPr>
            <a:lvl2pPr marL="742950" indent="-285750">
              <a:spcBef>
                <a:spcPct val="20000"/>
              </a:spcBef>
              <a:buClr>
                <a:srgbClr val="FF1515"/>
              </a:buClr>
              <a:buChar char="•"/>
              <a:defRPr sz="2000">
                <a:solidFill>
                  <a:schemeClr val="tx1"/>
                </a:solidFill>
                <a:latin typeface="Rockwell" panose="02060603020205020403" pitchFamily="18" charset="0"/>
              </a:defRPr>
            </a:lvl2pPr>
            <a:lvl3pPr marL="1143000" indent="-228600">
              <a:spcBef>
                <a:spcPct val="20000"/>
              </a:spcBef>
              <a:buClr>
                <a:srgbClr val="FF1515"/>
              </a:buClr>
              <a:buChar char="•"/>
              <a:defRPr>
                <a:solidFill>
                  <a:schemeClr val="tx1"/>
                </a:solidFill>
                <a:latin typeface="Rockwell" panose="02060603020205020403" pitchFamily="18" charset="0"/>
              </a:defRPr>
            </a:lvl3pPr>
            <a:lvl4pPr marL="1600200" indent="-228600">
              <a:spcBef>
                <a:spcPct val="20000"/>
              </a:spcBef>
              <a:buClr>
                <a:srgbClr val="FF1515"/>
              </a:buClr>
              <a:buChar char="•"/>
              <a:defRPr sz="2000">
                <a:solidFill>
                  <a:schemeClr val="tx1"/>
                </a:solidFill>
                <a:latin typeface="Rockwell" panose="02060603020205020403" pitchFamily="18" charset="0"/>
              </a:defRPr>
            </a:lvl4pPr>
            <a:lvl5pPr marL="2057400" indent="-228600">
              <a:spcBef>
                <a:spcPct val="20000"/>
              </a:spcBef>
              <a:buClr>
                <a:srgbClr val="FF1515"/>
              </a:buClr>
              <a:buChar char="•"/>
              <a:defRPr sz="2000">
                <a:solidFill>
                  <a:schemeClr val="tx1"/>
                </a:solidFill>
                <a:latin typeface="Rockwell" panose="02060603020205020403" pitchFamily="18" charset="0"/>
              </a:defRPr>
            </a:lvl5pPr>
            <a:lvl6pPr marL="25146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6pPr>
            <a:lvl7pPr marL="29718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7pPr>
            <a:lvl8pPr marL="34290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8pPr>
            <a:lvl9pPr marL="38862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9pPr>
          </a:lstStyle>
          <a:p>
            <a:pPr fontAlgn="base">
              <a:spcBef>
                <a:spcPct val="0"/>
              </a:spcBef>
              <a:spcAft>
                <a:spcPct val="0"/>
              </a:spcAft>
              <a:buClrTx/>
              <a:buFontTx/>
              <a:buNone/>
            </a:pPr>
            <a:endParaRPr lang="en-US" altLang="en-US" sz="1350">
              <a:solidFill>
                <a:srgbClr val="000066"/>
              </a:solidFill>
              <a:latin typeface="Verdana" panose="020B0604030504040204" pitchFamily="34" charset="0"/>
            </a:endParaRPr>
          </a:p>
        </p:txBody>
      </p:sp>
      <p:sp>
        <p:nvSpPr>
          <p:cNvPr id="47113" name="Text Box 9"/>
          <p:cNvSpPr txBox="1">
            <a:spLocks noChangeArrowheads="1"/>
          </p:cNvSpPr>
          <p:nvPr/>
        </p:nvSpPr>
        <p:spPr bwMode="auto">
          <a:xfrm>
            <a:off x="1893094" y="1995003"/>
            <a:ext cx="2563416"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FF1515"/>
              </a:buClr>
              <a:buChar char="•"/>
              <a:defRPr sz="2000">
                <a:solidFill>
                  <a:schemeClr val="tx1"/>
                </a:solidFill>
                <a:latin typeface="Rockwell" panose="02060603020205020403" pitchFamily="18" charset="0"/>
              </a:defRPr>
            </a:lvl1pPr>
            <a:lvl2pPr marL="742950" indent="-285750">
              <a:spcBef>
                <a:spcPct val="20000"/>
              </a:spcBef>
              <a:buClr>
                <a:srgbClr val="FF1515"/>
              </a:buClr>
              <a:buChar char="•"/>
              <a:defRPr sz="2000">
                <a:solidFill>
                  <a:schemeClr val="tx1"/>
                </a:solidFill>
                <a:latin typeface="Rockwell" panose="02060603020205020403" pitchFamily="18" charset="0"/>
              </a:defRPr>
            </a:lvl2pPr>
            <a:lvl3pPr marL="1143000" indent="-228600">
              <a:spcBef>
                <a:spcPct val="20000"/>
              </a:spcBef>
              <a:buClr>
                <a:srgbClr val="FF1515"/>
              </a:buClr>
              <a:buChar char="•"/>
              <a:defRPr>
                <a:solidFill>
                  <a:schemeClr val="tx1"/>
                </a:solidFill>
                <a:latin typeface="Rockwell" panose="02060603020205020403" pitchFamily="18" charset="0"/>
              </a:defRPr>
            </a:lvl3pPr>
            <a:lvl4pPr marL="1600200" indent="-228600">
              <a:spcBef>
                <a:spcPct val="20000"/>
              </a:spcBef>
              <a:buClr>
                <a:srgbClr val="FF1515"/>
              </a:buClr>
              <a:buChar char="•"/>
              <a:defRPr sz="2000">
                <a:solidFill>
                  <a:schemeClr val="tx1"/>
                </a:solidFill>
                <a:latin typeface="Rockwell" panose="02060603020205020403" pitchFamily="18" charset="0"/>
              </a:defRPr>
            </a:lvl4pPr>
            <a:lvl5pPr marL="2057400" indent="-228600">
              <a:spcBef>
                <a:spcPct val="20000"/>
              </a:spcBef>
              <a:buClr>
                <a:srgbClr val="FF1515"/>
              </a:buClr>
              <a:buChar char="•"/>
              <a:defRPr sz="2000">
                <a:solidFill>
                  <a:schemeClr val="tx1"/>
                </a:solidFill>
                <a:latin typeface="Rockwell" panose="02060603020205020403" pitchFamily="18" charset="0"/>
              </a:defRPr>
            </a:lvl5pPr>
            <a:lvl6pPr marL="25146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6pPr>
            <a:lvl7pPr marL="29718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7pPr>
            <a:lvl8pPr marL="34290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8pPr>
            <a:lvl9pPr marL="38862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9pPr>
          </a:lstStyle>
          <a:p>
            <a:pPr algn="r" fontAlgn="base">
              <a:spcBef>
                <a:spcPct val="50000"/>
              </a:spcBef>
              <a:spcAft>
                <a:spcPct val="0"/>
              </a:spcAft>
              <a:buClrTx/>
              <a:buFontTx/>
              <a:buNone/>
            </a:pPr>
            <a:r>
              <a:rPr lang="en-US" altLang="en-US" sz="1200" dirty="0">
                <a:solidFill>
                  <a:srgbClr val="FF0000"/>
                </a:solidFill>
              </a:rPr>
              <a:t>A Sudden Ionic Disturbance (SID) is a phenomenon that can have a drastic effect on propagation.</a:t>
            </a:r>
          </a:p>
        </p:txBody>
      </p:sp>
      <p:sp>
        <p:nvSpPr>
          <p:cNvPr id="47116" name="Text Box 12"/>
          <p:cNvSpPr txBox="1">
            <a:spLocks noChangeArrowheads="1"/>
          </p:cNvSpPr>
          <p:nvPr/>
        </p:nvSpPr>
        <p:spPr bwMode="auto">
          <a:xfrm>
            <a:off x="2843213" y="3242023"/>
            <a:ext cx="1613297"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FF1515"/>
              </a:buClr>
              <a:buChar char="•"/>
              <a:defRPr sz="2000">
                <a:solidFill>
                  <a:schemeClr val="tx1"/>
                </a:solidFill>
                <a:latin typeface="Rockwell" panose="02060603020205020403" pitchFamily="18" charset="0"/>
              </a:defRPr>
            </a:lvl1pPr>
            <a:lvl2pPr marL="742950" indent="-285750">
              <a:spcBef>
                <a:spcPct val="20000"/>
              </a:spcBef>
              <a:buClr>
                <a:srgbClr val="FF1515"/>
              </a:buClr>
              <a:buChar char="•"/>
              <a:defRPr sz="2000">
                <a:solidFill>
                  <a:schemeClr val="tx1"/>
                </a:solidFill>
                <a:latin typeface="Rockwell" panose="02060603020205020403" pitchFamily="18" charset="0"/>
              </a:defRPr>
            </a:lvl2pPr>
            <a:lvl3pPr marL="1143000" indent="-228600">
              <a:spcBef>
                <a:spcPct val="20000"/>
              </a:spcBef>
              <a:buClr>
                <a:srgbClr val="FF1515"/>
              </a:buClr>
              <a:buChar char="•"/>
              <a:defRPr>
                <a:solidFill>
                  <a:schemeClr val="tx1"/>
                </a:solidFill>
                <a:latin typeface="Rockwell" panose="02060603020205020403" pitchFamily="18" charset="0"/>
              </a:defRPr>
            </a:lvl3pPr>
            <a:lvl4pPr marL="1600200" indent="-228600">
              <a:spcBef>
                <a:spcPct val="20000"/>
              </a:spcBef>
              <a:buClr>
                <a:srgbClr val="FF1515"/>
              </a:buClr>
              <a:buChar char="•"/>
              <a:defRPr sz="2000">
                <a:solidFill>
                  <a:schemeClr val="tx1"/>
                </a:solidFill>
                <a:latin typeface="Rockwell" panose="02060603020205020403" pitchFamily="18" charset="0"/>
              </a:defRPr>
            </a:lvl4pPr>
            <a:lvl5pPr marL="2057400" indent="-228600">
              <a:spcBef>
                <a:spcPct val="20000"/>
              </a:spcBef>
              <a:buClr>
                <a:srgbClr val="FF1515"/>
              </a:buClr>
              <a:buChar char="•"/>
              <a:defRPr sz="2000">
                <a:solidFill>
                  <a:schemeClr val="tx1"/>
                </a:solidFill>
                <a:latin typeface="Rockwell" panose="02060603020205020403" pitchFamily="18" charset="0"/>
              </a:defRPr>
            </a:lvl5pPr>
            <a:lvl6pPr marL="25146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6pPr>
            <a:lvl7pPr marL="29718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7pPr>
            <a:lvl8pPr marL="34290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8pPr>
            <a:lvl9pPr marL="38862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9pPr>
          </a:lstStyle>
          <a:p>
            <a:pPr algn="r" fontAlgn="base">
              <a:spcBef>
                <a:spcPct val="50000"/>
              </a:spcBef>
              <a:spcAft>
                <a:spcPct val="0"/>
              </a:spcAft>
              <a:buClrTx/>
              <a:buFontTx/>
              <a:buNone/>
            </a:pPr>
            <a:r>
              <a:rPr lang="en-US" altLang="en-US" sz="1200" dirty="0">
                <a:solidFill>
                  <a:srgbClr val="FF0000"/>
                </a:solidFill>
              </a:rPr>
              <a:t>During an SID, the sun emits a great deal of ultraviolet and X-ray radiation.</a:t>
            </a:r>
          </a:p>
        </p:txBody>
      </p:sp>
      <p:sp>
        <p:nvSpPr>
          <p:cNvPr id="2" name="Slide Number Placeholder 1"/>
          <p:cNvSpPr>
            <a:spLocks noGrp="1"/>
          </p:cNvSpPr>
          <p:nvPr>
            <p:ph type="sldNum" sz="quarter" idx="12"/>
          </p:nvPr>
        </p:nvSpPr>
        <p:spPr/>
        <p:txBody>
          <a:bodyPr/>
          <a:lstStyle/>
          <a:p>
            <a:pPr>
              <a:defRPr/>
            </a:pPr>
            <a:fld id="{6E99D2E9-C39C-4B2C-85A5-6556FE594940}" type="slidenum">
              <a:rPr lang="en-US" altLang="en-US">
                <a:solidFill>
                  <a:srgbClr val="000066"/>
                </a:solidFill>
              </a:rPr>
              <a:pPr>
                <a:defRPr/>
              </a:pPr>
              <a:t>27</a:t>
            </a:fld>
            <a:endParaRPr lang="en-US" altLang="en-US">
              <a:solidFill>
                <a:srgbClr val="000066"/>
              </a:solidFill>
            </a:endParaRPr>
          </a:p>
        </p:txBody>
      </p:sp>
    </p:spTree>
    <p:extLst>
      <p:ext uri="{BB962C8B-B14F-4D97-AF65-F5344CB8AC3E}">
        <p14:creationId xmlns:p14="http://schemas.microsoft.com/office/powerpoint/2010/main" val="34702739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nodeType="withEffect">
                                  <p:stCondLst>
                                    <p:cond delay="0"/>
                                  </p:stCondLst>
                                  <p:childTnLst>
                                    <p:set>
                                      <p:cBhvr>
                                        <p:cTn id="6" dur="1" fill="hold">
                                          <p:stCondLst>
                                            <p:cond delay="0"/>
                                          </p:stCondLst>
                                        </p:cTn>
                                        <p:tgtEl>
                                          <p:spTgt spid="47110">
                                            <p:txEl>
                                              <p:pRg st="0" end="0"/>
                                            </p:txEl>
                                          </p:spTgt>
                                        </p:tgtEl>
                                        <p:attrNameLst>
                                          <p:attrName>style.visibility</p:attrName>
                                        </p:attrNameLst>
                                      </p:cBhvr>
                                      <p:to>
                                        <p:strVal val="visible"/>
                                      </p:to>
                                    </p:set>
                                    <p:animEffect transition="in" filter="wipe(up)">
                                      <p:cBhvr>
                                        <p:cTn id="7" dur="1000"/>
                                        <p:tgtEl>
                                          <p:spTgt spid="47110">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2" fill="hold" nodeType="clickEffect">
                                  <p:stCondLst>
                                    <p:cond delay="0"/>
                                  </p:stCondLst>
                                  <p:childTnLst>
                                    <p:set>
                                      <p:cBhvr>
                                        <p:cTn id="11" dur="1" fill="hold">
                                          <p:stCondLst>
                                            <p:cond delay="0"/>
                                          </p:stCondLst>
                                        </p:cTn>
                                        <p:tgtEl>
                                          <p:spTgt spid="47111"/>
                                        </p:tgtEl>
                                        <p:attrNameLst>
                                          <p:attrName>style.visibility</p:attrName>
                                        </p:attrNameLst>
                                      </p:cBhvr>
                                      <p:to>
                                        <p:strVal val="visible"/>
                                      </p:to>
                                    </p:set>
                                    <p:animEffect transition="in" filter="wipe(right)">
                                      <p:cBhvr>
                                        <p:cTn id="12" dur="1000"/>
                                        <p:tgtEl>
                                          <p:spTgt spid="47111"/>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47113"/>
                                        </p:tgtEl>
                                        <p:attrNameLst>
                                          <p:attrName>style.visibility</p:attrName>
                                        </p:attrNameLst>
                                      </p:cBhvr>
                                      <p:to>
                                        <p:strVal val="visible"/>
                                      </p:to>
                                    </p:set>
                                    <p:animEffect transition="in" filter="wipe(left)">
                                      <p:cBhvr>
                                        <p:cTn id="15" dur="1000"/>
                                        <p:tgtEl>
                                          <p:spTgt spid="47113"/>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22" presetClass="entr" presetSubtype="4" fill="hold" nodeType="clickEffect">
                                  <p:stCondLst>
                                    <p:cond delay="0"/>
                                  </p:stCondLst>
                                  <p:childTnLst>
                                    <p:set>
                                      <p:cBhvr>
                                        <p:cTn id="19" dur="1" fill="hold">
                                          <p:stCondLst>
                                            <p:cond delay="0"/>
                                          </p:stCondLst>
                                        </p:cTn>
                                        <p:tgtEl>
                                          <p:spTgt spid="47116">
                                            <p:txEl>
                                              <p:pRg st="0" end="0"/>
                                            </p:txEl>
                                          </p:spTgt>
                                        </p:tgtEl>
                                        <p:attrNameLst>
                                          <p:attrName>style.visibility</p:attrName>
                                        </p:attrNameLst>
                                      </p:cBhvr>
                                      <p:to>
                                        <p:strVal val="visible"/>
                                      </p:to>
                                    </p:set>
                                    <p:animEffect transition="in" filter="wipe(down)">
                                      <p:cBhvr>
                                        <p:cTn id="20" dur="1000"/>
                                        <p:tgtEl>
                                          <p:spTgt spid="4711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1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818" name="Rectangle 2"/>
          <p:cNvSpPr>
            <a:spLocks noGrp="1" noChangeArrowheads="1"/>
          </p:cNvSpPr>
          <p:nvPr>
            <p:ph type="title"/>
          </p:nvPr>
        </p:nvSpPr>
        <p:spPr/>
        <p:txBody>
          <a:bodyPr/>
          <a:lstStyle/>
          <a:p>
            <a:pPr algn="ctr"/>
            <a:r>
              <a:rPr lang="en-US" altLang="en-US" sz="2700" dirty="0">
                <a:latin typeface="+mn-lt"/>
              </a:rPr>
              <a:t>Skywave Excitement</a:t>
            </a:r>
            <a:endParaRPr lang="en-US" altLang="en-US" sz="2700" dirty="0"/>
          </a:p>
        </p:txBody>
      </p:sp>
      <p:sp>
        <p:nvSpPr>
          <p:cNvPr id="44035" name="Rectangle 3"/>
          <p:cNvSpPr>
            <a:spLocks noGrp="1" noChangeArrowheads="1"/>
          </p:cNvSpPr>
          <p:nvPr>
            <p:ph type="body" idx="1"/>
          </p:nvPr>
        </p:nvSpPr>
        <p:spPr>
          <a:xfrm>
            <a:off x="150019" y="757955"/>
            <a:ext cx="8872538" cy="777478"/>
          </a:xfrm>
        </p:spPr>
        <p:txBody>
          <a:bodyPr>
            <a:normAutofit fontScale="77500" lnSpcReduction="20000"/>
          </a:bodyPr>
          <a:lstStyle/>
          <a:p>
            <a:pPr lvl="0">
              <a:buFont typeface="Wingdings" panose="05000000000000000000" pitchFamily="2" charset="2"/>
              <a:buChar char="Ø"/>
            </a:pPr>
            <a:r>
              <a:rPr lang="en-US" altLang="en-US" dirty="0">
                <a:solidFill>
                  <a:srgbClr val="000066"/>
                </a:solidFill>
              </a:rPr>
              <a:t>One of the effects a geomagnetic storm can have on radio-wave propagation is </a:t>
            </a:r>
            <a:r>
              <a:rPr lang="en-US" altLang="en-US" b="1" dirty="0">
                <a:solidFill>
                  <a:srgbClr val="000066"/>
                </a:solidFill>
              </a:rPr>
              <a:t>degraded high-latitude HF propagation</a:t>
            </a:r>
            <a:r>
              <a:rPr lang="en-US" altLang="en-US" dirty="0">
                <a:solidFill>
                  <a:srgbClr val="000066"/>
                </a:solidFill>
              </a:rPr>
              <a:t>. </a:t>
            </a:r>
            <a:r>
              <a:rPr lang="en-US" altLang="en-US" sz="750" dirty="0">
                <a:solidFill>
                  <a:srgbClr val="000066"/>
                </a:solidFill>
              </a:rPr>
              <a:t>(G3A08)</a:t>
            </a:r>
            <a:endParaRPr lang="en-US" altLang="en-US" dirty="0"/>
          </a:p>
          <a:p>
            <a:pPr>
              <a:buFont typeface="Wingdings" panose="05000000000000000000" pitchFamily="2" charset="2"/>
              <a:buChar char="Ø"/>
            </a:pPr>
            <a:r>
              <a:rPr lang="en-US" altLang="en-US" dirty="0"/>
              <a:t>It takes </a:t>
            </a:r>
            <a:r>
              <a:rPr lang="en-US" altLang="en-US" b="1" dirty="0"/>
              <a:t>20 to 40 hours</a:t>
            </a:r>
            <a:r>
              <a:rPr lang="en-US" altLang="en-US" dirty="0"/>
              <a:t> for charged particles from </a:t>
            </a:r>
            <a:r>
              <a:rPr lang="en-US" altLang="en-US" b="1" dirty="0"/>
              <a:t>C</a:t>
            </a:r>
            <a:r>
              <a:rPr lang="en-US" altLang="en-US" dirty="0"/>
              <a:t>oronal </a:t>
            </a:r>
            <a:r>
              <a:rPr lang="en-US" altLang="en-US" b="1" dirty="0"/>
              <a:t>M</a:t>
            </a:r>
            <a:r>
              <a:rPr lang="en-US" altLang="en-US" dirty="0"/>
              <a:t>ass </a:t>
            </a:r>
            <a:r>
              <a:rPr lang="en-US" altLang="en-US" b="1" dirty="0"/>
              <a:t>E</a:t>
            </a:r>
            <a:r>
              <a:rPr lang="en-US" altLang="en-US" dirty="0"/>
              <a:t>jections (</a:t>
            </a:r>
            <a:r>
              <a:rPr lang="en-US" altLang="en-US" b="1" dirty="0"/>
              <a:t>CME</a:t>
            </a:r>
            <a:r>
              <a:rPr lang="en-US" altLang="en-US" dirty="0"/>
              <a:t>) to affect radio-wave propagation on the Earth. </a:t>
            </a:r>
            <a:r>
              <a:rPr lang="en-US" altLang="en-US" sz="750" dirty="0"/>
              <a:t>(G3A11)</a:t>
            </a:r>
            <a:r>
              <a:rPr lang="en-US" altLang="en-US" dirty="0"/>
              <a:t> </a:t>
            </a:r>
          </a:p>
          <a:p>
            <a:pPr lvl="2"/>
            <a:endParaRPr lang="en-US" altLang="en-US" dirty="0"/>
          </a:p>
          <a:p>
            <a:pPr lvl="2"/>
            <a:endParaRPr lang="en-US" altLang="en-US" dirty="0"/>
          </a:p>
          <a:p>
            <a:endParaRPr lang="en-US" altLang="en-US" dirty="0"/>
          </a:p>
          <a:p>
            <a:endParaRPr lang="en-US" altLang="en-US" dirty="0"/>
          </a:p>
          <a:p>
            <a:endParaRPr lang="en-US" altLang="en-US" dirty="0"/>
          </a:p>
        </p:txBody>
      </p:sp>
      <p:pic>
        <p:nvPicPr>
          <p:cNvPr id="44038" name="Picture 6" descr="CM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73947" y="1908227"/>
            <a:ext cx="2447924" cy="2035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39" name="Picture 7" descr="CME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9840" y="1896321"/>
            <a:ext cx="2412207" cy="2035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40" name="Text Box 8"/>
          <p:cNvSpPr txBox="1">
            <a:spLocks noChangeArrowheads="1"/>
          </p:cNvSpPr>
          <p:nvPr/>
        </p:nvSpPr>
        <p:spPr bwMode="auto">
          <a:xfrm>
            <a:off x="2094311" y="4046918"/>
            <a:ext cx="534398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rgbClr val="FF1515"/>
              </a:buClr>
              <a:buChar char="•"/>
              <a:defRPr sz="2000">
                <a:solidFill>
                  <a:schemeClr val="tx1"/>
                </a:solidFill>
                <a:latin typeface="Rockwell" panose="02060603020205020403" pitchFamily="18" charset="0"/>
              </a:defRPr>
            </a:lvl1pPr>
            <a:lvl2pPr marL="742950" indent="-285750">
              <a:spcBef>
                <a:spcPct val="20000"/>
              </a:spcBef>
              <a:buClr>
                <a:srgbClr val="FF1515"/>
              </a:buClr>
              <a:buChar char="•"/>
              <a:defRPr sz="2000">
                <a:solidFill>
                  <a:schemeClr val="tx1"/>
                </a:solidFill>
                <a:latin typeface="Rockwell" panose="02060603020205020403" pitchFamily="18" charset="0"/>
              </a:defRPr>
            </a:lvl2pPr>
            <a:lvl3pPr marL="1143000" indent="-228600">
              <a:spcBef>
                <a:spcPct val="20000"/>
              </a:spcBef>
              <a:buClr>
                <a:srgbClr val="FF1515"/>
              </a:buClr>
              <a:buChar char="•"/>
              <a:defRPr>
                <a:solidFill>
                  <a:schemeClr val="tx1"/>
                </a:solidFill>
                <a:latin typeface="Rockwell" panose="02060603020205020403" pitchFamily="18" charset="0"/>
              </a:defRPr>
            </a:lvl3pPr>
            <a:lvl4pPr marL="1600200" indent="-228600">
              <a:spcBef>
                <a:spcPct val="20000"/>
              </a:spcBef>
              <a:buClr>
                <a:srgbClr val="FF1515"/>
              </a:buClr>
              <a:buChar char="•"/>
              <a:defRPr sz="2000">
                <a:solidFill>
                  <a:schemeClr val="tx1"/>
                </a:solidFill>
                <a:latin typeface="Rockwell" panose="02060603020205020403" pitchFamily="18" charset="0"/>
              </a:defRPr>
            </a:lvl4pPr>
            <a:lvl5pPr marL="2057400" indent="-228600">
              <a:spcBef>
                <a:spcPct val="20000"/>
              </a:spcBef>
              <a:buClr>
                <a:srgbClr val="FF1515"/>
              </a:buClr>
              <a:buChar char="•"/>
              <a:defRPr sz="2000">
                <a:solidFill>
                  <a:schemeClr val="tx1"/>
                </a:solidFill>
                <a:latin typeface="Rockwell" panose="02060603020205020403" pitchFamily="18" charset="0"/>
              </a:defRPr>
            </a:lvl5pPr>
            <a:lvl6pPr marL="25146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6pPr>
            <a:lvl7pPr marL="29718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7pPr>
            <a:lvl8pPr marL="34290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8pPr>
            <a:lvl9pPr marL="38862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9pPr>
          </a:lstStyle>
          <a:p>
            <a:pPr algn="ctr" fontAlgn="base">
              <a:spcBef>
                <a:spcPct val="50000"/>
              </a:spcBef>
              <a:spcAft>
                <a:spcPct val="0"/>
              </a:spcAft>
              <a:buClrTx/>
              <a:buFontTx/>
              <a:buNone/>
            </a:pPr>
            <a:r>
              <a:rPr lang="en-US" altLang="en-US" sz="1200" b="1" dirty="0">
                <a:solidFill>
                  <a:schemeClr val="accent2"/>
                </a:solidFill>
                <a:latin typeface="Calibri (Body)"/>
              </a:rPr>
              <a:t>Coronal Mass Ejections take 20 – 40 hours to reach the earth where ultraviolet and X-Ray radiation from solar flares take 8 minutes.</a:t>
            </a:r>
          </a:p>
        </p:txBody>
      </p:sp>
      <p:sp>
        <p:nvSpPr>
          <p:cNvPr id="44042" name="Text Box 10"/>
          <p:cNvSpPr txBox="1">
            <a:spLocks noChangeArrowheads="1"/>
          </p:cNvSpPr>
          <p:nvPr/>
        </p:nvSpPr>
        <p:spPr bwMode="auto">
          <a:xfrm>
            <a:off x="1835944" y="1460552"/>
            <a:ext cx="547211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FF1515"/>
              </a:buClr>
              <a:buChar char="•"/>
              <a:defRPr sz="2000">
                <a:solidFill>
                  <a:schemeClr val="tx1"/>
                </a:solidFill>
                <a:latin typeface="Rockwell" panose="02060603020205020403" pitchFamily="18" charset="0"/>
              </a:defRPr>
            </a:lvl1pPr>
            <a:lvl2pPr marL="742950" indent="-285750">
              <a:spcBef>
                <a:spcPct val="20000"/>
              </a:spcBef>
              <a:buClr>
                <a:srgbClr val="FF1515"/>
              </a:buClr>
              <a:buChar char="•"/>
              <a:defRPr sz="2000">
                <a:solidFill>
                  <a:schemeClr val="tx1"/>
                </a:solidFill>
                <a:latin typeface="Rockwell" panose="02060603020205020403" pitchFamily="18" charset="0"/>
              </a:defRPr>
            </a:lvl2pPr>
            <a:lvl3pPr marL="1143000" indent="-228600">
              <a:spcBef>
                <a:spcPct val="20000"/>
              </a:spcBef>
              <a:buClr>
                <a:srgbClr val="FF1515"/>
              </a:buClr>
              <a:buChar char="•"/>
              <a:defRPr>
                <a:solidFill>
                  <a:schemeClr val="tx1"/>
                </a:solidFill>
                <a:latin typeface="Rockwell" panose="02060603020205020403" pitchFamily="18" charset="0"/>
              </a:defRPr>
            </a:lvl3pPr>
            <a:lvl4pPr marL="1600200" indent="-228600">
              <a:spcBef>
                <a:spcPct val="20000"/>
              </a:spcBef>
              <a:buClr>
                <a:srgbClr val="FF1515"/>
              </a:buClr>
              <a:buChar char="•"/>
              <a:defRPr sz="2000">
                <a:solidFill>
                  <a:schemeClr val="tx1"/>
                </a:solidFill>
                <a:latin typeface="Rockwell" panose="02060603020205020403" pitchFamily="18" charset="0"/>
              </a:defRPr>
            </a:lvl4pPr>
            <a:lvl5pPr marL="2057400" indent="-228600">
              <a:spcBef>
                <a:spcPct val="20000"/>
              </a:spcBef>
              <a:buClr>
                <a:srgbClr val="FF1515"/>
              </a:buClr>
              <a:buChar char="•"/>
              <a:defRPr sz="2000">
                <a:solidFill>
                  <a:schemeClr val="tx1"/>
                </a:solidFill>
                <a:latin typeface="Rockwell" panose="02060603020205020403" pitchFamily="18" charset="0"/>
              </a:defRPr>
            </a:lvl5pPr>
            <a:lvl6pPr marL="25146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6pPr>
            <a:lvl7pPr marL="29718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7pPr>
            <a:lvl8pPr marL="34290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8pPr>
            <a:lvl9pPr marL="38862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9pPr>
          </a:lstStyle>
          <a:p>
            <a:pPr algn="ctr" fontAlgn="base">
              <a:spcBef>
                <a:spcPct val="50000"/>
              </a:spcBef>
              <a:spcAft>
                <a:spcPct val="0"/>
              </a:spcAft>
              <a:buClrTx/>
              <a:buFontTx/>
              <a:buNone/>
            </a:pPr>
            <a:r>
              <a:rPr lang="en-US" altLang="en-US" sz="1200" dirty="0">
                <a:solidFill>
                  <a:srgbClr val="FF0000"/>
                </a:solidFill>
                <a:latin typeface="Calibri (Body)"/>
              </a:rPr>
              <a:t>A coronal mass ejection (CME) is a massive burst of solar wind and magnetic fields rising above the solar corona or being released into space.</a:t>
            </a:r>
          </a:p>
        </p:txBody>
      </p:sp>
      <p:sp>
        <p:nvSpPr>
          <p:cNvPr id="2" name="Slide Number Placeholder 1"/>
          <p:cNvSpPr>
            <a:spLocks noGrp="1"/>
          </p:cNvSpPr>
          <p:nvPr>
            <p:ph type="sldNum" sz="quarter" idx="12"/>
          </p:nvPr>
        </p:nvSpPr>
        <p:spPr/>
        <p:txBody>
          <a:bodyPr/>
          <a:lstStyle/>
          <a:p>
            <a:pPr>
              <a:defRPr/>
            </a:pPr>
            <a:fld id="{6E99D2E9-C39C-4B2C-85A5-6556FE594940}" type="slidenum">
              <a:rPr lang="en-US" altLang="en-US">
                <a:solidFill>
                  <a:srgbClr val="000066"/>
                </a:solidFill>
              </a:rPr>
              <a:pPr>
                <a:defRPr/>
              </a:pPr>
              <a:t>28</a:t>
            </a:fld>
            <a:endParaRPr lang="en-US" altLang="en-US">
              <a:solidFill>
                <a:srgbClr val="000066"/>
              </a:solidFill>
            </a:endParaRPr>
          </a:p>
        </p:txBody>
      </p:sp>
      <p:pic>
        <p:nvPicPr>
          <p:cNvPr id="9" name="Picture 8" descr="Image result for Coronal mass ejection"/>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53770" y="1908228"/>
            <a:ext cx="2439770" cy="2023199"/>
          </a:xfrm>
          <a:prstGeom prst="rect">
            <a:avLst/>
          </a:prstGeom>
          <a:noFill/>
          <a:ln>
            <a:noFill/>
          </a:ln>
        </p:spPr>
      </p:pic>
    </p:spTree>
    <p:extLst>
      <p:ext uri="{BB962C8B-B14F-4D97-AF65-F5344CB8AC3E}">
        <p14:creationId xmlns:p14="http://schemas.microsoft.com/office/powerpoint/2010/main" val="15369079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44035">
                                            <p:txEl>
                                              <p:pRg st="0" end="0"/>
                                            </p:txEl>
                                          </p:spTgt>
                                        </p:tgtEl>
                                        <p:attrNameLst>
                                          <p:attrName>style.visibility</p:attrName>
                                        </p:attrNameLst>
                                      </p:cBhvr>
                                      <p:to>
                                        <p:strVal val="visible"/>
                                      </p:to>
                                    </p:set>
                                    <p:animEffect transition="in" filter="wipe(up)">
                                      <p:cBhvr>
                                        <p:cTn id="7" dur="1000"/>
                                        <p:tgtEl>
                                          <p:spTgt spid="4403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4035">
                                            <p:txEl>
                                              <p:pRg st="1" end="1"/>
                                            </p:txEl>
                                          </p:spTgt>
                                        </p:tgtEl>
                                        <p:attrNameLst>
                                          <p:attrName>style.visibility</p:attrName>
                                        </p:attrNameLst>
                                      </p:cBhvr>
                                      <p:to>
                                        <p:strVal val="visible"/>
                                      </p:to>
                                    </p:set>
                                    <p:animEffect transition="in" filter="wipe(left)">
                                      <p:cBhvr>
                                        <p:cTn id="12" dur="1000"/>
                                        <p:tgtEl>
                                          <p:spTgt spid="44035">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3" presetClass="entr" presetSubtype="16" fill="hold" grpId="0" nodeType="clickEffect">
                                  <p:stCondLst>
                                    <p:cond delay="0"/>
                                  </p:stCondLst>
                                  <p:childTnLst>
                                    <p:set>
                                      <p:cBhvr>
                                        <p:cTn id="16" dur="1" fill="hold">
                                          <p:stCondLst>
                                            <p:cond delay="0"/>
                                          </p:stCondLst>
                                        </p:cTn>
                                        <p:tgtEl>
                                          <p:spTgt spid="44042"/>
                                        </p:tgtEl>
                                        <p:attrNameLst>
                                          <p:attrName>style.visibility</p:attrName>
                                        </p:attrNameLst>
                                      </p:cBhvr>
                                      <p:to>
                                        <p:strVal val="visible"/>
                                      </p:to>
                                    </p:set>
                                    <p:anim calcmode="lin" valueType="num">
                                      <p:cBhvr>
                                        <p:cTn id="17" dur="1000" fill="hold"/>
                                        <p:tgtEl>
                                          <p:spTgt spid="44042"/>
                                        </p:tgtEl>
                                        <p:attrNameLst>
                                          <p:attrName>ppt_w</p:attrName>
                                        </p:attrNameLst>
                                      </p:cBhvr>
                                      <p:tavLst>
                                        <p:tav tm="0">
                                          <p:val>
                                            <p:fltVal val="0"/>
                                          </p:val>
                                        </p:tav>
                                        <p:tav tm="100000">
                                          <p:val>
                                            <p:strVal val="#ppt_w"/>
                                          </p:val>
                                        </p:tav>
                                      </p:tavLst>
                                    </p:anim>
                                    <p:anim calcmode="lin" valueType="num">
                                      <p:cBhvr>
                                        <p:cTn id="18" dur="1000" fill="hold"/>
                                        <p:tgtEl>
                                          <p:spTgt spid="44042"/>
                                        </p:tgtEl>
                                        <p:attrNameLst>
                                          <p:attrName>ppt_h</p:attrName>
                                        </p:attrNameLst>
                                      </p:cBhvr>
                                      <p:tavLst>
                                        <p:tav tm="0">
                                          <p:val>
                                            <p:fltVal val="0"/>
                                          </p:val>
                                        </p:tav>
                                        <p:tav tm="100000">
                                          <p:val>
                                            <p:strVal val="#ppt_h"/>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nodeType="clickEffect">
                                  <p:stCondLst>
                                    <p:cond delay="0"/>
                                  </p:stCondLst>
                                  <p:childTnLst>
                                    <p:set>
                                      <p:cBhvr>
                                        <p:cTn id="22" dur="1" fill="hold">
                                          <p:stCondLst>
                                            <p:cond delay="0"/>
                                          </p:stCondLst>
                                        </p:cTn>
                                        <p:tgtEl>
                                          <p:spTgt spid="44039"/>
                                        </p:tgtEl>
                                        <p:attrNameLst>
                                          <p:attrName>style.visibility</p:attrName>
                                        </p:attrNameLst>
                                      </p:cBhvr>
                                      <p:to>
                                        <p:strVal val="visible"/>
                                      </p:to>
                                    </p:set>
                                    <p:animEffect transition="in" filter="wipe(left)">
                                      <p:cBhvr>
                                        <p:cTn id="23" dur="1000"/>
                                        <p:tgtEl>
                                          <p:spTgt spid="44039"/>
                                        </p:tgtEl>
                                      </p:cBhvr>
                                    </p:animEffect>
                                  </p:childTnLst>
                                </p:cTn>
                              </p:par>
                              <p:par>
                                <p:cTn id="24" presetID="53" presetClass="entr" presetSubtype="16" fill="hold" nodeType="withEffect">
                                  <p:stCondLst>
                                    <p:cond delay="0"/>
                                  </p:stCondLst>
                                  <p:childTnLst>
                                    <p:set>
                                      <p:cBhvr>
                                        <p:cTn id="25" dur="1" fill="hold">
                                          <p:stCondLst>
                                            <p:cond delay="0"/>
                                          </p:stCondLst>
                                        </p:cTn>
                                        <p:tgtEl>
                                          <p:spTgt spid="44038"/>
                                        </p:tgtEl>
                                        <p:attrNameLst>
                                          <p:attrName>style.visibility</p:attrName>
                                        </p:attrNameLst>
                                      </p:cBhvr>
                                      <p:to>
                                        <p:strVal val="visible"/>
                                      </p:to>
                                    </p:set>
                                    <p:anim calcmode="lin" valueType="num">
                                      <p:cBhvr>
                                        <p:cTn id="26" dur="1000" fill="hold"/>
                                        <p:tgtEl>
                                          <p:spTgt spid="44038"/>
                                        </p:tgtEl>
                                        <p:attrNameLst>
                                          <p:attrName>ppt_w</p:attrName>
                                        </p:attrNameLst>
                                      </p:cBhvr>
                                      <p:tavLst>
                                        <p:tav tm="0">
                                          <p:val>
                                            <p:fltVal val="0"/>
                                          </p:val>
                                        </p:tav>
                                        <p:tav tm="100000">
                                          <p:val>
                                            <p:strVal val="#ppt_w"/>
                                          </p:val>
                                        </p:tav>
                                      </p:tavLst>
                                    </p:anim>
                                    <p:anim calcmode="lin" valueType="num">
                                      <p:cBhvr>
                                        <p:cTn id="27" dur="1000" fill="hold"/>
                                        <p:tgtEl>
                                          <p:spTgt spid="44038"/>
                                        </p:tgtEl>
                                        <p:attrNameLst>
                                          <p:attrName>ppt_h</p:attrName>
                                        </p:attrNameLst>
                                      </p:cBhvr>
                                      <p:tavLst>
                                        <p:tav tm="0">
                                          <p:val>
                                            <p:fltVal val="0"/>
                                          </p:val>
                                        </p:tav>
                                        <p:tav tm="100000">
                                          <p:val>
                                            <p:strVal val="#ppt_h"/>
                                          </p:val>
                                        </p:tav>
                                      </p:tavLst>
                                    </p:anim>
                                    <p:animEffect transition="in" filter="fade">
                                      <p:cBhvr>
                                        <p:cTn id="28" dur="1000"/>
                                        <p:tgtEl>
                                          <p:spTgt spid="44038"/>
                                        </p:tgtEl>
                                      </p:cBhvr>
                                    </p:animEffect>
                                  </p:childTnLst>
                                </p:cTn>
                              </p:par>
                              <p:par>
                                <p:cTn id="29" presetID="22" presetClass="entr" presetSubtype="2" fill="hold"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right)">
                                      <p:cBhvr>
                                        <p:cTn id="31" dur="1000"/>
                                        <p:tgtEl>
                                          <p:spTgt spid="9"/>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grpId="0" nodeType="clickEffect">
                                  <p:stCondLst>
                                    <p:cond delay="0"/>
                                  </p:stCondLst>
                                  <p:childTnLst>
                                    <p:set>
                                      <p:cBhvr>
                                        <p:cTn id="35" dur="1" fill="hold">
                                          <p:stCondLst>
                                            <p:cond delay="0"/>
                                          </p:stCondLst>
                                        </p:cTn>
                                        <p:tgtEl>
                                          <p:spTgt spid="44040"/>
                                        </p:tgtEl>
                                        <p:attrNameLst>
                                          <p:attrName>style.visibility</p:attrName>
                                        </p:attrNameLst>
                                      </p:cBhvr>
                                      <p:to>
                                        <p:strVal val="visible"/>
                                      </p:to>
                                    </p:set>
                                    <p:animEffect transition="in" filter="wipe(down)">
                                      <p:cBhvr>
                                        <p:cTn id="36" dur="1000"/>
                                        <p:tgtEl>
                                          <p:spTgt spid="440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40" grpId="0"/>
      <p:bldP spid="4404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82" name="Rectangle 2"/>
          <p:cNvSpPr>
            <a:spLocks noGrp="1" noChangeArrowheads="1"/>
          </p:cNvSpPr>
          <p:nvPr>
            <p:ph type="title"/>
          </p:nvPr>
        </p:nvSpPr>
        <p:spPr/>
        <p:txBody>
          <a:bodyPr/>
          <a:lstStyle/>
          <a:p>
            <a:pPr algn="ctr"/>
            <a:r>
              <a:rPr lang="en-US" altLang="en-US" sz="2700" dirty="0">
                <a:latin typeface="+mn-lt"/>
              </a:rPr>
              <a:t>Skywave Excitement</a:t>
            </a:r>
            <a:endParaRPr lang="en-US" altLang="en-US" sz="2700" dirty="0"/>
          </a:p>
        </p:txBody>
      </p:sp>
      <p:sp>
        <p:nvSpPr>
          <p:cNvPr id="24581" name="Rectangle 5"/>
          <p:cNvSpPr>
            <a:spLocks noGrp="1" noChangeArrowheads="1"/>
          </p:cNvSpPr>
          <p:nvPr>
            <p:ph type="body" idx="1"/>
          </p:nvPr>
        </p:nvSpPr>
        <p:spPr>
          <a:xfrm>
            <a:off x="616857" y="791432"/>
            <a:ext cx="8023911" cy="3721894"/>
          </a:xfrm>
        </p:spPr>
        <p:txBody>
          <a:bodyPr>
            <a:normAutofit fontScale="70000" lnSpcReduction="20000"/>
          </a:bodyPr>
          <a:lstStyle/>
          <a:p>
            <a:pPr lvl="0">
              <a:buFont typeface="Wingdings" panose="05000000000000000000" pitchFamily="2" charset="2"/>
              <a:buChar char="Ø"/>
            </a:pPr>
            <a:r>
              <a:rPr lang="en-US" altLang="en-US" dirty="0">
                <a:solidFill>
                  <a:srgbClr val="000066"/>
                </a:solidFill>
              </a:rPr>
              <a:t>One of the effects a geomagnetic storm can have on radio-wave propagation is </a:t>
            </a:r>
            <a:r>
              <a:rPr lang="en-US" altLang="en-US" b="1" dirty="0">
                <a:solidFill>
                  <a:srgbClr val="000066"/>
                </a:solidFill>
              </a:rPr>
              <a:t>degraded high-latitude HF propagation</a:t>
            </a:r>
            <a:r>
              <a:rPr lang="en-US" altLang="en-US" dirty="0">
                <a:solidFill>
                  <a:srgbClr val="000066"/>
                </a:solidFill>
              </a:rPr>
              <a:t>. </a:t>
            </a:r>
            <a:r>
              <a:rPr lang="en-US" altLang="en-US" sz="750" dirty="0">
                <a:solidFill>
                  <a:srgbClr val="000066"/>
                </a:solidFill>
              </a:rPr>
              <a:t>(G3A14)</a:t>
            </a:r>
          </a:p>
          <a:p>
            <a:pPr lvl="0">
              <a:buFont typeface="Wingdings" panose="05000000000000000000" pitchFamily="2" charset="2"/>
              <a:buChar char="Ø"/>
            </a:pPr>
            <a:endParaRPr lang="en-US" altLang="en-US" sz="750" dirty="0">
              <a:solidFill>
                <a:srgbClr val="000066"/>
              </a:solidFill>
            </a:endParaRPr>
          </a:p>
          <a:p>
            <a:pPr lvl="0">
              <a:buFont typeface="Wingdings" panose="05000000000000000000" pitchFamily="2" charset="2"/>
              <a:buChar char="Ø"/>
            </a:pPr>
            <a:endParaRPr lang="en-US" altLang="en-US" sz="750" dirty="0">
              <a:solidFill>
                <a:srgbClr val="000066"/>
              </a:solidFill>
            </a:endParaRPr>
          </a:p>
          <a:p>
            <a:pPr lvl="0">
              <a:buFont typeface="Wingdings" panose="05000000000000000000" pitchFamily="2" charset="2"/>
              <a:buChar char="Ø"/>
            </a:pPr>
            <a:endParaRPr lang="en-US" altLang="en-US" sz="750" dirty="0">
              <a:solidFill>
                <a:srgbClr val="000066"/>
              </a:solidFill>
            </a:endParaRPr>
          </a:p>
          <a:p>
            <a:pPr lvl="0">
              <a:buFont typeface="Wingdings" panose="05000000000000000000" pitchFamily="2" charset="2"/>
              <a:buChar char="Ø"/>
            </a:pPr>
            <a:endParaRPr lang="en-US" altLang="en-US" sz="750" dirty="0">
              <a:solidFill>
                <a:srgbClr val="000066"/>
              </a:solidFill>
            </a:endParaRPr>
          </a:p>
          <a:p>
            <a:pPr lvl="0">
              <a:buFont typeface="Wingdings" panose="05000000000000000000" pitchFamily="2" charset="2"/>
              <a:buChar char="Ø"/>
            </a:pPr>
            <a:endParaRPr lang="en-US" altLang="en-US" sz="750" dirty="0">
              <a:solidFill>
                <a:srgbClr val="000066"/>
              </a:solidFill>
            </a:endParaRPr>
          </a:p>
          <a:p>
            <a:pPr lvl="0">
              <a:buFont typeface="Wingdings" panose="05000000000000000000" pitchFamily="2" charset="2"/>
              <a:buChar char="Ø"/>
            </a:pPr>
            <a:endParaRPr lang="en-US" altLang="en-US" sz="750" dirty="0">
              <a:solidFill>
                <a:srgbClr val="000066"/>
              </a:solidFill>
            </a:endParaRPr>
          </a:p>
          <a:p>
            <a:pPr lvl="0">
              <a:buFont typeface="Wingdings" panose="05000000000000000000" pitchFamily="2" charset="2"/>
              <a:buChar char="Ø"/>
            </a:pPr>
            <a:endParaRPr lang="en-US" altLang="en-US" sz="750" dirty="0">
              <a:solidFill>
                <a:srgbClr val="000066"/>
              </a:solidFill>
            </a:endParaRPr>
          </a:p>
          <a:p>
            <a:pPr lvl="0">
              <a:buFont typeface="Wingdings" panose="05000000000000000000" pitchFamily="2" charset="2"/>
              <a:buChar char="Ø"/>
            </a:pPr>
            <a:endParaRPr lang="en-US" altLang="en-US" sz="750" dirty="0">
              <a:solidFill>
                <a:srgbClr val="000066"/>
              </a:solidFill>
            </a:endParaRPr>
          </a:p>
          <a:p>
            <a:pPr lvl="0">
              <a:buFont typeface="Wingdings" panose="05000000000000000000" pitchFamily="2" charset="2"/>
              <a:buChar char="Ø"/>
            </a:pPr>
            <a:endParaRPr lang="en-US" altLang="en-US" sz="750" dirty="0">
              <a:solidFill>
                <a:srgbClr val="000066"/>
              </a:solidFill>
            </a:endParaRPr>
          </a:p>
          <a:p>
            <a:pPr lvl="0">
              <a:buFont typeface="Wingdings" panose="05000000000000000000" pitchFamily="2" charset="2"/>
              <a:buChar char="Ø"/>
            </a:pPr>
            <a:endParaRPr lang="en-US" altLang="en-US" sz="750" dirty="0">
              <a:solidFill>
                <a:srgbClr val="000066"/>
              </a:solidFill>
            </a:endParaRPr>
          </a:p>
          <a:p>
            <a:pPr lvl="0">
              <a:buFont typeface="Wingdings" panose="05000000000000000000" pitchFamily="2" charset="2"/>
              <a:buChar char="Ø"/>
            </a:pPr>
            <a:endParaRPr lang="en-US" altLang="en-US" sz="750" dirty="0">
              <a:solidFill>
                <a:srgbClr val="000066"/>
              </a:solidFill>
            </a:endParaRPr>
          </a:p>
          <a:p>
            <a:pPr lvl="0">
              <a:buFont typeface="Wingdings" panose="05000000000000000000" pitchFamily="2" charset="2"/>
              <a:buChar char="Ø"/>
            </a:pPr>
            <a:endParaRPr lang="en-US" altLang="en-US" sz="750" dirty="0">
              <a:solidFill>
                <a:srgbClr val="000066"/>
              </a:solidFill>
            </a:endParaRPr>
          </a:p>
          <a:p>
            <a:pPr lvl="0">
              <a:buFont typeface="Wingdings" panose="05000000000000000000" pitchFamily="2" charset="2"/>
              <a:buChar char="Ø"/>
            </a:pPr>
            <a:endParaRPr lang="en-US" altLang="en-US" sz="750" dirty="0">
              <a:solidFill>
                <a:srgbClr val="000066"/>
              </a:solidFill>
            </a:endParaRPr>
          </a:p>
          <a:p>
            <a:pPr lvl="0">
              <a:buFont typeface="Wingdings" panose="05000000000000000000" pitchFamily="2" charset="2"/>
              <a:buChar char="Ø"/>
            </a:pPr>
            <a:endParaRPr lang="en-US" altLang="en-US" sz="750" dirty="0">
              <a:solidFill>
                <a:srgbClr val="000066"/>
              </a:solidFill>
            </a:endParaRPr>
          </a:p>
          <a:p>
            <a:pPr lvl="0">
              <a:buFont typeface="Wingdings" panose="05000000000000000000" pitchFamily="2" charset="2"/>
              <a:buChar char="Ø"/>
            </a:pPr>
            <a:endParaRPr lang="en-US" altLang="en-US" sz="750" dirty="0">
              <a:solidFill>
                <a:srgbClr val="000066"/>
              </a:solidFill>
            </a:endParaRPr>
          </a:p>
          <a:p>
            <a:pPr lvl="0">
              <a:buFont typeface="Wingdings" panose="05000000000000000000" pitchFamily="2" charset="2"/>
              <a:buChar char="Ø"/>
            </a:pPr>
            <a:endParaRPr lang="en-US" altLang="en-US" sz="750" dirty="0">
              <a:solidFill>
                <a:srgbClr val="000066"/>
              </a:solidFill>
            </a:endParaRPr>
          </a:p>
          <a:p>
            <a:pPr lvl="0">
              <a:buFont typeface="Wingdings" panose="05000000000000000000" pitchFamily="2" charset="2"/>
              <a:buChar char="Ø"/>
            </a:pPr>
            <a:endParaRPr lang="en-US" altLang="en-US" sz="750" dirty="0">
              <a:solidFill>
                <a:srgbClr val="000066"/>
              </a:solidFill>
            </a:endParaRPr>
          </a:p>
          <a:p>
            <a:pPr>
              <a:buFont typeface="Wingdings" panose="05000000000000000000" pitchFamily="2" charset="2"/>
              <a:buChar char="Ø"/>
            </a:pPr>
            <a:endParaRPr lang="en-US" altLang="en-US" b="1" dirty="0"/>
          </a:p>
          <a:p>
            <a:pPr>
              <a:buFont typeface="Wingdings" panose="05000000000000000000" pitchFamily="2" charset="2"/>
              <a:buChar char="Ø"/>
            </a:pPr>
            <a:r>
              <a:rPr lang="en-US" altLang="en-US" b="1" dirty="0"/>
              <a:t>At any point in the solar cycle,</a:t>
            </a:r>
            <a:r>
              <a:rPr lang="en-US" altLang="en-US" dirty="0"/>
              <a:t> the 20 meter band usually supports worldwide propagation during daylight hours.</a:t>
            </a:r>
            <a:r>
              <a:rPr lang="en-US" altLang="en-US" sz="675" dirty="0"/>
              <a:t> </a:t>
            </a:r>
            <a:r>
              <a:rPr lang="en-US" altLang="en-US" sz="600" dirty="0"/>
              <a:t>(G3A07)</a:t>
            </a:r>
            <a:r>
              <a:rPr lang="en-US" altLang="en-US" sz="675" dirty="0"/>
              <a:t> </a:t>
            </a:r>
          </a:p>
          <a:p>
            <a:pPr lvl="0">
              <a:buFont typeface="Wingdings" panose="05000000000000000000" pitchFamily="2" charset="2"/>
              <a:buChar char="Ø"/>
            </a:pPr>
            <a:endParaRPr lang="en-US" altLang="en-US" sz="750" dirty="0">
              <a:solidFill>
                <a:srgbClr val="000066"/>
              </a:solidFill>
            </a:endParaRPr>
          </a:p>
        </p:txBody>
      </p:sp>
      <p:sp>
        <p:nvSpPr>
          <p:cNvPr id="2" name="Slide Number Placeholder 1"/>
          <p:cNvSpPr>
            <a:spLocks noGrp="1"/>
          </p:cNvSpPr>
          <p:nvPr>
            <p:ph type="sldNum" sz="quarter" idx="12"/>
          </p:nvPr>
        </p:nvSpPr>
        <p:spPr/>
        <p:txBody>
          <a:bodyPr/>
          <a:lstStyle/>
          <a:p>
            <a:pPr>
              <a:defRPr/>
            </a:pPr>
            <a:fld id="{6E99D2E9-C39C-4B2C-85A5-6556FE594940}" type="slidenum">
              <a:rPr lang="en-US" altLang="en-US" smtClean="0"/>
              <a:pPr>
                <a:defRPr/>
              </a:pPr>
              <a:t>29</a:t>
            </a:fld>
            <a:endParaRPr lang="en-US" alt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04346" y="1156533"/>
            <a:ext cx="5235165" cy="2830433"/>
          </a:xfrm>
          <a:prstGeom prst="rect">
            <a:avLst/>
          </a:prstGeom>
        </p:spPr>
      </p:pic>
    </p:spTree>
    <p:extLst>
      <p:ext uri="{BB962C8B-B14F-4D97-AF65-F5344CB8AC3E}">
        <p14:creationId xmlns:p14="http://schemas.microsoft.com/office/powerpoint/2010/main" val="23355484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4581">
                                            <p:txEl>
                                              <p:pRg st="0" end="0"/>
                                            </p:txEl>
                                          </p:spTgt>
                                        </p:tgtEl>
                                        <p:attrNameLst>
                                          <p:attrName>style.visibility</p:attrName>
                                        </p:attrNameLst>
                                      </p:cBhvr>
                                      <p:to>
                                        <p:strVal val="visible"/>
                                      </p:to>
                                    </p:set>
                                    <p:animEffect transition="in" filter="wipe(up)">
                                      <p:cBhvr>
                                        <p:cTn id="7" dur="1000"/>
                                        <p:tgtEl>
                                          <p:spTgt spid="2458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right)">
                                      <p:cBhvr>
                                        <p:cTn id="12" dur="1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4581">
                                            <p:txEl>
                                              <p:pRg st="19" end="19"/>
                                            </p:txEl>
                                          </p:spTgt>
                                        </p:tgtEl>
                                        <p:attrNameLst>
                                          <p:attrName>style.visibility</p:attrName>
                                        </p:attrNameLst>
                                      </p:cBhvr>
                                      <p:to>
                                        <p:strVal val="visible"/>
                                      </p:to>
                                    </p:set>
                                    <p:animEffect transition="in" filter="wipe(down)">
                                      <p:cBhvr>
                                        <p:cTn id="17" dur="1000"/>
                                        <p:tgtEl>
                                          <p:spTgt spid="24581">
                                            <p:txEl>
                                              <p:pRg st="19" end="1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4224EBC-67B3-694C-971A-3ECC13E68B4B}"/>
              </a:ext>
            </a:extLst>
          </p:cNvPr>
          <p:cNvPicPr>
            <a:picLocks noChangeAspect="1"/>
          </p:cNvPicPr>
          <p:nvPr/>
        </p:nvPicPr>
        <p:blipFill rotWithShape="1">
          <a:blip r:embed="rId4">
            <a:grayscl/>
          </a:blip>
          <a:srcRect l="17740" r="16208"/>
          <a:stretch/>
        </p:blipFill>
        <p:spPr>
          <a:xfrm>
            <a:off x="1" y="0"/>
            <a:ext cx="9144000" cy="5143500"/>
          </a:xfrm>
          <a:prstGeom prst="rect">
            <a:avLst/>
          </a:prstGeom>
        </p:spPr>
      </p:pic>
      <p:sp>
        <p:nvSpPr>
          <p:cNvPr id="3" name="Slide Number Placeholder 2">
            <a:extLst>
              <a:ext uri="{FF2B5EF4-FFF2-40B4-BE49-F238E27FC236}">
                <a16:creationId xmlns:a16="http://schemas.microsoft.com/office/drawing/2014/main" id="{D09D571A-C772-9C4C-8D1E-D681D13EDF77}"/>
              </a:ext>
            </a:extLst>
          </p:cNvPr>
          <p:cNvSpPr>
            <a:spLocks noGrp="1"/>
          </p:cNvSpPr>
          <p:nvPr>
            <p:ph type="sldNum" sz="quarter" idx="12"/>
          </p:nvPr>
        </p:nvSpPr>
        <p:spPr/>
        <p:txBody>
          <a:bodyPr/>
          <a:lstStyle/>
          <a:p>
            <a:fld id="{A93B5EC9-35C3-2E48-B4C1-EF6677BA8B04}" type="slidenum">
              <a:rPr lang="en-ES" smtClean="0">
                <a:solidFill>
                  <a:srgbClr val="FDCF05"/>
                </a:solidFill>
              </a:rPr>
              <a:t>3</a:t>
            </a:fld>
            <a:endParaRPr lang="en-ES" dirty="0">
              <a:solidFill>
                <a:srgbClr val="FDCF05"/>
              </a:solidFill>
            </a:endParaRPr>
          </a:p>
        </p:txBody>
      </p:sp>
      <p:grpSp>
        <p:nvGrpSpPr>
          <p:cNvPr id="31" name="Group 30">
            <a:extLst>
              <a:ext uri="{FF2B5EF4-FFF2-40B4-BE49-F238E27FC236}">
                <a16:creationId xmlns:a16="http://schemas.microsoft.com/office/drawing/2014/main" id="{F7C7A210-F177-8C47-AB5D-67F15DE82E87}"/>
              </a:ext>
            </a:extLst>
          </p:cNvPr>
          <p:cNvGrpSpPr/>
          <p:nvPr/>
        </p:nvGrpSpPr>
        <p:grpSpPr>
          <a:xfrm>
            <a:off x="4244296" y="-983718"/>
            <a:ext cx="5053109" cy="5053109"/>
            <a:chOff x="3474464" y="5787"/>
            <a:chExt cx="5053109" cy="5053109"/>
          </a:xfrm>
        </p:grpSpPr>
        <p:sp>
          <p:nvSpPr>
            <p:cNvPr id="32" name="Oval 31">
              <a:extLst>
                <a:ext uri="{FF2B5EF4-FFF2-40B4-BE49-F238E27FC236}">
                  <a16:creationId xmlns:a16="http://schemas.microsoft.com/office/drawing/2014/main" id="{A5960884-1842-A54F-B69D-A4151D7D38FF}"/>
                </a:ext>
              </a:extLst>
            </p:cNvPr>
            <p:cNvSpPr>
              <a:spLocks noChangeAspect="1"/>
            </p:cNvSpPr>
            <p:nvPr userDrawn="1"/>
          </p:nvSpPr>
          <p:spPr>
            <a:xfrm>
              <a:off x="3474464" y="5787"/>
              <a:ext cx="5053109" cy="5053109"/>
            </a:xfrm>
            <a:prstGeom prst="ellipse">
              <a:avLst/>
            </a:prstGeom>
            <a:noFill/>
            <a:ln w="98425">
              <a:solidFill>
                <a:srgbClr val="FDCF05">
                  <a:alpha val="53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ES" sz="1350"/>
            </a:p>
          </p:txBody>
        </p:sp>
        <p:sp>
          <p:nvSpPr>
            <p:cNvPr id="33" name="Oval 32">
              <a:extLst>
                <a:ext uri="{FF2B5EF4-FFF2-40B4-BE49-F238E27FC236}">
                  <a16:creationId xmlns:a16="http://schemas.microsoft.com/office/drawing/2014/main" id="{B4E65E71-D47E-4F4E-B0D9-A3080CA5C883}"/>
                </a:ext>
              </a:extLst>
            </p:cNvPr>
            <p:cNvSpPr/>
            <p:nvPr userDrawn="1"/>
          </p:nvSpPr>
          <p:spPr>
            <a:xfrm>
              <a:off x="3788997" y="320320"/>
              <a:ext cx="4424042" cy="4424042"/>
            </a:xfrm>
            <a:prstGeom prst="ellipse">
              <a:avLst/>
            </a:prstGeom>
            <a:noFill/>
            <a:ln w="98425">
              <a:solidFill>
                <a:srgbClr val="FDCF05">
                  <a:alpha val="53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ES" sz="1350"/>
            </a:p>
          </p:txBody>
        </p:sp>
        <p:sp>
          <p:nvSpPr>
            <p:cNvPr id="34" name="Oval 33">
              <a:extLst>
                <a:ext uri="{FF2B5EF4-FFF2-40B4-BE49-F238E27FC236}">
                  <a16:creationId xmlns:a16="http://schemas.microsoft.com/office/drawing/2014/main" id="{BF8E81C1-68DC-DF45-9D0A-231B97033B8C}"/>
                </a:ext>
              </a:extLst>
            </p:cNvPr>
            <p:cNvSpPr/>
            <p:nvPr userDrawn="1"/>
          </p:nvSpPr>
          <p:spPr>
            <a:xfrm>
              <a:off x="4047296" y="578619"/>
              <a:ext cx="3907445" cy="3907445"/>
            </a:xfrm>
            <a:prstGeom prst="ellipse">
              <a:avLst/>
            </a:prstGeom>
            <a:noFill/>
            <a:ln w="98425">
              <a:solidFill>
                <a:srgbClr val="FDCF05">
                  <a:alpha val="53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ES" sz="1350"/>
            </a:p>
          </p:txBody>
        </p:sp>
        <p:sp>
          <p:nvSpPr>
            <p:cNvPr id="35" name="Oval 34">
              <a:extLst>
                <a:ext uri="{FF2B5EF4-FFF2-40B4-BE49-F238E27FC236}">
                  <a16:creationId xmlns:a16="http://schemas.microsoft.com/office/drawing/2014/main" id="{2C2D85C0-8B2E-364A-8814-75EFF6CE9E4F}"/>
                </a:ext>
              </a:extLst>
            </p:cNvPr>
            <p:cNvSpPr/>
            <p:nvPr userDrawn="1"/>
          </p:nvSpPr>
          <p:spPr>
            <a:xfrm>
              <a:off x="4342900" y="874223"/>
              <a:ext cx="3316236" cy="3316236"/>
            </a:xfrm>
            <a:prstGeom prst="ellipse">
              <a:avLst/>
            </a:prstGeom>
            <a:noFill/>
            <a:ln w="98425">
              <a:solidFill>
                <a:srgbClr val="FDCF05">
                  <a:alpha val="53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ES" sz="1350"/>
            </a:p>
          </p:txBody>
        </p:sp>
        <p:sp>
          <p:nvSpPr>
            <p:cNvPr id="36" name="Oval 35">
              <a:extLst>
                <a:ext uri="{FF2B5EF4-FFF2-40B4-BE49-F238E27FC236}">
                  <a16:creationId xmlns:a16="http://schemas.microsoft.com/office/drawing/2014/main" id="{3725F121-2295-9C41-8F10-48E5DE5C5C76}"/>
                </a:ext>
              </a:extLst>
            </p:cNvPr>
            <p:cNvSpPr/>
            <p:nvPr userDrawn="1"/>
          </p:nvSpPr>
          <p:spPr>
            <a:xfrm>
              <a:off x="4630968" y="1162291"/>
              <a:ext cx="2740100" cy="2740100"/>
            </a:xfrm>
            <a:prstGeom prst="ellipse">
              <a:avLst/>
            </a:prstGeom>
            <a:noFill/>
            <a:ln w="98425">
              <a:solidFill>
                <a:srgbClr val="FDCF05">
                  <a:alpha val="53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ES" sz="1350"/>
            </a:p>
          </p:txBody>
        </p:sp>
        <p:sp>
          <p:nvSpPr>
            <p:cNvPr id="37" name="Oval 36">
              <a:extLst>
                <a:ext uri="{FF2B5EF4-FFF2-40B4-BE49-F238E27FC236}">
                  <a16:creationId xmlns:a16="http://schemas.microsoft.com/office/drawing/2014/main" id="{CAFE6E11-020A-344E-B2A3-AB1244FB9C83}"/>
                </a:ext>
              </a:extLst>
            </p:cNvPr>
            <p:cNvSpPr/>
            <p:nvPr userDrawn="1"/>
          </p:nvSpPr>
          <p:spPr>
            <a:xfrm>
              <a:off x="4937288" y="1468611"/>
              <a:ext cx="2127460" cy="2127460"/>
            </a:xfrm>
            <a:prstGeom prst="ellipse">
              <a:avLst/>
            </a:prstGeom>
            <a:noFill/>
            <a:ln w="98425">
              <a:solidFill>
                <a:srgbClr val="FDCF05">
                  <a:alpha val="53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ES" sz="1350"/>
            </a:p>
          </p:txBody>
        </p:sp>
        <p:sp>
          <p:nvSpPr>
            <p:cNvPr id="38" name="Oval 37">
              <a:extLst>
                <a:ext uri="{FF2B5EF4-FFF2-40B4-BE49-F238E27FC236}">
                  <a16:creationId xmlns:a16="http://schemas.microsoft.com/office/drawing/2014/main" id="{F2FAD5E5-0A57-9F4D-93F7-2E80A18CF780}"/>
                </a:ext>
              </a:extLst>
            </p:cNvPr>
            <p:cNvSpPr/>
            <p:nvPr userDrawn="1"/>
          </p:nvSpPr>
          <p:spPr>
            <a:xfrm>
              <a:off x="5182493" y="1713816"/>
              <a:ext cx="1637050" cy="1637050"/>
            </a:xfrm>
            <a:prstGeom prst="ellipse">
              <a:avLst/>
            </a:prstGeom>
            <a:noFill/>
            <a:ln w="98425">
              <a:solidFill>
                <a:srgbClr val="FDCF05">
                  <a:alpha val="53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ES" sz="1350"/>
            </a:p>
          </p:txBody>
        </p:sp>
        <p:sp>
          <p:nvSpPr>
            <p:cNvPr id="39" name="Oval 38">
              <a:extLst>
                <a:ext uri="{FF2B5EF4-FFF2-40B4-BE49-F238E27FC236}">
                  <a16:creationId xmlns:a16="http://schemas.microsoft.com/office/drawing/2014/main" id="{0937B01C-E0A4-3E40-A2D8-BFB80F463A8E}"/>
                </a:ext>
              </a:extLst>
            </p:cNvPr>
            <p:cNvSpPr/>
            <p:nvPr userDrawn="1"/>
          </p:nvSpPr>
          <p:spPr>
            <a:xfrm>
              <a:off x="5474697" y="2006020"/>
              <a:ext cx="1052643" cy="1052643"/>
            </a:xfrm>
            <a:prstGeom prst="ellipse">
              <a:avLst/>
            </a:prstGeom>
            <a:noFill/>
            <a:ln w="98425">
              <a:solidFill>
                <a:srgbClr val="FDCF05">
                  <a:alpha val="53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ES" sz="1350"/>
            </a:p>
          </p:txBody>
        </p:sp>
      </p:grpSp>
      <p:sp>
        <p:nvSpPr>
          <p:cNvPr id="19" name="Slide Number Placeholder 5">
            <a:extLst>
              <a:ext uri="{FF2B5EF4-FFF2-40B4-BE49-F238E27FC236}">
                <a16:creationId xmlns:a16="http://schemas.microsoft.com/office/drawing/2014/main" id="{58103DF2-BDC4-C64E-B8B9-2C615D2C0EDD}"/>
              </a:ext>
            </a:extLst>
          </p:cNvPr>
          <p:cNvSpPr txBox="1">
            <a:spLocks/>
          </p:cNvSpPr>
          <p:nvPr/>
        </p:nvSpPr>
        <p:spPr>
          <a:xfrm>
            <a:off x="7939511" y="4644970"/>
            <a:ext cx="594889" cy="273844"/>
          </a:xfrm>
          <a:prstGeom prst="rect">
            <a:avLst/>
          </a:prstGeom>
        </p:spPr>
        <p:txBody>
          <a:bodyPr vert="horz" lIns="0" tIns="0" rIns="0" bIns="0" rtlCol="0" anchor="ctr"/>
          <a:lstStyle>
            <a:defPPr>
              <a:defRPr lang="en-US"/>
            </a:defPPr>
            <a:lvl1pPr marL="0" algn="r" defTabSz="457200" rtl="0" eaLnBrk="1" latinLnBrk="0" hangingPunct="1">
              <a:defRPr sz="1500" b="0" i="0" kern="1200">
                <a:solidFill>
                  <a:schemeClr val="bg1"/>
                </a:solidFill>
                <a:latin typeface="Calibri" panose="020F0502020204030204" pitchFamily="34" charset="0"/>
                <a:ea typeface="+mn-ea"/>
                <a:cs typeface="Calibri" panose="020F0502020204030204" pitchFamily="34"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A93B5EC9-35C3-2E48-B4C1-EF6677BA8B04}" type="slidenum">
              <a:rPr lang="en-ES" smtClean="0"/>
              <a:pPr/>
              <a:t>3</a:t>
            </a:fld>
            <a:endParaRPr lang="en-ES" dirty="0"/>
          </a:p>
        </p:txBody>
      </p:sp>
      <p:grpSp>
        <p:nvGrpSpPr>
          <p:cNvPr id="20" name="Group 19">
            <a:extLst>
              <a:ext uri="{FF2B5EF4-FFF2-40B4-BE49-F238E27FC236}">
                <a16:creationId xmlns:a16="http://schemas.microsoft.com/office/drawing/2014/main" id="{7812196A-3300-0047-B349-7871FEA163F4}"/>
              </a:ext>
            </a:extLst>
          </p:cNvPr>
          <p:cNvGrpSpPr/>
          <p:nvPr/>
        </p:nvGrpSpPr>
        <p:grpSpPr>
          <a:xfrm>
            <a:off x="228500" y="4478344"/>
            <a:ext cx="8305900" cy="607097"/>
            <a:chOff x="228500" y="4478344"/>
            <a:chExt cx="8305900" cy="607097"/>
          </a:xfrm>
        </p:grpSpPr>
        <p:pic>
          <p:nvPicPr>
            <p:cNvPr id="26" name="Picture 25">
              <a:extLst>
                <a:ext uri="{FF2B5EF4-FFF2-40B4-BE49-F238E27FC236}">
                  <a16:creationId xmlns:a16="http://schemas.microsoft.com/office/drawing/2014/main" id="{D5C23A2F-2138-C94B-B5B0-DF0BD13568F4}"/>
                </a:ext>
              </a:extLst>
            </p:cNvPr>
            <p:cNvPicPr>
              <a:picLocks noChangeAspect="1"/>
            </p:cNvPicPr>
            <p:nvPr userDrawn="1"/>
          </p:nvPicPr>
          <p:blipFill>
            <a:blip r:embed="rId5"/>
            <a:srcRect/>
            <a:stretch/>
          </p:blipFill>
          <p:spPr>
            <a:xfrm>
              <a:off x="228500" y="4478344"/>
              <a:ext cx="258623" cy="607097"/>
            </a:xfrm>
            <a:prstGeom prst="rect">
              <a:avLst/>
            </a:prstGeom>
          </p:spPr>
        </p:pic>
        <p:cxnSp>
          <p:nvCxnSpPr>
            <p:cNvPr id="23" name="Straight Connector 22">
              <a:extLst>
                <a:ext uri="{FF2B5EF4-FFF2-40B4-BE49-F238E27FC236}">
                  <a16:creationId xmlns:a16="http://schemas.microsoft.com/office/drawing/2014/main" id="{D25E25CD-448B-1A48-BD2A-1A5AD0013CDD}"/>
                </a:ext>
              </a:extLst>
            </p:cNvPr>
            <p:cNvCxnSpPr>
              <a:cxnSpLocks/>
            </p:cNvCxnSpPr>
            <p:nvPr userDrawn="1"/>
          </p:nvCxnSpPr>
          <p:spPr>
            <a:xfrm>
              <a:off x="609600" y="4622800"/>
              <a:ext cx="79248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1" name="Title 1">
            <a:extLst>
              <a:ext uri="{FF2B5EF4-FFF2-40B4-BE49-F238E27FC236}">
                <a16:creationId xmlns:a16="http://schemas.microsoft.com/office/drawing/2014/main" id="{82F06275-F108-4587-9E4B-537949CF5BBF}"/>
              </a:ext>
            </a:extLst>
          </p:cNvPr>
          <p:cNvSpPr txBox="1">
            <a:spLocks/>
          </p:cNvSpPr>
          <p:nvPr/>
        </p:nvSpPr>
        <p:spPr>
          <a:xfrm>
            <a:off x="609600" y="3301361"/>
            <a:ext cx="3938828" cy="571301"/>
          </a:xfrm>
          <a:prstGeom prst="rect">
            <a:avLst/>
          </a:prstGeom>
          <a:solidFill>
            <a:srgbClr val="FDCF05"/>
          </a:solidFill>
        </p:spPr>
        <p:txBody>
          <a:bodyPr vert="horz" wrap="square" lIns="72000" tIns="72000" rIns="72000" bIns="0" rtlCol="0" anchor="t">
            <a:spAutoFit/>
          </a:bodyPr>
          <a:lstStyle>
            <a:lvl1pPr algn="l" defTabSz="685800" rtl="0" eaLnBrk="1" latinLnBrk="0" hangingPunct="1">
              <a:lnSpc>
                <a:spcPct val="90000"/>
              </a:lnSpc>
              <a:spcBef>
                <a:spcPct val="0"/>
              </a:spcBef>
              <a:buNone/>
              <a:defRPr sz="4500" kern="1200">
                <a:solidFill>
                  <a:schemeClr val="bg1"/>
                </a:solidFill>
                <a:latin typeface="Georgia" panose="02040502050405020303" pitchFamily="18" charset="0"/>
                <a:ea typeface="+mj-ea"/>
                <a:cs typeface="+mj-cs"/>
              </a:defRPr>
            </a:lvl1pPr>
          </a:lstStyle>
          <a:p>
            <a:r>
              <a:rPr lang="en-US" sz="3600" dirty="0"/>
              <a:t>General Class</a:t>
            </a:r>
            <a:endParaRPr lang="en-US" sz="1400" i="1" dirty="0"/>
          </a:p>
        </p:txBody>
      </p:sp>
    </p:spTree>
    <p:custDataLst>
      <p:tags r:id="rId1"/>
    </p:custDataLst>
    <p:extLst>
      <p:ext uri="{BB962C8B-B14F-4D97-AF65-F5344CB8AC3E}">
        <p14:creationId xmlns:p14="http://schemas.microsoft.com/office/powerpoint/2010/main" val="262884110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Rectangle 2"/>
          <p:cNvSpPr>
            <a:spLocks noGrp="1" noChangeArrowheads="1"/>
          </p:cNvSpPr>
          <p:nvPr>
            <p:ph type="title" idx="4294967295"/>
          </p:nvPr>
        </p:nvSpPr>
        <p:spPr>
          <a:xfrm>
            <a:off x="1259682" y="325041"/>
            <a:ext cx="6741319" cy="547688"/>
          </a:xfrm>
        </p:spPr>
        <p:txBody>
          <a:bodyPr vert="horz" wrap="square" lIns="0" tIns="0" rIns="0" bIns="0" numCol="1" rtlCol="0" anchor="ctr" anchorCtr="0" compatLnSpc="1">
            <a:prstTxWarp prst="textNoShape">
              <a:avLst/>
            </a:prstTxWarp>
            <a:normAutofit/>
          </a:bodyPr>
          <a:lstStyle/>
          <a:p>
            <a:pPr marL="1028700" indent="-1028700" algn="ctr">
              <a:lnSpc>
                <a:spcPct val="95000"/>
              </a:lnSpc>
              <a:tabLst>
                <a:tab pos="0" algn="l"/>
                <a:tab pos="685800" algn="l"/>
                <a:tab pos="1371600" algn="l"/>
                <a:tab pos="2057400" algn="l"/>
                <a:tab pos="2743200" algn="l"/>
                <a:tab pos="3429000" algn="l"/>
                <a:tab pos="4114800" algn="l"/>
                <a:tab pos="4800600" algn="l"/>
                <a:tab pos="5486400" algn="l"/>
                <a:tab pos="6172200" algn="l"/>
                <a:tab pos="6858000" algn="l"/>
                <a:tab pos="7543800" algn="l"/>
              </a:tabLst>
            </a:pPr>
            <a:r>
              <a:rPr lang="en-GB" altLang="en-US" sz="2400" b="1"/>
              <a:t>Element 3 General  Class Question Pool</a:t>
            </a:r>
            <a:endParaRPr lang="en-GB" altLang="en-US" sz="2400" b="1">
              <a:solidFill>
                <a:srgbClr val="FF3300"/>
              </a:solidFill>
            </a:endParaRPr>
          </a:p>
        </p:txBody>
      </p:sp>
      <p:sp>
        <p:nvSpPr>
          <p:cNvPr id="292867" name="Text Box 3"/>
          <p:cNvSpPr txBox="1">
            <a:spLocks noChangeArrowheads="1"/>
          </p:cNvSpPr>
          <p:nvPr/>
        </p:nvSpPr>
        <p:spPr bwMode="auto">
          <a:xfrm>
            <a:off x="2657475" y="1326594"/>
            <a:ext cx="34861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lr>
                <a:srgbClr val="FF1515"/>
              </a:buClr>
              <a:buChar char="•"/>
              <a:defRPr sz="2000">
                <a:solidFill>
                  <a:schemeClr val="tx1"/>
                </a:solidFill>
                <a:latin typeface="Rockwell" panose="02060603020205020403" pitchFamily="18" charset="0"/>
              </a:defRPr>
            </a:lvl1pPr>
            <a:lvl2pPr marL="742950" indent="-285750">
              <a:spcBef>
                <a:spcPct val="20000"/>
              </a:spcBef>
              <a:buClr>
                <a:srgbClr val="FF1515"/>
              </a:buClr>
              <a:buChar char="•"/>
              <a:defRPr sz="2000">
                <a:solidFill>
                  <a:schemeClr val="tx1"/>
                </a:solidFill>
                <a:latin typeface="Rockwell" panose="02060603020205020403" pitchFamily="18" charset="0"/>
              </a:defRPr>
            </a:lvl2pPr>
            <a:lvl3pPr marL="1143000" indent="-228600">
              <a:spcBef>
                <a:spcPct val="20000"/>
              </a:spcBef>
              <a:buClr>
                <a:srgbClr val="FF1515"/>
              </a:buClr>
              <a:buChar char="•"/>
              <a:defRPr>
                <a:solidFill>
                  <a:schemeClr val="tx1"/>
                </a:solidFill>
                <a:latin typeface="Rockwell" panose="02060603020205020403" pitchFamily="18" charset="0"/>
              </a:defRPr>
            </a:lvl3pPr>
            <a:lvl4pPr marL="1600200" indent="-228600">
              <a:spcBef>
                <a:spcPct val="20000"/>
              </a:spcBef>
              <a:buClr>
                <a:srgbClr val="FF1515"/>
              </a:buClr>
              <a:buChar char="•"/>
              <a:defRPr sz="2000">
                <a:solidFill>
                  <a:schemeClr val="tx1"/>
                </a:solidFill>
                <a:latin typeface="Rockwell" panose="02060603020205020403" pitchFamily="18" charset="0"/>
              </a:defRPr>
            </a:lvl4pPr>
            <a:lvl5pPr marL="2057400" indent="-228600">
              <a:spcBef>
                <a:spcPct val="20000"/>
              </a:spcBef>
              <a:buClr>
                <a:srgbClr val="FF1515"/>
              </a:buClr>
              <a:buChar char="•"/>
              <a:defRPr sz="2000">
                <a:solidFill>
                  <a:schemeClr val="tx1"/>
                </a:solidFill>
                <a:latin typeface="Rockwell" panose="02060603020205020403" pitchFamily="18" charset="0"/>
              </a:defRPr>
            </a:lvl5pPr>
            <a:lvl6pPr marL="25146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6pPr>
            <a:lvl7pPr marL="29718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7pPr>
            <a:lvl8pPr marL="34290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8pPr>
            <a:lvl9pPr marL="38862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9pPr>
          </a:lstStyle>
          <a:p>
            <a:pPr algn="ctr" fontAlgn="base">
              <a:spcBef>
                <a:spcPct val="50000"/>
              </a:spcBef>
              <a:spcAft>
                <a:spcPct val="0"/>
              </a:spcAft>
              <a:buClr>
                <a:srgbClr val="000000"/>
              </a:buClr>
              <a:buSzPct val="87000"/>
              <a:buFont typeface="StarSymbol" charset="0"/>
              <a:buNone/>
            </a:pPr>
            <a:r>
              <a:rPr lang="en-US" altLang="en-US" sz="2400" b="1" dirty="0">
                <a:solidFill>
                  <a:srgbClr val="FF0000"/>
                </a:solidFill>
                <a:cs typeface="Tahoma" panose="020B0604030504040204" pitchFamily="34" charset="0"/>
              </a:rPr>
              <a:t>Skywave Excitement</a:t>
            </a:r>
          </a:p>
        </p:txBody>
      </p:sp>
      <p:pic>
        <p:nvPicPr>
          <p:cNvPr id="292869" name="Picture 11" descr="elmer-n-ham"/>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476" y="2862114"/>
            <a:ext cx="2104991" cy="22813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Number Placeholder 1"/>
          <p:cNvSpPr>
            <a:spLocks noGrp="1"/>
          </p:cNvSpPr>
          <p:nvPr>
            <p:ph type="sldNum" sz="quarter" idx="12"/>
          </p:nvPr>
        </p:nvSpPr>
        <p:spPr/>
        <p:txBody>
          <a:bodyPr/>
          <a:lstStyle/>
          <a:p>
            <a:pPr>
              <a:defRPr/>
            </a:pPr>
            <a:fld id="{F8514F60-F02D-47D8-972E-1E06531F80A8}" type="slidenum">
              <a:rPr lang="en-US" altLang="en-US">
                <a:solidFill>
                  <a:srgbClr val="000066"/>
                </a:solidFill>
              </a:rPr>
              <a:pPr>
                <a:defRPr/>
              </a:pPr>
              <a:t>30</a:t>
            </a:fld>
            <a:endParaRPr lang="en-US" altLang="en-US">
              <a:solidFill>
                <a:srgbClr val="000066"/>
              </a:solidFill>
            </a:endParaRPr>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571217" y="2888457"/>
            <a:ext cx="1503760" cy="2255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27C43E36-FE10-25B6-D886-2DC63DA3E1BE}"/>
              </a:ext>
            </a:extLst>
          </p:cNvPr>
          <p:cNvSpPr txBox="1"/>
          <p:nvPr/>
        </p:nvSpPr>
        <p:spPr>
          <a:xfrm>
            <a:off x="2386407" y="2592616"/>
            <a:ext cx="4206881" cy="507831"/>
          </a:xfrm>
          <a:prstGeom prst="rect">
            <a:avLst/>
          </a:prstGeom>
          <a:noFill/>
        </p:spPr>
        <p:txBody>
          <a:bodyPr wrap="square" rtlCol="0">
            <a:spAutoFit/>
          </a:bodyPr>
          <a:lstStyle/>
          <a:p>
            <a:pPr algn="ctr"/>
            <a:r>
              <a:rPr lang="en-US" sz="1350" dirty="0"/>
              <a:t>Question Pool valid</a:t>
            </a:r>
          </a:p>
          <a:p>
            <a:pPr algn="ctr"/>
            <a:r>
              <a:rPr lang="en-US" sz="1350" dirty="0"/>
              <a:t>July 1</a:t>
            </a:r>
            <a:r>
              <a:rPr lang="en-US" sz="1350" baseline="30000" dirty="0"/>
              <a:t>st</a:t>
            </a:r>
            <a:r>
              <a:rPr lang="en-US" sz="1350" dirty="0"/>
              <a:t>, 2023 Through June 30</a:t>
            </a:r>
            <a:r>
              <a:rPr lang="en-US" sz="1350" baseline="30000" dirty="0"/>
              <a:t>th</a:t>
            </a:r>
            <a:r>
              <a:rPr lang="en-US" sz="1350" dirty="0"/>
              <a:t> 2027</a:t>
            </a:r>
          </a:p>
        </p:txBody>
      </p:sp>
    </p:spTree>
    <p:extLst>
      <p:ext uri="{BB962C8B-B14F-4D97-AF65-F5344CB8AC3E}">
        <p14:creationId xmlns:p14="http://schemas.microsoft.com/office/powerpoint/2010/main" val="1300004680"/>
      </p:ext>
    </p:extLst>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4" name="Rectangle 2"/>
          <p:cNvSpPr>
            <a:spLocks noGrp="1" noChangeArrowheads="1"/>
          </p:cNvSpPr>
          <p:nvPr>
            <p:ph type="title" idx="4294967295"/>
          </p:nvPr>
        </p:nvSpPr>
        <p:spPr>
          <a:xfrm>
            <a:off x="249597" y="224686"/>
            <a:ext cx="8572113" cy="1165211"/>
          </a:xfrm>
        </p:spPr>
        <p:txBody>
          <a:bodyPr anchor="t">
            <a:noAutofit/>
          </a:bodyPr>
          <a:lstStyle/>
          <a:p>
            <a:pPr algn="ctr">
              <a:lnSpc>
                <a:spcPts val="2250"/>
              </a:lnSpc>
            </a:pPr>
            <a:r>
              <a:rPr lang="en-US" altLang="en-US" sz="1800" dirty="0"/>
              <a:t>G3C03</a:t>
            </a:r>
            <a:br>
              <a:rPr lang="en-US" altLang="en-US" sz="1800" dirty="0"/>
            </a:br>
            <a:r>
              <a:rPr lang="en-US" altLang="en-US" sz="2000" dirty="0"/>
              <a:t>Why is skip propagation via the F2 region longer than that via the other ionospheric regions?</a:t>
            </a:r>
            <a:endParaRPr lang="en-US" altLang="en-US" sz="1800" dirty="0"/>
          </a:p>
        </p:txBody>
      </p:sp>
      <p:sp>
        <p:nvSpPr>
          <p:cNvPr id="3366915" name="Rectangle 3"/>
          <p:cNvSpPr>
            <a:spLocks noGrp="1" noChangeArrowheads="1"/>
          </p:cNvSpPr>
          <p:nvPr>
            <p:ph type="body" idx="4294967295"/>
          </p:nvPr>
        </p:nvSpPr>
        <p:spPr>
          <a:xfrm>
            <a:off x="377014" y="1244384"/>
            <a:ext cx="8332271" cy="3207695"/>
          </a:xfrm>
        </p:spPr>
        <p:txBody>
          <a:bodyPr>
            <a:normAutofit/>
          </a:bodyPr>
          <a:lstStyle/>
          <a:p>
            <a:pPr marL="285750" indent="-285750">
              <a:lnSpc>
                <a:spcPct val="150000"/>
              </a:lnSpc>
              <a:buFontTx/>
              <a:buAutoNum type="alphaUcPeriod"/>
            </a:pPr>
            <a:r>
              <a:rPr lang="en-US" altLang="en-US" dirty="0">
                <a:latin typeface="Georgia" panose="02040502050405020303" pitchFamily="18" charset="0"/>
              </a:rPr>
              <a:t>Because it is the densest ionospheric layer. </a:t>
            </a:r>
          </a:p>
          <a:p>
            <a:pPr marL="285750" indent="-285750">
              <a:lnSpc>
                <a:spcPct val="150000"/>
              </a:lnSpc>
              <a:buFontTx/>
              <a:buAutoNum type="alphaUcPeriod"/>
            </a:pPr>
            <a:r>
              <a:rPr lang="en-US" altLang="en-US" dirty="0">
                <a:latin typeface="Georgia" panose="02040502050405020303" pitchFamily="18" charset="0"/>
              </a:rPr>
              <a:t>Because it does not absorb radio waves as much as other ionospheric regions. </a:t>
            </a:r>
          </a:p>
          <a:p>
            <a:pPr marL="285750" indent="-285750">
              <a:lnSpc>
                <a:spcPct val="150000"/>
              </a:lnSpc>
              <a:buFontTx/>
              <a:buAutoNum type="alphaUcPeriod"/>
            </a:pPr>
            <a:r>
              <a:rPr lang="en-US" altLang="en-US" dirty="0">
                <a:latin typeface="Georgia" panose="02040502050405020303" pitchFamily="18" charset="0"/>
              </a:rPr>
              <a:t>Because it is the highest ionospheric region. </a:t>
            </a:r>
          </a:p>
          <a:p>
            <a:pPr marL="285750" indent="-285750">
              <a:lnSpc>
                <a:spcPct val="150000"/>
              </a:lnSpc>
              <a:buFontTx/>
              <a:buAutoNum type="alphaUcPeriod"/>
            </a:pPr>
            <a:r>
              <a:rPr lang="en-US" altLang="en-US" dirty="0">
                <a:latin typeface="Georgia" panose="02040502050405020303" pitchFamily="18" charset="0"/>
              </a:rPr>
              <a:t>All of these choices are correct.</a:t>
            </a:r>
            <a:br>
              <a:rPr lang="en-US" altLang="en-US" dirty="0"/>
            </a:br>
            <a:endParaRPr lang="en-US" altLang="en-US" dirty="0"/>
          </a:p>
        </p:txBody>
      </p:sp>
      <p:sp>
        <p:nvSpPr>
          <p:cNvPr id="2" name="Slide Number Placeholder 1"/>
          <p:cNvSpPr>
            <a:spLocks noGrp="1"/>
          </p:cNvSpPr>
          <p:nvPr>
            <p:ph type="sldNum" sz="quarter" idx="12"/>
          </p:nvPr>
        </p:nvSpPr>
        <p:spPr/>
        <p:txBody>
          <a:bodyPr/>
          <a:lstStyle/>
          <a:p>
            <a:pPr>
              <a:defRPr/>
            </a:pPr>
            <a:fld id="{F8514F60-F02D-47D8-972E-1E06531F80A8}" type="slidenum">
              <a:rPr lang="en-US" altLang="en-US">
                <a:solidFill>
                  <a:srgbClr val="000066"/>
                </a:solidFill>
              </a:rPr>
              <a:pPr>
                <a:defRPr/>
              </a:pPr>
              <a:t>31</a:t>
            </a:fld>
            <a:endParaRPr lang="en-US" altLang="en-US">
              <a:solidFill>
                <a:srgbClr val="000066"/>
              </a:solidFill>
            </a:endParaRPr>
          </a:p>
        </p:txBody>
      </p:sp>
    </p:spTree>
    <p:extLst>
      <p:ext uri="{BB962C8B-B14F-4D97-AF65-F5344CB8AC3E}">
        <p14:creationId xmlns:p14="http://schemas.microsoft.com/office/powerpoint/2010/main" val="269745057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mph" presetSubtype="2" fill="hold" nodeType="clickEffect">
                                  <p:stCondLst>
                                    <p:cond delay="0"/>
                                  </p:stCondLst>
                                  <p:childTnLst>
                                    <p:animClr clrSpc="rgb" dir="cw">
                                      <p:cBhvr override="childStyle">
                                        <p:cTn id="6" dur="500" fill="hold"/>
                                        <p:tgtEl>
                                          <p:spTgt spid="3366915">
                                            <p:txEl>
                                              <p:pRg st="2" end="2"/>
                                            </p:txEl>
                                          </p:spTgt>
                                        </p:tgtEl>
                                        <p:attrNameLst>
                                          <p:attrName>style.color</p:attrName>
                                        </p:attrNameLst>
                                      </p:cBhvr>
                                      <p:to>
                                        <a:schemeClr val="accent1"/>
                                      </p:to>
                                    </p:animClr>
                                  </p:childTnLst>
                                </p:cTn>
                              </p:par>
                              <p:par>
                                <p:cTn id="7" presetID="5" presetClass="emph" presetSubtype="1" nodeType="withEffect">
                                  <p:stCondLst>
                                    <p:cond delay="0"/>
                                  </p:stCondLst>
                                  <p:childTnLst>
                                    <p:set>
                                      <p:cBhvr override="childStyle">
                                        <p:cTn id="8" dur="indefinite"/>
                                        <p:tgtEl>
                                          <p:spTgt spid="3366915">
                                            <p:txEl>
                                              <p:pRg st="2" end="2"/>
                                            </p:txEl>
                                          </p:spTgt>
                                        </p:tgtEl>
                                        <p:attrNameLst>
                                          <p:attrName>style.fontStyle</p:attrName>
                                        </p:attrNameLst>
                                      </p:cBhvr>
                                      <p:to>
                                        <p:strVal val="normal"/>
                                      </p:to>
                                    </p:set>
                                    <p:set>
                                      <p:cBhvr override="childStyle">
                                        <p:cTn id="9" dur="indefinite"/>
                                        <p:tgtEl>
                                          <p:spTgt spid="3366915">
                                            <p:txEl>
                                              <p:pRg st="2" end="2"/>
                                            </p:txEl>
                                          </p:spTgt>
                                        </p:tgtEl>
                                        <p:attrNameLst>
                                          <p:attrName>style.fontWeight</p:attrName>
                                        </p:attrNameLst>
                                      </p:cBhvr>
                                      <p:to>
                                        <p:strVal val="bold"/>
                                      </p:to>
                                    </p:set>
                                    <p:set>
                                      <p:cBhvr override="childStyle">
                                        <p:cTn id="10" dur="indefinite"/>
                                        <p:tgtEl>
                                          <p:spTgt spid="3366915">
                                            <p:txEl>
                                              <p:pRg st="2" end="2"/>
                                            </p:txEl>
                                          </p:spTgt>
                                        </p:tgtEl>
                                        <p:attrNameLst>
                                          <p:attrName>style.textDecorationUnderline</p:attrName>
                                        </p:attrNameLst>
                                      </p:cBhvr>
                                      <p:to>
                                        <p:strVal val="false"/>
                                      </p:to>
                                    </p:set>
                                  </p:childTnLst>
                                </p:cTn>
                              </p:par>
                              <p:par>
                                <p:cTn id="11" presetID="8" presetClass="emph" presetSubtype="0" fill="hold" nodeType="withEffect">
                                  <p:stCondLst>
                                    <p:cond delay="0"/>
                                  </p:stCondLst>
                                  <p:childTnLst>
                                    <p:animRot by="21600000">
                                      <p:cBhvr>
                                        <p:cTn id="12" dur="1000" fill="hold"/>
                                        <p:tgtEl>
                                          <p:spTgt spid="3366915">
                                            <p:txEl>
                                              <p:pRg st="2" end="2"/>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938" name="Rectangle 2"/>
          <p:cNvSpPr>
            <a:spLocks noGrp="1" noChangeArrowheads="1"/>
          </p:cNvSpPr>
          <p:nvPr>
            <p:ph type="title" idx="4294967295"/>
          </p:nvPr>
        </p:nvSpPr>
        <p:spPr>
          <a:xfrm>
            <a:off x="616857" y="273845"/>
            <a:ext cx="7886700" cy="955348"/>
          </a:xfrm>
        </p:spPr>
        <p:txBody>
          <a:bodyPr anchor="t">
            <a:normAutofit/>
          </a:bodyPr>
          <a:lstStyle/>
          <a:p>
            <a:pPr algn="ctr">
              <a:lnSpc>
                <a:spcPts val="1950"/>
              </a:lnSpc>
            </a:pPr>
            <a:r>
              <a:rPr lang="en-US" altLang="en-US" sz="2000" dirty="0"/>
              <a:t>G3B09</a:t>
            </a:r>
            <a:br>
              <a:rPr lang="en-US" altLang="en-US" sz="2000" dirty="0"/>
            </a:br>
            <a:r>
              <a:rPr lang="en-US" altLang="en-US" sz="2000" dirty="0"/>
              <a:t>What is the approximate maximum distance along the Earth’s surface normally covered in one hop using the F2 region?</a:t>
            </a:r>
          </a:p>
        </p:txBody>
      </p:sp>
      <p:sp>
        <p:nvSpPr>
          <p:cNvPr id="3357699" name="Rectangle 3"/>
          <p:cNvSpPr>
            <a:spLocks noGrp="1" noChangeArrowheads="1"/>
          </p:cNvSpPr>
          <p:nvPr>
            <p:ph type="body" idx="4294967295"/>
          </p:nvPr>
        </p:nvSpPr>
        <p:spPr>
          <a:xfrm>
            <a:off x="286418" y="1518751"/>
            <a:ext cx="8247982" cy="2180033"/>
          </a:xfrm>
        </p:spPr>
        <p:txBody>
          <a:bodyPr>
            <a:normAutofit/>
          </a:bodyPr>
          <a:lstStyle/>
          <a:p>
            <a:pPr marL="285750" indent="-285750">
              <a:lnSpc>
                <a:spcPct val="160000"/>
              </a:lnSpc>
              <a:buFontTx/>
              <a:buAutoNum type="alphaUcPeriod"/>
            </a:pPr>
            <a:r>
              <a:rPr lang="en-US" altLang="en-US" dirty="0">
                <a:latin typeface="Georgia" panose="02040502050405020303" pitchFamily="18" charset="0"/>
              </a:rPr>
              <a:t>180 miles. </a:t>
            </a:r>
          </a:p>
          <a:p>
            <a:pPr marL="285750" indent="-285750">
              <a:lnSpc>
                <a:spcPct val="160000"/>
              </a:lnSpc>
              <a:buFontTx/>
              <a:buAutoNum type="alphaUcPeriod"/>
            </a:pPr>
            <a:r>
              <a:rPr lang="en-US" altLang="en-US" dirty="0">
                <a:latin typeface="Georgia" panose="02040502050405020303" pitchFamily="18" charset="0"/>
              </a:rPr>
              <a:t>1,200 miles. </a:t>
            </a:r>
          </a:p>
          <a:p>
            <a:pPr marL="285750" indent="-285750">
              <a:lnSpc>
                <a:spcPct val="160000"/>
              </a:lnSpc>
              <a:buFontTx/>
              <a:buAutoNum type="alphaUcPeriod"/>
            </a:pPr>
            <a:r>
              <a:rPr lang="en-US" altLang="en-US" dirty="0">
                <a:latin typeface="Georgia" panose="02040502050405020303" pitchFamily="18" charset="0"/>
              </a:rPr>
              <a:t>2,500 miles. </a:t>
            </a:r>
          </a:p>
          <a:p>
            <a:pPr marL="285750" indent="-285750">
              <a:lnSpc>
                <a:spcPct val="160000"/>
              </a:lnSpc>
              <a:buFontTx/>
              <a:buAutoNum type="alphaUcPeriod"/>
            </a:pPr>
            <a:r>
              <a:rPr lang="en-US" altLang="en-US" dirty="0">
                <a:latin typeface="Georgia" panose="02040502050405020303" pitchFamily="18" charset="0"/>
              </a:rPr>
              <a:t>12,000 miles. </a:t>
            </a:r>
            <a:endParaRPr lang="en-US" altLang="en-US" dirty="0"/>
          </a:p>
        </p:txBody>
      </p:sp>
      <p:sp>
        <p:nvSpPr>
          <p:cNvPr id="2" name="Slide Number Placeholder 1"/>
          <p:cNvSpPr>
            <a:spLocks noGrp="1"/>
          </p:cNvSpPr>
          <p:nvPr>
            <p:ph type="sldNum" sz="quarter" idx="12"/>
          </p:nvPr>
        </p:nvSpPr>
        <p:spPr/>
        <p:txBody>
          <a:bodyPr/>
          <a:lstStyle/>
          <a:p>
            <a:pPr>
              <a:defRPr/>
            </a:pPr>
            <a:fld id="{F8514F60-F02D-47D8-972E-1E06531F80A8}" type="slidenum">
              <a:rPr lang="en-US" altLang="en-US">
                <a:solidFill>
                  <a:srgbClr val="000066"/>
                </a:solidFill>
              </a:rPr>
              <a:pPr>
                <a:defRPr/>
              </a:pPr>
              <a:t>32</a:t>
            </a:fld>
            <a:endParaRPr lang="en-US" altLang="en-US">
              <a:solidFill>
                <a:srgbClr val="000066"/>
              </a:solidFill>
            </a:endParaRPr>
          </a:p>
        </p:txBody>
      </p:sp>
    </p:spTree>
    <p:extLst>
      <p:ext uri="{BB962C8B-B14F-4D97-AF65-F5344CB8AC3E}">
        <p14:creationId xmlns:p14="http://schemas.microsoft.com/office/powerpoint/2010/main" val="66086285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mph" presetSubtype="2" fill="hold" nodeType="clickEffect">
                                  <p:stCondLst>
                                    <p:cond delay="0"/>
                                  </p:stCondLst>
                                  <p:childTnLst>
                                    <p:animClr clrSpc="rgb" dir="cw">
                                      <p:cBhvr override="childStyle">
                                        <p:cTn id="6" dur="500" fill="hold"/>
                                        <p:tgtEl>
                                          <p:spTgt spid="3357699">
                                            <p:txEl>
                                              <p:pRg st="2" end="2"/>
                                            </p:txEl>
                                          </p:spTgt>
                                        </p:tgtEl>
                                        <p:attrNameLst>
                                          <p:attrName>style.color</p:attrName>
                                        </p:attrNameLst>
                                      </p:cBhvr>
                                      <p:to>
                                        <a:schemeClr val="accent1"/>
                                      </p:to>
                                    </p:animClr>
                                  </p:childTnLst>
                                </p:cTn>
                              </p:par>
                              <p:par>
                                <p:cTn id="7" presetID="5" presetClass="emph" presetSubtype="1" nodeType="withEffect">
                                  <p:stCondLst>
                                    <p:cond delay="0"/>
                                  </p:stCondLst>
                                  <p:childTnLst>
                                    <p:set>
                                      <p:cBhvr override="childStyle">
                                        <p:cTn id="8" dur="indefinite"/>
                                        <p:tgtEl>
                                          <p:spTgt spid="3357699">
                                            <p:txEl>
                                              <p:pRg st="2" end="2"/>
                                            </p:txEl>
                                          </p:spTgt>
                                        </p:tgtEl>
                                        <p:attrNameLst>
                                          <p:attrName>style.fontStyle</p:attrName>
                                        </p:attrNameLst>
                                      </p:cBhvr>
                                      <p:to>
                                        <p:strVal val="normal"/>
                                      </p:to>
                                    </p:set>
                                    <p:set>
                                      <p:cBhvr override="childStyle">
                                        <p:cTn id="9" dur="indefinite"/>
                                        <p:tgtEl>
                                          <p:spTgt spid="3357699">
                                            <p:txEl>
                                              <p:pRg st="2" end="2"/>
                                            </p:txEl>
                                          </p:spTgt>
                                        </p:tgtEl>
                                        <p:attrNameLst>
                                          <p:attrName>style.fontWeight</p:attrName>
                                        </p:attrNameLst>
                                      </p:cBhvr>
                                      <p:to>
                                        <p:strVal val="bold"/>
                                      </p:to>
                                    </p:set>
                                    <p:set>
                                      <p:cBhvr override="childStyle">
                                        <p:cTn id="10" dur="indefinite"/>
                                        <p:tgtEl>
                                          <p:spTgt spid="3357699">
                                            <p:txEl>
                                              <p:pRg st="2" end="2"/>
                                            </p:txEl>
                                          </p:spTgt>
                                        </p:tgtEl>
                                        <p:attrNameLst>
                                          <p:attrName>style.textDecorationUnderline</p:attrName>
                                        </p:attrNameLst>
                                      </p:cBhvr>
                                      <p:to>
                                        <p:strVal val="false"/>
                                      </p:to>
                                    </p:set>
                                  </p:childTnLst>
                                </p:cTn>
                              </p:par>
                              <p:par>
                                <p:cTn id="11" presetID="8" presetClass="emph" presetSubtype="0" fill="hold" nodeType="withEffect">
                                  <p:stCondLst>
                                    <p:cond delay="0"/>
                                  </p:stCondLst>
                                  <p:childTnLst>
                                    <p:animRot by="21600000">
                                      <p:cBhvr>
                                        <p:cTn id="12" dur="1000" fill="hold"/>
                                        <p:tgtEl>
                                          <p:spTgt spid="3357699">
                                            <p:txEl>
                                              <p:pRg st="2" end="2"/>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986" name="Rectangle 2"/>
          <p:cNvSpPr>
            <a:spLocks noGrp="1" noChangeArrowheads="1"/>
          </p:cNvSpPr>
          <p:nvPr>
            <p:ph type="title" idx="4294967295"/>
          </p:nvPr>
        </p:nvSpPr>
        <p:spPr>
          <a:xfrm>
            <a:off x="266077" y="240626"/>
            <a:ext cx="8495674" cy="651272"/>
          </a:xfrm>
        </p:spPr>
        <p:txBody>
          <a:bodyPr anchor="t">
            <a:noAutofit/>
          </a:bodyPr>
          <a:lstStyle/>
          <a:p>
            <a:pPr algn="ctr">
              <a:lnSpc>
                <a:spcPts val="2250"/>
              </a:lnSpc>
            </a:pPr>
            <a:r>
              <a:rPr lang="en-US" altLang="en-US" sz="2000" dirty="0"/>
              <a:t>G3C04 </a:t>
            </a:r>
            <a:br>
              <a:rPr lang="en-US" altLang="en-US" sz="2000" dirty="0"/>
            </a:br>
            <a:r>
              <a:rPr lang="en-US" altLang="en-US" sz="2000" dirty="0"/>
              <a:t>What does the term “critical angle” mean, as applied to radio wave propagation?</a:t>
            </a:r>
          </a:p>
        </p:txBody>
      </p:sp>
      <p:sp>
        <p:nvSpPr>
          <p:cNvPr id="3367939" name="Rectangle 3"/>
          <p:cNvSpPr>
            <a:spLocks noGrp="1" noChangeArrowheads="1"/>
          </p:cNvSpPr>
          <p:nvPr>
            <p:ph type="body" idx="4294967295"/>
          </p:nvPr>
        </p:nvSpPr>
        <p:spPr>
          <a:xfrm>
            <a:off x="451390" y="1306366"/>
            <a:ext cx="8083009" cy="3115225"/>
          </a:xfrm>
        </p:spPr>
        <p:txBody>
          <a:bodyPr>
            <a:normAutofit lnSpcReduction="10000"/>
          </a:bodyPr>
          <a:lstStyle/>
          <a:p>
            <a:pPr marL="285750" indent="-285750">
              <a:buFontTx/>
              <a:buAutoNum type="alphaUcPeriod"/>
            </a:pPr>
            <a:r>
              <a:rPr lang="en-US" altLang="en-US" dirty="0">
                <a:latin typeface="Georgia" panose="02040502050405020303" pitchFamily="18" charset="0"/>
              </a:rPr>
              <a:t>The long path azimuth of a distant station.</a:t>
            </a:r>
          </a:p>
          <a:p>
            <a:pPr marL="285750" indent="-285750">
              <a:buFontTx/>
              <a:buAutoNum type="alphaUcPeriod"/>
            </a:pPr>
            <a:endParaRPr lang="en-US" altLang="en-US" dirty="0">
              <a:latin typeface="Georgia" panose="02040502050405020303" pitchFamily="18" charset="0"/>
            </a:endParaRPr>
          </a:p>
          <a:p>
            <a:pPr marL="285750" indent="-285750">
              <a:buFontTx/>
              <a:buAutoNum type="alphaUcPeriod"/>
            </a:pPr>
            <a:r>
              <a:rPr lang="en-US" altLang="en-US" dirty="0">
                <a:latin typeface="Georgia" panose="02040502050405020303" pitchFamily="18" charset="0"/>
              </a:rPr>
              <a:t>The short path azimuth of a distant station. </a:t>
            </a:r>
          </a:p>
          <a:p>
            <a:pPr marL="285750" indent="-285750">
              <a:buFontTx/>
              <a:buAutoNum type="alphaUcPeriod"/>
            </a:pPr>
            <a:endParaRPr lang="en-US" altLang="en-US" dirty="0">
              <a:latin typeface="Georgia" panose="02040502050405020303" pitchFamily="18" charset="0"/>
            </a:endParaRPr>
          </a:p>
          <a:p>
            <a:pPr marL="285750" indent="-285750">
              <a:buFontTx/>
              <a:buAutoNum type="alphaUcPeriod"/>
            </a:pPr>
            <a:r>
              <a:rPr lang="en-US" altLang="en-US" dirty="0">
                <a:latin typeface="Georgia" panose="02040502050405020303" pitchFamily="18" charset="0"/>
              </a:rPr>
              <a:t>The lowest takeoff angle that will return a radio wave to Earth under specific ionospheric conditions.</a:t>
            </a:r>
          </a:p>
          <a:p>
            <a:pPr marL="285750" indent="-285750">
              <a:buFontTx/>
              <a:buAutoNum type="alphaUcPeriod"/>
            </a:pPr>
            <a:endParaRPr lang="en-US" altLang="en-US" dirty="0">
              <a:latin typeface="Georgia" panose="02040502050405020303" pitchFamily="18" charset="0"/>
            </a:endParaRPr>
          </a:p>
          <a:p>
            <a:pPr marL="285750" indent="-285750">
              <a:buFontTx/>
              <a:buAutoNum type="alphaUcPeriod"/>
            </a:pPr>
            <a:r>
              <a:rPr lang="en-US" altLang="en-US" dirty="0">
                <a:latin typeface="Georgia" panose="02040502050405020303" pitchFamily="18" charset="0"/>
              </a:rPr>
              <a:t>The highest takeoff angle that will return a radio wave to Earth under specific ionospheric conditions. </a:t>
            </a:r>
            <a:br>
              <a:rPr lang="en-US" altLang="en-US" dirty="0"/>
            </a:br>
            <a:endParaRPr lang="en-US" altLang="en-US" dirty="0"/>
          </a:p>
        </p:txBody>
      </p:sp>
      <p:sp>
        <p:nvSpPr>
          <p:cNvPr id="2" name="Slide Number Placeholder 1"/>
          <p:cNvSpPr>
            <a:spLocks noGrp="1"/>
          </p:cNvSpPr>
          <p:nvPr>
            <p:ph type="sldNum" sz="quarter" idx="12"/>
          </p:nvPr>
        </p:nvSpPr>
        <p:spPr/>
        <p:txBody>
          <a:bodyPr/>
          <a:lstStyle/>
          <a:p>
            <a:pPr>
              <a:defRPr/>
            </a:pPr>
            <a:fld id="{F8514F60-F02D-47D8-972E-1E06531F80A8}" type="slidenum">
              <a:rPr lang="en-US" altLang="en-US">
                <a:solidFill>
                  <a:srgbClr val="000066"/>
                </a:solidFill>
              </a:rPr>
              <a:pPr>
                <a:defRPr/>
              </a:pPr>
              <a:t>33</a:t>
            </a:fld>
            <a:endParaRPr lang="en-US" altLang="en-US">
              <a:solidFill>
                <a:srgbClr val="000066"/>
              </a:solidFill>
            </a:endParaRPr>
          </a:p>
        </p:txBody>
      </p:sp>
    </p:spTree>
    <p:extLst>
      <p:ext uri="{BB962C8B-B14F-4D97-AF65-F5344CB8AC3E}">
        <p14:creationId xmlns:p14="http://schemas.microsoft.com/office/powerpoint/2010/main" val="414963374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mph" presetSubtype="2" fill="hold" nodeType="clickEffect">
                                  <p:stCondLst>
                                    <p:cond delay="0"/>
                                  </p:stCondLst>
                                  <p:childTnLst>
                                    <p:animClr clrSpc="rgb" dir="cw">
                                      <p:cBhvr override="childStyle">
                                        <p:cTn id="6" dur="500" fill="hold"/>
                                        <p:tgtEl>
                                          <p:spTgt spid="3367939">
                                            <p:txEl>
                                              <p:pRg st="6" end="6"/>
                                            </p:txEl>
                                          </p:spTgt>
                                        </p:tgtEl>
                                        <p:attrNameLst>
                                          <p:attrName>style.color</p:attrName>
                                        </p:attrNameLst>
                                      </p:cBhvr>
                                      <p:to>
                                        <a:schemeClr val="accent1"/>
                                      </p:to>
                                    </p:animClr>
                                  </p:childTnLst>
                                </p:cTn>
                              </p:par>
                              <p:par>
                                <p:cTn id="7" presetID="5" presetClass="emph" presetSubtype="1" nodeType="withEffect">
                                  <p:stCondLst>
                                    <p:cond delay="0"/>
                                  </p:stCondLst>
                                  <p:childTnLst>
                                    <p:set>
                                      <p:cBhvr override="childStyle">
                                        <p:cTn id="8" dur="indefinite"/>
                                        <p:tgtEl>
                                          <p:spTgt spid="3367939">
                                            <p:txEl>
                                              <p:pRg st="6" end="6"/>
                                            </p:txEl>
                                          </p:spTgt>
                                        </p:tgtEl>
                                        <p:attrNameLst>
                                          <p:attrName>style.fontStyle</p:attrName>
                                        </p:attrNameLst>
                                      </p:cBhvr>
                                      <p:to>
                                        <p:strVal val="normal"/>
                                      </p:to>
                                    </p:set>
                                    <p:set>
                                      <p:cBhvr override="childStyle">
                                        <p:cTn id="9" dur="indefinite"/>
                                        <p:tgtEl>
                                          <p:spTgt spid="3367939">
                                            <p:txEl>
                                              <p:pRg st="6" end="6"/>
                                            </p:txEl>
                                          </p:spTgt>
                                        </p:tgtEl>
                                        <p:attrNameLst>
                                          <p:attrName>style.fontWeight</p:attrName>
                                        </p:attrNameLst>
                                      </p:cBhvr>
                                      <p:to>
                                        <p:strVal val="bold"/>
                                      </p:to>
                                    </p:set>
                                    <p:set>
                                      <p:cBhvr override="childStyle">
                                        <p:cTn id="10" dur="indefinite"/>
                                        <p:tgtEl>
                                          <p:spTgt spid="3367939">
                                            <p:txEl>
                                              <p:pRg st="6" end="6"/>
                                            </p:txEl>
                                          </p:spTgt>
                                        </p:tgtEl>
                                        <p:attrNameLst>
                                          <p:attrName>style.textDecorationUnderline</p:attrName>
                                        </p:attrNameLst>
                                      </p:cBhvr>
                                      <p:to>
                                        <p:strVal val="false"/>
                                      </p:to>
                                    </p:set>
                                  </p:childTnLst>
                                </p:cTn>
                              </p:par>
                              <p:par>
                                <p:cTn id="11" presetID="8" presetClass="emph" presetSubtype="0" fill="hold" nodeType="withEffect">
                                  <p:stCondLst>
                                    <p:cond delay="0"/>
                                  </p:stCondLst>
                                  <p:childTnLst>
                                    <p:animRot by="21600000">
                                      <p:cBhvr>
                                        <p:cTn id="12" dur="1000" fill="hold"/>
                                        <p:tgtEl>
                                          <p:spTgt spid="3367939">
                                            <p:txEl>
                                              <p:pRg st="6" end="6"/>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62" name="Rectangle 2"/>
          <p:cNvSpPr>
            <a:spLocks noGrp="1" noChangeArrowheads="1"/>
          </p:cNvSpPr>
          <p:nvPr>
            <p:ph type="title" idx="4294967295"/>
          </p:nvPr>
        </p:nvSpPr>
        <p:spPr>
          <a:xfrm>
            <a:off x="531349" y="195264"/>
            <a:ext cx="8275372" cy="651272"/>
          </a:xfrm>
        </p:spPr>
        <p:txBody>
          <a:bodyPr anchor="t">
            <a:noAutofit/>
          </a:bodyPr>
          <a:lstStyle/>
          <a:p>
            <a:pPr algn="ctr">
              <a:lnSpc>
                <a:spcPts val="2250"/>
              </a:lnSpc>
            </a:pPr>
            <a:r>
              <a:rPr lang="en-US" altLang="en-US" sz="2000" dirty="0"/>
              <a:t>G3C02 </a:t>
            </a:r>
            <a:br>
              <a:rPr lang="en-US" altLang="en-US" sz="2000" dirty="0"/>
            </a:br>
            <a:r>
              <a:rPr lang="en-US" altLang="en-US" sz="2000" dirty="0"/>
              <a:t>What is meant by the term “critical frequency” at a given incidence angle?</a:t>
            </a:r>
          </a:p>
        </p:txBody>
      </p:sp>
      <p:sp>
        <p:nvSpPr>
          <p:cNvPr id="3365891" name="Rectangle 3"/>
          <p:cNvSpPr>
            <a:spLocks noGrp="1" noChangeArrowheads="1"/>
          </p:cNvSpPr>
          <p:nvPr>
            <p:ph type="body" idx="4294967295"/>
          </p:nvPr>
        </p:nvSpPr>
        <p:spPr>
          <a:xfrm>
            <a:off x="531349" y="1320934"/>
            <a:ext cx="7938093" cy="3048000"/>
          </a:xfrm>
        </p:spPr>
        <p:txBody>
          <a:bodyPr/>
          <a:lstStyle/>
          <a:p>
            <a:pPr marL="285750" indent="-285750">
              <a:lnSpc>
                <a:spcPct val="150000"/>
              </a:lnSpc>
              <a:buFontTx/>
              <a:buAutoNum type="alphaUcPeriod"/>
            </a:pPr>
            <a:r>
              <a:rPr lang="en-US" altLang="en-US" dirty="0">
                <a:latin typeface="Georgia" panose="02040502050405020303" pitchFamily="18" charset="0"/>
              </a:rPr>
              <a:t>The highest frequency which is refracted back to Earth</a:t>
            </a:r>
          </a:p>
          <a:p>
            <a:pPr marL="285750" indent="-285750">
              <a:lnSpc>
                <a:spcPct val="150000"/>
              </a:lnSpc>
              <a:buFontTx/>
              <a:buAutoNum type="alphaUcPeriod"/>
            </a:pPr>
            <a:r>
              <a:rPr lang="en-US" altLang="en-US" dirty="0">
                <a:latin typeface="Georgia" panose="02040502050405020303" pitchFamily="18" charset="0"/>
              </a:rPr>
              <a:t>The lowest frequency which is refracted back to Earth</a:t>
            </a:r>
          </a:p>
          <a:p>
            <a:pPr marL="285750" indent="-285750">
              <a:lnSpc>
                <a:spcPct val="150000"/>
              </a:lnSpc>
              <a:buFontTx/>
              <a:buAutoNum type="alphaUcPeriod"/>
            </a:pPr>
            <a:r>
              <a:rPr lang="en-US" altLang="en-US" dirty="0">
                <a:latin typeface="Georgia" panose="02040502050405020303" pitchFamily="18" charset="0"/>
              </a:rPr>
              <a:t>The frequency at which the signal-to-noise ratio approaches unity</a:t>
            </a:r>
          </a:p>
          <a:p>
            <a:pPr marL="285750" indent="-285750">
              <a:lnSpc>
                <a:spcPct val="150000"/>
              </a:lnSpc>
              <a:buFontTx/>
              <a:buAutoNum type="alphaUcPeriod"/>
            </a:pPr>
            <a:r>
              <a:rPr lang="en-US" altLang="en-US" dirty="0">
                <a:latin typeface="Georgia" panose="02040502050405020303" pitchFamily="18" charset="0"/>
              </a:rPr>
              <a:t>The frequency at which the signal-to-noise ratio is 6 dB</a:t>
            </a:r>
          </a:p>
        </p:txBody>
      </p:sp>
      <p:sp>
        <p:nvSpPr>
          <p:cNvPr id="2" name="Slide Number Placeholder 1"/>
          <p:cNvSpPr>
            <a:spLocks noGrp="1"/>
          </p:cNvSpPr>
          <p:nvPr>
            <p:ph type="sldNum" sz="quarter" idx="12"/>
          </p:nvPr>
        </p:nvSpPr>
        <p:spPr/>
        <p:txBody>
          <a:bodyPr/>
          <a:lstStyle/>
          <a:p>
            <a:pPr>
              <a:defRPr/>
            </a:pPr>
            <a:fld id="{F8514F60-F02D-47D8-972E-1E06531F80A8}" type="slidenum">
              <a:rPr lang="en-US" altLang="en-US">
                <a:solidFill>
                  <a:srgbClr val="000066"/>
                </a:solidFill>
              </a:rPr>
              <a:pPr>
                <a:defRPr/>
              </a:pPr>
              <a:t>34</a:t>
            </a:fld>
            <a:endParaRPr lang="en-US" altLang="en-US">
              <a:solidFill>
                <a:srgbClr val="000066"/>
              </a:solidFill>
            </a:endParaRPr>
          </a:p>
        </p:txBody>
      </p:sp>
    </p:spTree>
    <p:extLst>
      <p:ext uri="{BB962C8B-B14F-4D97-AF65-F5344CB8AC3E}">
        <p14:creationId xmlns:p14="http://schemas.microsoft.com/office/powerpoint/2010/main" val="318390746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mph" presetSubtype="2" fill="hold" nodeType="clickEffect">
                                  <p:stCondLst>
                                    <p:cond delay="0"/>
                                  </p:stCondLst>
                                  <p:childTnLst>
                                    <p:animClr clrSpc="rgb" dir="cw">
                                      <p:cBhvr override="childStyle">
                                        <p:cTn id="6" dur="500" fill="hold"/>
                                        <p:tgtEl>
                                          <p:spTgt spid="3365891">
                                            <p:txEl>
                                              <p:pRg st="0" end="0"/>
                                            </p:txEl>
                                          </p:spTgt>
                                        </p:tgtEl>
                                        <p:attrNameLst>
                                          <p:attrName>style.color</p:attrName>
                                        </p:attrNameLst>
                                      </p:cBhvr>
                                      <p:to>
                                        <a:schemeClr val="accent1"/>
                                      </p:to>
                                    </p:animClr>
                                  </p:childTnLst>
                                </p:cTn>
                              </p:par>
                            </p:childTnLst>
                          </p:cTn>
                        </p:par>
                      </p:childTnLst>
                    </p:cTn>
                  </p:par>
                  <p:par>
                    <p:cTn id="7" fill="hold">
                      <p:stCondLst>
                        <p:cond delay="indefinite"/>
                      </p:stCondLst>
                      <p:childTnLst>
                        <p:par>
                          <p:cTn id="8" fill="hold">
                            <p:stCondLst>
                              <p:cond delay="0"/>
                            </p:stCondLst>
                            <p:childTnLst>
                              <p:par>
                                <p:cTn id="9" presetID="3" presetClass="emph" presetSubtype="2" fill="hold" nodeType="clickEffect">
                                  <p:stCondLst>
                                    <p:cond delay="0"/>
                                  </p:stCondLst>
                                  <p:childTnLst>
                                    <p:animClr clrSpc="rgb" dir="cw">
                                      <p:cBhvr override="childStyle">
                                        <p:cTn id="10" dur="500" fill="hold"/>
                                        <p:tgtEl>
                                          <p:spTgt spid="3365891">
                                            <p:txEl>
                                              <p:pRg st="1" end="1"/>
                                            </p:txEl>
                                          </p:spTgt>
                                        </p:tgtEl>
                                        <p:attrNameLst>
                                          <p:attrName>style.color</p:attrName>
                                        </p:attrNameLst>
                                      </p:cBhvr>
                                      <p:to>
                                        <a:schemeClr val="accent1"/>
                                      </p:to>
                                    </p:animClr>
                                  </p:childTnLst>
                                </p:cTn>
                              </p:par>
                            </p:childTnLst>
                          </p:cTn>
                        </p:par>
                      </p:childTnLst>
                    </p:cTn>
                  </p:par>
                  <p:par>
                    <p:cTn id="11" fill="hold">
                      <p:stCondLst>
                        <p:cond delay="indefinite"/>
                      </p:stCondLst>
                      <p:childTnLst>
                        <p:par>
                          <p:cTn id="12" fill="hold">
                            <p:stCondLst>
                              <p:cond delay="0"/>
                            </p:stCondLst>
                            <p:childTnLst>
                              <p:par>
                                <p:cTn id="13" presetID="3" presetClass="emph" presetSubtype="2" fill="hold" nodeType="clickEffect">
                                  <p:stCondLst>
                                    <p:cond delay="0"/>
                                  </p:stCondLst>
                                  <p:childTnLst>
                                    <p:animClr clrSpc="rgb" dir="cw">
                                      <p:cBhvr override="childStyle">
                                        <p:cTn id="14" dur="500" fill="hold"/>
                                        <p:tgtEl>
                                          <p:spTgt spid="3365891">
                                            <p:txEl>
                                              <p:pRg st="2" end="2"/>
                                            </p:txEl>
                                          </p:spTgt>
                                        </p:tgtEl>
                                        <p:attrNameLst>
                                          <p:attrName>style.color</p:attrName>
                                        </p:attrNameLst>
                                      </p:cBhvr>
                                      <p:to>
                                        <a:schemeClr val="accent1"/>
                                      </p:to>
                                    </p:animClr>
                                  </p:childTnLst>
                                </p:cTn>
                              </p:par>
                            </p:childTnLst>
                          </p:cTn>
                        </p:par>
                      </p:childTnLst>
                    </p:cTn>
                  </p:par>
                  <p:par>
                    <p:cTn id="15" fill="hold">
                      <p:stCondLst>
                        <p:cond delay="indefinite"/>
                      </p:stCondLst>
                      <p:childTnLst>
                        <p:par>
                          <p:cTn id="16" fill="hold">
                            <p:stCondLst>
                              <p:cond delay="0"/>
                            </p:stCondLst>
                            <p:childTnLst>
                              <p:par>
                                <p:cTn id="17" presetID="3" presetClass="emph" presetSubtype="2" fill="hold" nodeType="clickEffect">
                                  <p:stCondLst>
                                    <p:cond delay="0"/>
                                  </p:stCondLst>
                                  <p:childTnLst>
                                    <p:animClr clrSpc="rgb" dir="cw">
                                      <p:cBhvr override="childStyle">
                                        <p:cTn id="18" dur="500" fill="hold"/>
                                        <p:tgtEl>
                                          <p:spTgt spid="3365891">
                                            <p:txEl>
                                              <p:pRg st="3" end="3"/>
                                            </p:txEl>
                                          </p:spTgt>
                                        </p:tgtEl>
                                        <p:attrNameLst>
                                          <p:attrName>style.color</p:attrName>
                                        </p:attrNameLst>
                                      </p:cBhvr>
                                      <p:to>
                                        <a:schemeClr val="accent1"/>
                                      </p:to>
                                    </p:animClr>
                                  </p:childTnLst>
                                </p:cTn>
                              </p:par>
                              <p:par>
                                <p:cTn id="19" presetID="5" presetClass="emph" presetSubtype="1" nodeType="withEffect">
                                  <p:stCondLst>
                                    <p:cond delay="0"/>
                                  </p:stCondLst>
                                  <p:childTnLst>
                                    <p:set>
                                      <p:cBhvr override="childStyle">
                                        <p:cTn id="20" dur="indefinite"/>
                                        <p:tgtEl>
                                          <p:spTgt spid="3365891">
                                            <p:txEl>
                                              <p:pRg st="0" end="0"/>
                                            </p:txEl>
                                          </p:spTgt>
                                        </p:tgtEl>
                                        <p:attrNameLst>
                                          <p:attrName>style.fontStyle</p:attrName>
                                        </p:attrNameLst>
                                      </p:cBhvr>
                                      <p:to>
                                        <p:strVal val="normal"/>
                                      </p:to>
                                    </p:set>
                                    <p:set>
                                      <p:cBhvr override="childStyle">
                                        <p:cTn id="21" dur="indefinite"/>
                                        <p:tgtEl>
                                          <p:spTgt spid="3365891">
                                            <p:txEl>
                                              <p:pRg st="0" end="0"/>
                                            </p:txEl>
                                          </p:spTgt>
                                        </p:tgtEl>
                                        <p:attrNameLst>
                                          <p:attrName>style.fontWeight</p:attrName>
                                        </p:attrNameLst>
                                      </p:cBhvr>
                                      <p:to>
                                        <p:strVal val="bold"/>
                                      </p:to>
                                    </p:set>
                                    <p:set>
                                      <p:cBhvr override="childStyle">
                                        <p:cTn id="22" dur="indefinite"/>
                                        <p:tgtEl>
                                          <p:spTgt spid="3365891">
                                            <p:txEl>
                                              <p:pRg st="0" end="0"/>
                                            </p:txEl>
                                          </p:spTgt>
                                        </p:tgtEl>
                                        <p:attrNameLst>
                                          <p:attrName>style.textDecorationUnderline</p:attrName>
                                        </p:attrNameLst>
                                      </p:cBhvr>
                                      <p:to>
                                        <p:strVal val="false"/>
                                      </p:to>
                                    </p:set>
                                  </p:childTnLst>
                                </p:cTn>
                              </p:par>
                              <p:par>
                                <p:cTn id="23" presetID="5" presetClass="emph" presetSubtype="1" nodeType="withEffect">
                                  <p:stCondLst>
                                    <p:cond delay="0"/>
                                  </p:stCondLst>
                                  <p:childTnLst>
                                    <p:set>
                                      <p:cBhvr override="childStyle">
                                        <p:cTn id="24" dur="indefinite"/>
                                        <p:tgtEl>
                                          <p:spTgt spid="3365891">
                                            <p:txEl>
                                              <p:pRg st="1" end="1"/>
                                            </p:txEl>
                                          </p:spTgt>
                                        </p:tgtEl>
                                        <p:attrNameLst>
                                          <p:attrName>style.fontStyle</p:attrName>
                                        </p:attrNameLst>
                                      </p:cBhvr>
                                      <p:to>
                                        <p:strVal val="normal"/>
                                      </p:to>
                                    </p:set>
                                    <p:set>
                                      <p:cBhvr override="childStyle">
                                        <p:cTn id="25" dur="indefinite"/>
                                        <p:tgtEl>
                                          <p:spTgt spid="3365891">
                                            <p:txEl>
                                              <p:pRg st="1" end="1"/>
                                            </p:txEl>
                                          </p:spTgt>
                                        </p:tgtEl>
                                        <p:attrNameLst>
                                          <p:attrName>style.fontWeight</p:attrName>
                                        </p:attrNameLst>
                                      </p:cBhvr>
                                      <p:to>
                                        <p:strVal val="bold"/>
                                      </p:to>
                                    </p:set>
                                    <p:set>
                                      <p:cBhvr override="childStyle">
                                        <p:cTn id="26" dur="indefinite"/>
                                        <p:tgtEl>
                                          <p:spTgt spid="3365891">
                                            <p:txEl>
                                              <p:pRg st="1" end="1"/>
                                            </p:txEl>
                                          </p:spTgt>
                                        </p:tgtEl>
                                        <p:attrNameLst>
                                          <p:attrName>style.textDecorationUnderline</p:attrName>
                                        </p:attrNameLst>
                                      </p:cBhvr>
                                      <p:to>
                                        <p:strVal val="false"/>
                                      </p:to>
                                    </p:set>
                                  </p:childTnLst>
                                </p:cTn>
                              </p:par>
                              <p:par>
                                <p:cTn id="27" presetID="5" presetClass="emph" presetSubtype="1" nodeType="withEffect">
                                  <p:stCondLst>
                                    <p:cond delay="0"/>
                                  </p:stCondLst>
                                  <p:childTnLst>
                                    <p:set>
                                      <p:cBhvr override="childStyle">
                                        <p:cTn id="28" dur="indefinite"/>
                                        <p:tgtEl>
                                          <p:spTgt spid="3365891">
                                            <p:txEl>
                                              <p:pRg st="2" end="2"/>
                                            </p:txEl>
                                          </p:spTgt>
                                        </p:tgtEl>
                                        <p:attrNameLst>
                                          <p:attrName>style.fontStyle</p:attrName>
                                        </p:attrNameLst>
                                      </p:cBhvr>
                                      <p:to>
                                        <p:strVal val="normal"/>
                                      </p:to>
                                    </p:set>
                                    <p:set>
                                      <p:cBhvr override="childStyle">
                                        <p:cTn id="29" dur="indefinite"/>
                                        <p:tgtEl>
                                          <p:spTgt spid="3365891">
                                            <p:txEl>
                                              <p:pRg st="2" end="2"/>
                                            </p:txEl>
                                          </p:spTgt>
                                        </p:tgtEl>
                                        <p:attrNameLst>
                                          <p:attrName>style.fontWeight</p:attrName>
                                        </p:attrNameLst>
                                      </p:cBhvr>
                                      <p:to>
                                        <p:strVal val="bold"/>
                                      </p:to>
                                    </p:set>
                                    <p:set>
                                      <p:cBhvr override="childStyle">
                                        <p:cTn id="30" dur="indefinite"/>
                                        <p:tgtEl>
                                          <p:spTgt spid="3365891">
                                            <p:txEl>
                                              <p:pRg st="2" end="2"/>
                                            </p:txEl>
                                          </p:spTgt>
                                        </p:tgtEl>
                                        <p:attrNameLst>
                                          <p:attrName>style.textDecorationUnderline</p:attrName>
                                        </p:attrNameLst>
                                      </p:cBhvr>
                                      <p:to>
                                        <p:strVal val="false"/>
                                      </p:to>
                                    </p:set>
                                  </p:childTnLst>
                                </p:cTn>
                              </p:par>
                              <p:par>
                                <p:cTn id="31" presetID="5" presetClass="emph" presetSubtype="1" nodeType="withEffect">
                                  <p:stCondLst>
                                    <p:cond delay="0"/>
                                  </p:stCondLst>
                                  <p:childTnLst>
                                    <p:set>
                                      <p:cBhvr override="childStyle">
                                        <p:cTn id="32" dur="indefinite"/>
                                        <p:tgtEl>
                                          <p:spTgt spid="3365891">
                                            <p:txEl>
                                              <p:pRg st="3" end="3"/>
                                            </p:txEl>
                                          </p:spTgt>
                                        </p:tgtEl>
                                        <p:attrNameLst>
                                          <p:attrName>style.fontStyle</p:attrName>
                                        </p:attrNameLst>
                                      </p:cBhvr>
                                      <p:to>
                                        <p:strVal val="normal"/>
                                      </p:to>
                                    </p:set>
                                    <p:set>
                                      <p:cBhvr override="childStyle">
                                        <p:cTn id="33" dur="indefinite"/>
                                        <p:tgtEl>
                                          <p:spTgt spid="3365891">
                                            <p:txEl>
                                              <p:pRg st="3" end="3"/>
                                            </p:txEl>
                                          </p:spTgt>
                                        </p:tgtEl>
                                        <p:attrNameLst>
                                          <p:attrName>style.fontWeight</p:attrName>
                                        </p:attrNameLst>
                                      </p:cBhvr>
                                      <p:to>
                                        <p:strVal val="bold"/>
                                      </p:to>
                                    </p:set>
                                    <p:set>
                                      <p:cBhvr override="childStyle">
                                        <p:cTn id="34" dur="indefinite"/>
                                        <p:tgtEl>
                                          <p:spTgt spid="3365891">
                                            <p:txEl>
                                              <p:pRg st="3" end="3"/>
                                            </p:txEl>
                                          </p:spTgt>
                                        </p:tgtEl>
                                        <p:attrNameLst>
                                          <p:attrName>style.textDecorationUnderline</p:attrName>
                                        </p:attrNameLst>
                                      </p:cBhvr>
                                      <p:to>
                                        <p:strVal val="false"/>
                                      </p:to>
                                    </p:set>
                                  </p:childTnLst>
                                </p:cTn>
                              </p:par>
                              <p:par>
                                <p:cTn id="35" presetID="8" presetClass="emph" presetSubtype="0" fill="hold" nodeType="withEffect">
                                  <p:stCondLst>
                                    <p:cond delay="0"/>
                                  </p:stCondLst>
                                  <p:childTnLst>
                                    <p:animRot by="21600000">
                                      <p:cBhvr>
                                        <p:cTn id="36" dur="1000" fill="hold"/>
                                        <p:tgtEl>
                                          <p:spTgt spid="3365891">
                                            <p:txEl>
                                              <p:pRg st="0" end="0"/>
                                            </p:txEl>
                                          </p:spTgt>
                                        </p:tgtEl>
                                        <p:attrNameLst>
                                          <p:attrName>r</p:attrName>
                                        </p:attrNameLst>
                                      </p:cBhvr>
                                    </p:animRot>
                                  </p:childTnLst>
                                </p:cTn>
                              </p:par>
                              <p:par>
                                <p:cTn id="37" presetID="8" presetClass="emph" presetSubtype="0" fill="hold" nodeType="withEffect">
                                  <p:stCondLst>
                                    <p:cond delay="0"/>
                                  </p:stCondLst>
                                  <p:childTnLst>
                                    <p:animRot by="21600000">
                                      <p:cBhvr>
                                        <p:cTn id="38" dur="1000" fill="hold"/>
                                        <p:tgtEl>
                                          <p:spTgt spid="3365891">
                                            <p:txEl>
                                              <p:pRg st="1" end="1"/>
                                            </p:txEl>
                                          </p:spTgt>
                                        </p:tgtEl>
                                        <p:attrNameLst>
                                          <p:attrName>r</p:attrName>
                                        </p:attrNameLst>
                                      </p:cBhvr>
                                    </p:animRot>
                                  </p:childTnLst>
                                </p:cTn>
                              </p:par>
                              <p:par>
                                <p:cTn id="39" presetID="8" presetClass="emph" presetSubtype="0" fill="hold" nodeType="withEffect">
                                  <p:stCondLst>
                                    <p:cond delay="0"/>
                                  </p:stCondLst>
                                  <p:childTnLst>
                                    <p:animRot by="21600000">
                                      <p:cBhvr>
                                        <p:cTn id="40" dur="1000" fill="hold"/>
                                        <p:tgtEl>
                                          <p:spTgt spid="3365891">
                                            <p:txEl>
                                              <p:pRg st="2" end="2"/>
                                            </p:txEl>
                                          </p:spTgt>
                                        </p:tgtEl>
                                        <p:attrNameLst>
                                          <p:attrName>r</p:attrName>
                                        </p:attrNameLst>
                                      </p:cBhvr>
                                    </p:animRot>
                                  </p:childTnLst>
                                </p:cTn>
                              </p:par>
                              <p:par>
                                <p:cTn id="41" presetID="8" presetClass="emph" presetSubtype="0" fill="hold" nodeType="withEffect">
                                  <p:stCondLst>
                                    <p:cond delay="0"/>
                                  </p:stCondLst>
                                  <p:childTnLst>
                                    <p:animRot by="21600000">
                                      <p:cBhvr>
                                        <p:cTn id="42" dur="1000" fill="hold"/>
                                        <p:tgtEl>
                                          <p:spTgt spid="3365891">
                                            <p:txEl>
                                              <p:pRg st="3" end="3"/>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9010" name="Rectangle 2"/>
          <p:cNvSpPr>
            <a:spLocks noGrp="1" noChangeArrowheads="1"/>
          </p:cNvSpPr>
          <p:nvPr>
            <p:ph type="title" idx="4294967295"/>
          </p:nvPr>
        </p:nvSpPr>
        <p:spPr>
          <a:xfrm>
            <a:off x="254691" y="319255"/>
            <a:ext cx="8589506" cy="651272"/>
          </a:xfrm>
        </p:spPr>
        <p:txBody>
          <a:bodyPr anchor="t">
            <a:normAutofit/>
          </a:bodyPr>
          <a:lstStyle/>
          <a:p>
            <a:pPr algn="ctr" eaLnBrk="1" hangingPunct="1"/>
            <a:r>
              <a:rPr lang="en-US" altLang="en-US" sz="2000" dirty="0"/>
              <a:t>G3B08</a:t>
            </a:r>
            <a:br>
              <a:rPr lang="en-US" altLang="en-US" sz="2000" dirty="0"/>
            </a:br>
            <a:r>
              <a:rPr lang="en-US" altLang="en-US" sz="2000" dirty="0"/>
              <a:t>What does MUF stand for?</a:t>
            </a:r>
          </a:p>
        </p:txBody>
      </p:sp>
      <p:sp>
        <p:nvSpPr>
          <p:cNvPr id="3356675" name="Rectangle 3"/>
          <p:cNvSpPr>
            <a:spLocks noGrp="1" noChangeArrowheads="1"/>
          </p:cNvSpPr>
          <p:nvPr>
            <p:ph type="body" idx="4294967295"/>
          </p:nvPr>
        </p:nvSpPr>
        <p:spPr>
          <a:xfrm>
            <a:off x="367560" y="1482862"/>
            <a:ext cx="8319240" cy="3015747"/>
          </a:xfrm>
        </p:spPr>
        <p:txBody>
          <a:bodyPr>
            <a:normAutofit/>
          </a:bodyPr>
          <a:lstStyle/>
          <a:p>
            <a:pPr marL="285750" indent="-285750">
              <a:buFontTx/>
              <a:buAutoNum type="alphaUcPeriod"/>
            </a:pPr>
            <a:r>
              <a:rPr lang="en-US" altLang="en-US" dirty="0">
                <a:latin typeface="Georgia" panose="02040502050405020303" pitchFamily="18" charset="0"/>
              </a:rPr>
              <a:t>The Minimum Usable Frequency for communications between two points.</a:t>
            </a:r>
          </a:p>
          <a:p>
            <a:pPr marL="285750" indent="-285750">
              <a:buFontTx/>
              <a:buAutoNum type="alphaUcPeriod"/>
            </a:pPr>
            <a:endParaRPr lang="en-US" altLang="en-US" dirty="0">
              <a:latin typeface="Georgia" panose="02040502050405020303" pitchFamily="18" charset="0"/>
            </a:endParaRPr>
          </a:p>
          <a:p>
            <a:pPr marL="285750" indent="-285750">
              <a:buFontTx/>
              <a:buAutoNum type="alphaUcPeriod"/>
            </a:pPr>
            <a:r>
              <a:rPr lang="en-US" altLang="en-US" dirty="0">
                <a:latin typeface="Georgia" panose="02040502050405020303" pitchFamily="18" charset="0"/>
              </a:rPr>
              <a:t>The Maximum Usable Frequency for communications between two points.</a:t>
            </a:r>
          </a:p>
          <a:p>
            <a:pPr marL="285750" indent="-285750">
              <a:buFontTx/>
              <a:buAutoNum type="alphaUcPeriod"/>
            </a:pPr>
            <a:endParaRPr lang="en-US" altLang="en-US" dirty="0">
              <a:latin typeface="Georgia" panose="02040502050405020303" pitchFamily="18" charset="0"/>
            </a:endParaRPr>
          </a:p>
          <a:p>
            <a:pPr marL="285750" indent="-285750">
              <a:buFontTx/>
              <a:buAutoNum type="alphaUcPeriod"/>
            </a:pPr>
            <a:r>
              <a:rPr lang="en-US" altLang="en-US" dirty="0">
                <a:latin typeface="Georgia" panose="02040502050405020303" pitchFamily="18" charset="0"/>
              </a:rPr>
              <a:t>The Minimum Usable Frequency during a 24-hour period.</a:t>
            </a:r>
          </a:p>
          <a:p>
            <a:pPr marL="285750" indent="-285750">
              <a:buFontTx/>
              <a:buAutoNum type="alphaUcPeriod"/>
            </a:pPr>
            <a:endParaRPr lang="en-US" altLang="en-US" dirty="0">
              <a:latin typeface="Georgia" panose="02040502050405020303" pitchFamily="18" charset="0"/>
            </a:endParaRPr>
          </a:p>
          <a:p>
            <a:pPr marL="285750" indent="-285750">
              <a:buFontTx/>
              <a:buAutoNum type="alphaUcPeriod"/>
            </a:pPr>
            <a:r>
              <a:rPr lang="en-US" altLang="en-US" dirty="0">
                <a:latin typeface="Georgia" panose="02040502050405020303" pitchFamily="18" charset="0"/>
              </a:rPr>
              <a:t>The Maximum Usable Frequency during a 24-hour period. </a:t>
            </a:r>
            <a:br>
              <a:rPr lang="en-US" altLang="en-US" dirty="0"/>
            </a:br>
            <a:endParaRPr lang="en-US" altLang="en-US" dirty="0"/>
          </a:p>
        </p:txBody>
      </p:sp>
      <p:sp>
        <p:nvSpPr>
          <p:cNvPr id="2" name="Slide Number Placeholder 1"/>
          <p:cNvSpPr>
            <a:spLocks noGrp="1"/>
          </p:cNvSpPr>
          <p:nvPr>
            <p:ph type="sldNum" sz="quarter" idx="12"/>
          </p:nvPr>
        </p:nvSpPr>
        <p:spPr/>
        <p:txBody>
          <a:bodyPr/>
          <a:lstStyle/>
          <a:p>
            <a:pPr>
              <a:defRPr/>
            </a:pPr>
            <a:fld id="{F8514F60-F02D-47D8-972E-1E06531F80A8}" type="slidenum">
              <a:rPr lang="en-US" altLang="en-US">
                <a:solidFill>
                  <a:srgbClr val="000066"/>
                </a:solidFill>
              </a:rPr>
              <a:pPr>
                <a:defRPr/>
              </a:pPr>
              <a:t>35</a:t>
            </a:fld>
            <a:endParaRPr lang="en-US" altLang="en-US">
              <a:solidFill>
                <a:srgbClr val="000066"/>
              </a:solidFill>
            </a:endParaRPr>
          </a:p>
        </p:txBody>
      </p:sp>
    </p:spTree>
    <p:extLst>
      <p:ext uri="{BB962C8B-B14F-4D97-AF65-F5344CB8AC3E}">
        <p14:creationId xmlns:p14="http://schemas.microsoft.com/office/powerpoint/2010/main" val="195385376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mph" presetSubtype="2" fill="hold" nodeType="clickEffect">
                                  <p:stCondLst>
                                    <p:cond delay="0"/>
                                  </p:stCondLst>
                                  <p:childTnLst>
                                    <p:animClr clrSpc="rgb" dir="cw">
                                      <p:cBhvr override="childStyle">
                                        <p:cTn id="6" dur="500" fill="hold"/>
                                        <p:tgtEl>
                                          <p:spTgt spid="3356675">
                                            <p:txEl>
                                              <p:pRg st="2" end="2"/>
                                            </p:txEl>
                                          </p:spTgt>
                                        </p:tgtEl>
                                        <p:attrNameLst>
                                          <p:attrName>style.color</p:attrName>
                                        </p:attrNameLst>
                                      </p:cBhvr>
                                      <p:to>
                                        <a:schemeClr val="accent1"/>
                                      </p:to>
                                    </p:animClr>
                                  </p:childTnLst>
                                </p:cTn>
                              </p:par>
                              <p:par>
                                <p:cTn id="7" presetID="5" presetClass="emph" presetSubtype="1" nodeType="withEffect">
                                  <p:stCondLst>
                                    <p:cond delay="0"/>
                                  </p:stCondLst>
                                  <p:childTnLst>
                                    <p:set>
                                      <p:cBhvr override="childStyle">
                                        <p:cTn id="8" dur="indefinite"/>
                                        <p:tgtEl>
                                          <p:spTgt spid="3356675">
                                            <p:txEl>
                                              <p:pRg st="2" end="2"/>
                                            </p:txEl>
                                          </p:spTgt>
                                        </p:tgtEl>
                                        <p:attrNameLst>
                                          <p:attrName>style.fontStyle</p:attrName>
                                        </p:attrNameLst>
                                      </p:cBhvr>
                                      <p:to>
                                        <p:strVal val="normal"/>
                                      </p:to>
                                    </p:set>
                                    <p:set>
                                      <p:cBhvr override="childStyle">
                                        <p:cTn id="9" dur="indefinite"/>
                                        <p:tgtEl>
                                          <p:spTgt spid="3356675">
                                            <p:txEl>
                                              <p:pRg st="2" end="2"/>
                                            </p:txEl>
                                          </p:spTgt>
                                        </p:tgtEl>
                                        <p:attrNameLst>
                                          <p:attrName>style.fontWeight</p:attrName>
                                        </p:attrNameLst>
                                      </p:cBhvr>
                                      <p:to>
                                        <p:strVal val="bold"/>
                                      </p:to>
                                    </p:set>
                                    <p:set>
                                      <p:cBhvr override="childStyle">
                                        <p:cTn id="10" dur="indefinite"/>
                                        <p:tgtEl>
                                          <p:spTgt spid="3356675">
                                            <p:txEl>
                                              <p:pRg st="2" end="2"/>
                                            </p:txEl>
                                          </p:spTgt>
                                        </p:tgtEl>
                                        <p:attrNameLst>
                                          <p:attrName>style.textDecorationUnderline</p:attrName>
                                        </p:attrNameLst>
                                      </p:cBhvr>
                                      <p:to>
                                        <p:strVal val="false"/>
                                      </p:to>
                                    </p:set>
                                  </p:childTnLst>
                                </p:cTn>
                              </p:par>
                              <p:par>
                                <p:cTn id="11" presetID="8" presetClass="emph" presetSubtype="0" fill="hold" nodeType="withEffect">
                                  <p:stCondLst>
                                    <p:cond delay="0"/>
                                  </p:stCondLst>
                                  <p:childTnLst>
                                    <p:animRot by="21600000">
                                      <p:cBhvr>
                                        <p:cTn id="12" dur="1000" fill="hold"/>
                                        <p:tgtEl>
                                          <p:spTgt spid="3356675">
                                            <p:txEl>
                                              <p:pRg st="2" end="2"/>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250" name="Rectangle 2"/>
          <p:cNvSpPr>
            <a:spLocks noGrp="1" noChangeArrowheads="1"/>
          </p:cNvSpPr>
          <p:nvPr>
            <p:ph type="title" idx="4294967295"/>
          </p:nvPr>
        </p:nvSpPr>
        <p:spPr>
          <a:xfrm>
            <a:off x="359764" y="295276"/>
            <a:ext cx="8117174" cy="651272"/>
          </a:xfrm>
        </p:spPr>
        <p:txBody>
          <a:bodyPr anchor="t">
            <a:normAutofit/>
          </a:bodyPr>
          <a:lstStyle/>
          <a:p>
            <a:pPr algn="ctr" eaLnBrk="1" hangingPunct="1"/>
            <a:r>
              <a:rPr lang="en-US" altLang="en-US" sz="2000" dirty="0"/>
              <a:t>G3B07</a:t>
            </a:r>
            <a:br>
              <a:rPr lang="en-US" altLang="en-US" sz="2000" dirty="0"/>
            </a:br>
            <a:r>
              <a:rPr lang="en-US" altLang="en-US" sz="2000" dirty="0"/>
              <a:t>What does LUF stand for?</a:t>
            </a:r>
          </a:p>
        </p:txBody>
      </p:sp>
      <p:sp>
        <p:nvSpPr>
          <p:cNvPr id="3355651" name="Rectangle 3"/>
          <p:cNvSpPr>
            <a:spLocks noGrp="1" noChangeArrowheads="1"/>
          </p:cNvSpPr>
          <p:nvPr>
            <p:ph type="body" idx="4294967295"/>
          </p:nvPr>
        </p:nvSpPr>
        <p:spPr>
          <a:xfrm>
            <a:off x="226035" y="1318676"/>
            <a:ext cx="8685617" cy="2940384"/>
          </a:xfrm>
        </p:spPr>
        <p:txBody>
          <a:bodyPr>
            <a:normAutofit/>
          </a:bodyPr>
          <a:lstStyle/>
          <a:p>
            <a:pPr marL="285750" indent="-285750">
              <a:lnSpc>
                <a:spcPct val="150000"/>
              </a:lnSpc>
              <a:buFontTx/>
              <a:buAutoNum type="alphaUcPeriod"/>
            </a:pPr>
            <a:r>
              <a:rPr lang="en-US" altLang="en-US" dirty="0">
                <a:latin typeface="Georgia" panose="02040502050405020303" pitchFamily="18" charset="0"/>
              </a:rPr>
              <a:t>The Lowest Usable Frequency for communications between two specific points</a:t>
            </a:r>
          </a:p>
          <a:p>
            <a:pPr marL="285750" indent="-285750">
              <a:lnSpc>
                <a:spcPct val="150000"/>
              </a:lnSpc>
              <a:buFontTx/>
              <a:buAutoNum type="alphaUcPeriod"/>
            </a:pPr>
            <a:r>
              <a:rPr lang="en-US" altLang="en-US" dirty="0">
                <a:latin typeface="Georgia" panose="02040502050405020303" pitchFamily="18" charset="0"/>
              </a:rPr>
              <a:t>Lowest Usable Frequency for communications to any point outside a 100-mile radius</a:t>
            </a:r>
          </a:p>
          <a:p>
            <a:pPr marL="285750" indent="-285750">
              <a:lnSpc>
                <a:spcPct val="150000"/>
              </a:lnSpc>
              <a:buFontTx/>
              <a:buAutoNum type="alphaUcPeriod"/>
            </a:pPr>
            <a:r>
              <a:rPr lang="en-US" altLang="en-US" dirty="0">
                <a:latin typeface="Georgia" panose="02040502050405020303" pitchFamily="18" charset="0"/>
              </a:rPr>
              <a:t>The Lowest Usable Frequency during a 24-hour period</a:t>
            </a:r>
          </a:p>
          <a:p>
            <a:pPr marL="285750" indent="-285750">
              <a:lnSpc>
                <a:spcPct val="150000"/>
              </a:lnSpc>
              <a:buFontTx/>
              <a:buAutoNum type="alphaUcPeriod"/>
            </a:pPr>
            <a:r>
              <a:rPr lang="en-US" altLang="en-US" dirty="0">
                <a:latin typeface="Georgia" panose="02040502050405020303" pitchFamily="18" charset="0"/>
              </a:rPr>
              <a:t>Lowest Usable Frequency during the past 60 minutes</a:t>
            </a:r>
          </a:p>
        </p:txBody>
      </p:sp>
      <p:sp>
        <p:nvSpPr>
          <p:cNvPr id="2" name="Slide Number Placeholder 1"/>
          <p:cNvSpPr>
            <a:spLocks noGrp="1"/>
          </p:cNvSpPr>
          <p:nvPr>
            <p:ph type="sldNum" sz="quarter" idx="12"/>
          </p:nvPr>
        </p:nvSpPr>
        <p:spPr/>
        <p:txBody>
          <a:bodyPr/>
          <a:lstStyle/>
          <a:p>
            <a:pPr>
              <a:defRPr/>
            </a:pPr>
            <a:fld id="{F8514F60-F02D-47D8-972E-1E06531F80A8}" type="slidenum">
              <a:rPr lang="en-US" altLang="en-US">
                <a:solidFill>
                  <a:srgbClr val="000066"/>
                </a:solidFill>
              </a:rPr>
              <a:pPr>
                <a:defRPr/>
              </a:pPr>
              <a:t>36</a:t>
            </a:fld>
            <a:endParaRPr lang="en-US" altLang="en-US">
              <a:solidFill>
                <a:srgbClr val="000066"/>
              </a:solidFill>
            </a:endParaRPr>
          </a:p>
        </p:txBody>
      </p:sp>
    </p:spTree>
    <p:extLst>
      <p:ext uri="{BB962C8B-B14F-4D97-AF65-F5344CB8AC3E}">
        <p14:creationId xmlns:p14="http://schemas.microsoft.com/office/powerpoint/2010/main" val="359225966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mph" presetSubtype="2" fill="hold" nodeType="clickEffect">
                                  <p:stCondLst>
                                    <p:cond delay="0"/>
                                  </p:stCondLst>
                                  <p:childTnLst>
                                    <p:animClr clrSpc="rgb" dir="cw">
                                      <p:cBhvr override="childStyle">
                                        <p:cTn id="6" dur="500" fill="hold"/>
                                        <p:tgtEl>
                                          <p:spTgt spid="3355651">
                                            <p:txEl>
                                              <p:pRg st="0" end="0"/>
                                            </p:txEl>
                                          </p:spTgt>
                                        </p:tgtEl>
                                        <p:attrNameLst>
                                          <p:attrName>style.color</p:attrName>
                                        </p:attrNameLst>
                                      </p:cBhvr>
                                      <p:to>
                                        <a:schemeClr val="accent1"/>
                                      </p:to>
                                    </p:animClr>
                                  </p:childTnLst>
                                </p:cTn>
                              </p:par>
                            </p:childTnLst>
                          </p:cTn>
                        </p:par>
                      </p:childTnLst>
                    </p:cTn>
                  </p:par>
                  <p:par>
                    <p:cTn id="7" fill="hold">
                      <p:stCondLst>
                        <p:cond delay="indefinite"/>
                      </p:stCondLst>
                      <p:childTnLst>
                        <p:par>
                          <p:cTn id="8" fill="hold">
                            <p:stCondLst>
                              <p:cond delay="0"/>
                            </p:stCondLst>
                            <p:childTnLst>
                              <p:par>
                                <p:cTn id="9" presetID="3" presetClass="emph" presetSubtype="2" fill="hold" nodeType="clickEffect">
                                  <p:stCondLst>
                                    <p:cond delay="0"/>
                                  </p:stCondLst>
                                  <p:childTnLst>
                                    <p:animClr clrSpc="rgb" dir="cw">
                                      <p:cBhvr override="childStyle">
                                        <p:cTn id="10" dur="500" fill="hold"/>
                                        <p:tgtEl>
                                          <p:spTgt spid="3355651">
                                            <p:txEl>
                                              <p:pRg st="1" end="1"/>
                                            </p:txEl>
                                          </p:spTgt>
                                        </p:tgtEl>
                                        <p:attrNameLst>
                                          <p:attrName>style.color</p:attrName>
                                        </p:attrNameLst>
                                      </p:cBhvr>
                                      <p:to>
                                        <a:schemeClr val="accent1"/>
                                      </p:to>
                                    </p:animClr>
                                  </p:childTnLst>
                                </p:cTn>
                              </p:par>
                            </p:childTnLst>
                          </p:cTn>
                        </p:par>
                      </p:childTnLst>
                    </p:cTn>
                  </p:par>
                  <p:par>
                    <p:cTn id="11" fill="hold">
                      <p:stCondLst>
                        <p:cond delay="indefinite"/>
                      </p:stCondLst>
                      <p:childTnLst>
                        <p:par>
                          <p:cTn id="12" fill="hold">
                            <p:stCondLst>
                              <p:cond delay="0"/>
                            </p:stCondLst>
                            <p:childTnLst>
                              <p:par>
                                <p:cTn id="13" presetID="3" presetClass="emph" presetSubtype="2" fill="hold" nodeType="clickEffect">
                                  <p:stCondLst>
                                    <p:cond delay="0"/>
                                  </p:stCondLst>
                                  <p:childTnLst>
                                    <p:animClr clrSpc="rgb" dir="cw">
                                      <p:cBhvr override="childStyle">
                                        <p:cTn id="14" dur="500" fill="hold"/>
                                        <p:tgtEl>
                                          <p:spTgt spid="3355651">
                                            <p:txEl>
                                              <p:pRg st="2" end="2"/>
                                            </p:txEl>
                                          </p:spTgt>
                                        </p:tgtEl>
                                        <p:attrNameLst>
                                          <p:attrName>style.color</p:attrName>
                                        </p:attrNameLst>
                                      </p:cBhvr>
                                      <p:to>
                                        <a:schemeClr val="accent1"/>
                                      </p:to>
                                    </p:animClr>
                                  </p:childTnLst>
                                </p:cTn>
                              </p:par>
                            </p:childTnLst>
                          </p:cTn>
                        </p:par>
                      </p:childTnLst>
                    </p:cTn>
                  </p:par>
                  <p:par>
                    <p:cTn id="15" fill="hold">
                      <p:stCondLst>
                        <p:cond delay="indefinite"/>
                      </p:stCondLst>
                      <p:childTnLst>
                        <p:par>
                          <p:cTn id="16" fill="hold">
                            <p:stCondLst>
                              <p:cond delay="0"/>
                            </p:stCondLst>
                            <p:childTnLst>
                              <p:par>
                                <p:cTn id="17" presetID="3" presetClass="emph" presetSubtype="2" fill="hold" nodeType="clickEffect">
                                  <p:stCondLst>
                                    <p:cond delay="0"/>
                                  </p:stCondLst>
                                  <p:childTnLst>
                                    <p:animClr clrSpc="rgb" dir="cw">
                                      <p:cBhvr override="childStyle">
                                        <p:cTn id="18" dur="500" fill="hold"/>
                                        <p:tgtEl>
                                          <p:spTgt spid="3355651">
                                            <p:txEl>
                                              <p:pRg st="3" end="3"/>
                                            </p:txEl>
                                          </p:spTgt>
                                        </p:tgtEl>
                                        <p:attrNameLst>
                                          <p:attrName>style.color</p:attrName>
                                        </p:attrNameLst>
                                      </p:cBhvr>
                                      <p:to>
                                        <a:schemeClr val="accent1"/>
                                      </p:to>
                                    </p:animClr>
                                  </p:childTnLst>
                                </p:cTn>
                              </p:par>
                              <p:par>
                                <p:cTn id="19" presetID="5" presetClass="emph" presetSubtype="1" nodeType="withEffect">
                                  <p:stCondLst>
                                    <p:cond delay="0"/>
                                  </p:stCondLst>
                                  <p:childTnLst>
                                    <p:set>
                                      <p:cBhvr override="childStyle">
                                        <p:cTn id="20" dur="indefinite"/>
                                        <p:tgtEl>
                                          <p:spTgt spid="3355651">
                                            <p:txEl>
                                              <p:pRg st="0" end="0"/>
                                            </p:txEl>
                                          </p:spTgt>
                                        </p:tgtEl>
                                        <p:attrNameLst>
                                          <p:attrName>style.fontStyle</p:attrName>
                                        </p:attrNameLst>
                                      </p:cBhvr>
                                      <p:to>
                                        <p:strVal val="normal"/>
                                      </p:to>
                                    </p:set>
                                    <p:set>
                                      <p:cBhvr override="childStyle">
                                        <p:cTn id="21" dur="indefinite"/>
                                        <p:tgtEl>
                                          <p:spTgt spid="3355651">
                                            <p:txEl>
                                              <p:pRg st="0" end="0"/>
                                            </p:txEl>
                                          </p:spTgt>
                                        </p:tgtEl>
                                        <p:attrNameLst>
                                          <p:attrName>style.fontWeight</p:attrName>
                                        </p:attrNameLst>
                                      </p:cBhvr>
                                      <p:to>
                                        <p:strVal val="bold"/>
                                      </p:to>
                                    </p:set>
                                    <p:set>
                                      <p:cBhvr override="childStyle">
                                        <p:cTn id="22" dur="indefinite"/>
                                        <p:tgtEl>
                                          <p:spTgt spid="3355651">
                                            <p:txEl>
                                              <p:pRg st="0" end="0"/>
                                            </p:txEl>
                                          </p:spTgt>
                                        </p:tgtEl>
                                        <p:attrNameLst>
                                          <p:attrName>style.textDecorationUnderline</p:attrName>
                                        </p:attrNameLst>
                                      </p:cBhvr>
                                      <p:to>
                                        <p:strVal val="false"/>
                                      </p:to>
                                    </p:set>
                                  </p:childTnLst>
                                </p:cTn>
                              </p:par>
                              <p:par>
                                <p:cTn id="23" presetID="5" presetClass="emph" presetSubtype="1" nodeType="withEffect">
                                  <p:stCondLst>
                                    <p:cond delay="0"/>
                                  </p:stCondLst>
                                  <p:childTnLst>
                                    <p:set>
                                      <p:cBhvr override="childStyle">
                                        <p:cTn id="24" dur="indefinite"/>
                                        <p:tgtEl>
                                          <p:spTgt spid="3355651">
                                            <p:txEl>
                                              <p:pRg st="1" end="1"/>
                                            </p:txEl>
                                          </p:spTgt>
                                        </p:tgtEl>
                                        <p:attrNameLst>
                                          <p:attrName>style.fontStyle</p:attrName>
                                        </p:attrNameLst>
                                      </p:cBhvr>
                                      <p:to>
                                        <p:strVal val="normal"/>
                                      </p:to>
                                    </p:set>
                                    <p:set>
                                      <p:cBhvr override="childStyle">
                                        <p:cTn id="25" dur="indefinite"/>
                                        <p:tgtEl>
                                          <p:spTgt spid="3355651">
                                            <p:txEl>
                                              <p:pRg st="1" end="1"/>
                                            </p:txEl>
                                          </p:spTgt>
                                        </p:tgtEl>
                                        <p:attrNameLst>
                                          <p:attrName>style.fontWeight</p:attrName>
                                        </p:attrNameLst>
                                      </p:cBhvr>
                                      <p:to>
                                        <p:strVal val="bold"/>
                                      </p:to>
                                    </p:set>
                                    <p:set>
                                      <p:cBhvr override="childStyle">
                                        <p:cTn id="26" dur="indefinite"/>
                                        <p:tgtEl>
                                          <p:spTgt spid="3355651">
                                            <p:txEl>
                                              <p:pRg st="1" end="1"/>
                                            </p:txEl>
                                          </p:spTgt>
                                        </p:tgtEl>
                                        <p:attrNameLst>
                                          <p:attrName>style.textDecorationUnderline</p:attrName>
                                        </p:attrNameLst>
                                      </p:cBhvr>
                                      <p:to>
                                        <p:strVal val="false"/>
                                      </p:to>
                                    </p:set>
                                  </p:childTnLst>
                                </p:cTn>
                              </p:par>
                              <p:par>
                                <p:cTn id="27" presetID="5" presetClass="emph" presetSubtype="1" nodeType="withEffect">
                                  <p:stCondLst>
                                    <p:cond delay="0"/>
                                  </p:stCondLst>
                                  <p:childTnLst>
                                    <p:set>
                                      <p:cBhvr override="childStyle">
                                        <p:cTn id="28" dur="indefinite"/>
                                        <p:tgtEl>
                                          <p:spTgt spid="3355651">
                                            <p:txEl>
                                              <p:pRg st="2" end="2"/>
                                            </p:txEl>
                                          </p:spTgt>
                                        </p:tgtEl>
                                        <p:attrNameLst>
                                          <p:attrName>style.fontStyle</p:attrName>
                                        </p:attrNameLst>
                                      </p:cBhvr>
                                      <p:to>
                                        <p:strVal val="normal"/>
                                      </p:to>
                                    </p:set>
                                    <p:set>
                                      <p:cBhvr override="childStyle">
                                        <p:cTn id="29" dur="indefinite"/>
                                        <p:tgtEl>
                                          <p:spTgt spid="3355651">
                                            <p:txEl>
                                              <p:pRg st="2" end="2"/>
                                            </p:txEl>
                                          </p:spTgt>
                                        </p:tgtEl>
                                        <p:attrNameLst>
                                          <p:attrName>style.fontWeight</p:attrName>
                                        </p:attrNameLst>
                                      </p:cBhvr>
                                      <p:to>
                                        <p:strVal val="bold"/>
                                      </p:to>
                                    </p:set>
                                    <p:set>
                                      <p:cBhvr override="childStyle">
                                        <p:cTn id="30" dur="indefinite"/>
                                        <p:tgtEl>
                                          <p:spTgt spid="3355651">
                                            <p:txEl>
                                              <p:pRg st="2" end="2"/>
                                            </p:txEl>
                                          </p:spTgt>
                                        </p:tgtEl>
                                        <p:attrNameLst>
                                          <p:attrName>style.textDecorationUnderline</p:attrName>
                                        </p:attrNameLst>
                                      </p:cBhvr>
                                      <p:to>
                                        <p:strVal val="false"/>
                                      </p:to>
                                    </p:set>
                                  </p:childTnLst>
                                </p:cTn>
                              </p:par>
                              <p:par>
                                <p:cTn id="31" presetID="5" presetClass="emph" presetSubtype="1" nodeType="withEffect">
                                  <p:stCondLst>
                                    <p:cond delay="0"/>
                                  </p:stCondLst>
                                  <p:childTnLst>
                                    <p:set>
                                      <p:cBhvr override="childStyle">
                                        <p:cTn id="32" dur="indefinite"/>
                                        <p:tgtEl>
                                          <p:spTgt spid="3355651">
                                            <p:txEl>
                                              <p:pRg st="3" end="3"/>
                                            </p:txEl>
                                          </p:spTgt>
                                        </p:tgtEl>
                                        <p:attrNameLst>
                                          <p:attrName>style.fontStyle</p:attrName>
                                        </p:attrNameLst>
                                      </p:cBhvr>
                                      <p:to>
                                        <p:strVal val="normal"/>
                                      </p:to>
                                    </p:set>
                                    <p:set>
                                      <p:cBhvr override="childStyle">
                                        <p:cTn id="33" dur="indefinite"/>
                                        <p:tgtEl>
                                          <p:spTgt spid="3355651">
                                            <p:txEl>
                                              <p:pRg st="3" end="3"/>
                                            </p:txEl>
                                          </p:spTgt>
                                        </p:tgtEl>
                                        <p:attrNameLst>
                                          <p:attrName>style.fontWeight</p:attrName>
                                        </p:attrNameLst>
                                      </p:cBhvr>
                                      <p:to>
                                        <p:strVal val="bold"/>
                                      </p:to>
                                    </p:set>
                                    <p:set>
                                      <p:cBhvr override="childStyle">
                                        <p:cTn id="34" dur="indefinite"/>
                                        <p:tgtEl>
                                          <p:spTgt spid="3355651">
                                            <p:txEl>
                                              <p:pRg st="3" end="3"/>
                                            </p:txEl>
                                          </p:spTgt>
                                        </p:tgtEl>
                                        <p:attrNameLst>
                                          <p:attrName>style.textDecorationUnderline</p:attrName>
                                        </p:attrNameLst>
                                      </p:cBhvr>
                                      <p:to>
                                        <p:strVal val="false"/>
                                      </p:to>
                                    </p:set>
                                  </p:childTnLst>
                                </p:cTn>
                              </p:par>
                              <p:par>
                                <p:cTn id="35" presetID="8" presetClass="emph" presetSubtype="0" fill="hold" nodeType="withEffect">
                                  <p:stCondLst>
                                    <p:cond delay="0"/>
                                  </p:stCondLst>
                                  <p:childTnLst>
                                    <p:animRot by="21600000">
                                      <p:cBhvr>
                                        <p:cTn id="36" dur="1000" fill="hold"/>
                                        <p:tgtEl>
                                          <p:spTgt spid="3355651">
                                            <p:txEl>
                                              <p:pRg st="0" end="0"/>
                                            </p:txEl>
                                          </p:spTgt>
                                        </p:tgtEl>
                                        <p:attrNameLst>
                                          <p:attrName>r</p:attrName>
                                        </p:attrNameLst>
                                      </p:cBhvr>
                                    </p:animRot>
                                  </p:childTnLst>
                                </p:cTn>
                              </p:par>
                              <p:par>
                                <p:cTn id="37" presetID="8" presetClass="emph" presetSubtype="0" fill="hold" nodeType="withEffect">
                                  <p:stCondLst>
                                    <p:cond delay="0"/>
                                  </p:stCondLst>
                                  <p:childTnLst>
                                    <p:animRot by="21600000">
                                      <p:cBhvr>
                                        <p:cTn id="38" dur="1000" fill="hold"/>
                                        <p:tgtEl>
                                          <p:spTgt spid="3355651">
                                            <p:txEl>
                                              <p:pRg st="1" end="1"/>
                                            </p:txEl>
                                          </p:spTgt>
                                        </p:tgtEl>
                                        <p:attrNameLst>
                                          <p:attrName>r</p:attrName>
                                        </p:attrNameLst>
                                      </p:cBhvr>
                                    </p:animRot>
                                  </p:childTnLst>
                                </p:cTn>
                              </p:par>
                              <p:par>
                                <p:cTn id="39" presetID="8" presetClass="emph" presetSubtype="0" fill="hold" nodeType="withEffect">
                                  <p:stCondLst>
                                    <p:cond delay="0"/>
                                  </p:stCondLst>
                                  <p:childTnLst>
                                    <p:animRot by="21600000">
                                      <p:cBhvr>
                                        <p:cTn id="40" dur="1000" fill="hold"/>
                                        <p:tgtEl>
                                          <p:spTgt spid="3355651">
                                            <p:txEl>
                                              <p:pRg st="2" end="2"/>
                                            </p:txEl>
                                          </p:spTgt>
                                        </p:tgtEl>
                                        <p:attrNameLst>
                                          <p:attrName>r</p:attrName>
                                        </p:attrNameLst>
                                      </p:cBhvr>
                                    </p:animRot>
                                  </p:childTnLst>
                                </p:cTn>
                              </p:par>
                              <p:par>
                                <p:cTn id="41" presetID="8" presetClass="emph" presetSubtype="0" fill="hold" nodeType="withEffect">
                                  <p:stCondLst>
                                    <p:cond delay="0"/>
                                  </p:stCondLst>
                                  <p:childTnLst>
                                    <p:animRot by="21600000">
                                      <p:cBhvr>
                                        <p:cTn id="42" dur="1000" fill="hold"/>
                                        <p:tgtEl>
                                          <p:spTgt spid="3355651">
                                            <p:txEl>
                                              <p:pRg st="3" end="3"/>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274" name="Rectangle 2"/>
          <p:cNvSpPr>
            <a:spLocks noGrp="1" noChangeArrowheads="1"/>
          </p:cNvSpPr>
          <p:nvPr>
            <p:ph type="title" idx="4294967295"/>
          </p:nvPr>
        </p:nvSpPr>
        <p:spPr>
          <a:xfrm>
            <a:off x="316782" y="199189"/>
            <a:ext cx="8452464" cy="651272"/>
          </a:xfrm>
        </p:spPr>
        <p:txBody>
          <a:bodyPr anchor="t">
            <a:noAutofit/>
          </a:bodyPr>
          <a:lstStyle/>
          <a:p>
            <a:pPr algn="ctr">
              <a:lnSpc>
                <a:spcPts val="2250"/>
              </a:lnSpc>
            </a:pPr>
            <a:r>
              <a:rPr lang="en-US" altLang="en-US" sz="2000" dirty="0"/>
              <a:t>G3B06 </a:t>
            </a:r>
            <a:br>
              <a:rPr lang="en-US" altLang="en-US" sz="2000" dirty="0"/>
            </a:br>
            <a:r>
              <a:rPr lang="en-US" altLang="en-US" sz="2000" dirty="0"/>
              <a:t>What usually happens to radio waves with frequencies below the LUF?</a:t>
            </a:r>
          </a:p>
        </p:txBody>
      </p:sp>
      <p:sp>
        <p:nvSpPr>
          <p:cNvPr id="3354627" name="Rectangle 3"/>
          <p:cNvSpPr>
            <a:spLocks noGrp="1" noChangeArrowheads="1"/>
          </p:cNvSpPr>
          <p:nvPr>
            <p:ph type="body" idx="4294967295"/>
          </p:nvPr>
        </p:nvSpPr>
        <p:spPr>
          <a:xfrm>
            <a:off x="316782" y="1367500"/>
            <a:ext cx="8594870" cy="2959303"/>
          </a:xfrm>
        </p:spPr>
        <p:txBody>
          <a:bodyPr>
            <a:normAutofit/>
          </a:bodyPr>
          <a:lstStyle/>
          <a:p>
            <a:pPr marL="285750" indent="-285750">
              <a:lnSpc>
                <a:spcPct val="150000"/>
              </a:lnSpc>
              <a:buFontTx/>
              <a:buAutoNum type="alphaUcPeriod"/>
            </a:pPr>
            <a:r>
              <a:rPr lang="en-US" altLang="en-US" dirty="0">
                <a:latin typeface="Georgia" panose="02040502050405020303" pitchFamily="18" charset="0"/>
              </a:rPr>
              <a:t>They are refracted back to Earth</a:t>
            </a:r>
          </a:p>
          <a:p>
            <a:pPr marL="285750" indent="-285750">
              <a:lnSpc>
                <a:spcPct val="150000"/>
              </a:lnSpc>
              <a:buFontTx/>
              <a:buAutoNum type="alphaUcPeriod"/>
            </a:pPr>
            <a:r>
              <a:rPr lang="en-US" altLang="en-US" dirty="0">
                <a:latin typeface="Georgia" panose="02040502050405020303" pitchFamily="18" charset="0"/>
              </a:rPr>
              <a:t>They pass through the ionosphere</a:t>
            </a:r>
          </a:p>
          <a:p>
            <a:pPr marL="285750" indent="-285750">
              <a:lnSpc>
                <a:spcPct val="150000"/>
              </a:lnSpc>
              <a:buFontTx/>
              <a:buAutoNum type="alphaUcPeriod"/>
            </a:pPr>
            <a:r>
              <a:rPr lang="en-US" altLang="en-US" dirty="0">
                <a:latin typeface="Georgia" panose="02040502050405020303" pitchFamily="18" charset="0"/>
              </a:rPr>
              <a:t>They are attenuated before reaching the destination</a:t>
            </a:r>
          </a:p>
          <a:p>
            <a:pPr marL="285750" indent="-285750">
              <a:lnSpc>
                <a:spcPct val="150000"/>
              </a:lnSpc>
              <a:buFontTx/>
              <a:buAutoNum type="alphaUcPeriod"/>
            </a:pPr>
            <a:r>
              <a:rPr lang="en-US" altLang="en-US" dirty="0">
                <a:latin typeface="Georgia" panose="02040502050405020303" pitchFamily="18" charset="0"/>
              </a:rPr>
              <a:t>They are refracted and trapped in the ionosphere to circle Earth</a:t>
            </a:r>
            <a:br>
              <a:rPr lang="en-US" altLang="en-US" dirty="0">
                <a:latin typeface="Georgia" panose="02040502050405020303" pitchFamily="18" charset="0"/>
              </a:rPr>
            </a:br>
            <a:endParaRPr lang="en-US" altLang="en-US" dirty="0">
              <a:latin typeface="Georgia" panose="02040502050405020303" pitchFamily="18" charset="0"/>
            </a:endParaRPr>
          </a:p>
        </p:txBody>
      </p:sp>
      <p:sp>
        <p:nvSpPr>
          <p:cNvPr id="2" name="Slide Number Placeholder 1"/>
          <p:cNvSpPr>
            <a:spLocks noGrp="1"/>
          </p:cNvSpPr>
          <p:nvPr>
            <p:ph type="sldNum" sz="quarter" idx="12"/>
          </p:nvPr>
        </p:nvSpPr>
        <p:spPr/>
        <p:txBody>
          <a:bodyPr/>
          <a:lstStyle/>
          <a:p>
            <a:pPr>
              <a:defRPr/>
            </a:pPr>
            <a:fld id="{F8514F60-F02D-47D8-972E-1E06531F80A8}" type="slidenum">
              <a:rPr lang="en-US" altLang="en-US">
                <a:solidFill>
                  <a:srgbClr val="000066"/>
                </a:solidFill>
              </a:rPr>
              <a:pPr>
                <a:defRPr/>
              </a:pPr>
              <a:t>37</a:t>
            </a:fld>
            <a:endParaRPr lang="en-US" altLang="en-US">
              <a:solidFill>
                <a:srgbClr val="000066"/>
              </a:solidFill>
            </a:endParaRPr>
          </a:p>
        </p:txBody>
      </p:sp>
    </p:spTree>
    <p:extLst>
      <p:ext uri="{BB962C8B-B14F-4D97-AF65-F5344CB8AC3E}">
        <p14:creationId xmlns:p14="http://schemas.microsoft.com/office/powerpoint/2010/main" val="11379378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1298" name="Rectangle 2"/>
          <p:cNvSpPr>
            <a:spLocks noGrp="1" noChangeArrowheads="1"/>
          </p:cNvSpPr>
          <p:nvPr>
            <p:ph type="title" idx="4294967295"/>
          </p:nvPr>
        </p:nvSpPr>
        <p:spPr>
          <a:xfrm>
            <a:off x="262328" y="279811"/>
            <a:ext cx="8335297" cy="447674"/>
          </a:xfrm>
        </p:spPr>
        <p:txBody>
          <a:bodyPr anchor="t">
            <a:noAutofit/>
          </a:bodyPr>
          <a:lstStyle/>
          <a:p>
            <a:pPr algn="ctr">
              <a:lnSpc>
                <a:spcPts val="1950"/>
              </a:lnSpc>
            </a:pPr>
            <a:r>
              <a:rPr lang="en-US" altLang="en-US" sz="2000" dirty="0"/>
              <a:t>G3B11</a:t>
            </a:r>
            <a:br>
              <a:rPr lang="en-US" altLang="en-US" sz="2000" dirty="0"/>
            </a:br>
            <a:r>
              <a:rPr lang="en-US" altLang="en-US" sz="2000" dirty="0"/>
              <a:t>What happens to HF propagation when the LUF exceeds the MUF?</a:t>
            </a:r>
          </a:p>
        </p:txBody>
      </p:sp>
      <p:sp>
        <p:nvSpPr>
          <p:cNvPr id="3359747" name="Rectangle 3"/>
          <p:cNvSpPr>
            <a:spLocks noGrp="1" noChangeArrowheads="1"/>
          </p:cNvSpPr>
          <p:nvPr>
            <p:ph type="body" idx="4294967295"/>
          </p:nvPr>
        </p:nvSpPr>
        <p:spPr>
          <a:xfrm>
            <a:off x="366492" y="1341366"/>
            <a:ext cx="8335297" cy="3189082"/>
          </a:xfrm>
        </p:spPr>
        <p:txBody>
          <a:bodyPr/>
          <a:lstStyle/>
          <a:p>
            <a:pPr marL="285750" indent="-285750">
              <a:lnSpc>
                <a:spcPct val="150000"/>
              </a:lnSpc>
              <a:buFontTx/>
              <a:buAutoNum type="alphaUcPeriod"/>
            </a:pPr>
            <a:r>
              <a:rPr lang="en-US" altLang="en-US" dirty="0">
                <a:latin typeface="Georgia" panose="02040502050405020303" pitchFamily="18" charset="0"/>
              </a:rPr>
              <a:t>Propagation via ordinary skywave communications is not possible over that path</a:t>
            </a:r>
          </a:p>
          <a:p>
            <a:pPr marL="285750" indent="-285750">
              <a:lnSpc>
                <a:spcPct val="150000"/>
              </a:lnSpc>
              <a:buFontTx/>
              <a:buAutoNum type="alphaUcPeriod"/>
            </a:pPr>
            <a:r>
              <a:rPr lang="en-US" altLang="en-US" dirty="0">
                <a:latin typeface="Georgia" panose="02040502050405020303" pitchFamily="18" charset="0"/>
              </a:rPr>
              <a:t>HF communications over the path are enhanced</a:t>
            </a:r>
          </a:p>
          <a:p>
            <a:pPr marL="285750" indent="-285750">
              <a:lnSpc>
                <a:spcPct val="150000"/>
              </a:lnSpc>
              <a:buFontTx/>
              <a:buAutoNum type="alphaUcPeriod"/>
            </a:pPr>
            <a:r>
              <a:rPr lang="en-US" altLang="en-US" dirty="0">
                <a:latin typeface="Georgia" panose="02040502050405020303" pitchFamily="18" charset="0"/>
              </a:rPr>
              <a:t>Double-hop propagation along the path is more common</a:t>
            </a:r>
          </a:p>
          <a:p>
            <a:pPr marL="285750" indent="-285750">
              <a:lnSpc>
                <a:spcPct val="150000"/>
              </a:lnSpc>
              <a:buFontTx/>
              <a:buAutoNum type="alphaUcPeriod"/>
            </a:pPr>
            <a:r>
              <a:rPr lang="en-US" altLang="en-US" dirty="0">
                <a:latin typeface="Georgia" panose="02040502050405020303" pitchFamily="18" charset="0"/>
              </a:rPr>
              <a:t>Propagation over the path on all HF frequencies is enhanced</a:t>
            </a:r>
          </a:p>
        </p:txBody>
      </p:sp>
      <p:sp>
        <p:nvSpPr>
          <p:cNvPr id="2" name="Slide Number Placeholder 1"/>
          <p:cNvSpPr>
            <a:spLocks noGrp="1"/>
          </p:cNvSpPr>
          <p:nvPr>
            <p:ph type="sldNum" sz="quarter" idx="12"/>
          </p:nvPr>
        </p:nvSpPr>
        <p:spPr/>
        <p:txBody>
          <a:bodyPr/>
          <a:lstStyle/>
          <a:p>
            <a:pPr>
              <a:defRPr/>
            </a:pPr>
            <a:fld id="{F8514F60-F02D-47D8-972E-1E06531F80A8}" type="slidenum">
              <a:rPr lang="en-US" altLang="en-US">
                <a:solidFill>
                  <a:srgbClr val="000066"/>
                </a:solidFill>
              </a:rPr>
              <a:pPr>
                <a:defRPr/>
              </a:pPr>
              <a:t>38</a:t>
            </a:fld>
            <a:endParaRPr lang="en-US" altLang="en-US">
              <a:solidFill>
                <a:srgbClr val="000066"/>
              </a:solidFill>
            </a:endParaRPr>
          </a:p>
        </p:txBody>
      </p:sp>
    </p:spTree>
    <p:extLst>
      <p:ext uri="{BB962C8B-B14F-4D97-AF65-F5344CB8AC3E}">
        <p14:creationId xmlns:p14="http://schemas.microsoft.com/office/powerpoint/2010/main" val="277753691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mph" presetSubtype="2" fill="hold" nodeType="clickEffect">
                                  <p:stCondLst>
                                    <p:cond delay="0"/>
                                  </p:stCondLst>
                                  <p:childTnLst>
                                    <p:animClr clrSpc="rgb" dir="cw">
                                      <p:cBhvr override="childStyle">
                                        <p:cTn id="6" dur="500" fill="hold"/>
                                        <p:tgtEl>
                                          <p:spTgt spid="3359747">
                                            <p:txEl>
                                              <p:pRg st="0" end="0"/>
                                            </p:txEl>
                                          </p:spTgt>
                                        </p:tgtEl>
                                        <p:attrNameLst>
                                          <p:attrName>style.color</p:attrName>
                                        </p:attrNameLst>
                                      </p:cBhvr>
                                      <p:to>
                                        <a:schemeClr val="accent1"/>
                                      </p:to>
                                    </p:animClr>
                                  </p:childTnLst>
                                </p:cTn>
                              </p:par>
                            </p:childTnLst>
                          </p:cTn>
                        </p:par>
                      </p:childTnLst>
                    </p:cTn>
                  </p:par>
                  <p:par>
                    <p:cTn id="7" fill="hold">
                      <p:stCondLst>
                        <p:cond delay="indefinite"/>
                      </p:stCondLst>
                      <p:childTnLst>
                        <p:par>
                          <p:cTn id="8" fill="hold">
                            <p:stCondLst>
                              <p:cond delay="0"/>
                            </p:stCondLst>
                            <p:childTnLst>
                              <p:par>
                                <p:cTn id="9" presetID="3" presetClass="emph" presetSubtype="2" fill="hold" nodeType="clickEffect">
                                  <p:stCondLst>
                                    <p:cond delay="0"/>
                                  </p:stCondLst>
                                  <p:childTnLst>
                                    <p:animClr clrSpc="rgb" dir="cw">
                                      <p:cBhvr override="childStyle">
                                        <p:cTn id="10" dur="500" fill="hold"/>
                                        <p:tgtEl>
                                          <p:spTgt spid="3359747">
                                            <p:txEl>
                                              <p:pRg st="1" end="1"/>
                                            </p:txEl>
                                          </p:spTgt>
                                        </p:tgtEl>
                                        <p:attrNameLst>
                                          <p:attrName>style.color</p:attrName>
                                        </p:attrNameLst>
                                      </p:cBhvr>
                                      <p:to>
                                        <a:schemeClr val="accent1"/>
                                      </p:to>
                                    </p:animClr>
                                  </p:childTnLst>
                                </p:cTn>
                              </p:par>
                            </p:childTnLst>
                          </p:cTn>
                        </p:par>
                      </p:childTnLst>
                    </p:cTn>
                  </p:par>
                  <p:par>
                    <p:cTn id="11" fill="hold">
                      <p:stCondLst>
                        <p:cond delay="indefinite"/>
                      </p:stCondLst>
                      <p:childTnLst>
                        <p:par>
                          <p:cTn id="12" fill="hold">
                            <p:stCondLst>
                              <p:cond delay="0"/>
                            </p:stCondLst>
                            <p:childTnLst>
                              <p:par>
                                <p:cTn id="13" presetID="3" presetClass="emph" presetSubtype="2" fill="hold" nodeType="clickEffect">
                                  <p:stCondLst>
                                    <p:cond delay="0"/>
                                  </p:stCondLst>
                                  <p:childTnLst>
                                    <p:animClr clrSpc="rgb" dir="cw">
                                      <p:cBhvr override="childStyle">
                                        <p:cTn id="14" dur="500" fill="hold"/>
                                        <p:tgtEl>
                                          <p:spTgt spid="3359747">
                                            <p:txEl>
                                              <p:pRg st="2" end="2"/>
                                            </p:txEl>
                                          </p:spTgt>
                                        </p:tgtEl>
                                        <p:attrNameLst>
                                          <p:attrName>style.color</p:attrName>
                                        </p:attrNameLst>
                                      </p:cBhvr>
                                      <p:to>
                                        <a:schemeClr val="accent1"/>
                                      </p:to>
                                    </p:animClr>
                                  </p:childTnLst>
                                </p:cTn>
                              </p:par>
                            </p:childTnLst>
                          </p:cTn>
                        </p:par>
                      </p:childTnLst>
                    </p:cTn>
                  </p:par>
                  <p:par>
                    <p:cTn id="15" fill="hold">
                      <p:stCondLst>
                        <p:cond delay="indefinite"/>
                      </p:stCondLst>
                      <p:childTnLst>
                        <p:par>
                          <p:cTn id="16" fill="hold">
                            <p:stCondLst>
                              <p:cond delay="0"/>
                            </p:stCondLst>
                            <p:childTnLst>
                              <p:par>
                                <p:cTn id="17" presetID="3" presetClass="emph" presetSubtype="2" fill="hold" nodeType="clickEffect">
                                  <p:stCondLst>
                                    <p:cond delay="0"/>
                                  </p:stCondLst>
                                  <p:childTnLst>
                                    <p:animClr clrSpc="rgb" dir="cw">
                                      <p:cBhvr override="childStyle">
                                        <p:cTn id="18" dur="500" fill="hold"/>
                                        <p:tgtEl>
                                          <p:spTgt spid="3359747">
                                            <p:txEl>
                                              <p:pRg st="3" end="3"/>
                                            </p:txEl>
                                          </p:spTgt>
                                        </p:tgtEl>
                                        <p:attrNameLst>
                                          <p:attrName>style.color</p:attrName>
                                        </p:attrNameLst>
                                      </p:cBhvr>
                                      <p:to>
                                        <a:schemeClr val="accent1"/>
                                      </p:to>
                                    </p:animClr>
                                  </p:childTnLst>
                                </p:cTn>
                              </p:par>
                              <p:par>
                                <p:cTn id="19" presetID="5" presetClass="emph" presetSubtype="1" nodeType="withEffect">
                                  <p:stCondLst>
                                    <p:cond delay="0"/>
                                  </p:stCondLst>
                                  <p:childTnLst>
                                    <p:set>
                                      <p:cBhvr override="childStyle">
                                        <p:cTn id="20" dur="indefinite"/>
                                        <p:tgtEl>
                                          <p:spTgt spid="3359747">
                                            <p:txEl>
                                              <p:pRg st="0" end="0"/>
                                            </p:txEl>
                                          </p:spTgt>
                                        </p:tgtEl>
                                        <p:attrNameLst>
                                          <p:attrName>style.fontStyle</p:attrName>
                                        </p:attrNameLst>
                                      </p:cBhvr>
                                      <p:to>
                                        <p:strVal val="normal"/>
                                      </p:to>
                                    </p:set>
                                    <p:set>
                                      <p:cBhvr override="childStyle">
                                        <p:cTn id="21" dur="indefinite"/>
                                        <p:tgtEl>
                                          <p:spTgt spid="3359747">
                                            <p:txEl>
                                              <p:pRg st="0" end="0"/>
                                            </p:txEl>
                                          </p:spTgt>
                                        </p:tgtEl>
                                        <p:attrNameLst>
                                          <p:attrName>style.fontWeight</p:attrName>
                                        </p:attrNameLst>
                                      </p:cBhvr>
                                      <p:to>
                                        <p:strVal val="bold"/>
                                      </p:to>
                                    </p:set>
                                    <p:set>
                                      <p:cBhvr override="childStyle">
                                        <p:cTn id="22" dur="indefinite"/>
                                        <p:tgtEl>
                                          <p:spTgt spid="3359747">
                                            <p:txEl>
                                              <p:pRg st="0" end="0"/>
                                            </p:txEl>
                                          </p:spTgt>
                                        </p:tgtEl>
                                        <p:attrNameLst>
                                          <p:attrName>style.textDecorationUnderline</p:attrName>
                                        </p:attrNameLst>
                                      </p:cBhvr>
                                      <p:to>
                                        <p:strVal val="false"/>
                                      </p:to>
                                    </p:set>
                                  </p:childTnLst>
                                </p:cTn>
                              </p:par>
                              <p:par>
                                <p:cTn id="23" presetID="5" presetClass="emph" presetSubtype="1" nodeType="withEffect">
                                  <p:stCondLst>
                                    <p:cond delay="0"/>
                                  </p:stCondLst>
                                  <p:childTnLst>
                                    <p:set>
                                      <p:cBhvr override="childStyle">
                                        <p:cTn id="24" dur="indefinite"/>
                                        <p:tgtEl>
                                          <p:spTgt spid="3359747">
                                            <p:txEl>
                                              <p:pRg st="1" end="1"/>
                                            </p:txEl>
                                          </p:spTgt>
                                        </p:tgtEl>
                                        <p:attrNameLst>
                                          <p:attrName>style.fontStyle</p:attrName>
                                        </p:attrNameLst>
                                      </p:cBhvr>
                                      <p:to>
                                        <p:strVal val="normal"/>
                                      </p:to>
                                    </p:set>
                                    <p:set>
                                      <p:cBhvr override="childStyle">
                                        <p:cTn id="25" dur="indefinite"/>
                                        <p:tgtEl>
                                          <p:spTgt spid="3359747">
                                            <p:txEl>
                                              <p:pRg st="1" end="1"/>
                                            </p:txEl>
                                          </p:spTgt>
                                        </p:tgtEl>
                                        <p:attrNameLst>
                                          <p:attrName>style.fontWeight</p:attrName>
                                        </p:attrNameLst>
                                      </p:cBhvr>
                                      <p:to>
                                        <p:strVal val="bold"/>
                                      </p:to>
                                    </p:set>
                                    <p:set>
                                      <p:cBhvr override="childStyle">
                                        <p:cTn id="26" dur="indefinite"/>
                                        <p:tgtEl>
                                          <p:spTgt spid="3359747">
                                            <p:txEl>
                                              <p:pRg st="1" end="1"/>
                                            </p:txEl>
                                          </p:spTgt>
                                        </p:tgtEl>
                                        <p:attrNameLst>
                                          <p:attrName>style.textDecorationUnderline</p:attrName>
                                        </p:attrNameLst>
                                      </p:cBhvr>
                                      <p:to>
                                        <p:strVal val="false"/>
                                      </p:to>
                                    </p:set>
                                  </p:childTnLst>
                                </p:cTn>
                              </p:par>
                              <p:par>
                                <p:cTn id="27" presetID="5" presetClass="emph" presetSubtype="1" nodeType="withEffect">
                                  <p:stCondLst>
                                    <p:cond delay="0"/>
                                  </p:stCondLst>
                                  <p:childTnLst>
                                    <p:set>
                                      <p:cBhvr override="childStyle">
                                        <p:cTn id="28" dur="indefinite"/>
                                        <p:tgtEl>
                                          <p:spTgt spid="3359747">
                                            <p:txEl>
                                              <p:pRg st="2" end="2"/>
                                            </p:txEl>
                                          </p:spTgt>
                                        </p:tgtEl>
                                        <p:attrNameLst>
                                          <p:attrName>style.fontStyle</p:attrName>
                                        </p:attrNameLst>
                                      </p:cBhvr>
                                      <p:to>
                                        <p:strVal val="normal"/>
                                      </p:to>
                                    </p:set>
                                    <p:set>
                                      <p:cBhvr override="childStyle">
                                        <p:cTn id="29" dur="indefinite"/>
                                        <p:tgtEl>
                                          <p:spTgt spid="3359747">
                                            <p:txEl>
                                              <p:pRg st="2" end="2"/>
                                            </p:txEl>
                                          </p:spTgt>
                                        </p:tgtEl>
                                        <p:attrNameLst>
                                          <p:attrName>style.fontWeight</p:attrName>
                                        </p:attrNameLst>
                                      </p:cBhvr>
                                      <p:to>
                                        <p:strVal val="bold"/>
                                      </p:to>
                                    </p:set>
                                    <p:set>
                                      <p:cBhvr override="childStyle">
                                        <p:cTn id="30" dur="indefinite"/>
                                        <p:tgtEl>
                                          <p:spTgt spid="3359747">
                                            <p:txEl>
                                              <p:pRg st="2" end="2"/>
                                            </p:txEl>
                                          </p:spTgt>
                                        </p:tgtEl>
                                        <p:attrNameLst>
                                          <p:attrName>style.textDecorationUnderline</p:attrName>
                                        </p:attrNameLst>
                                      </p:cBhvr>
                                      <p:to>
                                        <p:strVal val="false"/>
                                      </p:to>
                                    </p:set>
                                  </p:childTnLst>
                                </p:cTn>
                              </p:par>
                              <p:par>
                                <p:cTn id="31" presetID="5" presetClass="emph" presetSubtype="1" nodeType="withEffect">
                                  <p:stCondLst>
                                    <p:cond delay="0"/>
                                  </p:stCondLst>
                                  <p:childTnLst>
                                    <p:set>
                                      <p:cBhvr override="childStyle">
                                        <p:cTn id="32" dur="indefinite"/>
                                        <p:tgtEl>
                                          <p:spTgt spid="3359747">
                                            <p:txEl>
                                              <p:pRg st="3" end="3"/>
                                            </p:txEl>
                                          </p:spTgt>
                                        </p:tgtEl>
                                        <p:attrNameLst>
                                          <p:attrName>style.fontStyle</p:attrName>
                                        </p:attrNameLst>
                                      </p:cBhvr>
                                      <p:to>
                                        <p:strVal val="normal"/>
                                      </p:to>
                                    </p:set>
                                    <p:set>
                                      <p:cBhvr override="childStyle">
                                        <p:cTn id="33" dur="indefinite"/>
                                        <p:tgtEl>
                                          <p:spTgt spid="3359747">
                                            <p:txEl>
                                              <p:pRg st="3" end="3"/>
                                            </p:txEl>
                                          </p:spTgt>
                                        </p:tgtEl>
                                        <p:attrNameLst>
                                          <p:attrName>style.fontWeight</p:attrName>
                                        </p:attrNameLst>
                                      </p:cBhvr>
                                      <p:to>
                                        <p:strVal val="bold"/>
                                      </p:to>
                                    </p:set>
                                    <p:set>
                                      <p:cBhvr override="childStyle">
                                        <p:cTn id="34" dur="indefinite"/>
                                        <p:tgtEl>
                                          <p:spTgt spid="3359747">
                                            <p:txEl>
                                              <p:pRg st="3" end="3"/>
                                            </p:txEl>
                                          </p:spTgt>
                                        </p:tgtEl>
                                        <p:attrNameLst>
                                          <p:attrName>style.textDecorationUnderline</p:attrName>
                                        </p:attrNameLst>
                                      </p:cBhvr>
                                      <p:to>
                                        <p:strVal val="false"/>
                                      </p:to>
                                    </p:set>
                                  </p:childTnLst>
                                </p:cTn>
                              </p:par>
                              <p:par>
                                <p:cTn id="35" presetID="8" presetClass="emph" presetSubtype="0" fill="hold" nodeType="withEffect">
                                  <p:stCondLst>
                                    <p:cond delay="0"/>
                                  </p:stCondLst>
                                  <p:childTnLst>
                                    <p:animRot by="21600000">
                                      <p:cBhvr>
                                        <p:cTn id="36" dur="1000" fill="hold"/>
                                        <p:tgtEl>
                                          <p:spTgt spid="3359747">
                                            <p:txEl>
                                              <p:pRg st="0" end="0"/>
                                            </p:txEl>
                                          </p:spTgt>
                                        </p:tgtEl>
                                        <p:attrNameLst>
                                          <p:attrName>r</p:attrName>
                                        </p:attrNameLst>
                                      </p:cBhvr>
                                    </p:animRot>
                                  </p:childTnLst>
                                </p:cTn>
                              </p:par>
                              <p:par>
                                <p:cTn id="37" presetID="8" presetClass="emph" presetSubtype="0" fill="hold" nodeType="withEffect">
                                  <p:stCondLst>
                                    <p:cond delay="0"/>
                                  </p:stCondLst>
                                  <p:childTnLst>
                                    <p:animRot by="21600000">
                                      <p:cBhvr>
                                        <p:cTn id="38" dur="1000" fill="hold"/>
                                        <p:tgtEl>
                                          <p:spTgt spid="3359747">
                                            <p:txEl>
                                              <p:pRg st="1" end="1"/>
                                            </p:txEl>
                                          </p:spTgt>
                                        </p:tgtEl>
                                        <p:attrNameLst>
                                          <p:attrName>r</p:attrName>
                                        </p:attrNameLst>
                                      </p:cBhvr>
                                    </p:animRot>
                                  </p:childTnLst>
                                </p:cTn>
                              </p:par>
                              <p:par>
                                <p:cTn id="39" presetID="8" presetClass="emph" presetSubtype="0" fill="hold" nodeType="withEffect">
                                  <p:stCondLst>
                                    <p:cond delay="0"/>
                                  </p:stCondLst>
                                  <p:childTnLst>
                                    <p:animRot by="21600000">
                                      <p:cBhvr>
                                        <p:cTn id="40" dur="1000" fill="hold"/>
                                        <p:tgtEl>
                                          <p:spTgt spid="3359747">
                                            <p:txEl>
                                              <p:pRg st="2" end="2"/>
                                            </p:txEl>
                                          </p:spTgt>
                                        </p:tgtEl>
                                        <p:attrNameLst>
                                          <p:attrName>r</p:attrName>
                                        </p:attrNameLst>
                                      </p:cBhvr>
                                    </p:animRot>
                                  </p:childTnLst>
                                </p:cTn>
                              </p:par>
                              <p:par>
                                <p:cTn id="41" presetID="8" presetClass="emph" presetSubtype="0" fill="hold" nodeType="withEffect">
                                  <p:stCondLst>
                                    <p:cond delay="0"/>
                                  </p:stCondLst>
                                  <p:childTnLst>
                                    <p:animRot by="21600000">
                                      <p:cBhvr>
                                        <p:cTn id="42" dur="1000" fill="hold"/>
                                        <p:tgtEl>
                                          <p:spTgt spid="3359747">
                                            <p:txEl>
                                              <p:pRg st="3" end="3"/>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0034" name="Rectangle 2"/>
          <p:cNvSpPr>
            <a:spLocks noGrp="1" noChangeArrowheads="1"/>
          </p:cNvSpPr>
          <p:nvPr>
            <p:ph type="title" idx="4294967295"/>
          </p:nvPr>
        </p:nvSpPr>
        <p:spPr>
          <a:xfrm>
            <a:off x="367499" y="224359"/>
            <a:ext cx="8424232" cy="1122903"/>
          </a:xfrm>
        </p:spPr>
        <p:txBody>
          <a:bodyPr anchor="t">
            <a:normAutofit/>
          </a:bodyPr>
          <a:lstStyle/>
          <a:p>
            <a:pPr algn="ctr" eaLnBrk="1" hangingPunct="1"/>
            <a:r>
              <a:rPr lang="en-US" altLang="en-US" sz="2000" dirty="0"/>
              <a:t>G3B05 </a:t>
            </a:r>
            <a:br>
              <a:rPr lang="en-US" altLang="en-US" sz="2000" dirty="0"/>
            </a:br>
            <a:r>
              <a:rPr lang="en-US" altLang="en-US" sz="2000" dirty="0"/>
              <a:t>How does the ionosphere affect radio waves with frequencies below the MUF and above the LUF?</a:t>
            </a:r>
          </a:p>
        </p:txBody>
      </p:sp>
      <p:sp>
        <p:nvSpPr>
          <p:cNvPr id="3353603" name="Rectangle 3"/>
          <p:cNvSpPr>
            <a:spLocks noGrp="1" noChangeArrowheads="1"/>
          </p:cNvSpPr>
          <p:nvPr>
            <p:ph type="body" idx="4294967295"/>
          </p:nvPr>
        </p:nvSpPr>
        <p:spPr>
          <a:xfrm>
            <a:off x="345014" y="1552508"/>
            <a:ext cx="8311806" cy="3029171"/>
          </a:xfrm>
        </p:spPr>
        <p:txBody>
          <a:bodyPr>
            <a:normAutofit/>
          </a:bodyPr>
          <a:lstStyle/>
          <a:p>
            <a:pPr marL="285750" indent="-285750">
              <a:lnSpc>
                <a:spcPct val="150000"/>
              </a:lnSpc>
              <a:buFontTx/>
              <a:buAutoNum type="alphaUcPeriod"/>
            </a:pPr>
            <a:r>
              <a:rPr lang="en-US" altLang="en-US" dirty="0">
                <a:latin typeface="Georgia" panose="02040502050405020303" pitchFamily="18" charset="0"/>
              </a:rPr>
              <a:t>They are refracted back to Earth</a:t>
            </a:r>
          </a:p>
          <a:p>
            <a:pPr marL="285750" indent="-285750">
              <a:lnSpc>
                <a:spcPct val="150000"/>
              </a:lnSpc>
              <a:buFontTx/>
              <a:buAutoNum type="alphaUcPeriod"/>
            </a:pPr>
            <a:r>
              <a:rPr lang="en-US" altLang="en-US" dirty="0">
                <a:latin typeface="Georgia" panose="02040502050405020303" pitchFamily="18" charset="0"/>
              </a:rPr>
              <a:t>They pass through the ionosphere</a:t>
            </a:r>
          </a:p>
          <a:p>
            <a:pPr marL="285750" indent="-285750">
              <a:lnSpc>
                <a:spcPct val="150000"/>
              </a:lnSpc>
              <a:buFontTx/>
              <a:buAutoNum type="alphaUcPeriod"/>
            </a:pPr>
            <a:r>
              <a:rPr lang="en-US" altLang="en-US" dirty="0">
                <a:latin typeface="Georgia" panose="02040502050405020303" pitchFamily="18" charset="0"/>
              </a:rPr>
              <a:t>They are amplified by interaction with the ionosphere</a:t>
            </a:r>
          </a:p>
          <a:p>
            <a:pPr marL="285750" indent="-285750">
              <a:lnSpc>
                <a:spcPct val="150000"/>
              </a:lnSpc>
              <a:buFontTx/>
              <a:buAutoNum type="alphaUcPeriod"/>
            </a:pPr>
            <a:r>
              <a:rPr lang="en-US" altLang="en-US" dirty="0">
                <a:latin typeface="Georgia" panose="02040502050405020303" pitchFamily="18" charset="0"/>
              </a:rPr>
              <a:t>They are refracted and trapped in the ionosphere to circle Earth</a:t>
            </a:r>
            <a:br>
              <a:rPr lang="en-US" altLang="en-US" dirty="0"/>
            </a:br>
            <a:endParaRPr lang="en-US" altLang="en-US" dirty="0"/>
          </a:p>
        </p:txBody>
      </p:sp>
      <p:sp>
        <p:nvSpPr>
          <p:cNvPr id="2" name="Slide Number Placeholder 1"/>
          <p:cNvSpPr>
            <a:spLocks noGrp="1"/>
          </p:cNvSpPr>
          <p:nvPr>
            <p:ph type="sldNum" sz="quarter" idx="12"/>
          </p:nvPr>
        </p:nvSpPr>
        <p:spPr/>
        <p:txBody>
          <a:bodyPr/>
          <a:lstStyle/>
          <a:p>
            <a:pPr>
              <a:defRPr/>
            </a:pPr>
            <a:fld id="{F8514F60-F02D-47D8-972E-1E06531F80A8}" type="slidenum">
              <a:rPr lang="en-US" altLang="en-US">
                <a:solidFill>
                  <a:srgbClr val="000066"/>
                </a:solidFill>
              </a:rPr>
              <a:pPr>
                <a:defRPr/>
              </a:pPr>
              <a:t>39</a:t>
            </a:fld>
            <a:endParaRPr lang="en-US" altLang="en-US">
              <a:solidFill>
                <a:srgbClr val="000066"/>
              </a:solidFill>
            </a:endParaRPr>
          </a:p>
        </p:txBody>
      </p:sp>
    </p:spTree>
    <p:extLst>
      <p:ext uri="{BB962C8B-B14F-4D97-AF65-F5344CB8AC3E}">
        <p14:creationId xmlns:p14="http://schemas.microsoft.com/office/powerpoint/2010/main" val="32507078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idx="4294967295"/>
          </p:nvPr>
        </p:nvSpPr>
        <p:spPr>
          <a:xfrm>
            <a:off x="1375172" y="409653"/>
            <a:ext cx="6457950" cy="457048"/>
          </a:xfrm>
        </p:spPr>
        <p:txBody>
          <a:bodyPr vert="horz" wrap="square" lIns="0" tIns="0" rIns="0" bIns="0" numCol="1" rtlCol="0" anchor="ctr" anchorCtr="0" compatLnSpc="1">
            <a:prstTxWarp prst="textNoShape">
              <a:avLst/>
            </a:prstTxWarp>
            <a:spAutoFit/>
          </a:bodyPr>
          <a:lstStyle/>
          <a:p>
            <a:pPr algn="ctr" defTabSz="342900">
              <a:tabLst>
                <a:tab pos="0" algn="l"/>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 pos="6515100" algn="l"/>
                <a:tab pos="6858000" algn="l"/>
              </a:tabLst>
            </a:pPr>
            <a:r>
              <a:rPr lang="en-GB" altLang="en-US" b="1" dirty="0">
                <a:solidFill>
                  <a:schemeClr val="tx1"/>
                </a:solidFill>
                <a:latin typeface="Franklin Gothic Book" panose="020B0503020102020204" pitchFamily="34" charset="0"/>
              </a:rPr>
              <a:t>Chapter 9</a:t>
            </a:r>
          </a:p>
        </p:txBody>
      </p:sp>
      <p:sp>
        <p:nvSpPr>
          <p:cNvPr id="3075" name="Text Box 6"/>
          <p:cNvSpPr txBox="1">
            <a:spLocks noChangeArrowheads="1"/>
          </p:cNvSpPr>
          <p:nvPr/>
        </p:nvSpPr>
        <p:spPr bwMode="auto">
          <a:xfrm>
            <a:off x="3089673" y="1275160"/>
            <a:ext cx="327932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lvl1pPr eaLnBrk="0" hangingPunct="0">
              <a:defRPr>
                <a:solidFill>
                  <a:schemeClr val="tx1"/>
                </a:solidFill>
                <a:latin typeface="Verdana" panose="020B0604030504040204" pitchFamily="34" charset="0"/>
              </a:defRPr>
            </a:lvl1pPr>
            <a:lvl2pPr marL="742950" indent="-285750" eaLnBrk="0" hangingPunct="0">
              <a:defRPr>
                <a:solidFill>
                  <a:schemeClr val="tx1"/>
                </a:solidFill>
                <a:latin typeface="Verdana" panose="020B0604030504040204" pitchFamily="34" charset="0"/>
              </a:defRPr>
            </a:lvl2pPr>
            <a:lvl3pPr marL="1143000" indent="-228600" eaLnBrk="0" hangingPunct="0">
              <a:defRPr>
                <a:solidFill>
                  <a:schemeClr val="tx1"/>
                </a:solidFill>
                <a:latin typeface="Verdana" panose="020B0604030504040204" pitchFamily="34" charset="0"/>
              </a:defRPr>
            </a:lvl3pPr>
            <a:lvl4pPr marL="1600200" indent="-228600" eaLnBrk="0" hangingPunct="0">
              <a:defRPr>
                <a:solidFill>
                  <a:schemeClr val="tx1"/>
                </a:solidFill>
                <a:latin typeface="Verdana" panose="020B0604030504040204" pitchFamily="34" charset="0"/>
              </a:defRPr>
            </a:lvl4pPr>
            <a:lvl5pPr marL="2057400" indent="-228600" eaLnBrk="0" hangingPunct="0">
              <a:defRPr>
                <a:solidFill>
                  <a:schemeClr val="tx1"/>
                </a:solidFill>
                <a:latin typeface="Verdana" panose="020B060403050404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defRPr>
            </a:lvl9pPr>
          </a:lstStyle>
          <a:p>
            <a:pPr algn="ctr" eaLnBrk="1" hangingPunct="1">
              <a:spcBef>
                <a:spcPct val="50000"/>
              </a:spcBef>
            </a:pPr>
            <a:r>
              <a:rPr lang="en-GB" sz="2400" b="1" i="0" u="none" strike="noStrike" dirty="0">
                <a:solidFill>
                  <a:srgbClr val="FF3300"/>
                </a:solidFill>
                <a:effectLst/>
                <a:highlight>
                  <a:srgbClr val="F5F5F5"/>
                </a:highlight>
                <a:latin typeface="Rockwell" panose="02060603020205020403" pitchFamily="18" charset="0"/>
              </a:rPr>
              <a:t>Skywave Excitement</a:t>
            </a:r>
          </a:p>
        </p:txBody>
      </p:sp>
      <p:pic>
        <p:nvPicPr>
          <p:cNvPr id="3076" name="Picture 11" descr="elmer-n-ham"/>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5026" y="2886619"/>
            <a:ext cx="2105771" cy="2162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a:blip r:embed="rId4"/>
          <a:stretch>
            <a:fillRect/>
          </a:stretch>
        </p:blipFill>
        <p:spPr>
          <a:xfrm>
            <a:off x="7116418" y="2239761"/>
            <a:ext cx="1874618" cy="2809076"/>
          </a:xfrm>
          <a:prstGeom prst="rect">
            <a:avLst/>
          </a:prstGeom>
        </p:spPr>
      </p:pic>
      <p:sp>
        <p:nvSpPr>
          <p:cNvPr id="3" name="Slide Number Placeholder 2"/>
          <p:cNvSpPr>
            <a:spLocks noGrp="1"/>
          </p:cNvSpPr>
          <p:nvPr>
            <p:ph type="sldNum" sz="quarter" idx="12"/>
          </p:nvPr>
        </p:nvSpPr>
        <p:spPr/>
        <p:txBody>
          <a:bodyPr/>
          <a:lstStyle/>
          <a:p>
            <a:fld id="{839912F6-13D3-4EB1-90B1-84A7688E1C56}" type="slidenum">
              <a:rPr lang="en-US" altLang="en-US" smtClean="0"/>
              <a:pPr/>
              <a:t>4</a:t>
            </a:fld>
            <a:endParaRPr lang="en-US" altLang="en-US"/>
          </a:p>
        </p:txBody>
      </p:sp>
      <p:sp>
        <p:nvSpPr>
          <p:cNvPr id="9" name="TextBox 8"/>
          <p:cNvSpPr txBox="1"/>
          <p:nvPr/>
        </p:nvSpPr>
        <p:spPr>
          <a:xfrm>
            <a:off x="2386407" y="2592616"/>
            <a:ext cx="4206881" cy="507831"/>
          </a:xfrm>
          <a:prstGeom prst="rect">
            <a:avLst/>
          </a:prstGeom>
          <a:noFill/>
        </p:spPr>
        <p:txBody>
          <a:bodyPr wrap="square" rtlCol="0">
            <a:spAutoFit/>
          </a:bodyPr>
          <a:lstStyle/>
          <a:p>
            <a:pPr algn="ctr"/>
            <a:r>
              <a:rPr lang="en-US" sz="1350" dirty="0"/>
              <a:t>Question Pool valid</a:t>
            </a:r>
          </a:p>
          <a:p>
            <a:pPr algn="ctr"/>
            <a:r>
              <a:rPr lang="en-US" sz="1350" dirty="0"/>
              <a:t>July 1</a:t>
            </a:r>
            <a:r>
              <a:rPr lang="en-US" sz="1350" baseline="30000" dirty="0"/>
              <a:t>st</a:t>
            </a:r>
            <a:r>
              <a:rPr lang="en-US" sz="1350" dirty="0"/>
              <a:t>, 2023 Through June 30</a:t>
            </a:r>
            <a:r>
              <a:rPr lang="en-US" sz="1350" baseline="30000" dirty="0"/>
              <a:t>th</a:t>
            </a:r>
            <a:r>
              <a:rPr lang="en-US" sz="1350" dirty="0"/>
              <a:t> 2027</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3106" name="Rectangle 2"/>
          <p:cNvSpPr>
            <a:spLocks noGrp="1" noChangeArrowheads="1"/>
          </p:cNvSpPr>
          <p:nvPr>
            <p:ph type="title" idx="4294967295"/>
          </p:nvPr>
        </p:nvSpPr>
        <p:spPr>
          <a:xfrm>
            <a:off x="391219" y="406280"/>
            <a:ext cx="8205640" cy="400101"/>
          </a:xfrm>
        </p:spPr>
        <p:txBody>
          <a:bodyPr anchor="t">
            <a:noAutofit/>
          </a:bodyPr>
          <a:lstStyle/>
          <a:p>
            <a:pPr algn="ctr">
              <a:lnSpc>
                <a:spcPts val="2250"/>
              </a:lnSpc>
            </a:pPr>
            <a:r>
              <a:rPr lang="en-US" altLang="en-US" sz="2000" dirty="0"/>
              <a:t>G3B02 </a:t>
            </a:r>
            <a:br>
              <a:rPr lang="en-US" altLang="en-US" sz="2000" dirty="0"/>
            </a:br>
            <a:r>
              <a:rPr lang="en-US" altLang="en-US" sz="2000" dirty="0"/>
              <a:t>What factors affect the (MUF)? </a:t>
            </a:r>
          </a:p>
        </p:txBody>
      </p:sp>
      <p:sp>
        <p:nvSpPr>
          <p:cNvPr id="3360771" name="Rectangle 3"/>
          <p:cNvSpPr>
            <a:spLocks noGrp="1" noChangeArrowheads="1"/>
          </p:cNvSpPr>
          <p:nvPr>
            <p:ph type="body" idx="4294967295"/>
          </p:nvPr>
        </p:nvSpPr>
        <p:spPr>
          <a:xfrm>
            <a:off x="391219" y="1344502"/>
            <a:ext cx="8143181" cy="2920602"/>
          </a:xfrm>
        </p:spPr>
        <p:txBody>
          <a:bodyPr/>
          <a:lstStyle/>
          <a:p>
            <a:pPr marL="285750" indent="-285750">
              <a:buFontTx/>
              <a:buAutoNum type="alphaUcPeriod"/>
            </a:pPr>
            <a:r>
              <a:rPr lang="en-US" altLang="en-US" dirty="0">
                <a:latin typeface="Georgia" panose="02040502050405020303" pitchFamily="18" charset="0"/>
              </a:rPr>
              <a:t>Path distance and location. </a:t>
            </a:r>
          </a:p>
          <a:p>
            <a:pPr marL="285750" indent="-285750">
              <a:buFontTx/>
              <a:buAutoNum type="alphaUcPeriod"/>
            </a:pPr>
            <a:endParaRPr lang="en-US" altLang="en-US" dirty="0">
              <a:latin typeface="Georgia" panose="02040502050405020303" pitchFamily="18" charset="0"/>
            </a:endParaRPr>
          </a:p>
          <a:p>
            <a:pPr marL="285750" indent="-285750">
              <a:buFontTx/>
              <a:buAutoNum type="alphaUcPeriod"/>
            </a:pPr>
            <a:r>
              <a:rPr lang="en-US" altLang="en-US" dirty="0">
                <a:latin typeface="Georgia" panose="02040502050405020303" pitchFamily="18" charset="0"/>
              </a:rPr>
              <a:t>Time of day and season. </a:t>
            </a:r>
          </a:p>
          <a:p>
            <a:pPr marL="285750" indent="-285750">
              <a:buFontTx/>
              <a:buAutoNum type="alphaUcPeriod"/>
            </a:pPr>
            <a:endParaRPr lang="en-US" altLang="en-US" dirty="0">
              <a:latin typeface="Georgia" panose="02040502050405020303" pitchFamily="18" charset="0"/>
            </a:endParaRPr>
          </a:p>
          <a:p>
            <a:pPr marL="285750" indent="-285750">
              <a:buFontTx/>
              <a:buAutoNum type="alphaUcPeriod"/>
            </a:pPr>
            <a:r>
              <a:rPr lang="en-US" altLang="en-US" dirty="0">
                <a:latin typeface="Georgia" panose="02040502050405020303" pitchFamily="18" charset="0"/>
              </a:rPr>
              <a:t>Solar radiation and ionospheric disturbance. </a:t>
            </a:r>
          </a:p>
          <a:p>
            <a:pPr marL="285750" indent="-285750">
              <a:buFontTx/>
              <a:buAutoNum type="alphaUcPeriod"/>
            </a:pPr>
            <a:endParaRPr lang="en-US" altLang="en-US" dirty="0">
              <a:latin typeface="Georgia" panose="02040502050405020303" pitchFamily="18" charset="0"/>
            </a:endParaRPr>
          </a:p>
          <a:p>
            <a:pPr marL="285750" indent="-285750">
              <a:buFontTx/>
              <a:buAutoNum type="alphaUcPeriod"/>
            </a:pPr>
            <a:r>
              <a:rPr lang="en-US" altLang="en-US" dirty="0">
                <a:latin typeface="Georgia" panose="02040502050405020303" pitchFamily="18" charset="0"/>
              </a:rPr>
              <a:t>All of these choices are correct.</a:t>
            </a:r>
            <a:br>
              <a:rPr lang="en-US" altLang="en-US" dirty="0">
                <a:latin typeface="Georgia" panose="02040502050405020303" pitchFamily="18" charset="0"/>
              </a:rPr>
            </a:br>
            <a:endParaRPr lang="en-US" altLang="en-US" dirty="0">
              <a:latin typeface="Georgia" panose="02040502050405020303" pitchFamily="18" charset="0"/>
            </a:endParaRPr>
          </a:p>
        </p:txBody>
      </p:sp>
      <p:sp>
        <p:nvSpPr>
          <p:cNvPr id="2" name="Slide Number Placeholder 1"/>
          <p:cNvSpPr>
            <a:spLocks noGrp="1"/>
          </p:cNvSpPr>
          <p:nvPr>
            <p:ph type="sldNum" sz="quarter" idx="12"/>
          </p:nvPr>
        </p:nvSpPr>
        <p:spPr/>
        <p:txBody>
          <a:bodyPr/>
          <a:lstStyle/>
          <a:p>
            <a:pPr>
              <a:defRPr/>
            </a:pPr>
            <a:fld id="{F8514F60-F02D-47D8-972E-1E06531F80A8}" type="slidenum">
              <a:rPr lang="en-US" altLang="en-US">
                <a:solidFill>
                  <a:srgbClr val="000066"/>
                </a:solidFill>
              </a:rPr>
              <a:pPr>
                <a:defRPr/>
              </a:pPr>
              <a:t>40</a:t>
            </a:fld>
            <a:endParaRPr lang="en-US" altLang="en-US" dirty="0">
              <a:solidFill>
                <a:srgbClr val="000066"/>
              </a:solidFill>
            </a:endParaRPr>
          </a:p>
        </p:txBody>
      </p:sp>
    </p:spTree>
    <p:extLst>
      <p:ext uri="{BB962C8B-B14F-4D97-AF65-F5344CB8AC3E}">
        <p14:creationId xmlns:p14="http://schemas.microsoft.com/office/powerpoint/2010/main" val="273099441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mph" presetSubtype="2" fill="hold" nodeType="clickEffect">
                                  <p:stCondLst>
                                    <p:cond delay="0"/>
                                  </p:stCondLst>
                                  <p:childTnLst>
                                    <p:animClr clrSpc="rgb" dir="cw">
                                      <p:cBhvr override="childStyle">
                                        <p:cTn id="6" dur="1000" fill="hold"/>
                                        <p:tgtEl>
                                          <p:spTgt spid="3360771">
                                            <p:txEl>
                                              <p:pRg st="0" end="0"/>
                                            </p:txEl>
                                          </p:spTgt>
                                        </p:tgtEl>
                                        <p:attrNameLst>
                                          <p:attrName>style.color</p:attrName>
                                        </p:attrNameLst>
                                      </p:cBhvr>
                                      <p:to>
                                        <a:schemeClr val="accent1"/>
                                      </p:to>
                                    </p:animClr>
                                  </p:childTnLst>
                                </p:cTn>
                              </p:par>
                              <p:par>
                                <p:cTn id="7" presetID="5" presetClass="emph" presetSubtype="3" nodeType="withEffect">
                                  <p:stCondLst>
                                    <p:cond delay="0"/>
                                  </p:stCondLst>
                                  <p:childTnLst>
                                    <p:set>
                                      <p:cBhvr override="childStyle">
                                        <p:cTn id="8" dur="indefinite"/>
                                        <p:tgtEl>
                                          <p:spTgt spid="3360771">
                                            <p:txEl>
                                              <p:pRg st="0" end="0"/>
                                            </p:txEl>
                                          </p:spTgt>
                                        </p:tgtEl>
                                        <p:attrNameLst>
                                          <p:attrName>style.fontStyle</p:attrName>
                                        </p:attrNameLst>
                                      </p:cBhvr>
                                      <p:to>
                                        <p:strVal val="italic"/>
                                      </p:to>
                                    </p:set>
                                    <p:set>
                                      <p:cBhvr override="childStyle">
                                        <p:cTn id="9" dur="indefinite"/>
                                        <p:tgtEl>
                                          <p:spTgt spid="3360771">
                                            <p:txEl>
                                              <p:pRg st="0" end="0"/>
                                            </p:txEl>
                                          </p:spTgt>
                                        </p:tgtEl>
                                        <p:attrNameLst>
                                          <p:attrName>style.fontWeight</p:attrName>
                                        </p:attrNameLst>
                                      </p:cBhvr>
                                      <p:to>
                                        <p:strVal val="bold"/>
                                      </p:to>
                                    </p:set>
                                    <p:set>
                                      <p:cBhvr override="childStyle">
                                        <p:cTn id="10" dur="indefinite"/>
                                        <p:tgtEl>
                                          <p:spTgt spid="3360771">
                                            <p:txEl>
                                              <p:pRg st="0" end="0"/>
                                            </p:txEl>
                                          </p:spTgt>
                                        </p:tgtEl>
                                        <p:attrNameLst>
                                          <p:attrName>style.textDecorationUnderline</p:attrName>
                                        </p:attrNameLst>
                                      </p:cBhvr>
                                      <p:to>
                                        <p:strVal val="false"/>
                                      </p:to>
                                    </p:set>
                                  </p:childTnLst>
                                </p:cTn>
                              </p:par>
                            </p:childTnLst>
                          </p:cTn>
                        </p:par>
                        <p:par>
                          <p:cTn id="11" fill="hold" nodeType="withGroup">
                            <p:stCondLst>
                              <p:cond delay="1000"/>
                            </p:stCondLst>
                            <p:childTnLst>
                              <p:par>
                                <p:cTn id="12" presetID="3" presetClass="emph" presetSubtype="2" fill="hold" nodeType="afterEffect">
                                  <p:stCondLst>
                                    <p:cond delay="0"/>
                                  </p:stCondLst>
                                  <p:childTnLst>
                                    <p:animClr clrSpc="rgb" dir="cw">
                                      <p:cBhvr override="childStyle">
                                        <p:cTn id="13" dur="1000" fill="hold"/>
                                        <p:tgtEl>
                                          <p:spTgt spid="3360771">
                                            <p:txEl>
                                              <p:pRg st="2" end="2"/>
                                            </p:txEl>
                                          </p:spTgt>
                                        </p:tgtEl>
                                        <p:attrNameLst>
                                          <p:attrName>style.color</p:attrName>
                                        </p:attrNameLst>
                                      </p:cBhvr>
                                      <p:to>
                                        <a:schemeClr val="accent1"/>
                                      </p:to>
                                    </p:animClr>
                                  </p:childTnLst>
                                </p:cTn>
                              </p:par>
                              <p:par>
                                <p:cTn id="14" presetID="5" presetClass="emph" presetSubtype="3" nodeType="withEffect">
                                  <p:stCondLst>
                                    <p:cond delay="0"/>
                                  </p:stCondLst>
                                  <p:childTnLst>
                                    <p:set>
                                      <p:cBhvr override="childStyle">
                                        <p:cTn id="15" dur="indefinite"/>
                                        <p:tgtEl>
                                          <p:spTgt spid="3360771">
                                            <p:txEl>
                                              <p:pRg st="2" end="2"/>
                                            </p:txEl>
                                          </p:spTgt>
                                        </p:tgtEl>
                                        <p:attrNameLst>
                                          <p:attrName>style.fontStyle</p:attrName>
                                        </p:attrNameLst>
                                      </p:cBhvr>
                                      <p:to>
                                        <p:strVal val="italic"/>
                                      </p:to>
                                    </p:set>
                                    <p:set>
                                      <p:cBhvr override="childStyle">
                                        <p:cTn id="16" dur="indefinite"/>
                                        <p:tgtEl>
                                          <p:spTgt spid="3360771">
                                            <p:txEl>
                                              <p:pRg st="2" end="2"/>
                                            </p:txEl>
                                          </p:spTgt>
                                        </p:tgtEl>
                                        <p:attrNameLst>
                                          <p:attrName>style.fontWeight</p:attrName>
                                        </p:attrNameLst>
                                      </p:cBhvr>
                                      <p:to>
                                        <p:strVal val="bold"/>
                                      </p:to>
                                    </p:set>
                                    <p:set>
                                      <p:cBhvr override="childStyle">
                                        <p:cTn id="17" dur="indefinite"/>
                                        <p:tgtEl>
                                          <p:spTgt spid="3360771">
                                            <p:txEl>
                                              <p:pRg st="2" end="2"/>
                                            </p:txEl>
                                          </p:spTgt>
                                        </p:tgtEl>
                                        <p:attrNameLst>
                                          <p:attrName>style.textDecorationUnderline</p:attrName>
                                        </p:attrNameLst>
                                      </p:cBhvr>
                                      <p:to>
                                        <p:strVal val="false"/>
                                      </p:to>
                                    </p:set>
                                  </p:childTnLst>
                                </p:cTn>
                              </p:par>
                            </p:childTnLst>
                          </p:cTn>
                        </p:par>
                        <p:par>
                          <p:cTn id="18" fill="hold" nodeType="withGroup">
                            <p:stCondLst>
                              <p:cond delay="2000"/>
                            </p:stCondLst>
                            <p:childTnLst>
                              <p:par>
                                <p:cTn id="19" presetID="3" presetClass="emph" presetSubtype="2" fill="hold" nodeType="afterEffect">
                                  <p:stCondLst>
                                    <p:cond delay="0"/>
                                  </p:stCondLst>
                                  <p:childTnLst>
                                    <p:animClr clrSpc="rgb" dir="cw">
                                      <p:cBhvr override="childStyle">
                                        <p:cTn id="20" dur="1000" fill="hold"/>
                                        <p:tgtEl>
                                          <p:spTgt spid="3360771">
                                            <p:txEl>
                                              <p:pRg st="4" end="4"/>
                                            </p:txEl>
                                          </p:spTgt>
                                        </p:tgtEl>
                                        <p:attrNameLst>
                                          <p:attrName>style.color</p:attrName>
                                        </p:attrNameLst>
                                      </p:cBhvr>
                                      <p:to>
                                        <a:schemeClr val="accent1"/>
                                      </p:to>
                                    </p:animClr>
                                  </p:childTnLst>
                                </p:cTn>
                              </p:par>
                              <p:par>
                                <p:cTn id="21" presetID="5" presetClass="emph" presetSubtype="3" nodeType="withEffect">
                                  <p:stCondLst>
                                    <p:cond delay="0"/>
                                  </p:stCondLst>
                                  <p:childTnLst>
                                    <p:set>
                                      <p:cBhvr override="childStyle">
                                        <p:cTn id="22" dur="indefinite"/>
                                        <p:tgtEl>
                                          <p:spTgt spid="3360771">
                                            <p:txEl>
                                              <p:pRg st="4" end="4"/>
                                            </p:txEl>
                                          </p:spTgt>
                                        </p:tgtEl>
                                        <p:attrNameLst>
                                          <p:attrName>style.fontStyle</p:attrName>
                                        </p:attrNameLst>
                                      </p:cBhvr>
                                      <p:to>
                                        <p:strVal val="italic"/>
                                      </p:to>
                                    </p:set>
                                    <p:set>
                                      <p:cBhvr override="childStyle">
                                        <p:cTn id="23" dur="indefinite"/>
                                        <p:tgtEl>
                                          <p:spTgt spid="3360771">
                                            <p:txEl>
                                              <p:pRg st="4" end="4"/>
                                            </p:txEl>
                                          </p:spTgt>
                                        </p:tgtEl>
                                        <p:attrNameLst>
                                          <p:attrName>style.fontWeight</p:attrName>
                                        </p:attrNameLst>
                                      </p:cBhvr>
                                      <p:to>
                                        <p:strVal val="bold"/>
                                      </p:to>
                                    </p:set>
                                    <p:set>
                                      <p:cBhvr override="childStyle">
                                        <p:cTn id="24" dur="indefinite"/>
                                        <p:tgtEl>
                                          <p:spTgt spid="3360771">
                                            <p:txEl>
                                              <p:pRg st="4" end="4"/>
                                            </p:txEl>
                                          </p:spTgt>
                                        </p:tgtEl>
                                        <p:attrNameLst>
                                          <p:attrName>style.textDecorationUnderline</p:attrName>
                                        </p:attrNameLst>
                                      </p:cBhvr>
                                      <p:to>
                                        <p:strVal val="false"/>
                                      </p:to>
                                    </p:set>
                                  </p:childTnLst>
                                </p:cTn>
                              </p:par>
                            </p:childTnLst>
                          </p:cTn>
                        </p:par>
                        <p:par>
                          <p:cTn id="25" fill="hold" nodeType="withGroup">
                            <p:stCondLst>
                              <p:cond delay="3000"/>
                            </p:stCondLst>
                            <p:childTnLst>
                              <p:par>
                                <p:cTn id="26" presetID="3" presetClass="emph" presetSubtype="2" accel="98000" decel="2000" fill="hold" nodeType="afterEffect">
                                  <p:stCondLst>
                                    <p:cond delay="0"/>
                                  </p:stCondLst>
                                  <p:childTnLst>
                                    <p:animClr clrSpc="rgb" dir="cw">
                                      <p:cBhvr override="childStyle">
                                        <p:cTn id="27" dur="1000" fill="hold"/>
                                        <p:tgtEl>
                                          <p:spTgt spid="3360771">
                                            <p:txEl>
                                              <p:pRg st="6" end="6"/>
                                            </p:txEl>
                                          </p:spTgt>
                                        </p:tgtEl>
                                        <p:attrNameLst>
                                          <p:attrName>style.color</p:attrName>
                                        </p:attrNameLst>
                                      </p:cBhvr>
                                      <p:to>
                                        <a:schemeClr val="accent1"/>
                                      </p:to>
                                    </p:animClr>
                                  </p:childTnLst>
                                </p:cTn>
                              </p:par>
                              <p:par>
                                <p:cTn id="28" presetID="5" presetClass="emph" presetSubtype="1" nodeType="withEffect">
                                  <p:stCondLst>
                                    <p:cond delay="0"/>
                                  </p:stCondLst>
                                  <p:childTnLst>
                                    <p:set>
                                      <p:cBhvr override="childStyle">
                                        <p:cTn id="29" dur="indefinite"/>
                                        <p:tgtEl>
                                          <p:spTgt spid="3360771">
                                            <p:txEl>
                                              <p:pRg st="6" end="6"/>
                                            </p:txEl>
                                          </p:spTgt>
                                        </p:tgtEl>
                                        <p:attrNameLst>
                                          <p:attrName>style.fontStyle</p:attrName>
                                        </p:attrNameLst>
                                      </p:cBhvr>
                                      <p:to>
                                        <p:strVal val="normal"/>
                                      </p:to>
                                    </p:set>
                                    <p:set>
                                      <p:cBhvr override="childStyle">
                                        <p:cTn id="30" dur="indefinite"/>
                                        <p:tgtEl>
                                          <p:spTgt spid="3360771">
                                            <p:txEl>
                                              <p:pRg st="6" end="6"/>
                                            </p:txEl>
                                          </p:spTgt>
                                        </p:tgtEl>
                                        <p:attrNameLst>
                                          <p:attrName>style.fontWeight</p:attrName>
                                        </p:attrNameLst>
                                      </p:cBhvr>
                                      <p:to>
                                        <p:strVal val="bold"/>
                                      </p:to>
                                    </p:set>
                                    <p:set>
                                      <p:cBhvr override="childStyle">
                                        <p:cTn id="31" dur="indefinite"/>
                                        <p:tgtEl>
                                          <p:spTgt spid="3360771">
                                            <p:txEl>
                                              <p:pRg st="6" end="6"/>
                                            </p:txEl>
                                          </p:spTgt>
                                        </p:tgtEl>
                                        <p:attrNameLst>
                                          <p:attrName>style.textDecorationUnderline</p:attrName>
                                        </p:attrNameLst>
                                      </p:cBhvr>
                                      <p:to>
                                        <p:strVal val="false"/>
                                      </p:to>
                                    </p:set>
                                  </p:childTnLst>
                                </p:cTn>
                              </p:par>
                              <p:par>
                                <p:cTn id="32" presetID="8" presetClass="emph" presetSubtype="0" fill="hold" nodeType="withEffect">
                                  <p:stCondLst>
                                    <p:cond delay="0"/>
                                  </p:stCondLst>
                                  <p:childTnLst>
                                    <p:animRot by="21600000">
                                      <p:cBhvr>
                                        <p:cTn id="33" dur="1000" fill="hold"/>
                                        <p:tgtEl>
                                          <p:spTgt spid="3360771">
                                            <p:txEl>
                                              <p:pRg st="6" end="6"/>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1058" name="Rectangle 2"/>
          <p:cNvSpPr>
            <a:spLocks noGrp="1" noChangeArrowheads="1"/>
          </p:cNvSpPr>
          <p:nvPr>
            <p:ph type="title" idx="4294967295"/>
          </p:nvPr>
        </p:nvSpPr>
        <p:spPr>
          <a:xfrm>
            <a:off x="126162" y="119509"/>
            <a:ext cx="8771731" cy="989460"/>
          </a:xfrm>
        </p:spPr>
        <p:txBody>
          <a:bodyPr anchor="t">
            <a:normAutofit/>
          </a:bodyPr>
          <a:lstStyle/>
          <a:p>
            <a:pPr algn="ctr" eaLnBrk="1" hangingPunct="1"/>
            <a:r>
              <a:rPr lang="en-US" altLang="en-US" sz="2000" dirty="0"/>
              <a:t>G3B04 </a:t>
            </a:r>
            <a:br>
              <a:rPr lang="en-US" altLang="en-US" sz="2000" dirty="0"/>
            </a:br>
            <a:r>
              <a:rPr lang="en-US" altLang="en-US" sz="2000" dirty="0"/>
              <a:t>Which of the following is a way to determine current propagation on a desired band from your station?</a:t>
            </a:r>
          </a:p>
        </p:txBody>
      </p:sp>
      <p:sp>
        <p:nvSpPr>
          <p:cNvPr id="3352579" name="Rectangle 3"/>
          <p:cNvSpPr>
            <a:spLocks noGrp="1" noChangeArrowheads="1"/>
          </p:cNvSpPr>
          <p:nvPr>
            <p:ph type="body" idx="4294967295"/>
          </p:nvPr>
        </p:nvSpPr>
        <p:spPr>
          <a:xfrm>
            <a:off x="377252" y="1172729"/>
            <a:ext cx="8279568" cy="3472241"/>
          </a:xfrm>
        </p:spPr>
        <p:txBody>
          <a:bodyPr/>
          <a:lstStyle/>
          <a:p>
            <a:pPr marL="285750" indent="-285750">
              <a:lnSpc>
                <a:spcPct val="150000"/>
              </a:lnSpc>
              <a:buFontTx/>
              <a:buAutoNum type="alphaUcPeriod"/>
            </a:pPr>
            <a:r>
              <a:rPr lang="en-US" altLang="en-US" dirty="0">
                <a:latin typeface="Georgia" panose="02040502050405020303" pitchFamily="18" charset="0"/>
              </a:rPr>
              <a:t>Use a network of automated receiving stations on the internet to see where your transmissions are being received</a:t>
            </a:r>
          </a:p>
          <a:p>
            <a:pPr marL="285750" indent="-285750">
              <a:lnSpc>
                <a:spcPct val="150000"/>
              </a:lnSpc>
              <a:buFontTx/>
              <a:buAutoNum type="alphaUcPeriod"/>
            </a:pPr>
            <a:r>
              <a:rPr lang="en-US" altLang="en-US" dirty="0">
                <a:latin typeface="Georgia" panose="02040502050405020303" pitchFamily="18" charset="0"/>
              </a:rPr>
              <a:t>Check the A-index</a:t>
            </a:r>
          </a:p>
          <a:p>
            <a:pPr marL="285750" indent="-285750">
              <a:lnSpc>
                <a:spcPct val="150000"/>
              </a:lnSpc>
              <a:buFontTx/>
              <a:buAutoNum type="alphaUcPeriod"/>
            </a:pPr>
            <a:r>
              <a:rPr lang="en-US" altLang="en-US" dirty="0">
                <a:latin typeface="Georgia" panose="02040502050405020303" pitchFamily="18" charset="0"/>
              </a:rPr>
              <a:t>Send a series of dots and listen for echoes</a:t>
            </a:r>
          </a:p>
          <a:p>
            <a:pPr marL="285750" indent="-285750">
              <a:lnSpc>
                <a:spcPct val="150000"/>
              </a:lnSpc>
              <a:buFontTx/>
              <a:buAutoNum type="alphaUcPeriod"/>
            </a:pPr>
            <a:r>
              <a:rPr lang="en-US" altLang="en-US" dirty="0">
                <a:latin typeface="Georgia" panose="02040502050405020303" pitchFamily="18" charset="0"/>
              </a:rPr>
              <a:t>All these choices are correct</a:t>
            </a:r>
          </a:p>
        </p:txBody>
      </p:sp>
      <p:sp>
        <p:nvSpPr>
          <p:cNvPr id="2" name="Slide Number Placeholder 1"/>
          <p:cNvSpPr>
            <a:spLocks noGrp="1"/>
          </p:cNvSpPr>
          <p:nvPr>
            <p:ph type="sldNum" sz="quarter" idx="12"/>
          </p:nvPr>
        </p:nvSpPr>
        <p:spPr/>
        <p:txBody>
          <a:bodyPr/>
          <a:lstStyle/>
          <a:p>
            <a:pPr>
              <a:defRPr/>
            </a:pPr>
            <a:fld id="{F8514F60-F02D-47D8-972E-1E06531F80A8}" type="slidenum">
              <a:rPr lang="en-US" altLang="en-US">
                <a:solidFill>
                  <a:srgbClr val="000066"/>
                </a:solidFill>
              </a:rPr>
              <a:pPr>
                <a:defRPr/>
              </a:pPr>
              <a:t>41</a:t>
            </a:fld>
            <a:endParaRPr lang="en-US" altLang="en-US">
              <a:solidFill>
                <a:srgbClr val="000066"/>
              </a:solidFill>
            </a:endParaRPr>
          </a:p>
        </p:txBody>
      </p:sp>
    </p:spTree>
    <p:extLst>
      <p:ext uri="{BB962C8B-B14F-4D97-AF65-F5344CB8AC3E}">
        <p14:creationId xmlns:p14="http://schemas.microsoft.com/office/powerpoint/2010/main" val="105812691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mph" presetSubtype="2" fill="hold" nodeType="clickEffect">
                                  <p:stCondLst>
                                    <p:cond delay="0"/>
                                  </p:stCondLst>
                                  <p:childTnLst>
                                    <p:animClr clrSpc="rgb" dir="cw">
                                      <p:cBhvr override="childStyle">
                                        <p:cTn id="6" dur="500" fill="hold"/>
                                        <p:tgtEl>
                                          <p:spTgt spid="3352579">
                                            <p:txEl>
                                              <p:pRg st="0" end="0"/>
                                            </p:txEl>
                                          </p:spTgt>
                                        </p:tgtEl>
                                        <p:attrNameLst>
                                          <p:attrName>style.color</p:attrName>
                                        </p:attrNameLst>
                                      </p:cBhvr>
                                      <p:to>
                                        <a:schemeClr val="accent1"/>
                                      </p:to>
                                    </p:animClr>
                                  </p:childTnLst>
                                </p:cTn>
                              </p:par>
                            </p:childTnLst>
                          </p:cTn>
                        </p:par>
                      </p:childTnLst>
                    </p:cTn>
                  </p:par>
                  <p:par>
                    <p:cTn id="7" fill="hold">
                      <p:stCondLst>
                        <p:cond delay="indefinite"/>
                      </p:stCondLst>
                      <p:childTnLst>
                        <p:par>
                          <p:cTn id="8" fill="hold">
                            <p:stCondLst>
                              <p:cond delay="0"/>
                            </p:stCondLst>
                            <p:childTnLst>
                              <p:par>
                                <p:cTn id="9" presetID="3" presetClass="emph" presetSubtype="2" fill="hold" nodeType="clickEffect">
                                  <p:stCondLst>
                                    <p:cond delay="0"/>
                                  </p:stCondLst>
                                  <p:childTnLst>
                                    <p:animClr clrSpc="rgb" dir="cw">
                                      <p:cBhvr override="childStyle">
                                        <p:cTn id="10" dur="500" fill="hold"/>
                                        <p:tgtEl>
                                          <p:spTgt spid="3352579">
                                            <p:txEl>
                                              <p:pRg st="1" end="1"/>
                                            </p:txEl>
                                          </p:spTgt>
                                        </p:tgtEl>
                                        <p:attrNameLst>
                                          <p:attrName>style.color</p:attrName>
                                        </p:attrNameLst>
                                      </p:cBhvr>
                                      <p:to>
                                        <a:schemeClr val="accent1"/>
                                      </p:to>
                                    </p:animClr>
                                  </p:childTnLst>
                                </p:cTn>
                              </p:par>
                            </p:childTnLst>
                          </p:cTn>
                        </p:par>
                      </p:childTnLst>
                    </p:cTn>
                  </p:par>
                  <p:par>
                    <p:cTn id="11" fill="hold">
                      <p:stCondLst>
                        <p:cond delay="indefinite"/>
                      </p:stCondLst>
                      <p:childTnLst>
                        <p:par>
                          <p:cTn id="12" fill="hold">
                            <p:stCondLst>
                              <p:cond delay="0"/>
                            </p:stCondLst>
                            <p:childTnLst>
                              <p:par>
                                <p:cTn id="13" presetID="3" presetClass="emph" presetSubtype="2" fill="hold" nodeType="clickEffect">
                                  <p:stCondLst>
                                    <p:cond delay="0"/>
                                  </p:stCondLst>
                                  <p:childTnLst>
                                    <p:animClr clrSpc="rgb" dir="cw">
                                      <p:cBhvr override="childStyle">
                                        <p:cTn id="14" dur="500" fill="hold"/>
                                        <p:tgtEl>
                                          <p:spTgt spid="3352579">
                                            <p:txEl>
                                              <p:pRg st="2" end="2"/>
                                            </p:txEl>
                                          </p:spTgt>
                                        </p:tgtEl>
                                        <p:attrNameLst>
                                          <p:attrName>style.color</p:attrName>
                                        </p:attrNameLst>
                                      </p:cBhvr>
                                      <p:to>
                                        <a:schemeClr val="accent1"/>
                                      </p:to>
                                    </p:animClr>
                                  </p:childTnLst>
                                </p:cTn>
                              </p:par>
                            </p:childTnLst>
                          </p:cTn>
                        </p:par>
                      </p:childTnLst>
                    </p:cTn>
                  </p:par>
                  <p:par>
                    <p:cTn id="15" fill="hold">
                      <p:stCondLst>
                        <p:cond delay="indefinite"/>
                      </p:stCondLst>
                      <p:childTnLst>
                        <p:par>
                          <p:cTn id="16" fill="hold">
                            <p:stCondLst>
                              <p:cond delay="0"/>
                            </p:stCondLst>
                            <p:childTnLst>
                              <p:par>
                                <p:cTn id="17" presetID="3" presetClass="emph" presetSubtype="2" fill="hold" nodeType="clickEffect">
                                  <p:stCondLst>
                                    <p:cond delay="0"/>
                                  </p:stCondLst>
                                  <p:childTnLst>
                                    <p:animClr clrSpc="rgb" dir="cw">
                                      <p:cBhvr override="childStyle">
                                        <p:cTn id="18" dur="500" fill="hold"/>
                                        <p:tgtEl>
                                          <p:spTgt spid="3352579">
                                            <p:txEl>
                                              <p:pRg st="3" end="3"/>
                                            </p:txEl>
                                          </p:spTgt>
                                        </p:tgtEl>
                                        <p:attrNameLst>
                                          <p:attrName>style.color</p:attrName>
                                        </p:attrNameLst>
                                      </p:cBhvr>
                                      <p:to>
                                        <a:schemeClr val="accent1"/>
                                      </p:to>
                                    </p:animClr>
                                  </p:childTnLst>
                                </p:cTn>
                              </p:par>
                              <p:par>
                                <p:cTn id="19" presetID="5" presetClass="emph" presetSubtype="1" nodeType="withEffect">
                                  <p:stCondLst>
                                    <p:cond delay="0"/>
                                  </p:stCondLst>
                                  <p:childTnLst>
                                    <p:set>
                                      <p:cBhvr override="childStyle">
                                        <p:cTn id="20" dur="indefinite"/>
                                        <p:tgtEl>
                                          <p:spTgt spid="3352579">
                                            <p:txEl>
                                              <p:pRg st="0" end="0"/>
                                            </p:txEl>
                                          </p:spTgt>
                                        </p:tgtEl>
                                        <p:attrNameLst>
                                          <p:attrName>style.fontStyle</p:attrName>
                                        </p:attrNameLst>
                                      </p:cBhvr>
                                      <p:to>
                                        <p:strVal val="normal"/>
                                      </p:to>
                                    </p:set>
                                    <p:set>
                                      <p:cBhvr override="childStyle">
                                        <p:cTn id="21" dur="indefinite"/>
                                        <p:tgtEl>
                                          <p:spTgt spid="3352579">
                                            <p:txEl>
                                              <p:pRg st="0" end="0"/>
                                            </p:txEl>
                                          </p:spTgt>
                                        </p:tgtEl>
                                        <p:attrNameLst>
                                          <p:attrName>style.fontWeight</p:attrName>
                                        </p:attrNameLst>
                                      </p:cBhvr>
                                      <p:to>
                                        <p:strVal val="bold"/>
                                      </p:to>
                                    </p:set>
                                    <p:set>
                                      <p:cBhvr override="childStyle">
                                        <p:cTn id="22" dur="indefinite"/>
                                        <p:tgtEl>
                                          <p:spTgt spid="3352579">
                                            <p:txEl>
                                              <p:pRg st="0" end="0"/>
                                            </p:txEl>
                                          </p:spTgt>
                                        </p:tgtEl>
                                        <p:attrNameLst>
                                          <p:attrName>style.textDecorationUnderline</p:attrName>
                                        </p:attrNameLst>
                                      </p:cBhvr>
                                      <p:to>
                                        <p:strVal val="false"/>
                                      </p:to>
                                    </p:set>
                                  </p:childTnLst>
                                </p:cTn>
                              </p:par>
                              <p:par>
                                <p:cTn id="23" presetID="5" presetClass="emph" presetSubtype="1" nodeType="withEffect">
                                  <p:stCondLst>
                                    <p:cond delay="0"/>
                                  </p:stCondLst>
                                  <p:childTnLst>
                                    <p:set>
                                      <p:cBhvr override="childStyle">
                                        <p:cTn id="24" dur="indefinite"/>
                                        <p:tgtEl>
                                          <p:spTgt spid="3352579">
                                            <p:txEl>
                                              <p:pRg st="1" end="1"/>
                                            </p:txEl>
                                          </p:spTgt>
                                        </p:tgtEl>
                                        <p:attrNameLst>
                                          <p:attrName>style.fontStyle</p:attrName>
                                        </p:attrNameLst>
                                      </p:cBhvr>
                                      <p:to>
                                        <p:strVal val="normal"/>
                                      </p:to>
                                    </p:set>
                                    <p:set>
                                      <p:cBhvr override="childStyle">
                                        <p:cTn id="25" dur="indefinite"/>
                                        <p:tgtEl>
                                          <p:spTgt spid="3352579">
                                            <p:txEl>
                                              <p:pRg st="1" end="1"/>
                                            </p:txEl>
                                          </p:spTgt>
                                        </p:tgtEl>
                                        <p:attrNameLst>
                                          <p:attrName>style.fontWeight</p:attrName>
                                        </p:attrNameLst>
                                      </p:cBhvr>
                                      <p:to>
                                        <p:strVal val="bold"/>
                                      </p:to>
                                    </p:set>
                                    <p:set>
                                      <p:cBhvr override="childStyle">
                                        <p:cTn id="26" dur="indefinite"/>
                                        <p:tgtEl>
                                          <p:spTgt spid="3352579">
                                            <p:txEl>
                                              <p:pRg st="1" end="1"/>
                                            </p:txEl>
                                          </p:spTgt>
                                        </p:tgtEl>
                                        <p:attrNameLst>
                                          <p:attrName>style.textDecorationUnderline</p:attrName>
                                        </p:attrNameLst>
                                      </p:cBhvr>
                                      <p:to>
                                        <p:strVal val="false"/>
                                      </p:to>
                                    </p:set>
                                  </p:childTnLst>
                                </p:cTn>
                              </p:par>
                              <p:par>
                                <p:cTn id="27" presetID="5" presetClass="emph" presetSubtype="1" nodeType="withEffect">
                                  <p:stCondLst>
                                    <p:cond delay="0"/>
                                  </p:stCondLst>
                                  <p:childTnLst>
                                    <p:set>
                                      <p:cBhvr override="childStyle">
                                        <p:cTn id="28" dur="indefinite"/>
                                        <p:tgtEl>
                                          <p:spTgt spid="3352579">
                                            <p:txEl>
                                              <p:pRg st="2" end="2"/>
                                            </p:txEl>
                                          </p:spTgt>
                                        </p:tgtEl>
                                        <p:attrNameLst>
                                          <p:attrName>style.fontStyle</p:attrName>
                                        </p:attrNameLst>
                                      </p:cBhvr>
                                      <p:to>
                                        <p:strVal val="normal"/>
                                      </p:to>
                                    </p:set>
                                    <p:set>
                                      <p:cBhvr override="childStyle">
                                        <p:cTn id="29" dur="indefinite"/>
                                        <p:tgtEl>
                                          <p:spTgt spid="3352579">
                                            <p:txEl>
                                              <p:pRg st="2" end="2"/>
                                            </p:txEl>
                                          </p:spTgt>
                                        </p:tgtEl>
                                        <p:attrNameLst>
                                          <p:attrName>style.fontWeight</p:attrName>
                                        </p:attrNameLst>
                                      </p:cBhvr>
                                      <p:to>
                                        <p:strVal val="bold"/>
                                      </p:to>
                                    </p:set>
                                    <p:set>
                                      <p:cBhvr override="childStyle">
                                        <p:cTn id="30" dur="indefinite"/>
                                        <p:tgtEl>
                                          <p:spTgt spid="3352579">
                                            <p:txEl>
                                              <p:pRg st="2" end="2"/>
                                            </p:txEl>
                                          </p:spTgt>
                                        </p:tgtEl>
                                        <p:attrNameLst>
                                          <p:attrName>style.textDecorationUnderline</p:attrName>
                                        </p:attrNameLst>
                                      </p:cBhvr>
                                      <p:to>
                                        <p:strVal val="false"/>
                                      </p:to>
                                    </p:set>
                                  </p:childTnLst>
                                </p:cTn>
                              </p:par>
                              <p:par>
                                <p:cTn id="31" presetID="5" presetClass="emph" presetSubtype="1" nodeType="withEffect">
                                  <p:stCondLst>
                                    <p:cond delay="0"/>
                                  </p:stCondLst>
                                  <p:childTnLst>
                                    <p:set>
                                      <p:cBhvr override="childStyle">
                                        <p:cTn id="32" dur="indefinite"/>
                                        <p:tgtEl>
                                          <p:spTgt spid="3352579">
                                            <p:txEl>
                                              <p:pRg st="3" end="3"/>
                                            </p:txEl>
                                          </p:spTgt>
                                        </p:tgtEl>
                                        <p:attrNameLst>
                                          <p:attrName>style.fontStyle</p:attrName>
                                        </p:attrNameLst>
                                      </p:cBhvr>
                                      <p:to>
                                        <p:strVal val="normal"/>
                                      </p:to>
                                    </p:set>
                                    <p:set>
                                      <p:cBhvr override="childStyle">
                                        <p:cTn id="33" dur="indefinite"/>
                                        <p:tgtEl>
                                          <p:spTgt spid="3352579">
                                            <p:txEl>
                                              <p:pRg st="3" end="3"/>
                                            </p:txEl>
                                          </p:spTgt>
                                        </p:tgtEl>
                                        <p:attrNameLst>
                                          <p:attrName>style.fontWeight</p:attrName>
                                        </p:attrNameLst>
                                      </p:cBhvr>
                                      <p:to>
                                        <p:strVal val="bold"/>
                                      </p:to>
                                    </p:set>
                                    <p:set>
                                      <p:cBhvr override="childStyle">
                                        <p:cTn id="34" dur="indefinite"/>
                                        <p:tgtEl>
                                          <p:spTgt spid="3352579">
                                            <p:txEl>
                                              <p:pRg st="3" end="3"/>
                                            </p:txEl>
                                          </p:spTgt>
                                        </p:tgtEl>
                                        <p:attrNameLst>
                                          <p:attrName>style.textDecorationUnderline</p:attrName>
                                        </p:attrNameLst>
                                      </p:cBhvr>
                                      <p:to>
                                        <p:strVal val="false"/>
                                      </p:to>
                                    </p:set>
                                  </p:childTnLst>
                                </p:cTn>
                              </p:par>
                              <p:par>
                                <p:cTn id="35" presetID="8" presetClass="emph" presetSubtype="0" fill="hold" nodeType="withEffect">
                                  <p:stCondLst>
                                    <p:cond delay="0"/>
                                  </p:stCondLst>
                                  <p:childTnLst>
                                    <p:animRot by="21600000">
                                      <p:cBhvr>
                                        <p:cTn id="36" dur="1000" fill="hold"/>
                                        <p:tgtEl>
                                          <p:spTgt spid="3352579">
                                            <p:txEl>
                                              <p:pRg st="0" end="0"/>
                                            </p:txEl>
                                          </p:spTgt>
                                        </p:tgtEl>
                                        <p:attrNameLst>
                                          <p:attrName>r</p:attrName>
                                        </p:attrNameLst>
                                      </p:cBhvr>
                                    </p:animRot>
                                  </p:childTnLst>
                                </p:cTn>
                              </p:par>
                              <p:par>
                                <p:cTn id="37" presetID="8" presetClass="emph" presetSubtype="0" fill="hold" nodeType="withEffect">
                                  <p:stCondLst>
                                    <p:cond delay="0"/>
                                  </p:stCondLst>
                                  <p:childTnLst>
                                    <p:animRot by="21600000">
                                      <p:cBhvr>
                                        <p:cTn id="38" dur="1000" fill="hold"/>
                                        <p:tgtEl>
                                          <p:spTgt spid="3352579">
                                            <p:txEl>
                                              <p:pRg st="1" end="1"/>
                                            </p:txEl>
                                          </p:spTgt>
                                        </p:tgtEl>
                                        <p:attrNameLst>
                                          <p:attrName>r</p:attrName>
                                        </p:attrNameLst>
                                      </p:cBhvr>
                                    </p:animRot>
                                  </p:childTnLst>
                                </p:cTn>
                              </p:par>
                              <p:par>
                                <p:cTn id="39" presetID="8" presetClass="emph" presetSubtype="0" fill="hold" nodeType="withEffect">
                                  <p:stCondLst>
                                    <p:cond delay="0"/>
                                  </p:stCondLst>
                                  <p:childTnLst>
                                    <p:animRot by="21600000">
                                      <p:cBhvr>
                                        <p:cTn id="40" dur="1000" fill="hold"/>
                                        <p:tgtEl>
                                          <p:spTgt spid="3352579">
                                            <p:txEl>
                                              <p:pRg st="2" end="2"/>
                                            </p:txEl>
                                          </p:spTgt>
                                        </p:tgtEl>
                                        <p:attrNameLst>
                                          <p:attrName>r</p:attrName>
                                        </p:attrNameLst>
                                      </p:cBhvr>
                                    </p:animRot>
                                  </p:childTnLst>
                                </p:cTn>
                              </p:par>
                              <p:par>
                                <p:cTn id="41" presetID="8" presetClass="emph" presetSubtype="0" fill="hold" nodeType="withEffect">
                                  <p:stCondLst>
                                    <p:cond delay="0"/>
                                  </p:stCondLst>
                                  <p:childTnLst>
                                    <p:animRot by="21600000">
                                      <p:cBhvr>
                                        <p:cTn id="42" dur="1000" fill="hold"/>
                                        <p:tgtEl>
                                          <p:spTgt spid="3352579">
                                            <p:txEl>
                                              <p:pRg st="3" end="3"/>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6" name="Rectangle 2"/>
          <p:cNvSpPr>
            <a:spLocks noGrp="1" noChangeArrowheads="1"/>
          </p:cNvSpPr>
          <p:nvPr>
            <p:ph type="title"/>
          </p:nvPr>
        </p:nvSpPr>
        <p:spPr>
          <a:xfrm>
            <a:off x="250826" y="273845"/>
            <a:ext cx="8642350" cy="651272"/>
          </a:xfrm>
        </p:spPr>
        <p:txBody>
          <a:bodyPr>
            <a:noAutofit/>
          </a:bodyPr>
          <a:lstStyle/>
          <a:p>
            <a:pPr algn="ctr"/>
            <a:r>
              <a:rPr lang="en-US" altLang="en-US" sz="2000" dirty="0"/>
              <a:t>G8C02</a:t>
            </a:r>
            <a:br>
              <a:rPr lang="en-US" altLang="en-US" sz="2000" dirty="0"/>
            </a:br>
            <a:r>
              <a:rPr lang="en-US" altLang="en-US" sz="2000" dirty="0"/>
              <a:t>Which digital mode is used as a low-power beacon for assessing HF propagation?</a:t>
            </a:r>
          </a:p>
        </p:txBody>
      </p:sp>
      <p:sp>
        <p:nvSpPr>
          <p:cNvPr id="46083" name="Rectangle 3"/>
          <p:cNvSpPr>
            <a:spLocks noGrp="1" noChangeArrowheads="1"/>
          </p:cNvSpPr>
          <p:nvPr>
            <p:ph type="body" idx="1"/>
          </p:nvPr>
        </p:nvSpPr>
        <p:spPr>
          <a:xfrm>
            <a:off x="401208" y="1237655"/>
            <a:ext cx="8368038" cy="2668190"/>
          </a:xfrm>
        </p:spPr>
        <p:txBody>
          <a:bodyPr/>
          <a:lstStyle/>
          <a:p>
            <a:pPr marL="285750" indent="-285750">
              <a:lnSpc>
                <a:spcPct val="150000"/>
              </a:lnSpc>
              <a:buFontTx/>
              <a:buAutoNum type="alphaUcPeriod"/>
            </a:pPr>
            <a:r>
              <a:rPr lang="en-US" altLang="en-US" dirty="0">
                <a:latin typeface="Georgia" panose="02040502050405020303" pitchFamily="18" charset="0"/>
              </a:rPr>
              <a:t>WSPR</a:t>
            </a:r>
          </a:p>
          <a:p>
            <a:pPr marL="285750" indent="-285750">
              <a:lnSpc>
                <a:spcPct val="150000"/>
              </a:lnSpc>
              <a:buFontTx/>
              <a:buAutoNum type="alphaUcPeriod"/>
            </a:pPr>
            <a:r>
              <a:rPr lang="en-US" altLang="en-US" dirty="0">
                <a:latin typeface="Georgia" panose="02040502050405020303" pitchFamily="18" charset="0"/>
              </a:rPr>
              <a:t>MFSK16</a:t>
            </a:r>
          </a:p>
          <a:p>
            <a:pPr marL="285750" indent="-285750">
              <a:lnSpc>
                <a:spcPct val="150000"/>
              </a:lnSpc>
              <a:buFontTx/>
              <a:buAutoNum type="alphaUcPeriod"/>
            </a:pPr>
            <a:r>
              <a:rPr lang="en-US" altLang="en-US" dirty="0">
                <a:latin typeface="Georgia" panose="02040502050405020303" pitchFamily="18" charset="0"/>
              </a:rPr>
              <a:t>PSK31</a:t>
            </a:r>
          </a:p>
          <a:p>
            <a:pPr marL="285750" indent="-285750">
              <a:lnSpc>
                <a:spcPct val="150000"/>
              </a:lnSpc>
              <a:buFontTx/>
              <a:buAutoNum type="alphaUcPeriod"/>
            </a:pPr>
            <a:r>
              <a:rPr lang="en-US" altLang="en-US" dirty="0">
                <a:latin typeface="Georgia" panose="02040502050405020303" pitchFamily="18" charset="0"/>
              </a:rPr>
              <a:t>SSB-SC</a:t>
            </a:r>
          </a:p>
        </p:txBody>
      </p:sp>
      <p:sp>
        <p:nvSpPr>
          <p:cNvPr id="2" name="Slide Number Placeholder 1"/>
          <p:cNvSpPr>
            <a:spLocks noGrp="1"/>
          </p:cNvSpPr>
          <p:nvPr>
            <p:ph type="sldNum" sz="quarter" idx="12"/>
          </p:nvPr>
        </p:nvSpPr>
        <p:spPr/>
        <p:txBody>
          <a:bodyPr/>
          <a:lstStyle/>
          <a:p>
            <a:pPr>
              <a:defRPr/>
            </a:pPr>
            <a:fld id="{6E99D2E9-C39C-4B2C-85A5-6556FE594940}" type="slidenum">
              <a:rPr lang="en-US" altLang="en-US">
                <a:solidFill>
                  <a:srgbClr val="000066"/>
                </a:solidFill>
              </a:rPr>
              <a:pPr>
                <a:defRPr/>
              </a:pPr>
              <a:t>42</a:t>
            </a:fld>
            <a:endParaRPr lang="en-US" altLang="en-US">
              <a:solidFill>
                <a:srgbClr val="000066"/>
              </a:solidFill>
            </a:endParaRPr>
          </a:p>
        </p:txBody>
      </p:sp>
    </p:spTree>
    <p:extLst>
      <p:ext uri="{BB962C8B-B14F-4D97-AF65-F5344CB8AC3E}">
        <p14:creationId xmlns:p14="http://schemas.microsoft.com/office/powerpoint/2010/main" val="322979614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mph" presetSubtype="2" fill="hold" nodeType="clickEffect">
                                  <p:stCondLst>
                                    <p:cond delay="0"/>
                                  </p:stCondLst>
                                  <p:childTnLst>
                                    <p:animClr clrSpc="rgb" dir="cw">
                                      <p:cBhvr override="childStyle">
                                        <p:cTn id="6" dur="500" fill="hold"/>
                                        <p:tgtEl>
                                          <p:spTgt spid="46083">
                                            <p:txEl>
                                              <p:pRg st="0" end="0"/>
                                            </p:txEl>
                                          </p:spTgt>
                                        </p:tgtEl>
                                        <p:attrNameLst>
                                          <p:attrName>style.color</p:attrName>
                                        </p:attrNameLst>
                                      </p:cBhvr>
                                      <p:to>
                                        <a:schemeClr val="accent1"/>
                                      </p:to>
                                    </p:animClr>
                                  </p:childTnLst>
                                </p:cTn>
                              </p:par>
                            </p:childTnLst>
                          </p:cTn>
                        </p:par>
                      </p:childTnLst>
                    </p:cTn>
                  </p:par>
                  <p:par>
                    <p:cTn id="7" fill="hold">
                      <p:stCondLst>
                        <p:cond delay="indefinite"/>
                      </p:stCondLst>
                      <p:childTnLst>
                        <p:par>
                          <p:cTn id="8" fill="hold">
                            <p:stCondLst>
                              <p:cond delay="0"/>
                            </p:stCondLst>
                            <p:childTnLst>
                              <p:par>
                                <p:cTn id="9" presetID="3" presetClass="emph" presetSubtype="2" fill="hold" nodeType="clickEffect">
                                  <p:stCondLst>
                                    <p:cond delay="0"/>
                                  </p:stCondLst>
                                  <p:childTnLst>
                                    <p:animClr clrSpc="rgb" dir="cw">
                                      <p:cBhvr override="childStyle">
                                        <p:cTn id="10" dur="500" fill="hold"/>
                                        <p:tgtEl>
                                          <p:spTgt spid="46083">
                                            <p:txEl>
                                              <p:pRg st="1" end="1"/>
                                            </p:txEl>
                                          </p:spTgt>
                                        </p:tgtEl>
                                        <p:attrNameLst>
                                          <p:attrName>style.color</p:attrName>
                                        </p:attrNameLst>
                                      </p:cBhvr>
                                      <p:to>
                                        <a:schemeClr val="accent1"/>
                                      </p:to>
                                    </p:animClr>
                                  </p:childTnLst>
                                </p:cTn>
                              </p:par>
                            </p:childTnLst>
                          </p:cTn>
                        </p:par>
                      </p:childTnLst>
                    </p:cTn>
                  </p:par>
                  <p:par>
                    <p:cTn id="11" fill="hold">
                      <p:stCondLst>
                        <p:cond delay="indefinite"/>
                      </p:stCondLst>
                      <p:childTnLst>
                        <p:par>
                          <p:cTn id="12" fill="hold">
                            <p:stCondLst>
                              <p:cond delay="0"/>
                            </p:stCondLst>
                            <p:childTnLst>
                              <p:par>
                                <p:cTn id="13" presetID="3" presetClass="emph" presetSubtype="2" fill="hold" nodeType="clickEffect">
                                  <p:stCondLst>
                                    <p:cond delay="0"/>
                                  </p:stCondLst>
                                  <p:childTnLst>
                                    <p:animClr clrSpc="rgb" dir="cw">
                                      <p:cBhvr override="childStyle">
                                        <p:cTn id="14" dur="500" fill="hold"/>
                                        <p:tgtEl>
                                          <p:spTgt spid="46083">
                                            <p:txEl>
                                              <p:pRg st="2" end="2"/>
                                            </p:txEl>
                                          </p:spTgt>
                                        </p:tgtEl>
                                        <p:attrNameLst>
                                          <p:attrName>style.color</p:attrName>
                                        </p:attrNameLst>
                                      </p:cBhvr>
                                      <p:to>
                                        <a:schemeClr val="accent1"/>
                                      </p:to>
                                    </p:animClr>
                                  </p:childTnLst>
                                </p:cTn>
                              </p:par>
                            </p:childTnLst>
                          </p:cTn>
                        </p:par>
                      </p:childTnLst>
                    </p:cTn>
                  </p:par>
                  <p:par>
                    <p:cTn id="15" fill="hold">
                      <p:stCondLst>
                        <p:cond delay="indefinite"/>
                      </p:stCondLst>
                      <p:childTnLst>
                        <p:par>
                          <p:cTn id="16" fill="hold">
                            <p:stCondLst>
                              <p:cond delay="0"/>
                            </p:stCondLst>
                            <p:childTnLst>
                              <p:par>
                                <p:cTn id="17" presetID="3" presetClass="emph" presetSubtype="2" fill="hold" nodeType="clickEffect">
                                  <p:stCondLst>
                                    <p:cond delay="0"/>
                                  </p:stCondLst>
                                  <p:childTnLst>
                                    <p:animClr clrSpc="rgb" dir="cw">
                                      <p:cBhvr override="childStyle">
                                        <p:cTn id="18" dur="500" fill="hold"/>
                                        <p:tgtEl>
                                          <p:spTgt spid="46083">
                                            <p:txEl>
                                              <p:pRg st="3" end="3"/>
                                            </p:txEl>
                                          </p:spTgt>
                                        </p:tgtEl>
                                        <p:attrNameLst>
                                          <p:attrName>style.color</p:attrName>
                                        </p:attrNameLst>
                                      </p:cBhvr>
                                      <p:to>
                                        <a:schemeClr val="accent1"/>
                                      </p:to>
                                    </p:animClr>
                                  </p:childTnLst>
                                </p:cTn>
                              </p:par>
                              <p:par>
                                <p:cTn id="19" presetID="5" presetClass="emph" presetSubtype="1" nodeType="withEffect">
                                  <p:stCondLst>
                                    <p:cond delay="0"/>
                                  </p:stCondLst>
                                  <p:childTnLst>
                                    <p:set>
                                      <p:cBhvr override="childStyle">
                                        <p:cTn id="20" dur="indefinite"/>
                                        <p:tgtEl>
                                          <p:spTgt spid="46083">
                                            <p:txEl>
                                              <p:pRg st="0" end="0"/>
                                            </p:txEl>
                                          </p:spTgt>
                                        </p:tgtEl>
                                        <p:attrNameLst>
                                          <p:attrName>style.fontStyle</p:attrName>
                                        </p:attrNameLst>
                                      </p:cBhvr>
                                      <p:to>
                                        <p:strVal val="normal"/>
                                      </p:to>
                                    </p:set>
                                    <p:set>
                                      <p:cBhvr override="childStyle">
                                        <p:cTn id="21" dur="indefinite"/>
                                        <p:tgtEl>
                                          <p:spTgt spid="46083">
                                            <p:txEl>
                                              <p:pRg st="0" end="0"/>
                                            </p:txEl>
                                          </p:spTgt>
                                        </p:tgtEl>
                                        <p:attrNameLst>
                                          <p:attrName>style.fontWeight</p:attrName>
                                        </p:attrNameLst>
                                      </p:cBhvr>
                                      <p:to>
                                        <p:strVal val="bold"/>
                                      </p:to>
                                    </p:set>
                                    <p:set>
                                      <p:cBhvr override="childStyle">
                                        <p:cTn id="22" dur="indefinite"/>
                                        <p:tgtEl>
                                          <p:spTgt spid="46083">
                                            <p:txEl>
                                              <p:pRg st="0" end="0"/>
                                            </p:txEl>
                                          </p:spTgt>
                                        </p:tgtEl>
                                        <p:attrNameLst>
                                          <p:attrName>style.textDecorationUnderline</p:attrName>
                                        </p:attrNameLst>
                                      </p:cBhvr>
                                      <p:to>
                                        <p:strVal val="false"/>
                                      </p:to>
                                    </p:set>
                                  </p:childTnLst>
                                </p:cTn>
                              </p:par>
                              <p:par>
                                <p:cTn id="23" presetID="5" presetClass="emph" presetSubtype="1" nodeType="withEffect">
                                  <p:stCondLst>
                                    <p:cond delay="0"/>
                                  </p:stCondLst>
                                  <p:childTnLst>
                                    <p:set>
                                      <p:cBhvr override="childStyle">
                                        <p:cTn id="24" dur="indefinite"/>
                                        <p:tgtEl>
                                          <p:spTgt spid="46083">
                                            <p:txEl>
                                              <p:pRg st="1" end="1"/>
                                            </p:txEl>
                                          </p:spTgt>
                                        </p:tgtEl>
                                        <p:attrNameLst>
                                          <p:attrName>style.fontStyle</p:attrName>
                                        </p:attrNameLst>
                                      </p:cBhvr>
                                      <p:to>
                                        <p:strVal val="normal"/>
                                      </p:to>
                                    </p:set>
                                    <p:set>
                                      <p:cBhvr override="childStyle">
                                        <p:cTn id="25" dur="indefinite"/>
                                        <p:tgtEl>
                                          <p:spTgt spid="46083">
                                            <p:txEl>
                                              <p:pRg st="1" end="1"/>
                                            </p:txEl>
                                          </p:spTgt>
                                        </p:tgtEl>
                                        <p:attrNameLst>
                                          <p:attrName>style.fontWeight</p:attrName>
                                        </p:attrNameLst>
                                      </p:cBhvr>
                                      <p:to>
                                        <p:strVal val="bold"/>
                                      </p:to>
                                    </p:set>
                                    <p:set>
                                      <p:cBhvr override="childStyle">
                                        <p:cTn id="26" dur="indefinite"/>
                                        <p:tgtEl>
                                          <p:spTgt spid="46083">
                                            <p:txEl>
                                              <p:pRg st="1" end="1"/>
                                            </p:txEl>
                                          </p:spTgt>
                                        </p:tgtEl>
                                        <p:attrNameLst>
                                          <p:attrName>style.textDecorationUnderline</p:attrName>
                                        </p:attrNameLst>
                                      </p:cBhvr>
                                      <p:to>
                                        <p:strVal val="false"/>
                                      </p:to>
                                    </p:set>
                                  </p:childTnLst>
                                </p:cTn>
                              </p:par>
                              <p:par>
                                <p:cTn id="27" presetID="5" presetClass="emph" presetSubtype="1" nodeType="withEffect">
                                  <p:stCondLst>
                                    <p:cond delay="0"/>
                                  </p:stCondLst>
                                  <p:childTnLst>
                                    <p:set>
                                      <p:cBhvr override="childStyle">
                                        <p:cTn id="28" dur="indefinite"/>
                                        <p:tgtEl>
                                          <p:spTgt spid="46083">
                                            <p:txEl>
                                              <p:pRg st="2" end="2"/>
                                            </p:txEl>
                                          </p:spTgt>
                                        </p:tgtEl>
                                        <p:attrNameLst>
                                          <p:attrName>style.fontStyle</p:attrName>
                                        </p:attrNameLst>
                                      </p:cBhvr>
                                      <p:to>
                                        <p:strVal val="normal"/>
                                      </p:to>
                                    </p:set>
                                    <p:set>
                                      <p:cBhvr override="childStyle">
                                        <p:cTn id="29" dur="indefinite"/>
                                        <p:tgtEl>
                                          <p:spTgt spid="46083">
                                            <p:txEl>
                                              <p:pRg st="2" end="2"/>
                                            </p:txEl>
                                          </p:spTgt>
                                        </p:tgtEl>
                                        <p:attrNameLst>
                                          <p:attrName>style.fontWeight</p:attrName>
                                        </p:attrNameLst>
                                      </p:cBhvr>
                                      <p:to>
                                        <p:strVal val="bold"/>
                                      </p:to>
                                    </p:set>
                                    <p:set>
                                      <p:cBhvr override="childStyle">
                                        <p:cTn id="30" dur="indefinite"/>
                                        <p:tgtEl>
                                          <p:spTgt spid="46083">
                                            <p:txEl>
                                              <p:pRg st="2" end="2"/>
                                            </p:txEl>
                                          </p:spTgt>
                                        </p:tgtEl>
                                        <p:attrNameLst>
                                          <p:attrName>style.textDecorationUnderline</p:attrName>
                                        </p:attrNameLst>
                                      </p:cBhvr>
                                      <p:to>
                                        <p:strVal val="false"/>
                                      </p:to>
                                    </p:set>
                                  </p:childTnLst>
                                </p:cTn>
                              </p:par>
                              <p:par>
                                <p:cTn id="31" presetID="5" presetClass="emph" presetSubtype="1" nodeType="withEffect">
                                  <p:stCondLst>
                                    <p:cond delay="0"/>
                                  </p:stCondLst>
                                  <p:childTnLst>
                                    <p:set>
                                      <p:cBhvr override="childStyle">
                                        <p:cTn id="32" dur="indefinite"/>
                                        <p:tgtEl>
                                          <p:spTgt spid="46083">
                                            <p:txEl>
                                              <p:pRg st="3" end="3"/>
                                            </p:txEl>
                                          </p:spTgt>
                                        </p:tgtEl>
                                        <p:attrNameLst>
                                          <p:attrName>style.fontStyle</p:attrName>
                                        </p:attrNameLst>
                                      </p:cBhvr>
                                      <p:to>
                                        <p:strVal val="normal"/>
                                      </p:to>
                                    </p:set>
                                    <p:set>
                                      <p:cBhvr override="childStyle">
                                        <p:cTn id="33" dur="indefinite"/>
                                        <p:tgtEl>
                                          <p:spTgt spid="46083">
                                            <p:txEl>
                                              <p:pRg st="3" end="3"/>
                                            </p:txEl>
                                          </p:spTgt>
                                        </p:tgtEl>
                                        <p:attrNameLst>
                                          <p:attrName>style.fontWeight</p:attrName>
                                        </p:attrNameLst>
                                      </p:cBhvr>
                                      <p:to>
                                        <p:strVal val="bold"/>
                                      </p:to>
                                    </p:set>
                                    <p:set>
                                      <p:cBhvr override="childStyle">
                                        <p:cTn id="34" dur="indefinite"/>
                                        <p:tgtEl>
                                          <p:spTgt spid="46083">
                                            <p:txEl>
                                              <p:pRg st="3" end="3"/>
                                            </p:txEl>
                                          </p:spTgt>
                                        </p:tgtEl>
                                        <p:attrNameLst>
                                          <p:attrName>style.textDecorationUnderline</p:attrName>
                                        </p:attrNameLst>
                                      </p:cBhvr>
                                      <p:to>
                                        <p:strVal val="false"/>
                                      </p:to>
                                    </p:set>
                                  </p:childTnLst>
                                </p:cTn>
                              </p:par>
                              <p:par>
                                <p:cTn id="35" presetID="8" presetClass="emph" presetSubtype="0" fill="hold" nodeType="withEffect">
                                  <p:stCondLst>
                                    <p:cond delay="0"/>
                                  </p:stCondLst>
                                  <p:childTnLst>
                                    <p:animRot by="21600000">
                                      <p:cBhvr>
                                        <p:cTn id="36" dur="1000" fill="hold"/>
                                        <p:tgtEl>
                                          <p:spTgt spid="46083">
                                            <p:txEl>
                                              <p:pRg st="0" end="0"/>
                                            </p:txEl>
                                          </p:spTgt>
                                        </p:tgtEl>
                                        <p:attrNameLst>
                                          <p:attrName>r</p:attrName>
                                        </p:attrNameLst>
                                      </p:cBhvr>
                                    </p:animRot>
                                  </p:childTnLst>
                                </p:cTn>
                              </p:par>
                              <p:par>
                                <p:cTn id="37" presetID="8" presetClass="emph" presetSubtype="0" fill="hold" nodeType="withEffect">
                                  <p:stCondLst>
                                    <p:cond delay="0"/>
                                  </p:stCondLst>
                                  <p:childTnLst>
                                    <p:animRot by="21600000">
                                      <p:cBhvr>
                                        <p:cTn id="38" dur="1000" fill="hold"/>
                                        <p:tgtEl>
                                          <p:spTgt spid="46083">
                                            <p:txEl>
                                              <p:pRg st="1" end="1"/>
                                            </p:txEl>
                                          </p:spTgt>
                                        </p:tgtEl>
                                        <p:attrNameLst>
                                          <p:attrName>r</p:attrName>
                                        </p:attrNameLst>
                                      </p:cBhvr>
                                    </p:animRot>
                                  </p:childTnLst>
                                </p:cTn>
                              </p:par>
                              <p:par>
                                <p:cTn id="39" presetID="8" presetClass="emph" presetSubtype="0" fill="hold" nodeType="withEffect">
                                  <p:stCondLst>
                                    <p:cond delay="0"/>
                                  </p:stCondLst>
                                  <p:childTnLst>
                                    <p:animRot by="21600000">
                                      <p:cBhvr>
                                        <p:cTn id="40" dur="1000" fill="hold"/>
                                        <p:tgtEl>
                                          <p:spTgt spid="46083">
                                            <p:txEl>
                                              <p:pRg st="2" end="2"/>
                                            </p:txEl>
                                          </p:spTgt>
                                        </p:tgtEl>
                                        <p:attrNameLst>
                                          <p:attrName>r</p:attrName>
                                        </p:attrNameLst>
                                      </p:cBhvr>
                                    </p:animRot>
                                  </p:childTnLst>
                                </p:cTn>
                              </p:par>
                              <p:par>
                                <p:cTn id="41" presetID="8" presetClass="emph" presetSubtype="0" fill="hold" nodeType="withEffect">
                                  <p:stCondLst>
                                    <p:cond delay="0"/>
                                  </p:stCondLst>
                                  <p:childTnLst>
                                    <p:animRot by="21600000">
                                      <p:cBhvr>
                                        <p:cTn id="42" dur="1000" fill="hold"/>
                                        <p:tgtEl>
                                          <p:spTgt spid="46083">
                                            <p:txEl>
                                              <p:pRg st="3" end="3"/>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2082" name="Rectangle 2"/>
          <p:cNvSpPr>
            <a:spLocks noGrp="1" noChangeArrowheads="1"/>
          </p:cNvSpPr>
          <p:nvPr>
            <p:ph type="title" idx="4294967295"/>
          </p:nvPr>
        </p:nvSpPr>
        <p:spPr>
          <a:xfrm>
            <a:off x="442913" y="230983"/>
            <a:ext cx="7679532" cy="651272"/>
          </a:xfrm>
        </p:spPr>
        <p:txBody>
          <a:bodyPr anchor="t">
            <a:normAutofit fontScale="90000"/>
          </a:bodyPr>
          <a:lstStyle/>
          <a:p>
            <a:pPr algn="ctr">
              <a:lnSpc>
                <a:spcPts val="1950"/>
              </a:lnSpc>
            </a:pPr>
            <a:r>
              <a:rPr lang="en-US" altLang="en-US" sz="2000" dirty="0"/>
              <a:t>G3B03</a:t>
            </a:r>
            <a:br>
              <a:rPr lang="en-US" altLang="en-US" sz="2000" dirty="0"/>
            </a:br>
            <a:r>
              <a:rPr lang="en-US" altLang="en-US" sz="2000" dirty="0"/>
              <a:t>Which frequency will have the least attenuation for long-distance skip propagation?</a:t>
            </a:r>
          </a:p>
        </p:txBody>
      </p:sp>
      <p:sp>
        <p:nvSpPr>
          <p:cNvPr id="3351555" name="Rectangle 3"/>
          <p:cNvSpPr>
            <a:spLocks noGrp="1" noChangeArrowheads="1"/>
          </p:cNvSpPr>
          <p:nvPr>
            <p:ph type="body" idx="4294967295"/>
          </p:nvPr>
        </p:nvSpPr>
        <p:spPr>
          <a:xfrm>
            <a:off x="442912" y="1007057"/>
            <a:ext cx="8258877" cy="2959736"/>
          </a:xfrm>
        </p:spPr>
        <p:txBody>
          <a:bodyPr/>
          <a:lstStyle/>
          <a:p>
            <a:pPr marL="285750" indent="-285750">
              <a:lnSpc>
                <a:spcPct val="150000"/>
              </a:lnSpc>
              <a:buFontTx/>
              <a:buAutoNum type="alphaUcPeriod"/>
            </a:pPr>
            <a:r>
              <a:rPr lang="en-US" altLang="en-US" dirty="0">
                <a:latin typeface="Georgia" panose="02040502050405020303" pitchFamily="18" charset="0"/>
              </a:rPr>
              <a:t>Just below the MUF</a:t>
            </a:r>
          </a:p>
          <a:p>
            <a:pPr marL="285750" indent="-285750">
              <a:lnSpc>
                <a:spcPct val="150000"/>
              </a:lnSpc>
              <a:buFontTx/>
              <a:buAutoNum type="alphaUcPeriod"/>
            </a:pPr>
            <a:r>
              <a:rPr lang="en-US" altLang="en-US" dirty="0">
                <a:latin typeface="Georgia" panose="02040502050405020303" pitchFamily="18" charset="0"/>
              </a:rPr>
              <a:t>Just above the LUF</a:t>
            </a:r>
          </a:p>
          <a:p>
            <a:pPr marL="285750" indent="-285750">
              <a:lnSpc>
                <a:spcPct val="150000"/>
              </a:lnSpc>
              <a:buFontTx/>
              <a:buAutoNum type="alphaUcPeriod"/>
            </a:pPr>
            <a:r>
              <a:rPr lang="en-US" altLang="en-US" dirty="0">
                <a:latin typeface="Georgia" panose="02040502050405020303" pitchFamily="18" charset="0"/>
              </a:rPr>
              <a:t>Just below the critical frequency</a:t>
            </a:r>
          </a:p>
          <a:p>
            <a:pPr marL="285750" indent="-285750">
              <a:lnSpc>
                <a:spcPct val="150000"/>
              </a:lnSpc>
              <a:buFontTx/>
              <a:buAutoNum type="alphaUcPeriod"/>
            </a:pPr>
            <a:r>
              <a:rPr lang="en-US" altLang="en-US" dirty="0">
                <a:latin typeface="Georgia" panose="02040502050405020303" pitchFamily="18" charset="0"/>
              </a:rPr>
              <a:t>Just above the critical frequency</a:t>
            </a:r>
          </a:p>
        </p:txBody>
      </p:sp>
      <p:sp>
        <p:nvSpPr>
          <p:cNvPr id="2" name="Slide Number Placeholder 1"/>
          <p:cNvSpPr>
            <a:spLocks noGrp="1"/>
          </p:cNvSpPr>
          <p:nvPr>
            <p:ph type="sldNum" sz="quarter" idx="12"/>
          </p:nvPr>
        </p:nvSpPr>
        <p:spPr/>
        <p:txBody>
          <a:bodyPr/>
          <a:lstStyle/>
          <a:p>
            <a:pPr>
              <a:defRPr/>
            </a:pPr>
            <a:fld id="{F8514F60-F02D-47D8-972E-1E06531F80A8}" type="slidenum">
              <a:rPr lang="en-US" altLang="en-US">
                <a:solidFill>
                  <a:srgbClr val="000066"/>
                </a:solidFill>
              </a:rPr>
              <a:pPr>
                <a:defRPr/>
              </a:pPr>
              <a:t>43</a:t>
            </a:fld>
            <a:endParaRPr lang="en-US" altLang="en-US">
              <a:solidFill>
                <a:srgbClr val="000066"/>
              </a:solidFill>
            </a:endParaRPr>
          </a:p>
        </p:txBody>
      </p:sp>
    </p:spTree>
    <p:extLst>
      <p:ext uri="{BB962C8B-B14F-4D97-AF65-F5344CB8AC3E}">
        <p14:creationId xmlns:p14="http://schemas.microsoft.com/office/powerpoint/2010/main" val="44086564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mph" presetSubtype="2" fill="hold" nodeType="clickEffect">
                                  <p:stCondLst>
                                    <p:cond delay="0"/>
                                  </p:stCondLst>
                                  <p:childTnLst>
                                    <p:animClr clrSpc="rgb" dir="cw">
                                      <p:cBhvr override="childStyle">
                                        <p:cTn id="6" dur="500" fill="hold"/>
                                        <p:tgtEl>
                                          <p:spTgt spid="3351555">
                                            <p:txEl>
                                              <p:pRg st="0" end="0"/>
                                            </p:txEl>
                                          </p:spTgt>
                                        </p:tgtEl>
                                        <p:attrNameLst>
                                          <p:attrName>style.color</p:attrName>
                                        </p:attrNameLst>
                                      </p:cBhvr>
                                      <p:to>
                                        <a:schemeClr val="accent1"/>
                                      </p:to>
                                    </p:animClr>
                                  </p:childTnLst>
                                </p:cTn>
                              </p:par>
                            </p:childTnLst>
                          </p:cTn>
                        </p:par>
                      </p:childTnLst>
                    </p:cTn>
                  </p:par>
                  <p:par>
                    <p:cTn id="7" fill="hold">
                      <p:stCondLst>
                        <p:cond delay="indefinite"/>
                      </p:stCondLst>
                      <p:childTnLst>
                        <p:par>
                          <p:cTn id="8" fill="hold">
                            <p:stCondLst>
                              <p:cond delay="0"/>
                            </p:stCondLst>
                            <p:childTnLst>
                              <p:par>
                                <p:cTn id="9" presetID="3" presetClass="emph" presetSubtype="2" fill="hold" nodeType="clickEffect">
                                  <p:stCondLst>
                                    <p:cond delay="0"/>
                                  </p:stCondLst>
                                  <p:childTnLst>
                                    <p:animClr clrSpc="rgb" dir="cw">
                                      <p:cBhvr override="childStyle">
                                        <p:cTn id="10" dur="500" fill="hold"/>
                                        <p:tgtEl>
                                          <p:spTgt spid="3351555">
                                            <p:txEl>
                                              <p:pRg st="1" end="1"/>
                                            </p:txEl>
                                          </p:spTgt>
                                        </p:tgtEl>
                                        <p:attrNameLst>
                                          <p:attrName>style.color</p:attrName>
                                        </p:attrNameLst>
                                      </p:cBhvr>
                                      <p:to>
                                        <a:schemeClr val="accent1"/>
                                      </p:to>
                                    </p:animClr>
                                  </p:childTnLst>
                                </p:cTn>
                              </p:par>
                            </p:childTnLst>
                          </p:cTn>
                        </p:par>
                      </p:childTnLst>
                    </p:cTn>
                  </p:par>
                  <p:par>
                    <p:cTn id="11" fill="hold">
                      <p:stCondLst>
                        <p:cond delay="indefinite"/>
                      </p:stCondLst>
                      <p:childTnLst>
                        <p:par>
                          <p:cTn id="12" fill="hold">
                            <p:stCondLst>
                              <p:cond delay="0"/>
                            </p:stCondLst>
                            <p:childTnLst>
                              <p:par>
                                <p:cTn id="13" presetID="3" presetClass="emph" presetSubtype="2" fill="hold" nodeType="clickEffect">
                                  <p:stCondLst>
                                    <p:cond delay="0"/>
                                  </p:stCondLst>
                                  <p:childTnLst>
                                    <p:animClr clrSpc="rgb" dir="cw">
                                      <p:cBhvr override="childStyle">
                                        <p:cTn id="14" dur="500" fill="hold"/>
                                        <p:tgtEl>
                                          <p:spTgt spid="3351555">
                                            <p:txEl>
                                              <p:pRg st="2" end="2"/>
                                            </p:txEl>
                                          </p:spTgt>
                                        </p:tgtEl>
                                        <p:attrNameLst>
                                          <p:attrName>style.color</p:attrName>
                                        </p:attrNameLst>
                                      </p:cBhvr>
                                      <p:to>
                                        <a:schemeClr val="accent1"/>
                                      </p:to>
                                    </p:animClr>
                                  </p:childTnLst>
                                </p:cTn>
                              </p:par>
                            </p:childTnLst>
                          </p:cTn>
                        </p:par>
                      </p:childTnLst>
                    </p:cTn>
                  </p:par>
                  <p:par>
                    <p:cTn id="15" fill="hold">
                      <p:stCondLst>
                        <p:cond delay="indefinite"/>
                      </p:stCondLst>
                      <p:childTnLst>
                        <p:par>
                          <p:cTn id="16" fill="hold">
                            <p:stCondLst>
                              <p:cond delay="0"/>
                            </p:stCondLst>
                            <p:childTnLst>
                              <p:par>
                                <p:cTn id="17" presetID="3" presetClass="emph" presetSubtype="2" fill="hold" nodeType="clickEffect">
                                  <p:stCondLst>
                                    <p:cond delay="0"/>
                                  </p:stCondLst>
                                  <p:childTnLst>
                                    <p:animClr clrSpc="rgb" dir="cw">
                                      <p:cBhvr override="childStyle">
                                        <p:cTn id="18" dur="500" fill="hold"/>
                                        <p:tgtEl>
                                          <p:spTgt spid="3351555">
                                            <p:txEl>
                                              <p:pRg st="3" end="3"/>
                                            </p:txEl>
                                          </p:spTgt>
                                        </p:tgtEl>
                                        <p:attrNameLst>
                                          <p:attrName>style.color</p:attrName>
                                        </p:attrNameLst>
                                      </p:cBhvr>
                                      <p:to>
                                        <a:schemeClr val="accent1"/>
                                      </p:to>
                                    </p:animClr>
                                  </p:childTnLst>
                                </p:cTn>
                              </p:par>
                              <p:par>
                                <p:cTn id="19" presetID="5" presetClass="emph" presetSubtype="1" nodeType="withEffect">
                                  <p:stCondLst>
                                    <p:cond delay="0"/>
                                  </p:stCondLst>
                                  <p:childTnLst>
                                    <p:set>
                                      <p:cBhvr override="childStyle">
                                        <p:cTn id="20" dur="indefinite"/>
                                        <p:tgtEl>
                                          <p:spTgt spid="3351555">
                                            <p:txEl>
                                              <p:pRg st="0" end="0"/>
                                            </p:txEl>
                                          </p:spTgt>
                                        </p:tgtEl>
                                        <p:attrNameLst>
                                          <p:attrName>style.fontStyle</p:attrName>
                                        </p:attrNameLst>
                                      </p:cBhvr>
                                      <p:to>
                                        <p:strVal val="normal"/>
                                      </p:to>
                                    </p:set>
                                    <p:set>
                                      <p:cBhvr override="childStyle">
                                        <p:cTn id="21" dur="indefinite"/>
                                        <p:tgtEl>
                                          <p:spTgt spid="3351555">
                                            <p:txEl>
                                              <p:pRg st="0" end="0"/>
                                            </p:txEl>
                                          </p:spTgt>
                                        </p:tgtEl>
                                        <p:attrNameLst>
                                          <p:attrName>style.fontWeight</p:attrName>
                                        </p:attrNameLst>
                                      </p:cBhvr>
                                      <p:to>
                                        <p:strVal val="bold"/>
                                      </p:to>
                                    </p:set>
                                    <p:set>
                                      <p:cBhvr override="childStyle">
                                        <p:cTn id="22" dur="indefinite"/>
                                        <p:tgtEl>
                                          <p:spTgt spid="3351555">
                                            <p:txEl>
                                              <p:pRg st="0" end="0"/>
                                            </p:txEl>
                                          </p:spTgt>
                                        </p:tgtEl>
                                        <p:attrNameLst>
                                          <p:attrName>style.textDecorationUnderline</p:attrName>
                                        </p:attrNameLst>
                                      </p:cBhvr>
                                      <p:to>
                                        <p:strVal val="false"/>
                                      </p:to>
                                    </p:set>
                                  </p:childTnLst>
                                </p:cTn>
                              </p:par>
                              <p:par>
                                <p:cTn id="23" presetID="5" presetClass="emph" presetSubtype="1" nodeType="withEffect">
                                  <p:stCondLst>
                                    <p:cond delay="0"/>
                                  </p:stCondLst>
                                  <p:childTnLst>
                                    <p:set>
                                      <p:cBhvr override="childStyle">
                                        <p:cTn id="24" dur="indefinite"/>
                                        <p:tgtEl>
                                          <p:spTgt spid="3351555">
                                            <p:txEl>
                                              <p:pRg st="1" end="1"/>
                                            </p:txEl>
                                          </p:spTgt>
                                        </p:tgtEl>
                                        <p:attrNameLst>
                                          <p:attrName>style.fontStyle</p:attrName>
                                        </p:attrNameLst>
                                      </p:cBhvr>
                                      <p:to>
                                        <p:strVal val="normal"/>
                                      </p:to>
                                    </p:set>
                                    <p:set>
                                      <p:cBhvr override="childStyle">
                                        <p:cTn id="25" dur="indefinite"/>
                                        <p:tgtEl>
                                          <p:spTgt spid="3351555">
                                            <p:txEl>
                                              <p:pRg st="1" end="1"/>
                                            </p:txEl>
                                          </p:spTgt>
                                        </p:tgtEl>
                                        <p:attrNameLst>
                                          <p:attrName>style.fontWeight</p:attrName>
                                        </p:attrNameLst>
                                      </p:cBhvr>
                                      <p:to>
                                        <p:strVal val="bold"/>
                                      </p:to>
                                    </p:set>
                                    <p:set>
                                      <p:cBhvr override="childStyle">
                                        <p:cTn id="26" dur="indefinite"/>
                                        <p:tgtEl>
                                          <p:spTgt spid="3351555">
                                            <p:txEl>
                                              <p:pRg st="1" end="1"/>
                                            </p:txEl>
                                          </p:spTgt>
                                        </p:tgtEl>
                                        <p:attrNameLst>
                                          <p:attrName>style.textDecorationUnderline</p:attrName>
                                        </p:attrNameLst>
                                      </p:cBhvr>
                                      <p:to>
                                        <p:strVal val="false"/>
                                      </p:to>
                                    </p:set>
                                  </p:childTnLst>
                                </p:cTn>
                              </p:par>
                              <p:par>
                                <p:cTn id="27" presetID="5" presetClass="emph" presetSubtype="1" nodeType="withEffect">
                                  <p:stCondLst>
                                    <p:cond delay="0"/>
                                  </p:stCondLst>
                                  <p:childTnLst>
                                    <p:set>
                                      <p:cBhvr override="childStyle">
                                        <p:cTn id="28" dur="indefinite"/>
                                        <p:tgtEl>
                                          <p:spTgt spid="3351555">
                                            <p:txEl>
                                              <p:pRg st="2" end="2"/>
                                            </p:txEl>
                                          </p:spTgt>
                                        </p:tgtEl>
                                        <p:attrNameLst>
                                          <p:attrName>style.fontStyle</p:attrName>
                                        </p:attrNameLst>
                                      </p:cBhvr>
                                      <p:to>
                                        <p:strVal val="normal"/>
                                      </p:to>
                                    </p:set>
                                    <p:set>
                                      <p:cBhvr override="childStyle">
                                        <p:cTn id="29" dur="indefinite"/>
                                        <p:tgtEl>
                                          <p:spTgt spid="3351555">
                                            <p:txEl>
                                              <p:pRg st="2" end="2"/>
                                            </p:txEl>
                                          </p:spTgt>
                                        </p:tgtEl>
                                        <p:attrNameLst>
                                          <p:attrName>style.fontWeight</p:attrName>
                                        </p:attrNameLst>
                                      </p:cBhvr>
                                      <p:to>
                                        <p:strVal val="bold"/>
                                      </p:to>
                                    </p:set>
                                    <p:set>
                                      <p:cBhvr override="childStyle">
                                        <p:cTn id="30" dur="indefinite"/>
                                        <p:tgtEl>
                                          <p:spTgt spid="3351555">
                                            <p:txEl>
                                              <p:pRg st="2" end="2"/>
                                            </p:txEl>
                                          </p:spTgt>
                                        </p:tgtEl>
                                        <p:attrNameLst>
                                          <p:attrName>style.textDecorationUnderline</p:attrName>
                                        </p:attrNameLst>
                                      </p:cBhvr>
                                      <p:to>
                                        <p:strVal val="false"/>
                                      </p:to>
                                    </p:set>
                                  </p:childTnLst>
                                </p:cTn>
                              </p:par>
                              <p:par>
                                <p:cTn id="31" presetID="5" presetClass="emph" presetSubtype="1" nodeType="withEffect">
                                  <p:stCondLst>
                                    <p:cond delay="0"/>
                                  </p:stCondLst>
                                  <p:childTnLst>
                                    <p:set>
                                      <p:cBhvr override="childStyle">
                                        <p:cTn id="32" dur="indefinite"/>
                                        <p:tgtEl>
                                          <p:spTgt spid="3351555">
                                            <p:txEl>
                                              <p:pRg st="3" end="3"/>
                                            </p:txEl>
                                          </p:spTgt>
                                        </p:tgtEl>
                                        <p:attrNameLst>
                                          <p:attrName>style.fontStyle</p:attrName>
                                        </p:attrNameLst>
                                      </p:cBhvr>
                                      <p:to>
                                        <p:strVal val="normal"/>
                                      </p:to>
                                    </p:set>
                                    <p:set>
                                      <p:cBhvr override="childStyle">
                                        <p:cTn id="33" dur="indefinite"/>
                                        <p:tgtEl>
                                          <p:spTgt spid="3351555">
                                            <p:txEl>
                                              <p:pRg st="3" end="3"/>
                                            </p:txEl>
                                          </p:spTgt>
                                        </p:tgtEl>
                                        <p:attrNameLst>
                                          <p:attrName>style.fontWeight</p:attrName>
                                        </p:attrNameLst>
                                      </p:cBhvr>
                                      <p:to>
                                        <p:strVal val="bold"/>
                                      </p:to>
                                    </p:set>
                                    <p:set>
                                      <p:cBhvr override="childStyle">
                                        <p:cTn id="34" dur="indefinite"/>
                                        <p:tgtEl>
                                          <p:spTgt spid="3351555">
                                            <p:txEl>
                                              <p:pRg st="3" end="3"/>
                                            </p:txEl>
                                          </p:spTgt>
                                        </p:tgtEl>
                                        <p:attrNameLst>
                                          <p:attrName>style.textDecorationUnderline</p:attrName>
                                        </p:attrNameLst>
                                      </p:cBhvr>
                                      <p:to>
                                        <p:strVal val="false"/>
                                      </p:to>
                                    </p:set>
                                  </p:childTnLst>
                                </p:cTn>
                              </p:par>
                              <p:par>
                                <p:cTn id="35" presetID="8" presetClass="emph" presetSubtype="0" fill="hold" nodeType="withEffect">
                                  <p:stCondLst>
                                    <p:cond delay="0"/>
                                  </p:stCondLst>
                                  <p:childTnLst>
                                    <p:animRot by="21600000">
                                      <p:cBhvr>
                                        <p:cTn id="36" dur="1000" fill="hold"/>
                                        <p:tgtEl>
                                          <p:spTgt spid="3351555">
                                            <p:txEl>
                                              <p:pRg st="0" end="0"/>
                                            </p:txEl>
                                          </p:spTgt>
                                        </p:tgtEl>
                                        <p:attrNameLst>
                                          <p:attrName>r</p:attrName>
                                        </p:attrNameLst>
                                      </p:cBhvr>
                                    </p:animRot>
                                  </p:childTnLst>
                                </p:cTn>
                              </p:par>
                              <p:par>
                                <p:cTn id="37" presetID="8" presetClass="emph" presetSubtype="0" fill="hold" nodeType="withEffect">
                                  <p:stCondLst>
                                    <p:cond delay="0"/>
                                  </p:stCondLst>
                                  <p:childTnLst>
                                    <p:animRot by="21600000">
                                      <p:cBhvr>
                                        <p:cTn id="38" dur="1000" fill="hold"/>
                                        <p:tgtEl>
                                          <p:spTgt spid="3351555">
                                            <p:txEl>
                                              <p:pRg st="1" end="1"/>
                                            </p:txEl>
                                          </p:spTgt>
                                        </p:tgtEl>
                                        <p:attrNameLst>
                                          <p:attrName>r</p:attrName>
                                        </p:attrNameLst>
                                      </p:cBhvr>
                                    </p:animRot>
                                  </p:childTnLst>
                                </p:cTn>
                              </p:par>
                              <p:par>
                                <p:cTn id="39" presetID="8" presetClass="emph" presetSubtype="0" fill="hold" nodeType="withEffect">
                                  <p:stCondLst>
                                    <p:cond delay="0"/>
                                  </p:stCondLst>
                                  <p:childTnLst>
                                    <p:animRot by="21600000">
                                      <p:cBhvr>
                                        <p:cTn id="40" dur="1000" fill="hold"/>
                                        <p:tgtEl>
                                          <p:spTgt spid="3351555">
                                            <p:txEl>
                                              <p:pRg st="2" end="2"/>
                                            </p:txEl>
                                          </p:spTgt>
                                        </p:tgtEl>
                                        <p:attrNameLst>
                                          <p:attrName>r</p:attrName>
                                        </p:attrNameLst>
                                      </p:cBhvr>
                                    </p:animRot>
                                  </p:childTnLst>
                                </p:cTn>
                              </p:par>
                              <p:par>
                                <p:cTn id="41" presetID="8" presetClass="emph" presetSubtype="0" fill="hold" nodeType="withEffect">
                                  <p:stCondLst>
                                    <p:cond delay="0"/>
                                  </p:stCondLst>
                                  <p:childTnLst>
                                    <p:animRot by="21600000">
                                      <p:cBhvr>
                                        <p:cTn id="42" dur="1000" fill="hold"/>
                                        <p:tgtEl>
                                          <p:spTgt spid="3351555">
                                            <p:txEl>
                                              <p:pRg st="3" end="3"/>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6418" name="Rectangle 2"/>
          <p:cNvSpPr>
            <a:spLocks noGrp="1" noChangeArrowheads="1"/>
          </p:cNvSpPr>
          <p:nvPr>
            <p:ph type="title" idx="4294967295"/>
          </p:nvPr>
        </p:nvSpPr>
        <p:spPr>
          <a:xfrm>
            <a:off x="250825" y="248018"/>
            <a:ext cx="8642350" cy="651272"/>
          </a:xfrm>
        </p:spPr>
        <p:txBody>
          <a:bodyPr anchor="t">
            <a:noAutofit/>
          </a:bodyPr>
          <a:lstStyle/>
          <a:p>
            <a:pPr algn="ctr">
              <a:lnSpc>
                <a:spcPts val="1950"/>
              </a:lnSpc>
            </a:pPr>
            <a:r>
              <a:rPr lang="en-US" altLang="en-US" sz="2000" dirty="0"/>
              <a:t>G3B10</a:t>
            </a:r>
            <a:br>
              <a:rPr lang="en-US" altLang="en-US" sz="2000" dirty="0"/>
            </a:br>
            <a:r>
              <a:rPr lang="en-US" altLang="en-US" sz="2000" dirty="0"/>
              <a:t>What is the approximate maximum distance along the Earth's surface that is normally covered in one hop using the E region? </a:t>
            </a:r>
          </a:p>
        </p:txBody>
      </p:sp>
      <p:sp>
        <p:nvSpPr>
          <p:cNvPr id="3358723" name="Rectangle 3"/>
          <p:cNvSpPr>
            <a:spLocks noGrp="1" noChangeArrowheads="1"/>
          </p:cNvSpPr>
          <p:nvPr>
            <p:ph type="body" idx="4294967295"/>
          </p:nvPr>
        </p:nvSpPr>
        <p:spPr>
          <a:xfrm>
            <a:off x="367353" y="1229068"/>
            <a:ext cx="8027138" cy="2481740"/>
          </a:xfrm>
        </p:spPr>
        <p:txBody>
          <a:bodyPr>
            <a:normAutofit lnSpcReduction="10000"/>
          </a:bodyPr>
          <a:lstStyle/>
          <a:p>
            <a:pPr marL="285750" indent="-285750">
              <a:buFontTx/>
              <a:buAutoNum type="alphaUcPeriod"/>
            </a:pPr>
            <a:r>
              <a:rPr lang="en-US" altLang="en-US" dirty="0">
                <a:latin typeface="Georgia" panose="02040502050405020303" pitchFamily="18" charset="0"/>
              </a:rPr>
              <a:t>180 miles. </a:t>
            </a:r>
          </a:p>
          <a:p>
            <a:pPr marL="285750" indent="-285750">
              <a:buFontTx/>
              <a:buAutoNum type="alphaUcPeriod"/>
            </a:pPr>
            <a:endParaRPr lang="en-US" altLang="en-US" dirty="0">
              <a:latin typeface="Georgia" panose="02040502050405020303" pitchFamily="18" charset="0"/>
            </a:endParaRPr>
          </a:p>
          <a:p>
            <a:pPr marL="285750" indent="-285750">
              <a:buFontTx/>
              <a:buAutoNum type="alphaUcPeriod"/>
            </a:pPr>
            <a:r>
              <a:rPr lang="en-US" altLang="en-US" dirty="0">
                <a:latin typeface="Georgia" panose="02040502050405020303" pitchFamily="18" charset="0"/>
              </a:rPr>
              <a:t>1,200 miles. </a:t>
            </a:r>
          </a:p>
          <a:p>
            <a:pPr marL="285750" indent="-285750">
              <a:buFontTx/>
              <a:buAutoNum type="alphaUcPeriod"/>
            </a:pPr>
            <a:endParaRPr lang="en-US" altLang="en-US" dirty="0">
              <a:latin typeface="Georgia" panose="02040502050405020303" pitchFamily="18" charset="0"/>
            </a:endParaRPr>
          </a:p>
          <a:p>
            <a:pPr marL="285750" indent="-285750">
              <a:buFontTx/>
              <a:buAutoNum type="alphaUcPeriod"/>
            </a:pPr>
            <a:r>
              <a:rPr lang="en-US" altLang="en-US" dirty="0">
                <a:latin typeface="Georgia" panose="02040502050405020303" pitchFamily="18" charset="0"/>
              </a:rPr>
              <a:t>2,500 miles.  </a:t>
            </a:r>
          </a:p>
          <a:p>
            <a:pPr marL="285750" indent="-285750">
              <a:buFontTx/>
              <a:buAutoNum type="alphaUcPeriod"/>
            </a:pPr>
            <a:endParaRPr lang="en-US" altLang="en-US" dirty="0">
              <a:latin typeface="Georgia" panose="02040502050405020303" pitchFamily="18" charset="0"/>
            </a:endParaRPr>
          </a:p>
          <a:p>
            <a:pPr marL="285750" indent="-285750">
              <a:buFontTx/>
              <a:buAutoNum type="alphaUcPeriod"/>
            </a:pPr>
            <a:r>
              <a:rPr lang="en-US" altLang="en-US" dirty="0">
                <a:latin typeface="Georgia" panose="02040502050405020303" pitchFamily="18" charset="0"/>
              </a:rPr>
              <a:t>12,000 miles. </a:t>
            </a:r>
            <a:br>
              <a:rPr lang="en-US" altLang="en-US" dirty="0"/>
            </a:br>
            <a:endParaRPr lang="en-US" altLang="en-US" dirty="0"/>
          </a:p>
        </p:txBody>
      </p:sp>
      <p:sp>
        <p:nvSpPr>
          <p:cNvPr id="5" name="Slide Number Placeholder 1"/>
          <p:cNvSpPr>
            <a:spLocks noGrp="1"/>
          </p:cNvSpPr>
          <p:nvPr>
            <p:ph type="sldNum" sz="quarter" idx="12"/>
          </p:nvPr>
        </p:nvSpPr>
        <p:spPr>
          <a:xfrm>
            <a:off x="6553200" y="4683919"/>
            <a:ext cx="2133600" cy="357188"/>
          </a:xfrm>
        </p:spPr>
        <p:txBody>
          <a:bodyPr/>
          <a:lstStyle/>
          <a:p>
            <a:pPr>
              <a:defRPr/>
            </a:pPr>
            <a:r>
              <a:rPr lang="en-US" altLang="en-US" dirty="0">
                <a:solidFill>
                  <a:srgbClr val="000066"/>
                </a:solidFill>
              </a:rPr>
              <a:t>43</a:t>
            </a:r>
          </a:p>
        </p:txBody>
      </p:sp>
    </p:spTree>
    <p:extLst>
      <p:ext uri="{BB962C8B-B14F-4D97-AF65-F5344CB8AC3E}">
        <p14:creationId xmlns:p14="http://schemas.microsoft.com/office/powerpoint/2010/main" val="47734616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mph" presetSubtype="2" fill="hold" nodeType="clickEffect">
                                  <p:stCondLst>
                                    <p:cond delay="0"/>
                                  </p:stCondLst>
                                  <p:childTnLst>
                                    <p:animClr clrSpc="rgb" dir="cw">
                                      <p:cBhvr override="childStyle">
                                        <p:cTn id="6" dur="500" fill="hold"/>
                                        <p:tgtEl>
                                          <p:spTgt spid="3358723">
                                            <p:txEl>
                                              <p:pRg st="2" end="2"/>
                                            </p:txEl>
                                          </p:spTgt>
                                        </p:tgtEl>
                                        <p:attrNameLst>
                                          <p:attrName>style.color</p:attrName>
                                        </p:attrNameLst>
                                      </p:cBhvr>
                                      <p:to>
                                        <a:schemeClr val="accent1"/>
                                      </p:to>
                                    </p:animClr>
                                  </p:childTnLst>
                                </p:cTn>
                              </p:par>
                              <p:par>
                                <p:cTn id="7" presetID="5" presetClass="emph" presetSubtype="1" nodeType="withEffect">
                                  <p:stCondLst>
                                    <p:cond delay="0"/>
                                  </p:stCondLst>
                                  <p:childTnLst>
                                    <p:set>
                                      <p:cBhvr override="childStyle">
                                        <p:cTn id="8" dur="indefinite"/>
                                        <p:tgtEl>
                                          <p:spTgt spid="3358723">
                                            <p:txEl>
                                              <p:pRg st="2" end="2"/>
                                            </p:txEl>
                                          </p:spTgt>
                                        </p:tgtEl>
                                        <p:attrNameLst>
                                          <p:attrName>style.fontStyle</p:attrName>
                                        </p:attrNameLst>
                                      </p:cBhvr>
                                      <p:to>
                                        <p:strVal val="normal"/>
                                      </p:to>
                                    </p:set>
                                    <p:set>
                                      <p:cBhvr override="childStyle">
                                        <p:cTn id="9" dur="indefinite"/>
                                        <p:tgtEl>
                                          <p:spTgt spid="3358723">
                                            <p:txEl>
                                              <p:pRg st="2" end="2"/>
                                            </p:txEl>
                                          </p:spTgt>
                                        </p:tgtEl>
                                        <p:attrNameLst>
                                          <p:attrName>style.fontWeight</p:attrName>
                                        </p:attrNameLst>
                                      </p:cBhvr>
                                      <p:to>
                                        <p:strVal val="bold"/>
                                      </p:to>
                                    </p:set>
                                    <p:set>
                                      <p:cBhvr override="childStyle">
                                        <p:cTn id="10" dur="indefinite"/>
                                        <p:tgtEl>
                                          <p:spTgt spid="3358723">
                                            <p:txEl>
                                              <p:pRg st="2" end="2"/>
                                            </p:txEl>
                                          </p:spTgt>
                                        </p:tgtEl>
                                        <p:attrNameLst>
                                          <p:attrName>style.textDecorationUnderline</p:attrName>
                                        </p:attrNameLst>
                                      </p:cBhvr>
                                      <p:to>
                                        <p:strVal val="false"/>
                                      </p:to>
                                    </p:set>
                                  </p:childTnLst>
                                </p:cTn>
                              </p:par>
                              <p:par>
                                <p:cTn id="11" presetID="8" presetClass="emph" presetSubtype="0" fill="hold" nodeType="withEffect">
                                  <p:stCondLst>
                                    <p:cond delay="0"/>
                                  </p:stCondLst>
                                  <p:childTnLst>
                                    <p:animRot by="21600000">
                                      <p:cBhvr>
                                        <p:cTn id="12" dur="1000" fill="hold"/>
                                        <p:tgtEl>
                                          <p:spTgt spid="3358723">
                                            <p:txEl>
                                              <p:pRg st="2" end="2"/>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8466" name="Rectangle 2"/>
          <p:cNvSpPr>
            <a:spLocks noGrp="1" noChangeArrowheads="1"/>
          </p:cNvSpPr>
          <p:nvPr>
            <p:ph type="title" idx="4294967295"/>
          </p:nvPr>
        </p:nvSpPr>
        <p:spPr>
          <a:xfrm>
            <a:off x="1210826" y="84575"/>
            <a:ext cx="6858000" cy="827314"/>
          </a:xfrm>
        </p:spPr>
        <p:txBody>
          <a:bodyPr anchor="t">
            <a:normAutofit/>
          </a:bodyPr>
          <a:lstStyle/>
          <a:p>
            <a:pPr algn="ctr" eaLnBrk="1" hangingPunct="1"/>
            <a:r>
              <a:rPr lang="en-US" altLang="en-US" sz="2000" dirty="0"/>
              <a:t>G3C01 </a:t>
            </a:r>
            <a:br>
              <a:rPr lang="en-US" altLang="en-US" sz="2000" dirty="0"/>
            </a:br>
            <a:r>
              <a:rPr lang="en-US" altLang="en-US" sz="2000" dirty="0"/>
              <a:t>Which ionospheric region is closest to the surface of Earth?</a:t>
            </a:r>
          </a:p>
        </p:txBody>
      </p:sp>
      <p:sp>
        <p:nvSpPr>
          <p:cNvPr id="3364867" name="Rectangle 3"/>
          <p:cNvSpPr>
            <a:spLocks noGrp="1" noChangeArrowheads="1"/>
          </p:cNvSpPr>
          <p:nvPr>
            <p:ph type="body" idx="4294967295"/>
          </p:nvPr>
        </p:nvSpPr>
        <p:spPr>
          <a:xfrm>
            <a:off x="407292" y="1096127"/>
            <a:ext cx="8204557" cy="2509461"/>
          </a:xfrm>
        </p:spPr>
        <p:txBody>
          <a:bodyPr>
            <a:normAutofit fontScale="85000" lnSpcReduction="20000"/>
          </a:bodyPr>
          <a:lstStyle/>
          <a:p>
            <a:pPr marL="285750" indent="-285750">
              <a:lnSpc>
                <a:spcPct val="150000"/>
              </a:lnSpc>
              <a:buFontTx/>
              <a:buAutoNum type="alphaUcPeriod"/>
            </a:pPr>
            <a:r>
              <a:rPr lang="en-US" altLang="en-US" dirty="0">
                <a:latin typeface="Georgia" panose="02040502050405020303" pitchFamily="18" charset="0"/>
              </a:rPr>
              <a:t>The D region</a:t>
            </a:r>
          </a:p>
          <a:p>
            <a:pPr marL="285750" indent="-285750">
              <a:lnSpc>
                <a:spcPct val="150000"/>
              </a:lnSpc>
              <a:buFontTx/>
              <a:buAutoNum type="alphaUcPeriod"/>
            </a:pPr>
            <a:r>
              <a:rPr lang="en-US" altLang="en-US" dirty="0">
                <a:latin typeface="Georgia" panose="02040502050405020303" pitchFamily="18" charset="0"/>
              </a:rPr>
              <a:t>The E region</a:t>
            </a:r>
          </a:p>
          <a:p>
            <a:pPr marL="285750" indent="-285750">
              <a:lnSpc>
                <a:spcPct val="150000"/>
              </a:lnSpc>
              <a:buFontTx/>
              <a:buAutoNum type="alphaUcPeriod"/>
            </a:pPr>
            <a:r>
              <a:rPr lang="en-US" altLang="en-US" dirty="0">
                <a:latin typeface="Georgia" panose="02040502050405020303" pitchFamily="18" charset="0"/>
              </a:rPr>
              <a:t>The F1 region</a:t>
            </a:r>
          </a:p>
          <a:p>
            <a:pPr marL="285750" indent="-285750">
              <a:lnSpc>
                <a:spcPct val="150000"/>
              </a:lnSpc>
              <a:buFontTx/>
              <a:buAutoNum type="alphaUcPeriod"/>
            </a:pPr>
            <a:r>
              <a:rPr lang="en-US" altLang="en-US" dirty="0">
                <a:latin typeface="Georgia" panose="02040502050405020303" pitchFamily="18" charset="0"/>
              </a:rPr>
              <a:t>The F2 region</a:t>
            </a:r>
            <a:br>
              <a:rPr lang="en-US" altLang="en-US" dirty="0"/>
            </a:br>
            <a:r>
              <a:rPr lang="en-US" altLang="en-US" dirty="0"/>
              <a:t> </a:t>
            </a:r>
            <a:br>
              <a:rPr lang="en-US" altLang="en-US" dirty="0"/>
            </a:br>
            <a:br>
              <a:rPr lang="en-US" altLang="en-US" dirty="0"/>
            </a:br>
            <a:endParaRPr lang="en-US" altLang="en-US" dirty="0"/>
          </a:p>
        </p:txBody>
      </p:sp>
      <p:sp>
        <p:nvSpPr>
          <p:cNvPr id="4" name="Slide Number Placeholder 1"/>
          <p:cNvSpPr>
            <a:spLocks noGrp="1"/>
          </p:cNvSpPr>
          <p:nvPr>
            <p:ph type="sldNum" sz="quarter" idx="12"/>
          </p:nvPr>
        </p:nvSpPr>
        <p:spPr>
          <a:xfrm>
            <a:off x="6553200" y="4683919"/>
            <a:ext cx="2133600" cy="357188"/>
          </a:xfrm>
        </p:spPr>
        <p:txBody>
          <a:bodyPr/>
          <a:lstStyle/>
          <a:p>
            <a:pPr>
              <a:defRPr/>
            </a:pPr>
            <a:r>
              <a:rPr lang="en-US" altLang="en-US" dirty="0">
                <a:solidFill>
                  <a:srgbClr val="000066"/>
                </a:solidFill>
              </a:rPr>
              <a:t>44</a:t>
            </a:r>
          </a:p>
        </p:txBody>
      </p:sp>
    </p:spTree>
    <p:extLst>
      <p:ext uri="{BB962C8B-B14F-4D97-AF65-F5344CB8AC3E}">
        <p14:creationId xmlns:p14="http://schemas.microsoft.com/office/powerpoint/2010/main" val="25271416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9490" name="Rectangle 2"/>
          <p:cNvSpPr>
            <a:spLocks noGrp="1" noChangeArrowheads="1"/>
          </p:cNvSpPr>
          <p:nvPr>
            <p:ph type="title" idx="4294967295"/>
          </p:nvPr>
        </p:nvSpPr>
        <p:spPr>
          <a:xfrm>
            <a:off x="250824" y="240481"/>
            <a:ext cx="8642350" cy="651272"/>
          </a:xfrm>
        </p:spPr>
        <p:txBody>
          <a:bodyPr anchor="t">
            <a:noAutofit/>
          </a:bodyPr>
          <a:lstStyle/>
          <a:p>
            <a:pPr algn="ctr">
              <a:lnSpc>
                <a:spcPts val="1950"/>
              </a:lnSpc>
            </a:pPr>
            <a:r>
              <a:rPr lang="en-US" altLang="en-US" sz="2000" dirty="0"/>
              <a:t>G3C11</a:t>
            </a:r>
            <a:br>
              <a:rPr lang="en-US" altLang="en-US" sz="2000" dirty="0"/>
            </a:br>
            <a:r>
              <a:rPr lang="en-US" altLang="en-US" sz="2000" dirty="0"/>
              <a:t>Which ionospheric region is the most absorbent of signals below 10 MHz during daylight hours?</a:t>
            </a:r>
          </a:p>
        </p:txBody>
      </p:sp>
      <p:sp>
        <p:nvSpPr>
          <p:cNvPr id="3325955" name="Rectangle 3"/>
          <p:cNvSpPr>
            <a:spLocks noGrp="1" noChangeArrowheads="1"/>
          </p:cNvSpPr>
          <p:nvPr>
            <p:ph type="body" idx="4294967295"/>
          </p:nvPr>
        </p:nvSpPr>
        <p:spPr>
          <a:xfrm>
            <a:off x="365116" y="1272535"/>
            <a:ext cx="8269218" cy="2475299"/>
          </a:xfrm>
        </p:spPr>
        <p:txBody>
          <a:bodyPr>
            <a:normAutofit lnSpcReduction="10000"/>
          </a:bodyPr>
          <a:lstStyle/>
          <a:p>
            <a:pPr marL="285750" indent="-285750">
              <a:buFontTx/>
              <a:buAutoNum type="alphaUcPeriod"/>
            </a:pPr>
            <a:r>
              <a:rPr lang="en-US" altLang="en-US" dirty="0">
                <a:latin typeface="Georgia" panose="02040502050405020303" pitchFamily="18" charset="0"/>
              </a:rPr>
              <a:t>The F2 layer. </a:t>
            </a:r>
          </a:p>
          <a:p>
            <a:pPr marL="285750" indent="-285750">
              <a:buFontTx/>
              <a:buAutoNum type="alphaUcPeriod"/>
            </a:pPr>
            <a:endParaRPr lang="en-US" altLang="en-US" dirty="0">
              <a:latin typeface="Georgia" panose="02040502050405020303" pitchFamily="18" charset="0"/>
            </a:endParaRPr>
          </a:p>
          <a:p>
            <a:pPr marL="285750" indent="-285750">
              <a:buFontTx/>
              <a:buAutoNum type="alphaUcPeriod"/>
            </a:pPr>
            <a:r>
              <a:rPr lang="en-US" altLang="en-US" dirty="0">
                <a:latin typeface="Georgia" panose="02040502050405020303" pitchFamily="18" charset="0"/>
              </a:rPr>
              <a:t>The F1 layer. </a:t>
            </a:r>
          </a:p>
          <a:p>
            <a:pPr marL="285750" indent="-285750">
              <a:buFontTx/>
              <a:buAutoNum type="alphaUcPeriod"/>
            </a:pPr>
            <a:endParaRPr lang="en-US" altLang="en-US" dirty="0">
              <a:latin typeface="Georgia" panose="02040502050405020303" pitchFamily="18" charset="0"/>
            </a:endParaRPr>
          </a:p>
          <a:p>
            <a:pPr marL="285750" indent="-285750">
              <a:buFontTx/>
              <a:buAutoNum type="alphaUcPeriod"/>
            </a:pPr>
            <a:r>
              <a:rPr lang="en-US" altLang="en-US" dirty="0">
                <a:latin typeface="Georgia" panose="02040502050405020303" pitchFamily="18" charset="0"/>
              </a:rPr>
              <a:t>The E layer. </a:t>
            </a:r>
          </a:p>
          <a:p>
            <a:pPr marL="285750" indent="-285750">
              <a:buFontTx/>
              <a:buAutoNum type="alphaUcPeriod"/>
            </a:pPr>
            <a:endParaRPr lang="en-US" altLang="en-US" dirty="0">
              <a:latin typeface="Georgia" panose="02040502050405020303" pitchFamily="18" charset="0"/>
            </a:endParaRPr>
          </a:p>
          <a:p>
            <a:pPr marL="285750" indent="-285750">
              <a:buFontTx/>
              <a:buAutoNum type="alphaUcPeriod"/>
            </a:pPr>
            <a:r>
              <a:rPr lang="en-US" altLang="en-US" dirty="0">
                <a:latin typeface="Georgia" panose="02040502050405020303" pitchFamily="18" charset="0"/>
              </a:rPr>
              <a:t>The D layer.</a:t>
            </a:r>
            <a:br>
              <a:rPr lang="en-US" altLang="en-US" dirty="0"/>
            </a:br>
            <a:endParaRPr lang="en-US" altLang="en-US" dirty="0"/>
          </a:p>
        </p:txBody>
      </p:sp>
      <p:sp>
        <p:nvSpPr>
          <p:cNvPr id="4" name="Slide Number Placeholder 1"/>
          <p:cNvSpPr>
            <a:spLocks noGrp="1"/>
          </p:cNvSpPr>
          <p:nvPr>
            <p:ph type="sldNum" sz="quarter" idx="12"/>
          </p:nvPr>
        </p:nvSpPr>
        <p:spPr>
          <a:xfrm>
            <a:off x="6553200" y="4683919"/>
            <a:ext cx="2133600" cy="357188"/>
          </a:xfrm>
        </p:spPr>
        <p:txBody>
          <a:bodyPr/>
          <a:lstStyle/>
          <a:p>
            <a:pPr>
              <a:defRPr/>
            </a:pPr>
            <a:r>
              <a:rPr lang="en-US" altLang="en-US" dirty="0">
                <a:solidFill>
                  <a:srgbClr val="000066"/>
                </a:solidFill>
              </a:rPr>
              <a:t>45</a:t>
            </a:r>
          </a:p>
        </p:txBody>
      </p:sp>
    </p:spTree>
    <p:extLst>
      <p:ext uri="{BB962C8B-B14F-4D97-AF65-F5344CB8AC3E}">
        <p14:creationId xmlns:p14="http://schemas.microsoft.com/office/powerpoint/2010/main" val="229668640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mph" presetSubtype="2" fill="hold" nodeType="clickEffect">
                                  <p:stCondLst>
                                    <p:cond delay="0"/>
                                  </p:stCondLst>
                                  <p:childTnLst>
                                    <p:animClr clrSpc="rgb" dir="cw">
                                      <p:cBhvr override="childStyle">
                                        <p:cTn id="6" dur="500" fill="hold"/>
                                        <p:tgtEl>
                                          <p:spTgt spid="3325955">
                                            <p:txEl>
                                              <p:pRg st="6" end="6"/>
                                            </p:txEl>
                                          </p:spTgt>
                                        </p:tgtEl>
                                        <p:attrNameLst>
                                          <p:attrName>style.color</p:attrName>
                                        </p:attrNameLst>
                                      </p:cBhvr>
                                      <p:to>
                                        <a:schemeClr val="accent1"/>
                                      </p:to>
                                    </p:animClr>
                                  </p:childTnLst>
                                </p:cTn>
                              </p:par>
                              <p:par>
                                <p:cTn id="7" presetID="5" presetClass="emph" presetSubtype="1" nodeType="withEffect">
                                  <p:stCondLst>
                                    <p:cond delay="0"/>
                                  </p:stCondLst>
                                  <p:childTnLst>
                                    <p:set>
                                      <p:cBhvr override="childStyle">
                                        <p:cTn id="8" dur="indefinite"/>
                                        <p:tgtEl>
                                          <p:spTgt spid="3325955">
                                            <p:txEl>
                                              <p:pRg st="6" end="6"/>
                                            </p:txEl>
                                          </p:spTgt>
                                        </p:tgtEl>
                                        <p:attrNameLst>
                                          <p:attrName>style.fontStyle</p:attrName>
                                        </p:attrNameLst>
                                      </p:cBhvr>
                                      <p:to>
                                        <p:strVal val="normal"/>
                                      </p:to>
                                    </p:set>
                                    <p:set>
                                      <p:cBhvr override="childStyle">
                                        <p:cTn id="9" dur="indefinite"/>
                                        <p:tgtEl>
                                          <p:spTgt spid="3325955">
                                            <p:txEl>
                                              <p:pRg st="6" end="6"/>
                                            </p:txEl>
                                          </p:spTgt>
                                        </p:tgtEl>
                                        <p:attrNameLst>
                                          <p:attrName>style.fontWeight</p:attrName>
                                        </p:attrNameLst>
                                      </p:cBhvr>
                                      <p:to>
                                        <p:strVal val="bold"/>
                                      </p:to>
                                    </p:set>
                                    <p:set>
                                      <p:cBhvr override="childStyle">
                                        <p:cTn id="10" dur="indefinite"/>
                                        <p:tgtEl>
                                          <p:spTgt spid="3325955">
                                            <p:txEl>
                                              <p:pRg st="6" end="6"/>
                                            </p:txEl>
                                          </p:spTgt>
                                        </p:tgtEl>
                                        <p:attrNameLst>
                                          <p:attrName>style.textDecorationUnderline</p:attrName>
                                        </p:attrNameLst>
                                      </p:cBhvr>
                                      <p:to>
                                        <p:strVal val="false"/>
                                      </p:to>
                                    </p:set>
                                  </p:childTnLst>
                                </p:cTn>
                              </p:par>
                              <p:par>
                                <p:cTn id="11" presetID="8" presetClass="emph" presetSubtype="0" fill="hold" nodeType="withEffect">
                                  <p:stCondLst>
                                    <p:cond delay="0"/>
                                  </p:stCondLst>
                                  <p:childTnLst>
                                    <p:animRot by="21600000">
                                      <p:cBhvr>
                                        <p:cTn id="12" dur="1000" fill="hold"/>
                                        <p:tgtEl>
                                          <p:spTgt spid="3325955">
                                            <p:txEl>
                                              <p:pRg st="6" end="6"/>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0514" name="Rectangle 2"/>
          <p:cNvSpPr>
            <a:spLocks noGrp="1" noChangeArrowheads="1"/>
          </p:cNvSpPr>
          <p:nvPr>
            <p:ph type="title" idx="4294967295"/>
          </p:nvPr>
        </p:nvSpPr>
        <p:spPr>
          <a:xfrm>
            <a:off x="272949" y="254257"/>
            <a:ext cx="8524465" cy="645395"/>
          </a:xfrm>
        </p:spPr>
        <p:txBody>
          <a:bodyPr anchor="t">
            <a:noAutofit/>
          </a:bodyPr>
          <a:lstStyle/>
          <a:p>
            <a:pPr algn="ctr">
              <a:lnSpc>
                <a:spcPts val="1950"/>
              </a:lnSpc>
            </a:pPr>
            <a:r>
              <a:rPr lang="en-US" altLang="en-US" sz="2000" dirty="0"/>
              <a:t>G3C05 </a:t>
            </a:r>
            <a:br>
              <a:rPr lang="en-US" altLang="en-US" sz="2000" dirty="0"/>
            </a:br>
            <a:r>
              <a:rPr lang="en-US" altLang="en-US" sz="2000" dirty="0"/>
              <a:t>Why is long distance communication on the 40-meter, 60-meter, 			80-meter and 160 meter bands more difficult during the day? </a:t>
            </a:r>
          </a:p>
        </p:txBody>
      </p:sp>
      <p:sp>
        <p:nvSpPr>
          <p:cNvPr id="3368963" name="Rectangle 3"/>
          <p:cNvSpPr>
            <a:spLocks noGrp="1" noChangeArrowheads="1"/>
          </p:cNvSpPr>
          <p:nvPr>
            <p:ph type="body" idx="4294967295"/>
          </p:nvPr>
        </p:nvSpPr>
        <p:spPr>
          <a:xfrm>
            <a:off x="382716" y="1161631"/>
            <a:ext cx="8304084" cy="2992868"/>
          </a:xfrm>
        </p:spPr>
        <p:txBody>
          <a:bodyPr>
            <a:normAutofit/>
          </a:bodyPr>
          <a:lstStyle/>
          <a:p>
            <a:pPr marL="285750" indent="-285750">
              <a:buFontTx/>
              <a:buAutoNum type="alphaUcPeriod"/>
            </a:pPr>
            <a:r>
              <a:rPr lang="en-US" altLang="en-US" dirty="0">
                <a:latin typeface="Georgia" panose="02040502050405020303" pitchFamily="18" charset="0"/>
              </a:rPr>
              <a:t>The F layer absorbs these frequencies during daylight hours. </a:t>
            </a:r>
          </a:p>
          <a:p>
            <a:pPr marL="285750" indent="-285750">
              <a:buFontTx/>
              <a:buAutoNum type="alphaUcPeriod"/>
            </a:pPr>
            <a:endParaRPr lang="en-US" altLang="en-US" dirty="0">
              <a:latin typeface="Georgia" panose="02040502050405020303" pitchFamily="18" charset="0"/>
            </a:endParaRPr>
          </a:p>
          <a:p>
            <a:pPr marL="285750" indent="-285750">
              <a:buFontTx/>
              <a:buAutoNum type="alphaUcPeriod"/>
            </a:pPr>
            <a:r>
              <a:rPr lang="en-US" altLang="en-US" dirty="0">
                <a:latin typeface="Georgia" panose="02040502050405020303" pitchFamily="18" charset="0"/>
              </a:rPr>
              <a:t>The F layer is unstable during daylight hours.</a:t>
            </a:r>
          </a:p>
          <a:p>
            <a:pPr marL="285750" indent="-285750">
              <a:buFontTx/>
              <a:buAutoNum type="alphaUcPeriod"/>
            </a:pPr>
            <a:endParaRPr lang="en-US" altLang="en-US" dirty="0">
              <a:latin typeface="Georgia" panose="02040502050405020303" pitchFamily="18" charset="0"/>
            </a:endParaRPr>
          </a:p>
          <a:p>
            <a:pPr marL="285750" indent="-285750">
              <a:buFontTx/>
              <a:buAutoNum type="alphaUcPeriod"/>
            </a:pPr>
            <a:r>
              <a:rPr lang="en-US" altLang="en-US" dirty="0">
                <a:latin typeface="Georgia" panose="02040502050405020303" pitchFamily="18" charset="0"/>
              </a:rPr>
              <a:t>The D layer absorbs these frequencies during daylight hours. </a:t>
            </a:r>
          </a:p>
          <a:p>
            <a:pPr marL="285750" indent="-285750">
              <a:buFontTx/>
              <a:buAutoNum type="alphaUcPeriod"/>
            </a:pPr>
            <a:endParaRPr lang="en-US" altLang="en-US" dirty="0">
              <a:latin typeface="Georgia" panose="02040502050405020303" pitchFamily="18" charset="0"/>
            </a:endParaRPr>
          </a:p>
          <a:p>
            <a:pPr marL="285750" indent="-285750">
              <a:buFontTx/>
              <a:buAutoNum type="alphaUcPeriod"/>
            </a:pPr>
            <a:r>
              <a:rPr lang="en-US" altLang="en-US" dirty="0">
                <a:latin typeface="Georgia" panose="02040502050405020303" pitchFamily="18" charset="0"/>
              </a:rPr>
              <a:t>The E layer is unstable during daylight hours. </a:t>
            </a:r>
            <a:br>
              <a:rPr lang="en-US" altLang="en-US" dirty="0"/>
            </a:br>
            <a:endParaRPr lang="en-US" altLang="en-US" dirty="0"/>
          </a:p>
        </p:txBody>
      </p:sp>
      <p:sp>
        <p:nvSpPr>
          <p:cNvPr id="4" name="Slide Number Placeholder 1"/>
          <p:cNvSpPr>
            <a:spLocks noGrp="1"/>
          </p:cNvSpPr>
          <p:nvPr>
            <p:ph type="sldNum" sz="quarter" idx="12"/>
          </p:nvPr>
        </p:nvSpPr>
        <p:spPr>
          <a:xfrm>
            <a:off x="6553200" y="4683919"/>
            <a:ext cx="2133600" cy="357188"/>
          </a:xfrm>
        </p:spPr>
        <p:txBody>
          <a:bodyPr/>
          <a:lstStyle/>
          <a:p>
            <a:pPr>
              <a:defRPr/>
            </a:pPr>
            <a:r>
              <a:rPr lang="en-US" altLang="en-US" dirty="0">
                <a:solidFill>
                  <a:srgbClr val="000066"/>
                </a:solidFill>
              </a:rPr>
              <a:t>46</a:t>
            </a:r>
          </a:p>
        </p:txBody>
      </p:sp>
    </p:spTree>
    <p:extLst>
      <p:ext uri="{BB962C8B-B14F-4D97-AF65-F5344CB8AC3E}">
        <p14:creationId xmlns:p14="http://schemas.microsoft.com/office/powerpoint/2010/main" val="24877626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mph" presetSubtype="2" fill="hold" nodeType="clickEffect">
                                  <p:stCondLst>
                                    <p:cond delay="0"/>
                                  </p:stCondLst>
                                  <p:childTnLst>
                                    <p:animClr clrSpc="rgb" dir="cw">
                                      <p:cBhvr override="childStyle">
                                        <p:cTn id="6" dur="500" fill="hold"/>
                                        <p:tgtEl>
                                          <p:spTgt spid="3368963">
                                            <p:txEl>
                                              <p:pRg st="4" end="4"/>
                                            </p:txEl>
                                          </p:spTgt>
                                        </p:tgtEl>
                                        <p:attrNameLst>
                                          <p:attrName>style.color</p:attrName>
                                        </p:attrNameLst>
                                      </p:cBhvr>
                                      <p:to>
                                        <a:schemeClr val="accent1"/>
                                      </p:to>
                                    </p:animClr>
                                  </p:childTnLst>
                                </p:cTn>
                              </p:par>
                              <p:par>
                                <p:cTn id="7" presetID="5" presetClass="emph" presetSubtype="1" nodeType="withEffect">
                                  <p:stCondLst>
                                    <p:cond delay="0"/>
                                  </p:stCondLst>
                                  <p:childTnLst>
                                    <p:set>
                                      <p:cBhvr override="childStyle">
                                        <p:cTn id="8" dur="indefinite"/>
                                        <p:tgtEl>
                                          <p:spTgt spid="3368963">
                                            <p:txEl>
                                              <p:pRg st="4" end="4"/>
                                            </p:txEl>
                                          </p:spTgt>
                                        </p:tgtEl>
                                        <p:attrNameLst>
                                          <p:attrName>style.fontStyle</p:attrName>
                                        </p:attrNameLst>
                                      </p:cBhvr>
                                      <p:to>
                                        <p:strVal val="normal"/>
                                      </p:to>
                                    </p:set>
                                    <p:set>
                                      <p:cBhvr override="childStyle">
                                        <p:cTn id="9" dur="indefinite"/>
                                        <p:tgtEl>
                                          <p:spTgt spid="3368963">
                                            <p:txEl>
                                              <p:pRg st="4" end="4"/>
                                            </p:txEl>
                                          </p:spTgt>
                                        </p:tgtEl>
                                        <p:attrNameLst>
                                          <p:attrName>style.fontWeight</p:attrName>
                                        </p:attrNameLst>
                                      </p:cBhvr>
                                      <p:to>
                                        <p:strVal val="bold"/>
                                      </p:to>
                                    </p:set>
                                    <p:set>
                                      <p:cBhvr override="childStyle">
                                        <p:cTn id="10" dur="indefinite"/>
                                        <p:tgtEl>
                                          <p:spTgt spid="3368963">
                                            <p:txEl>
                                              <p:pRg st="4" end="4"/>
                                            </p:txEl>
                                          </p:spTgt>
                                        </p:tgtEl>
                                        <p:attrNameLst>
                                          <p:attrName>style.textDecorationUnderline</p:attrName>
                                        </p:attrNameLst>
                                      </p:cBhvr>
                                      <p:to>
                                        <p:strVal val="false"/>
                                      </p:to>
                                    </p:set>
                                  </p:childTnLst>
                                </p:cTn>
                              </p:par>
                              <p:par>
                                <p:cTn id="11" presetID="8" presetClass="emph" presetSubtype="0" fill="hold" nodeType="withEffect">
                                  <p:stCondLst>
                                    <p:cond delay="0"/>
                                  </p:stCondLst>
                                  <p:childTnLst>
                                    <p:animRot by="21600000">
                                      <p:cBhvr>
                                        <p:cTn id="12" dur="1000" fill="hold"/>
                                        <p:tgtEl>
                                          <p:spTgt spid="3368963">
                                            <p:txEl>
                                              <p:pRg st="4" end="4"/>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9490" name="Rectangle 2"/>
          <p:cNvSpPr>
            <a:spLocks noGrp="1" noChangeArrowheads="1"/>
          </p:cNvSpPr>
          <p:nvPr>
            <p:ph type="title" idx="4294967295"/>
          </p:nvPr>
        </p:nvSpPr>
        <p:spPr>
          <a:xfrm>
            <a:off x="329784" y="187890"/>
            <a:ext cx="8357015" cy="549530"/>
          </a:xfrm>
        </p:spPr>
        <p:txBody>
          <a:bodyPr anchor="t">
            <a:noAutofit/>
          </a:bodyPr>
          <a:lstStyle/>
          <a:p>
            <a:pPr algn="ctr" eaLnBrk="1" hangingPunct="1"/>
            <a:r>
              <a:rPr lang="en-US" altLang="en-US" sz="2000" dirty="0"/>
              <a:t>G3B12</a:t>
            </a:r>
            <a:br>
              <a:rPr lang="en-US" altLang="en-US" sz="2000" dirty="0"/>
            </a:br>
            <a:r>
              <a:rPr lang="en-US" altLang="en-US" sz="2000" dirty="0"/>
              <a:t>Which of the following is typical of the lower HF frequencies during the summer?</a:t>
            </a:r>
          </a:p>
        </p:txBody>
      </p:sp>
      <p:sp>
        <p:nvSpPr>
          <p:cNvPr id="3325955" name="Rectangle 3"/>
          <p:cNvSpPr>
            <a:spLocks noGrp="1" noChangeArrowheads="1"/>
          </p:cNvSpPr>
          <p:nvPr>
            <p:ph type="body" idx="4294967295"/>
          </p:nvPr>
        </p:nvSpPr>
        <p:spPr>
          <a:xfrm>
            <a:off x="329784" y="1386123"/>
            <a:ext cx="8514413" cy="3106649"/>
          </a:xfrm>
        </p:spPr>
        <p:txBody>
          <a:bodyPr/>
          <a:lstStyle/>
          <a:p>
            <a:pPr marL="285750" indent="-285750">
              <a:buFontTx/>
              <a:buAutoNum type="alphaUcPeriod"/>
            </a:pPr>
            <a:r>
              <a:rPr lang="en-US" altLang="en-US" dirty="0">
                <a:solidFill>
                  <a:srgbClr val="000066"/>
                </a:solidFill>
                <a:latin typeface="Georgia" panose="02040502050405020303" pitchFamily="18" charset="0"/>
              </a:rPr>
              <a:t>Poor propagation at any time of day. </a:t>
            </a:r>
            <a:endParaRPr lang="en-US" altLang="en-US" dirty="0">
              <a:latin typeface="Georgia" panose="02040502050405020303" pitchFamily="18" charset="0"/>
            </a:endParaRPr>
          </a:p>
          <a:p>
            <a:pPr marL="285750" indent="-285750">
              <a:buFontTx/>
              <a:buAutoNum type="alphaUcPeriod"/>
            </a:pPr>
            <a:endParaRPr lang="en-US" altLang="en-US" dirty="0">
              <a:latin typeface="Georgia" panose="02040502050405020303" pitchFamily="18" charset="0"/>
            </a:endParaRPr>
          </a:p>
          <a:p>
            <a:pPr marL="285750" indent="-285750">
              <a:buFontTx/>
              <a:buAutoNum type="alphaUcPeriod"/>
            </a:pPr>
            <a:r>
              <a:rPr lang="en-US" altLang="en-US" dirty="0">
                <a:latin typeface="Georgia" panose="02040502050405020303" pitchFamily="18" charset="0"/>
              </a:rPr>
              <a:t>World-wide propagation during the daylight hours. </a:t>
            </a:r>
          </a:p>
          <a:p>
            <a:pPr marL="285750" indent="-285750">
              <a:buFontTx/>
              <a:buAutoNum type="alphaUcPeriod"/>
            </a:pPr>
            <a:endParaRPr lang="en-US" altLang="en-US" dirty="0">
              <a:latin typeface="Georgia" panose="02040502050405020303" pitchFamily="18" charset="0"/>
            </a:endParaRPr>
          </a:p>
          <a:p>
            <a:pPr marL="285750" indent="-285750">
              <a:buFontTx/>
              <a:buAutoNum type="alphaUcPeriod"/>
            </a:pPr>
            <a:r>
              <a:rPr lang="en-US" altLang="en-US" dirty="0">
                <a:latin typeface="Georgia" panose="02040502050405020303" pitchFamily="18" charset="0"/>
              </a:rPr>
              <a:t>Heavy distortion on signals due to photon absorption. </a:t>
            </a:r>
          </a:p>
          <a:p>
            <a:pPr marL="285750" indent="-285750">
              <a:buFontTx/>
              <a:buAutoNum type="alphaUcPeriod"/>
            </a:pPr>
            <a:endParaRPr lang="en-US" altLang="en-US" dirty="0">
              <a:latin typeface="Georgia" panose="02040502050405020303" pitchFamily="18" charset="0"/>
            </a:endParaRPr>
          </a:p>
          <a:p>
            <a:pPr marL="285750" indent="-285750">
              <a:buFontTx/>
              <a:buAutoNum type="alphaUcPeriod"/>
            </a:pPr>
            <a:r>
              <a:rPr lang="en-US" altLang="en-US" dirty="0">
                <a:latin typeface="Georgia" panose="02040502050405020303" pitchFamily="18" charset="0"/>
              </a:rPr>
              <a:t>High levels of atmospheric noise or “static”.</a:t>
            </a:r>
          </a:p>
        </p:txBody>
      </p:sp>
      <p:sp>
        <p:nvSpPr>
          <p:cNvPr id="4" name="Slide Number Placeholder 1"/>
          <p:cNvSpPr>
            <a:spLocks noGrp="1"/>
          </p:cNvSpPr>
          <p:nvPr>
            <p:ph type="sldNum" sz="quarter" idx="12"/>
          </p:nvPr>
        </p:nvSpPr>
        <p:spPr>
          <a:xfrm>
            <a:off x="6553200" y="4683919"/>
            <a:ext cx="2133600" cy="357188"/>
          </a:xfrm>
        </p:spPr>
        <p:txBody>
          <a:bodyPr/>
          <a:lstStyle/>
          <a:p>
            <a:pPr>
              <a:defRPr/>
            </a:pPr>
            <a:r>
              <a:rPr lang="en-US" altLang="en-US" dirty="0">
                <a:solidFill>
                  <a:srgbClr val="000066"/>
                </a:solidFill>
              </a:rPr>
              <a:t>47</a:t>
            </a:r>
          </a:p>
        </p:txBody>
      </p:sp>
    </p:spTree>
    <p:extLst>
      <p:ext uri="{BB962C8B-B14F-4D97-AF65-F5344CB8AC3E}">
        <p14:creationId xmlns:p14="http://schemas.microsoft.com/office/powerpoint/2010/main" val="113261651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mph" presetSubtype="2" fill="hold" nodeType="clickEffect">
                                  <p:stCondLst>
                                    <p:cond delay="0"/>
                                  </p:stCondLst>
                                  <p:childTnLst>
                                    <p:animClr clrSpc="rgb" dir="cw">
                                      <p:cBhvr override="childStyle">
                                        <p:cTn id="6" dur="500" fill="hold"/>
                                        <p:tgtEl>
                                          <p:spTgt spid="3325955">
                                            <p:txEl>
                                              <p:pRg st="6" end="6"/>
                                            </p:txEl>
                                          </p:spTgt>
                                        </p:tgtEl>
                                        <p:attrNameLst>
                                          <p:attrName>style.color</p:attrName>
                                        </p:attrNameLst>
                                      </p:cBhvr>
                                      <p:to>
                                        <a:schemeClr val="accent1"/>
                                      </p:to>
                                    </p:animClr>
                                  </p:childTnLst>
                                </p:cTn>
                              </p:par>
                              <p:par>
                                <p:cTn id="7" presetID="5" presetClass="emph" presetSubtype="1" nodeType="withEffect">
                                  <p:stCondLst>
                                    <p:cond delay="0"/>
                                  </p:stCondLst>
                                  <p:childTnLst>
                                    <p:set>
                                      <p:cBhvr override="childStyle">
                                        <p:cTn id="8" dur="indefinite"/>
                                        <p:tgtEl>
                                          <p:spTgt spid="3325955">
                                            <p:txEl>
                                              <p:pRg st="6" end="6"/>
                                            </p:txEl>
                                          </p:spTgt>
                                        </p:tgtEl>
                                        <p:attrNameLst>
                                          <p:attrName>style.fontStyle</p:attrName>
                                        </p:attrNameLst>
                                      </p:cBhvr>
                                      <p:to>
                                        <p:strVal val="normal"/>
                                      </p:to>
                                    </p:set>
                                    <p:set>
                                      <p:cBhvr override="childStyle">
                                        <p:cTn id="9" dur="indefinite"/>
                                        <p:tgtEl>
                                          <p:spTgt spid="3325955">
                                            <p:txEl>
                                              <p:pRg st="6" end="6"/>
                                            </p:txEl>
                                          </p:spTgt>
                                        </p:tgtEl>
                                        <p:attrNameLst>
                                          <p:attrName>style.fontWeight</p:attrName>
                                        </p:attrNameLst>
                                      </p:cBhvr>
                                      <p:to>
                                        <p:strVal val="bold"/>
                                      </p:to>
                                    </p:set>
                                    <p:set>
                                      <p:cBhvr override="childStyle">
                                        <p:cTn id="10" dur="indefinite"/>
                                        <p:tgtEl>
                                          <p:spTgt spid="3325955">
                                            <p:txEl>
                                              <p:pRg st="6" end="6"/>
                                            </p:txEl>
                                          </p:spTgt>
                                        </p:tgtEl>
                                        <p:attrNameLst>
                                          <p:attrName>style.textDecorationUnderline</p:attrName>
                                        </p:attrNameLst>
                                      </p:cBhvr>
                                      <p:to>
                                        <p:strVal val="false"/>
                                      </p:to>
                                    </p:set>
                                  </p:childTnLst>
                                </p:cTn>
                              </p:par>
                              <p:par>
                                <p:cTn id="11" presetID="8" presetClass="emph" presetSubtype="0" fill="hold" nodeType="withEffect">
                                  <p:stCondLst>
                                    <p:cond delay="0"/>
                                  </p:stCondLst>
                                  <p:childTnLst>
                                    <p:animRot by="21600000">
                                      <p:cBhvr>
                                        <p:cTn id="12" dur="1000" fill="hold"/>
                                        <p:tgtEl>
                                          <p:spTgt spid="3325955">
                                            <p:txEl>
                                              <p:pRg st="6" end="6"/>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4610" name="Rectangle 2"/>
          <p:cNvSpPr>
            <a:spLocks noGrp="1" noChangeArrowheads="1"/>
          </p:cNvSpPr>
          <p:nvPr>
            <p:ph type="title" idx="4294967295"/>
          </p:nvPr>
        </p:nvSpPr>
        <p:spPr>
          <a:xfrm>
            <a:off x="407365" y="82356"/>
            <a:ext cx="7942007" cy="867214"/>
          </a:xfrm>
        </p:spPr>
        <p:txBody>
          <a:bodyPr anchor="t">
            <a:normAutofit fontScale="90000"/>
          </a:bodyPr>
          <a:lstStyle/>
          <a:p>
            <a:pPr algn="ctr" eaLnBrk="1" hangingPunct="1"/>
            <a:r>
              <a:rPr lang="en-US" altLang="en-US" sz="2000" dirty="0"/>
              <a:t>G3C09 </a:t>
            </a:r>
            <a:br>
              <a:rPr lang="en-US" altLang="en-US" sz="2000" dirty="0"/>
            </a:br>
            <a:r>
              <a:rPr lang="en-US" altLang="en-US" sz="2000" dirty="0"/>
              <a:t>What type of propagation allows signals to be heard in the transmitting station’s skip zone?</a:t>
            </a:r>
          </a:p>
        </p:txBody>
      </p:sp>
      <p:sp>
        <p:nvSpPr>
          <p:cNvPr id="3324931" name="Rectangle 3"/>
          <p:cNvSpPr>
            <a:spLocks noGrp="1" noChangeArrowheads="1"/>
          </p:cNvSpPr>
          <p:nvPr>
            <p:ph type="body" idx="4294967295"/>
          </p:nvPr>
        </p:nvSpPr>
        <p:spPr>
          <a:xfrm>
            <a:off x="407365" y="1374593"/>
            <a:ext cx="8279435" cy="2731638"/>
          </a:xfrm>
        </p:spPr>
        <p:txBody>
          <a:bodyPr/>
          <a:lstStyle/>
          <a:p>
            <a:pPr marL="285750" indent="-285750">
              <a:buFontTx/>
              <a:buAutoNum type="alphaUcPeriod"/>
            </a:pPr>
            <a:r>
              <a:rPr lang="en-US" altLang="en-US" dirty="0">
                <a:latin typeface="Georgia" panose="02040502050405020303" pitchFamily="18" charset="0"/>
              </a:rPr>
              <a:t>Faraday rotation. </a:t>
            </a:r>
          </a:p>
          <a:p>
            <a:pPr marL="285750" indent="-285750">
              <a:buFontTx/>
              <a:buAutoNum type="alphaUcPeriod"/>
            </a:pPr>
            <a:endParaRPr lang="en-US" altLang="en-US" dirty="0">
              <a:latin typeface="Georgia" panose="02040502050405020303" pitchFamily="18" charset="0"/>
            </a:endParaRPr>
          </a:p>
          <a:p>
            <a:pPr marL="285750" indent="-285750">
              <a:buFontTx/>
              <a:buAutoNum type="alphaUcPeriod"/>
            </a:pPr>
            <a:r>
              <a:rPr lang="en-US" altLang="en-US" dirty="0">
                <a:latin typeface="Georgia" panose="02040502050405020303" pitchFamily="18" charset="0"/>
              </a:rPr>
              <a:t>Scatter. </a:t>
            </a:r>
          </a:p>
          <a:p>
            <a:pPr marL="285750" indent="-285750">
              <a:buFontTx/>
              <a:buAutoNum type="alphaUcPeriod"/>
            </a:pPr>
            <a:endParaRPr lang="en-US" altLang="en-US" dirty="0">
              <a:latin typeface="Georgia" panose="02040502050405020303" pitchFamily="18" charset="0"/>
            </a:endParaRPr>
          </a:p>
          <a:p>
            <a:pPr marL="285750" indent="-285750">
              <a:buFontTx/>
              <a:buAutoNum type="alphaUcPeriod"/>
            </a:pPr>
            <a:r>
              <a:rPr lang="en-US" altLang="en-US" dirty="0">
                <a:latin typeface="Georgia" panose="02040502050405020303" pitchFamily="18" charset="0"/>
              </a:rPr>
              <a:t>Chordal hop.</a:t>
            </a:r>
          </a:p>
          <a:p>
            <a:pPr marL="285750" indent="-285750">
              <a:buFontTx/>
              <a:buAutoNum type="alphaUcPeriod"/>
            </a:pPr>
            <a:endParaRPr lang="en-US" altLang="en-US" dirty="0">
              <a:latin typeface="Georgia" panose="02040502050405020303" pitchFamily="18" charset="0"/>
            </a:endParaRPr>
          </a:p>
          <a:p>
            <a:pPr marL="285750" indent="-285750">
              <a:buFontTx/>
              <a:buAutoNum type="alphaUcPeriod"/>
            </a:pPr>
            <a:r>
              <a:rPr lang="en-US" altLang="en-US" dirty="0">
                <a:latin typeface="Georgia" panose="02040502050405020303" pitchFamily="18" charset="0"/>
              </a:rPr>
              <a:t>Short-path. </a:t>
            </a:r>
            <a:br>
              <a:rPr lang="en-US" altLang="en-US" dirty="0"/>
            </a:br>
            <a:endParaRPr lang="en-US" altLang="en-US" dirty="0"/>
          </a:p>
        </p:txBody>
      </p:sp>
      <p:sp>
        <p:nvSpPr>
          <p:cNvPr id="4" name="Slide Number Placeholder 1"/>
          <p:cNvSpPr>
            <a:spLocks noGrp="1"/>
          </p:cNvSpPr>
          <p:nvPr>
            <p:ph type="sldNum" sz="quarter" idx="12"/>
          </p:nvPr>
        </p:nvSpPr>
        <p:spPr>
          <a:xfrm>
            <a:off x="6553200" y="4683919"/>
            <a:ext cx="2133600" cy="357188"/>
          </a:xfrm>
        </p:spPr>
        <p:txBody>
          <a:bodyPr/>
          <a:lstStyle/>
          <a:p>
            <a:pPr>
              <a:defRPr/>
            </a:pPr>
            <a:r>
              <a:rPr lang="en-US" altLang="en-US" dirty="0">
                <a:solidFill>
                  <a:srgbClr val="000066"/>
                </a:solidFill>
              </a:rPr>
              <a:t>48</a:t>
            </a:r>
          </a:p>
        </p:txBody>
      </p:sp>
    </p:spTree>
    <p:extLst>
      <p:ext uri="{BB962C8B-B14F-4D97-AF65-F5344CB8AC3E}">
        <p14:creationId xmlns:p14="http://schemas.microsoft.com/office/powerpoint/2010/main" val="180817316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mph" presetSubtype="2" fill="hold" nodeType="clickEffect">
                                  <p:stCondLst>
                                    <p:cond delay="0"/>
                                  </p:stCondLst>
                                  <p:childTnLst>
                                    <p:animClr clrSpc="rgb" dir="cw">
                                      <p:cBhvr override="childStyle">
                                        <p:cTn id="6" dur="500" fill="hold"/>
                                        <p:tgtEl>
                                          <p:spTgt spid="3324931">
                                            <p:txEl>
                                              <p:pRg st="2" end="2"/>
                                            </p:txEl>
                                          </p:spTgt>
                                        </p:tgtEl>
                                        <p:attrNameLst>
                                          <p:attrName>style.color</p:attrName>
                                        </p:attrNameLst>
                                      </p:cBhvr>
                                      <p:to>
                                        <a:schemeClr val="accent1"/>
                                      </p:to>
                                    </p:animClr>
                                  </p:childTnLst>
                                </p:cTn>
                              </p:par>
                              <p:par>
                                <p:cTn id="7" presetID="5" presetClass="emph" presetSubtype="1" nodeType="withEffect">
                                  <p:stCondLst>
                                    <p:cond delay="0"/>
                                  </p:stCondLst>
                                  <p:childTnLst>
                                    <p:set>
                                      <p:cBhvr override="childStyle">
                                        <p:cTn id="8" dur="indefinite"/>
                                        <p:tgtEl>
                                          <p:spTgt spid="3324931">
                                            <p:txEl>
                                              <p:pRg st="2" end="2"/>
                                            </p:txEl>
                                          </p:spTgt>
                                        </p:tgtEl>
                                        <p:attrNameLst>
                                          <p:attrName>style.fontStyle</p:attrName>
                                        </p:attrNameLst>
                                      </p:cBhvr>
                                      <p:to>
                                        <p:strVal val="normal"/>
                                      </p:to>
                                    </p:set>
                                    <p:set>
                                      <p:cBhvr override="childStyle">
                                        <p:cTn id="9" dur="indefinite"/>
                                        <p:tgtEl>
                                          <p:spTgt spid="3324931">
                                            <p:txEl>
                                              <p:pRg st="2" end="2"/>
                                            </p:txEl>
                                          </p:spTgt>
                                        </p:tgtEl>
                                        <p:attrNameLst>
                                          <p:attrName>style.fontWeight</p:attrName>
                                        </p:attrNameLst>
                                      </p:cBhvr>
                                      <p:to>
                                        <p:strVal val="bold"/>
                                      </p:to>
                                    </p:set>
                                    <p:set>
                                      <p:cBhvr override="childStyle">
                                        <p:cTn id="10" dur="indefinite"/>
                                        <p:tgtEl>
                                          <p:spTgt spid="3324931">
                                            <p:txEl>
                                              <p:pRg st="2" end="2"/>
                                            </p:txEl>
                                          </p:spTgt>
                                        </p:tgtEl>
                                        <p:attrNameLst>
                                          <p:attrName>style.textDecorationUnderline</p:attrName>
                                        </p:attrNameLst>
                                      </p:cBhvr>
                                      <p:to>
                                        <p:strVal val="false"/>
                                      </p:to>
                                    </p:set>
                                  </p:childTnLst>
                                </p:cTn>
                              </p:par>
                              <p:par>
                                <p:cTn id="11" presetID="8" presetClass="emph" presetSubtype="0" fill="hold" nodeType="withEffect">
                                  <p:stCondLst>
                                    <p:cond delay="0"/>
                                  </p:stCondLst>
                                  <p:childTnLst>
                                    <p:animRot by="21600000">
                                      <p:cBhvr>
                                        <p:cTn id="12" dur="1000" fill="hold"/>
                                        <p:tgtEl>
                                          <p:spTgt spid="3324931">
                                            <p:txEl>
                                              <p:pRg st="2" end="2"/>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Verdana" panose="020B0604030504040204" pitchFamily="34" charset="0"/>
              </a:defRPr>
            </a:lvl1pPr>
            <a:lvl2pPr marL="557213" indent="-214313" eaLnBrk="0" hangingPunct="0">
              <a:defRPr>
                <a:solidFill>
                  <a:schemeClr val="tx1"/>
                </a:solidFill>
                <a:latin typeface="Verdana" panose="020B0604030504040204" pitchFamily="34" charset="0"/>
              </a:defRPr>
            </a:lvl2pPr>
            <a:lvl3pPr marL="857250" indent="-171450" eaLnBrk="0" hangingPunct="0">
              <a:defRPr>
                <a:solidFill>
                  <a:schemeClr val="tx1"/>
                </a:solidFill>
                <a:latin typeface="Verdana" panose="020B0604030504040204" pitchFamily="34" charset="0"/>
              </a:defRPr>
            </a:lvl3pPr>
            <a:lvl4pPr marL="1200150" indent="-171450" eaLnBrk="0" hangingPunct="0">
              <a:defRPr>
                <a:solidFill>
                  <a:schemeClr val="tx1"/>
                </a:solidFill>
                <a:latin typeface="Verdana" panose="020B0604030504040204" pitchFamily="34" charset="0"/>
              </a:defRPr>
            </a:lvl4pPr>
            <a:lvl5pPr marL="1543050" indent="-171450" eaLnBrk="0" hangingPunct="0">
              <a:defRPr>
                <a:solidFill>
                  <a:schemeClr val="tx1"/>
                </a:solidFill>
                <a:latin typeface="Verdana" panose="020B0604030504040204" pitchFamily="34" charset="0"/>
              </a:defRPr>
            </a:lvl5pPr>
            <a:lvl6pPr marL="1885950" indent="-171450" eaLnBrk="0" fontAlgn="base" hangingPunct="0">
              <a:spcBef>
                <a:spcPct val="0"/>
              </a:spcBef>
              <a:spcAft>
                <a:spcPct val="0"/>
              </a:spcAft>
              <a:defRPr>
                <a:solidFill>
                  <a:schemeClr val="tx1"/>
                </a:solidFill>
                <a:latin typeface="Verdana" panose="020B0604030504040204" pitchFamily="34" charset="0"/>
              </a:defRPr>
            </a:lvl6pPr>
            <a:lvl7pPr marL="2228850" indent="-171450" eaLnBrk="0" fontAlgn="base" hangingPunct="0">
              <a:spcBef>
                <a:spcPct val="0"/>
              </a:spcBef>
              <a:spcAft>
                <a:spcPct val="0"/>
              </a:spcAft>
              <a:defRPr>
                <a:solidFill>
                  <a:schemeClr val="tx1"/>
                </a:solidFill>
                <a:latin typeface="Verdana" panose="020B0604030504040204" pitchFamily="34" charset="0"/>
              </a:defRPr>
            </a:lvl7pPr>
            <a:lvl8pPr marL="2571750" indent="-171450" eaLnBrk="0" fontAlgn="base" hangingPunct="0">
              <a:spcBef>
                <a:spcPct val="0"/>
              </a:spcBef>
              <a:spcAft>
                <a:spcPct val="0"/>
              </a:spcAft>
              <a:defRPr>
                <a:solidFill>
                  <a:schemeClr val="tx1"/>
                </a:solidFill>
                <a:latin typeface="Verdana" panose="020B0604030504040204" pitchFamily="34" charset="0"/>
              </a:defRPr>
            </a:lvl8pPr>
            <a:lvl9pPr marL="2914650" indent="-171450" eaLnBrk="0" fontAlgn="base" hangingPunct="0">
              <a:spcBef>
                <a:spcPct val="0"/>
              </a:spcBef>
              <a:spcAft>
                <a:spcPct val="0"/>
              </a:spcAft>
              <a:defRPr>
                <a:solidFill>
                  <a:schemeClr val="tx1"/>
                </a:solidFill>
                <a:latin typeface="Verdana" panose="020B0604030504040204" pitchFamily="34" charset="0"/>
              </a:defRPr>
            </a:lvl9pPr>
          </a:lstStyle>
          <a:p>
            <a:pPr eaLnBrk="1" hangingPunct="1"/>
            <a:fld id="{EC7C6CD3-71EE-4BC8-82AF-23E5EF8225FF}" type="slidenum">
              <a:rPr lang="en-US" altLang="en-US">
                <a:latin typeface="Times New Roman" panose="02020603050405020304" pitchFamily="18" charset="0"/>
              </a:rPr>
              <a:pPr eaLnBrk="1" hangingPunct="1"/>
              <a:t>5</a:t>
            </a:fld>
            <a:endParaRPr lang="en-US" altLang="en-US">
              <a:latin typeface="Times New Roman" panose="02020603050405020304" pitchFamily="18" charset="0"/>
            </a:endParaRPr>
          </a:p>
        </p:txBody>
      </p:sp>
      <p:sp>
        <p:nvSpPr>
          <p:cNvPr id="4099" name="Rectangle 4"/>
          <p:cNvSpPr>
            <a:spLocks noGrp="1" noChangeArrowheads="1"/>
          </p:cNvSpPr>
          <p:nvPr>
            <p:ph type="title"/>
          </p:nvPr>
        </p:nvSpPr>
        <p:spPr>
          <a:xfrm>
            <a:off x="1345406" y="296466"/>
            <a:ext cx="6481763" cy="651272"/>
          </a:xfrm>
        </p:spPr>
        <p:txBody>
          <a:bodyPr>
            <a:normAutofit fontScale="90000"/>
          </a:bodyPr>
          <a:lstStyle/>
          <a:p>
            <a:pPr algn="ctr" eaLnBrk="1" hangingPunct="1"/>
            <a:r>
              <a:rPr lang="en-US" altLang="en-US" sz="2700" dirty="0"/>
              <a:t>Amateur Radio General Class</a:t>
            </a:r>
            <a:br>
              <a:rPr lang="en-US" altLang="en-US" sz="2700" dirty="0"/>
            </a:br>
            <a:r>
              <a:rPr lang="en-US" altLang="en-US" sz="2700" dirty="0"/>
              <a:t>Element 3 Course Presentation</a:t>
            </a:r>
          </a:p>
        </p:txBody>
      </p:sp>
      <p:sp>
        <p:nvSpPr>
          <p:cNvPr id="2053" name="Rectangle 5"/>
          <p:cNvSpPr>
            <a:spLocks noGrp="1" noChangeArrowheads="1"/>
          </p:cNvSpPr>
          <p:nvPr>
            <p:ph type="body" idx="1"/>
          </p:nvPr>
        </p:nvSpPr>
        <p:spPr>
          <a:xfrm>
            <a:off x="621280" y="1227257"/>
            <a:ext cx="3823500" cy="3340894"/>
          </a:xfrm>
        </p:spPr>
        <p:txBody>
          <a:bodyPr>
            <a:normAutofit/>
          </a:bodyPr>
          <a:lstStyle/>
          <a:p>
            <a:pPr eaLnBrk="1" hangingPunct="1">
              <a:lnSpc>
                <a:spcPct val="90000"/>
              </a:lnSpc>
              <a:buClr>
                <a:srgbClr val="FF0000"/>
              </a:buClr>
              <a:buFont typeface="Wingdings" panose="05000000000000000000" pitchFamily="2" charset="2"/>
              <a:buChar char="Ø"/>
            </a:pPr>
            <a:r>
              <a:rPr lang="en-US" altLang="en-US" sz="2100" b="1" dirty="0"/>
              <a:t>ELEMENT 3 SUB-ELEMENTS</a:t>
            </a:r>
            <a:r>
              <a:rPr lang="en-US" altLang="en-US" b="1" dirty="0"/>
              <a:t> </a:t>
            </a:r>
            <a:r>
              <a:rPr lang="en-US" altLang="en-US" sz="750" b="1" dirty="0"/>
              <a:t>(Groupings)</a:t>
            </a:r>
            <a:endParaRPr lang="en-US" altLang="en-US" sz="900" b="1" dirty="0"/>
          </a:p>
          <a:p>
            <a:pPr lvl="1" eaLnBrk="1" hangingPunct="1">
              <a:lnSpc>
                <a:spcPct val="90000"/>
              </a:lnSpc>
            </a:pPr>
            <a:r>
              <a:rPr lang="en-US" altLang="en-US" sz="1800" b="1" dirty="0">
                <a:solidFill>
                  <a:schemeClr val="tx1"/>
                </a:solidFill>
              </a:rPr>
              <a:t>1 - Your Passing CSCE</a:t>
            </a:r>
          </a:p>
          <a:p>
            <a:pPr lvl="1" eaLnBrk="1" hangingPunct="1">
              <a:lnSpc>
                <a:spcPct val="90000"/>
              </a:lnSpc>
            </a:pPr>
            <a:r>
              <a:rPr lang="en-US" altLang="en-US" sz="1800" b="1" dirty="0">
                <a:solidFill>
                  <a:schemeClr val="tx1"/>
                </a:solidFill>
              </a:rPr>
              <a:t>2 - Your New General Bands</a:t>
            </a:r>
          </a:p>
          <a:p>
            <a:pPr lvl="1" eaLnBrk="1" hangingPunct="1">
              <a:lnSpc>
                <a:spcPct val="90000"/>
              </a:lnSpc>
            </a:pPr>
            <a:r>
              <a:rPr lang="en-US" altLang="en-US" sz="1800" b="1" dirty="0">
                <a:solidFill>
                  <a:schemeClr val="tx1"/>
                </a:solidFill>
              </a:rPr>
              <a:t>3 - FCC Rules</a:t>
            </a:r>
          </a:p>
          <a:p>
            <a:pPr lvl="1" eaLnBrk="1" hangingPunct="1">
              <a:lnSpc>
                <a:spcPct val="90000"/>
              </a:lnSpc>
            </a:pPr>
            <a:r>
              <a:rPr lang="en-US" altLang="en-US" sz="1800" b="1" dirty="0">
                <a:solidFill>
                  <a:schemeClr val="tx1"/>
                </a:solidFill>
              </a:rPr>
              <a:t>4 - Be a VE</a:t>
            </a:r>
          </a:p>
          <a:p>
            <a:pPr lvl="1" eaLnBrk="1" hangingPunct="1">
              <a:lnSpc>
                <a:spcPct val="90000"/>
              </a:lnSpc>
            </a:pPr>
            <a:r>
              <a:rPr lang="en-US" altLang="en-US" sz="1800" b="1" dirty="0">
                <a:solidFill>
                  <a:schemeClr val="tx1"/>
                </a:solidFill>
              </a:rPr>
              <a:t>5 Voice Operations</a:t>
            </a:r>
          </a:p>
          <a:p>
            <a:pPr lvl="1" eaLnBrk="1" hangingPunct="1">
              <a:lnSpc>
                <a:spcPct val="90000"/>
              </a:lnSpc>
            </a:pPr>
            <a:r>
              <a:rPr lang="en-US" altLang="en-US" sz="1800" b="1" dirty="0">
                <a:solidFill>
                  <a:schemeClr val="tx1"/>
                </a:solidFill>
              </a:rPr>
              <a:t>6 CW Lives</a:t>
            </a:r>
          </a:p>
          <a:p>
            <a:pPr lvl="1"/>
            <a:r>
              <a:rPr lang="en-US" altLang="en-US" sz="1800" b="1" dirty="0">
                <a:solidFill>
                  <a:schemeClr val="tx1"/>
                </a:solidFill>
              </a:rPr>
              <a:t>7 - Digital Operating</a:t>
            </a:r>
          </a:p>
          <a:p>
            <a:pPr lvl="1"/>
            <a:r>
              <a:rPr lang="en-US" altLang="en-US" sz="1800" b="1" dirty="0">
                <a:solidFill>
                  <a:schemeClr val="tx1"/>
                </a:solidFill>
              </a:rPr>
              <a:t>8 - In An Emergency</a:t>
            </a:r>
          </a:p>
          <a:p>
            <a:pPr lvl="1">
              <a:buFont typeface="Wingdings" panose="05000000000000000000" pitchFamily="2" charset="2"/>
              <a:buChar char="Ø"/>
            </a:pPr>
            <a:r>
              <a:rPr lang="en-US" altLang="en-US" sz="1800" b="1" dirty="0">
                <a:solidFill>
                  <a:schemeClr val="accent1"/>
                </a:solidFill>
              </a:rPr>
              <a:t>9 - </a:t>
            </a:r>
            <a:r>
              <a:rPr lang="en-US" altLang="en-US" sz="1800" b="1" dirty="0" err="1">
                <a:solidFill>
                  <a:schemeClr val="accent1"/>
                </a:solidFill>
              </a:rPr>
              <a:t>Skywave</a:t>
            </a:r>
            <a:r>
              <a:rPr lang="en-US" altLang="en-US" sz="1800" b="1" dirty="0">
                <a:solidFill>
                  <a:schemeClr val="accent1"/>
                </a:solidFill>
              </a:rPr>
              <a:t> Excitement</a:t>
            </a:r>
          </a:p>
          <a:p>
            <a:pPr lvl="1" eaLnBrk="1" hangingPunct="1">
              <a:lnSpc>
                <a:spcPct val="90000"/>
              </a:lnSpc>
              <a:buFontTx/>
              <a:buNone/>
            </a:pPr>
            <a:endParaRPr lang="en-US" altLang="en-US" sz="1800" b="1" dirty="0"/>
          </a:p>
        </p:txBody>
      </p:sp>
      <p:sp>
        <p:nvSpPr>
          <p:cNvPr id="5124" name="Rectangle 3"/>
          <p:cNvSpPr txBox="1">
            <a:spLocks noChangeArrowheads="1"/>
          </p:cNvSpPr>
          <p:nvPr/>
        </p:nvSpPr>
        <p:spPr>
          <a:xfrm>
            <a:off x="4923390" y="1553350"/>
            <a:ext cx="4061584" cy="2772160"/>
          </a:xfrm>
          <a:prstGeom prst="rect">
            <a:avLst/>
          </a:prstGeom>
        </p:spPr>
        <p:txBody>
          <a:bodyPr vert="horz" lIns="0" tIns="36000" rIns="0" bIns="36000" rtlCol="0">
            <a:normAutofit/>
          </a:bodyPr>
          <a:lstStyle>
            <a:lvl1pPr marL="144000" indent="-144000" algn="l" defTabSz="685800" rtl="0" eaLnBrk="1" latinLnBrk="0" hangingPunct="1">
              <a:lnSpc>
                <a:spcPct val="90000"/>
              </a:lnSpc>
              <a:spcBef>
                <a:spcPts val="750"/>
              </a:spcBef>
              <a:buClr>
                <a:srgbClr val="E33928"/>
              </a:buClr>
              <a:buFont typeface="Arial" panose="020B0604020202020204" pitchFamily="34" charset="0"/>
              <a:buChar char="•"/>
              <a:defRPr sz="1800" kern="1200">
                <a:solidFill>
                  <a:srgbClr val="15183E"/>
                </a:solidFill>
                <a:latin typeface="+mn-lt"/>
                <a:ea typeface="+mn-ea"/>
                <a:cs typeface="+mn-cs"/>
              </a:defRPr>
            </a:lvl1pPr>
            <a:lvl2pPr marL="288000" indent="-144000" algn="l" defTabSz="685800" rtl="0" eaLnBrk="1" latinLnBrk="0" hangingPunct="1">
              <a:lnSpc>
                <a:spcPct val="90000"/>
              </a:lnSpc>
              <a:spcBef>
                <a:spcPts val="375"/>
              </a:spcBef>
              <a:buClr>
                <a:srgbClr val="004B98"/>
              </a:buClr>
              <a:buFont typeface="Arial" panose="020B0604020202020204" pitchFamily="34" charset="0"/>
              <a:buChar char="•"/>
              <a:defRPr sz="1600" kern="1200">
                <a:solidFill>
                  <a:srgbClr val="B0B655"/>
                </a:solidFill>
                <a:latin typeface="+mn-lt"/>
                <a:ea typeface="+mn-ea"/>
                <a:cs typeface="+mn-cs"/>
              </a:defRPr>
            </a:lvl2pPr>
            <a:lvl3pPr marL="432000" indent="-144000" algn="l" defTabSz="685800" rtl="0" eaLnBrk="1" latinLnBrk="0" hangingPunct="1">
              <a:lnSpc>
                <a:spcPct val="90000"/>
              </a:lnSpc>
              <a:spcBef>
                <a:spcPts val="375"/>
              </a:spcBef>
              <a:buClr>
                <a:srgbClr val="B0B655"/>
              </a:buClr>
              <a:buFont typeface="Arial" panose="020B0604020202020204" pitchFamily="34" charset="0"/>
              <a:buChar char="•"/>
              <a:defRPr sz="1400" kern="1200">
                <a:solidFill>
                  <a:srgbClr val="004B98"/>
                </a:solidFill>
                <a:latin typeface="+mn-lt"/>
                <a:ea typeface="+mn-ea"/>
                <a:cs typeface="+mn-cs"/>
              </a:defRPr>
            </a:lvl3pPr>
            <a:lvl4pPr marL="576000" indent="-144000" algn="l" defTabSz="685800" rtl="0" eaLnBrk="1" latinLnBrk="0" hangingPunct="1">
              <a:lnSpc>
                <a:spcPct val="90000"/>
              </a:lnSpc>
              <a:spcBef>
                <a:spcPts val="375"/>
              </a:spcBef>
              <a:buClr>
                <a:srgbClr val="B0B655"/>
              </a:buClr>
              <a:buFont typeface="Arial" panose="020B0604020202020204" pitchFamily="34" charset="0"/>
              <a:buChar char="•"/>
              <a:defRPr sz="1200" kern="1200">
                <a:solidFill>
                  <a:srgbClr val="15183E"/>
                </a:solidFill>
                <a:latin typeface="+mn-lt"/>
                <a:ea typeface="+mn-ea"/>
                <a:cs typeface="+mn-cs"/>
              </a:defRPr>
            </a:lvl4pPr>
            <a:lvl5pPr marL="540000" indent="-108000" algn="l" defTabSz="685800" rtl="0" eaLnBrk="1" latinLnBrk="0" hangingPunct="1">
              <a:lnSpc>
                <a:spcPct val="90000"/>
              </a:lnSpc>
              <a:spcBef>
                <a:spcPts val="375"/>
              </a:spcBef>
              <a:buClr>
                <a:srgbClr val="B0B655"/>
              </a:buClr>
              <a:buFont typeface="Arial" panose="020B0604020202020204" pitchFamily="34" charset="0"/>
              <a:buChar char="•"/>
              <a:defRPr sz="1000" kern="1200">
                <a:solidFill>
                  <a:srgbClr val="15183E"/>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lvl="1"/>
            <a:r>
              <a:rPr lang="en-US" altLang="en-US" sz="1800" b="1" dirty="0">
                <a:solidFill>
                  <a:schemeClr val="tx1"/>
                </a:solidFill>
              </a:rPr>
              <a:t>10 - Your  HF Transmitter</a:t>
            </a:r>
          </a:p>
          <a:p>
            <a:pPr lvl="1"/>
            <a:r>
              <a:rPr lang="en-US" altLang="en-US" sz="1800" b="1" dirty="0">
                <a:solidFill>
                  <a:schemeClr val="tx1"/>
                </a:solidFill>
              </a:rPr>
              <a:t>11 - Your Receiver</a:t>
            </a:r>
          </a:p>
          <a:p>
            <a:pPr lvl="1"/>
            <a:r>
              <a:rPr lang="en-US" altLang="en-US" sz="1800" b="1" dirty="0">
                <a:solidFill>
                  <a:schemeClr val="tx1"/>
                </a:solidFill>
              </a:rPr>
              <a:t>12 - Oscillators &amp; Components</a:t>
            </a:r>
          </a:p>
          <a:p>
            <a:pPr lvl="1"/>
            <a:r>
              <a:rPr lang="en-US" altLang="en-US" sz="1800" b="1" dirty="0">
                <a:solidFill>
                  <a:schemeClr val="tx1"/>
                </a:solidFill>
              </a:rPr>
              <a:t>13 - Electrical Principles</a:t>
            </a:r>
          </a:p>
          <a:p>
            <a:pPr lvl="1"/>
            <a:r>
              <a:rPr lang="en-US" altLang="en-US" sz="1800" b="1" dirty="0">
                <a:solidFill>
                  <a:schemeClr val="tx1"/>
                </a:solidFill>
              </a:rPr>
              <a:t>14 - Circuits</a:t>
            </a:r>
          </a:p>
          <a:p>
            <a:pPr lvl="1"/>
            <a:r>
              <a:rPr lang="en-US" altLang="en-US" sz="1800" b="1" dirty="0">
                <a:solidFill>
                  <a:schemeClr val="tx1"/>
                </a:solidFill>
              </a:rPr>
              <a:t>15 - Good Grounds</a:t>
            </a:r>
          </a:p>
          <a:p>
            <a:pPr lvl="1"/>
            <a:r>
              <a:rPr lang="en-US" altLang="en-US" sz="1800" b="1" dirty="0">
                <a:solidFill>
                  <a:schemeClr val="tx1"/>
                </a:solidFill>
              </a:rPr>
              <a:t>16 - HF Antennas</a:t>
            </a:r>
          </a:p>
          <a:p>
            <a:pPr lvl="1"/>
            <a:r>
              <a:rPr lang="en-US" altLang="en-US" sz="1800" b="1" dirty="0">
                <a:solidFill>
                  <a:schemeClr val="tx1"/>
                </a:solidFill>
              </a:rPr>
              <a:t>17 -Coax Cable</a:t>
            </a:r>
          </a:p>
          <a:p>
            <a:pPr lvl="1"/>
            <a:r>
              <a:rPr lang="en-US" altLang="en-US" sz="1800" b="1" dirty="0">
                <a:solidFill>
                  <a:schemeClr val="tx1"/>
                </a:solidFill>
              </a:rPr>
              <a:t>18 - RF &amp; Electrical Safety</a:t>
            </a:r>
          </a:p>
          <a:p>
            <a:pPr lvl="1"/>
            <a:endParaRPr lang="en-US" altLang="en-US" sz="1800" dirty="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2" presetClass="entr" presetSubtype="0" fill="hold" nodeType="withEffect">
                                  <p:stCondLst>
                                    <p:cond delay="0"/>
                                  </p:stCondLst>
                                  <p:childTnLst>
                                    <p:set>
                                      <p:cBhvr>
                                        <p:cTn id="6" dur="1" fill="hold">
                                          <p:stCondLst>
                                            <p:cond delay="0"/>
                                          </p:stCondLst>
                                        </p:cTn>
                                        <p:tgtEl>
                                          <p:spTgt spid="2053">
                                            <p:txEl>
                                              <p:pRg st="7" end="7"/>
                                            </p:txEl>
                                          </p:spTgt>
                                        </p:tgtEl>
                                        <p:attrNameLst>
                                          <p:attrName>style.visibility</p:attrName>
                                        </p:attrNameLst>
                                      </p:cBhvr>
                                      <p:to>
                                        <p:strVal val="visible"/>
                                      </p:to>
                                    </p:set>
                                    <p:animScale>
                                      <p:cBhvr>
                                        <p:cTn id="7" dur="1000" decel="50000" fill="hold">
                                          <p:stCondLst>
                                            <p:cond delay="0"/>
                                          </p:stCondLst>
                                        </p:cTn>
                                        <p:tgtEl>
                                          <p:spTgt spid="2053">
                                            <p:txEl>
                                              <p:pRg st="7" end="7"/>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053">
                                            <p:txEl>
                                              <p:pRg st="7" end="7"/>
                                            </p:txEl>
                                          </p:spTgt>
                                        </p:tgtEl>
                                        <p:attrNameLst>
                                          <p:attrName>ppt_x</p:attrName>
                                          <p:attrName>ppt_y</p:attrName>
                                        </p:attrNameLst>
                                      </p:cBhvr>
                                    </p:animMotion>
                                    <p:animEffect transition="in" filter="fade">
                                      <p:cBhvr>
                                        <p:cTn id="9" dur="1000"/>
                                        <p:tgtEl>
                                          <p:spTgt spid="205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5634" name="Rectangle 2"/>
          <p:cNvSpPr>
            <a:spLocks noGrp="1" noChangeArrowheads="1"/>
          </p:cNvSpPr>
          <p:nvPr>
            <p:ph type="title" idx="4294967295"/>
          </p:nvPr>
        </p:nvSpPr>
        <p:spPr>
          <a:xfrm>
            <a:off x="250825" y="327999"/>
            <a:ext cx="8642350" cy="416795"/>
          </a:xfrm>
        </p:spPr>
        <p:txBody>
          <a:bodyPr anchor="t">
            <a:normAutofit fontScale="90000"/>
          </a:bodyPr>
          <a:lstStyle/>
          <a:p>
            <a:pPr algn="ctr">
              <a:lnSpc>
                <a:spcPts val="2250"/>
              </a:lnSpc>
            </a:pPr>
            <a:r>
              <a:rPr lang="en-US" altLang="en-US" sz="2000" dirty="0"/>
              <a:t>G3C08 </a:t>
            </a:r>
            <a:br>
              <a:rPr lang="en-US" altLang="en-US" sz="2000" dirty="0"/>
            </a:br>
            <a:r>
              <a:rPr lang="en-US" altLang="en-US" sz="2000" dirty="0"/>
              <a:t>Why are HF scatter signals in the skip zone usually weak? </a:t>
            </a:r>
          </a:p>
        </p:txBody>
      </p:sp>
      <p:sp>
        <p:nvSpPr>
          <p:cNvPr id="3372035" name="Rectangle 3"/>
          <p:cNvSpPr>
            <a:spLocks noGrp="1" noChangeArrowheads="1"/>
          </p:cNvSpPr>
          <p:nvPr>
            <p:ph type="body" idx="4294967295"/>
          </p:nvPr>
        </p:nvSpPr>
        <p:spPr>
          <a:xfrm>
            <a:off x="416913" y="1127352"/>
            <a:ext cx="8097500" cy="3174008"/>
          </a:xfrm>
        </p:spPr>
        <p:txBody>
          <a:bodyPr>
            <a:normAutofit/>
          </a:bodyPr>
          <a:lstStyle/>
          <a:p>
            <a:pPr marL="285750" indent="-285750">
              <a:buFontTx/>
              <a:buAutoNum type="alphaUcPeriod"/>
            </a:pPr>
            <a:r>
              <a:rPr lang="en-US" altLang="en-US" dirty="0">
                <a:latin typeface="Georgia" panose="02040502050405020303" pitchFamily="18" charset="0"/>
              </a:rPr>
              <a:t>Only a small part of the signal energy is scattered into the skip zone. </a:t>
            </a:r>
          </a:p>
          <a:p>
            <a:pPr marL="285750" indent="-285750">
              <a:buFontTx/>
              <a:buAutoNum type="alphaUcPeriod"/>
            </a:pPr>
            <a:endParaRPr lang="en-US" altLang="en-US" dirty="0">
              <a:latin typeface="Georgia" panose="02040502050405020303" pitchFamily="18" charset="0"/>
            </a:endParaRPr>
          </a:p>
          <a:p>
            <a:pPr marL="285750" indent="-285750">
              <a:buFontTx/>
              <a:buAutoNum type="alphaUcPeriod"/>
            </a:pPr>
            <a:r>
              <a:rPr lang="en-US" altLang="en-US" dirty="0">
                <a:latin typeface="Georgia" panose="02040502050405020303" pitchFamily="18" charset="0"/>
              </a:rPr>
              <a:t>Signals are scattered from the magnetosphere which is not a good reflector. </a:t>
            </a:r>
          </a:p>
          <a:p>
            <a:pPr marL="285750" indent="-285750">
              <a:buFontTx/>
              <a:buAutoNum type="alphaUcPeriod"/>
            </a:pPr>
            <a:endParaRPr lang="en-US" altLang="en-US" dirty="0">
              <a:latin typeface="Georgia" panose="02040502050405020303" pitchFamily="18" charset="0"/>
            </a:endParaRPr>
          </a:p>
          <a:p>
            <a:pPr marL="285750" indent="-285750">
              <a:buFontTx/>
              <a:buAutoNum type="alphaUcPeriod"/>
            </a:pPr>
            <a:r>
              <a:rPr lang="en-US" altLang="en-US" dirty="0">
                <a:latin typeface="Georgia" panose="02040502050405020303" pitchFamily="18" charset="0"/>
              </a:rPr>
              <a:t>Propagation is through ground waves which absorb most of the signal energy. </a:t>
            </a:r>
          </a:p>
          <a:p>
            <a:pPr marL="285750" indent="-285750">
              <a:buFontTx/>
              <a:buAutoNum type="alphaUcPeriod"/>
            </a:pPr>
            <a:endParaRPr lang="en-US" altLang="en-US" dirty="0">
              <a:latin typeface="Georgia" panose="02040502050405020303" pitchFamily="18" charset="0"/>
            </a:endParaRPr>
          </a:p>
          <a:p>
            <a:pPr marL="285750" indent="-285750">
              <a:buFontTx/>
              <a:buAutoNum type="alphaUcPeriod"/>
            </a:pPr>
            <a:r>
              <a:rPr lang="en-US" altLang="en-US" dirty="0">
                <a:latin typeface="Georgia" panose="02040502050405020303" pitchFamily="18" charset="0"/>
              </a:rPr>
              <a:t>Propagations is through ducts in F region which absorb most of the energy. </a:t>
            </a:r>
            <a:br>
              <a:rPr lang="en-US" altLang="en-US" dirty="0"/>
            </a:br>
            <a:br>
              <a:rPr lang="en-US" altLang="en-US" dirty="0"/>
            </a:br>
            <a:endParaRPr lang="en-US" altLang="en-US" dirty="0"/>
          </a:p>
        </p:txBody>
      </p:sp>
      <p:sp>
        <p:nvSpPr>
          <p:cNvPr id="4" name="Slide Number Placeholder 1"/>
          <p:cNvSpPr>
            <a:spLocks noGrp="1"/>
          </p:cNvSpPr>
          <p:nvPr>
            <p:ph type="sldNum" sz="quarter" idx="12"/>
          </p:nvPr>
        </p:nvSpPr>
        <p:spPr>
          <a:xfrm>
            <a:off x="6553200" y="4683919"/>
            <a:ext cx="2133600" cy="357188"/>
          </a:xfrm>
        </p:spPr>
        <p:txBody>
          <a:bodyPr/>
          <a:lstStyle/>
          <a:p>
            <a:pPr>
              <a:defRPr/>
            </a:pPr>
            <a:r>
              <a:rPr lang="en-US" altLang="en-US" dirty="0">
                <a:solidFill>
                  <a:srgbClr val="000066"/>
                </a:solidFill>
              </a:rPr>
              <a:t>49</a:t>
            </a:r>
          </a:p>
        </p:txBody>
      </p:sp>
    </p:spTree>
    <p:extLst>
      <p:ext uri="{BB962C8B-B14F-4D97-AF65-F5344CB8AC3E}">
        <p14:creationId xmlns:p14="http://schemas.microsoft.com/office/powerpoint/2010/main" val="354602134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mph" presetSubtype="2" fill="hold" nodeType="clickEffect">
                                  <p:stCondLst>
                                    <p:cond delay="0"/>
                                  </p:stCondLst>
                                  <p:childTnLst>
                                    <p:animClr clrSpc="rgb" dir="cw">
                                      <p:cBhvr override="childStyle">
                                        <p:cTn id="6" dur="500" fill="hold"/>
                                        <p:tgtEl>
                                          <p:spTgt spid="3372035">
                                            <p:txEl>
                                              <p:pRg st="0" end="0"/>
                                            </p:txEl>
                                          </p:spTgt>
                                        </p:tgtEl>
                                        <p:attrNameLst>
                                          <p:attrName>style.color</p:attrName>
                                        </p:attrNameLst>
                                      </p:cBhvr>
                                      <p:to>
                                        <a:schemeClr val="accent1"/>
                                      </p:to>
                                    </p:animClr>
                                  </p:childTnLst>
                                </p:cTn>
                              </p:par>
                              <p:par>
                                <p:cTn id="7" presetID="5" presetClass="emph" presetSubtype="1" nodeType="withEffect">
                                  <p:stCondLst>
                                    <p:cond delay="0"/>
                                  </p:stCondLst>
                                  <p:childTnLst>
                                    <p:set>
                                      <p:cBhvr override="childStyle">
                                        <p:cTn id="8" dur="indefinite"/>
                                        <p:tgtEl>
                                          <p:spTgt spid="3372035">
                                            <p:txEl>
                                              <p:pRg st="0" end="0"/>
                                            </p:txEl>
                                          </p:spTgt>
                                        </p:tgtEl>
                                        <p:attrNameLst>
                                          <p:attrName>style.fontStyle</p:attrName>
                                        </p:attrNameLst>
                                      </p:cBhvr>
                                      <p:to>
                                        <p:strVal val="normal"/>
                                      </p:to>
                                    </p:set>
                                    <p:set>
                                      <p:cBhvr override="childStyle">
                                        <p:cTn id="9" dur="indefinite"/>
                                        <p:tgtEl>
                                          <p:spTgt spid="3372035">
                                            <p:txEl>
                                              <p:pRg st="0" end="0"/>
                                            </p:txEl>
                                          </p:spTgt>
                                        </p:tgtEl>
                                        <p:attrNameLst>
                                          <p:attrName>style.fontWeight</p:attrName>
                                        </p:attrNameLst>
                                      </p:cBhvr>
                                      <p:to>
                                        <p:strVal val="bold"/>
                                      </p:to>
                                    </p:set>
                                    <p:set>
                                      <p:cBhvr override="childStyle">
                                        <p:cTn id="10" dur="indefinite"/>
                                        <p:tgtEl>
                                          <p:spTgt spid="3372035">
                                            <p:txEl>
                                              <p:pRg st="0" end="0"/>
                                            </p:txEl>
                                          </p:spTgt>
                                        </p:tgtEl>
                                        <p:attrNameLst>
                                          <p:attrName>style.textDecorationUnderline</p:attrName>
                                        </p:attrNameLst>
                                      </p:cBhvr>
                                      <p:to>
                                        <p:strVal val="false"/>
                                      </p:to>
                                    </p:set>
                                  </p:childTnLst>
                                </p:cTn>
                              </p:par>
                              <p:par>
                                <p:cTn id="11" presetID="8" presetClass="emph" presetSubtype="0" fill="hold" nodeType="withEffect">
                                  <p:stCondLst>
                                    <p:cond delay="0"/>
                                  </p:stCondLst>
                                  <p:childTnLst>
                                    <p:animRot by="21600000">
                                      <p:cBhvr>
                                        <p:cTn id="12" dur="1000" fill="hold"/>
                                        <p:tgtEl>
                                          <p:spTgt spid="3372035">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82" name="Rectangle 2"/>
          <p:cNvSpPr>
            <a:spLocks noGrp="1" noChangeArrowheads="1"/>
          </p:cNvSpPr>
          <p:nvPr>
            <p:ph type="title" idx="4294967295"/>
          </p:nvPr>
        </p:nvSpPr>
        <p:spPr>
          <a:xfrm>
            <a:off x="250825" y="305877"/>
            <a:ext cx="8642350" cy="379924"/>
          </a:xfrm>
        </p:spPr>
        <p:txBody>
          <a:bodyPr anchor="t">
            <a:normAutofit fontScale="90000"/>
          </a:bodyPr>
          <a:lstStyle/>
          <a:p>
            <a:pPr algn="ctr">
              <a:lnSpc>
                <a:spcPts val="2250"/>
              </a:lnSpc>
            </a:pPr>
            <a:r>
              <a:rPr lang="en-US" altLang="en-US" sz="2000" dirty="0"/>
              <a:t>G3C07 </a:t>
            </a:r>
            <a:br>
              <a:rPr lang="en-US" altLang="en-US" sz="2000" dirty="0"/>
            </a:br>
            <a:r>
              <a:rPr lang="en-US" altLang="en-US" sz="2000" dirty="0"/>
              <a:t>What makes HF scatter signals often sound distorted? </a:t>
            </a:r>
          </a:p>
        </p:txBody>
      </p:sp>
      <p:sp>
        <p:nvSpPr>
          <p:cNvPr id="3371011" name="Rectangle 3"/>
          <p:cNvSpPr>
            <a:spLocks noGrp="1" noChangeArrowheads="1"/>
          </p:cNvSpPr>
          <p:nvPr>
            <p:ph type="body" idx="4294967295"/>
          </p:nvPr>
        </p:nvSpPr>
        <p:spPr>
          <a:xfrm>
            <a:off x="348265" y="1017316"/>
            <a:ext cx="8113682" cy="2945490"/>
          </a:xfrm>
        </p:spPr>
        <p:txBody>
          <a:bodyPr/>
          <a:lstStyle/>
          <a:p>
            <a:pPr marL="285750" indent="-285750">
              <a:buFontTx/>
              <a:buAutoNum type="alphaUcPeriod"/>
            </a:pPr>
            <a:r>
              <a:rPr lang="en-US" altLang="en-US" dirty="0">
                <a:latin typeface="Georgia" panose="02040502050405020303" pitchFamily="18" charset="0"/>
              </a:rPr>
              <a:t>The ionospheric layer involved is unstable. </a:t>
            </a:r>
          </a:p>
          <a:p>
            <a:pPr marL="285750" indent="-285750">
              <a:buFontTx/>
              <a:buAutoNum type="alphaUcPeriod"/>
            </a:pPr>
            <a:endParaRPr lang="en-US" altLang="en-US" dirty="0">
              <a:latin typeface="Georgia" panose="02040502050405020303" pitchFamily="18" charset="0"/>
            </a:endParaRPr>
          </a:p>
          <a:p>
            <a:pPr marL="285750" indent="-285750">
              <a:buFontTx/>
              <a:buAutoNum type="alphaUcPeriod"/>
            </a:pPr>
            <a:r>
              <a:rPr lang="en-US" altLang="en-US" dirty="0">
                <a:latin typeface="Georgia" panose="02040502050405020303" pitchFamily="18" charset="0"/>
              </a:rPr>
              <a:t>Ground waves are absorbing much of the signal. </a:t>
            </a:r>
          </a:p>
          <a:p>
            <a:pPr marL="285750" indent="-285750">
              <a:buFontTx/>
              <a:buAutoNum type="alphaUcPeriod"/>
            </a:pPr>
            <a:endParaRPr lang="en-US" altLang="en-US" dirty="0">
              <a:latin typeface="Georgia" panose="02040502050405020303" pitchFamily="18" charset="0"/>
            </a:endParaRPr>
          </a:p>
          <a:p>
            <a:pPr marL="285750" indent="-285750">
              <a:buFontTx/>
              <a:buAutoNum type="alphaUcPeriod"/>
            </a:pPr>
            <a:r>
              <a:rPr lang="en-US" altLang="en-US" dirty="0">
                <a:latin typeface="Georgia" panose="02040502050405020303" pitchFamily="18" charset="0"/>
              </a:rPr>
              <a:t>The E-region is not present. </a:t>
            </a:r>
          </a:p>
          <a:p>
            <a:pPr marL="285750" indent="-285750">
              <a:buFontTx/>
              <a:buAutoNum type="alphaUcPeriod"/>
            </a:pPr>
            <a:endParaRPr lang="en-US" altLang="en-US" dirty="0">
              <a:latin typeface="Georgia" panose="02040502050405020303" pitchFamily="18" charset="0"/>
            </a:endParaRPr>
          </a:p>
          <a:p>
            <a:pPr marL="285750" indent="-285750">
              <a:buFontTx/>
              <a:buAutoNum type="alphaUcPeriod"/>
            </a:pPr>
            <a:r>
              <a:rPr lang="en-US" altLang="en-US" dirty="0">
                <a:latin typeface="Georgia" panose="02040502050405020303" pitchFamily="18" charset="0"/>
              </a:rPr>
              <a:t>Energy is scattered into the skip zone through several different radio wave paths. </a:t>
            </a:r>
            <a:br>
              <a:rPr lang="en-US" altLang="en-US" dirty="0"/>
            </a:br>
            <a:endParaRPr lang="en-US" altLang="en-US" dirty="0"/>
          </a:p>
        </p:txBody>
      </p:sp>
      <p:sp>
        <p:nvSpPr>
          <p:cNvPr id="4" name="Slide Number Placeholder 1"/>
          <p:cNvSpPr>
            <a:spLocks noGrp="1"/>
          </p:cNvSpPr>
          <p:nvPr>
            <p:ph type="sldNum" sz="quarter" idx="12"/>
          </p:nvPr>
        </p:nvSpPr>
        <p:spPr>
          <a:xfrm>
            <a:off x="6553200" y="4683919"/>
            <a:ext cx="2133600" cy="357188"/>
          </a:xfrm>
        </p:spPr>
        <p:txBody>
          <a:bodyPr/>
          <a:lstStyle/>
          <a:p>
            <a:pPr>
              <a:defRPr/>
            </a:pPr>
            <a:r>
              <a:rPr lang="en-US" altLang="en-US" dirty="0">
                <a:solidFill>
                  <a:srgbClr val="000066"/>
                </a:solidFill>
              </a:rPr>
              <a:t>50</a:t>
            </a:r>
          </a:p>
        </p:txBody>
      </p:sp>
    </p:spTree>
    <p:extLst>
      <p:ext uri="{BB962C8B-B14F-4D97-AF65-F5344CB8AC3E}">
        <p14:creationId xmlns:p14="http://schemas.microsoft.com/office/powerpoint/2010/main" val="16290546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mph" presetSubtype="2" fill="hold" nodeType="clickEffect">
                                  <p:stCondLst>
                                    <p:cond delay="0"/>
                                  </p:stCondLst>
                                  <p:childTnLst>
                                    <p:animClr clrSpc="rgb" dir="cw">
                                      <p:cBhvr override="childStyle">
                                        <p:cTn id="6" dur="500" fill="hold"/>
                                        <p:tgtEl>
                                          <p:spTgt spid="3371011">
                                            <p:txEl>
                                              <p:pRg st="6" end="6"/>
                                            </p:txEl>
                                          </p:spTgt>
                                        </p:tgtEl>
                                        <p:attrNameLst>
                                          <p:attrName>style.color</p:attrName>
                                        </p:attrNameLst>
                                      </p:cBhvr>
                                      <p:to>
                                        <a:schemeClr val="accent1"/>
                                      </p:to>
                                    </p:animClr>
                                  </p:childTnLst>
                                </p:cTn>
                              </p:par>
                              <p:par>
                                <p:cTn id="7" presetID="5" presetClass="emph" presetSubtype="1" nodeType="withEffect">
                                  <p:stCondLst>
                                    <p:cond delay="0"/>
                                  </p:stCondLst>
                                  <p:childTnLst>
                                    <p:set>
                                      <p:cBhvr override="childStyle">
                                        <p:cTn id="8" dur="indefinite"/>
                                        <p:tgtEl>
                                          <p:spTgt spid="3371011">
                                            <p:txEl>
                                              <p:pRg st="6" end="6"/>
                                            </p:txEl>
                                          </p:spTgt>
                                        </p:tgtEl>
                                        <p:attrNameLst>
                                          <p:attrName>style.fontStyle</p:attrName>
                                        </p:attrNameLst>
                                      </p:cBhvr>
                                      <p:to>
                                        <p:strVal val="normal"/>
                                      </p:to>
                                    </p:set>
                                    <p:set>
                                      <p:cBhvr override="childStyle">
                                        <p:cTn id="9" dur="indefinite"/>
                                        <p:tgtEl>
                                          <p:spTgt spid="3371011">
                                            <p:txEl>
                                              <p:pRg st="6" end="6"/>
                                            </p:txEl>
                                          </p:spTgt>
                                        </p:tgtEl>
                                        <p:attrNameLst>
                                          <p:attrName>style.fontWeight</p:attrName>
                                        </p:attrNameLst>
                                      </p:cBhvr>
                                      <p:to>
                                        <p:strVal val="bold"/>
                                      </p:to>
                                    </p:set>
                                    <p:set>
                                      <p:cBhvr override="childStyle">
                                        <p:cTn id="10" dur="indefinite"/>
                                        <p:tgtEl>
                                          <p:spTgt spid="3371011">
                                            <p:txEl>
                                              <p:pRg st="6" end="6"/>
                                            </p:txEl>
                                          </p:spTgt>
                                        </p:tgtEl>
                                        <p:attrNameLst>
                                          <p:attrName>style.textDecorationUnderline</p:attrName>
                                        </p:attrNameLst>
                                      </p:cBhvr>
                                      <p:to>
                                        <p:strVal val="false"/>
                                      </p:to>
                                    </p:set>
                                  </p:childTnLst>
                                </p:cTn>
                              </p:par>
                              <p:par>
                                <p:cTn id="11" presetID="8" presetClass="emph" presetSubtype="0" fill="hold" nodeType="withEffect">
                                  <p:stCondLst>
                                    <p:cond delay="0"/>
                                  </p:stCondLst>
                                  <p:childTnLst>
                                    <p:animRot by="21600000">
                                      <p:cBhvr>
                                        <p:cTn id="12" dur="1000" fill="hold"/>
                                        <p:tgtEl>
                                          <p:spTgt spid="3371011">
                                            <p:txEl>
                                              <p:pRg st="6" end="6"/>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6658" name="Rectangle 2"/>
          <p:cNvSpPr>
            <a:spLocks noGrp="1" noChangeArrowheads="1"/>
          </p:cNvSpPr>
          <p:nvPr>
            <p:ph type="title" idx="4294967295"/>
          </p:nvPr>
        </p:nvSpPr>
        <p:spPr>
          <a:xfrm>
            <a:off x="1253149" y="270627"/>
            <a:ext cx="6516740" cy="651272"/>
          </a:xfrm>
        </p:spPr>
        <p:txBody>
          <a:bodyPr anchor="t">
            <a:normAutofit/>
          </a:bodyPr>
          <a:lstStyle/>
          <a:p>
            <a:pPr algn="ctr" eaLnBrk="1" hangingPunct="1"/>
            <a:r>
              <a:rPr lang="en-US" altLang="en-US" sz="2000" dirty="0"/>
              <a:t>G3C06 </a:t>
            </a:r>
            <a:br>
              <a:rPr lang="en-US" altLang="en-US" sz="2000" dirty="0"/>
            </a:br>
            <a:r>
              <a:rPr lang="en-US" altLang="en-US" sz="2000" dirty="0"/>
              <a:t>What is a characteristic of HF scatter signals? </a:t>
            </a:r>
          </a:p>
        </p:txBody>
      </p:sp>
      <p:sp>
        <p:nvSpPr>
          <p:cNvPr id="3369987" name="Rectangle 3"/>
          <p:cNvSpPr>
            <a:spLocks noGrp="1" noChangeArrowheads="1"/>
          </p:cNvSpPr>
          <p:nvPr>
            <p:ph type="body" idx="4294967295"/>
          </p:nvPr>
        </p:nvSpPr>
        <p:spPr>
          <a:xfrm>
            <a:off x="383095" y="1005874"/>
            <a:ext cx="8506071" cy="2772723"/>
          </a:xfrm>
        </p:spPr>
        <p:txBody>
          <a:bodyPr/>
          <a:lstStyle/>
          <a:p>
            <a:pPr marL="285750" indent="-285750">
              <a:buFontTx/>
              <a:buAutoNum type="alphaUcPeriod"/>
            </a:pPr>
            <a:r>
              <a:rPr lang="en-US" altLang="en-US" dirty="0">
                <a:latin typeface="Georgia" panose="02040502050405020303" pitchFamily="18" charset="0"/>
              </a:rPr>
              <a:t>Phone signals have high intelligibility.</a:t>
            </a:r>
          </a:p>
          <a:p>
            <a:pPr marL="285750" indent="-285750">
              <a:buFontTx/>
              <a:buAutoNum type="alphaUcPeriod"/>
            </a:pPr>
            <a:endParaRPr lang="en-US" altLang="en-US" dirty="0">
              <a:latin typeface="Georgia" panose="02040502050405020303" pitchFamily="18" charset="0"/>
            </a:endParaRPr>
          </a:p>
          <a:p>
            <a:pPr marL="285750" indent="-285750">
              <a:buFontTx/>
              <a:buAutoNum type="alphaUcPeriod"/>
            </a:pPr>
            <a:r>
              <a:rPr lang="en-US" altLang="en-US" dirty="0">
                <a:latin typeface="Georgia" panose="02040502050405020303" pitchFamily="18" charset="0"/>
              </a:rPr>
              <a:t>Signals have a fluttering sound.</a:t>
            </a:r>
          </a:p>
          <a:p>
            <a:pPr marL="285750" indent="-285750">
              <a:buFontTx/>
              <a:buAutoNum type="alphaUcPeriod"/>
            </a:pPr>
            <a:endParaRPr lang="en-US" altLang="en-US" dirty="0">
              <a:latin typeface="Georgia" panose="02040502050405020303" pitchFamily="18" charset="0"/>
            </a:endParaRPr>
          </a:p>
          <a:p>
            <a:pPr marL="285750" indent="-285750">
              <a:buFontTx/>
              <a:buAutoNum type="alphaUcPeriod"/>
            </a:pPr>
            <a:r>
              <a:rPr lang="en-US" altLang="en-US" dirty="0">
                <a:latin typeface="Georgia" panose="02040502050405020303" pitchFamily="18" charset="0"/>
              </a:rPr>
              <a:t>There are very large, sudden swings in signal strength.</a:t>
            </a:r>
          </a:p>
          <a:p>
            <a:pPr marL="285750" indent="-285750">
              <a:buFontTx/>
              <a:buAutoNum type="alphaUcPeriod"/>
            </a:pPr>
            <a:endParaRPr lang="en-US" altLang="en-US" dirty="0">
              <a:latin typeface="Georgia" panose="02040502050405020303" pitchFamily="18" charset="0"/>
            </a:endParaRPr>
          </a:p>
          <a:p>
            <a:pPr marL="285750" indent="-285750">
              <a:buFontTx/>
              <a:buAutoNum type="alphaUcPeriod"/>
            </a:pPr>
            <a:r>
              <a:rPr lang="en-US" altLang="en-US" dirty="0">
                <a:latin typeface="Georgia" panose="02040502050405020303" pitchFamily="18" charset="0"/>
              </a:rPr>
              <a:t>Scatter propagation occurs only at night.</a:t>
            </a:r>
          </a:p>
        </p:txBody>
      </p:sp>
      <p:sp>
        <p:nvSpPr>
          <p:cNvPr id="4" name="Slide Number Placeholder 1"/>
          <p:cNvSpPr>
            <a:spLocks noGrp="1"/>
          </p:cNvSpPr>
          <p:nvPr>
            <p:ph type="sldNum" sz="quarter" idx="12"/>
          </p:nvPr>
        </p:nvSpPr>
        <p:spPr>
          <a:xfrm>
            <a:off x="6553200" y="4683919"/>
            <a:ext cx="2133600" cy="357188"/>
          </a:xfrm>
        </p:spPr>
        <p:txBody>
          <a:bodyPr/>
          <a:lstStyle/>
          <a:p>
            <a:pPr>
              <a:defRPr/>
            </a:pPr>
            <a:r>
              <a:rPr lang="en-US" altLang="en-US" dirty="0">
                <a:solidFill>
                  <a:srgbClr val="000066"/>
                </a:solidFill>
              </a:rPr>
              <a:t>51</a:t>
            </a:r>
          </a:p>
        </p:txBody>
      </p:sp>
    </p:spTree>
    <p:extLst>
      <p:ext uri="{BB962C8B-B14F-4D97-AF65-F5344CB8AC3E}">
        <p14:creationId xmlns:p14="http://schemas.microsoft.com/office/powerpoint/2010/main" val="132112229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mph" presetSubtype="2" fill="hold" nodeType="clickEffect">
                                  <p:stCondLst>
                                    <p:cond delay="0"/>
                                  </p:stCondLst>
                                  <p:childTnLst>
                                    <p:animClr clrSpc="rgb" dir="cw">
                                      <p:cBhvr override="childStyle">
                                        <p:cTn id="6" dur="500" fill="hold"/>
                                        <p:tgtEl>
                                          <p:spTgt spid="3369987">
                                            <p:txEl>
                                              <p:pRg st="2" end="2"/>
                                            </p:txEl>
                                          </p:spTgt>
                                        </p:tgtEl>
                                        <p:attrNameLst>
                                          <p:attrName>style.color</p:attrName>
                                        </p:attrNameLst>
                                      </p:cBhvr>
                                      <p:to>
                                        <a:schemeClr val="accent1"/>
                                      </p:to>
                                    </p:animClr>
                                  </p:childTnLst>
                                </p:cTn>
                              </p:par>
                              <p:par>
                                <p:cTn id="7" presetID="5" presetClass="emph" presetSubtype="1" nodeType="withEffect">
                                  <p:stCondLst>
                                    <p:cond delay="0"/>
                                  </p:stCondLst>
                                  <p:childTnLst>
                                    <p:set>
                                      <p:cBhvr override="childStyle">
                                        <p:cTn id="8" dur="indefinite"/>
                                        <p:tgtEl>
                                          <p:spTgt spid="3369987">
                                            <p:txEl>
                                              <p:pRg st="2" end="2"/>
                                            </p:txEl>
                                          </p:spTgt>
                                        </p:tgtEl>
                                        <p:attrNameLst>
                                          <p:attrName>style.fontStyle</p:attrName>
                                        </p:attrNameLst>
                                      </p:cBhvr>
                                      <p:to>
                                        <p:strVal val="normal"/>
                                      </p:to>
                                    </p:set>
                                    <p:set>
                                      <p:cBhvr override="childStyle">
                                        <p:cTn id="9" dur="indefinite"/>
                                        <p:tgtEl>
                                          <p:spTgt spid="3369987">
                                            <p:txEl>
                                              <p:pRg st="2" end="2"/>
                                            </p:txEl>
                                          </p:spTgt>
                                        </p:tgtEl>
                                        <p:attrNameLst>
                                          <p:attrName>style.fontWeight</p:attrName>
                                        </p:attrNameLst>
                                      </p:cBhvr>
                                      <p:to>
                                        <p:strVal val="bold"/>
                                      </p:to>
                                    </p:set>
                                    <p:set>
                                      <p:cBhvr override="childStyle">
                                        <p:cTn id="10" dur="indefinite"/>
                                        <p:tgtEl>
                                          <p:spTgt spid="3369987">
                                            <p:txEl>
                                              <p:pRg st="2" end="2"/>
                                            </p:txEl>
                                          </p:spTgt>
                                        </p:tgtEl>
                                        <p:attrNameLst>
                                          <p:attrName>style.textDecorationUnderline</p:attrName>
                                        </p:attrNameLst>
                                      </p:cBhvr>
                                      <p:to>
                                        <p:strVal val="false"/>
                                      </p:to>
                                    </p:set>
                                  </p:childTnLst>
                                </p:cTn>
                              </p:par>
                              <p:par>
                                <p:cTn id="11" presetID="8" presetClass="emph" presetSubtype="0" fill="hold" nodeType="withEffect">
                                  <p:stCondLst>
                                    <p:cond delay="0"/>
                                  </p:stCondLst>
                                  <p:childTnLst>
                                    <p:animRot by="21600000">
                                      <p:cBhvr>
                                        <p:cTn id="12" dur="1000" fill="hold"/>
                                        <p:tgtEl>
                                          <p:spTgt spid="3369987">
                                            <p:txEl>
                                              <p:pRg st="2" end="2"/>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730" name="Rectangle 2"/>
          <p:cNvSpPr>
            <a:spLocks noGrp="1" noChangeArrowheads="1"/>
          </p:cNvSpPr>
          <p:nvPr>
            <p:ph type="title" idx="4294967295"/>
          </p:nvPr>
        </p:nvSpPr>
        <p:spPr>
          <a:xfrm>
            <a:off x="365191" y="173141"/>
            <a:ext cx="8426540" cy="651272"/>
          </a:xfrm>
        </p:spPr>
        <p:txBody>
          <a:bodyPr anchor="t">
            <a:noAutofit/>
          </a:bodyPr>
          <a:lstStyle/>
          <a:p>
            <a:pPr algn="ctr" eaLnBrk="1" hangingPunct="1"/>
            <a:r>
              <a:rPr lang="en-US" altLang="en-US" sz="2000" dirty="0"/>
              <a:t>G2D04 </a:t>
            </a:r>
            <a:br>
              <a:rPr lang="en-US" altLang="en-US" sz="2000" dirty="0"/>
            </a:br>
            <a:r>
              <a:rPr lang="en-US" altLang="en-US" sz="2000" dirty="0"/>
              <a:t>Which of the following describes an azimuthal projection map?</a:t>
            </a:r>
          </a:p>
        </p:txBody>
      </p:sp>
      <p:sp>
        <p:nvSpPr>
          <p:cNvPr id="3235843" name="Rectangle 3"/>
          <p:cNvSpPr>
            <a:spLocks noGrp="1" noChangeArrowheads="1"/>
          </p:cNvSpPr>
          <p:nvPr>
            <p:ph type="body" idx="4294967295"/>
          </p:nvPr>
        </p:nvSpPr>
        <p:spPr>
          <a:xfrm>
            <a:off x="365190" y="1140619"/>
            <a:ext cx="8321610" cy="3721894"/>
          </a:xfrm>
        </p:spPr>
        <p:txBody>
          <a:bodyPr/>
          <a:lstStyle/>
          <a:p>
            <a:pPr marL="285750" indent="-285750">
              <a:lnSpc>
                <a:spcPct val="150000"/>
              </a:lnSpc>
              <a:buFontTx/>
              <a:buAutoNum type="alphaUcPeriod"/>
            </a:pPr>
            <a:r>
              <a:rPr lang="en-US" altLang="en-US" dirty="0">
                <a:latin typeface="Georgia" panose="02040502050405020303" pitchFamily="18" charset="0"/>
              </a:rPr>
              <a:t>A map that shows accurate land masses</a:t>
            </a:r>
          </a:p>
          <a:p>
            <a:pPr marL="285750" indent="-285750">
              <a:lnSpc>
                <a:spcPct val="150000"/>
              </a:lnSpc>
              <a:buFontTx/>
              <a:buAutoNum type="alphaUcPeriod"/>
            </a:pPr>
            <a:r>
              <a:rPr lang="en-US" altLang="en-US" dirty="0">
                <a:latin typeface="Georgia" panose="02040502050405020303" pitchFamily="18" charset="0"/>
              </a:rPr>
              <a:t>A map that shows true bearings and distances from a specific location</a:t>
            </a:r>
          </a:p>
          <a:p>
            <a:pPr marL="285750" indent="-285750">
              <a:lnSpc>
                <a:spcPct val="150000"/>
              </a:lnSpc>
              <a:buFontTx/>
              <a:buAutoNum type="alphaUcPeriod"/>
            </a:pPr>
            <a:r>
              <a:rPr lang="en-US" altLang="en-US" dirty="0">
                <a:latin typeface="Georgia" panose="02040502050405020303" pitchFamily="18" charset="0"/>
              </a:rPr>
              <a:t>A map that shows the angle at which an amateur satellite crosses the equator</a:t>
            </a:r>
          </a:p>
          <a:p>
            <a:pPr marL="285750" indent="-285750">
              <a:lnSpc>
                <a:spcPct val="150000"/>
              </a:lnSpc>
              <a:buFontTx/>
              <a:buAutoNum type="alphaUcPeriod"/>
            </a:pPr>
            <a:r>
              <a:rPr lang="en-US" altLang="en-US" dirty="0">
                <a:latin typeface="Georgia" panose="02040502050405020303" pitchFamily="18" charset="0"/>
              </a:rPr>
              <a:t>A map that shows the number of degrees longitude that an amateur satellite appears to move westward at the equator with each orbit</a:t>
            </a:r>
            <a:br>
              <a:rPr lang="en-US" altLang="en-US" dirty="0"/>
            </a:br>
            <a:endParaRPr lang="en-US" altLang="en-US" dirty="0"/>
          </a:p>
        </p:txBody>
      </p:sp>
      <p:sp>
        <p:nvSpPr>
          <p:cNvPr id="4" name="Slide Number Placeholder 1"/>
          <p:cNvSpPr>
            <a:spLocks noGrp="1"/>
          </p:cNvSpPr>
          <p:nvPr>
            <p:ph type="sldNum" sz="quarter" idx="12"/>
          </p:nvPr>
        </p:nvSpPr>
        <p:spPr>
          <a:xfrm>
            <a:off x="6553200" y="4683919"/>
            <a:ext cx="2133600" cy="357188"/>
          </a:xfrm>
        </p:spPr>
        <p:txBody>
          <a:bodyPr/>
          <a:lstStyle/>
          <a:p>
            <a:pPr>
              <a:defRPr/>
            </a:pPr>
            <a:r>
              <a:rPr lang="en-US" altLang="en-US" dirty="0">
                <a:solidFill>
                  <a:srgbClr val="000066"/>
                </a:solidFill>
              </a:rPr>
              <a:t>52</a:t>
            </a:r>
          </a:p>
        </p:txBody>
      </p:sp>
    </p:spTree>
    <p:extLst>
      <p:ext uri="{BB962C8B-B14F-4D97-AF65-F5344CB8AC3E}">
        <p14:creationId xmlns:p14="http://schemas.microsoft.com/office/powerpoint/2010/main" val="20310362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0754" name="Rectangle 2"/>
          <p:cNvSpPr>
            <a:spLocks noGrp="1" noChangeArrowheads="1"/>
          </p:cNvSpPr>
          <p:nvPr>
            <p:ph type="title" idx="4294967295"/>
          </p:nvPr>
        </p:nvSpPr>
        <p:spPr>
          <a:xfrm>
            <a:off x="258201" y="283754"/>
            <a:ext cx="8642350" cy="534782"/>
          </a:xfrm>
        </p:spPr>
        <p:txBody>
          <a:bodyPr anchor="t">
            <a:noAutofit/>
          </a:bodyPr>
          <a:lstStyle/>
          <a:p>
            <a:pPr algn="ctr">
              <a:lnSpc>
                <a:spcPts val="1950"/>
              </a:lnSpc>
            </a:pPr>
            <a:r>
              <a:rPr lang="en-US" altLang="en-US" sz="2000" dirty="0"/>
              <a:t>G3B01 </a:t>
            </a:r>
            <a:br>
              <a:rPr lang="en-US" altLang="en-US" sz="2000" dirty="0"/>
            </a:br>
            <a:r>
              <a:rPr lang="en-US" altLang="en-US" sz="2000" dirty="0"/>
              <a:t>What is a characteristic of skywave signals arriving at your location by both short-path and long-path propagation?</a:t>
            </a:r>
          </a:p>
        </p:txBody>
      </p:sp>
      <p:sp>
        <p:nvSpPr>
          <p:cNvPr id="3361795" name="Rectangle 3"/>
          <p:cNvSpPr>
            <a:spLocks noGrp="1" noChangeArrowheads="1"/>
          </p:cNvSpPr>
          <p:nvPr>
            <p:ph type="body" idx="4294967295"/>
          </p:nvPr>
        </p:nvSpPr>
        <p:spPr>
          <a:xfrm>
            <a:off x="389255" y="1326630"/>
            <a:ext cx="8409971" cy="2640616"/>
          </a:xfrm>
        </p:spPr>
        <p:txBody>
          <a:bodyPr>
            <a:normAutofit/>
          </a:bodyPr>
          <a:lstStyle/>
          <a:p>
            <a:pPr marL="285750" indent="-285750">
              <a:lnSpc>
                <a:spcPct val="150000"/>
              </a:lnSpc>
              <a:buFontTx/>
              <a:buAutoNum type="alphaUcPeriod"/>
            </a:pPr>
            <a:r>
              <a:rPr lang="en-US" altLang="en-US" dirty="0">
                <a:latin typeface="Georgia" panose="02040502050405020303" pitchFamily="18" charset="0"/>
              </a:rPr>
              <a:t>Periodic fading approximately every 10 seconds</a:t>
            </a:r>
          </a:p>
          <a:p>
            <a:pPr marL="285750" indent="-285750">
              <a:lnSpc>
                <a:spcPct val="150000"/>
              </a:lnSpc>
              <a:buFontTx/>
              <a:buAutoNum type="alphaUcPeriod"/>
            </a:pPr>
            <a:r>
              <a:rPr lang="en-US" altLang="en-US" dirty="0">
                <a:latin typeface="Georgia" panose="02040502050405020303" pitchFamily="18" charset="0"/>
              </a:rPr>
              <a:t>Signal strength increased by 3 dB</a:t>
            </a:r>
          </a:p>
          <a:p>
            <a:pPr marL="285750" indent="-285750">
              <a:lnSpc>
                <a:spcPct val="150000"/>
              </a:lnSpc>
              <a:buFontTx/>
              <a:buAutoNum type="alphaUcPeriod"/>
            </a:pPr>
            <a:r>
              <a:rPr lang="en-US" altLang="en-US" dirty="0">
                <a:latin typeface="Georgia" panose="02040502050405020303" pitchFamily="18" charset="0"/>
              </a:rPr>
              <a:t>The signal might be cancelled causing severe attenuation</a:t>
            </a:r>
          </a:p>
          <a:p>
            <a:pPr marL="285750" indent="-285750">
              <a:lnSpc>
                <a:spcPct val="150000"/>
              </a:lnSpc>
              <a:buFontTx/>
              <a:buAutoNum type="alphaUcPeriod"/>
            </a:pPr>
            <a:r>
              <a:rPr lang="en-US" altLang="en-US" dirty="0">
                <a:latin typeface="Georgia" panose="02040502050405020303" pitchFamily="18" charset="0"/>
              </a:rPr>
              <a:t>A slightly delayed echo might be heard</a:t>
            </a:r>
          </a:p>
        </p:txBody>
      </p:sp>
      <p:sp>
        <p:nvSpPr>
          <p:cNvPr id="4" name="Slide Number Placeholder 1"/>
          <p:cNvSpPr>
            <a:spLocks noGrp="1"/>
          </p:cNvSpPr>
          <p:nvPr>
            <p:ph type="sldNum" sz="quarter" idx="12"/>
          </p:nvPr>
        </p:nvSpPr>
        <p:spPr>
          <a:xfrm>
            <a:off x="6553200" y="4683919"/>
            <a:ext cx="2133600" cy="357188"/>
          </a:xfrm>
        </p:spPr>
        <p:txBody>
          <a:bodyPr/>
          <a:lstStyle/>
          <a:p>
            <a:pPr>
              <a:defRPr/>
            </a:pPr>
            <a:r>
              <a:rPr lang="en-US" altLang="en-US" dirty="0">
                <a:solidFill>
                  <a:srgbClr val="000066"/>
                </a:solidFill>
              </a:rPr>
              <a:t>53</a:t>
            </a:r>
          </a:p>
        </p:txBody>
      </p:sp>
    </p:spTree>
    <p:extLst>
      <p:ext uri="{BB962C8B-B14F-4D97-AF65-F5344CB8AC3E}">
        <p14:creationId xmlns:p14="http://schemas.microsoft.com/office/powerpoint/2010/main" val="37450117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1778" name="Rectangle 2"/>
          <p:cNvSpPr>
            <a:spLocks noGrp="1" noChangeArrowheads="1"/>
          </p:cNvSpPr>
          <p:nvPr>
            <p:ph type="title" idx="4294967295"/>
          </p:nvPr>
        </p:nvSpPr>
        <p:spPr>
          <a:xfrm>
            <a:off x="184355" y="190195"/>
            <a:ext cx="8517194" cy="651272"/>
          </a:xfrm>
        </p:spPr>
        <p:txBody>
          <a:bodyPr anchor="t">
            <a:noAutofit/>
          </a:bodyPr>
          <a:lstStyle/>
          <a:p>
            <a:pPr algn="ctr">
              <a:lnSpc>
                <a:spcPts val="2250"/>
              </a:lnSpc>
            </a:pPr>
            <a:r>
              <a:rPr lang="en-US" altLang="en-US" sz="2000" dirty="0"/>
              <a:t>G2D06</a:t>
            </a:r>
            <a:br>
              <a:rPr lang="en-US" altLang="en-US" sz="2000" dirty="0"/>
            </a:br>
            <a:r>
              <a:rPr lang="en-US" altLang="en-US" sz="2000" dirty="0"/>
              <a:t>How is a directional antenna pointed when making a “long-path” contact with another station?</a:t>
            </a:r>
          </a:p>
        </p:txBody>
      </p:sp>
      <p:sp>
        <p:nvSpPr>
          <p:cNvPr id="3237891" name="Rectangle 3"/>
          <p:cNvSpPr>
            <a:spLocks noGrp="1" noChangeArrowheads="1"/>
          </p:cNvSpPr>
          <p:nvPr>
            <p:ph type="body" idx="4294967295"/>
          </p:nvPr>
        </p:nvSpPr>
        <p:spPr>
          <a:xfrm>
            <a:off x="331662" y="1325593"/>
            <a:ext cx="8222579" cy="2362523"/>
          </a:xfrm>
        </p:spPr>
        <p:txBody>
          <a:bodyPr>
            <a:normAutofit fontScale="92500" lnSpcReduction="10000"/>
          </a:bodyPr>
          <a:lstStyle/>
          <a:p>
            <a:pPr marL="285750" indent="-285750">
              <a:buFontTx/>
              <a:buAutoNum type="alphaUcPeriod"/>
            </a:pPr>
            <a:r>
              <a:rPr lang="en-US" altLang="en-US" dirty="0">
                <a:latin typeface="Georgia" panose="02040502050405020303" pitchFamily="18" charset="0"/>
              </a:rPr>
              <a:t>Toward the rising sun. </a:t>
            </a:r>
          </a:p>
          <a:p>
            <a:pPr marL="285750" indent="-285750">
              <a:buFontTx/>
              <a:buAutoNum type="alphaUcPeriod"/>
            </a:pPr>
            <a:endParaRPr lang="en-US" altLang="en-US" dirty="0">
              <a:latin typeface="Georgia" panose="02040502050405020303" pitchFamily="18" charset="0"/>
            </a:endParaRPr>
          </a:p>
          <a:p>
            <a:pPr marL="285750" indent="-285750">
              <a:buFontTx/>
              <a:buAutoNum type="alphaUcPeriod"/>
            </a:pPr>
            <a:r>
              <a:rPr lang="en-US" altLang="en-US" dirty="0">
                <a:latin typeface="Georgia" panose="02040502050405020303" pitchFamily="18" charset="0"/>
              </a:rPr>
              <a:t>Along the Gray Line. </a:t>
            </a:r>
          </a:p>
          <a:p>
            <a:pPr marL="285750" indent="-285750">
              <a:buFontTx/>
              <a:buAutoNum type="alphaUcPeriod"/>
            </a:pPr>
            <a:endParaRPr lang="en-US" altLang="en-US" dirty="0">
              <a:latin typeface="Georgia" panose="02040502050405020303" pitchFamily="18" charset="0"/>
            </a:endParaRPr>
          </a:p>
          <a:p>
            <a:pPr marL="285750" indent="-285750">
              <a:buFontTx/>
              <a:buAutoNum type="alphaUcPeriod"/>
            </a:pPr>
            <a:r>
              <a:rPr lang="en-US" altLang="en-US" dirty="0">
                <a:latin typeface="Georgia" panose="02040502050405020303" pitchFamily="18" charset="0"/>
              </a:rPr>
              <a:t>180 degrees from its short-path heading.</a:t>
            </a:r>
          </a:p>
          <a:p>
            <a:pPr marL="285750" indent="-285750">
              <a:buFontTx/>
              <a:buAutoNum type="alphaUcPeriod"/>
            </a:pPr>
            <a:endParaRPr lang="en-US" altLang="en-US" dirty="0">
              <a:latin typeface="Georgia" panose="02040502050405020303" pitchFamily="18" charset="0"/>
            </a:endParaRPr>
          </a:p>
          <a:p>
            <a:pPr marL="285750" indent="-285750">
              <a:buFontTx/>
              <a:buAutoNum type="alphaUcPeriod"/>
            </a:pPr>
            <a:r>
              <a:rPr lang="en-US" altLang="en-US" dirty="0">
                <a:latin typeface="Georgia" panose="02040502050405020303" pitchFamily="18" charset="0"/>
              </a:rPr>
              <a:t>Toward the North.</a:t>
            </a:r>
            <a:br>
              <a:rPr lang="en-US" altLang="en-US" dirty="0"/>
            </a:br>
            <a:endParaRPr lang="en-US" altLang="en-US" dirty="0"/>
          </a:p>
        </p:txBody>
      </p:sp>
      <p:sp>
        <p:nvSpPr>
          <p:cNvPr id="4" name="Slide Number Placeholder 1"/>
          <p:cNvSpPr>
            <a:spLocks noGrp="1"/>
          </p:cNvSpPr>
          <p:nvPr>
            <p:ph type="sldNum" sz="quarter" idx="12"/>
          </p:nvPr>
        </p:nvSpPr>
        <p:spPr>
          <a:xfrm>
            <a:off x="6553200" y="4683919"/>
            <a:ext cx="2133600" cy="357188"/>
          </a:xfrm>
        </p:spPr>
        <p:txBody>
          <a:bodyPr/>
          <a:lstStyle/>
          <a:p>
            <a:pPr>
              <a:defRPr/>
            </a:pPr>
            <a:r>
              <a:rPr lang="en-US" altLang="en-US" dirty="0">
                <a:solidFill>
                  <a:srgbClr val="000066"/>
                </a:solidFill>
              </a:rPr>
              <a:t>54</a:t>
            </a:r>
          </a:p>
        </p:txBody>
      </p:sp>
    </p:spTree>
    <p:extLst>
      <p:ext uri="{BB962C8B-B14F-4D97-AF65-F5344CB8AC3E}">
        <p14:creationId xmlns:p14="http://schemas.microsoft.com/office/powerpoint/2010/main" val="302076862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mph" presetSubtype="2" fill="hold" nodeType="clickEffect">
                                  <p:stCondLst>
                                    <p:cond delay="0"/>
                                  </p:stCondLst>
                                  <p:childTnLst>
                                    <p:animClr clrSpc="rgb" dir="cw">
                                      <p:cBhvr override="childStyle">
                                        <p:cTn id="6" dur="500" fill="hold"/>
                                        <p:tgtEl>
                                          <p:spTgt spid="3237891">
                                            <p:txEl>
                                              <p:pRg st="4" end="4"/>
                                            </p:txEl>
                                          </p:spTgt>
                                        </p:tgtEl>
                                        <p:attrNameLst>
                                          <p:attrName>style.color</p:attrName>
                                        </p:attrNameLst>
                                      </p:cBhvr>
                                      <p:to>
                                        <a:schemeClr val="accent1"/>
                                      </p:to>
                                    </p:animClr>
                                  </p:childTnLst>
                                </p:cTn>
                              </p:par>
                              <p:par>
                                <p:cTn id="7" presetID="5" presetClass="emph" presetSubtype="1" nodeType="withEffect">
                                  <p:stCondLst>
                                    <p:cond delay="0"/>
                                  </p:stCondLst>
                                  <p:childTnLst>
                                    <p:set>
                                      <p:cBhvr override="childStyle">
                                        <p:cTn id="8" dur="indefinite"/>
                                        <p:tgtEl>
                                          <p:spTgt spid="3237891">
                                            <p:txEl>
                                              <p:pRg st="4" end="4"/>
                                            </p:txEl>
                                          </p:spTgt>
                                        </p:tgtEl>
                                        <p:attrNameLst>
                                          <p:attrName>style.fontStyle</p:attrName>
                                        </p:attrNameLst>
                                      </p:cBhvr>
                                      <p:to>
                                        <p:strVal val="normal"/>
                                      </p:to>
                                    </p:set>
                                    <p:set>
                                      <p:cBhvr override="childStyle">
                                        <p:cTn id="9" dur="indefinite"/>
                                        <p:tgtEl>
                                          <p:spTgt spid="3237891">
                                            <p:txEl>
                                              <p:pRg st="4" end="4"/>
                                            </p:txEl>
                                          </p:spTgt>
                                        </p:tgtEl>
                                        <p:attrNameLst>
                                          <p:attrName>style.fontWeight</p:attrName>
                                        </p:attrNameLst>
                                      </p:cBhvr>
                                      <p:to>
                                        <p:strVal val="bold"/>
                                      </p:to>
                                    </p:set>
                                    <p:set>
                                      <p:cBhvr override="childStyle">
                                        <p:cTn id="10" dur="indefinite"/>
                                        <p:tgtEl>
                                          <p:spTgt spid="3237891">
                                            <p:txEl>
                                              <p:pRg st="4" end="4"/>
                                            </p:txEl>
                                          </p:spTgt>
                                        </p:tgtEl>
                                        <p:attrNameLst>
                                          <p:attrName>style.textDecorationUnderline</p:attrName>
                                        </p:attrNameLst>
                                      </p:cBhvr>
                                      <p:to>
                                        <p:strVal val="false"/>
                                      </p:to>
                                    </p:set>
                                  </p:childTnLst>
                                </p:cTn>
                              </p:par>
                              <p:par>
                                <p:cTn id="11" presetID="8" presetClass="emph" presetSubtype="0" fill="hold" nodeType="withEffect">
                                  <p:stCondLst>
                                    <p:cond delay="0"/>
                                  </p:stCondLst>
                                  <p:childTnLst>
                                    <p:animRot by="21600000">
                                      <p:cBhvr>
                                        <p:cTn id="12" dur="1000" fill="hold"/>
                                        <p:tgtEl>
                                          <p:spTgt spid="3237891">
                                            <p:txEl>
                                              <p:pRg st="4" end="4"/>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3826" name="Rectangle 2"/>
          <p:cNvSpPr>
            <a:spLocks noGrp="1" noChangeArrowheads="1"/>
          </p:cNvSpPr>
          <p:nvPr>
            <p:ph type="title" idx="4294967295"/>
          </p:nvPr>
        </p:nvSpPr>
        <p:spPr>
          <a:xfrm>
            <a:off x="439425" y="232945"/>
            <a:ext cx="8322326" cy="651272"/>
          </a:xfrm>
        </p:spPr>
        <p:txBody>
          <a:bodyPr anchor="t">
            <a:normAutofit/>
          </a:bodyPr>
          <a:lstStyle/>
          <a:p>
            <a:pPr algn="ctr" eaLnBrk="1" hangingPunct="1"/>
            <a:r>
              <a:rPr lang="en-US" altLang="en-US" sz="2000" dirty="0"/>
              <a:t>G3A01 </a:t>
            </a:r>
            <a:br>
              <a:rPr lang="en-US" altLang="en-US" sz="2000" dirty="0"/>
            </a:br>
            <a:r>
              <a:rPr lang="en-US" altLang="en-US" sz="2000" dirty="0"/>
              <a:t>How does a higher sunspot number affect HF propagation?</a:t>
            </a:r>
          </a:p>
        </p:txBody>
      </p:sp>
      <p:sp>
        <p:nvSpPr>
          <p:cNvPr id="3338243" name="Rectangle 3"/>
          <p:cNvSpPr>
            <a:spLocks noGrp="1" noChangeArrowheads="1"/>
          </p:cNvSpPr>
          <p:nvPr>
            <p:ph type="body" idx="4294967295"/>
          </p:nvPr>
        </p:nvSpPr>
        <p:spPr>
          <a:xfrm>
            <a:off x="349483" y="954600"/>
            <a:ext cx="8247376" cy="3234299"/>
          </a:xfrm>
        </p:spPr>
        <p:txBody>
          <a:bodyPr/>
          <a:lstStyle/>
          <a:p>
            <a:pPr marL="285750" indent="-285750">
              <a:lnSpc>
                <a:spcPct val="150000"/>
              </a:lnSpc>
              <a:buFontTx/>
              <a:buAutoNum type="alphaUcPeriod"/>
            </a:pPr>
            <a:r>
              <a:rPr lang="en-US" altLang="en-US" dirty="0">
                <a:latin typeface="Georgia" panose="02040502050405020303" pitchFamily="18" charset="0"/>
              </a:rPr>
              <a:t>Higher sunspot numbers generally indicate a greater probability of good propagation at higher frequencies</a:t>
            </a:r>
          </a:p>
          <a:p>
            <a:pPr marL="285750" indent="-285750">
              <a:lnSpc>
                <a:spcPct val="150000"/>
              </a:lnSpc>
              <a:buFontTx/>
              <a:buAutoNum type="alphaUcPeriod"/>
            </a:pPr>
            <a:r>
              <a:rPr lang="en-US" altLang="en-US" dirty="0">
                <a:latin typeface="Georgia" panose="02040502050405020303" pitchFamily="18" charset="0"/>
              </a:rPr>
              <a:t>Lower sunspot numbers generally indicate greater probability of sporadic E propagation</a:t>
            </a:r>
          </a:p>
          <a:p>
            <a:pPr marL="285750" indent="-285750">
              <a:lnSpc>
                <a:spcPct val="150000"/>
              </a:lnSpc>
              <a:buFontTx/>
              <a:buAutoNum type="alphaUcPeriod"/>
            </a:pPr>
            <a:r>
              <a:rPr lang="en-US" altLang="en-US" dirty="0">
                <a:latin typeface="Georgia" panose="02040502050405020303" pitchFamily="18" charset="0"/>
              </a:rPr>
              <a:t>A zero sunspot number indicates that radio propagation is not possible on any band</a:t>
            </a:r>
          </a:p>
          <a:p>
            <a:pPr marL="285750" indent="-285750">
              <a:lnSpc>
                <a:spcPct val="150000"/>
              </a:lnSpc>
              <a:buFontTx/>
              <a:buAutoNum type="alphaUcPeriod"/>
            </a:pPr>
            <a:r>
              <a:rPr lang="en-US" altLang="en-US" dirty="0">
                <a:latin typeface="Georgia" panose="02040502050405020303" pitchFamily="18" charset="0"/>
              </a:rPr>
              <a:t>A zero sunspot number indicates undisturbed conditions</a:t>
            </a:r>
          </a:p>
        </p:txBody>
      </p:sp>
      <p:sp>
        <p:nvSpPr>
          <p:cNvPr id="4" name="Slide Number Placeholder 1"/>
          <p:cNvSpPr>
            <a:spLocks noGrp="1"/>
          </p:cNvSpPr>
          <p:nvPr>
            <p:ph type="sldNum" sz="quarter" idx="12"/>
          </p:nvPr>
        </p:nvSpPr>
        <p:spPr>
          <a:xfrm>
            <a:off x="6553200" y="4683919"/>
            <a:ext cx="2133600" cy="357188"/>
          </a:xfrm>
        </p:spPr>
        <p:txBody>
          <a:bodyPr/>
          <a:lstStyle/>
          <a:p>
            <a:pPr>
              <a:defRPr/>
            </a:pPr>
            <a:r>
              <a:rPr lang="en-US" altLang="en-US" dirty="0">
                <a:solidFill>
                  <a:srgbClr val="000066"/>
                </a:solidFill>
              </a:rPr>
              <a:t>55</a:t>
            </a:r>
          </a:p>
        </p:txBody>
      </p:sp>
    </p:spTree>
    <p:extLst>
      <p:ext uri="{BB962C8B-B14F-4D97-AF65-F5344CB8AC3E}">
        <p14:creationId xmlns:p14="http://schemas.microsoft.com/office/powerpoint/2010/main" val="302382328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mph" presetSubtype="2" fill="hold" nodeType="clickEffect">
                                  <p:stCondLst>
                                    <p:cond delay="0"/>
                                  </p:stCondLst>
                                  <p:childTnLst>
                                    <p:animClr clrSpc="rgb" dir="cw">
                                      <p:cBhvr override="childStyle">
                                        <p:cTn id="6" dur="500" fill="hold"/>
                                        <p:tgtEl>
                                          <p:spTgt spid="3338243">
                                            <p:txEl>
                                              <p:pRg st="0" end="0"/>
                                            </p:txEl>
                                          </p:spTgt>
                                        </p:tgtEl>
                                        <p:attrNameLst>
                                          <p:attrName>style.color</p:attrName>
                                        </p:attrNameLst>
                                      </p:cBhvr>
                                      <p:to>
                                        <a:schemeClr val="accent1"/>
                                      </p:to>
                                    </p:animClr>
                                  </p:childTnLst>
                                </p:cTn>
                              </p:par>
                            </p:childTnLst>
                          </p:cTn>
                        </p:par>
                      </p:childTnLst>
                    </p:cTn>
                  </p:par>
                  <p:par>
                    <p:cTn id="7" fill="hold">
                      <p:stCondLst>
                        <p:cond delay="indefinite"/>
                      </p:stCondLst>
                      <p:childTnLst>
                        <p:par>
                          <p:cTn id="8" fill="hold">
                            <p:stCondLst>
                              <p:cond delay="0"/>
                            </p:stCondLst>
                            <p:childTnLst>
                              <p:par>
                                <p:cTn id="9" presetID="3" presetClass="emph" presetSubtype="2" fill="hold" nodeType="clickEffect">
                                  <p:stCondLst>
                                    <p:cond delay="0"/>
                                  </p:stCondLst>
                                  <p:childTnLst>
                                    <p:animClr clrSpc="rgb" dir="cw">
                                      <p:cBhvr override="childStyle">
                                        <p:cTn id="10" dur="500" fill="hold"/>
                                        <p:tgtEl>
                                          <p:spTgt spid="3338243">
                                            <p:txEl>
                                              <p:pRg st="1" end="1"/>
                                            </p:txEl>
                                          </p:spTgt>
                                        </p:tgtEl>
                                        <p:attrNameLst>
                                          <p:attrName>style.color</p:attrName>
                                        </p:attrNameLst>
                                      </p:cBhvr>
                                      <p:to>
                                        <a:schemeClr val="accent1"/>
                                      </p:to>
                                    </p:animClr>
                                  </p:childTnLst>
                                </p:cTn>
                              </p:par>
                            </p:childTnLst>
                          </p:cTn>
                        </p:par>
                      </p:childTnLst>
                    </p:cTn>
                  </p:par>
                  <p:par>
                    <p:cTn id="11" fill="hold">
                      <p:stCondLst>
                        <p:cond delay="indefinite"/>
                      </p:stCondLst>
                      <p:childTnLst>
                        <p:par>
                          <p:cTn id="12" fill="hold">
                            <p:stCondLst>
                              <p:cond delay="0"/>
                            </p:stCondLst>
                            <p:childTnLst>
                              <p:par>
                                <p:cTn id="13" presetID="3" presetClass="emph" presetSubtype="2" fill="hold" nodeType="clickEffect">
                                  <p:stCondLst>
                                    <p:cond delay="0"/>
                                  </p:stCondLst>
                                  <p:childTnLst>
                                    <p:animClr clrSpc="rgb" dir="cw">
                                      <p:cBhvr override="childStyle">
                                        <p:cTn id="14" dur="500" fill="hold"/>
                                        <p:tgtEl>
                                          <p:spTgt spid="3338243">
                                            <p:txEl>
                                              <p:pRg st="2" end="2"/>
                                            </p:txEl>
                                          </p:spTgt>
                                        </p:tgtEl>
                                        <p:attrNameLst>
                                          <p:attrName>style.color</p:attrName>
                                        </p:attrNameLst>
                                      </p:cBhvr>
                                      <p:to>
                                        <a:schemeClr val="accent1"/>
                                      </p:to>
                                    </p:animClr>
                                  </p:childTnLst>
                                </p:cTn>
                              </p:par>
                            </p:childTnLst>
                          </p:cTn>
                        </p:par>
                      </p:childTnLst>
                    </p:cTn>
                  </p:par>
                  <p:par>
                    <p:cTn id="15" fill="hold">
                      <p:stCondLst>
                        <p:cond delay="indefinite"/>
                      </p:stCondLst>
                      <p:childTnLst>
                        <p:par>
                          <p:cTn id="16" fill="hold">
                            <p:stCondLst>
                              <p:cond delay="0"/>
                            </p:stCondLst>
                            <p:childTnLst>
                              <p:par>
                                <p:cTn id="17" presetID="3" presetClass="emph" presetSubtype="2" fill="hold" nodeType="clickEffect">
                                  <p:stCondLst>
                                    <p:cond delay="0"/>
                                  </p:stCondLst>
                                  <p:childTnLst>
                                    <p:animClr clrSpc="rgb" dir="cw">
                                      <p:cBhvr override="childStyle">
                                        <p:cTn id="18" dur="500" fill="hold"/>
                                        <p:tgtEl>
                                          <p:spTgt spid="3338243">
                                            <p:txEl>
                                              <p:pRg st="3" end="3"/>
                                            </p:txEl>
                                          </p:spTgt>
                                        </p:tgtEl>
                                        <p:attrNameLst>
                                          <p:attrName>style.color</p:attrName>
                                        </p:attrNameLst>
                                      </p:cBhvr>
                                      <p:to>
                                        <a:schemeClr val="accent1"/>
                                      </p:to>
                                    </p:animClr>
                                  </p:childTnLst>
                                </p:cTn>
                              </p:par>
                              <p:par>
                                <p:cTn id="19" presetID="5" presetClass="emph" presetSubtype="1" nodeType="withEffect">
                                  <p:stCondLst>
                                    <p:cond delay="0"/>
                                  </p:stCondLst>
                                  <p:childTnLst>
                                    <p:set>
                                      <p:cBhvr override="childStyle">
                                        <p:cTn id="20" dur="indefinite"/>
                                        <p:tgtEl>
                                          <p:spTgt spid="3338243">
                                            <p:txEl>
                                              <p:pRg st="0" end="0"/>
                                            </p:txEl>
                                          </p:spTgt>
                                        </p:tgtEl>
                                        <p:attrNameLst>
                                          <p:attrName>style.fontStyle</p:attrName>
                                        </p:attrNameLst>
                                      </p:cBhvr>
                                      <p:to>
                                        <p:strVal val="normal"/>
                                      </p:to>
                                    </p:set>
                                    <p:set>
                                      <p:cBhvr override="childStyle">
                                        <p:cTn id="21" dur="indefinite"/>
                                        <p:tgtEl>
                                          <p:spTgt spid="3338243">
                                            <p:txEl>
                                              <p:pRg st="0" end="0"/>
                                            </p:txEl>
                                          </p:spTgt>
                                        </p:tgtEl>
                                        <p:attrNameLst>
                                          <p:attrName>style.fontWeight</p:attrName>
                                        </p:attrNameLst>
                                      </p:cBhvr>
                                      <p:to>
                                        <p:strVal val="bold"/>
                                      </p:to>
                                    </p:set>
                                    <p:set>
                                      <p:cBhvr override="childStyle">
                                        <p:cTn id="22" dur="indefinite"/>
                                        <p:tgtEl>
                                          <p:spTgt spid="3338243">
                                            <p:txEl>
                                              <p:pRg st="0" end="0"/>
                                            </p:txEl>
                                          </p:spTgt>
                                        </p:tgtEl>
                                        <p:attrNameLst>
                                          <p:attrName>style.textDecorationUnderline</p:attrName>
                                        </p:attrNameLst>
                                      </p:cBhvr>
                                      <p:to>
                                        <p:strVal val="false"/>
                                      </p:to>
                                    </p:set>
                                  </p:childTnLst>
                                </p:cTn>
                              </p:par>
                              <p:par>
                                <p:cTn id="23" presetID="5" presetClass="emph" presetSubtype="1" nodeType="withEffect">
                                  <p:stCondLst>
                                    <p:cond delay="0"/>
                                  </p:stCondLst>
                                  <p:childTnLst>
                                    <p:set>
                                      <p:cBhvr override="childStyle">
                                        <p:cTn id="24" dur="indefinite"/>
                                        <p:tgtEl>
                                          <p:spTgt spid="3338243">
                                            <p:txEl>
                                              <p:pRg st="1" end="1"/>
                                            </p:txEl>
                                          </p:spTgt>
                                        </p:tgtEl>
                                        <p:attrNameLst>
                                          <p:attrName>style.fontStyle</p:attrName>
                                        </p:attrNameLst>
                                      </p:cBhvr>
                                      <p:to>
                                        <p:strVal val="normal"/>
                                      </p:to>
                                    </p:set>
                                    <p:set>
                                      <p:cBhvr override="childStyle">
                                        <p:cTn id="25" dur="indefinite"/>
                                        <p:tgtEl>
                                          <p:spTgt spid="3338243">
                                            <p:txEl>
                                              <p:pRg st="1" end="1"/>
                                            </p:txEl>
                                          </p:spTgt>
                                        </p:tgtEl>
                                        <p:attrNameLst>
                                          <p:attrName>style.fontWeight</p:attrName>
                                        </p:attrNameLst>
                                      </p:cBhvr>
                                      <p:to>
                                        <p:strVal val="bold"/>
                                      </p:to>
                                    </p:set>
                                    <p:set>
                                      <p:cBhvr override="childStyle">
                                        <p:cTn id="26" dur="indefinite"/>
                                        <p:tgtEl>
                                          <p:spTgt spid="3338243">
                                            <p:txEl>
                                              <p:pRg st="1" end="1"/>
                                            </p:txEl>
                                          </p:spTgt>
                                        </p:tgtEl>
                                        <p:attrNameLst>
                                          <p:attrName>style.textDecorationUnderline</p:attrName>
                                        </p:attrNameLst>
                                      </p:cBhvr>
                                      <p:to>
                                        <p:strVal val="false"/>
                                      </p:to>
                                    </p:set>
                                  </p:childTnLst>
                                </p:cTn>
                              </p:par>
                              <p:par>
                                <p:cTn id="27" presetID="5" presetClass="emph" presetSubtype="1" nodeType="withEffect">
                                  <p:stCondLst>
                                    <p:cond delay="0"/>
                                  </p:stCondLst>
                                  <p:childTnLst>
                                    <p:set>
                                      <p:cBhvr override="childStyle">
                                        <p:cTn id="28" dur="indefinite"/>
                                        <p:tgtEl>
                                          <p:spTgt spid="3338243">
                                            <p:txEl>
                                              <p:pRg st="2" end="2"/>
                                            </p:txEl>
                                          </p:spTgt>
                                        </p:tgtEl>
                                        <p:attrNameLst>
                                          <p:attrName>style.fontStyle</p:attrName>
                                        </p:attrNameLst>
                                      </p:cBhvr>
                                      <p:to>
                                        <p:strVal val="normal"/>
                                      </p:to>
                                    </p:set>
                                    <p:set>
                                      <p:cBhvr override="childStyle">
                                        <p:cTn id="29" dur="indefinite"/>
                                        <p:tgtEl>
                                          <p:spTgt spid="3338243">
                                            <p:txEl>
                                              <p:pRg st="2" end="2"/>
                                            </p:txEl>
                                          </p:spTgt>
                                        </p:tgtEl>
                                        <p:attrNameLst>
                                          <p:attrName>style.fontWeight</p:attrName>
                                        </p:attrNameLst>
                                      </p:cBhvr>
                                      <p:to>
                                        <p:strVal val="bold"/>
                                      </p:to>
                                    </p:set>
                                    <p:set>
                                      <p:cBhvr override="childStyle">
                                        <p:cTn id="30" dur="indefinite"/>
                                        <p:tgtEl>
                                          <p:spTgt spid="3338243">
                                            <p:txEl>
                                              <p:pRg st="2" end="2"/>
                                            </p:txEl>
                                          </p:spTgt>
                                        </p:tgtEl>
                                        <p:attrNameLst>
                                          <p:attrName>style.textDecorationUnderline</p:attrName>
                                        </p:attrNameLst>
                                      </p:cBhvr>
                                      <p:to>
                                        <p:strVal val="false"/>
                                      </p:to>
                                    </p:set>
                                  </p:childTnLst>
                                </p:cTn>
                              </p:par>
                              <p:par>
                                <p:cTn id="31" presetID="5" presetClass="emph" presetSubtype="1" nodeType="withEffect">
                                  <p:stCondLst>
                                    <p:cond delay="0"/>
                                  </p:stCondLst>
                                  <p:childTnLst>
                                    <p:set>
                                      <p:cBhvr override="childStyle">
                                        <p:cTn id="32" dur="indefinite"/>
                                        <p:tgtEl>
                                          <p:spTgt spid="3338243">
                                            <p:txEl>
                                              <p:pRg st="3" end="3"/>
                                            </p:txEl>
                                          </p:spTgt>
                                        </p:tgtEl>
                                        <p:attrNameLst>
                                          <p:attrName>style.fontStyle</p:attrName>
                                        </p:attrNameLst>
                                      </p:cBhvr>
                                      <p:to>
                                        <p:strVal val="normal"/>
                                      </p:to>
                                    </p:set>
                                    <p:set>
                                      <p:cBhvr override="childStyle">
                                        <p:cTn id="33" dur="indefinite"/>
                                        <p:tgtEl>
                                          <p:spTgt spid="3338243">
                                            <p:txEl>
                                              <p:pRg st="3" end="3"/>
                                            </p:txEl>
                                          </p:spTgt>
                                        </p:tgtEl>
                                        <p:attrNameLst>
                                          <p:attrName>style.fontWeight</p:attrName>
                                        </p:attrNameLst>
                                      </p:cBhvr>
                                      <p:to>
                                        <p:strVal val="bold"/>
                                      </p:to>
                                    </p:set>
                                    <p:set>
                                      <p:cBhvr override="childStyle">
                                        <p:cTn id="34" dur="indefinite"/>
                                        <p:tgtEl>
                                          <p:spTgt spid="3338243">
                                            <p:txEl>
                                              <p:pRg st="3" end="3"/>
                                            </p:txEl>
                                          </p:spTgt>
                                        </p:tgtEl>
                                        <p:attrNameLst>
                                          <p:attrName>style.textDecorationUnderline</p:attrName>
                                        </p:attrNameLst>
                                      </p:cBhvr>
                                      <p:to>
                                        <p:strVal val="false"/>
                                      </p:to>
                                    </p:set>
                                  </p:childTnLst>
                                </p:cTn>
                              </p:par>
                              <p:par>
                                <p:cTn id="35" presetID="8" presetClass="emph" presetSubtype="0" fill="hold" nodeType="withEffect">
                                  <p:stCondLst>
                                    <p:cond delay="0"/>
                                  </p:stCondLst>
                                  <p:childTnLst>
                                    <p:animRot by="21600000">
                                      <p:cBhvr>
                                        <p:cTn id="36" dur="1000" fill="hold"/>
                                        <p:tgtEl>
                                          <p:spTgt spid="3338243">
                                            <p:txEl>
                                              <p:pRg st="0" end="0"/>
                                            </p:txEl>
                                          </p:spTgt>
                                        </p:tgtEl>
                                        <p:attrNameLst>
                                          <p:attrName>r</p:attrName>
                                        </p:attrNameLst>
                                      </p:cBhvr>
                                    </p:animRot>
                                  </p:childTnLst>
                                </p:cTn>
                              </p:par>
                              <p:par>
                                <p:cTn id="37" presetID="8" presetClass="emph" presetSubtype="0" fill="hold" nodeType="withEffect">
                                  <p:stCondLst>
                                    <p:cond delay="0"/>
                                  </p:stCondLst>
                                  <p:childTnLst>
                                    <p:animRot by="21600000">
                                      <p:cBhvr>
                                        <p:cTn id="38" dur="1000" fill="hold"/>
                                        <p:tgtEl>
                                          <p:spTgt spid="3338243">
                                            <p:txEl>
                                              <p:pRg st="1" end="1"/>
                                            </p:txEl>
                                          </p:spTgt>
                                        </p:tgtEl>
                                        <p:attrNameLst>
                                          <p:attrName>r</p:attrName>
                                        </p:attrNameLst>
                                      </p:cBhvr>
                                    </p:animRot>
                                  </p:childTnLst>
                                </p:cTn>
                              </p:par>
                              <p:par>
                                <p:cTn id="39" presetID="8" presetClass="emph" presetSubtype="0" fill="hold" nodeType="withEffect">
                                  <p:stCondLst>
                                    <p:cond delay="0"/>
                                  </p:stCondLst>
                                  <p:childTnLst>
                                    <p:animRot by="21600000">
                                      <p:cBhvr>
                                        <p:cTn id="40" dur="1000" fill="hold"/>
                                        <p:tgtEl>
                                          <p:spTgt spid="3338243">
                                            <p:txEl>
                                              <p:pRg st="2" end="2"/>
                                            </p:txEl>
                                          </p:spTgt>
                                        </p:tgtEl>
                                        <p:attrNameLst>
                                          <p:attrName>r</p:attrName>
                                        </p:attrNameLst>
                                      </p:cBhvr>
                                    </p:animRot>
                                  </p:childTnLst>
                                </p:cTn>
                              </p:par>
                              <p:par>
                                <p:cTn id="41" presetID="8" presetClass="emph" presetSubtype="0" fill="hold" nodeType="withEffect">
                                  <p:stCondLst>
                                    <p:cond delay="0"/>
                                  </p:stCondLst>
                                  <p:childTnLst>
                                    <p:animRot by="21600000">
                                      <p:cBhvr>
                                        <p:cTn id="42" dur="1000" fill="hold"/>
                                        <p:tgtEl>
                                          <p:spTgt spid="3338243">
                                            <p:txEl>
                                              <p:pRg st="3" end="3"/>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4850" name="Rectangle 2"/>
          <p:cNvSpPr>
            <a:spLocks noGrp="1" noChangeArrowheads="1"/>
          </p:cNvSpPr>
          <p:nvPr>
            <p:ph type="title"/>
          </p:nvPr>
        </p:nvSpPr>
        <p:spPr>
          <a:xfrm>
            <a:off x="322289" y="209551"/>
            <a:ext cx="8529403" cy="651272"/>
          </a:xfrm>
        </p:spPr>
        <p:txBody>
          <a:bodyPr>
            <a:noAutofit/>
          </a:bodyPr>
          <a:lstStyle/>
          <a:p>
            <a:pPr algn="ctr"/>
            <a:r>
              <a:rPr lang="en-US" altLang="en-US" sz="2000" dirty="0"/>
              <a:t>G3A10</a:t>
            </a:r>
            <a:br>
              <a:rPr lang="en-US" altLang="en-US" sz="2000" dirty="0"/>
            </a:br>
            <a:r>
              <a:rPr lang="en-US" altLang="en-US" sz="2000" dirty="0"/>
              <a:t>What causes HF propagation conditions to vary periodically in a roughly 28-day cycle?</a:t>
            </a:r>
          </a:p>
        </p:txBody>
      </p:sp>
      <p:sp>
        <p:nvSpPr>
          <p:cNvPr id="82947" name="Rectangle 3"/>
          <p:cNvSpPr>
            <a:spLocks noGrp="1" noChangeArrowheads="1"/>
          </p:cNvSpPr>
          <p:nvPr>
            <p:ph type="body" idx="1"/>
          </p:nvPr>
        </p:nvSpPr>
        <p:spPr>
          <a:xfrm>
            <a:off x="329910" y="1435765"/>
            <a:ext cx="8356890" cy="2842251"/>
          </a:xfrm>
        </p:spPr>
        <p:txBody>
          <a:bodyPr/>
          <a:lstStyle/>
          <a:p>
            <a:pPr marL="285750" indent="-285750">
              <a:lnSpc>
                <a:spcPct val="150000"/>
              </a:lnSpc>
              <a:buFontTx/>
              <a:buAutoNum type="alphaUcPeriod"/>
            </a:pPr>
            <a:r>
              <a:rPr lang="en-US" altLang="en-US" dirty="0">
                <a:latin typeface="Georgia" panose="02040502050405020303" pitchFamily="18" charset="0"/>
              </a:rPr>
              <a:t>Long term oscillations in the upper atmosphere</a:t>
            </a:r>
          </a:p>
          <a:p>
            <a:pPr marL="285750" indent="-285750">
              <a:lnSpc>
                <a:spcPct val="150000"/>
              </a:lnSpc>
              <a:buFontTx/>
              <a:buAutoNum type="alphaUcPeriod"/>
            </a:pPr>
            <a:r>
              <a:rPr lang="en-US" altLang="en-US" dirty="0">
                <a:latin typeface="Georgia" panose="02040502050405020303" pitchFamily="18" charset="0"/>
              </a:rPr>
              <a:t>Cyclic variation in Earth’s radiation belts</a:t>
            </a:r>
          </a:p>
          <a:p>
            <a:pPr marL="285750" indent="-285750">
              <a:lnSpc>
                <a:spcPct val="150000"/>
              </a:lnSpc>
              <a:buFontTx/>
              <a:buAutoNum type="alphaUcPeriod"/>
            </a:pPr>
            <a:r>
              <a:rPr lang="en-US" altLang="en-US" dirty="0">
                <a:latin typeface="Georgia" panose="02040502050405020303" pitchFamily="18" charset="0"/>
              </a:rPr>
              <a:t>Rotation of the Sun’s surface layers around its axis</a:t>
            </a:r>
          </a:p>
          <a:p>
            <a:pPr marL="285750" indent="-285750">
              <a:lnSpc>
                <a:spcPct val="150000"/>
              </a:lnSpc>
              <a:buFontTx/>
              <a:buAutoNum type="alphaUcPeriod"/>
            </a:pPr>
            <a:r>
              <a:rPr lang="en-US" altLang="en-US" dirty="0">
                <a:latin typeface="Georgia" panose="02040502050405020303" pitchFamily="18" charset="0"/>
              </a:rPr>
              <a:t>The position of the Moon in its orbit</a:t>
            </a:r>
          </a:p>
        </p:txBody>
      </p:sp>
      <p:sp>
        <p:nvSpPr>
          <p:cNvPr id="4" name="Slide Number Placeholder 1"/>
          <p:cNvSpPr>
            <a:spLocks noGrp="1"/>
          </p:cNvSpPr>
          <p:nvPr>
            <p:ph type="sldNum" sz="quarter" idx="12"/>
          </p:nvPr>
        </p:nvSpPr>
        <p:spPr>
          <a:xfrm>
            <a:off x="6553200" y="4683919"/>
            <a:ext cx="2133600" cy="357188"/>
          </a:xfrm>
        </p:spPr>
        <p:txBody>
          <a:bodyPr/>
          <a:lstStyle/>
          <a:p>
            <a:pPr>
              <a:defRPr/>
            </a:pPr>
            <a:r>
              <a:rPr lang="en-US" altLang="en-US" dirty="0">
                <a:solidFill>
                  <a:srgbClr val="000066"/>
                </a:solidFill>
              </a:rPr>
              <a:t>56</a:t>
            </a:r>
          </a:p>
        </p:txBody>
      </p:sp>
    </p:spTree>
    <p:extLst>
      <p:ext uri="{BB962C8B-B14F-4D97-AF65-F5344CB8AC3E}">
        <p14:creationId xmlns:p14="http://schemas.microsoft.com/office/powerpoint/2010/main" val="63857939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3826" name="Rectangle 2"/>
          <p:cNvSpPr>
            <a:spLocks noGrp="1" noChangeArrowheads="1"/>
          </p:cNvSpPr>
          <p:nvPr>
            <p:ph type="title" idx="4294967295"/>
          </p:nvPr>
        </p:nvSpPr>
        <p:spPr>
          <a:xfrm>
            <a:off x="446770" y="105508"/>
            <a:ext cx="7933557" cy="836525"/>
          </a:xfrm>
        </p:spPr>
        <p:txBody>
          <a:bodyPr anchor="t">
            <a:normAutofit/>
          </a:bodyPr>
          <a:lstStyle/>
          <a:p>
            <a:pPr algn="ctr" eaLnBrk="1" hangingPunct="1"/>
            <a:r>
              <a:rPr lang="en-US" altLang="en-US" sz="2000" dirty="0"/>
              <a:t>G3A09 </a:t>
            </a:r>
            <a:br>
              <a:rPr lang="en-US" altLang="en-US" sz="2000" dirty="0"/>
            </a:br>
            <a:r>
              <a:rPr lang="en-US" altLang="en-US" sz="2000" dirty="0"/>
              <a:t>How can high geomagnetic activity benefit radio communications?</a:t>
            </a:r>
          </a:p>
        </p:txBody>
      </p:sp>
      <p:sp>
        <p:nvSpPr>
          <p:cNvPr id="3338243" name="Rectangle 3"/>
          <p:cNvSpPr>
            <a:spLocks noGrp="1" noChangeArrowheads="1"/>
          </p:cNvSpPr>
          <p:nvPr>
            <p:ph type="body" idx="4294967295"/>
          </p:nvPr>
        </p:nvSpPr>
        <p:spPr>
          <a:xfrm>
            <a:off x="446770" y="1124814"/>
            <a:ext cx="8419912" cy="2893871"/>
          </a:xfrm>
        </p:spPr>
        <p:txBody>
          <a:bodyPr>
            <a:normAutofit/>
          </a:bodyPr>
          <a:lstStyle/>
          <a:p>
            <a:pPr marL="285750" indent="-285750">
              <a:lnSpc>
                <a:spcPct val="150000"/>
              </a:lnSpc>
              <a:buFontTx/>
              <a:buAutoNum type="alphaUcPeriod"/>
            </a:pPr>
            <a:r>
              <a:rPr lang="en-US" altLang="en-US" dirty="0">
                <a:latin typeface="Georgia" panose="02040502050405020303" pitchFamily="18" charset="0"/>
              </a:rPr>
              <a:t>Creates auroras that can reflect VHF signals</a:t>
            </a:r>
          </a:p>
          <a:p>
            <a:pPr marL="285750" indent="-285750">
              <a:lnSpc>
                <a:spcPct val="150000"/>
              </a:lnSpc>
              <a:buFontTx/>
              <a:buAutoNum type="alphaUcPeriod"/>
            </a:pPr>
            <a:r>
              <a:rPr lang="en-US" altLang="en-US" dirty="0">
                <a:latin typeface="Georgia" panose="02040502050405020303" pitchFamily="18" charset="0"/>
              </a:rPr>
              <a:t>Increases signal strength for HF signals passing through the polar regions</a:t>
            </a:r>
          </a:p>
          <a:p>
            <a:pPr marL="285750" indent="-285750">
              <a:lnSpc>
                <a:spcPct val="150000"/>
              </a:lnSpc>
              <a:buFontTx/>
              <a:buAutoNum type="alphaUcPeriod"/>
            </a:pPr>
            <a:r>
              <a:rPr lang="en-US" altLang="en-US" dirty="0">
                <a:latin typeface="Georgia" panose="02040502050405020303" pitchFamily="18" charset="0"/>
              </a:rPr>
              <a:t>Improve HF long path propagation</a:t>
            </a:r>
          </a:p>
          <a:p>
            <a:pPr marL="285750" indent="-285750">
              <a:lnSpc>
                <a:spcPct val="150000"/>
              </a:lnSpc>
              <a:buFontTx/>
              <a:buAutoNum type="alphaUcPeriod"/>
            </a:pPr>
            <a:r>
              <a:rPr lang="en-US" altLang="en-US" dirty="0">
                <a:latin typeface="Georgia" panose="02040502050405020303" pitchFamily="18" charset="0"/>
              </a:rPr>
              <a:t>Reduce long delayed echoes</a:t>
            </a:r>
            <a:br>
              <a:rPr lang="en-US" altLang="en-US" dirty="0"/>
            </a:br>
            <a:endParaRPr lang="en-US" altLang="en-US" dirty="0"/>
          </a:p>
        </p:txBody>
      </p:sp>
      <p:sp>
        <p:nvSpPr>
          <p:cNvPr id="4" name="Slide Number Placeholder 1"/>
          <p:cNvSpPr>
            <a:spLocks noGrp="1"/>
          </p:cNvSpPr>
          <p:nvPr>
            <p:ph type="sldNum" sz="quarter" idx="12"/>
          </p:nvPr>
        </p:nvSpPr>
        <p:spPr>
          <a:xfrm>
            <a:off x="6553200" y="4683919"/>
            <a:ext cx="2133600" cy="357188"/>
          </a:xfrm>
        </p:spPr>
        <p:txBody>
          <a:bodyPr/>
          <a:lstStyle/>
          <a:p>
            <a:pPr>
              <a:defRPr/>
            </a:pPr>
            <a:r>
              <a:rPr lang="en-US" altLang="en-US" dirty="0">
                <a:solidFill>
                  <a:srgbClr val="000066"/>
                </a:solidFill>
              </a:rPr>
              <a:t>57</a:t>
            </a:r>
          </a:p>
        </p:txBody>
      </p:sp>
    </p:spTree>
    <p:extLst>
      <p:ext uri="{BB962C8B-B14F-4D97-AF65-F5344CB8AC3E}">
        <p14:creationId xmlns:p14="http://schemas.microsoft.com/office/powerpoint/2010/main" val="403349423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6898" name="Rectangle 2"/>
          <p:cNvSpPr>
            <a:spLocks noGrp="1" noChangeArrowheads="1"/>
          </p:cNvSpPr>
          <p:nvPr>
            <p:ph type="title"/>
          </p:nvPr>
        </p:nvSpPr>
        <p:spPr>
          <a:xfrm>
            <a:off x="420329" y="207975"/>
            <a:ext cx="8318936" cy="651272"/>
          </a:xfrm>
        </p:spPr>
        <p:txBody>
          <a:bodyPr>
            <a:noAutofit/>
          </a:bodyPr>
          <a:lstStyle/>
          <a:p>
            <a:pPr algn="ctr"/>
            <a:r>
              <a:rPr lang="en-US" altLang="en-US" sz="2000" dirty="0"/>
              <a:t>G3A04</a:t>
            </a:r>
            <a:br>
              <a:rPr lang="en-US" altLang="en-US" sz="2000" dirty="0"/>
            </a:br>
            <a:r>
              <a:rPr lang="en-US" altLang="en-US" sz="2000" dirty="0"/>
              <a:t>Which of the following are least reliable for long-distance communications during periods of low solar activity?</a:t>
            </a:r>
          </a:p>
        </p:txBody>
      </p:sp>
      <p:sp>
        <p:nvSpPr>
          <p:cNvPr id="84995" name="Rectangle 3"/>
          <p:cNvSpPr>
            <a:spLocks noGrp="1" noChangeArrowheads="1"/>
          </p:cNvSpPr>
          <p:nvPr>
            <p:ph type="body" idx="1"/>
          </p:nvPr>
        </p:nvSpPr>
        <p:spPr>
          <a:xfrm>
            <a:off x="315168" y="1184602"/>
            <a:ext cx="8424097" cy="2501503"/>
          </a:xfrm>
        </p:spPr>
        <p:txBody>
          <a:bodyPr/>
          <a:lstStyle/>
          <a:p>
            <a:pPr marL="285750" indent="-285750">
              <a:buFontTx/>
              <a:buAutoNum type="alphaUcPeriod"/>
            </a:pPr>
            <a:r>
              <a:rPr lang="en-US" altLang="en-US" dirty="0">
                <a:latin typeface="Georgia" panose="02040502050405020303" pitchFamily="18" charset="0"/>
              </a:rPr>
              <a:t>80 meters and 160 meters.</a:t>
            </a:r>
          </a:p>
          <a:p>
            <a:pPr marL="285750" indent="-285750">
              <a:buFontTx/>
              <a:buAutoNum type="alphaUcPeriod"/>
            </a:pPr>
            <a:endParaRPr lang="en-US" altLang="en-US" dirty="0">
              <a:latin typeface="Georgia" panose="02040502050405020303" pitchFamily="18" charset="0"/>
            </a:endParaRPr>
          </a:p>
          <a:p>
            <a:pPr marL="285750" indent="-285750">
              <a:buFontTx/>
              <a:buAutoNum type="alphaUcPeriod"/>
            </a:pPr>
            <a:r>
              <a:rPr lang="en-US" altLang="en-US" dirty="0">
                <a:latin typeface="Georgia" panose="02040502050405020303" pitchFamily="18" charset="0"/>
              </a:rPr>
              <a:t>60 meters and 40 meters.</a:t>
            </a:r>
          </a:p>
          <a:p>
            <a:pPr marL="285750" indent="-285750">
              <a:buFontTx/>
              <a:buAutoNum type="alphaUcPeriod"/>
            </a:pPr>
            <a:endParaRPr lang="en-US" altLang="en-US" dirty="0">
              <a:latin typeface="Georgia" panose="02040502050405020303" pitchFamily="18" charset="0"/>
            </a:endParaRPr>
          </a:p>
          <a:p>
            <a:pPr marL="285750" indent="-285750">
              <a:buFontTx/>
              <a:buAutoNum type="alphaUcPeriod"/>
            </a:pPr>
            <a:r>
              <a:rPr lang="en-US" altLang="en-US" dirty="0">
                <a:latin typeface="Georgia" panose="02040502050405020303" pitchFamily="18" charset="0"/>
              </a:rPr>
              <a:t>30 meters and 20 meters.</a:t>
            </a:r>
          </a:p>
          <a:p>
            <a:pPr marL="285750" indent="-285750">
              <a:buFontTx/>
              <a:buAutoNum type="alphaUcPeriod"/>
            </a:pPr>
            <a:endParaRPr lang="en-US" altLang="en-US" dirty="0">
              <a:latin typeface="Georgia" panose="02040502050405020303" pitchFamily="18" charset="0"/>
            </a:endParaRPr>
          </a:p>
          <a:p>
            <a:pPr marL="285750" indent="-285750">
              <a:buFontTx/>
              <a:buAutoNum type="alphaUcPeriod"/>
            </a:pPr>
            <a:r>
              <a:rPr lang="en-US" altLang="en-US" dirty="0">
                <a:latin typeface="Georgia" panose="02040502050405020303" pitchFamily="18" charset="0"/>
              </a:rPr>
              <a:t>15 meters, 12 meters, and 10 meters.</a:t>
            </a:r>
          </a:p>
        </p:txBody>
      </p:sp>
      <p:sp>
        <p:nvSpPr>
          <p:cNvPr id="4" name="Slide Number Placeholder 1"/>
          <p:cNvSpPr>
            <a:spLocks noGrp="1"/>
          </p:cNvSpPr>
          <p:nvPr>
            <p:ph type="sldNum" sz="quarter" idx="12"/>
          </p:nvPr>
        </p:nvSpPr>
        <p:spPr>
          <a:xfrm>
            <a:off x="6553200" y="4683919"/>
            <a:ext cx="2133600" cy="357188"/>
          </a:xfrm>
        </p:spPr>
        <p:txBody>
          <a:bodyPr/>
          <a:lstStyle/>
          <a:p>
            <a:pPr>
              <a:defRPr/>
            </a:pPr>
            <a:r>
              <a:rPr lang="en-US" altLang="en-US" dirty="0">
                <a:solidFill>
                  <a:srgbClr val="000066"/>
                </a:solidFill>
              </a:rPr>
              <a:t>58</a:t>
            </a:r>
          </a:p>
        </p:txBody>
      </p:sp>
    </p:spTree>
    <p:extLst>
      <p:ext uri="{BB962C8B-B14F-4D97-AF65-F5344CB8AC3E}">
        <p14:creationId xmlns:p14="http://schemas.microsoft.com/office/powerpoint/2010/main" val="236554504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mph" presetSubtype="2" fill="hold" nodeType="clickEffect">
                                  <p:stCondLst>
                                    <p:cond delay="0"/>
                                  </p:stCondLst>
                                  <p:childTnLst>
                                    <p:animClr clrSpc="rgb" dir="cw">
                                      <p:cBhvr override="childStyle">
                                        <p:cTn id="6" dur="500" fill="hold"/>
                                        <p:tgtEl>
                                          <p:spTgt spid="84995">
                                            <p:txEl>
                                              <p:pRg st="6" end="6"/>
                                            </p:txEl>
                                          </p:spTgt>
                                        </p:tgtEl>
                                        <p:attrNameLst>
                                          <p:attrName>style.color</p:attrName>
                                        </p:attrNameLst>
                                      </p:cBhvr>
                                      <p:to>
                                        <a:schemeClr val="accent1"/>
                                      </p:to>
                                    </p:animClr>
                                  </p:childTnLst>
                                </p:cTn>
                              </p:par>
                              <p:par>
                                <p:cTn id="7" presetID="5" presetClass="emph" presetSubtype="1" nodeType="withEffect">
                                  <p:stCondLst>
                                    <p:cond delay="0"/>
                                  </p:stCondLst>
                                  <p:childTnLst>
                                    <p:set>
                                      <p:cBhvr override="childStyle">
                                        <p:cTn id="8" dur="indefinite"/>
                                        <p:tgtEl>
                                          <p:spTgt spid="84995">
                                            <p:txEl>
                                              <p:pRg st="6" end="6"/>
                                            </p:txEl>
                                          </p:spTgt>
                                        </p:tgtEl>
                                        <p:attrNameLst>
                                          <p:attrName>style.fontStyle</p:attrName>
                                        </p:attrNameLst>
                                      </p:cBhvr>
                                      <p:to>
                                        <p:strVal val="normal"/>
                                      </p:to>
                                    </p:set>
                                    <p:set>
                                      <p:cBhvr override="childStyle">
                                        <p:cTn id="9" dur="indefinite"/>
                                        <p:tgtEl>
                                          <p:spTgt spid="84995">
                                            <p:txEl>
                                              <p:pRg st="6" end="6"/>
                                            </p:txEl>
                                          </p:spTgt>
                                        </p:tgtEl>
                                        <p:attrNameLst>
                                          <p:attrName>style.fontWeight</p:attrName>
                                        </p:attrNameLst>
                                      </p:cBhvr>
                                      <p:to>
                                        <p:strVal val="bold"/>
                                      </p:to>
                                    </p:set>
                                    <p:set>
                                      <p:cBhvr override="childStyle">
                                        <p:cTn id="10" dur="indefinite"/>
                                        <p:tgtEl>
                                          <p:spTgt spid="84995">
                                            <p:txEl>
                                              <p:pRg st="6" end="6"/>
                                            </p:txEl>
                                          </p:spTgt>
                                        </p:tgtEl>
                                        <p:attrNameLst>
                                          <p:attrName>style.textDecorationUnderline</p:attrName>
                                        </p:attrNameLst>
                                      </p:cBhvr>
                                      <p:to>
                                        <p:strVal val="false"/>
                                      </p:to>
                                    </p:set>
                                  </p:childTnLst>
                                </p:cTn>
                              </p:par>
                              <p:par>
                                <p:cTn id="11" presetID="8" presetClass="emph" presetSubtype="0" fill="hold" nodeType="withEffect">
                                  <p:stCondLst>
                                    <p:cond delay="0"/>
                                  </p:stCondLst>
                                  <p:childTnLst>
                                    <p:animRot by="21600000">
                                      <p:cBhvr>
                                        <p:cTn id="12" dur="1000" fill="hold"/>
                                        <p:tgtEl>
                                          <p:spTgt spid="84995">
                                            <p:txEl>
                                              <p:pRg st="6" end="6"/>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314" name="Rectangle 2"/>
          <p:cNvSpPr>
            <a:spLocks noGrp="1" noChangeArrowheads="1"/>
          </p:cNvSpPr>
          <p:nvPr>
            <p:ph type="title"/>
          </p:nvPr>
        </p:nvSpPr>
        <p:spPr/>
        <p:txBody>
          <a:bodyPr/>
          <a:lstStyle/>
          <a:p>
            <a:pPr algn="ctr"/>
            <a:r>
              <a:rPr lang="en-US" altLang="en-US" sz="2700" dirty="0">
                <a:latin typeface="+mn-lt"/>
              </a:rPr>
              <a:t>Skywave Excitement</a:t>
            </a:r>
            <a:endParaRPr lang="en-US" altLang="en-US" sz="2700" dirty="0"/>
          </a:p>
        </p:txBody>
      </p:sp>
      <p:sp>
        <p:nvSpPr>
          <p:cNvPr id="20483" name="Rectangle 3"/>
          <p:cNvSpPr>
            <a:spLocks noGrp="1" noChangeArrowheads="1"/>
          </p:cNvSpPr>
          <p:nvPr>
            <p:ph type="body" idx="1"/>
          </p:nvPr>
        </p:nvSpPr>
        <p:spPr>
          <a:xfrm>
            <a:off x="616857" y="879475"/>
            <a:ext cx="7910286" cy="3721894"/>
          </a:xfrm>
        </p:spPr>
        <p:txBody>
          <a:bodyPr/>
          <a:lstStyle/>
          <a:p>
            <a:pPr>
              <a:lnSpc>
                <a:spcPts val="1650"/>
              </a:lnSpc>
            </a:pPr>
            <a:r>
              <a:rPr lang="en-US" altLang="en-US" dirty="0"/>
              <a:t>The F2 region is mainly responsible for the longest distance radio wave propagation </a:t>
            </a:r>
            <a:r>
              <a:rPr lang="en-US" altLang="en-US" b="1" dirty="0"/>
              <a:t>because it is the highest ionospheric region</a:t>
            </a:r>
            <a:r>
              <a:rPr lang="en-US" altLang="en-US" dirty="0"/>
              <a:t>. </a:t>
            </a:r>
            <a:r>
              <a:rPr lang="en-US" altLang="en-US" sz="750" dirty="0"/>
              <a:t>(G3C03)</a:t>
            </a:r>
            <a:r>
              <a:rPr lang="en-US" altLang="en-US" dirty="0"/>
              <a:t> </a:t>
            </a:r>
          </a:p>
          <a:p>
            <a:endParaRPr lang="en-US" altLang="en-US" dirty="0"/>
          </a:p>
          <a:p>
            <a:endParaRPr lang="en-US" altLang="en-US" dirty="0"/>
          </a:p>
          <a:p>
            <a:endParaRPr lang="en-US" altLang="en-US" dirty="0"/>
          </a:p>
          <a:p>
            <a:endParaRPr lang="en-US" altLang="en-US" dirty="0"/>
          </a:p>
          <a:p>
            <a:endParaRPr lang="en-US" altLang="en-US" dirty="0"/>
          </a:p>
          <a:p>
            <a:endParaRPr lang="en-US" altLang="en-US" dirty="0"/>
          </a:p>
          <a:p>
            <a:endParaRPr lang="en-US" altLang="en-US" dirty="0"/>
          </a:p>
          <a:p>
            <a:endParaRPr lang="en-US" altLang="en-US" dirty="0"/>
          </a:p>
          <a:p>
            <a:endParaRPr lang="en-US" altLang="en-US" dirty="0"/>
          </a:p>
        </p:txBody>
      </p:sp>
      <p:pic>
        <p:nvPicPr>
          <p:cNvPr id="20485" name="Picture 5" descr="pg 7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03188" y="1387996"/>
            <a:ext cx="4188443" cy="3213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Number Placeholder 1"/>
          <p:cNvSpPr>
            <a:spLocks noGrp="1"/>
          </p:cNvSpPr>
          <p:nvPr>
            <p:ph type="sldNum" sz="quarter" idx="12"/>
          </p:nvPr>
        </p:nvSpPr>
        <p:spPr/>
        <p:txBody>
          <a:bodyPr/>
          <a:lstStyle/>
          <a:p>
            <a:pPr>
              <a:defRPr/>
            </a:pPr>
            <a:fld id="{6E99D2E9-C39C-4B2C-85A5-6556FE594940}" type="slidenum">
              <a:rPr lang="en-US" altLang="en-US" smtClean="0"/>
              <a:pPr>
                <a:defRPr/>
              </a:pPr>
              <a:t>6</a:t>
            </a:fld>
            <a:endParaRPr lang="en-US" altLang="en-US"/>
          </a:p>
        </p:txBody>
      </p:sp>
    </p:spTree>
    <p:extLst>
      <p:ext uri="{BB962C8B-B14F-4D97-AF65-F5344CB8AC3E}">
        <p14:creationId xmlns:p14="http://schemas.microsoft.com/office/powerpoint/2010/main" val="423223722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nodeType="withEffect">
                                  <p:stCondLst>
                                    <p:cond delay="0"/>
                                  </p:stCondLst>
                                  <p:childTnLst>
                                    <p:set>
                                      <p:cBhvr>
                                        <p:cTn id="6" dur="1" fill="hold">
                                          <p:stCondLst>
                                            <p:cond delay="0"/>
                                          </p:stCondLst>
                                        </p:cTn>
                                        <p:tgtEl>
                                          <p:spTgt spid="20483">
                                            <p:txEl>
                                              <p:pRg st="0" end="0"/>
                                            </p:txEl>
                                          </p:spTgt>
                                        </p:tgtEl>
                                        <p:attrNameLst>
                                          <p:attrName>style.visibility</p:attrName>
                                        </p:attrNameLst>
                                      </p:cBhvr>
                                      <p:to>
                                        <p:strVal val="visible"/>
                                      </p:to>
                                    </p:set>
                                    <p:animEffect transition="in" filter="wipe(up)">
                                      <p:cBhvr>
                                        <p:cTn id="7" dur="1000"/>
                                        <p:tgtEl>
                                          <p:spTgt spid="2048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20485"/>
                                        </p:tgtEl>
                                        <p:attrNameLst>
                                          <p:attrName>style.visibility</p:attrName>
                                        </p:attrNameLst>
                                      </p:cBhvr>
                                      <p:to>
                                        <p:strVal val="visible"/>
                                      </p:to>
                                    </p:set>
                                    <p:animEffect transition="in" filter="wipe(down)">
                                      <p:cBhvr>
                                        <p:cTn id="12" dur="1000"/>
                                        <p:tgtEl>
                                          <p:spTgt spid="204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22" name="Rectangle 2"/>
          <p:cNvSpPr>
            <a:spLocks noGrp="1" noChangeArrowheads="1"/>
          </p:cNvSpPr>
          <p:nvPr>
            <p:ph type="title" idx="4294967295"/>
          </p:nvPr>
        </p:nvSpPr>
        <p:spPr>
          <a:xfrm>
            <a:off x="794479" y="248017"/>
            <a:ext cx="6745573" cy="651272"/>
          </a:xfrm>
        </p:spPr>
        <p:txBody>
          <a:bodyPr anchor="t">
            <a:normAutofit/>
          </a:bodyPr>
          <a:lstStyle/>
          <a:p>
            <a:pPr algn="ctr" eaLnBrk="1" hangingPunct="1"/>
            <a:r>
              <a:rPr lang="en-US" altLang="en-US" sz="2000" dirty="0"/>
              <a:t>G3A05 </a:t>
            </a:r>
            <a:br>
              <a:rPr lang="en-US" altLang="en-US" sz="2000" dirty="0"/>
            </a:br>
            <a:r>
              <a:rPr lang="en-US" altLang="en-US" sz="2000" dirty="0"/>
              <a:t>What is the solar-flux index? </a:t>
            </a:r>
          </a:p>
        </p:txBody>
      </p:sp>
      <p:sp>
        <p:nvSpPr>
          <p:cNvPr id="3333123" name="Rectangle 3"/>
          <p:cNvSpPr>
            <a:spLocks noGrp="1" noChangeArrowheads="1"/>
          </p:cNvSpPr>
          <p:nvPr>
            <p:ph type="body" idx="4294967295"/>
          </p:nvPr>
        </p:nvSpPr>
        <p:spPr>
          <a:xfrm>
            <a:off x="337169" y="1086658"/>
            <a:ext cx="8349631" cy="3225710"/>
          </a:xfrm>
        </p:spPr>
        <p:txBody>
          <a:bodyPr/>
          <a:lstStyle/>
          <a:p>
            <a:pPr marL="285750" indent="-285750">
              <a:buFontTx/>
              <a:buAutoNum type="alphaUcPeriod"/>
            </a:pPr>
            <a:r>
              <a:rPr lang="en-US" altLang="en-US" dirty="0">
                <a:latin typeface="Georgia" panose="02040502050405020303" pitchFamily="18" charset="0"/>
              </a:rPr>
              <a:t>A measure of the highest frequency that is useful for ionospheric propagation between two points on the Earth. </a:t>
            </a:r>
          </a:p>
          <a:p>
            <a:pPr marL="285750" indent="-285750">
              <a:buFontTx/>
              <a:buAutoNum type="alphaUcPeriod"/>
            </a:pPr>
            <a:endParaRPr lang="en-US" altLang="en-US" dirty="0">
              <a:latin typeface="Georgia" panose="02040502050405020303" pitchFamily="18" charset="0"/>
            </a:endParaRPr>
          </a:p>
          <a:p>
            <a:pPr marL="285750" indent="-285750">
              <a:buFontTx/>
              <a:buAutoNum type="alphaUcPeriod"/>
            </a:pPr>
            <a:r>
              <a:rPr lang="en-US" altLang="en-US" dirty="0">
                <a:latin typeface="Georgia" panose="02040502050405020303" pitchFamily="18" charset="0"/>
              </a:rPr>
              <a:t>A count of sunspots which is adjusted for solar emissions.</a:t>
            </a:r>
          </a:p>
          <a:p>
            <a:pPr marL="285750" indent="-285750">
              <a:buFontTx/>
              <a:buAutoNum type="alphaUcPeriod"/>
            </a:pPr>
            <a:endParaRPr lang="en-US" altLang="en-US" dirty="0">
              <a:latin typeface="Georgia" panose="02040502050405020303" pitchFamily="18" charset="0"/>
            </a:endParaRPr>
          </a:p>
          <a:p>
            <a:pPr marL="285750" indent="-285750">
              <a:buFontTx/>
              <a:buAutoNum type="alphaUcPeriod"/>
            </a:pPr>
            <a:r>
              <a:rPr lang="en-US" altLang="en-US" dirty="0">
                <a:latin typeface="Georgia" panose="02040502050405020303" pitchFamily="18" charset="0"/>
              </a:rPr>
              <a:t>Another name for the American sunspot number. </a:t>
            </a:r>
          </a:p>
          <a:p>
            <a:pPr marL="285750" indent="-285750">
              <a:buFontTx/>
              <a:buAutoNum type="alphaUcPeriod"/>
            </a:pPr>
            <a:endParaRPr lang="en-US" altLang="en-US" dirty="0">
              <a:latin typeface="Georgia" panose="02040502050405020303" pitchFamily="18" charset="0"/>
            </a:endParaRPr>
          </a:p>
          <a:p>
            <a:pPr marL="285750" indent="-285750">
              <a:buFontTx/>
              <a:buAutoNum type="alphaUcPeriod"/>
            </a:pPr>
            <a:r>
              <a:rPr lang="en-US" altLang="en-US" dirty="0">
                <a:latin typeface="Georgia" panose="02040502050405020303" pitchFamily="18" charset="0"/>
              </a:rPr>
              <a:t>A measure of solar radiation at 10.7 centimeters wavelength. 	</a:t>
            </a:r>
            <a:r>
              <a:rPr lang="en-US" altLang="en-US" dirty="0"/>
              <a:t>						</a:t>
            </a:r>
            <a:br>
              <a:rPr lang="en-US" altLang="en-US" dirty="0"/>
            </a:br>
            <a:endParaRPr lang="en-US" altLang="en-US" dirty="0"/>
          </a:p>
        </p:txBody>
      </p:sp>
      <p:sp>
        <p:nvSpPr>
          <p:cNvPr id="4" name="Slide Number Placeholder 1"/>
          <p:cNvSpPr>
            <a:spLocks noGrp="1"/>
          </p:cNvSpPr>
          <p:nvPr>
            <p:ph type="sldNum" sz="quarter" idx="12"/>
          </p:nvPr>
        </p:nvSpPr>
        <p:spPr>
          <a:xfrm>
            <a:off x="6553200" y="4683919"/>
            <a:ext cx="2133600" cy="357188"/>
          </a:xfrm>
        </p:spPr>
        <p:txBody>
          <a:bodyPr/>
          <a:lstStyle/>
          <a:p>
            <a:pPr>
              <a:defRPr/>
            </a:pPr>
            <a:r>
              <a:rPr lang="en-US" altLang="en-US" dirty="0">
                <a:solidFill>
                  <a:srgbClr val="000066"/>
                </a:solidFill>
              </a:rPr>
              <a:t>59</a:t>
            </a:r>
          </a:p>
        </p:txBody>
      </p:sp>
    </p:spTree>
    <p:extLst>
      <p:ext uri="{BB962C8B-B14F-4D97-AF65-F5344CB8AC3E}">
        <p14:creationId xmlns:p14="http://schemas.microsoft.com/office/powerpoint/2010/main" val="202361483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mph" presetSubtype="2" fill="hold" nodeType="clickEffect">
                                  <p:stCondLst>
                                    <p:cond delay="0"/>
                                  </p:stCondLst>
                                  <p:childTnLst>
                                    <p:animClr clrSpc="rgb" dir="cw">
                                      <p:cBhvr override="childStyle">
                                        <p:cTn id="6" dur="500" fill="hold"/>
                                        <p:tgtEl>
                                          <p:spTgt spid="3333123">
                                            <p:txEl>
                                              <p:pRg st="6" end="6"/>
                                            </p:txEl>
                                          </p:spTgt>
                                        </p:tgtEl>
                                        <p:attrNameLst>
                                          <p:attrName>style.color</p:attrName>
                                        </p:attrNameLst>
                                      </p:cBhvr>
                                      <p:to>
                                        <a:schemeClr val="accent1"/>
                                      </p:to>
                                    </p:animClr>
                                  </p:childTnLst>
                                </p:cTn>
                              </p:par>
                              <p:par>
                                <p:cTn id="7" presetID="5" presetClass="emph" presetSubtype="1" nodeType="withEffect">
                                  <p:stCondLst>
                                    <p:cond delay="0"/>
                                  </p:stCondLst>
                                  <p:childTnLst>
                                    <p:set>
                                      <p:cBhvr override="childStyle">
                                        <p:cTn id="8" dur="indefinite"/>
                                        <p:tgtEl>
                                          <p:spTgt spid="3333123">
                                            <p:txEl>
                                              <p:pRg st="6" end="6"/>
                                            </p:txEl>
                                          </p:spTgt>
                                        </p:tgtEl>
                                        <p:attrNameLst>
                                          <p:attrName>style.fontStyle</p:attrName>
                                        </p:attrNameLst>
                                      </p:cBhvr>
                                      <p:to>
                                        <p:strVal val="normal"/>
                                      </p:to>
                                    </p:set>
                                    <p:set>
                                      <p:cBhvr override="childStyle">
                                        <p:cTn id="9" dur="indefinite"/>
                                        <p:tgtEl>
                                          <p:spTgt spid="3333123">
                                            <p:txEl>
                                              <p:pRg st="6" end="6"/>
                                            </p:txEl>
                                          </p:spTgt>
                                        </p:tgtEl>
                                        <p:attrNameLst>
                                          <p:attrName>style.fontWeight</p:attrName>
                                        </p:attrNameLst>
                                      </p:cBhvr>
                                      <p:to>
                                        <p:strVal val="bold"/>
                                      </p:to>
                                    </p:set>
                                    <p:set>
                                      <p:cBhvr override="childStyle">
                                        <p:cTn id="10" dur="indefinite"/>
                                        <p:tgtEl>
                                          <p:spTgt spid="3333123">
                                            <p:txEl>
                                              <p:pRg st="6" end="6"/>
                                            </p:txEl>
                                          </p:spTgt>
                                        </p:tgtEl>
                                        <p:attrNameLst>
                                          <p:attrName>style.textDecorationUnderline</p:attrName>
                                        </p:attrNameLst>
                                      </p:cBhvr>
                                      <p:to>
                                        <p:strVal val="false"/>
                                      </p:to>
                                    </p:set>
                                  </p:childTnLst>
                                </p:cTn>
                              </p:par>
                              <p:par>
                                <p:cTn id="11" presetID="8" presetClass="emph" presetSubtype="0" fill="hold" nodeType="withEffect">
                                  <p:stCondLst>
                                    <p:cond delay="0"/>
                                  </p:stCondLst>
                                  <p:childTnLst>
                                    <p:animRot by="21600000">
                                      <p:cBhvr>
                                        <p:cTn id="12" dur="1000" fill="hold"/>
                                        <p:tgtEl>
                                          <p:spTgt spid="3333123">
                                            <p:txEl>
                                              <p:pRg st="6" end="6"/>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8946" name="Rectangle 2"/>
          <p:cNvSpPr>
            <a:spLocks noGrp="1" noChangeArrowheads="1"/>
          </p:cNvSpPr>
          <p:nvPr>
            <p:ph type="title" idx="4294967295"/>
          </p:nvPr>
        </p:nvSpPr>
        <p:spPr>
          <a:xfrm>
            <a:off x="2309797" y="269006"/>
            <a:ext cx="4675136" cy="651272"/>
          </a:xfrm>
        </p:spPr>
        <p:txBody>
          <a:bodyPr anchor="t">
            <a:normAutofit/>
          </a:bodyPr>
          <a:lstStyle/>
          <a:p>
            <a:pPr algn="ctr" eaLnBrk="1" hangingPunct="1"/>
            <a:r>
              <a:rPr lang="en-US" altLang="en-US" sz="2000" dirty="0"/>
              <a:t>G3A12 </a:t>
            </a:r>
            <a:br>
              <a:rPr lang="en-US" altLang="en-US" sz="2000" dirty="0"/>
            </a:br>
            <a:r>
              <a:rPr lang="en-US" altLang="en-US" sz="2000" dirty="0"/>
              <a:t>What is the K-index? </a:t>
            </a:r>
          </a:p>
        </p:txBody>
      </p:sp>
      <p:sp>
        <p:nvSpPr>
          <p:cNvPr id="3340291" name="Rectangle 3"/>
          <p:cNvSpPr>
            <a:spLocks noGrp="1" noChangeArrowheads="1"/>
          </p:cNvSpPr>
          <p:nvPr>
            <p:ph type="body" idx="4294967295"/>
          </p:nvPr>
        </p:nvSpPr>
        <p:spPr>
          <a:xfrm>
            <a:off x="379314" y="1029483"/>
            <a:ext cx="8307485" cy="2718887"/>
          </a:xfrm>
        </p:spPr>
        <p:txBody>
          <a:bodyPr/>
          <a:lstStyle/>
          <a:p>
            <a:pPr marL="285750" indent="-285750">
              <a:lnSpc>
                <a:spcPct val="150000"/>
              </a:lnSpc>
              <a:buFontTx/>
              <a:buAutoNum type="alphaUcPeriod"/>
            </a:pPr>
            <a:r>
              <a:rPr lang="en-US" altLang="en-US" dirty="0">
                <a:latin typeface="Georgia" panose="02040502050405020303" pitchFamily="18" charset="0"/>
              </a:rPr>
              <a:t> The relative position of sunspots on the surface of the Sun</a:t>
            </a:r>
          </a:p>
          <a:p>
            <a:pPr marL="285750" indent="-285750">
              <a:lnSpc>
                <a:spcPct val="150000"/>
              </a:lnSpc>
              <a:buFontTx/>
              <a:buAutoNum type="alphaUcPeriod"/>
            </a:pPr>
            <a:r>
              <a:rPr lang="en-US" altLang="en-US" dirty="0">
                <a:latin typeface="Georgia" panose="02040502050405020303" pitchFamily="18" charset="0"/>
              </a:rPr>
              <a:t>The short-term stability of Earth’s geomagnetic field</a:t>
            </a:r>
          </a:p>
          <a:p>
            <a:pPr marL="285750" indent="-285750">
              <a:lnSpc>
                <a:spcPct val="150000"/>
              </a:lnSpc>
              <a:buFontTx/>
              <a:buAutoNum type="alphaUcPeriod"/>
            </a:pPr>
            <a:r>
              <a:rPr lang="en-US" altLang="en-US" dirty="0">
                <a:latin typeface="Georgia" panose="02040502050405020303" pitchFamily="18" charset="0"/>
              </a:rPr>
              <a:t>The short-term stability of the Sun’s magnetic field</a:t>
            </a:r>
          </a:p>
          <a:p>
            <a:pPr marL="285750" indent="-285750">
              <a:lnSpc>
                <a:spcPct val="150000"/>
              </a:lnSpc>
              <a:buFontTx/>
              <a:buAutoNum type="alphaUcPeriod"/>
            </a:pPr>
            <a:r>
              <a:rPr lang="en-US" altLang="en-US" dirty="0">
                <a:latin typeface="Georgia" panose="02040502050405020303" pitchFamily="18" charset="0"/>
              </a:rPr>
              <a:t>The solar radio flux at Boulder, Colorado</a:t>
            </a:r>
            <a:br>
              <a:rPr lang="en-US" altLang="en-US" dirty="0"/>
            </a:br>
            <a:endParaRPr lang="en-US" altLang="en-US" dirty="0"/>
          </a:p>
        </p:txBody>
      </p:sp>
      <p:sp>
        <p:nvSpPr>
          <p:cNvPr id="4" name="Slide Number Placeholder 1"/>
          <p:cNvSpPr>
            <a:spLocks noGrp="1"/>
          </p:cNvSpPr>
          <p:nvPr>
            <p:ph type="sldNum" sz="quarter" idx="12"/>
          </p:nvPr>
        </p:nvSpPr>
        <p:spPr>
          <a:xfrm>
            <a:off x="6553200" y="4683919"/>
            <a:ext cx="2133600" cy="357188"/>
          </a:xfrm>
        </p:spPr>
        <p:txBody>
          <a:bodyPr/>
          <a:lstStyle/>
          <a:p>
            <a:pPr>
              <a:defRPr/>
            </a:pPr>
            <a:r>
              <a:rPr lang="en-US" altLang="en-US" dirty="0">
                <a:solidFill>
                  <a:srgbClr val="000066"/>
                </a:solidFill>
              </a:rPr>
              <a:t>60</a:t>
            </a:r>
          </a:p>
        </p:txBody>
      </p:sp>
    </p:spTree>
    <p:extLst>
      <p:ext uri="{BB962C8B-B14F-4D97-AF65-F5344CB8AC3E}">
        <p14:creationId xmlns:p14="http://schemas.microsoft.com/office/powerpoint/2010/main" val="315653699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9970" name="Rectangle 2"/>
          <p:cNvSpPr>
            <a:spLocks noGrp="1" noChangeArrowheads="1"/>
          </p:cNvSpPr>
          <p:nvPr>
            <p:ph type="title" idx="4294967295"/>
          </p:nvPr>
        </p:nvSpPr>
        <p:spPr>
          <a:xfrm>
            <a:off x="2362988" y="326941"/>
            <a:ext cx="4564523" cy="512660"/>
          </a:xfrm>
        </p:spPr>
        <p:txBody>
          <a:bodyPr anchor="t">
            <a:normAutofit fontScale="90000"/>
          </a:bodyPr>
          <a:lstStyle/>
          <a:p>
            <a:pPr algn="ctr" eaLnBrk="1" hangingPunct="1"/>
            <a:r>
              <a:rPr lang="en-US" altLang="en-US" sz="3000" dirty="0"/>
              <a:t>G3A13</a:t>
            </a:r>
            <a:r>
              <a:rPr lang="en-US" altLang="en-US" dirty="0"/>
              <a:t> </a:t>
            </a:r>
            <a:br>
              <a:rPr lang="en-US" altLang="en-US" dirty="0"/>
            </a:br>
            <a:r>
              <a:rPr lang="en-US" altLang="en-US" sz="2400" dirty="0"/>
              <a:t>What is the A-index?</a:t>
            </a:r>
            <a:r>
              <a:rPr lang="en-US" altLang="en-US" dirty="0"/>
              <a:t> </a:t>
            </a:r>
          </a:p>
        </p:txBody>
      </p:sp>
      <p:sp>
        <p:nvSpPr>
          <p:cNvPr id="3341315" name="Rectangle 3"/>
          <p:cNvSpPr>
            <a:spLocks noGrp="1" noChangeArrowheads="1"/>
          </p:cNvSpPr>
          <p:nvPr>
            <p:ph type="body" idx="4294967295"/>
          </p:nvPr>
        </p:nvSpPr>
        <p:spPr>
          <a:xfrm>
            <a:off x="316786" y="1347863"/>
            <a:ext cx="6878987" cy="2271974"/>
          </a:xfrm>
        </p:spPr>
        <p:txBody>
          <a:bodyPr>
            <a:normAutofit lnSpcReduction="10000"/>
          </a:bodyPr>
          <a:lstStyle/>
          <a:p>
            <a:pPr marL="285750" indent="-285750">
              <a:lnSpc>
                <a:spcPct val="150000"/>
              </a:lnSpc>
              <a:buFontTx/>
              <a:buAutoNum type="alphaUcPeriod"/>
            </a:pPr>
            <a:r>
              <a:rPr lang="en-US" altLang="en-US" dirty="0">
                <a:latin typeface="Georgia" panose="02040502050405020303" pitchFamily="18" charset="0"/>
              </a:rPr>
              <a:t>The relative position of sunspots on the surface of the Sun</a:t>
            </a:r>
          </a:p>
          <a:p>
            <a:pPr marL="285750" indent="-285750">
              <a:lnSpc>
                <a:spcPct val="150000"/>
              </a:lnSpc>
              <a:buFontTx/>
              <a:buAutoNum type="alphaUcPeriod"/>
            </a:pPr>
            <a:r>
              <a:rPr lang="en-US" altLang="en-US" dirty="0">
                <a:latin typeface="Georgia" panose="02040502050405020303" pitchFamily="18" charset="0"/>
              </a:rPr>
              <a:t>The amount of polarization of the Sun’s electric field</a:t>
            </a:r>
          </a:p>
          <a:p>
            <a:pPr marL="285750" indent="-285750">
              <a:lnSpc>
                <a:spcPct val="150000"/>
              </a:lnSpc>
              <a:buFontTx/>
              <a:buAutoNum type="alphaUcPeriod"/>
            </a:pPr>
            <a:r>
              <a:rPr lang="en-US" altLang="en-US" dirty="0">
                <a:latin typeface="Georgia" panose="02040502050405020303" pitchFamily="18" charset="0"/>
              </a:rPr>
              <a:t>The long-term stability of Earth’s geomagnetic field</a:t>
            </a:r>
          </a:p>
          <a:p>
            <a:pPr marL="285750" indent="-285750">
              <a:lnSpc>
                <a:spcPct val="150000"/>
              </a:lnSpc>
              <a:buFontTx/>
              <a:buAutoNum type="alphaUcPeriod"/>
            </a:pPr>
            <a:r>
              <a:rPr lang="en-US" altLang="en-US" dirty="0">
                <a:latin typeface="Georgia" panose="02040502050405020303" pitchFamily="18" charset="0"/>
              </a:rPr>
              <a:t>The solar radio flux at Boulder, Colorado</a:t>
            </a:r>
            <a:br>
              <a:rPr lang="en-US" altLang="en-US" dirty="0"/>
            </a:br>
            <a:endParaRPr lang="en-US" altLang="en-US" dirty="0"/>
          </a:p>
        </p:txBody>
      </p:sp>
      <p:sp>
        <p:nvSpPr>
          <p:cNvPr id="4" name="Slide Number Placeholder 1"/>
          <p:cNvSpPr>
            <a:spLocks noGrp="1"/>
          </p:cNvSpPr>
          <p:nvPr>
            <p:ph type="sldNum" sz="quarter" idx="12"/>
          </p:nvPr>
        </p:nvSpPr>
        <p:spPr>
          <a:xfrm>
            <a:off x="6553200" y="4683919"/>
            <a:ext cx="2133600" cy="357188"/>
          </a:xfrm>
        </p:spPr>
        <p:txBody>
          <a:bodyPr/>
          <a:lstStyle/>
          <a:p>
            <a:pPr>
              <a:defRPr/>
            </a:pPr>
            <a:r>
              <a:rPr lang="en-US" altLang="en-US" dirty="0">
                <a:solidFill>
                  <a:srgbClr val="000066"/>
                </a:solidFill>
              </a:rPr>
              <a:t>61</a:t>
            </a:r>
          </a:p>
        </p:txBody>
      </p:sp>
    </p:spTree>
    <p:extLst>
      <p:ext uri="{BB962C8B-B14F-4D97-AF65-F5344CB8AC3E}">
        <p14:creationId xmlns:p14="http://schemas.microsoft.com/office/powerpoint/2010/main" val="353004585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0994" name="Rectangle 2"/>
          <p:cNvSpPr>
            <a:spLocks noGrp="1" noChangeArrowheads="1"/>
          </p:cNvSpPr>
          <p:nvPr>
            <p:ph type="title" idx="4294967295"/>
          </p:nvPr>
        </p:nvSpPr>
        <p:spPr>
          <a:xfrm>
            <a:off x="304794" y="218771"/>
            <a:ext cx="8331764" cy="1132577"/>
          </a:xfrm>
        </p:spPr>
        <p:txBody>
          <a:bodyPr anchor="t">
            <a:normAutofit/>
          </a:bodyPr>
          <a:lstStyle/>
          <a:p>
            <a:pPr algn="ctr" eaLnBrk="1" hangingPunct="1"/>
            <a:r>
              <a:rPr lang="en-US" altLang="en-US" sz="2000" dirty="0"/>
              <a:t>G3A03 </a:t>
            </a:r>
            <a:br>
              <a:rPr lang="en-US" altLang="en-US" sz="2000" dirty="0"/>
            </a:br>
            <a:r>
              <a:rPr lang="en-US" altLang="en-US" sz="2000" dirty="0"/>
              <a:t>Approximately how long does it take the increased ultraviolet and X-ray radiation from a solar flare to affect radio propagation on Earth?</a:t>
            </a:r>
          </a:p>
        </p:txBody>
      </p:sp>
      <p:sp>
        <p:nvSpPr>
          <p:cNvPr id="3331075" name="Rectangle 3"/>
          <p:cNvSpPr>
            <a:spLocks noGrp="1" noChangeArrowheads="1"/>
          </p:cNvSpPr>
          <p:nvPr>
            <p:ph type="body" idx="4294967295"/>
          </p:nvPr>
        </p:nvSpPr>
        <p:spPr>
          <a:xfrm>
            <a:off x="452160" y="1351348"/>
            <a:ext cx="7530102" cy="2440804"/>
          </a:xfrm>
        </p:spPr>
        <p:txBody>
          <a:bodyPr/>
          <a:lstStyle/>
          <a:p>
            <a:pPr marL="285750" indent="-285750">
              <a:buFontTx/>
              <a:buAutoNum type="alphaUcPeriod"/>
            </a:pPr>
            <a:r>
              <a:rPr lang="en-US" altLang="en-US" dirty="0">
                <a:latin typeface="Georgia" panose="02040502050405020303" pitchFamily="18" charset="0"/>
              </a:rPr>
              <a:t>28 days. </a:t>
            </a:r>
          </a:p>
          <a:p>
            <a:pPr marL="285750" indent="-285750">
              <a:buFontTx/>
              <a:buAutoNum type="alphaUcPeriod"/>
            </a:pPr>
            <a:endParaRPr lang="en-US" altLang="en-US" dirty="0">
              <a:latin typeface="Georgia" panose="02040502050405020303" pitchFamily="18" charset="0"/>
            </a:endParaRPr>
          </a:p>
          <a:p>
            <a:pPr marL="285750" indent="-285750">
              <a:buFontTx/>
              <a:buAutoNum type="alphaUcPeriod"/>
            </a:pPr>
            <a:r>
              <a:rPr lang="en-US" altLang="en-US" dirty="0">
                <a:latin typeface="Georgia" panose="02040502050405020303" pitchFamily="18" charset="0"/>
              </a:rPr>
              <a:t>1 to 2 hours.</a:t>
            </a:r>
          </a:p>
          <a:p>
            <a:pPr marL="285750" indent="-285750">
              <a:buFontTx/>
              <a:buAutoNum type="alphaUcPeriod"/>
            </a:pPr>
            <a:endParaRPr lang="en-US" altLang="en-US" dirty="0">
              <a:latin typeface="Georgia" panose="02040502050405020303" pitchFamily="18" charset="0"/>
            </a:endParaRPr>
          </a:p>
          <a:p>
            <a:pPr marL="285750" indent="-285750">
              <a:buFontTx/>
              <a:buAutoNum type="alphaUcPeriod"/>
            </a:pPr>
            <a:r>
              <a:rPr lang="en-US" altLang="en-US" dirty="0">
                <a:latin typeface="Georgia" panose="02040502050405020303" pitchFamily="18" charset="0"/>
              </a:rPr>
              <a:t>8 minutes.</a:t>
            </a:r>
          </a:p>
          <a:p>
            <a:pPr marL="285750" indent="-285750">
              <a:buFontTx/>
              <a:buAutoNum type="alphaUcPeriod"/>
            </a:pPr>
            <a:endParaRPr lang="en-US" altLang="en-US" dirty="0">
              <a:latin typeface="Georgia" panose="02040502050405020303" pitchFamily="18" charset="0"/>
            </a:endParaRPr>
          </a:p>
          <a:p>
            <a:pPr marL="285750" indent="-285750">
              <a:buFontTx/>
              <a:buAutoNum type="alphaUcPeriod"/>
            </a:pPr>
            <a:r>
              <a:rPr lang="en-US" altLang="en-US" dirty="0">
                <a:latin typeface="Georgia" panose="02040502050405020303" pitchFamily="18" charset="0"/>
              </a:rPr>
              <a:t>20 to 40 hours.</a:t>
            </a:r>
          </a:p>
        </p:txBody>
      </p:sp>
      <p:sp>
        <p:nvSpPr>
          <p:cNvPr id="4" name="Slide Number Placeholder 1"/>
          <p:cNvSpPr>
            <a:spLocks noGrp="1"/>
          </p:cNvSpPr>
          <p:nvPr>
            <p:ph type="sldNum" sz="quarter" idx="12"/>
          </p:nvPr>
        </p:nvSpPr>
        <p:spPr>
          <a:xfrm>
            <a:off x="6553200" y="4683919"/>
            <a:ext cx="2133600" cy="357188"/>
          </a:xfrm>
        </p:spPr>
        <p:txBody>
          <a:bodyPr/>
          <a:lstStyle/>
          <a:p>
            <a:pPr>
              <a:defRPr/>
            </a:pPr>
            <a:r>
              <a:rPr lang="en-US" altLang="en-US" dirty="0">
                <a:solidFill>
                  <a:srgbClr val="000066"/>
                </a:solidFill>
              </a:rPr>
              <a:t>62</a:t>
            </a:r>
          </a:p>
        </p:txBody>
      </p:sp>
    </p:spTree>
    <p:extLst>
      <p:ext uri="{BB962C8B-B14F-4D97-AF65-F5344CB8AC3E}">
        <p14:creationId xmlns:p14="http://schemas.microsoft.com/office/powerpoint/2010/main" val="148244522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mph" presetSubtype="2" fill="hold" nodeType="clickEffect">
                                  <p:stCondLst>
                                    <p:cond delay="0"/>
                                  </p:stCondLst>
                                  <p:childTnLst>
                                    <p:animClr clrSpc="rgb" dir="cw">
                                      <p:cBhvr override="childStyle">
                                        <p:cTn id="6" dur="500" fill="hold"/>
                                        <p:tgtEl>
                                          <p:spTgt spid="3331075">
                                            <p:txEl>
                                              <p:pRg st="4" end="4"/>
                                            </p:txEl>
                                          </p:spTgt>
                                        </p:tgtEl>
                                        <p:attrNameLst>
                                          <p:attrName>style.color</p:attrName>
                                        </p:attrNameLst>
                                      </p:cBhvr>
                                      <p:to>
                                        <a:schemeClr val="accent1"/>
                                      </p:to>
                                    </p:animClr>
                                  </p:childTnLst>
                                </p:cTn>
                              </p:par>
                              <p:par>
                                <p:cTn id="7" presetID="5" presetClass="emph" presetSubtype="1" nodeType="withEffect">
                                  <p:stCondLst>
                                    <p:cond delay="0"/>
                                  </p:stCondLst>
                                  <p:childTnLst>
                                    <p:set>
                                      <p:cBhvr override="childStyle">
                                        <p:cTn id="8" dur="indefinite"/>
                                        <p:tgtEl>
                                          <p:spTgt spid="3331075">
                                            <p:txEl>
                                              <p:pRg st="4" end="4"/>
                                            </p:txEl>
                                          </p:spTgt>
                                        </p:tgtEl>
                                        <p:attrNameLst>
                                          <p:attrName>style.fontStyle</p:attrName>
                                        </p:attrNameLst>
                                      </p:cBhvr>
                                      <p:to>
                                        <p:strVal val="normal"/>
                                      </p:to>
                                    </p:set>
                                    <p:set>
                                      <p:cBhvr override="childStyle">
                                        <p:cTn id="9" dur="indefinite"/>
                                        <p:tgtEl>
                                          <p:spTgt spid="3331075">
                                            <p:txEl>
                                              <p:pRg st="4" end="4"/>
                                            </p:txEl>
                                          </p:spTgt>
                                        </p:tgtEl>
                                        <p:attrNameLst>
                                          <p:attrName>style.fontWeight</p:attrName>
                                        </p:attrNameLst>
                                      </p:cBhvr>
                                      <p:to>
                                        <p:strVal val="bold"/>
                                      </p:to>
                                    </p:set>
                                    <p:set>
                                      <p:cBhvr override="childStyle">
                                        <p:cTn id="10" dur="indefinite"/>
                                        <p:tgtEl>
                                          <p:spTgt spid="3331075">
                                            <p:txEl>
                                              <p:pRg st="4" end="4"/>
                                            </p:txEl>
                                          </p:spTgt>
                                        </p:tgtEl>
                                        <p:attrNameLst>
                                          <p:attrName>style.textDecorationUnderline</p:attrName>
                                        </p:attrNameLst>
                                      </p:cBhvr>
                                      <p:to>
                                        <p:strVal val="false"/>
                                      </p:to>
                                    </p:set>
                                  </p:childTnLst>
                                </p:cTn>
                              </p:par>
                              <p:par>
                                <p:cTn id="11" presetID="8" presetClass="emph" presetSubtype="0" fill="hold" nodeType="withEffect">
                                  <p:stCondLst>
                                    <p:cond delay="0"/>
                                  </p:stCondLst>
                                  <p:childTnLst>
                                    <p:animRot by="21600000">
                                      <p:cBhvr>
                                        <p:cTn id="12" dur="1000" fill="hold"/>
                                        <p:tgtEl>
                                          <p:spTgt spid="3331075">
                                            <p:txEl>
                                              <p:pRg st="4" end="4"/>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2018" name="Rectangle 2"/>
          <p:cNvSpPr>
            <a:spLocks noGrp="1" noChangeArrowheads="1"/>
          </p:cNvSpPr>
          <p:nvPr>
            <p:ph type="title" idx="4294967295"/>
          </p:nvPr>
        </p:nvSpPr>
        <p:spPr>
          <a:xfrm>
            <a:off x="502170" y="267623"/>
            <a:ext cx="8184629" cy="484545"/>
          </a:xfrm>
        </p:spPr>
        <p:txBody>
          <a:bodyPr anchor="t">
            <a:noAutofit/>
          </a:bodyPr>
          <a:lstStyle/>
          <a:p>
            <a:pPr algn="ctr" eaLnBrk="1" hangingPunct="1"/>
            <a:r>
              <a:rPr lang="en-US" altLang="en-US" sz="2000" dirty="0"/>
              <a:t>G3A06 </a:t>
            </a:r>
            <a:br>
              <a:rPr lang="en-US" altLang="en-US" sz="2000" dirty="0"/>
            </a:br>
            <a:r>
              <a:rPr lang="en-US" altLang="en-US" sz="2000" dirty="0"/>
              <a:t>What is a geomagnetic storm? </a:t>
            </a:r>
          </a:p>
        </p:txBody>
      </p:sp>
      <p:sp>
        <p:nvSpPr>
          <p:cNvPr id="3334147" name="Rectangle 3"/>
          <p:cNvSpPr>
            <a:spLocks noGrp="1" noChangeArrowheads="1"/>
          </p:cNvSpPr>
          <p:nvPr>
            <p:ph type="body" idx="4294967295"/>
          </p:nvPr>
        </p:nvSpPr>
        <p:spPr>
          <a:xfrm>
            <a:off x="449393" y="1104650"/>
            <a:ext cx="8087505" cy="2761135"/>
          </a:xfrm>
        </p:spPr>
        <p:txBody>
          <a:bodyPr/>
          <a:lstStyle/>
          <a:p>
            <a:pPr marL="285750" indent="-285750">
              <a:buFontTx/>
              <a:buAutoNum type="alphaUcPeriod"/>
            </a:pPr>
            <a:r>
              <a:rPr lang="en-US" altLang="en-US" dirty="0">
                <a:latin typeface="Georgia" panose="02040502050405020303" pitchFamily="18" charset="0"/>
              </a:rPr>
              <a:t>A sudden drop in the solar-flux index. </a:t>
            </a:r>
          </a:p>
          <a:p>
            <a:pPr marL="285750" indent="-285750">
              <a:buFontTx/>
              <a:buAutoNum type="alphaUcPeriod"/>
            </a:pPr>
            <a:endParaRPr lang="en-US" altLang="en-US" dirty="0">
              <a:latin typeface="Georgia" panose="02040502050405020303" pitchFamily="18" charset="0"/>
            </a:endParaRPr>
          </a:p>
          <a:p>
            <a:pPr marL="285750" indent="-285750">
              <a:buFontTx/>
              <a:buAutoNum type="alphaUcPeriod"/>
            </a:pPr>
            <a:r>
              <a:rPr lang="en-US" altLang="en-US" dirty="0">
                <a:latin typeface="Georgia" panose="02040502050405020303" pitchFamily="18" charset="0"/>
              </a:rPr>
              <a:t>A thunderstorm that affects radio propagation.</a:t>
            </a:r>
          </a:p>
          <a:p>
            <a:pPr marL="285750" indent="-285750">
              <a:buFontTx/>
              <a:buAutoNum type="alphaUcPeriod"/>
            </a:pPr>
            <a:endParaRPr lang="en-US" altLang="en-US" dirty="0">
              <a:latin typeface="Georgia" panose="02040502050405020303" pitchFamily="18" charset="0"/>
            </a:endParaRPr>
          </a:p>
          <a:p>
            <a:pPr marL="285750" indent="-285750">
              <a:buFontTx/>
              <a:buAutoNum type="alphaUcPeriod"/>
            </a:pPr>
            <a:r>
              <a:rPr lang="en-US" altLang="en-US" dirty="0">
                <a:latin typeface="Georgia" panose="02040502050405020303" pitchFamily="18" charset="0"/>
              </a:rPr>
              <a:t>Ripples in the ionosphere. </a:t>
            </a:r>
          </a:p>
          <a:p>
            <a:pPr marL="285750" indent="-285750">
              <a:buFontTx/>
              <a:buAutoNum type="alphaUcPeriod"/>
            </a:pPr>
            <a:endParaRPr lang="en-US" altLang="en-US" dirty="0">
              <a:latin typeface="Georgia" panose="02040502050405020303" pitchFamily="18" charset="0"/>
            </a:endParaRPr>
          </a:p>
          <a:p>
            <a:pPr marL="285750" indent="-285750">
              <a:buFontTx/>
              <a:buAutoNum type="alphaUcPeriod"/>
            </a:pPr>
            <a:r>
              <a:rPr lang="en-US" altLang="en-US" dirty="0">
                <a:latin typeface="Georgia" panose="02040502050405020303" pitchFamily="18" charset="0"/>
              </a:rPr>
              <a:t>A temporary disturbance in the Earth's magnetosphere. </a:t>
            </a:r>
            <a:br>
              <a:rPr lang="en-US" altLang="en-US" dirty="0"/>
            </a:br>
            <a:endParaRPr lang="en-US" altLang="en-US" dirty="0"/>
          </a:p>
        </p:txBody>
      </p:sp>
      <p:sp>
        <p:nvSpPr>
          <p:cNvPr id="4" name="Slide Number Placeholder 1"/>
          <p:cNvSpPr>
            <a:spLocks noGrp="1"/>
          </p:cNvSpPr>
          <p:nvPr>
            <p:ph type="sldNum" sz="quarter" idx="12"/>
          </p:nvPr>
        </p:nvSpPr>
        <p:spPr>
          <a:xfrm>
            <a:off x="6553200" y="4683919"/>
            <a:ext cx="2133600" cy="357188"/>
          </a:xfrm>
        </p:spPr>
        <p:txBody>
          <a:bodyPr/>
          <a:lstStyle/>
          <a:p>
            <a:pPr>
              <a:defRPr/>
            </a:pPr>
            <a:r>
              <a:rPr lang="en-US" altLang="en-US" dirty="0">
                <a:solidFill>
                  <a:srgbClr val="000066"/>
                </a:solidFill>
              </a:rPr>
              <a:t>63</a:t>
            </a:r>
          </a:p>
        </p:txBody>
      </p:sp>
    </p:spTree>
    <p:extLst>
      <p:ext uri="{BB962C8B-B14F-4D97-AF65-F5344CB8AC3E}">
        <p14:creationId xmlns:p14="http://schemas.microsoft.com/office/powerpoint/2010/main" val="149273246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mph" presetSubtype="2" fill="hold" nodeType="clickEffect">
                                  <p:stCondLst>
                                    <p:cond delay="0"/>
                                  </p:stCondLst>
                                  <p:childTnLst>
                                    <p:animClr clrSpc="rgb" dir="cw">
                                      <p:cBhvr override="childStyle">
                                        <p:cTn id="6" dur="500" fill="hold"/>
                                        <p:tgtEl>
                                          <p:spTgt spid="3334147">
                                            <p:txEl>
                                              <p:pRg st="6" end="6"/>
                                            </p:txEl>
                                          </p:spTgt>
                                        </p:tgtEl>
                                        <p:attrNameLst>
                                          <p:attrName>style.color</p:attrName>
                                        </p:attrNameLst>
                                      </p:cBhvr>
                                      <p:to>
                                        <a:schemeClr val="accent1"/>
                                      </p:to>
                                    </p:animClr>
                                  </p:childTnLst>
                                </p:cTn>
                              </p:par>
                              <p:par>
                                <p:cTn id="7" presetID="5" presetClass="emph" presetSubtype="1" nodeType="withEffect">
                                  <p:stCondLst>
                                    <p:cond delay="0"/>
                                  </p:stCondLst>
                                  <p:childTnLst>
                                    <p:set>
                                      <p:cBhvr override="childStyle">
                                        <p:cTn id="8" dur="indefinite"/>
                                        <p:tgtEl>
                                          <p:spTgt spid="3334147">
                                            <p:txEl>
                                              <p:pRg st="6" end="6"/>
                                            </p:txEl>
                                          </p:spTgt>
                                        </p:tgtEl>
                                        <p:attrNameLst>
                                          <p:attrName>style.fontStyle</p:attrName>
                                        </p:attrNameLst>
                                      </p:cBhvr>
                                      <p:to>
                                        <p:strVal val="normal"/>
                                      </p:to>
                                    </p:set>
                                    <p:set>
                                      <p:cBhvr override="childStyle">
                                        <p:cTn id="9" dur="indefinite"/>
                                        <p:tgtEl>
                                          <p:spTgt spid="3334147">
                                            <p:txEl>
                                              <p:pRg st="6" end="6"/>
                                            </p:txEl>
                                          </p:spTgt>
                                        </p:tgtEl>
                                        <p:attrNameLst>
                                          <p:attrName>style.fontWeight</p:attrName>
                                        </p:attrNameLst>
                                      </p:cBhvr>
                                      <p:to>
                                        <p:strVal val="bold"/>
                                      </p:to>
                                    </p:set>
                                    <p:set>
                                      <p:cBhvr override="childStyle">
                                        <p:cTn id="10" dur="indefinite"/>
                                        <p:tgtEl>
                                          <p:spTgt spid="3334147">
                                            <p:txEl>
                                              <p:pRg st="6" end="6"/>
                                            </p:txEl>
                                          </p:spTgt>
                                        </p:tgtEl>
                                        <p:attrNameLst>
                                          <p:attrName>style.textDecorationUnderline</p:attrName>
                                        </p:attrNameLst>
                                      </p:cBhvr>
                                      <p:to>
                                        <p:strVal val="false"/>
                                      </p:to>
                                    </p:set>
                                  </p:childTnLst>
                                </p:cTn>
                              </p:par>
                              <p:par>
                                <p:cTn id="11" presetID="8" presetClass="emph" presetSubtype="0" fill="hold" nodeType="withEffect">
                                  <p:stCondLst>
                                    <p:cond delay="0"/>
                                  </p:stCondLst>
                                  <p:childTnLst>
                                    <p:animRot by="21600000">
                                      <p:cBhvr>
                                        <p:cTn id="12" dur="1000" fill="hold"/>
                                        <p:tgtEl>
                                          <p:spTgt spid="3334147">
                                            <p:txEl>
                                              <p:pRg st="6" end="6"/>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3042" name="Rectangle 2"/>
          <p:cNvSpPr>
            <a:spLocks noGrp="1" noChangeArrowheads="1"/>
          </p:cNvSpPr>
          <p:nvPr>
            <p:ph type="title" idx="4294967295"/>
          </p:nvPr>
        </p:nvSpPr>
        <p:spPr>
          <a:xfrm>
            <a:off x="250826" y="261631"/>
            <a:ext cx="8642350" cy="638021"/>
          </a:xfrm>
        </p:spPr>
        <p:txBody>
          <a:bodyPr anchor="t">
            <a:noAutofit/>
          </a:bodyPr>
          <a:lstStyle/>
          <a:p>
            <a:pPr algn="ctr">
              <a:lnSpc>
                <a:spcPts val="1950"/>
              </a:lnSpc>
            </a:pPr>
            <a:r>
              <a:rPr lang="en-US" altLang="en-US" sz="2000" dirty="0"/>
              <a:t>G3A02 </a:t>
            </a:r>
            <a:br>
              <a:rPr lang="en-US" altLang="en-US" sz="2000" dirty="0"/>
            </a:br>
            <a:r>
              <a:rPr lang="en-US" altLang="en-US" sz="2000" dirty="0"/>
              <a:t>What effect does a Sudden Ionospheric Disturbance have on the daytime ionospheric propagation of HF radio waves? </a:t>
            </a:r>
          </a:p>
        </p:txBody>
      </p:sp>
      <p:sp>
        <p:nvSpPr>
          <p:cNvPr id="3321859" name="Rectangle 3"/>
          <p:cNvSpPr>
            <a:spLocks noGrp="1" noChangeArrowheads="1"/>
          </p:cNvSpPr>
          <p:nvPr>
            <p:ph type="body" idx="4294967295"/>
          </p:nvPr>
        </p:nvSpPr>
        <p:spPr>
          <a:xfrm>
            <a:off x="431742" y="1191717"/>
            <a:ext cx="8367483" cy="3116375"/>
          </a:xfrm>
        </p:spPr>
        <p:txBody>
          <a:bodyPr>
            <a:normAutofit/>
          </a:bodyPr>
          <a:lstStyle/>
          <a:p>
            <a:pPr marL="285750" indent="-285750">
              <a:buFontTx/>
              <a:buAutoNum type="alphaUcPeriod"/>
            </a:pPr>
            <a:r>
              <a:rPr lang="en-US" altLang="en-US" dirty="0">
                <a:latin typeface="Georgia" panose="02040502050405020303" pitchFamily="18" charset="0"/>
              </a:rPr>
              <a:t>It enhances propagation on all HF frequencies. </a:t>
            </a:r>
          </a:p>
          <a:p>
            <a:pPr marL="285750" indent="-285750">
              <a:buFontTx/>
              <a:buAutoNum type="alphaUcPeriod"/>
            </a:pPr>
            <a:endParaRPr lang="en-US" altLang="en-US" dirty="0">
              <a:latin typeface="Georgia" panose="02040502050405020303" pitchFamily="18" charset="0"/>
            </a:endParaRPr>
          </a:p>
          <a:p>
            <a:pPr marL="285750" indent="-285750">
              <a:buFontTx/>
              <a:buAutoNum type="alphaUcPeriod"/>
            </a:pPr>
            <a:r>
              <a:rPr lang="en-US" altLang="en-US" dirty="0">
                <a:latin typeface="Georgia" panose="02040502050405020303" pitchFamily="18" charset="0"/>
              </a:rPr>
              <a:t>It disrupts signals on lower frequencies more than those on higher frequencies. </a:t>
            </a:r>
          </a:p>
          <a:p>
            <a:pPr marL="285750" indent="-285750">
              <a:buFontTx/>
              <a:buAutoNum type="alphaUcPeriod"/>
            </a:pPr>
            <a:endParaRPr lang="en-US" altLang="en-US" dirty="0">
              <a:latin typeface="Georgia" panose="02040502050405020303" pitchFamily="18" charset="0"/>
            </a:endParaRPr>
          </a:p>
          <a:p>
            <a:pPr marL="285750" indent="-285750">
              <a:buFontTx/>
              <a:buAutoNum type="alphaUcPeriod"/>
            </a:pPr>
            <a:r>
              <a:rPr lang="en-US" altLang="en-US" dirty="0">
                <a:latin typeface="Georgia" panose="02040502050405020303" pitchFamily="18" charset="0"/>
              </a:rPr>
              <a:t>It disrupts communications via satellite more than direct communications. </a:t>
            </a:r>
            <a:br>
              <a:rPr lang="en-US" altLang="en-US" dirty="0">
                <a:latin typeface="Georgia" panose="02040502050405020303" pitchFamily="18" charset="0"/>
              </a:rPr>
            </a:br>
            <a:endParaRPr lang="en-US" altLang="en-US" dirty="0">
              <a:latin typeface="Georgia" panose="02040502050405020303" pitchFamily="18" charset="0"/>
            </a:endParaRPr>
          </a:p>
          <a:p>
            <a:pPr marL="285750" indent="-285750">
              <a:buFontTx/>
              <a:buAutoNum type="alphaUcPeriod"/>
            </a:pPr>
            <a:r>
              <a:rPr lang="en-US" altLang="en-US" dirty="0">
                <a:latin typeface="Georgia" panose="02040502050405020303" pitchFamily="18" charset="0"/>
              </a:rPr>
              <a:t>None, because only areas on the night side of the Earth are affected. </a:t>
            </a:r>
            <a:br>
              <a:rPr lang="en-US" altLang="en-US" dirty="0"/>
            </a:br>
            <a:endParaRPr lang="en-US" altLang="en-US" dirty="0"/>
          </a:p>
        </p:txBody>
      </p:sp>
      <p:sp>
        <p:nvSpPr>
          <p:cNvPr id="4" name="Slide Number Placeholder 1"/>
          <p:cNvSpPr>
            <a:spLocks noGrp="1"/>
          </p:cNvSpPr>
          <p:nvPr>
            <p:ph type="sldNum" sz="quarter" idx="12"/>
          </p:nvPr>
        </p:nvSpPr>
        <p:spPr>
          <a:xfrm>
            <a:off x="6553200" y="4683919"/>
            <a:ext cx="2133600" cy="357188"/>
          </a:xfrm>
        </p:spPr>
        <p:txBody>
          <a:bodyPr/>
          <a:lstStyle/>
          <a:p>
            <a:pPr>
              <a:defRPr/>
            </a:pPr>
            <a:r>
              <a:rPr lang="en-US" altLang="en-US" dirty="0">
                <a:solidFill>
                  <a:srgbClr val="000066"/>
                </a:solidFill>
              </a:rPr>
              <a:t>64</a:t>
            </a:r>
          </a:p>
        </p:txBody>
      </p:sp>
    </p:spTree>
    <p:extLst>
      <p:ext uri="{BB962C8B-B14F-4D97-AF65-F5344CB8AC3E}">
        <p14:creationId xmlns:p14="http://schemas.microsoft.com/office/powerpoint/2010/main" val="137567908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mph" presetSubtype="2" fill="hold" nodeType="clickEffect">
                                  <p:stCondLst>
                                    <p:cond delay="0"/>
                                  </p:stCondLst>
                                  <p:childTnLst>
                                    <p:animClr clrSpc="rgb" dir="cw">
                                      <p:cBhvr override="childStyle">
                                        <p:cTn id="6" dur="500" fill="hold"/>
                                        <p:tgtEl>
                                          <p:spTgt spid="3321859">
                                            <p:txEl>
                                              <p:pRg st="2" end="2"/>
                                            </p:txEl>
                                          </p:spTgt>
                                        </p:tgtEl>
                                        <p:attrNameLst>
                                          <p:attrName>style.color</p:attrName>
                                        </p:attrNameLst>
                                      </p:cBhvr>
                                      <p:to>
                                        <a:schemeClr val="accent1"/>
                                      </p:to>
                                    </p:animClr>
                                  </p:childTnLst>
                                </p:cTn>
                              </p:par>
                              <p:par>
                                <p:cTn id="7" presetID="5" presetClass="emph" presetSubtype="1" nodeType="withEffect">
                                  <p:stCondLst>
                                    <p:cond delay="0"/>
                                  </p:stCondLst>
                                  <p:childTnLst>
                                    <p:set>
                                      <p:cBhvr override="childStyle">
                                        <p:cTn id="8" dur="indefinite"/>
                                        <p:tgtEl>
                                          <p:spTgt spid="3321859">
                                            <p:txEl>
                                              <p:pRg st="2" end="2"/>
                                            </p:txEl>
                                          </p:spTgt>
                                        </p:tgtEl>
                                        <p:attrNameLst>
                                          <p:attrName>style.fontStyle</p:attrName>
                                        </p:attrNameLst>
                                      </p:cBhvr>
                                      <p:to>
                                        <p:strVal val="normal"/>
                                      </p:to>
                                    </p:set>
                                    <p:set>
                                      <p:cBhvr override="childStyle">
                                        <p:cTn id="9" dur="indefinite"/>
                                        <p:tgtEl>
                                          <p:spTgt spid="3321859">
                                            <p:txEl>
                                              <p:pRg st="2" end="2"/>
                                            </p:txEl>
                                          </p:spTgt>
                                        </p:tgtEl>
                                        <p:attrNameLst>
                                          <p:attrName>style.fontWeight</p:attrName>
                                        </p:attrNameLst>
                                      </p:cBhvr>
                                      <p:to>
                                        <p:strVal val="bold"/>
                                      </p:to>
                                    </p:set>
                                    <p:set>
                                      <p:cBhvr override="childStyle">
                                        <p:cTn id="10" dur="indefinite"/>
                                        <p:tgtEl>
                                          <p:spTgt spid="3321859">
                                            <p:txEl>
                                              <p:pRg st="2" end="2"/>
                                            </p:txEl>
                                          </p:spTgt>
                                        </p:tgtEl>
                                        <p:attrNameLst>
                                          <p:attrName>style.textDecorationUnderline</p:attrName>
                                        </p:attrNameLst>
                                      </p:cBhvr>
                                      <p:to>
                                        <p:strVal val="false"/>
                                      </p:to>
                                    </p:set>
                                  </p:childTnLst>
                                </p:cTn>
                              </p:par>
                              <p:par>
                                <p:cTn id="11" presetID="8" presetClass="emph" presetSubtype="0" fill="hold" nodeType="withEffect">
                                  <p:stCondLst>
                                    <p:cond delay="0"/>
                                  </p:stCondLst>
                                  <p:childTnLst>
                                    <p:animRot by="21600000">
                                      <p:cBhvr>
                                        <p:cTn id="12" dur="1000" fill="hold"/>
                                        <p:tgtEl>
                                          <p:spTgt spid="3321859">
                                            <p:txEl>
                                              <p:pRg st="2" end="2"/>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4066" name="Rectangle 2"/>
          <p:cNvSpPr>
            <a:spLocks noGrp="1" noChangeArrowheads="1"/>
          </p:cNvSpPr>
          <p:nvPr>
            <p:ph type="title" idx="4294967295"/>
          </p:nvPr>
        </p:nvSpPr>
        <p:spPr>
          <a:xfrm>
            <a:off x="329785" y="247344"/>
            <a:ext cx="8559382" cy="651272"/>
          </a:xfrm>
        </p:spPr>
        <p:txBody>
          <a:bodyPr anchor="t">
            <a:noAutofit/>
          </a:bodyPr>
          <a:lstStyle/>
          <a:p>
            <a:pPr algn="ctr">
              <a:lnSpc>
                <a:spcPts val="2250"/>
              </a:lnSpc>
            </a:pPr>
            <a:r>
              <a:rPr lang="en-US" altLang="en-US" sz="2000" dirty="0"/>
              <a:t>G3A08</a:t>
            </a:r>
            <a:br>
              <a:rPr lang="en-US" altLang="en-US" sz="2000" dirty="0"/>
            </a:br>
            <a:r>
              <a:rPr lang="en-US" altLang="en-US" sz="2000" dirty="0"/>
              <a:t>Which of the following effects can a geomagnetic storm have on radio propagation? </a:t>
            </a:r>
          </a:p>
        </p:txBody>
      </p:sp>
      <p:sp>
        <p:nvSpPr>
          <p:cNvPr id="3336195" name="Rectangle 3"/>
          <p:cNvSpPr>
            <a:spLocks noGrp="1" noChangeArrowheads="1"/>
          </p:cNvSpPr>
          <p:nvPr>
            <p:ph type="body" idx="4294967295"/>
          </p:nvPr>
        </p:nvSpPr>
        <p:spPr>
          <a:xfrm>
            <a:off x="329785" y="1337248"/>
            <a:ext cx="7624666" cy="2469003"/>
          </a:xfrm>
        </p:spPr>
        <p:txBody>
          <a:bodyPr>
            <a:normAutofit fontScale="92500" lnSpcReduction="20000"/>
          </a:bodyPr>
          <a:lstStyle/>
          <a:p>
            <a:pPr marL="285750" indent="-285750">
              <a:buFontTx/>
              <a:buAutoNum type="alphaUcPeriod"/>
            </a:pPr>
            <a:r>
              <a:rPr lang="en-US" altLang="en-US" dirty="0">
                <a:latin typeface="Georgia" panose="02040502050405020303" pitchFamily="18" charset="0"/>
              </a:rPr>
              <a:t>Improved high-latitude HF propagation. </a:t>
            </a:r>
          </a:p>
          <a:p>
            <a:pPr marL="285750" indent="-285750">
              <a:buFontTx/>
              <a:buAutoNum type="alphaUcPeriod"/>
            </a:pPr>
            <a:endParaRPr lang="en-US" altLang="en-US" dirty="0">
              <a:latin typeface="Georgia" panose="02040502050405020303" pitchFamily="18" charset="0"/>
            </a:endParaRPr>
          </a:p>
          <a:p>
            <a:pPr marL="285750" indent="-285750">
              <a:buFontTx/>
              <a:buAutoNum type="alphaUcPeriod"/>
            </a:pPr>
            <a:r>
              <a:rPr lang="en-US" altLang="en-US" dirty="0">
                <a:latin typeface="Georgia" panose="02040502050405020303" pitchFamily="18" charset="0"/>
              </a:rPr>
              <a:t>Degraded high-latitude HF propagation. </a:t>
            </a:r>
          </a:p>
          <a:p>
            <a:pPr marL="285750" indent="-285750">
              <a:buFontTx/>
              <a:buAutoNum type="alphaUcPeriod"/>
            </a:pPr>
            <a:endParaRPr lang="en-US" altLang="en-US" dirty="0">
              <a:latin typeface="Georgia" panose="02040502050405020303" pitchFamily="18" charset="0"/>
            </a:endParaRPr>
          </a:p>
          <a:p>
            <a:pPr marL="285750" indent="-285750">
              <a:buFontTx/>
              <a:buAutoNum type="alphaUcPeriod"/>
            </a:pPr>
            <a:r>
              <a:rPr lang="en-US" altLang="en-US" dirty="0">
                <a:latin typeface="Georgia" panose="02040502050405020303" pitchFamily="18" charset="0"/>
              </a:rPr>
              <a:t>Improved ground wave propagation. </a:t>
            </a:r>
          </a:p>
          <a:p>
            <a:pPr marL="285750" indent="-285750">
              <a:buFontTx/>
              <a:buAutoNum type="alphaUcPeriod"/>
            </a:pPr>
            <a:endParaRPr lang="en-US" altLang="en-US" dirty="0">
              <a:latin typeface="Georgia" panose="02040502050405020303" pitchFamily="18" charset="0"/>
            </a:endParaRPr>
          </a:p>
          <a:p>
            <a:pPr marL="285750" indent="-285750">
              <a:buFontTx/>
              <a:buAutoNum type="alphaUcPeriod"/>
            </a:pPr>
            <a:r>
              <a:rPr lang="en-US" altLang="en-US" dirty="0">
                <a:latin typeface="Georgia" panose="02040502050405020303" pitchFamily="18" charset="0"/>
              </a:rPr>
              <a:t>Degraded ground wave propagation. </a:t>
            </a:r>
            <a:br>
              <a:rPr lang="en-US" altLang="en-US" dirty="0"/>
            </a:br>
            <a:br>
              <a:rPr lang="en-US" altLang="en-US" dirty="0"/>
            </a:br>
            <a:endParaRPr lang="en-US" altLang="en-US" dirty="0"/>
          </a:p>
        </p:txBody>
      </p:sp>
      <p:sp>
        <p:nvSpPr>
          <p:cNvPr id="4" name="Slide Number Placeholder 1"/>
          <p:cNvSpPr>
            <a:spLocks noGrp="1"/>
          </p:cNvSpPr>
          <p:nvPr>
            <p:ph type="sldNum" sz="quarter" idx="12"/>
          </p:nvPr>
        </p:nvSpPr>
        <p:spPr>
          <a:xfrm>
            <a:off x="6553200" y="4683919"/>
            <a:ext cx="2133600" cy="357188"/>
          </a:xfrm>
        </p:spPr>
        <p:txBody>
          <a:bodyPr/>
          <a:lstStyle/>
          <a:p>
            <a:pPr>
              <a:defRPr/>
            </a:pPr>
            <a:r>
              <a:rPr lang="en-US" altLang="en-US" dirty="0">
                <a:solidFill>
                  <a:srgbClr val="000066"/>
                </a:solidFill>
              </a:rPr>
              <a:t>65</a:t>
            </a:r>
          </a:p>
        </p:txBody>
      </p:sp>
    </p:spTree>
    <p:extLst>
      <p:ext uri="{BB962C8B-B14F-4D97-AF65-F5344CB8AC3E}">
        <p14:creationId xmlns:p14="http://schemas.microsoft.com/office/powerpoint/2010/main" val="393893030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mph" presetSubtype="2" fill="hold" nodeType="clickEffect">
                                  <p:stCondLst>
                                    <p:cond delay="0"/>
                                  </p:stCondLst>
                                  <p:childTnLst>
                                    <p:animClr clrSpc="rgb" dir="cw">
                                      <p:cBhvr override="childStyle">
                                        <p:cTn id="6" dur="500" fill="hold"/>
                                        <p:tgtEl>
                                          <p:spTgt spid="3336195">
                                            <p:txEl>
                                              <p:pRg st="2" end="2"/>
                                            </p:txEl>
                                          </p:spTgt>
                                        </p:tgtEl>
                                        <p:attrNameLst>
                                          <p:attrName>style.color</p:attrName>
                                        </p:attrNameLst>
                                      </p:cBhvr>
                                      <p:to>
                                        <a:schemeClr val="accent1"/>
                                      </p:to>
                                    </p:animClr>
                                  </p:childTnLst>
                                </p:cTn>
                              </p:par>
                              <p:par>
                                <p:cTn id="7" presetID="5" presetClass="emph" presetSubtype="1" nodeType="withEffect">
                                  <p:stCondLst>
                                    <p:cond delay="0"/>
                                  </p:stCondLst>
                                  <p:childTnLst>
                                    <p:set>
                                      <p:cBhvr override="childStyle">
                                        <p:cTn id="8" dur="indefinite"/>
                                        <p:tgtEl>
                                          <p:spTgt spid="3336195">
                                            <p:txEl>
                                              <p:pRg st="2" end="2"/>
                                            </p:txEl>
                                          </p:spTgt>
                                        </p:tgtEl>
                                        <p:attrNameLst>
                                          <p:attrName>style.fontStyle</p:attrName>
                                        </p:attrNameLst>
                                      </p:cBhvr>
                                      <p:to>
                                        <p:strVal val="normal"/>
                                      </p:to>
                                    </p:set>
                                    <p:set>
                                      <p:cBhvr override="childStyle">
                                        <p:cTn id="9" dur="indefinite"/>
                                        <p:tgtEl>
                                          <p:spTgt spid="3336195">
                                            <p:txEl>
                                              <p:pRg st="2" end="2"/>
                                            </p:txEl>
                                          </p:spTgt>
                                        </p:tgtEl>
                                        <p:attrNameLst>
                                          <p:attrName>style.fontWeight</p:attrName>
                                        </p:attrNameLst>
                                      </p:cBhvr>
                                      <p:to>
                                        <p:strVal val="bold"/>
                                      </p:to>
                                    </p:set>
                                    <p:set>
                                      <p:cBhvr override="childStyle">
                                        <p:cTn id="10" dur="indefinite"/>
                                        <p:tgtEl>
                                          <p:spTgt spid="3336195">
                                            <p:txEl>
                                              <p:pRg st="2" end="2"/>
                                            </p:txEl>
                                          </p:spTgt>
                                        </p:tgtEl>
                                        <p:attrNameLst>
                                          <p:attrName>style.textDecorationUnderline</p:attrName>
                                        </p:attrNameLst>
                                      </p:cBhvr>
                                      <p:to>
                                        <p:strVal val="false"/>
                                      </p:to>
                                    </p:set>
                                  </p:childTnLst>
                                </p:cTn>
                              </p:par>
                              <p:par>
                                <p:cTn id="11" presetID="8" presetClass="emph" presetSubtype="0" fill="hold" nodeType="withEffect">
                                  <p:stCondLst>
                                    <p:cond delay="0"/>
                                  </p:stCondLst>
                                  <p:childTnLst>
                                    <p:animRot by="21600000">
                                      <p:cBhvr>
                                        <p:cTn id="12" dur="1000" fill="hold"/>
                                        <p:tgtEl>
                                          <p:spTgt spid="3336195">
                                            <p:txEl>
                                              <p:pRg st="2" end="2"/>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6114" name="Rectangle 2"/>
          <p:cNvSpPr>
            <a:spLocks noGrp="1" noChangeArrowheads="1"/>
          </p:cNvSpPr>
          <p:nvPr>
            <p:ph type="title" idx="4294967295"/>
          </p:nvPr>
        </p:nvSpPr>
        <p:spPr>
          <a:xfrm>
            <a:off x="284813" y="123826"/>
            <a:ext cx="8544393" cy="651272"/>
          </a:xfrm>
        </p:spPr>
        <p:txBody>
          <a:bodyPr anchor="t">
            <a:noAutofit/>
          </a:bodyPr>
          <a:lstStyle/>
          <a:p>
            <a:pPr algn="ctr">
              <a:lnSpc>
                <a:spcPts val="2250"/>
              </a:lnSpc>
            </a:pPr>
            <a:r>
              <a:rPr lang="en-US" altLang="en-US" sz="2000" dirty="0"/>
              <a:t>G3A11 </a:t>
            </a:r>
            <a:br>
              <a:rPr lang="en-US" altLang="en-US" sz="2000" dirty="0"/>
            </a:br>
            <a:r>
              <a:rPr lang="en-US" altLang="en-US" sz="2000" dirty="0"/>
              <a:t>How long does it take a coronal mass ejection to affect radio propagation on Earth?</a:t>
            </a:r>
          </a:p>
        </p:txBody>
      </p:sp>
      <p:sp>
        <p:nvSpPr>
          <p:cNvPr id="3343363" name="Rectangle 3"/>
          <p:cNvSpPr>
            <a:spLocks noGrp="1" noChangeArrowheads="1"/>
          </p:cNvSpPr>
          <p:nvPr>
            <p:ph type="body" idx="4294967295"/>
          </p:nvPr>
        </p:nvSpPr>
        <p:spPr>
          <a:xfrm>
            <a:off x="415606" y="1430110"/>
            <a:ext cx="7784013" cy="2418389"/>
          </a:xfrm>
        </p:spPr>
        <p:txBody>
          <a:bodyPr>
            <a:normAutofit fontScale="92500" lnSpcReduction="20000"/>
          </a:bodyPr>
          <a:lstStyle/>
          <a:p>
            <a:pPr marL="285750" indent="-285750">
              <a:buFontTx/>
              <a:buAutoNum type="alphaUcPeriod"/>
            </a:pPr>
            <a:r>
              <a:rPr lang="en-US" altLang="en-US" dirty="0">
                <a:latin typeface="Georgia" panose="02040502050405020303" pitchFamily="18" charset="0"/>
              </a:rPr>
              <a:t>28 days. </a:t>
            </a:r>
          </a:p>
          <a:p>
            <a:pPr marL="285750" indent="-285750">
              <a:buFontTx/>
              <a:buAutoNum type="alphaUcPeriod"/>
            </a:pPr>
            <a:endParaRPr lang="en-US" altLang="en-US" dirty="0">
              <a:latin typeface="Georgia" panose="02040502050405020303" pitchFamily="18" charset="0"/>
            </a:endParaRPr>
          </a:p>
          <a:p>
            <a:pPr marL="285750" indent="-285750">
              <a:buFontTx/>
              <a:buAutoNum type="alphaUcPeriod"/>
            </a:pPr>
            <a:r>
              <a:rPr lang="en-US" altLang="en-US" dirty="0">
                <a:latin typeface="Georgia" panose="02040502050405020303" pitchFamily="18" charset="0"/>
              </a:rPr>
              <a:t>14 days. </a:t>
            </a:r>
          </a:p>
          <a:p>
            <a:pPr marL="285750" indent="-285750">
              <a:buFontTx/>
              <a:buAutoNum type="alphaUcPeriod"/>
            </a:pPr>
            <a:endParaRPr lang="en-US" altLang="en-US" dirty="0">
              <a:latin typeface="Georgia" panose="02040502050405020303" pitchFamily="18" charset="0"/>
            </a:endParaRPr>
          </a:p>
          <a:p>
            <a:pPr marL="285750" indent="-285750">
              <a:buFontTx/>
              <a:buAutoNum type="alphaUcPeriod"/>
            </a:pPr>
            <a:r>
              <a:rPr lang="en-US" altLang="en-US" dirty="0">
                <a:latin typeface="Georgia" panose="02040502050405020303" pitchFamily="18" charset="0"/>
              </a:rPr>
              <a:t>4 to 8 minutes. </a:t>
            </a:r>
          </a:p>
          <a:p>
            <a:pPr marL="285750" indent="-285750">
              <a:buFontTx/>
              <a:buAutoNum type="alphaUcPeriod"/>
            </a:pPr>
            <a:endParaRPr lang="en-US" altLang="en-US" dirty="0">
              <a:latin typeface="Georgia" panose="02040502050405020303" pitchFamily="18" charset="0"/>
            </a:endParaRPr>
          </a:p>
          <a:p>
            <a:pPr marL="285750" indent="-285750">
              <a:buFontTx/>
              <a:buAutoNum type="alphaUcPeriod"/>
            </a:pPr>
            <a:r>
              <a:rPr lang="en-US" altLang="en-US" dirty="0">
                <a:latin typeface="Georgia" panose="02040502050405020303" pitchFamily="18" charset="0"/>
              </a:rPr>
              <a:t>20 to 40 hours. </a:t>
            </a:r>
            <a:br>
              <a:rPr lang="en-US" altLang="en-US" dirty="0"/>
            </a:br>
            <a:br>
              <a:rPr lang="en-US" altLang="en-US" dirty="0"/>
            </a:br>
            <a:endParaRPr lang="en-US" altLang="en-US" dirty="0"/>
          </a:p>
        </p:txBody>
      </p:sp>
      <p:sp>
        <p:nvSpPr>
          <p:cNvPr id="4" name="Slide Number Placeholder 1"/>
          <p:cNvSpPr>
            <a:spLocks noGrp="1"/>
          </p:cNvSpPr>
          <p:nvPr>
            <p:ph type="sldNum" sz="quarter" idx="12"/>
          </p:nvPr>
        </p:nvSpPr>
        <p:spPr>
          <a:xfrm>
            <a:off x="6553200" y="4683919"/>
            <a:ext cx="2133600" cy="357188"/>
          </a:xfrm>
        </p:spPr>
        <p:txBody>
          <a:bodyPr/>
          <a:lstStyle/>
          <a:p>
            <a:pPr>
              <a:defRPr/>
            </a:pPr>
            <a:r>
              <a:rPr lang="en-US" altLang="en-US" dirty="0">
                <a:solidFill>
                  <a:srgbClr val="000066"/>
                </a:solidFill>
              </a:rPr>
              <a:t>66</a:t>
            </a:r>
          </a:p>
        </p:txBody>
      </p:sp>
    </p:spTree>
    <p:extLst>
      <p:ext uri="{BB962C8B-B14F-4D97-AF65-F5344CB8AC3E}">
        <p14:creationId xmlns:p14="http://schemas.microsoft.com/office/powerpoint/2010/main" val="406621916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mph" presetSubtype="2" fill="hold" nodeType="clickEffect">
                                  <p:stCondLst>
                                    <p:cond delay="0"/>
                                  </p:stCondLst>
                                  <p:childTnLst>
                                    <p:animClr clrSpc="rgb" dir="cw">
                                      <p:cBhvr override="childStyle">
                                        <p:cTn id="6" dur="500" fill="hold"/>
                                        <p:tgtEl>
                                          <p:spTgt spid="3343363">
                                            <p:txEl>
                                              <p:pRg st="6" end="6"/>
                                            </p:txEl>
                                          </p:spTgt>
                                        </p:tgtEl>
                                        <p:attrNameLst>
                                          <p:attrName>style.color</p:attrName>
                                        </p:attrNameLst>
                                      </p:cBhvr>
                                      <p:to>
                                        <a:schemeClr val="accent1"/>
                                      </p:to>
                                    </p:animClr>
                                  </p:childTnLst>
                                </p:cTn>
                              </p:par>
                              <p:par>
                                <p:cTn id="7" presetID="5" presetClass="emph" presetSubtype="1" nodeType="withEffect">
                                  <p:stCondLst>
                                    <p:cond delay="0"/>
                                  </p:stCondLst>
                                  <p:childTnLst>
                                    <p:set>
                                      <p:cBhvr override="childStyle">
                                        <p:cTn id="8" dur="indefinite"/>
                                        <p:tgtEl>
                                          <p:spTgt spid="3343363">
                                            <p:txEl>
                                              <p:pRg st="6" end="6"/>
                                            </p:txEl>
                                          </p:spTgt>
                                        </p:tgtEl>
                                        <p:attrNameLst>
                                          <p:attrName>style.fontStyle</p:attrName>
                                        </p:attrNameLst>
                                      </p:cBhvr>
                                      <p:to>
                                        <p:strVal val="normal"/>
                                      </p:to>
                                    </p:set>
                                    <p:set>
                                      <p:cBhvr override="childStyle">
                                        <p:cTn id="9" dur="indefinite"/>
                                        <p:tgtEl>
                                          <p:spTgt spid="3343363">
                                            <p:txEl>
                                              <p:pRg st="6" end="6"/>
                                            </p:txEl>
                                          </p:spTgt>
                                        </p:tgtEl>
                                        <p:attrNameLst>
                                          <p:attrName>style.fontWeight</p:attrName>
                                        </p:attrNameLst>
                                      </p:cBhvr>
                                      <p:to>
                                        <p:strVal val="bold"/>
                                      </p:to>
                                    </p:set>
                                    <p:set>
                                      <p:cBhvr override="childStyle">
                                        <p:cTn id="10" dur="indefinite"/>
                                        <p:tgtEl>
                                          <p:spTgt spid="3343363">
                                            <p:txEl>
                                              <p:pRg st="6" end="6"/>
                                            </p:txEl>
                                          </p:spTgt>
                                        </p:tgtEl>
                                        <p:attrNameLst>
                                          <p:attrName>style.textDecorationUnderline</p:attrName>
                                        </p:attrNameLst>
                                      </p:cBhvr>
                                      <p:to>
                                        <p:strVal val="false"/>
                                      </p:to>
                                    </p:set>
                                  </p:childTnLst>
                                </p:cTn>
                              </p:par>
                              <p:par>
                                <p:cTn id="11" presetID="8" presetClass="emph" presetSubtype="0" fill="hold" nodeType="withEffect">
                                  <p:stCondLst>
                                    <p:cond delay="0"/>
                                  </p:stCondLst>
                                  <p:childTnLst>
                                    <p:animRot by="21600000">
                                      <p:cBhvr>
                                        <p:cTn id="12" dur="1000" fill="hold"/>
                                        <p:tgtEl>
                                          <p:spTgt spid="3343363">
                                            <p:txEl>
                                              <p:pRg st="6" end="6"/>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7138" name="Rectangle 2"/>
          <p:cNvSpPr>
            <a:spLocks noGrp="1" noChangeArrowheads="1"/>
          </p:cNvSpPr>
          <p:nvPr>
            <p:ph type="title" idx="4294967295"/>
          </p:nvPr>
        </p:nvSpPr>
        <p:spPr>
          <a:xfrm>
            <a:off x="404734" y="94060"/>
            <a:ext cx="8282066" cy="651272"/>
          </a:xfrm>
        </p:spPr>
        <p:txBody>
          <a:bodyPr anchor="t">
            <a:noAutofit/>
          </a:bodyPr>
          <a:lstStyle/>
          <a:p>
            <a:pPr algn="ctr">
              <a:lnSpc>
                <a:spcPts val="2250"/>
              </a:lnSpc>
            </a:pPr>
            <a:r>
              <a:rPr lang="en-US" altLang="en-US" sz="2000" dirty="0"/>
              <a:t>G3A14</a:t>
            </a:r>
            <a:br>
              <a:rPr lang="en-US" altLang="en-US" sz="2000" dirty="0"/>
            </a:br>
            <a:r>
              <a:rPr lang="en-US" altLang="en-US" sz="2000" dirty="0"/>
              <a:t>How is long distance radio communication usually affected by the charged particles that reach Earth from solar coronal holes?</a:t>
            </a:r>
          </a:p>
        </p:txBody>
      </p:sp>
      <p:sp>
        <p:nvSpPr>
          <p:cNvPr id="3342339" name="Rectangle 3"/>
          <p:cNvSpPr>
            <a:spLocks noGrp="1" noChangeArrowheads="1"/>
          </p:cNvSpPr>
          <p:nvPr>
            <p:ph type="body" idx="4294967295"/>
          </p:nvPr>
        </p:nvSpPr>
        <p:spPr>
          <a:xfrm>
            <a:off x="333571" y="1343974"/>
            <a:ext cx="5407662" cy="2455551"/>
          </a:xfrm>
        </p:spPr>
        <p:txBody>
          <a:bodyPr>
            <a:normAutofit lnSpcReduction="10000"/>
          </a:bodyPr>
          <a:lstStyle/>
          <a:p>
            <a:pPr marL="285750" indent="-285750">
              <a:buFontTx/>
              <a:buAutoNum type="alphaUcPeriod"/>
            </a:pPr>
            <a:r>
              <a:rPr lang="en-US" altLang="en-US" dirty="0">
                <a:latin typeface="Georgia" panose="02040502050405020303" pitchFamily="18" charset="0"/>
              </a:rPr>
              <a:t>HF communications are improved.</a:t>
            </a:r>
          </a:p>
          <a:p>
            <a:pPr marL="285750" indent="-285750">
              <a:buFontTx/>
              <a:buAutoNum type="alphaUcPeriod"/>
            </a:pPr>
            <a:endParaRPr lang="en-US" altLang="en-US" dirty="0">
              <a:latin typeface="Georgia" panose="02040502050405020303" pitchFamily="18" charset="0"/>
            </a:endParaRPr>
          </a:p>
          <a:p>
            <a:pPr marL="285750" indent="-285750">
              <a:buFontTx/>
              <a:buAutoNum type="alphaUcPeriod"/>
            </a:pPr>
            <a:r>
              <a:rPr lang="en-US" altLang="en-US" dirty="0">
                <a:latin typeface="Georgia" panose="02040502050405020303" pitchFamily="18" charset="0"/>
              </a:rPr>
              <a:t>HF communications are disturbed. </a:t>
            </a:r>
          </a:p>
          <a:p>
            <a:pPr marL="285750" indent="-285750">
              <a:buFontTx/>
              <a:buAutoNum type="alphaUcPeriod"/>
            </a:pPr>
            <a:endParaRPr lang="en-US" altLang="en-US" dirty="0">
              <a:latin typeface="Georgia" panose="02040502050405020303" pitchFamily="18" charset="0"/>
            </a:endParaRPr>
          </a:p>
          <a:p>
            <a:pPr marL="285750" indent="-285750">
              <a:buFontTx/>
              <a:buAutoNum type="alphaUcPeriod"/>
            </a:pPr>
            <a:r>
              <a:rPr lang="en-US" altLang="en-US" dirty="0">
                <a:latin typeface="Georgia" panose="02040502050405020303" pitchFamily="18" charset="0"/>
              </a:rPr>
              <a:t>VHF/UHF ducting is improved.</a:t>
            </a:r>
          </a:p>
          <a:p>
            <a:pPr marL="285750" indent="-285750">
              <a:buFontTx/>
              <a:buAutoNum type="alphaUcPeriod"/>
            </a:pPr>
            <a:endParaRPr lang="en-US" altLang="en-US" dirty="0">
              <a:latin typeface="Georgia" panose="02040502050405020303" pitchFamily="18" charset="0"/>
            </a:endParaRPr>
          </a:p>
          <a:p>
            <a:pPr marL="285750" indent="-285750">
              <a:buFontTx/>
              <a:buAutoNum type="alphaUcPeriod"/>
            </a:pPr>
            <a:r>
              <a:rPr lang="en-US" altLang="en-US" dirty="0">
                <a:latin typeface="Georgia" panose="02040502050405020303" pitchFamily="18" charset="0"/>
              </a:rPr>
              <a:t>VHF/UHF ducting is disturbed</a:t>
            </a:r>
            <a:r>
              <a:rPr lang="en-US" altLang="en-US" dirty="0"/>
              <a:t>.</a:t>
            </a:r>
            <a:br>
              <a:rPr lang="en-US" altLang="en-US" dirty="0"/>
            </a:br>
            <a:endParaRPr lang="en-US" altLang="en-US" dirty="0"/>
          </a:p>
        </p:txBody>
      </p:sp>
      <p:sp>
        <p:nvSpPr>
          <p:cNvPr id="4" name="Slide Number Placeholder 1"/>
          <p:cNvSpPr>
            <a:spLocks noGrp="1"/>
          </p:cNvSpPr>
          <p:nvPr>
            <p:ph type="sldNum" sz="quarter" idx="12"/>
          </p:nvPr>
        </p:nvSpPr>
        <p:spPr>
          <a:xfrm>
            <a:off x="6553200" y="4683919"/>
            <a:ext cx="2133600" cy="357188"/>
          </a:xfrm>
        </p:spPr>
        <p:txBody>
          <a:bodyPr/>
          <a:lstStyle/>
          <a:p>
            <a:pPr>
              <a:defRPr/>
            </a:pPr>
            <a:r>
              <a:rPr lang="en-US" altLang="en-US" dirty="0">
                <a:solidFill>
                  <a:srgbClr val="000066"/>
                </a:solidFill>
              </a:rPr>
              <a:t>67</a:t>
            </a:r>
          </a:p>
        </p:txBody>
      </p:sp>
    </p:spTree>
    <p:extLst>
      <p:ext uri="{BB962C8B-B14F-4D97-AF65-F5344CB8AC3E}">
        <p14:creationId xmlns:p14="http://schemas.microsoft.com/office/powerpoint/2010/main" val="188576258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mph" presetSubtype="2" fill="hold" nodeType="clickEffect">
                                  <p:stCondLst>
                                    <p:cond delay="0"/>
                                  </p:stCondLst>
                                  <p:childTnLst>
                                    <p:animClr clrSpc="rgb" dir="cw">
                                      <p:cBhvr override="childStyle">
                                        <p:cTn id="6" dur="500" fill="hold"/>
                                        <p:tgtEl>
                                          <p:spTgt spid="3342339">
                                            <p:txEl>
                                              <p:pRg st="2" end="2"/>
                                            </p:txEl>
                                          </p:spTgt>
                                        </p:tgtEl>
                                        <p:attrNameLst>
                                          <p:attrName>style.color</p:attrName>
                                        </p:attrNameLst>
                                      </p:cBhvr>
                                      <p:to>
                                        <a:schemeClr val="accent1"/>
                                      </p:to>
                                    </p:animClr>
                                  </p:childTnLst>
                                </p:cTn>
                              </p:par>
                              <p:par>
                                <p:cTn id="7" presetID="5" presetClass="emph" presetSubtype="1" nodeType="withEffect">
                                  <p:stCondLst>
                                    <p:cond delay="0"/>
                                  </p:stCondLst>
                                  <p:childTnLst>
                                    <p:set>
                                      <p:cBhvr override="childStyle">
                                        <p:cTn id="8" dur="indefinite"/>
                                        <p:tgtEl>
                                          <p:spTgt spid="3342339">
                                            <p:txEl>
                                              <p:pRg st="2" end="2"/>
                                            </p:txEl>
                                          </p:spTgt>
                                        </p:tgtEl>
                                        <p:attrNameLst>
                                          <p:attrName>style.fontStyle</p:attrName>
                                        </p:attrNameLst>
                                      </p:cBhvr>
                                      <p:to>
                                        <p:strVal val="normal"/>
                                      </p:to>
                                    </p:set>
                                    <p:set>
                                      <p:cBhvr override="childStyle">
                                        <p:cTn id="9" dur="indefinite"/>
                                        <p:tgtEl>
                                          <p:spTgt spid="3342339">
                                            <p:txEl>
                                              <p:pRg st="2" end="2"/>
                                            </p:txEl>
                                          </p:spTgt>
                                        </p:tgtEl>
                                        <p:attrNameLst>
                                          <p:attrName>style.fontWeight</p:attrName>
                                        </p:attrNameLst>
                                      </p:cBhvr>
                                      <p:to>
                                        <p:strVal val="bold"/>
                                      </p:to>
                                    </p:set>
                                    <p:set>
                                      <p:cBhvr override="childStyle">
                                        <p:cTn id="10" dur="indefinite"/>
                                        <p:tgtEl>
                                          <p:spTgt spid="3342339">
                                            <p:txEl>
                                              <p:pRg st="2" end="2"/>
                                            </p:txEl>
                                          </p:spTgt>
                                        </p:tgtEl>
                                        <p:attrNameLst>
                                          <p:attrName>style.textDecorationUnderline</p:attrName>
                                        </p:attrNameLst>
                                      </p:cBhvr>
                                      <p:to>
                                        <p:strVal val="false"/>
                                      </p:to>
                                    </p:set>
                                  </p:childTnLst>
                                </p:cTn>
                              </p:par>
                              <p:par>
                                <p:cTn id="11" presetID="8" presetClass="emph" presetSubtype="0" fill="hold" nodeType="withEffect">
                                  <p:stCondLst>
                                    <p:cond delay="0"/>
                                  </p:stCondLst>
                                  <p:childTnLst>
                                    <p:animRot by="21600000">
                                      <p:cBhvr>
                                        <p:cTn id="12" dur="1000" fill="hold"/>
                                        <p:tgtEl>
                                          <p:spTgt spid="3342339">
                                            <p:txEl>
                                              <p:pRg st="2" end="2"/>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62" name="Rectangle 2"/>
          <p:cNvSpPr>
            <a:spLocks noGrp="1" noChangeArrowheads="1"/>
          </p:cNvSpPr>
          <p:nvPr>
            <p:ph type="title" idx="4294967295"/>
          </p:nvPr>
        </p:nvSpPr>
        <p:spPr>
          <a:xfrm>
            <a:off x="409133" y="204942"/>
            <a:ext cx="8262918" cy="895299"/>
          </a:xfrm>
        </p:spPr>
        <p:txBody>
          <a:bodyPr anchor="t">
            <a:normAutofit/>
          </a:bodyPr>
          <a:lstStyle/>
          <a:p>
            <a:pPr algn="ctr">
              <a:lnSpc>
                <a:spcPts val="1950"/>
              </a:lnSpc>
            </a:pPr>
            <a:r>
              <a:rPr lang="en-US" altLang="en-US" sz="2000" dirty="0"/>
              <a:t>G3A07 </a:t>
            </a:r>
            <a:br>
              <a:rPr lang="en-US" altLang="en-US" sz="2000" dirty="0"/>
            </a:br>
            <a:r>
              <a:rPr lang="en-US" altLang="en-US" sz="2000" dirty="0"/>
              <a:t>At what point in the solar cycle does the 20-meter band usually support worldwide propagation during daylight hours? </a:t>
            </a:r>
          </a:p>
        </p:txBody>
      </p:sp>
      <p:sp>
        <p:nvSpPr>
          <p:cNvPr id="3345411" name="Rectangle 3"/>
          <p:cNvSpPr>
            <a:spLocks noGrp="1" noChangeArrowheads="1"/>
          </p:cNvSpPr>
          <p:nvPr>
            <p:ph type="body" idx="4294967295"/>
          </p:nvPr>
        </p:nvSpPr>
        <p:spPr>
          <a:xfrm>
            <a:off x="324578" y="1100242"/>
            <a:ext cx="7155513" cy="3289700"/>
          </a:xfrm>
        </p:spPr>
        <p:txBody>
          <a:bodyPr>
            <a:normAutofit/>
          </a:bodyPr>
          <a:lstStyle/>
          <a:p>
            <a:pPr marL="285750" indent="-285750">
              <a:lnSpc>
                <a:spcPct val="150000"/>
              </a:lnSpc>
              <a:buFontTx/>
              <a:buAutoNum type="alphaUcPeriod"/>
            </a:pPr>
            <a:r>
              <a:rPr lang="en-US" altLang="en-US" dirty="0">
                <a:latin typeface="Georgia" panose="02040502050405020303" pitchFamily="18" charset="0"/>
              </a:rPr>
              <a:t>At the summer solstice</a:t>
            </a:r>
          </a:p>
          <a:p>
            <a:pPr marL="285750" indent="-285750">
              <a:lnSpc>
                <a:spcPct val="150000"/>
              </a:lnSpc>
              <a:buFontTx/>
              <a:buAutoNum type="alphaUcPeriod"/>
            </a:pPr>
            <a:r>
              <a:rPr lang="en-US" altLang="en-US" dirty="0">
                <a:latin typeface="Georgia" panose="02040502050405020303" pitchFamily="18" charset="0"/>
              </a:rPr>
              <a:t>Only at the maximum point</a:t>
            </a:r>
          </a:p>
          <a:p>
            <a:pPr marL="285750" indent="-285750">
              <a:lnSpc>
                <a:spcPct val="150000"/>
              </a:lnSpc>
              <a:buFontTx/>
              <a:buAutoNum type="alphaUcPeriod"/>
            </a:pPr>
            <a:r>
              <a:rPr lang="en-US" altLang="en-US" dirty="0">
                <a:latin typeface="Georgia" panose="02040502050405020303" pitchFamily="18" charset="0"/>
              </a:rPr>
              <a:t>Only at the minimum point</a:t>
            </a:r>
          </a:p>
          <a:p>
            <a:pPr marL="285750" indent="-285750">
              <a:lnSpc>
                <a:spcPct val="150000"/>
              </a:lnSpc>
              <a:buFontTx/>
              <a:buAutoNum type="alphaUcPeriod"/>
            </a:pPr>
            <a:r>
              <a:rPr lang="en-US" altLang="en-US" dirty="0">
                <a:latin typeface="Georgia" panose="02040502050405020303" pitchFamily="18" charset="0"/>
              </a:rPr>
              <a:t>At any point</a:t>
            </a:r>
            <a:br>
              <a:rPr lang="en-US" altLang="en-US" dirty="0"/>
            </a:br>
            <a:endParaRPr lang="en-US" altLang="en-US" dirty="0"/>
          </a:p>
        </p:txBody>
      </p:sp>
      <p:sp>
        <p:nvSpPr>
          <p:cNvPr id="4" name="Slide Number Placeholder 1"/>
          <p:cNvSpPr>
            <a:spLocks noGrp="1"/>
          </p:cNvSpPr>
          <p:nvPr>
            <p:ph type="sldNum" sz="quarter" idx="12"/>
          </p:nvPr>
        </p:nvSpPr>
        <p:spPr>
          <a:xfrm>
            <a:off x="6553200" y="4683919"/>
            <a:ext cx="2133600" cy="357188"/>
          </a:xfrm>
        </p:spPr>
        <p:txBody>
          <a:bodyPr/>
          <a:lstStyle/>
          <a:p>
            <a:pPr>
              <a:defRPr/>
            </a:pPr>
            <a:r>
              <a:rPr lang="en-US" altLang="en-US" dirty="0">
                <a:solidFill>
                  <a:srgbClr val="000066"/>
                </a:solidFill>
              </a:rPr>
              <a:t>68</a:t>
            </a:r>
          </a:p>
        </p:txBody>
      </p:sp>
    </p:spTree>
    <p:extLst>
      <p:ext uri="{BB962C8B-B14F-4D97-AF65-F5344CB8AC3E}">
        <p14:creationId xmlns:p14="http://schemas.microsoft.com/office/powerpoint/2010/main" val="10556505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mph" presetSubtype="2" fill="hold" nodeType="clickEffect">
                                  <p:stCondLst>
                                    <p:cond delay="0"/>
                                  </p:stCondLst>
                                  <p:childTnLst>
                                    <p:animClr clrSpc="rgb" dir="cw">
                                      <p:cBhvr override="childStyle">
                                        <p:cTn id="6" dur="500" fill="hold"/>
                                        <p:tgtEl>
                                          <p:spTgt spid="3345411">
                                            <p:txEl>
                                              <p:pRg st="0" end="0"/>
                                            </p:txEl>
                                          </p:spTgt>
                                        </p:tgtEl>
                                        <p:attrNameLst>
                                          <p:attrName>style.color</p:attrName>
                                        </p:attrNameLst>
                                      </p:cBhvr>
                                      <p:to>
                                        <a:schemeClr val="accent1"/>
                                      </p:to>
                                    </p:animClr>
                                  </p:childTnLst>
                                </p:cTn>
                              </p:par>
                            </p:childTnLst>
                          </p:cTn>
                        </p:par>
                      </p:childTnLst>
                    </p:cTn>
                  </p:par>
                  <p:par>
                    <p:cTn id="7" fill="hold">
                      <p:stCondLst>
                        <p:cond delay="indefinite"/>
                      </p:stCondLst>
                      <p:childTnLst>
                        <p:par>
                          <p:cTn id="8" fill="hold">
                            <p:stCondLst>
                              <p:cond delay="0"/>
                            </p:stCondLst>
                            <p:childTnLst>
                              <p:par>
                                <p:cTn id="9" presetID="3" presetClass="emph" presetSubtype="2" fill="hold" nodeType="clickEffect">
                                  <p:stCondLst>
                                    <p:cond delay="0"/>
                                  </p:stCondLst>
                                  <p:childTnLst>
                                    <p:animClr clrSpc="rgb" dir="cw">
                                      <p:cBhvr override="childStyle">
                                        <p:cTn id="10" dur="500" fill="hold"/>
                                        <p:tgtEl>
                                          <p:spTgt spid="3345411">
                                            <p:txEl>
                                              <p:pRg st="1" end="1"/>
                                            </p:txEl>
                                          </p:spTgt>
                                        </p:tgtEl>
                                        <p:attrNameLst>
                                          <p:attrName>style.color</p:attrName>
                                        </p:attrNameLst>
                                      </p:cBhvr>
                                      <p:to>
                                        <a:schemeClr val="accent1"/>
                                      </p:to>
                                    </p:animClr>
                                  </p:childTnLst>
                                </p:cTn>
                              </p:par>
                            </p:childTnLst>
                          </p:cTn>
                        </p:par>
                      </p:childTnLst>
                    </p:cTn>
                  </p:par>
                  <p:par>
                    <p:cTn id="11" fill="hold">
                      <p:stCondLst>
                        <p:cond delay="indefinite"/>
                      </p:stCondLst>
                      <p:childTnLst>
                        <p:par>
                          <p:cTn id="12" fill="hold">
                            <p:stCondLst>
                              <p:cond delay="0"/>
                            </p:stCondLst>
                            <p:childTnLst>
                              <p:par>
                                <p:cTn id="13" presetID="3" presetClass="emph" presetSubtype="2" fill="hold" nodeType="clickEffect">
                                  <p:stCondLst>
                                    <p:cond delay="0"/>
                                  </p:stCondLst>
                                  <p:childTnLst>
                                    <p:animClr clrSpc="rgb" dir="cw">
                                      <p:cBhvr override="childStyle">
                                        <p:cTn id="14" dur="500" fill="hold"/>
                                        <p:tgtEl>
                                          <p:spTgt spid="3345411">
                                            <p:txEl>
                                              <p:pRg st="2" end="2"/>
                                            </p:txEl>
                                          </p:spTgt>
                                        </p:tgtEl>
                                        <p:attrNameLst>
                                          <p:attrName>style.color</p:attrName>
                                        </p:attrNameLst>
                                      </p:cBhvr>
                                      <p:to>
                                        <a:schemeClr val="accent1"/>
                                      </p:to>
                                    </p:animClr>
                                  </p:childTnLst>
                                </p:cTn>
                              </p:par>
                            </p:childTnLst>
                          </p:cTn>
                        </p:par>
                      </p:childTnLst>
                    </p:cTn>
                  </p:par>
                  <p:par>
                    <p:cTn id="15" fill="hold">
                      <p:stCondLst>
                        <p:cond delay="indefinite"/>
                      </p:stCondLst>
                      <p:childTnLst>
                        <p:par>
                          <p:cTn id="16" fill="hold">
                            <p:stCondLst>
                              <p:cond delay="0"/>
                            </p:stCondLst>
                            <p:childTnLst>
                              <p:par>
                                <p:cTn id="17" presetID="3" presetClass="emph" presetSubtype="2" fill="hold" nodeType="clickEffect">
                                  <p:stCondLst>
                                    <p:cond delay="0"/>
                                  </p:stCondLst>
                                  <p:childTnLst>
                                    <p:animClr clrSpc="rgb" dir="cw">
                                      <p:cBhvr override="childStyle">
                                        <p:cTn id="18" dur="500" fill="hold"/>
                                        <p:tgtEl>
                                          <p:spTgt spid="3345411">
                                            <p:txEl>
                                              <p:pRg st="3" end="3"/>
                                            </p:txEl>
                                          </p:spTgt>
                                        </p:tgtEl>
                                        <p:attrNameLst>
                                          <p:attrName>style.color</p:attrName>
                                        </p:attrNameLst>
                                      </p:cBhvr>
                                      <p:to>
                                        <a:schemeClr val="accent1"/>
                                      </p:to>
                                    </p:animClr>
                                  </p:childTnLst>
                                </p:cTn>
                              </p:par>
                              <p:par>
                                <p:cTn id="19" presetID="5" presetClass="emph" presetSubtype="1" nodeType="withEffect">
                                  <p:stCondLst>
                                    <p:cond delay="0"/>
                                  </p:stCondLst>
                                  <p:childTnLst>
                                    <p:set>
                                      <p:cBhvr override="childStyle">
                                        <p:cTn id="20" dur="indefinite"/>
                                        <p:tgtEl>
                                          <p:spTgt spid="3345411">
                                            <p:txEl>
                                              <p:pRg st="0" end="0"/>
                                            </p:txEl>
                                          </p:spTgt>
                                        </p:tgtEl>
                                        <p:attrNameLst>
                                          <p:attrName>style.fontStyle</p:attrName>
                                        </p:attrNameLst>
                                      </p:cBhvr>
                                      <p:to>
                                        <p:strVal val="normal"/>
                                      </p:to>
                                    </p:set>
                                    <p:set>
                                      <p:cBhvr override="childStyle">
                                        <p:cTn id="21" dur="indefinite"/>
                                        <p:tgtEl>
                                          <p:spTgt spid="3345411">
                                            <p:txEl>
                                              <p:pRg st="0" end="0"/>
                                            </p:txEl>
                                          </p:spTgt>
                                        </p:tgtEl>
                                        <p:attrNameLst>
                                          <p:attrName>style.fontWeight</p:attrName>
                                        </p:attrNameLst>
                                      </p:cBhvr>
                                      <p:to>
                                        <p:strVal val="bold"/>
                                      </p:to>
                                    </p:set>
                                    <p:set>
                                      <p:cBhvr override="childStyle">
                                        <p:cTn id="22" dur="indefinite"/>
                                        <p:tgtEl>
                                          <p:spTgt spid="3345411">
                                            <p:txEl>
                                              <p:pRg st="0" end="0"/>
                                            </p:txEl>
                                          </p:spTgt>
                                        </p:tgtEl>
                                        <p:attrNameLst>
                                          <p:attrName>style.textDecorationUnderline</p:attrName>
                                        </p:attrNameLst>
                                      </p:cBhvr>
                                      <p:to>
                                        <p:strVal val="false"/>
                                      </p:to>
                                    </p:set>
                                  </p:childTnLst>
                                </p:cTn>
                              </p:par>
                              <p:par>
                                <p:cTn id="23" presetID="5" presetClass="emph" presetSubtype="1" nodeType="withEffect">
                                  <p:stCondLst>
                                    <p:cond delay="0"/>
                                  </p:stCondLst>
                                  <p:childTnLst>
                                    <p:set>
                                      <p:cBhvr override="childStyle">
                                        <p:cTn id="24" dur="indefinite"/>
                                        <p:tgtEl>
                                          <p:spTgt spid="3345411">
                                            <p:txEl>
                                              <p:pRg st="1" end="1"/>
                                            </p:txEl>
                                          </p:spTgt>
                                        </p:tgtEl>
                                        <p:attrNameLst>
                                          <p:attrName>style.fontStyle</p:attrName>
                                        </p:attrNameLst>
                                      </p:cBhvr>
                                      <p:to>
                                        <p:strVal val="normal"/>
                                      </p:to>
                                    </p:set>
                                    <p:set>
                                      <p:cBhvr override="childStyle">
                                        <p:cTn id="25" dur="indefinite"/>
                                        <p:tgtEl>
                                          <p:spTgt spid="3345411">
                                            <p:txEl>
                                              <p:pRg st="1" end="1"/>
                                            </p:txEl>
                                          </p:spTgt>
                                        </p:tgtEl>
                                        <p:attrNameLst>
                                          <p:attrName>style.fontWeight</p:attrName>
                                        </p:attrNameLst>
                                      </p:cBhvr>
                                      <p:to>
                                        <p:strVal val="bold"/>
                                      </p:to>
                                    </p:set>
                                    <p:set>
                                      <p:cBhvr override="childStyle">
                                        <p:cTn id="26" dur="indefinite"/>
                                        <p:tgtEl>
                                          <p:spTgt spid="3345411">
                                            <p:txEl>
                                              <p:pRg st="1" end="1"/>
                                            </p:txEl>
                                          </p:spTgt>
                                        </p:tgtEl>
                                        <p:attrNameLst>
                                          <p:attrName>style.textDecorationUnderline</p:attrName>
                                        </p:attrNameLst>
                                      </p:cBhvr>
                                      <p:to>
                                        <p:strVal val="false"/>
                                      </p:to>
                                    </p:set>
                                  </p:childTnLst>
                                </p:cTn>
                              </p:par>
                              <p:par>
                                <p:cTn id="27" presetID="5" presetClass="emph" presetSubtype="1" nodeType="withEffect">
                                  <p:stCondLst>
                                    <p:cond delay="0"/>
                                  </p:stCondLst>
                                  <p:childTnLst>
                                    <p:set>
                                      <p:cBhvr override="childStyle">
                                        <p:cTn id="28" dur="indefinite"/>
                                        <p:tgtEl>
                                          <p:spTgt spid="3345411">
                                            <p:txEl>
                                              <p:pRg st="2" end="2"/>
                                            </p:txEl>
                                          </p:spTgt>
                                        </p:tgtEl>
                                        <p:attrNameLst>
                                          <p:attrName>style.fontStyle</p:attrName>
                                        </p:attrNameLst>
                                      </p:cBhvr>
                                      <p:to>
                                        <p:strVal val="normal"/>
                                      </p:to>
                                    </p:set>
                                    <p:set>
                                      <p:cBhvr override="childStyle">
                                        <p:cTn id="29" dur="indefinite"/>
                                        <p:tgtEl>
                                          <p:spTgt spid="3345411">
                                            <p:txEl>
                                              <p:pRg st="2" end="2"/>
                                            </p:txEl>
                                          </p:spTgt>
                                        </p:tgtEl>
                                        <p:attrNameLst>
                                          <p:attrName>style.fontWeight</p:attrName>
                                        </p:attrNameLst>
                                      </p:cBhvr>
                                      <p:to>
                                        <p:strVal val="bold"/>
                                      </p:to>
                                    </p:set>
                                    <p:set>
                                      <p:cBhvr override="childStyle">
                                        <p:cTn id="30" dur="indefinite"/>
                                        <p:tgtEl>
                                          <p:spTgt spid="3345411">
                                            <p:txEl>
                                              <p:pRg st="2" end="2"/>
                                            </p:txEl>
                                          </p:spTgt>
                                        </p:tgtEl>
                                        <p:attrNameLst>
                                          <p:attrName>style.textDecorationUnderline</p:attrName>
                                        </p:attrNameLst>
                                      </p:cBhvr>
                                      <p:to>
                                        <p:strVal val="false"/>
                                      </p:to>
                                    </p:set>
                                  </p:childTnLst>
                                </p:cTn>
                              </p:par>
                              <p:par>
                                <p:cTn id="31" presetID="5" presetClass="emph" presetSubtype="1" nodeType="withEffect">
                                  <p:stCondLst>
                                    <p:cond delay="0"/>
                                  </p:stCondLst>
                                  <p:childTnLst>
                                    <p:set>
                                      <p:cBhvr override="childStyle">
                                        <p:cTn id="32" dur="indefinite"/>
                                        <p:tgtEl>
                                          <p:spTgt spid="3345411">
                                            <p:txEl>
                                              <p:pRg st="3" end="3"/>
                                            </p:txEl>
                                          </p:spTgt>
                                        </p:tgtEl>
                                        <p:attrNameLst>
                                          <p:attrName>style.fontStyle</p:attrName>
                                        </p:attrNameLst>
                                      </p:cBhvr>
                                      <p:to>
                                        <p:strVal val="normal"/>
                                      </p:to>
                                    </p:set>
                                    <p:set>
                                      <p:cBhvr override="childStyle">
                                        <p:cTn id="33" dur="indefinite"/>
                                        <p:tgtEl>
                                          <p:spTgt spid="3345411">
                                            <p:txEl>
                                              <p:pRg st="3" end="3"/>
                                            </p:txEl>
                                          </p:spTgt>
                                        </p:tgtEl>
                                        <p:attrNameLst>
                                          <p:attrName>style.fontWeight</p:attrName>
                                        </p:attrNameLst>
                                      </p:cBhvr>
                                      <p:to>
                                        <p:strVal val="bold"/>
                                      </p:to>
                                    </p:set>
                                    <p:set>
                                      <p:cBhvr override="childStyle">
                                        <p:cTn id="34" dur="indefinite"/>
                                        <p:tgtEl>
                                          <p:spTgt spid="3345411">
                                            <p:txEl>
                                              <p:pRg st="3" end="3"/>
                                            </p:txEl>
                                          </p:spTgt>
                                        </p:tgtEl>
                                        <p:attrNameLst>
                                          <p:attrName>style.textDecorationUnderline</p:attrName>
                                        </p:attrNameLst>
                                      </p:cBhvr>
                                      <p:to>
                                        <p:strVal val="false"/>
                                      </p:to>
                                    </p:set>
                                  </p:childTnLst>
                                </p:cTn>
                              </p:par>
                              <p:par>
                                <p:cTn id="35" presetID="8" presetClass="emph" presetSubtype="0" fill="hold" nodeType="withEffect">
                                  <p:stCondLst>
                                    <p:cond delay="0"/>
                                  </p:stCondLst>
                                  <p:childTnLst>
                                    <p:animRot by="21600000">
                                      <p:cBhvr>
                                        <p:cTn id="36" dur="1000" fill="hold"/>
                                        <p:tgtEl>
                                          <p:spTgt spid="3345411">
                                            <p:txEl>
                                              <p:pRg st="0" end="0"/>
                                            </p:txEl>
                                          </p:spTgt>
                                        </p:tgtEl>
                                        <p:attrNameLst>
                                          <p:attrName>r</p:attrName>
                                        </p:attrNameLst>
                                      </p:cBhvr>
                                    </p:animRot>
                                  </p:childTnLst>
                                </p:cTn>
                              </p:par>
                              <p:par>
                                <p:cTn id="37" presetID="8" presetClass="emph" presetSubtype="0" fill="hold" nodeType="withEffect">
                                  <p:stCondLst>
                                    <p:cond delay="0"/>
                                  </p:stCondLst>
                                  <p:childTnLst>
                                    <p:animRot by="21600000">
                                      <p:cBhvr>
                                        <p:cTn id="38" dur="1000" fill="hold"/>
                                        <p:tgtEl>
                                          <p:spTgt spid="3345411">
                                            <p:txEl>
                                              <p:pRg st="1" end="1"/>
                                            </p:txEl>
                                          </p:spTgt>
                                        </p:tgtEl>
                                        <p:attrNameLst>
                                          <p:attrName>r</p:attrName>
                                        </p:attrNameLst>
                                      </p:cBhvr>
                                    </p:animRot>
                                  </p:childTnLst>
                                </p:cTn>
                              </p:par>
                              <p:par>
                                <p:cTn id="39" presetID="8" presetClass="emph" presetSubtype="0" fill="hold" nodeType="withEffect">
                                  <p:stCondLst>
                                    <p:cond delay="0"/>
                                  </p:stCondLst>
                                  <p:childTnLst>
                                    <p:animRot by="21600000">
                                      <p:cBhvr>
                                        <p:cTn id="40" dur="1000" fill="hold"/>
                                        <p:tgtEl>
                                          <p:spTgt spid="3345411">
                                            <p:txEl>
                                              <p:pRg st="2" end="2"/>
                                            </p:txEl>
                                          </p:spTgt>
                                        </p:tgtEl>
                                        <p:attrNameLst>
                                          <p:attrName>r</p:attrName>
                                        </p:attrNameLst>
                                      </p:cBhvr>
                                    </p:animRot>
                                  </p:childTnLst>
                                </p:cTn>
                              </p:par>
                              <p:par>
                                <p:cTn id="41" presetID="8" presetClass="emph" presetSubtype="0" fill="hold" nodeType="withEffect">
                                  <p:stCondLst>
                                    <p:cond delay="0"/>
                                  </p:stCondLst>
                                  <p:childTnLst>
                                    <p:animRot by="21600000">
                                      <p:cBhvr>
                                        <p:cTn id="42" dur="1000" fill="hold"/>
                                        <p:tgtEl>
                                          <p:spTgt spid="3345411">
                                            <p:txEl>
                                              <p:pRg st="3" end="3"/>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9" name="Rectangle 3"/>
          <p:cNvSpPr>
            <a:spLocks noGrp="1" noChangeArrowheads="1"/>
          </p:cNvSpPr>
          <p:nvPr>
            <p:ph type="title" idx="4294967295"/>
          </p:nvPr>
        </p:nvSpPr>
        <p:spPr>
          <a:xfrm>
            <a:off x="1331119" y="195263"/>
            <a:ext cx="6481763" cy="656716"/>
          </a:xfrm>
        </p:spPr>
        <p:txBody>
          <a:bodyPr anchor="t">
            <a:normAutofit/>
          </a:bodyPr>
          <a:lstStyle/>
          <a:p>
            <a:pPr algn="ctr" eaLnBrk="1" hangingPunct="1"/>
            <a:r>
              <a:rPr lang="en-US" altLang="en-US" sz="2700" dirty="0" err="1">
                <a:latin typeface="+mn-lt"/>
              </a:rPr>
              <a:t>Skywave</a:t>
            </a:r>
            <a:r>
              <a:rPr lang="en-US" altLang="en-US" sz="2700" dirty="0">
                <a:latin typeface="+mn-lt"/>
              </a:rPr>
              <a:t> Excitement</a:t>
            </a:r>
            <a:br>
              <a:rPr lang="en-US" altLang="en-US" sz="1500" dirty="0">
                <a:latin typeface="+mn-lt"/>
              </a:rPr>
            </a:br>
            <a:r>
              <a:rPr lang="en-US" altLang="en-US" sz="1500" dirty="0">
                <a:latin typeface="+mn-lt"/>
              </a:rPr>
              <a:t>Layers of the </a:t>
            </a:r>
            <a:r>
              <a:rPr lang="en-US" altLang="en-US" sz="1500" dirty="0" err="1">
                <a:latin typeface="+mn-lt"/>
              </a:rPr>
              <a:t>Atomsphere</a:t>
            </a:r>
            <a:endParaRPr lang="en-US" altLang="en-US" sz="1500" dirty="0">
              <a:latin typeface="+mn-lt"/>
            </a:endParaRPr>
          </a:p>
        </p:txBody>
      </p:sp>
      <p:sp>
        <p:nvSpPr>
          <p:cNvPr id="2" name="Slide Number Placeholder 1"/>
          <p:cNvSpPr>
            <a:spLocks noGrp="1"/>
          </p:cNvSpPr>
          <p:nvPr>
            <p:ph type="sldNum" sz="quarter" idx="12"/>
          </p:nvPr>
        </p:nvSpPr>
        <p:spPr/>
        <p:txBody>
          <a:bodyPr/>
          <a:lstStyle/>
          <a:p>
            <a:pPr>
              <a:defRPr/>
            </a:pPr>
            <a:fld id="{F8514F60-F02D-47D8-972E-1E06531F80A8}" type="slidenum">
              <a:rPr lang="en-US" altLang="en-US" smtClean="0"/>
              <a:pPr>
                <a:defRPr/>
              </a:pPr>
              <a:t>7</a:t>
            </a:fld>
            <a:endParaRPr lang="en-US" altLang="en-US"/>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8985" y="851980"/>
            <a:ext cx="7506030" cy="3792989"/>
          </a:xfrm>
          <a:prstGeom prst="rect">
            <a:avLst/>
          </a:prstGeom>
        </p:spPr>
      </p:pic>
    </p:spTree>
    <p:extLst>
      <p:ext uri="{BB962C8B-B14F-4D97-AF65-F5344CB8AC3E}">
        <p14:creationId xmlns:p14="http://schemas.microsoft.com/office/powerpoint/2010/main" val="239597368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F3417D-9432-3D41-9E52-682A0E935960}"/>
              </a:ext>
            </a:extLst>
          </p:cNvPr>
          <p:cNvSpPr>
            <a:spLocks noGrp="1"/>
          </p:cNvSpPr>
          <p:nvPr>
            <p:ph type="ctrTitle"/>
          </p:nvPr>
        </p:nvSpPr>
        <p:spPr>
          <a:xfrm>
            <a:off x="635804" y="825115"/>
            <a:ext cx="3146487" cy="920558"/>
          </a:xfrm>
        </p:spPr>
        <p:txBody>
          <a:bodyPr>
            <a:normAutofit/>
          </a:bodyPr>
          <a:lstStyle/>
          <a:p>
            <a:r>
              <a:rPr lang="en-US" dirty="0"/>
              <a:t>Thank You!</a:t>
            </a:r>
            <a:endParaRPr lang="en-ES" dirty="0"/>
          </a:p>
        </p:txBody>
      </p:sp>
      <p:sp>
        <p:nvSpPr>
          <p:cNvPr id="4" name="Slide Number Placeholder 3">
            <a:extLst>
              <a:ext uri="{FF2B5EF4-FFF2-40B4-BE49-F238E27FC236}">
                <a16:creationId xmlns:a16="http://schemas.microsoft.com/office/drawing/2014/main" id="{2C589B1C-6803-884C-9A16-854F2DD9BA99}"/>
              </a:ext>
            </a:extLst>
          </p:cNvPr>
          <p:cNvSpPr>
            <a:spLocks noGrp="1"/>
          </p:cNvSpPr>
          <p:nvPr>
            <p:ph type="sldNum" sz="quarter" idx="12"/>
          </p:nvPr>
        </p:nvSpPr>
        <p:spPr>
          <a:xfrm>
            <a:off x="7939511" y="4644970"/>
            <a:ext cx="594889" cy="273844"/>
          </a:xfrm>
        </p:spPr>
        <p:txBody>
          <a:bodyPr/>
          <a:lstStyle/>
          <a:p>
            <a:fld id="{A93B5EC9-35C3-2E48-B4C1-EF6677BA8B04}" type="slidenum">
              <a:rPr lang="en-ES" smtClean="0"/>
              <a:pPr/>
              <a:t>70</a:t>
            </a:fld>
            <a:endParaRPr lang="en-ES"/>
          </a:p>
        </p:txBody>
      </p:sp>
      <p:pic>
        <p:nvPicPr>
          <p:cNvPr id="7" name="Picture 6">
            <a:extLst>
              <a:ext uri="{FF2B5EF4-FFF2-40B4-BE49-F238E27FC236}">
                <a16:creationId xmlns:a16="http://schemas.microsoft.com/office/drawing/2014/main" id="{AABB2E63-5146-421C-BCE0-0B960BFB41D8}"/>
              </a:ext>
            </a:extLst>
          </p:cNvPr>
          <p:cNvPicPr>
            <a:picLocks noChangeAspect="1"/>
          </p:cNvPicPr>
          <p:nvPr/>
        </p:nvPicPr>
        <p:blipFill>
          <a:blip r:embed="rId4"/>
          <a:stretch>
            <a:fillRect/>
          </a:stretch>
        </p:blipFill>
        <p:spPr>
          <a:xfrm>
            <a:off x="4888255" y="1459578"/>
            <a:ext cx="4119460" cy="2070276"/>
          </a:xfrm>
          <a:prstGeom prst="rect">
            <a:avLst/>
          </a:prstGeom>
        </p:spPr>
      </p:pic>
    </p:spTree>
    <p:custDataLst>
      <p:tags r:id="rId1"/>
    </p:custDataLst>
    <p:extLst>
      <p:ext uri="{BB962C8B-B14F-4D97-AF65-F5344CB8AC3E}">
        <p14:creationId xmlns:p14="http://schemas.microsoft.com/office/powerpoint/2010/main" val="330599701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Shape 88"/>
        <p:cNvGrpSpPr/>
        <p:nvPr/>
      </p:nvGrpSpPr>
      <p:grpSpPr>
        <a:xfrm>
          <a:off x="0" y="0"/>
          <a:ext cx="0" cy="0"/>
          <a:chOff x="0" y="0"/>
          <a:chExt cx="0" cy="0"/>
        </a:xfrm>
      </p:grpSpPr>
      <p:pic>
        <p:nvPicPr>
          <p:cNvPr id="3" name="Picture 2" descr="Text&#10;&#10;Description automatically generated">
            <a:extLst>
              <a:ext uri="{FF2B5EF4-FFF2-40B4-BE49-F238E27FC236}">
                <a16:creationId xmlns:a16="http://schemas.microsoft.com/office/drawing/2014/main" id="{EA8EBB07-07FF-43D1-BAE9-F39ACAF684F4}"/>
              </a:ext>
            </a:extLst>
          </p:cNvPr>
          <p:cNvPicPr>
            <a:picLocks noChangeAspect="1"/>
          </p:cNvPicPr>
          <p:nvPr/>
        </p:nvPicPr>
        <p:blipFill>
          <a:blip r:embed="rId3"/>
          <a:stretch>
            <a:fillRect/>
          </a:stretch>
        </p:blipFill>
        <p:spPr>
          <a:xfrm>
            <a:off x="577579" y="1336675"/>
            <a:ext cx="7988842" cy="2470150"/>
          </a:xfrm>
          <a:prstGeom prst="rect">
            <a:avLst/>
          </a:prstGeom>
        </p:spPr>
      </p:pic>
    </p:spTree>
    <p:extLst>
      <p:ext uri="{BB962C8B-B14F-4D97-AF65-F5344CB8AC3E}">
        <p14:creationId xmlns:p14="http://schemas.microsoft.com/office/powerpoint/2010/main" val="39155490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362" name="Rectangle 2"/>
          <p:cNvSpPr>
            <a:spLocks noGrp="1" noChangeArrowheads="1"/>
          </p:cNvSpPr>
          <p:nvPr>
            <p:ph type="title" idx="4294967295"/>
          </p:nvPr>
        </p:nvSpPr>
        <p:spPr>
          <a:xfrm>
            <a:off x="1519237" y="199605"/>
            <a:ext cx="6167438" cy="614014"/>
          </a:xfrm>
        </p:spPr>
        <p:txBody>
          <a:bodyPr vert="horz" wrap="square" lIns="0" tIns="0" rIns="0" bIns="0" numCol="1" rtlCol="0" anchor="ctr" anchorCtr="0" compatLnSpc="1">
            <a:prstTxWarp prst="textNoShape">
              <a:avLst/>
            </a:prstTxWarp>
            <a:spAutoFit/>
          </a:bodyPr>
          <a:lstStyle/>
          <a:p>
            <a:pPr algn="ctr" defTabSz="342900">
              <a:lnSpc>
                <a:spcPct val="95000"/>
              </a:lnSpc>
              <a:tabLst>
                <a:tab pos="0" algn="l"/>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 pos="6515100" algn="l"/>
                <a:tab pos="6858000" algn="l"/>
              </a:tabLst>
            </a:pPr>
            <a:r>
              <a:rPr lang="en-GB" altLang="en-US" sz="2700" b="1" dirty="0">
                <a:latin typeface="Calibri (Body)"/>
              </a:rPr>
              <a:t>Skywave Excitement</a:t>
            </a:r>
            <a:br>
              <a:rPr lang="en-GB" altLang="en-US" sz="1500" b="1" dirty="0">
                <a:latin typeface="Calibri (Body)"/>
              </a:rPr>
            </a:br>
            <a:r>
              <a:rPr lang="en-GB" altLang="en-US" sz="1500" b="1" dirty="0">
                <a:latin typeface="Calibri (Body)"/>
              </a:rPr>
              <a:t>Atmospheric Layers</a:t>
            </a:r>
          </a:p>
        </p:txBody>
      </p:sp>
      <p:sp>
        <p:nvSpPr>
          <p:cNvPr id="4133892" name="Text Box 4"/>
          <p:cNvSpPr txBox="1">
            <a:spLocks noChangeArrowheads="1"/>
          </p:cNvSpPr>
          <p:nvPr/>
        </p:nvSpPr>
        <p:spPr bwMode="auto">
          <a:xfrm>
            <a:off x="-115491" y="1929575"/>
            <a:ext cx="1658541" cy="472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0" tIns="0" rIns="0" bIns="0" anchorCtr="1">
            <a:spAutoFit/>
          </a:bodyPr>
          <a:lstStyle>
            <a:lvl1pPr defTabSz="457200">
              <a:spcBef>
                <a:spcPct val="20000"/>
              </a:spcBef>
              <a:buClr>
                <a:srgbClr val="FF1515"/>
              </a:buClr>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Rockwell" panose="02060603020205020403" pitchFamily="18" charset="0"/>
              </a:defRPr>
            </a:lvl1pPr>
            <a:lvl2pPr marL="742950" indent="-285750" defTabSz="457200">
              <a:spcBef>
                <a:spcPct val="20000"/>
              </a:spcBef>
              <a:buClr>
                <a:srgbClr val="FF1515"/>
              </a:buClr>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Rockwell" panose="02060603020205020403" pitchFamily="18" charset="0"/>
              </a:defRPr>
            </a:lvl2pPr>
            <a:lvl3pPr marL="1143000" indent="-228600" defTabSz="457200">
              <a:spcBef>
                <a:spcPct val="20000"/>
              </a:spcBef>
              <a:buClr>
                <a:srgbClr val="FF1515"/>
              </a:buClr>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Rockwell" panose="02060603020205020403" pitchFamily="18" charset="0"/>
              </a:defRPr>
            </a:lvl3pPr>
            <a:lvl4pPr marL="1600200" indent="-228600" defTabSz="457200">
              <a:spcBef>
                <a:spcPct val="20000"/>
              </a:spcBef>
              <a:buClr>
                <a:srgbClr val="FF1515"/>
              </a:buClr>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Rockwell" panose="02060603020205020403" pitchFamily="18" charset="0"/>
              </a:defRPr>
            </a:lvl4pPr>
            <a:lvl5pPr marL="2057400" indent="-228600" defTabSz="457200">
              <a:spcBef>
                <a:spcPct val="20000"/>
              </a:spcBef>
              <a:buClr>
                <a:srgbClr val="FF1515"/>
              </a:buClr>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Rockwell" panose="02060603020205020403" pitchFamily="18" charset="0"/>
              </a:defRPr>
            </a:lvl5pPr>
            <a:lvl6pPr marL="2514600" indent="-228600" defTabSz="457200" eaLnBrk="0" fontAlgn="base" hangingPunct="0">
              <a:spcBef>
                <a:spcPct val="20000"/>
              </a:spcBef>
              <a:spcAft>
                <a:spcPct val="0"/>
              </a:spcAft>
              <a:buClr>
                <a:srgbClr val="FF1515"/>
              </a:buClr>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Rockwell" panose="02060603020205020403" pitchFamily="18" charset="0"/>
              </a:defRPr>
            </a:lvl6pPr>
            <a:lvl7pPr marL="2971800" indent="-228600" defTabSz="457200" eaLnBrk="0" fontAlgn="base" hangingPunct="0">
              <a:spcBef>
                <a:spcPct val="20000"/>
              </a:spcBef>
              <a:spcAft>
                <a:spcPct val="0"/>
              </a:spcAft>
              <a:buClr>
                <a:srgbClr val="FF1515"/>
              </a:buClr>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Rockwell" panose="02060603020205020403" pitchFamily="18" charset="0"/>
              </a:defRPr>
            </a:lvl7pPr>
            <a:lvl8pPr marL="3429000" indent="-228600" defTabSz="457200" eaLnBrk="0" fontAlgn="base" hangingPunct="0">
              <a:spcBef>
                <a:spcPct val="20000"/>
              </a:spcBef>
              <a:spcAft>
                <a:spcPct val="0"/>
              </a:spcAft>
              <a:buClr>
                <a:srgbClr val="FF1515"/>
              </a:buClr>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Rockwell" panose="02060603020205020403" pitchFamily="18" charset="0"/>
              </a:defRPr>
            </a:lvl8pPr>
            <a:lvl9pPr marL="3886200" indent="-228600" defTabSz="457200" eaLnBrk="0" fontAlgn="base" hangingPunct="0">
              <a:spcBef>
                <a:spcPct val="20000"/>
              </a:spcBef>
              <a:spcAft>
                <a:spcPct val="0"/>
              </a:spcAft>
              <a:buClr>
                <a:srgbClr val="FF1515"/>
              </a:buClr>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Rockwell" panose="02060603020205020403" pitchFamily="18" charset="0"/>
              </a:defRPr>
            </a:lvl9pPr>
          </a:lstStyle>
          <a:p>
            <a:pPr eaLnBrk="1" hangingPunct="1">
              <a:lnSpc>
                <a:spcPct val="101000"/>
              </a:lnSpc>
              <a:spcBef>
                <a:spcPct val="0"/>
              </a:spcBef>
              <a:buClr>
                <a:srgbClr val="FFFFCC"/>
              </a:buClr>
              <a:buFont typeface="Times New Roman" panose="02020603050405020304" pitchFamily="18" charset="0"/>
              <a:buNone/>
            </a:pPr>
            <a:r>
              <a:rPr lang="en-GB" altLang="en-US" sz="1800" dirty="0">
                <a:solidFill>
                  <a:srgbClr val="333333"/>
                </a:solidFill>
                <a:latin typeface="Tahoma" panose="020B0604030504040204" pitchFamily="34" charset="0"/>
              </a:rPr>
              <a:t>Ionosphere</a:t>
            </a:r>
          </a:p>
          <a:p>
            <a:pPr eaLnBrk="1" hangingPunct="1">
              <a:lnSpc>
                <a:spcPct val="101000"/>
              </a:lnSpc>
              <a:spcBef>
                <a:spcPct val="0"/>
              </a:spcBef>
              <a:buClr>
                <a:srgbClr val="FFFFCC"/>
              </a:buClr>
              <a:buFont typeface="Times New Roman" panose="02020603050405020304" pitchFamily="18" charset="0"/>
              <a:buNone/>
            </a:pPr>
            <a:r>
              <a:rPr lang="en-GB" altLang="en-US" sz="1350" dirty="0">
                <a:solidFill>
                  <a:srgbClr val="333333"/>
                </a:solidFill>
                <a:latin typeface="Tahoma" panose="020B0604030504040204" pitchFamily="34" charset="0"/>
              </a:rPr>
              <a:t>31 – 400 miles</a:t>
            </a:r>
          </a:p>
        </p:txBody>
      </p:sp>
      <p:sp>
        <p:nvSpPr>
          <p:cNvPr id="4133893" name="Text Box 5"/>
          <p:cNvSpPr txBox="1">
            <a:spLocks noChangeArrowheads="1"/>
          </p:cNvSpPr>
          <p:nvPr/>
        </p:nvSpPr>
        <p:spPr bwMode="auto">
          <a:xfrm>
            <a:off x="0" y="2772649"/>
            <a:ext cx="1658541" cy="537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0" tIns="0" rIns="0" bIns="0" anchorCtr="1">
            <a:spAutoFit/>
          </a:bodyPr>
          <a:lstStyle>
            <a:lvl1pPr defTabSz="457200">
              <a:spcBef>
                <a:spcPct val="20000"/>
              </a:spcBef>
              <a:buClr>
                <a:srgbClr val="FF1515"/>
              </a:buClr>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Rockwell" panose="02060603020205020403" pitchFamily="18" charset="0"/>
              </a:defRPr>
            </a:lvl1pPr>
            <a:lvl2pPr marL="742950" indent="-285750" defTabSz="457200">
              <a:spcBef>
                <a:spcPct val="20000"/>
              </a:spcBef>
              <a:buClr>
                <a:srgbClr val="FF1515"/>
              </a:buClr>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Rockwell" panose="02060603020205020403" pitchFamily="18" charset="0"/>
              </a:defRPr>
            </a:lvl2pPr>
            <a:lvl3pPr marL="1143000" indent="-228600" defTabSz="457200">
              <a:spcBef>
                <a:spcPct val="20000"/>
              </a:spcBef>
              <a:buClr>
                <a:srgbClr val="FF1515"/>
              </a:buClr>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Rockwell" panose="02060603020205020403" pitchFamily="18" charset="0"/>
              </a:defRPr>
            </a:lvl3pPr>
            <a:lvl4pPr marL="1600200" indent="-228600" defTabSz="457200">
              <a:spcBef>
                <a:spcPct val="20000"/>
              </a:spcBef>
              <a:buClr>
                <a:srgbClr val="FF1515"/>
              </a:buClr>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Rockwell" panose="02060603020205020403" pitchFamily="18" charset="0"/>
              </a:defRPr>
            </a:lvl4pPr>
            <a:lvl5pPr marL="2057400" indent="-228600" defTabSz="457200">
              <a:spcBef>
                <a:spcPct val="20000"/>
              </a:spcBef>
              <a:buClr>
                <a:srgbClr val="FF1515"/>
              </a:buClr>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Rockwell" panose="02060603020205020403" pitchFamily="18" charset="0"/>
              </a:defRPr>
            </a:lvl5pPr>
            <a:lvl6pPr marL="2514600" indent="-228600" defTabSz="457200" eaLnBrk="0" fontAlgn="base" hangingPunct="0">
              <a:spcBef>
                <a:spcPct val="20000"/>
              </a:spcBef>
              <a:spcAft>
                <a:spcPct val="0"/>
              </a:spcAft>
              <a:buClr>
                <a:srgbClr val="FF1515"/>
              </a:buClr>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Rockwell" panose="02060603020205020403" pitchFamily="18" charset="0"/>
              </a:defRPr>
            </a:lvl6pPr>
            <a:lvl7pPr marL="2971800" indent="-228600" defTabSz="457200" eaLnBrk="0" fontAlgn="base" hangingPunct="0">
              <a:spcBef>
                <a:spcPct val="20000"/>
              </a:spcBef>
              <a:spcAft>
                <a:spcPct val="0"/>
              </a:spcAft>
              <a:buClr>
                <a:srgbClr val="FF1515"/>
              </a:buClr>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Rockwell" panose="02060603020205020403" pitchFamily="18" charset="0"/>
              </a:defRPr>
            </a:lvl7pPr>
            <a:lvl8pPr marL="3429000" indent="-228600" defTabSz="457200" eaLnBrk="0" fontAlgn="base" hangingPunct="0">
              <a:spcBef>
                <a:spcPct val="20000"/>
              </a:spcBef>
              <a:spcAft>
                <a:spcPct val="0"/>
              </a:spcAft>
              <a:buClr>
                <a:srgbClr val="FF1515"/>
              </a:buClr>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Rockwell" panose="02060603020205020403" pitchFamily="18" charset="0"/>
              </a:defRPr>
            </a:lvl8pPr>
            <a:lvl9pPr marL="3886200" indent="-228600" defTabSz="457200" eaLnBrk="0" fontAlgn="base" hangingPunct="0">
              <a:spcBef>
                <a:spcPct val="20000"/>
              </a:spcBef>
              <a:spcAft>
                <a:spcPct val="0"/>
              </a:spcAft>
              <a:buClr>
                <a:srgbClr val="FF1515"/>
              </a:buClr>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Rockwell" panose="02060603020205020403" pitchFamily="18" charset="0"/>
              </a:defRPr>
            </a:lvl9pPr>
          </a:lstStyle>
          <a:p>
            <a:pPr eaLnBrk="1" hangingPunct="1">
              <a:lnSpc>
                <a:spcPct val="101000"/>
              </a:lnSpc>
              <a:spcBef>
                <a:spcPct val="0"/>
              </a:spcBef>
              <a:buClr>
                <a:srgbClr val="FFFFCC"/>
              </a:buClr>
              <a:buFont typeface="Times New Roman" panose="02020603050405020304" pitchFamily="18" charset="0"/>
              <a:buNone/>
            </a:pPr>
            <a:r>
              <a:rPr lang="en-GB" altLang="en-US" sz="1800" dirty="0">
                <a:solidFill>
                  <a:srgbClr val="333333"/>
                </a:solidFill>
                <a:latin typeface="Tahoma" panose="020B0604030504040204" pitchFamily="34" charset="0"/>
              </a:rPr>
              <a:t>Stratosphere</a:t>
            </a:r>
          </a:p>
          <a:p>
            <a:pPr eaLnBrk="1" hangingPunct="1">
              <a:lnSpc>
                <a:spcPct val="101000"/>
              </a:lnSpc>
              <a:spcBef>
                <a:spcPct val="0"/>
              </a:spcBef>
              <a:buClr>
                <a:srgbClr val="FFFFCC"/>
              </a:buClr>
              <a:buFont typeface="Times New Roman" panose="02020603050405020304" pitchFamily="18" charset="0"/>
              <a:buNone/>
            </a:pPr>
            <a:r>
              <a:rPr lang="en-GB" altLang="en-US" sz="1800" dirty="0">
                <a:solidFill>
                  <a:srgbClr val="333333"/>
                </a:solidFill>
                <a:latin typeface="Tahoma" panose="020B0604030504040204" pitchFamily="34" charset="0"/>
              </a:rPr>
              <a:t>  </a:t>
            </a:r>
            <a:r>
              <a:rPr lang="en-GB" altLang="en-US" sz="1350" dirty="0">
                <a:solidFill>
                  <a:srgbClr val="333333"/>
                </a:solidFill>
                <a:latin typeface="Tahoma" panose="020B0604030504040204" pitchFamily="34" charset="0"/>
              </a:rPr>
              <a:t>6 – 31 miles</a:t>
            </a:r>
          </a:p>
        </p:txBody>
      </p:sp>
      <p:sp>
        <p:nvSpPr>
          <p:cNvPr id="4133894" name="Text Box 6"/>
          <p:cNvSpPr txBox="1">
            <a:spLocks noChangeArrowheads="1"/>
          </p:cNvSpPr>
          <p:nvPr/>
        </p:nvSpPr>
        <p:spPr bwMode="auto">
          <a:xfrm>
            <a:off x="0" y="3765500"/>
            <a:ext cx="1658541" cy="537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0" tIns="0" rIns="0" bIns="0" anchorCtr="1">
            <a:spAutoFit/>
          </a:bodyPr>
          <a:lstStyle>
            <a:lvl1pPr defTabSz="457200">
              <a:spcBef>
                <a:spcPct val="20000"/>
              </a:spcBef>
              <a:buClr>
                <a:srgbClr val="FF1515"/>
              </a:buClr>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Rockwell" panose="02060603020205020403" pitchFamily="18" charset="0"/>
              </a:defRPr>
            </a:lvl1pPr>
            <a:lvl2pPr marL="742950" indent="-285750" defTabSz="457200">
              <a:spcBef>
                <a:spcPct val="20000"/>
              </a:spcBef>
              <a:buClr>
                <a:srgbClr val="FF1515"/>
              </a:buClr>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Rockwell" panose="02060603020205020403" pitchFamily="18" charset="0"/>
              </a:defRPr>
            </a:lvl2pPr>
            <a:lvl3pPr marL="1143000" indent="-228600" defTabSz="457200">
              <a:spcBef>
                <a:spcPct val="20000"/>
              </a:spcBef>
              <a:buClr>
                <a:srgbClr val="FF1515"/>
              </a:buClr>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Rockwell" panose="02060603020205020403" pitchFamily="18" charset="0"/>
              </a:defRPr>
            </a:lvl3pPr>
            <a:lvl4pPr marL="1600200" indent="-228600" defTabSz="457200">
              <a:spcBef>
                <a:spcPct val="20000"/>
              </a:spcBef>
              <a:buClr>
                <a:srgbClr val="FF1515"/>
              </a:buClr>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Rockwell" panose="02060603020205020403" pitchFamily="18" charset="0"/>
              </a:defRPr>
            </a:lvl4pPr>
            <a:lvl5pPr marL="2057400" indent="-228600" defTabSz="457200">
              <a:spcBef>
                <a:spcPct val="20000"/>
              </a:spcBef>
              <a:buClr>
                <a:srgbClr val="FF1515"/>
              </a:buClr>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Rockwell" panose="02060603020205020403" pitchFamily="18" charset="0"/>
              </a:defRPr>
            </a:lvl5pPr>
            <a:lvl6pPr marL="2514600" indent="-228600" defTabSz="457200" eaLnBrk="0" fontAlgn="base" hangingPunct="0">
              <a:spcBef>
                <a:spcPct val="20000"/>
              </a:spcBef>
              <a:spcAft>
                <a:spcPct val="0"/>
              </a:spcAft>
              <a:buClr>
                <a:srgbClr val="FF1515"/>
              </a:buClr>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Rockwell" panose="02060603020205020403" pitchFamily="18" charset="0"/>
              </a:defRPr>
            </a:lvl6pPr>
            <a:lvl7pPr marL="2971800" indent="-228600" defTabSz="457200" eaLnBrk="0" fontAlgn="base" hangingPunct="0">
              <a:spcBef>
                <a:spcPct val="20000"/>
              </a:spcBef>
              <a:spcAft>
                <a:spcPct val="0"/>
              </a:spcAft>
              <a:buClr>
                <a:srgbClr val="FF1515"/>
              </a:buClr>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Rockwell" panose="02060603020205020403" pitchFamily="18" charset="0"/>
              </a:defRPr>
            </a:lvl7pPr>
            <a:lvl8pPr marL="3429000" indent="-228600" defTabSz="457200" eaLnBrk="0" fontAlgn="base" hangingPunct="0">
              <a:spcBef>
                <a:spcPct val="20000"/>
              </a:spcBef>
              <a:spcAft>
                <a:spcPct val="0"/>
              </a:spcAft>
              <a:buClr>
                <a:srgbClr val="FF1515"/>
              </a:buClr>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Rockwell" panose="02060603020205020403" pitchFamily="18" charset="0"/>
              </a:defRPr>
            </a:lvl8pPr>
            <a:lvl9pPr marL="3886200" indent="-228600" defTabSz="457200" eaLnBrk="0" fontAlgn="base" hangingPunct="0">
              <a:spcBef>
                <a:spcPct val="20000"/>
              </a:spcBef>
              <a:spcAft>
                <a:spcPct val="0"/>
              </a:spcAft>
              <a:buClr>
                <a:srgbClr val="FF1515"/>
              </a:buClr>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Rockwell" panose="02060603020205020403" pitchFamily="18" charset="0"/>
              </a:defRPr>
            </a:lvl9pPr>
          </a:lstStyle>
          <a:p>
            <a:pPr eaLnBrk="1" hangingPunct="1">
              <a:lnSpc>
                <a:spcPct val="101000"/>
              </a:lnSpc>
              <a:spcBef>
                <a:spcPct val="0"/>
              </a:spcBef>
              <a:buClr>
                <a:srgbClr val="FFFFCC"/>
              </a:buClr>
              <a:buFont typeface="Times New Roman" panose="02020603050405020304" pitchFamily="18" charset="0"/>
              <a:buNone/>
            </a:pPr>
            <a:r>
              <a:rPr lang="en-GB" altLang="en-US" sz="1800" dirty="0">
                <a:solidFill>
                  <a:srgbClr val="333333"/>
                </a:solidFill>
                <a:latin typeface="Tahoma" panose="020B0604030504040204" pitchFamily="34" charset="0"/>
              </a:rPr>
              <a:t>Troposphere</a:t>
            </a:r>
          </a:p>
          <a:p>
            <a:pPr eaLnBrk="1" hangingPunct="1">
              <a:lnSpc>
                <a:spcPct val="101000"/>
              </a:lnSpc>
              <a:spcBef>
                <a:spcPct val="0"/>
              </a:spcBef>
              <a:buClr>
                <a:srgbClr val="FFFFCC"/>
              </a:buClr>
              <a:buFont typeface="Times New Roman" panose="02020603050405020304" pitchFamily="18" charset="0"/>
              <a:buNone/>
            </a:pPr>
            <a:r>
              <a:rPr lang="en-GB" altLang="en-US" sz="1800" dirty="0">
                <a:solidFill>
                  <a:srgbClr val="333333"/>
                </a:solidFill>
                <a:latin typeface="Tahoma" panose="020B0604030504040204" pitchFamily="34" charset="0"/>
              </a:rPr>
              <a:t>   </a:t>
            </a:r>
            <a:r>
              <a:rPr lang="en-GB" altLang="en-US" sz="1350" dirty="0">
                <a:solidFill>
                  <a:srgbClr val="333333"/>
                </a:solidFill>
                <a:latin typeface="Tahoma" panose="020B0604030504040204" pitchFamily="34" charset="0"/>
              </a:rPr>
              <a:t>0 – 6 miles</a:t>
            </a:r>
          </a:p>
        </p:txBody>
      </p:sp>
      <p:sp>
        <p:nvSpPr>
          <p:cNvPr id="4133895" name="Line 7"/>
          <p:cNvSpPr>
            <a:spLocks noChangeShapeType="1"/>
          </p:cNvSpPr>
          <p:nvPr/>
        </p:nvSpPr>
        <p:spPr bwMode="auto">
          <a:xfrm flipV="1">
            <a:off x="1403746" y="1940799"/>
            <a:ext cx="2077194" cy="202782"/>
          </a:xfrm>
          <a:prstGeom prst="line">
            <a:avLst/>
          </a:prstGeom>
          <a:noFill/>
          <a:ln w="38100">
            <a:solidFill>
              <a:srgbClr val="FF0000"/>
            </a:solidFill>
            <a:miter lim="800000"/>
            <a:headEnd/>
            <a:tailEnd type="triangle" w="med" len="med"/>
          </a:ln>
          <a:extLst>
            <a:ext uri="{909E8E84-426E-40DD-AFC4-6F175D3DCCD1}">
              <a14:hiddenFill xmlns:a14="http://schemas.microsoft.com/office/drawing/2010/main">
                <a:noFill/>
              </a14:hiddenFill>
            </a:ext>
          </a:extLst>
        </p:spPr>
        <p:txBody>
          <a:bodyPr/>
          <a:lstStyle/>
          <a:p>
            <a:endParaRPr lang="en-US" sz="1350"/>
          </a:p>
        </p:txBody>
      </p:sp>
      <p:sp>
        <p:nvSpPr>
          <p:cNvPr id="4133896" name="Line 8"/>
          <p:cNvSpPr>
            <a:spLocks noChangeShapeType="1"/>
          </p:cNvSpPr>
          <p:nvPr/>
        </p:nvSpPr>
        <p:spPr bwMode="auto">
          <a:xfrm flipV="1">
            <a:off x="1488132" y="2669773"/>
            <a:ext cx="2024583" cy="356795"/>
          </a:xfrm>
          <a:prstGeom prst="line">
            <a:avLst/>
          </a:prstGeom>
          <a:noFill/>
          <a:ln w="38100">
            <a:solidFill>
              <a:srgbClr val="FF0000"/>
            </a:solidFill>
            <a:miter lim="800000"/>
            <a:headEnd/>
            <a:tailEnd type="triangle" w="med" len="med"/>
          </a:ln>
          <a:extLst>
            <a:ext uri="{909E8E84-426E-40DD-AFC4-6F175D3DCCD1}">
              <a14:hiddenFill xmlns:a14="http://schemas.microsoft.com/office/drawing/2010/main">
                <a:noFill/>
              </a14:hiddenFill>
            </a:ext>
          </a:extLst>
        </p:spPr>
        <p:txBody>
          <a:bodyPr/>
          <a:lstStyle/>
          <a:p>
            <a:endParaRPr lang="en-US" sz="1350"/>
          </a:p>
        </p:txBody>
      </p:sp>
      <p:sp>
        <p:nvSpPr>
          <p:cNvPr id="4133897" name="Line 9"/>
          <p:cNvSpPr>
            <a:spLocks noChangeShapeType="1"/>
          </p:cNvSpPr>
          <p:nvPr/>
        </p:nvSpPr>
        <p:spPr bwMode="auto">
          <a:xfrm flipV="1">
            <a:off x="1488132" y="3459843"/>
            <a:ext cx="1992808" cy="585446"/>
          </a:xfrm>
          <a:prstGeom prst="line">
            <a:avLst/>
          </a:prstGeom>
          <a:noFill/>
          <a:ln w="38100">
            <a:solidFill>
              <a:srgbClr val="FF0000"/>
            </a:solidFill>
            <a:miter lim="800000"/>
            <a:headEnd/>
            <a:tailEnd type="triangle" w="med" len="med"/>
          </a:ln>
          <a:extLst>
            <a:ext uri="{909E8E84-426E-40DD-AFC4-6F175D3DCCD1}">
              <a14:hiddenFill xmlns:a14="http://schemas.microsoft.com/office/drawing/2010/main">
                <a:noFill/>
              </a14:hiddenFill>
            </a:ext>
          </a:extLst>
        </p:spPr>
        <p:txBody>
          <a:bodyPr/>
          <a:lstStyle/>
          <a:p>
            <a:endParaRPr lang="en-US" sz="1350"/>
          </a:p>
        </p:txBody>
      </p:sp>
      <p:sp>
        <p:nvSpPr>
          <p:cNvPr id="4133898" name="Text Box 10"/>
          <p:cNvSpPr txBox="1">
            <a:spLocks noChangeArrowheads="1"/>
          </p:cNvSpPr>
          <p:nvPr/>
        </p:nvSpPr>
        <p:spPr bwMode="auto">
          <a:xfrm>
            <a:off x="574775" y="825524"/>
            <a:ext cx="2628900" cy="727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lIns="0" tIns="0" rIns="0" bIns="0">
            <a:spAutoFit/>
          </a:bodyPr>
          <a:lstStyle>
            <a:lvl1pPr>
              <a:spcBef>
                <a:spcPct val="20000"/>
              </a:spcBef>
              <a:buClr>
                <a:srgbClr val="FF1515"/>
              </a:buClr>
              <a:buChar char="•"/>
              <a:defRPr sz="2000">
                <a:solidFill>
                  <a:schemeClr val="tx1"/>
                </a:solidFill>
                <a:latin typeface="Rockwell" panose="02060603020205020403" pitchFamily="18" charset="0"/>
              </a:defRPr>
            </a:lvl1pPr>
            <a:lvl2pPr marL="742950" indent="-285750">
              <a:spcBef>
                <a:spcPct val="20000"/>
              </a:spcBef>
              <a:buClr>
                <a:srgbClr val="FF1515"/>
              </a:buClr>
              <a:buChar char="•"/>
              <a:defRPr sz="2000">
                <a:solidFill>
                  <a:schemeClr val="tx1"/>
                </a:solidFill>
                <a:latin typeface="Rockwell" panose="02060603020205020403" pitchFamily="18" charset="0"/>
              </a:defRPr>
            </a:lvl2pPr>
            <a:lvl3pPr marL="1143000" indent="-228600">
              <a:spcBef>
                <a:spcPct val="20000"/>
              </a:spcBef>
              <a:buClr>
                <a:srgbClr val="FF1515"/>
              </a:buClr>
              <a:buChar char="•"/>
              <a:defRPr>
                <a:solidFill>
                  <a:schemeClr val="tx1"/>
                </a:solidFill>
                <a:latin typeface="Rockwell" panose="02060603020205020403" pitchFamily="18" charset="0"/>
              </a:defRPr>
            </a:lvl3pPr>
            <a:lvl4pPr marL="1600200" indent="-228600">
              <a:spcBef>
                <a:spcPct val="20000"/>
              </a:spcBef>
              <a:buClr>
                <a:srgbClr val="FF1515"/>
              </a:buClr>
              <a:buChar char="•"/>
              <a:defRPr sz="2000">
                <a:solidFill>
                  <a:schemeClr val="tx1"/>
                </a:solidFill>
                <a:latin typeface="Rockwell" panose="02060603020205020403" pitchFamily="18" charset="0"/>
              </a:defRPr>
            </a:lvl4pPr>
            <a:lvl5pPr marL="2057400" indent="-228600">
              <a:spcBef>
                <a:spcPct val="20000"/>
              </a:spcBef>
              <a:buClr>
                <a:srgbClr val="FF1515"/>
              </a:buClr>
              <a:buChar char="•"/>
              <a:defRPr sz="2000">
                <a:solidFill>
                  <a:schemeClr val="tx1"/>
                </a:solidFill>
                <a:latin typeface="Rockwell" panose="02060603020205020403" pitchFamily="18" charset="0"/>
              </a:defRPr>
            </a:lvl5pPr>
            <a:lvl6pPr marL="25146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6pPr>
            <a:lvl7pPr marL="29718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7pPr>
            <a:lvl8pPr marL="34290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8pPr>
            <a:lvl9pPr marL="38862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9pPr>
          </a:lstStyle>
          <a:p>
            <a:pPr algn="ctr" eaLnBrk="1" hangingPunct="1">
              <a:spcBef>
                <a:spcPct val="50000"/>
              </a:spcBef>
              <a:buClrTx/>
              <a:buFontTx/>
              <a:buNone/>
            </a:pPr>
            <a:r>
              <a:rPr lang="en-US" altLang="en-US" sz="1350" b="1" dirty="0">
                <a:solidFill>
                  <a:schemeClr val="accent1"/>
                </a:solidFill>
                <a:latin typeface="Calibri (Body)"/>
              </a:rPr>
              <a:t>Terms we’ve heard before from space shuttle launches</a:t>
            </a:r>
            <a:r>
              <a:rPr lang="en-US" altLang="en-US" sz="1350" dirty="0">
                <a:solidFill>
                  <a:schemeClr val="accent1"/>
                </a:solidFill>
                <a:latin typeface="Calibri (Body)"/>
              </a:rPr>
              <a:t>.</a:t>
            </a:r>
          </a:p>
          <a:p>
            <a:pPr algn="ctr" eaLnBrk="1" hangingPunct="1">
              <a:spcBef>
                <a:spcPct val="50000"/>
              </a:spcBef>
              <a:buClrTx/>
              <a:buFontTx/>
              <a:buNone/>
            </a:pPr>
            <a:r>
              <a:rPr lang="en-US" altLang="en-US" sz="1350" dirty="0">
                <a:solidFill>
                  <a:schemeClr val="accent1"/>
                </a:solidFill>
                <a:latin typeface="Calibri (Body)"/>
              </a:rPr>
              <a:t>Now apply them to Ham Radio</a:t>
            </a:r>
          </a:p>
        </p:txBody>
      </p:sp>
      <p:sp>
        <p:nvSpPr>
          <p:cNvPr id="2" name="Slide Number Placeholder 1"/>
          <p:cNvSpPr>
            <a:spLocks noGrp="1"/>
          </p:cNvSpPr>
          <p:nvPr>
            <p:ph type="sldNum" sz="quarter" idx="12"/>
          </p:nvPr>
        </p:nvSpPr>
        <p:spPr/>
        <p:txBody>
          <a:bodyPr/>
          <a:lstStyle/>
          <a:p>
            <a:pPr>
              <a:defRPr/>
            </a:pPr>
            <a:fld id="{F8514F60-F02D-47D8-972E-1E06531F80A8}" type="slidenum">
              <a:rPr lang="en-US" altLang="en-US" smtClean="0"/>
              <a:pPr>
                <a:defRPr/>
              </a:pPr>
              <a:t>8</a:t>
            </a:fld>
            <a:endParaRPr lang="en-US" altLang="en-US"/>
          </a:p>
        </p:txBody>
      </p:sp>
      <p:pic>
        <p:nvPicPr>
          <p:cNvPr id="5122" name="Picture 2" descr="Image result for ionospher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4489" y="989094"/>
            <a:ext cx="5599511" cy="35243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96824979"/>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4133898"/>
                                        </p:tgtEl>
                                        <p:attrNameLst>
                                          <p:attrName>style.visibility</p:attrName>
                                        </p:attrNameLst>
                                      </p:cBhvr>
                                      <p:to>
                                        <p:strVal val="visible"/>
                                      </p:to>
                                    </p:set>
                                    <p:animEffect transition="in" filter="wipe(up)">
                                      <p:cBhvr>
                                        <p:cTn id="7" dur="1000"/>
                                        <p:tgtEl>
                                          <p:spTgt spid="4133898"/>
                                        </p:tgtEl>
                                      </p:cBhvr>
                                    </p:animEffect>
                                  </p:childTnLst>
                                </p:cTn>
                              </p:par>
                            </p:childTnLst>
                          </p:cTn>
                        </p:par>
                        <p:par>
                          <p:cTn id="8" fill="hold">
                            <p:stCondLst>
                              <p:cond delay="1000"/>
                            </p:stCondLst>
                            <p:childTnLst>
                              <p:par>
                                <p:cTn id="9" presetID="22" presetClass="entr" presetSubtype="2" fill="hold" nodeType="afterEffect">
                                  <p:stCondLst>
                                    <p:cond delay="0"/>
                                  </p:stCondLst>
                                  <p:childTnLst>
                                    <p:set>
                                      <p:cBhvr>
                                        <p:cTn id="10" dur="1" fill="hold">
                                          <p:stCondLst>
                                            <p:cond delay="0"/>
                                          </p:stCondLst>
                                        </p:cTn>
                                        <p:tgtEl>
                                          <p:spTgt spid="5122"/>
                                        </p:tgtEl>
                                        <p:attrNameLst>
                                          <p:attrName>style.visibility</p:attrName>
                                        </p:attrNameLst>
                                      </p:cBhvr>
                                      <p:to>
                                        <p:strVal val="visible"/>
                                      </p:to>
                                    </p:set>
                                    <p:animEffect transition="in" filter="wipe(right)">
                                      <p:cBhvr>
                                        <p:cTn id="11" dur="1000"/>
                                        <p:tgtEl>
                                          <p:spTgt spid="5122"/>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4133892"/>
                                        </p:tgtEl>
                                        <p:attrNameLst>
                                          <p:attrName>style.visibility</p:attrName>
                                        </p:attrNameLst>
                                      </p:cBhvr>
                                      <p:to>
                                        <p:strVal val="visible"/>
                                      </p:to>
                                    </p:set>
                                    <p:animEffect transition="in" filter="wipe(left)">
                                      <p:cBhvr>
                                        <p:cTn id="16" dur="1000"/>
                                        <p:tgtEl>
                                          <p:spTgt spid="4133892"/>
                                        </p:tgtEl>
                                      </p:cBhvr>
                                    </p:animEffect>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4133895"/>
                                        </p:tgtEl>
                                        <p:attrNameLst>
                                          <p:attrName>style.visibility</p:attrName>
                                        </p:attrNameLst>
                                      </p:cBhvr>
                                      <p:to>
                                        <p:strVal val="visible"/>
                                      </p:to>
                                    </p:set>
                                    <p:animEffect transition="in" filter="wipe(left)">
                                      <p:cBhvr>
                                        <p:cTn id="20" dur="500"/>
                                        <p:tgtEl>
                                          <p:spTgt spid="4133895"/>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4133893"/>
                                        </p:tgtEl>
                                        <p:attrNameLst>
                                          <p:attrName>style.visibility</p:attrName>
                                        </p:attrNameLst>
                                      </p:cBhvr>
                                      <p:to>
                                        <p:strVal val="visible"/>
                                      </p:to>
                                    </p:set>
                                    <p:animEffect transition="in" filter="wipe(left)">
                                      <p:cBhvr>
                                        <p:cTn id="25" dur="1000"/>
                                        <p:tgtEl>
                                          <p:spTgt spid="4133893"/>
                                        </p:tgtEl>
                                      </p:cBhvr>
                                    </p:animEffect>
                                  </p:childTnLst>
                                </p:cTn>
                              </p:par>
                            </p:childTnLst>
                          </p:cTn>
                        </p:par>
                        <p:par>
                          <p:cTn id="26" fill="hold">
                            <p:stCondLst>
                              <p:cond delay="1000"/>
                            </p:stCondLst>
                            <p:childTnLst>
                              <p:par>
                                <p:cTn id="27" presetID="22" presetClass="entr" presetSubtype="8" fill="hold" grpId="0" nodeType="afterEffect">
                                  <p:stCondLst>
                                    <p:cond delay="0"/>
                                  </p:stCondLst>
                                  <p:childTnLst>
                                    <p:set>
                                      <p:cBhvr>
                                        <p:cTn id="28" dur="1" fill="hold">
                                          <p:stCondLst>
                                            <p:cond delay="0"/>
                                          </p:stCondLst>
                                        </p:cTn>
                                        <p:tgtEl>
                                          <p:spTgt spid="4133896"/>
                                        </p:tgtEl>
                                        <p:attrNameLst>
                                          <p:attrName>style.visibility</p:attrName>
                                        </p:attrNameLst>
                                      </p:cBhvr>
                                      <p:to>
                                        <p:strVal val="visible"/>
                                      </p:to>
                                    </p:set>
                                    <p:animEffect transition="in" filter="wipe(left)">
                                      <p:cBhvr>
                                        <p:cTn id="29" dur="500"/>
                                        <p:tgtEl>
                                          <p:spTgt spid="4133896"/>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4133894"/>
                                        </p:tgtEl>
                                        <p:attrNameLst>
                                          <p:attrName>style.visibility</p:attrName>
                                        </p:attrNameLst>
                                      </p:cBhvr>
                                      <p:to>
                                        <p:strVal val="visible"/>
                                      </p:to>
                                    </p:set>
                                    <p:animEffect transition="in" filter="wipe(down)">
                                      <p:cBhvr>
                                        <p:cTn id="34" dur="1000"/>
                                        <p:tgtEl>
                                          <p:spTgt spid="4133894"/>
                                        </p:tgtEl>
                                      </p:cBhvr>
                                    </p:animEffect>
                                  </p:childTnLst>
                                </p:cTn>
                              </p:par>
                            </p:childTnLst>
                          </p:cTn>
                        </p:par>
                        <p:par>
                          <p:cTn id="35" fill="hold">
                            <p:stCondLst>
                              <p:cond delay="1000"/>
                            </p:stCondLst>
                            <p:childTnLst>
                              <p:par>
                                <p:cTn id="36" presetID="22" presetClass="entr" presetSubtype="4" fill="hold" grpId="0" nodeType="afterEffect">
                                  <p:stCondLst>
                                    <p:cond delay="0"/>
                                  </p:stCondLst>
                                  <p:childTnLst>
                                    <p:set>
                                      <p:cBhvr>
                                        <p:cTn id="37" dur="1" fill="hold">
                                          <p:stCondLst>
                                            <p:cond delay="0"/>
                                          </p:stCondLst>
                                        </p:cTn>
                                        <p:tgtEl>
                                          <p:spTgt spid="4133897"/>
                                        </p:tgtEl>
                                        <p:attrNameLst>
                                          <p:attrName>style.visibility</p:attrName>
                                        </p:attrNameLst>
                                      </p:cBhvr>
                                      <p:to>
                                        <p:strVal val="visible"/>
                                      </p:to>
                                    </p:set>
                                    <p:animEffect transition="in" filter="wipe(down)">
                                      <p:cBhvr>
                                        <p:cTn id="38" dur="500"/>
                                        <p:tgtEl>
                                          <p:spTgt spid="41338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33892" grpId="0"/>
      <p:bldP spid="4133893" grpId="0"/>
      <p:bldP spid="4133894" grpId="0"/>
      <p:bldP spid="4133895" grpId="0" animBg="1" autoUpdateAnimBg="0"/>
      <p:bldP spid="4133896" grpId="0" animBg="1" autoUpdateAnimBg="0"/>
      <p:bldP spid="4133897" grpId="0" animBg="1" autoUpdateAnimBg="0"/>
      <p:bldP spid="413389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410" name="Rectangle 2"/>
          <p:cNvSpPr>
            <a:spLocks noGrp="1" noChangeArrowheads="1"/>
          </p:cNvSpPr>
          <p:nvPr>
            <p:ph type="title" idx="4294967295"/>
          </p:nvPr>
        </p:nvSpPr>
        <p:spPr>
          <a:xfrm>
            <a:off x="1143000" y="94060"/>
            <a:ext cx="6858000" cy="594122"/>
          </a:xfrm>
        </p:spPr>
        <p:txBody>
          <a:bodyPr anchor="t">
            <a:normAutofit fontScale="90000"/>
          </a:bodyPr>
          <a:lstStyle/>
          <a:p>
            <a:pPr algn="ctr" eaLnBrk="1" hangingPunct="1"/>
            <a:r>
              <a:rPr lang="en-US" altLang="en-US" sz="2700" b="1" dirty="0">
                <a:latin typeface="Calibri (Body)"/>
              </a:rPr>
              <a:t>Skywave Excitement</a:t>
            </a:r>
            <a:r>
              <a:rPr lang="en-US" altLang="en-US" sz="3600" b="1" dirty="0">
                <a:latin typeface="Calibri (Body)"/>
              </a:rPr>
              <a:t> </a:t>
            </a:r>
            <a:br>
              <a:rPr lang="en-US" altLang="en-US" sz="3600" b="1" dirty="0">
                <a:latin typeface="Calibri (Body)"/>
              </a:rPr>
            </a:br>
            <a:r>
              <a:rPr lang="en-US" altLang="en-US" sz="1500" b="1" dirty="0">
                <a:latin typeface="Calibri (Body)"/>
              </a:rPr>
              <a:t>Regions in the Ionosphere</a:t>
            </a:r>
            <a:br>
              <a:rPr lang="en-US" altLang="en-US" sz="3600" b="1" dirty="0">
                <a:latin typeface="Calibri (Body)"/>
              </a:rPr>
            </a:br>
            <a:r>
              <a:rPr lang="en-US" altLang="en-US" sz="1500" b="1" dirty="0"/>
              <a:t>		</a:t>
            </a:r>
            <a:endParaRPr lang="en-US" altLang="en-US" b="1" dirty="0">
              <a:solidFill>
                <a:srgbClr val="0099FF"/>
              </a:solidFill>
            </a:endParaRPr>
          </a:p>
        </p:txBody>
      </p:sp>
      <p:sp>
        <p:nvSpPr>
          <p:cNvPr id="273411" name="Rectangle 3"/>
          <p:cNvSpPr>
            <a:spLocks noGrp="1" noChangeArrowheads="1"/>
          </p:cNvSpPr>
          <p:nvPr>
            <p:ph type="body" idx="4294967295"/>
          </p:nvPr>
        </p:nvSpPr>
        <p:spPr>
          <a:xfrm>
            <a:off x="108431" y="1279923"/>
            <a:ext cx="6720996" cy="3863578"/>
          </a:xfrm>
        </p:spPr>
        <p:txBody>
          <a:bodyPr/>
          <a:lstStyle/>
          <a:p>
            <a:pPr marL="285750" indent="-285750"/>
            <a:endParaRPr lang="en-US" altLang="en-US" sz="675" b="1" dirty="0"/>
          </a:p>
          <a:p>
            <a:pPr marL="628650" lvl="1" indent="-285750"/>
            <a:endParaRPr lang="en-US" altLang="en-US" sz="1350" dirty="0"/>
          </a:p>
          <a:p>
            <a:pPr marL="0" indent="0">
              <a:buNone/>
            </a:pPr>
            <a:endParaRPr lang="en-US" altLang="en-US" sz="1350" dirty="0"/>
          </a:p>
        </p:txBody>
      </p:sp>
      <p:sp>
        <p:nvSpPr>
          <p:cNvPr id="4117513" name="Text Box 9"/>
          <p:cNvSpPr txBox="1">
            <a:spLocks noChangeArrowheads="1"/>
          </p:cNvSpPr>
          <p:nvPr/>
        </p:nvSpPr>
        <p:spPr bwMode="auto">
          <a:xfrm>
            <a:off x="121416" y="1297367"/>
            <a:ext cx="3713646" cy="10387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square" lIns="0" tIns="0" rIns="0" bIns="0" anchorCtr="1">
            <a:spAutoFit/>
          </a:bodyPr>
          <a:lstStyle>
            <a:lvl1pPr marL="274638" indent="-274638" defTabSz="457200">
              <a:spcBef>
                <a:spcPct val="20000"/>
              </a:spcBef>
              <a:buClr>
                <a:srgbClr val="FF1515"/>
              </a:buClr>
              <a:buChar char="•"/>
              <a:tabLst>
                <a:tab pos="274638" algn="l"/>
                <a:tab pos="731838" algn="l"/>
                <a:tab pos="1189038" algn="l"/>
                <a:tab pos="1646238" algn="l"/>
                <a:tab pos="2103438" algn="l"/>
                <a:tab pos="2560638" algn="l"/>
                <a:tab pos="3017838" algn="l"/>
                <a:tab pos="3475038" algn="l"/>
                <a:tab pos="3932238" algn="l"/>
                <a:tab pos="4389438" algn="l"/>
                <a:tab pos="4846638" algn="l"/>
                <a:tab pos="5303838" algn="l"/>
                <a:tab pos="5761038" algn="l"/>
                <a:tab pos="6218238" algn="l"/>
                <a:tab pos="6675438" algn="l"/>
                <a:tab pos="7132638" algn="l"/>
                <a:tab pos="7589838" algn="l"/>
                <a:tab pos="8047038" algn="l"/>
                <a:tab pos="8504238" algn="l"/>
                <a:tab pos="8961438" algn="l"/>
                <a:tab pos="9418638" algn="l"/>
              </a:tabLst>
              <a:defRPr sz="2000">
                <a:solidFill>
                  <a:schemeClr val="tx1"/>
                </a:solidFill>
                <a:latin typeface="Rockwell" panose="02060603020205020403" pitchFamily="18" charset="0"/>
              </a:defRPr>
            </a:lvl1pPr>
            <a:lvl2pPr marL="742950" indent="-285750" defTabSz="457200">
              <a:spcBef>
                <a:spcPct val="20000"/>
              </a:spcBef>
              <a:buClr>
                <a:srgbClr val="FF1515"/>
              </a:buClr>
              <a:buChar char="•"/>
              <a:tabLst>
                <a:tab pos="274638" algn="l"/>
                <a:tab pos="731838" algn="l"/>
                <a:tab pos="1189038" algn="l"/>
                <a:tab pos="1646238" algn="l"/>
                <a:tab pos="2103438" algn="l"/>
                <a:tab pos="2560638" algn="l"/>
                <a:tab pos="3017838" algn="l"/>
                <a:tab pos="3475038" algn="l"/>
                <a:tab pos="3932238" algn="l"/>
                <a:tab pos="4389438" algn="l"/>
                <a:tab pos="4846638" algn="l"/>
                <a:tab pos="5303838" algn="l"/>
                <a:tab pos="5761038" algn="l"/>
                <a:tab pos="6218238" algn="l"/>
                <a:tab pos="6675438" algn="l"/>
                <a:tab pos="7132638" algn="l"/>
                <a:tab pos="7589838" algn="l"/>
                <a:tab pos="8047038" algn="l"/>
                <a:tab pos="8504238" algn="l"/>
                <a:tab pos="8961438" algn="l"/>
                <a:tab pos="9418638" algn="l"/>
              </a:tabLst>
              <a:defRPr sz="2000">
                <a:solidFill>
                  <a:schemeClr val="tx1"/>
                </a:solidFill>
                <a:latin typeface="Rockwell" panose="02060603020205020403" pitchFamily="18" charset="0"/>
              </a:defRPr>
            </a:lvl2pPr>
            <a:lvl3pPr marL="1143000" indent="-228600" defTabSz="457200">
              <a:spcBef>
                <a:spcPct val="20000"/>
              </a:spcBef>
              <a:buClr>
                <a:srgbClr val="FF1515"/>
              </a:buClr>
              <a:buChar char="•"/>
              <a:tabLst>
                <a:tab pos="274638" algn="l"/>
                <a:tab pos="731838" algn="l"/>
                <a:tab pos="1189038" algn="l"/>
                <a:tab pos="1646238" algn="l"/>
                <a:tab pos="2103438" algn="l"/>
                <a:tab pos="2560638" algn="l"/>
                <a:tab pos="3017838" algn="l"/>
                <a:tab pos="3475038" algn="l"/>
                <a:tab pos="3932238" algn="l"/>
                <a:tab pos="4389438" algn="l"/>
                <a:tab pos="4846638" algn="l"/>
                <a:tab pos="5303838" algn="l"/>
                <a:tab pos="5761038" algn="l"/>
                <a:tab pos="6218238" algn="l"/>
                <a:tab pos="6675438" algn="l"/>
                <a:tab pos="7132638" algn="l"/>
                <a:tab pos="7589838" algn="l"/>
                <a:tab pos="8047038" algn="l"/>
                <a:tab pos="8504238" algn="l"/>
                <a:tab pos="8961438" algn="l"/>
                <a:tab pos="9418638" algn="l"/>
              </a:tabLst>
              <a:defRPr>
                <a:solidFill>
                  <a:schemeClr val="tx1"/>
                </a:solidFill>
                <a:latin typeface="Rockwell" panose="02060603020205020403" pitchFamily="18" charset="0"/>
              </a:defRPr>
            </a:lvl3pPr>
            <a:lvl4pPr marL="1600200" indent="-228600" defTabSz="457200">
              <a:spcBef>
                <a:spcPct val="20000"/>
              </a:spcBef>
              <a:buClr>
                <a:srgbClr val="FF1515"/>
              </a:buClr>
              <a:buChar char="•"/>
              <a:tabLst>
                <a:tab pos="274638" algn="l"/>
                <a:tab pos="731838" algn="l"/>
                <a:tab pos="1189038" algn="l"/>
                <a:tab pos="1646238" algn="l"/>
                <a:tab pos="2103438" algn="l"/>
                <a:tab pos="2560638" algn="l"/>
                <a:tab pos="3017838" algn="l"/>
                <a:tab pos="3475038" algn="l"/>
                <a:tab pos="3932238" algn="l"/>
                <a:tab pos="4389438" algn="l"/>
                <a:tab pos="4846638" algn="l"/>
                <a:tab pos="5303838" algn="l"/>
                <a:tab pos="5761038" algn="l"/>
                <a:tab pos="6218238" algn="l"/>
                <a:tab pos="6675438" algn="l"/>
                <a:tab pos="7132638" algn="l"/>
                <a:tab pos="7589838" algn="l"/>
                <a:tab pos="8047038" algn="l"/>
                <a:tab pos="8504238" algn="l"/>
                <a:tab pos="8961438" algn="l"/>
                <a:tab pos="9418638" algn="l"/>
              </a:tabLst>
              <a:defRPr sz="2000">
                <a:solidFill>
                  <a:schemeClr val="tx1"/>
                </a:solidFill>
                <a:latin typeface="Rockwell" panose="02060603020205020403" pitchFamily="18" charset="0"/>
              </a:defRPr>
            </a:lvl4pPr>
            <a:lvl5pPr marL="2057400" indent="-228600" defTabSz="457200">
              <a:spcBef>
                <a:spcPct val="20000"/>
              </a:spcBef>
              <a:buClr>
                <a:srgbClr val="FF1515"/>
              </a:buClr>
              <a:buChar char="•"/>
              <a:tabLst>
                <a:tab pos="274638" algn="l"/>
                <a:tab pos="731838" algn="l"/>
                <a:tab pos="1189038" algn="l"/>
                <a:tab pos="1646238" algn="l"/>
                <a:tab pos="2103438" algn="l"/>
                <a:tab pos="2560638" algn="l"/>
                <a:tab pos="3017838" algn="l"/>
                <a:tab pos="3475038" algn="l"/>
                <a:tab pos="3932238" algn="l"/>
                <a:tab pos="4389438" algn="l"/>
                <a:tab pos="4846638" algn="l"/>
                <a:tab pos="5303838" algn="l"/>
                <a:tab pos="5761038" algn="l"/>
                <a:tab pos="6218238" algn="l"/>
                <a:tab pos="6675438" algn="l"/>
                <a:tab pos="7132638" algn="l"/>
                <a:tab pos="7589838" algn="l"/>
                <a:tab pos="8047038" algn="l"/>
                <a:tab pos="8504238" algn="l"/>
                <a:tab pos="8961438" algn="l"/>
                <a:tab pos="9418638" algn="l"/>
              </a:tabLst>
              <a:defRPr sz="2000">
                <a:solidFill>
                  <a:schemeClr val="tx1"/>
                </a:solidFill>
                <a:latin typeface="Rockwell" panose="02060603020205020403" pitchFamily="18" charset="0"/>
              </a:defRPr>
            </a:lvl5pPr>
            <a:lvl6pPr marL="2514600" indent="-228600" defTabSz="457200" eaLnBrk="0" fontAlgn="base" hangingPunct="0">
              <a:spcBef>
                <a:spcPct val="20000"/>
              </a:spcBef>
              <a:spcAft>
                <a:spcPct val="0"/>
              </a:spcAft>
              <a:buClr>
                <a:srgbClr val="FF1515"/>
              </a:buClr>
              <a:buChar char="•"/>
              <a:tabLst>
                <a:tab pos="274638" algn="l"/>
                <a:tab pos="731838" algn="l"/>
                <a:tab pos="1189038" algn="l"/>
                <a:tab pos="1646238" algn="l"/>
                <a:tab pos="2103438" algn="l"/>
                <a:tab pos="2560638" algn="l"/>
                <a:tab pos="3017838" algn="l"/>
                <a:tab pos="3475038" algn="l"/>
                <a:tab pos="3932238" algn="l"/>
                <a:tab pos="4389438" algn="l"/>
                <a:tab pos="4846638" algn="l"/>
                <a:tab pos="5303838" algn="l"/>
                <a:tab pos="5761038" algn="l"/>
                <a:tab pos="6218238" algn="l"/>
                <a:tab pos="6675438" algn="l"/>
                <a:tab pos="7132638" algn="l"/>
                <a:tab pos="7589838" algn="l"/>
                <a:tab pos="8047038" algn="l"/>
                <a:tab pos="8504238" algn="l"/>
                <a:tab pos="8961438" algn="l"/>
                <a:tab pos="9418638" algn="l"/>
              </a:tabLst>
              <a:defRPr sz="2000">
                <a:solidFill>
                  <a:schemeClr val="tx1"/>
                </a:solidFill>
                <a:latin typeface="Rockwell" panose="02060603020205020403" pitchFamily="18" charset="0"/>
              </a:defRPr>
            </a:lvl6pPr>
            <a:lvl7pPr marL="2971800" indent="-228600" defTabSz="457200" eaLnBrk="0" fontAlgn="base" hangingPunct="0">
              <a:spcBef>
                <a:spcPct val="20000"/>
              </a:spcBef>
              <a:spcAft>
                <a:spcPct val="0"/>
              </a:spcAft>
              <a:buClr>
                <a:srgbClr val="FF1515"/>
              </a:buClr>
              <a:buChar char="•"/>
              <a:tabLst>
                <a:tab pos="274638" algn="l"/>
                <a:tab pos="731838" algn="l"/>
                <a:tab pos="1189038" algn="l"/>
                <a:tab pos="1646238" algn="l"/>
                <a:tab pos="2103438" algn="l"/>
                <a:tab pos="2560638" algn="l"/>
                <a:tab pos="3017838" algn="l"/>
                <a:tab pos="3475038" algn="l"/>
                <a:tab pos="3932238" algn="l"/>
                <a:tab pos="4389438" algn="l"/>
                <a:tab pos="4846638" algn="l"/>
                <a:tab pos="5303838" algn="l"/>
                <a:tab pos="5761038" algn="l"/>
                <a:tab pos="6218238" algn="l"/>
                <a:tab pos="6675438" algn="l"/>
                <a:tab pos="7132638" algn="l"/>
                <a:tab pos="7589838" algn="l"/>
                <a:tab pos="8047038" algn="l"/>
                <a:tab pos="8504238" algn="l"/>
                <a:tab pos="8961438" algn="l"/>
                <a:tab pos="9418638" algn="l"/>
              </a:tabLst>
              <a:defRPr sz="2000">
                <a:solidFill>
                  <a:schemeClr val="tx1"/>
                </a:solidFill>
                <a:latin typeface="Rockwell" panose="02060603020205020403" pitchFamily="18" charset="0"/>
              </a:defRPr>
            </a:lvl7pPr>
            <a:lvl8pPr marL="3429000" indent="-228600" defTabSz="457200" eaLnBrk="0" fontAlgn="base" hangingPunct="0">
              <a:spcBef>
                <a:spcPct val="20000"/>
              </a:spcBef>
              <a:spcAft>
                <a:spcPct val="0"/>
              </a:spcAft>
              <a:buClr>
                <a:srgbClr val="FF1515"/>
              </a:buClr>
              <a:buChar char="•"/>
              <a:tabLst>
                <a:tab pos="274638" algn="l"/>
                <a:tab pos="731838" algn="l"/>
                <a:tab pos="1189038" algn="l"/>
                <a:tab pos="1646238" algn="l"/>
                <a:tab pos="2103438" algn="l"/>
                <a:tab pos="2560638" algn="l"/>
                <a:tab pos="3017838" algn="l"/>
                <a:tab pos="3475038" algn="l"/>
                <a:tab pos="3932238" algn="l"/>
                <a:tab pos="4389438" algn="l"/>
                <a:tab pos="4846638" algn="l"/>
                <a:tab pos="5303838" algn="l"/>
                <a:tab pos="5761038" algn="l"/>
                <a:tab pos="6218238" algn="l"/>
                <a:tab pos="6675438" algn="l"/>
                <a:tab pos="7132638" algn="l"/>
                <a:tab pos="7589838" algn="l"/>
                <a:tab pos="8047038" algn="l"/>
                <a:tab pos="8504238" algn="l"/>
                <a:tab pos="8961438" algn="l"/>
                <a:tab pos="9418638" algn="l"/>
              </a:tabLst>
              <a:defRPr sz="2000">
                <a:solidFill>
                  <a:schemeClr val="tx1"/>
                </a:solidFill>
                <a:latin typeface="Rockwell" panose="02060603020205020403" pitchFamily="18" charset="0"/>
              </a:defRPr>
            </a:lvl8pPr>
            <a:lvl9pPr marL="3886200" indent="-228600" defTabSz="457200" eaLnBrk="0" fontAlgn="base" hangingPunct="0">
              <a:spcBef>
                <a:spcPct val="20000"/>
              </a:spcBef>
              <a:spcAft>
                <a:spcPct val="0"/>
              </a:spcAft>
              <a:buClr>
                <a:srgbClr val="FF1515"/>
              </a:buClr>
              <a:buChar char="•"/>
              <a:tabLst>
                <a:tab pos="274638" algn="l"/>
                <a:tab pos="731838" algn="l"/>
                <a:tab pos="1189038" algn="l"/>
                <a:tab pos="1646238" algn="l"/>
                <a:tab pos="2103438" algn="l"/>
                <a:tab pos="2560638" algn="l"/>
                <a:tab pos="3017838" algn="l"/>
                <a:tab pos="3475038" algn="l"/>
                <a:tab pos="3932238" algn="l"/>
                <a:tab pos="4389438" algn="l"/>
                <a:tab pos="4846638" algn="l"/>
                <a:tab pos="5303838" algn="l"/>
                <a:tab pos="5761038" algn="l"/>
                <a:tab pos="6218238" algn="l"/>
                <a:tab pos="6675438" algn="l"/>
                <a:tab pos="7132638" algn="l"/>
                <a:tab pos="7589838" algn="l"/>
                <a:tab pos="8047038" algn="l"/>
                <a:tab pos="8504238" algn="l"/>
                <a:tab pos="8961438" algn="l"/>
                <a:tab pos="9418638" algn="l"/>
              </a:tabLst>
              <a:defRPr sz="2000">
                <a:solidFill>
                  <a:schemeClr val="tx1"/>
                </a:solidFill>
                <a:latin typeface="Rockwell" panose="02060603020205020403" pitchFamily="18" charset="0"/>
              </a:defRPr>
            </a:lvl9pPr>
          </a:lstStyle>
          <a:p>
            <a:pPr eaLnBrk="1" hangingPunct="1">
              <a:lnSpc>
                <a:spcPct val="150000"/>
              </a:lnSpc>
              <a:spcBef>
                <a:spcPct val="0"/>
              </a:spcBef>
              <a:buClr>
                <a:schemeClr val="accent1"/>
              </a:buClr>
              <a:buSzPct val="115000"/>
              <a:buFont typeface="Wingdings" panose="05000000000000000000" pitchFamily="2" charset="2"/>
              <a:buChar char="§"/>
            </a:pPr>
            <a:r>
              <a:rPr lang="en-GB" altLang="en-US" sz="1350" dirty="0">
                <a:solidFill>
                  <a:srgbClr val="333333"/>
                </a:solidFill>
                <a:latin typeface="Calibri (Body)"/>
              </a:rPr>
              <a:t>The “D” Region is closest to Earth.</a:t>
            </a:r>
          </a:p>
          <a:p>
            <a:pPr eaLnBrk="1" hangingPunct="1">
              <a:lnSpc>
                <a:spcPct val="150000"/>
              </a:lnSpc>
              <a:spcBef>
                <a:spcPct val="0"/>
              </a:spcBef>
              <a:buClr>
                <a:schemeClr val="accent1"/>
              </a:buClr>
              <a:buSzPct val="115000"/>
              <a:buFont typeface="Wingdings" panose="05000000000000000000" pitchFamily="2" charset="2"/>
              <a:buChar char="§"/>
            </a:pPr>
            <a:r>
              <a:rPr lang="en-GB" altLang="en-US" sz="1350" dirty="0">
                <a:solidFill>
                  <a:srgbClr val="333333"/>
                </a:solidFill>
                <a:latin typeface="Calibri (Body)"/>
              </a:rPr>
              <a:t>The “D” Region absorbs MF/HF radio signals.</a:t>
            </a:r>
          </a:p>
          <a:p>
            <a:pPr eaLnBrk="1" hangingPunct="1">
              <a:spcBef>
                <a:spcPct val="0"/>
              </a:spcBef>
              <a:buClr>
                <a:schemeClr val="accent1"/>
              </a:buClr>
              <a:buSzPct val="115000"/>
              <a:buFont typeface="Wingdings" panose="05000000000000000000" pitchFamily="2" charset="2"/>
              <a:buChar char="§"/>
            </a:pPr>
            <a:r>
              <a:rPr lang="en-GB" altLang="en-US" sz="1350" dirty="0">
                <a:solidFill>
                  <a:srgbClr val="333333"/>
                </a:solidFill>
                <a:latin typeface="Calibri (Body)"/>
              </a:rPr>
              <a:t>The “F2” Region is most responsible for long distance communication.</a:t>
            </a:r>
          </a:p>
        </p:txBody>
      </p:sp>
      <p:sp>
        <p:nvSpPr>
          <p:cNvPr id="4117514" name="Text Box 10"/>
          <p:cNvSpPr txBox="1">
            <a:spLocks noChangeArrowheads="1"/>
          </p:cNvSpPr>
          <p:nvPr/>
        </p:nvSpPr>
        <p:spPr bwMode="auto">
          <a:xfrm>
            <a:off x="184545" y="3441254"/>
            <a:ext cx="3480197" cy="727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0" tIns="0" rIns="0" bIns="0" anchorCtr="1">
            <a:spAutoFit/>
          </a:bodyPr>
          <a:lstStyle>
            <a:lvl1pPr marL="274638" indent="-274638" defTabSz="457200">
              <a:spcBef>
                <a:spcPct val="20000"/>
              </a:spcBef>
              <a:buClr>
                <a:srgbClr val="FF1515"/>
              </a:buClr>
              <a:buChar char="•"/>
              <a:tabLst>
                <a:tab pos="274638" algn="l"/>
                <a:tab pos="731838" algn="l"/>
                <a:tab pos="1189038" algn="l"/>
                <a:tab pos="1646238" algn="l"/>
                <a:tab pos="2103438" algn="l"/>
                <a:tab pos="2560638" algn="l"/>
                <a:tab pos="3017838" algn="l"/>
                <a:tab pos="3475038" algn="l"/>
                <a:tab pos="3932238" algn="l"/>
                <a:tab pos="4389438" algn="l"/>
                <a:tab pos="4846638" algn="l"/>
                <a:tab pos="5303838" algn="l"/>
                <a:tab pos="5761038" algn="l"/>
                <a:tab pos="6218238" algn="l"/>
                <a:tab pos="6675438" algn="l"/>
                <a:tab pos="7132638" algn="l"/>
                <a:tab pos="7589838" algn="l"/>
                <a:tab pos="8047038" algn="l"/>
                <a:tab pos="8504238" algn="l"/>
                <a:tab pos="8961438" algn="l"/>
                <a:tab pos="9418638" algn="l"/>
              </a:tabLst>
              <a:defRPr sz="2000">
                <a:solidFill>
                  <a:schemeClr val="tx1"/>
                </a:solidFill>
                <a:latin typeface="Rockwell" panose="02060603020205020403" pitchFamily="18" charset="0"/>
              </a:defRPr>
            </a:lvl1pPr>
            <a:lvl2pPr marL="742950" indent="-285750" defTabSz="457200">
              <a:spcBef>
                <a:spcPct val="20000"/>
              </a:spcBef>
              <a:buClr>
                <a:srgbClr val="FF1515"/>
              </a:buClr>
              <a:buChar char="•"/>
              <a:tabLst>
                <a:tab pos="274638" algn="l"/>
                <a:tab pos="731838" algn="l"/>
                <a:tab pos="1189038" algn="l"/>
                <a:tab pos="1646238" algn="l"/>
                <a:tab pos="2103438" algn="l"/>
                <a:tab pos="2560638" algn="l"/>
                <a:tab pos="3017838" algn="l"/>
                <a:tab pos="3475038" algn="l"/>
                <a:tab pos="3932238" algn="l"/>
                <a:tab pos="4389438" algn="l"/>
                <a:tab pos="4846638" algn="l"/>
                <a:tab pos="5303838" algn="l"/>
                <a:tab pos="5761038" algn="l"/>
                <a:tab pos="6218238" algn="l"/>
                <a:tab pos="6675438" algn="l"/>
                <a:tab pos="7132638" algn="l"/>
                <a:tab pos="7589838" algn="l"/>
                <a:tab pos="8047038" algn="l"/>
                <a:tab pos="8504238" algn="l"/>
                <a:tab pos="8961438" algn="l"/>
                <a:tab pos="9418638" algn="l"/>
              </a:tabLst>
              <a:defRPr sz="2000">
                <a:solidFill>
                  <a:schemeClr val="tx1"/>
                </a:solidFill>
                <a:latin typeface="Rockwell" panose="02060603020205020403" pitchFamily="18" charset="0"/>
              </a:defRPr>
            </a:lvl2pPr>
            <a:lvl3pPr marL="1143000" indent="-228600" defTabSz="457200">
              <a:spcBef>
                <a:spcPct val="20000"/>
              </a:spcBef>
              <a:buClr>
                <a:srgbClr val="FF1515"/>
              </a:buClr>
              <a:buChar char="•"/>
              <a:tabLst>
                <a:tab pos="274638" algn="l"/>
                <a:tab pos="731838" algn="l"/>
                <a:tab pos="1189038" algn="l"/>
                <a:tab pos="1646238" algn="l"/>
                <a:tab pos="2103438" algn="l"/>
                <a:tab pos="2560638" algn="l"/>
                <a:tab pos="3017838" algn="l"/>
                <a:tab pos="3475038" algn="l"/>
                <a:tab pos="3932238" algn="l"/>
                <a:tab pos="4389438" algn="l"/>
                <a:tab pos="4846638" algn="l"/>
                <a:tab pos="5303838" algn="l"/>
                <a:tab pos="5761038" algn="l"/>
                <a:tab pos="6218238" algn="l"/>
                <a:tab pos="6675438" algn="l"/>
                <a:tab pos="7132638" algn="l"/>
                <a:tab pos="7589838" algn="l"/>
                <a:tab pos="8047038" algn="l"/>
                <a:tab pos="8504238" algn="l"/>
                <a:tab pos="8961438" algn="l"/>
                <a:tab pos="9418638" algn="l"/>
              </a:tabLst>
              <a:defRPr>
                <a:solidFill>
                  <a:schemeClr val="tx1"/>
                </a:solidFill>
                <a:latin typeface="Rockwell" panose="02060603020205020403" pitchFamily="18" charset="0"/>
              </a:defRPr>
            </a:lvl3pPr>
            <a:lvl4pPr marL="1600200" indent="-228600" defTabSz="457200">
              <a:spcBef>
                <a:spcPct val="20000"/>
              </a:spcBef>
              <a:buClr>
                <a:srgbClr val="FF1515"/>
              </a:buClr>
              <a:buChar char="•"/>
              <a:tabLst>
                <a:tab pos="274638" algn="l"/>
                <a:tab pos="731838" algn="l"/>
                <a:tab pos="1189038" algn="l"/>
                <a:tab pos="1646238" algn="l"/>
                <a:tab pos="2103438" algn="l"/>
                <a:tab pos="2560638" algn="l"/>
                <a:tab pos="3017838" algn="l"/>
                <a:tab pos="3475038" algn="l"/>
                <a:tab pos="3932238" algn="l"/>
                <a:tab pos="4389438" algn="l"/>
                <a:tab pos="4846638" algn="l"/>
                <a:tab pos="5303838" algn="l"/>
                <a:tab pos="5761038" algn="l"/>
                <a:tab pos="6218238" algn="l"/>
                <a:tab pos="6675438" algn="l"/>
                <a:tab pos="7132638" algn="l"/>
                <a:tab pos="7589838" algn="l"/>
                <a:tab pos="8047038" algn="l"/>
                <a:tab pos="8504238" algn="l"/>
                <a:tab pos="8961438" algn="l"/>
                <a:tab pos="9418638" algn="l"/>
              </a:tabLst>
              <a:defRPr sz="2000">
                <a:solidFill>
                  <a:schemeClr val="tx1"/>
                </a:solidFill>
                <a:latin typeface="Rockwell" panose="02060603020205020403" pitchFamily="18" charset="0"/>
              </a:defRPr>
            </a:lvl4pPr>
            <a:lvl5pPr marL="2057400" indent="-228600" defTabSz="457200">
              <a:spcBef>
                <a:spcPct val="20000"/>
              </a:spcBef>
              <a:buClr>
                <a:srgbClr val="FF1515"/>
              </a:buClr>
              <a:buChar char="•"/>
              <a:tabLst>
                <a:tab pos="274638" algn="l"/>
                <a:tab pos="731838" algn="l"/>
                <a:tab pos="1189038" algn="l"/>
                <a:tab pos="1646238" algn="l"/>
                <a:tab pos="2103438" algn="l"/>
                <a:tab pos="2560638" algn="l"/>
                <a:tab pos="3017838" algn="l"/>
                <a:tab pos="3475038" algn="l"/>
                <a:tab pos="3932238" algn="l"/>
                <a:tab pos="4389438" algn="l"/>
                <a:tab pos="4846638" algn="l"/>
                <a:tab pos="5303838" algn="l"/>
                <a:tab pos="5761038" algn="l"/>
                <a:tab pos="6218238" algn="l"/>
                <a:tab pos="6675438" algn="l"/>
                <a:tab pos="7132638" algn="l"/>
                <a:tab pos="7589838" algn="l"/>
                <a:tab pos="8047038" algn="l"/>
                <a:tab pos="8504238" algn="l"/>
                <a:tab pos="8961438" algn="l"/>
                <a:tab pos="9418638" algn="l"/>
              </a:tabLst>
              <a:defRPr sz="2000">
                <a:solidFill>
                  <a:schemeClr val="tx1"/>
                </a:solidFill>
                <a:latin typeface="Rockwell" panose="02060603020205020403" pitchFamily="18" charset="0"/>
              </a:defRPr>
            </a:lvl5pPr>
            <a:lvl6pPr marL="2514600" indent="-228600" defTabSz="457200" eaLnBrk="0" fontAlgn="base" hangingPunct="0">
              <a:spcBef>
                <a:spcPct val="20000"/>
              </a:spcBef>
              <a:spcAft>
                <a:spcPct val="0"/>
              </a:spcAft>
              <a:buClr>
                <a:srgbClr val="FF1515"/>
              </a:buClr>
              <a:buChar char="•"/>
              <a:tabLst>
                <a:tab pos="274638" algn="l"/>
                <a:tab pos="731838" algn="l"/>
                <a:tab pos="1189038" algn="l"/>
                <a:tab pos="1646238" algn="l"/>
                <a:tab pos="2103438" algn="l"/>
                <a:tab pos="2560638" algn="l"/>
                <a:tab pos="3017838" algn="l"/>
                <a:tab pos="3475038" algn="l"/>
                <a:tab pos="3932238" algn="l"/>
                <a:tab pos="4389438" algn="l"/>
                <a:tab pos="4846638" algn="l"/>
                <a:tab pos="5303838" algn="l"/>
                <a:tab pos="5761038" algn="l"/>
                <a:tab pos="6218238" algn="l"/>
                <a:tab pos="6675438" algn="l"/>
                <a:tab pos="7132638" algn="l"/>
                <a:tab pos="7589838" algn="l"/>
                <a:tab pos="8047038" algn="l"/>
                <a:tab pos="8504238" algn="l"/>
                <a:tab pos="8961438" algn="l"/>
                <a:tab pos="9418638" algn="l"/>
              </a:tabLst>
              <a:defRPr sz="2000">
                <a:solidFill>
                  <a:schemeClr val="tx1"/>
                </a:solidFill>
                <a:latin typeface="Rockwell" panose="02060603020205020403" pitchFamily="18" charset="0"/>
              </a:defRPr>
            </a:lvl6pPr>
            <a:lvl7pPr marL="2971800" indent="-228600" defTabSz="457200" eaLnBrk="0" fontAlgn="base" hangingPunct="0">
              <a:spcBef>
                <a:spcPct val="20000"/>
              </a:spcBef>
              <a:spcAft>
                <a:spcPct val="0"/>
              </a:spcAft>
              <a:buClr>
                <a:srgbClr val="FF1515"/>
              </a:buClr>
              <a:buChar char="•"/>
              <a:tabLst>
                <a:tab pos="274638" algn="l"/>
                <a:tab pos="731838" algn="l"/>
                <a:tab pos="1189038" algn="l"/>
                <a:tab pos="1646238" algn="l"/>
                <a:tab pos="2103438" algn="l"/>
                <a:tab pos="2560638" algn="l"/>
                <a:tab pos="3017838" algn="l"/>
                <a:tab pos="3475038" algn="l"/>
                <a:tab pos="3932238" algn="l"/>
                <a:tab pos="4389438" algn="l"/>
                <a:tab pos="4846638" algn="l"/>
                <a:tab pos="5303838" algn="l"/>
                <a:tab pos="5761038" algn="l"/>
                <a:tab pos="6218238" algn="l"/>
                <a:tab pos="6675438" algn="l"/>
                <a:tab pos="7132638" algn="l"/>
                <a:tab pos="7589838" algn="l"/>
                <a:tab pos="8047038" algn="l"/>
                <a:tab pos="8504238" algn="l"/>
                <a:tab pos="8961438" algn="l"/>
                <a:tab pos="9418638" algn="l"/>
              </a:tabLst>
              <a:defRPr sz="2000">
                <a:solidFill>
                  <a:schemeClr val="tx1"/>
                </a:solidFill>
                <a:latin typeface="Rockwell" panose="02060603020205020403" pitchFamily="18" charset="0"/>
              </a:defRPr>
            </a:lvl7pPr>
            <a:lvl8pPr marL="3429000" indent="-228600" defTabSz="457200" eaLnBrk="0" fontAlgn="base" hangingPunct="0">
              <a:spcBef>
                <a:spcPct val="20000"/>
              </a:spcBef>
              <a:spcAft>
                <a:spcPct val="0"/>
              </a:spcAft>
              <a:buClr>
                <a:srgbClr val="FF1515"/>
              </a:buClr>
              <a:buChar char="•"/>
              <a:tabLst>
                <a:tab pos="274638" algn="l"/>
                <a:tab pos="731838" algn="l"/>
                <a:tab pos="1189038" algn="l"/>
                <a:tab pos="1646238" algn="l"/>
                <a:tab pos="2103438" algn="l"/>
                <a:tab pos="2560638" algn="l"/>
                <a:tab pos="3017838" algn="l"/>
                <a:tab pos="3475038" algn="l"/>
                <a:tab pos="3932238" algn="l"/>
                <a:tab pos="4389438" algn="l"/>
                <a:tab pos="4846638" algn="l"/>
                <a:tab pos="5303838" algn="l"/>
                <a:tab pos="5761038" algn="l"/>
                <a:tab pos="6218238" algn="l"/>
                <a:tab pos="6675438" algn="l"/>
                <a:tab pos="7132638" algn="l"/>
                <a:tab pos="7589838" algn="l"/>
                <a:tab pos="8047038" algn="l"/>
                <a:tab pos="8504238" algn="l"/>
                <a:tab pos="8961438" algn="l"/>
                <a:tab pos="9418638" algn="l"/>
              </a:tabLst>
              <a:defRPr sz="2000">
                <a:solidFill>
                  <a:schemeClr val="tx1"/>
                </a:solidFill>
                <a:latin typeface="Rockwell" panose="02060603020205020403" pitchFamily="18" charset="0"/>
              </a:defRPr>
            </a:lvl8pPr>
            <a:lvl9pPr marL="3886200" indent="-228600" defTabSz="457200" eaLnBrk="0" fontAlgn="base" hangingPunct="0">
              <a:spcBef>
                <a:spcPct val="20000"/>
              </a:spcBef>
              <a:spcAft>
                <a:spcPct val="0"/>
              </a:spcAft>
              <a:buClr>
                <a:srgbClr val="FF1515"/>
              </a:buClr>
              <a:buChar char="•"/>
              <a:tabLst>
                <a:tab pos="274638" algn="l"/>
                <a:tab pos="731838" algn="l"/>
                <a:tab pos="1189038" algn="l"/>
                <a:tab pos="1646238" algn="l"/>
                <a:tab pos="2103438" algn="l"/>
                <a:tab pos="2560638" algn="l"/>
                <a:tab pos="3017838" algn="l"/>
                <a:tab pos="3475038" algn="l"/>
                <a:tab pos="3932238" algn="l"/>
                <a:tab pos="4389438" algn="l"/>
                <a:tab pos="4846638" algn="l"/>
                <a:tab pos="5303838" algn="l"/>
                <a:tab pos="5761038" algn="l"/>
                <a:tab pos="6218238" algn="l"/>
                <a:tab pos="6675438" algn="l"/>
                <a:tab pos="7132638" algn="l"/>
                <a:tab pos="7589838" algn="l"/>
                <a:tab pos="8047038" algn="l"/>
                <a:tab pos="8504238" algn="l"/>
                <a:tab pos="8961438" algn="l"/>
                <a:tab pos="9418638" algn="l"/>
              </a:tabLst>
              <a:defRPr sz="2000">
                <a:solidFill>
                  <a:schemeClr val="tx1"/>
                </a:solidFill>
                <a:latin typeface="Rockwell" panose="02060603020205020403" pitchFamily="18" charset="0"/>
              </a:defRPr>
            </a:lvl9pPr>
          </a:lstStyle>
          <a:p>
            <a:pPr eaLnBrk="1" hangingPunct="1">
              <a:lnSpc>
                <a:spcPct val="150000"/>
              </a:lnSpc>
              <a:spcBef>
                <a:spcPct val="0"/>
              </a:spcBef>
              <a:buClr>
                <a:schemeClr val="accent1"/>
              </a:buClr>
              <a:buSzPct val="115000"/>
              <a:buFont typeface="Wingdings" panose="05000000000000000000" pitchFamily="2" charset="2"/>
              <a:buChar char="§"/>
            </a:pPr>
            <a:r>
              <a:rPr lang="en-GB" altLang="en-US" sz="1350" dirty="0">
                <a:solidFill>
                  <a:srgbClr val="333333"/>
                </a:solidFill>
                <a:latin typeface="Calibri (Body)"/>
              </a:rPr>
              <a:t>The “D” &amp; “E” Regions disappear.</a:t>
            </a:r>
          </a:p>
          <a:p>
            <a:pPr eaLnBrk="1" hangingPunct="1">
              <a:spcBef>
                <a:spcPct val="0"/>
              </a:spcBef>
              <a:buClr>
                <a:schemeClr val="accent1"/>
              </a:buClr>
              <a:buSzPct val="115000"/>
              <a:buFont typeface="Wingdings" panose="05000000000000000000" pitchFamily="2" charset="2"/>
              <a:buChar char="§"/>
            </a:pPr>
            <a:r>
              <a:rPr lang="en-GB" altLang="en-US" sz="1350" dirty="0">
                <a:solidFill>
                  <a:srgbClr val="333333"/>
                </a:solidFill>
                <a:latin typeface="Calibri (Body)"/>
              </a:rPr>
              <a:t>The “F1” &amp; “F2” Regions combine into one with reduced ionization.</a:t>
            </a:r>
          </a:p>
        </p:txBody>
      </p:sp>
      <p:sp>
        <p:nvSpPr>
          <p:cNvPr id="4117515" name="Text Box 11"/>
          <p:cNvSpPr txBox="1">
            <a:spLocks noChangeArrowheads="1"/>
          </p:cNvSpPr>
          <p:nvPr/>
        </p:nvSpPr>
        <p:spPr bwMode="auto">
          <a:xfrm>
            <a:off x="1874128" y="2449113"/>
            <a:ext cx="2024063" cy="2358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0" tIns="0" rIns="0" bIns="0" anchorCtr="1">
            <a:spAutoFit/>
          </a:bodyPr>
          <a:lstStyle>
            <a:lvl1pPr defTabSz="457200">
              <a:spcBef>
                <a:spcPct val="20000"/>
              </a:spcBef>
              <a:buClr>
                <a:srgbClr val="FF1515"/>
              </a:buClr>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Rockwell" panose="02060603020205020403" pitchFamily="18" charset="0"/>
              </a:defRPr>
            </a:lvl1pPr>
            <a:lvl2pPr marL="742950" indent="-285750" defTabSz="457200">
              <a:spcBef>
                <a:spcPct val="20000"/>
              </a:spcBef>
              <a:buClr>
                <a:srgbClr val="FF1515"/>
              </a:buClr>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Rockwell" panose="02060603020205020403" pitchFamily="18" charset="0"/>
              </a:defRPr>
            </a:lvl2pPr>
            <a:lvl3pPr marL="1143000" indent="-228600" defTabSz="457200">
              <a:spcBef>
                <a:spcPct val="20000"/>
              </a:spcBef>
              <a:buClr>
                <a:srgbClr val="FF1515"/>
              </a:buClr>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Rockwell" panose="02060603020205020403" pitchFamily="18" charset="0"/>
              </a:defRPr>
            </a:lvl3pPr>
            <a:lvl4pPr marL="1600200" indent="-228600" defTabSz="457200">
              <a:spcBef>
                <a:spcPct val="20000"/>
              </a:spcBef>
              <a:buClr>
                <a:srgbClr val="FF1515"/>
              </a:buClr>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Rockwell" panose="02060603020205020403" pitchFamily="18" charset="0"/>
              </a:defRPr>
            </a:lvl4pPr>
            <a:lvl5pPr marL="2057400" indent="-228600" defTabSz="457200">
              <a:spcBef>
                <a:spcPct val="20000"/>
              </a:spcBef>
              <a:buClr>
                <a:srgbClr val="FF1515"/>
              </a:buClr>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Rockwell" panose="02060603020205020403" pitchFamily="18" charset="0"/>
              </a:defRPr>
            </a:lvl5pPr>
            <a:lvl6pPr marL="2514600" indent="-228600" defTabSz="457200" eaLnBrk="0" fontAlgn="base" hangingPunct="0">
              <a:spcBef>
                <a:spcPct val="20000"/>
              </a:spcBef>
              <a:spcAft>
                <a:spcPct val="0"/>
              </a:spcAft>
              <a:buClr>
                <a:srgbClr val="FF1515"/>
              </a:buClr>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Rockwell" panose="02060603020205020403" pitchFamily="18" charset="0"/>
              </a:defRPr>
            </a:lvl6pPr>
            <a:lvl7pPr marL="2971800" indent="-228600" defTabSz="457200" eaLnBrk="0" fontAlgn="base" hangingPunct="0">
              <a:spcBef>
                <a:spcPct val="20000"/>
              </a:spcBef>
              <a:spcAft>
                <a:spcPct val="0"/>
              </a:spcAft>
              <a:buClr>
                <a:srgbClr val="FF1515"/>
              </a:buClr>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Rockwell" panose="02060603020205020403" pitchFamily="18" charset="0"/>
              </a:defRPr>
            </a:lvl7pPr>
            <a:lvl8pPr marL="3429000" indent="-228600" defTabSz="457200" eaLnBrk="0" fontAlgn="base" hangingPunct="0">
              <a:spcBef>
                <a:spcPct val="20000"/>
              </a:spcBef>
              <a:spcAft>
                <a:spcPct val="0"/>
              </a:spcAft>
              <a:buClr>
                <a:srgbClr val="FF1515"/>
              </a:buClr>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Rockwell" panose="02060603020205020403" pitchFamily="18" charset="0"/>
              </a:defRPr>
            </a:lvl8pPr>
            <a:lvl9pPr marL="3886200" indent="-228600" defTabSz="457200" eaLnBrk="0" fontAlgn="base" hangingPunct="0">
              <a:spcBef>
                <a:spcPct val="20000"/>
              </a:spcBef>
              <a:spcAft>
                <a:spcPct val="0"/>
              </a:spcAft>
              <a:buClr>
                <a:srgbClr val="FF1515"/>
              </a:buClr>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Rockwell" panose="02060603020205020403" pitchFamily="18" charset="0"/>
              </a:defRPr>
            </a:lvl9pPr>
          </a:lstStyle>
          <a:p>
            <a:pPr eaLnBrk="1" hangingPunct="1">
              <a:lnSpc>
                <a:spcPct val="101000"/>
              </a:lnSpc>
              <a:spcBef>
                <a:spcPct val="0"/>
              </a:spcBef>
              <a:buClr>
                <a:srgbClr val="FFFFCC"/>
              </a:buClr>
              <a:buFont typeface="Times New Roman" panose="02020603050405020304" pitchFamily="18" charset="0"/>
              <a:buNone/>
            </a:pPr>
            <a:r>
              <a:rPr lang="en-GB" altLang="en-US" sz="1650" b="1" dirty="0">
                <a:solidFill>
                  <a:schemeClr val="accent2"/>
                </a:solidFill>
                <a:latin typeface="Tahoma" panose="020B0604030504040204" pitchFamily="34" charset="0"/>
              </a:rPr>
              <a:t>During the day....</a:t>
            </a:r>
          </a:p>
        </p:txBody>
      </p:sp>
      <p:sp>
        <p:nvSpPr>
          <p:cNvPr id="3" name="Slide Number Placeholder 2"/>
          <p:cNvSpPr>
            <a:spLocks noGrp="1"/>
          </p:cNvSpPr>
          <p:nvPr>
            <p:ph type="sldNum" sz="quarter" idx="12"/>
          </p:nvPr>
        </p:nvSpPr>
        <p:spPr/>
        <p:txBody>
          <a:bodyPr/>
          <a:lstStyle/>
          <a:p>
            <a:pPr>
              <a:defRPr/>
            </a:pPr>
            <a:fld id="{F8514F60-F02D-47D8-972E-1E06531F80A8}" type="slidenum">
              <a:rPr lang="en-US" altLang="en-US" smtClean="0"/>
              <a:pPr>
                <a:defRPr/>
              </a:pPr>
              <a:t>9</a:t>
            </a:fld>
            <a:endParaRPr lang="en-US" altLang="en-US"/>
          </a:p>
        </p:txBody>
      </p:sp>
      <p:sp>
        <p:nvSpPr>
          <p:cNvPr id="12" name="Text Box 7"/>
          <p:cNvSpPr txBox="1">
            <a:spLocks noChangeArrowheads="1"/>
          </p:cNvSpPr>
          <p:nvPr/>
        </p:nvSpPr>
        <p:spPr bwMode="auto">
          <a:xfrm>
            <a:off x="2141255" y="4218750"/>
            <a:ext cx="1446777" cy="2358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square" lIns="0" tIns="0" rIns="0" bIns="0" anchorCtr="1">
            <a:spAutoFit/>
          </a:bodyPr>
          <a:lstStyle>
            <a:lvl1pPr defTabSz="457200">
              <a:spcBef>
                <a:spcPct val="20000"/>
              </a:spcBef>
              <a:buClr>
                <a:srgbClr val="FF1515"/>
              </a:buClr>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Rockwell" panose="02060603020205020403" pitchFamily="18" charset="0"/>
              </a:defRPr>
            </a:lvl1pPr>
            <a:lvl2pPr marL="742950" indent="-285750" defTabSz="457200">
              <a:spcBef>
                <a:spcPct val="20000"/>
              </a:spcBef>
              <a:buClr>
                <a:srgbClr val="FF1515"/>
              </a:buClr>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Rockwell" panose="02060603020205020403" pitchFamily="18" charset="0"/>
              </a:defRPr>
            </a:lvl2pPr>
            <a:lvl3pPr marL="1143000" indent="-228600" defTabSz="457200">
              <a:spcBef>
                <a:spcPct val="20000"/>
              </a:spcBef>
              <a:buClr>
                <a:srgbClr val="FF1515"/>
              </a:buClr>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Rockwell" panose="02060603020205020403" pitchFamily="18" charset="0"/>
              </a:defRPr>
            </a:lvl3pPr>
            <a:lvl4pPr marL="1600200" indent="-228600" defTabSz="457200">
              <a:spcBef>
                <a:spcPct val="20000"/>
              </a:spcBef>
              <a:buClr>
                <a:srgbClr val="FF1515"/>
              </a:buClr>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Rockwell" panose="02060603020205020403" pitchFamily="18" charset="0"/>
              </a:defRPr>
            </a:lvl4pPr>
            <a:lvl5pPr marL="2057400" indent="-228600" defTabSz="457200">
              <a:spcBef>
                <a:spcPct val="20000"/>
              </a:spcBef>
              <a:buClr>
                <a:srgbClr val="FF1515"/>
              </a:buClr>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Rockwell" panose="02060603020205020403" pitchFamily="18" charset="0"/>
              </a:defRPr>
            </a:lvl5pPr>
            <a:lvl6pPr marL="2514600" indent="-228600" defTabSz="457200" eaLnBrk="0" fontAlgn="base" hangingPunct="0">
              <a:spcBef>
                <a:spcPct val="20000"/>
              </a:spcBef>
              <a:spcAft>
                <a:spcPct val="0"/>
              </a:spcAft>
              <a:buClr>
                <a:srgbClr val="FF1515"/>
              </a:buClr>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Rockwell" panose="02060603020205020403" pitchFamily="18" charset="0"/>
              </a:defRPr>
            </a:lvl6pPr>
            <a:lvl7pPr marL="2971800" indent="-228600" defTabSz="457200" eaLnBrk="0" fontAlgn="base" hangingPunct="0">
              <a:spcBef>
                <a:spcPct val="20000"/>
              </a:spcBef>
              <a:spcAft>
                <a:spcPct val="0"/>
              </a:spcAft>
              <a:buClr>
                <a:srgbClr val="FF1515"/>
              </a:buClr>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Rockwell" panose="02060603020205020403" pitchFamily="18" charset="0"/>
              </a:defRPr>
            </a:lvl7pPr>
            <a:lvl8pPr marL="3429000" indent="-228600" defTabSz="457200" eaLnBrk="0" fontAlgn="base" hangingPunct="0">
              <a:spcBef>
                <a:spcPct val="20000"/>
              </a:spcBef>
              <a:spcAft>
                <a:spcPct val="0"/>
              </a:spcAft>
              <a:buClr>
                <a:srgbClr val="FF1515"/>
              </a:buClr>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Rockwell" panose="02060603020205020403" pitchFamily="18" charset="0"/>
              </a:defRPr>
            </a:lvl8pPr>
            <a:lvl9pPr marL="3886200" indent="-228600" defTabSz="457200" eaLnBrk="0" fontAlgn="base" hangingPunct="0">
              <a:spcBef>
                <a:spcPct val="20000"/>
              </a:spcBef>
              <a:spcAft>
                <a:spcPct val="0"/>
              </a:spcAft>
              <a:buClr>
                <a:srgbClr val="FF1515"/>
              </a:buClr>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Rockwell" panose="02060603020205020403" pitchFamily="18" charset="0"/>
              </a:defRPr>
            </a:lvl9pPr>
          </a:lstStyle>
          <a:p>
            <a:pPr eaLnBrk="1" hangingPunct="1">
              <a:lnSpc>
                <a:spcPct val="101000"/>
              </a:lnSpc>
              <a:spcBef>
                <a:spcPct val="0"/>
              </a:spcBef>
              <a:buClr>
                <a:srgbClr val="FFFFCC"/>
              </a:buClr>
              <a:buFont typeface="Times New Roman" panose="02020603050405020304" pitchFamily="18" charset="0"/>
              <a:buNone/>
            </a:pPr>
            <a:r>
              <a:rPr lang="en-GB" altLang="en-US" sz="1650" b="1" dirty="0">
                <a:solidFill>
                  <a:schemeClr val="accent2"/>
                </a:solidFill>
                <a:latin typeface="Tahoma" panose="020B0604030504040204" pitchFamily="34" charset="0"/>
              </a:rPr>
              <a:t>At night....</a:t>
            </a:r>
          </a:p>
        </p:txBody>
      </p:sp>
      <p:pic>
        <p:nvPicPr>
          <p:cNvPr id="25604" name="Picture 4" descr="Image result for ionosphere layers D E 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28040" y="877498"/>
            <a:ext cx="5096898" cy="3826669"/>
          </a:xfrm>
          <a:prstGeom prst="rect">
            <a:avLst/>
          </a:prstGeom>
          <a:noFill/>
          <a:extLst>
            <a:ext uri="{909E8E84-426E-40DD-AFC4-6F175D3DCCD1}">
              <a14:hiddenFill xmlns:a14="http://schemas.microsoft.com/office/drawing/2010/main">
                <a:solidFill>
                  <a:srgbClr val="FFFFFF"/>
                </a:solidFill>
              </a14:hiddenFill>
            </a:ext>
          </a:extLst>
        </p:spPr>
      </p:pic>
      <p:sp>
        <p:nvSpPr>
          <p:cNvPr id="15" name="Line 7"/>
          <p:cNvSpPr>
            <a:spLocks noChangeShapeType="1"/>
          </p:cNvSpPr>
          <p:nvPr/>
        </p:nvSpPr>
        <p:spPr bwMode="auto">
          <a:xfrm>
            <a:off x="3256357" y="3441253"/>
            <a:ext cx="816770" cy="12077"/>
          </a:xfrm>
          <a:prstGeom prst="line">
            <a:avLst/>
          </a:prstGeom>
          <a:noFill/>
          <a:ln w="38100">
            <a:solidFill>
              <a:srgbClr val="FF0000"/>
            </a:solidFill>
            <a:miter lim="800000"/>
            <a:headEnd/>
            <a:tailEnd type="triangle" w="med" len="med"/>
          </a:ln>
          <a:extLst>
            <a:ext uri="{909E8E84-426E-40DD-AFC4-6F175D3DCCD1}">
              <a14:hiddenFill xmlns:a14="http://schemas.microsoft.com/office/drawing/2010/main">
                <a:noFill/>
              </a14:hiddenFill>
            </a:ext>
          </a:extLst>
        </p:spPr>
        <p:txBody>
          <a:bodyPr/>
          <a:lstStyle/>
          <a:p>
            <a:endParaRPr lang="en-US" sz="1350"/>
          </a:p>
        </p:txBody>
      </p:sp>
      <p:sp>
        <p:nvSpPr>
          <p:cNvPr id="16" name="Line 7"/>
          <p:cNvSpPr>
            <a:spLocks noChangeShapeType="1"/>
          </p:cNvSpPr>
          <p:nvPr/>
        </p:nvSpPr>
        <p:spPr bwMode="auto">
          <a:xfrm>
            <a:off x="3486150" y="4383887"/>
            <a:ext cx="586977" cy="18758"/>
          </a:xfrm>
          <a:prstGeom prst="line">
            <a:avLst/>
          </a:prstGeom>
          <a:noFill/>
          <a:ln w="38100">
            <a:solidFill>
              <a:srgbClr val="FF0000"/>
            </a:solidFill>
            <a:miter lim="800000"/>
            <a:headEnd/>
            <a:tailEnd type="triangle" w="med" len="med"/>
          </a:ln>
          <a:extLst>
            <a:ext uri="{909E8E84-426E-40DD-AFC4-6F175D3DCCD1}">
              <a14:hiddenFill xmlns:a14="http://schemas.microsoft.com/office/drawing/2010/main">
                <a:noFill/>
              </a14:hiddenFill>
            </a:ext>
          </a:extLst>
        </p:spPr>
        <p:txBody>
          <a:bodyPr/>
          <a:lstStyle/>
          <a:p>
            <a:endParaRPr lang="en-US" sz="1350"/>
          </a:p>
        </p:txBody>
      </p:sp>
      <p:cxnSp>
        <p:nvCxnSpPr>
          <p:cNvPr id="5" name="Straight Connector 4"/>
          <p:cNvCxnSpPr>
            <a:endCxn id="15" idx="0"/>
          </p:cNvCxnSpPr>
          <p:nvPr/>
        </p:nvCxnSpPr>
        <p:spPr bwMode="auto">
          <a:xfrm>
            <a:off x="2886160" y="2714982"/>
            <a:ext cx="370198" cy="726272"/>
          </a:xfrm>
          <a:prstGeom prst="line">
            <a:avLst/>
          </a:prstGeom>
          <a:solidFill>
            <a:schemeClr val="accent1"/>
          </a:solidFill>
          <a:ln w="38100" cap="sq" cmpd="sng" algn="ctr">
            <a:solidFill>
              <a:schemeClr val="accent1"/>
            </a:solidFill>
            <a:prstDash val="solid"/>
            <a:round/>
            <a:headEnd type="none" w="sm" len="sm"/>
            <a:tailEnd type="none" w="sm" len="sm"/>
          </a:ln>
          <a:effectLst/>
        </p:spPr>
      </p:cxnSp>
    </p:spTree>
    <p:extLst>
      <p:ext uri="{BB962C8B-B14F-4D97-AF65-F5344CB8AC3E}">
        <p14:creationId xmlns:p14="http://schemas.microsoft.com/office/powerpoint/2010/main" val="282679601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nodeType="withEffect">
                                  <p:stCondLst>
                                    <p:cond delay="0"/>
                                  </p:stCondLst>
                                  <p:childTnLst>
                                    <p:set>
                                      <p:cBhvr>
                                        <p:cTn id="6" dur="1" fill="hold">
                                          <p:stCondLst>
                                            <p:cond delay="0"/>
                                          </p:stCondLst>
                                        </p:cTn>
                                        <p:tgtEl>
                                          <p:spTgt spid="4117513">
                                            <p:txEl>
                                              <p:pRg st="0" end="0"/>
                                            </p:txEl>
                                          </p:spTgt>
                                        </p:tgtEl>
                                        <p:attrNameLst>
                                          <p:attrName>style.visibility</p:attrName>
                                        </p:attrNameLst>
                                      </p:cBhvr>
                                      <p:to>
                                        <p:strVal val="visible"/>
                                      </p:to>
                                    </p:set>
                                    <p:animEffect transition="in" filter="wipe(up)">
                                      <p:cBhvr>
                                        <p:cTn id="7" dur="1000"/>
                                        <p:tgtEl>
                                          <p:spTgt spid="4117513">
                                            <p:txEl>
                                              <p:pRg st="0" end="0"/>
                                            </p:txEl>
                                          </p:spTgt>
                                        </p:tgtEl>
                                      </p:cBhvr>
                                    </p:animEffect>
                                  </p:childTnLst>
                                </p:cTn>
                              </p:par>
                            </p:childTnLst>
                          </p:cTn>
                        </p:par>
                        <p:par>
                          <p:cTn id="8" fill="hold">
                            <p:stCondLst>
                              <p:cond delay="1000"/>
                            </p:stCondLst>
                            <p:childTnLst>
                              <p:par>
                                <p:cTn id="9" presetID="22" presetClass="entr" presetSubtype="2" fill="hold" nodeType="afterEffect">
                                  <p:stCondLst>
                                    <p:cond delay="0"/>
                                  </p:stCondLst>
                                  <p:childTnLst>
                                    <p:set>
                                      <p:cBhvr>
                                        <p:cTn id="10" dur="1" fill="hold">
                                          <p:stCondLst>
                                            <p:cond delay="0"/>
                                          </p:stCondLst>
                                        </p:cTn>
                                        <p:tgtEl>
                                          <p:spTgt spid="25604"/>
                                        </p:tgtEl>
                                        <p:attrNameLst>
                                          <p:attrName>style.visibility</p:attrName>
                                        </p:attrNameLst>
                                      </p:cBhvr>
                                      <p:to>
                                        <p:strVal val="visible"/>
                                      </p:to>
                                    </p:set>
                                    <p:animEffect transition="in" filter="wipe(right)">
                                      <p:cBhvr>
                                        <p:cTn id="11" dur="1000"/>
                                        <p:tgtEl>
                                          <p:spTgt spid="25604"/>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22" presetClass="entr" presetSubtype="8" fill="hold" nodeType="clickEffect">
                                  <p:stCondLst>
                                    <p:cond delay="0"/>
                                  </p:stCondLst>
                                  <p:childTnLst>
                                    <p:set>
                                      <p:cBhvr>
                                        <p:cTn id="15" dur="1" fill="hold">
                                          <p:stCondLst>
                                            <p:cond delay="0"/>
                                          </p:stCondLst>
                                        </p:cTn>
                                        <p:tgtEl>
                                          <p:spTgt spid="4117513">
                                            <p:txEl>
                                              <p:pRg st="1" end="1"/>
                                            </p:txEl>
                                          </p:spTgt>
                                        </p:tgtEl>
                                        <p:attrNameLst>
                                          <p:attrName>style.visibility</p:attrName>
                                        </p:attrNameLst>
                                      </p:cBhvr>
                                      <p:to>
                                        <p:strVal val="visible"/>
                                      </p:to>
                                    </p:set>
                                    <p:animEffect transition="in" filter="wipe(left)">
                                      <p:cBhvr>
                                        <p:cTn id="16" dur="1000"/>
                                        <p:tgtEl>
                                          <p:spTgt spid="4117513">
                                            <p:txEl>
                                              <p:pRg st="1" end="1"/>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22" presetClass="entr" presetSubtype="8" fill="hold" nodeType="clickEffect">
                                  <p:stCondLst>
                                    <p:cond delay="0"/>
                                  </p:stCondLst>
                                  <p:childTnLst>
                                    <p:set>
                                      <p:cBhvr>
                                        <p:cTn id="20" dur="1" fill="hold">
                                          <p:stCondLst>
                                            <p:cond delay="0"/>
                                          </p:stCondLst>
                                        </p:cTn>
                                        <p:tgtEl>
                                          <p:spTgt spid="4117513">
                                            <p:txEl>
                                              <p:pRg st="2" end="2"/>
                                            </p:txEl>
                                          </p:spTgt>
                                        </p:tgtEl>
                                        <p:attrNameLst>
                                          <p:attrName>style.visibility</p:attrName>
                                        </p:attrNameLst>
                                      </p:cBhvr>
                                      <p:to>
                                        <p:strVal val="visible"/>
                                      </p:to>
                                    </p:set>
                                    <p:animEffect transition="in" filter="wipe(left)">
                                      <p:cBhvr>
                                        <p:cTn id="21" dur="1000"/>
                                        <p:tgtEl>
                                          <p:spTgt spid="4117513">
                                            <p:txEl>
                                              <p:pRg st="2" end="2"/>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4117515"/>
                                        </p:tgtEl>
                                        <p:attrNameLst>
                                          <p:attrName>style.visibility</p:attrName>
                                        </p:attrNameLst>
                                      </p:cBhvr>
                                      <p:to>
                                        <p:strVal val="visible"/>
                                      </p:to>
                                    </p:set>
                                    <p:animEffect transition="in" filter="fade">
                                      <p:cBhvr>
                                        <p:cTn id="26" dur="500"/>
                                        <p:tgtEl>
                                          <p:spTgt spid="4117515"/>
                                        </p:tgtEl>
                                      </p:cBhvr>
                                    </p:animEffect>
                                  </p:childTnLst>
                                </p:cTn>
                              </p:par>
                            </p:childTnLst>
                          </p:cTn>
                        </p:par>
                        <p:par>
                          <p:cTn id="27" fill="hold" nodeType="withGroup">
                            <p:stCondLst>
                              <p:cond delay="500"/>
                            </p:stCondLst>
                            <p:childTnLst>
                              <p:par>
                                <p:cTn id="28" presetID="22" presetClass="entr" presetSubtype="1" fill="hold"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up)">
                                      <p:cBhvr>
                                        <p:cTn id="30" dur="1000"/>
                                        <p:tgtEl>
                                          <p:spTgt spid="5"/>
                                        </p:tgtEl>
                                      </p:cBhvr>
                                    </p:animEffect>
                                  </p:childTnLst>
                                </p:cTn>
                              </p:par>
                            </p:childTnLst>
                          </p:cTn>
                        </p:par>
                        <p:par>
                          <p:cTn id="31" fill="hold">
                            <p:stCondLst>
                              <p:cond delay="1500"/>
                            </p:stCondLst>
                            <p:childTnLst>
                              <p:par>
                                <p:cTn id="32" presetID="22" presetClass="entr" presetSubtype="8" fill="hold" grpId="0" nodeType="after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wipe(left)">
                                      <p:cBhvr>
                                        <p:cTn id="34" dur="1000"/>
                                        <p:tgtEl>
                                          <p:spTgt spid="15"/>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nodeType="clickEffect">
                                  <p:stCondLst>
                                    <p:cond delay="0"/>
                                  </p:stCondLst>
                                  <p:childTnLst>
                                    <p:set>
                                      <p:cBhvr>
                                        <p:cTn id="38" dur="1" fill="hold">
                                          <p:stCondLst>
                                            <p:cond delay="0"/>
                                          </p:stCondLst>
                                        </p:cTn>
                                        <p:tgtEl>
                                          <p:spTgt spid="4117514">
                                            <p:txEl>
                                              <p:pRg st="0" end="0"/>
                                            </p:txEl>
                                          </p:spTgt>
                                        </p:tgtEl>
                                        <p:attrNameLst>
                                          <p:attrName>style.visibility</p:attrName>
                                        </p:attrNameLst>
                                      </p:cBhvr>
                                      <p:to>
                                        <p:strVal val="visible"/>
                                      </p:to>
                                    </p:set>
                                    <p:animEffect transition="in" filter="wipe(left)">
                                      <p:cBhvr>
                                        <p:cTn id="39" dur="1000"/>
                                        <p:tgtEl>
                                          <p:spTgt spid="4117514">
                                            <p:txEl>
                                              <p:pRg st="0" end="0"/>
                                            </p:txEl>
                                          </p:spTgt>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22" presetClass="entr" presetSubtype="8" fill="hold" nodeType="clickEffect">
                                  <p:stCondLst>
                                    <p:cond delay="0"/>
                                  </p:stCondLst>
                                  <p:childTnLst>
                                    <p:set>
                                      <p:cBhvr>
                                        <p:cTn id="43" dur="1" fill="hold">
                                          <p:stCondLst>
                                            <p:cond delay="0"/>
                                          </p:stCondLst>
                                        </p:cTn>
                                        <p:tgtEl>
                                          <p:spTgt spid="4117514">
                                            <p:txEl>
                                              <p:pRg st="1" end="1"/>
                                            </p:txEl>
                                          </p:spTgt>
                                        </p:tgtEl>
                                        <p:attrNameLst>
                                          <p:attrName>style.visibility</p:attrName>
                                        </p:attrNameLst>
                                      </p:cBhvr>
                                      <p:to>
                                        <p:strVal val="visible"/>
                                      </p:to>
                                    </p:set>
                                    <p:animEffect transition="in" filter="wipe(left)">
                                      <p:cBhvr>
                                        <p:cTn id="44" dur="1000"/>
                                        <p:tgtEl>
                                          <p:spTgt spid="4117514">
                                            <p:txEl>
                                              <p:pRg st="1" end="1"/>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4" fill="hold" grpId="0" nodeType="click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wipe(down)">
                                      <p:cBhvr>
                                        <p:cTn id="49" dur="1000"/>
                                        <p:tgtEl>
                                          <p:spTgt spid="12"/>
                                        </p:tgtEl>
                                      </p:cBhvr>
                                    </p:animEffect>
                                  </p:childTnLst>
                                </p:cTn>
                              </p:par>
                            </p:childTnLst>
                          </p:cTn>
                        </p:par>
                        <p:par>
                          <p:cTn id="50" fill="hold">
                            <p:stCondLst>
                              <p:cond delay="1000"/>
                            </p:stCondLst>
                            <p:childTnLst>
                              <p:par>
                                <p:cTn id="51" presetID="22" presetClass="entr" presetSubtype="8" fill="hold" grpId="0" nodeType="after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wipe(left)">
                                      <p:cBhvr>
                                        <p:cTn id="5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17515" grpId="0"/>
      <p:bldP spid="12" grpId="0"/>
      <p:bldP spid="15" grpId="0" animBg="1" autoUpdateAnimBg="0"/>
      <p:bldP spid="16" grpId="0" animBg="1" autoUpdateAnimBg="0"/>
    </p:bld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 name="ARTICULATE_SLIDE_COUNT" val="22"/>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activity xmlns="f04062e0-2023-4c39-ad39-600b8b0595de"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216F5C8E26997E48BCF097F87A3D1CF5" ma:contentTypeVersion="13" ma:contentTypeDescription="Create a new document." ma:contentTypeScope="" ma:versionID="ddcca043e8fc576d2399d6b74c16933c">
  <xsd:schema xmlns:xsd="http://www.w3.org/2001/XMLSchema" xmlns:xs="http://www.w3.org/2001/XMLSchema" xmlns:p="http://schemas.microsoft.com/office/2006/metadata/properties" xmlns:ns3="f04062e0-2023-4c39-ad39-600b8b0595de" xmlns:ns4="e8a2c2f9-2ed2-4a46-8a48-ff7b34f12952" targetNamespace="http://schemas.microsoft.com/office/2006/metadata/properties" ma:root="true" ma:fieldsID="f4b075e0bccf045117097ce3ad2e2a9e" ns3:_="" ns4:_="">
    <xsd:import namespace="f04062e0-2023-4c39-ad39-600b8b0595de"/>
    <xsd:import namespace="e8a2c2f9-2ed2-4a46-8a48-ff7b34f12952"/>
    <xsd:element name="properties">
      <xsd:complexType>
        <xsd:sequence>
          <xsd:element name="documentManagement">
            <xsd:complexType>
              <xsd:all>
                <xsd:element ref="ns3:MediaServiceMetadata" minOccurs="0"/>
                <xsd:element ref="ns3:MediaServiceFastMetadata" minOccurs="0"/>
                <xsd:element ref="ns3:MediaServiceObjectDetectorVersions" minOccurs="0"/>
                <xsd:element ref="ns3:_activity" minOccurs="0"/>
                <xsd:element ref="ns4:SharedWithUsers" minOccurs="0"/>
                <xsd:element ref="ns4:SharedWithDetails" minOccurs="0"/>
                <xsd:element ref="ns4:SharingHintHash" minOccurs="0"/>
                <xsd:element ref="ns3:MediaServiceSearchProperties" minOccurs="0"/>
                <xsd:element ref="ns3:MediaServiceDateTaken" minOccurs="0"/>
                <xsd:element ref="ns3:MediaServiceSystemTags" minOccurs="0"/>
                <xsd:element ref="ns3:MediaServiceOCR" minOccurs="0"/>
                <xsd:element ref="ns3:MediaServiceGenerationTime" minOccurs="0"/>
                <xsd:element ref="ns3: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04062e0-2023-4c39-ad39-600b8b0595d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_activity" ma:index="11" nillable="true" ma:displayName="_activity" ma:hidden="true" ma:internalName="_activity">
      <xsd:simpleType>
        <xsd:restriction base="dms:Note"/>
      </xsd:simpleType>
    </xsd:element>
    <xsd:element name="MediaServiceSearchProperties" ma:index="15" nillable="true" ma:displayName="MediaServiceSearchProperties" ma:hidden="true" ma:internalName="MediaServiceSearchProperties" ma:readOnly="true">
      <xsd:simpleType>
        <xsd:restriction base="dms:Note"/>
      </xsd:simpleType>
    </xsd:element>
    <xsd:element name="MediaServiceDateTaken" ma:index="16" nillable="true" ma:displayName="MediaServiceDateTaken" ma:hidden="true" ma:indexed="true" ma:internalName="MediaServiceDateTaken" ma:readOnly="true">
      <xsd:simpleType>
        <xsd:restriction base="dms:Text"/>
      </xsd:simpleType>
    </xsd:element>
    <xsd:element name="MediaServiceSystemTags" ma:index="17" nillable="true" ma:displayName="MediaServiceSystemTags" ma:hidden="true" ma:internalName="MediaServiceSystemTags" ma:readOnly="true">
      <xsd:simpleType>
        <xsd:restriction base="dms:Note"/>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e8a2c2f9-2ed2-4a46-8a48-ff7b34f12952"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SharingHintHash" ma:index="14"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449D0C1-85B3-4830-9ADA-8204F1B8E445}">
  <ds:schemaRefs>
    <ds:schemaRef ds:uri="http://purl.org/dc/terms/"/>
    <ds:schemaRef ds:uri="http://schemas.microsoft.com/office/2006/metadata/properties"/>
    <ds:schemaRef ds:uri="http://purl.org/dc/elements/1.1/"/>
    <ds:schemaRef ds:uri="http://purl.org/dc/dcmitype/"/>
    <ds:schemaRef ds:uri="http://schemas.openxmlformats.org/package/2006/metadata/core-properties"/>
    <ds:schemaRef ds:uri="http://schemas.microsoft.com/office/2006/documentManagement/types"/>
    <ds:schemaRef ds:uri="http://schemas.microsoft.com/office/infopath/2007/PartnerControls"/>
    <ds:schemaRef ds:uri="f04062e0-2023-4c39-ad39-600b8b0595de"/>
    <ds:schemaRef ds:uri="e8a2c2f9-2ed2-4a46-8a48-ff7b34f12952"/>
    <ds:schemaRef ds:uri="http://www.w3.org/XML/1998/namespace"/>
  </ds:schemaRefs>
</ds:datastoreItem>
</file>

<file path=customXml/itemProps2.xml><?xml version="1.0" encoding="utf-8"?>
<ds:datastoreItem xmlns:ds="http://schemas.openxmlformats.org/officeDocument/2006/customXml" ds:itemID="{1C4C9E95-706C-4D22-88E4-79FC1301D27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04062e0-2023-4c39-ad39-600b8b0595de"/>
    <ds:schemaRef ds:uri="e8a2c2f9-2ed2-4a46-8a48-ff7b34f1295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B6104BDE-CB90-4C71-B2DF-8A60EBC4A09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1511</TotalTime>
  <Words>3872</Words>
  <Application>Microsoft Office PowerPoint</Application>
  <PresentationFormat>On-screen Show (16:9)</PresentationFormat>
  <Paragraphs>616</Paragraphs>
  <Slides>71</Slides>
  <Notes>8</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71</vt:i4>
      </vt:variant>
    </vt:vector>
  </HeadingPairs>
  <TitlesOfParts>
    <vt:vector size="83" baseType="lpstr">
      <vt:lpstr>Arial</vt:lpstr>
      <vt:lpstr>Calibri</vt:lpstr>
      <vt:lpstr>Calibri (Body)</vt:lpstr>
      <vt:lpstr>Franklin Gothic Book</vt:lpstr>
      <vt:lpstr>Georgia</vt:lpstr>
      <vt:lpstr>Rockwell</vt:lpstr>
      <vt:lpstr>StarSymbol</vt:lpstr>
      <vt:lpstr>Tahoma</vt:lpstr>
      <vt:lpstr>Times New Roman</vt:lpstr>
      <vt:lpstr>Verdana</vt:lpstr>
      <vt:lpstr>Wingdings</vt:lpstr>
      <vt:lpstr>1_Office Theme</vt:lpstr>
      <vt:lpstr>PowerPoint Presentation</vt:lpstr>
      <vt:lpstr>General Licensing Course</vt:lpstr>
      <vt:lpstr>PowerPoint Presentation</vt:lpstr>
      <vt:lpstr>Chapter 9</vt:lpstr>
      <vt:lpstr>Amateur Radio General Class Element 3 Course Presentation</vt:lpstr>
      <vt:lpstr>Skywave Excitement</vt:lpstr>
      <vt:lpstr>Skywave Excitement Layers of the Atomsphere</vt:lpstr>
      <vt:lpstr>Skywave Excitement Atmospheric Layers</vt:lpstr>
      <vt:lpstr>Skywave Excitement  Regions in the Ionosphere   </vt:lpstr>
      <vt:lpstr>Skywave Excitement</vt:lpstr>
      <vt:lpstr>Skywave Excitement</vt:lpstr>
      <vt:lpstr>Skywave Excitement</vt:lpstr>
      <vt:lpstr>Skywave Excitement</vt:lpstr>
      <vt:lpstr>Skywave Excitement</vt:lpstr>
      <vt:lpstr>Skywave Excitement</vt:lpstr>
      <vt:lpstr>Skywave Excitement</vt:lpstr>
      <vt:lpstr>Skywave Excitement</vt:lpstr>
      <vt:lpstr>Skywave Excitement</vt:lpstr>
      <vt:lpstr>Skywave Excitement</vt:lpstr>
      <vt:lpstr>Skywave Excitement</vt:lpstr>
      <vt:lpstr>Skywave Excitement</vt:lpstr>
      <vt:lpstr>Skywave Excitement</vt:lpstr>
      <vt:lpstr>Skywave Excitement</vt:lpstr>
      <vt:lpstr>Skywave Excitement</vt:lpstr>
      <vt:lpstr>Skywave Excitement</vt:lpstr>
      <vt:lpstr>Skywave Excitement</vt:lpstr>
      <vt:lpstr>Skywave Excitement</vt:lpstr>
      <vt:lpstr>Skywave Excitement</vt:lpstr>
      <vt:lpstr>Skywave Excitement</vt:lpstr>
      <vt:lpstr>Element 3 General  Class Question Pool</vt:lpstr>
      <vt:lpstr>G3C03 Why is skip propagation via the F2 region longer than that via the other ionospheric regions?</vt:lpstr>
      <vt:lpstr>G3B09 What is the approximate maximum distance along the Earth’s surface normally covered in one hop using the F2 region?</vt:lpstr>
      <vt:lpstr>G3C04  What does the term “critical angle” mean, as applied to radio wave propagation?</vt:lpstr>
      <vt:lpstr>G3C02  What is meant by the term “critical frequency” at a given incidence angle?</vt:lpstr>
      <vt:lpstr>G3B08 What does MUF stand for?</vt:lpstr>
      <vt:lpstr>G3B07 What does LUF stand for?</vt:lpstr>
      <vt:lpstr>G3B06  What usually happens to radio waves with frequencies below the LUF?</vt:lpstr>
      <vt:lpstr>G3B11 What happens to HF propagation when the LUF exceeds the MUF?</vt:lpstr>
      <vt:lpstr>G3B05  How does the ionosphere affect radio waves with frequencies below the MUF and above the LUF?</vt:lpstr>
      <vt:lpstr>G3B02  What factors affect the (MUF)? </vt:lpstr>
      <vt:lpstr>G3B04  Which of the following is a way to determine current propagation on a desired band from your station?</vt:lpstr>
      <vt:lpstr>G8C02 Which digital mode is used as a low-power beacon for assessing HF propagation?</vt:lpstr>
      <vt:lpstr>G3B03 Which frequency will have the least attenuation for long-distance skip propagation?</vt:lpstr>
      <vt:lpstr>G3B10 What is the approximate maximum distance along the Earth's surface that is normally covered in one hop using the E region? </vt:lpstr>
      <vt:lpstr>G3C01  Which ionospheric region is closest to the surface of Earth?</vt:lpstr>
      <vt:lpstr>G3C11 Which ionospheric region is the most absorbent of signals below 10 MHz during daylight hours?</vt:lpstr>
      <vt:lpstr>G3C05  Why is long distance communication on the 40-meter, 60-meter,    80-meter and 160 meter bands more difficult during the day? </vt:lpstr>
      <vt:lpstr>G3B12 Which of the following is typical of the lower HF frequencies during the summer?</vt:lpstr>
      <vt:lpstr>G3C09  What type of propagation allows signals to be heard in the transmitting station’s skip zone?</vt:lpstr>
      <vt:lpstr>G3C08  Why are HF scatter signals in the skip zone usually weak? </vt:lpstr>
      <vt:lpstr>G3C07  What makes HF scatter signals often sound distorted? </vt:lpstr>
      <vt:lpstr>G3C06  What is a characteristic of HF scatter signals? </vt:lpstr>
      <vt:lpstr>G2D04  Which of the following describes an azimuthal projection map?</vt:lpstr>
      <vt:lpstr>G3B01  What is a characteristic of skywave signals arriving at your location by both short-path and long-path propagation?</vt:lpstr>
      <vt:lpstr>G2D06 How is a directional antenna pointed when making a “long-path” contact with another station?</vt:lpstr>
      <vt:lpstr>G3A01  How does a higher sunspot number affect HF propagation?</vt:lpstr>
      <vt:lpstr>G3A10 What causes HF propagation conditions to vary periodically in a roughly 28-day cycle?</vt:lpstr>
      <vt:lpstr>G3A09  How can high geomagnetic activity benefit radio communications?</vt:lpstr>
      <vt:lpstr>G3A04 Which of the following are least reliable for long-distance communications during periods of low solar activity?</vt:lpstr>
      <vt:lpstr>G3A05  What is the solar-flux index? </vt:lpstr>
      <vt:lpstr>G3A12  What is the K-index? </vt:lpstr>
      <vt:lpstr>G3A13  What is the A-index? </vt:lpstr>
      <vt:lpstr>G3A03  Approximately how long does it take the increased ultraviolet and X-ray radiation from a solar flare to affect radio propagation on Earth?</vt:lpstr>
      <vt:lpstr>G3A06  What is a geomagnetic storm? </vt:lpstr>
      <vt:lpstr>G3A02  What effect does a Sudden Ionospheric Disturbance have on the daytime ionospheric propagation of HF radio waves? </vt:lpstr>
      <vt:lpstr>G3A08 Which of the following effects can a geomagnetic storm have on radio propagation? </vt:lpstr>
      <vt:lpstr>G3A11  How long does it take a coronal mass ejection to affect radio propagation on Earth?</vt:lpstr>
      <vt:lpstr>G3A14 How is long distance radio communication usually affected by the charged particles that reach Earth from solar coronal holes?</vt:lpstr>
      <vt:lpstr>G3A07  At what point in the solar cycle does the 20-meter band usually support worldwide propagation during daylight hours? </vt:lpstr>
      <vt:lpstr>Thank You!</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Adrian Van Wyk</dc:creator>
  <cp:lastModifiedBy>Eliza Croarkin</cp:lastModifiedBy>
  <cp:revision>122</cp:revision>
  <dcterms:created xsi:type="dcterms:W3CDTF">2020-04-15T07:22:14Z</dcterms:created>
  <dcterms:modified xsi:type="dcterms:W3CDTF">2024-08-15T15:34:51Z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D42828A9-C22B-4EFA-8142-F6BB96C99A82</vt:lpwstr>
  </property>
  <property fmtid="{D5CDD505-2E9C-101B-9397-08002B2CF9AE}" pid="3" name="ArticulatePath">
    <vt:lpwstr>August 2020 ARRL Template</vt:lpwstr>
  </property>
  <property fmtid="{D5CDD505-2E9C-101B-9397-08002B2CF9AE}" pid="4" name="ContentTypeId">
    <vt:lpwstr>0x010100216F5C8E26997E48BCF097F87A3D1CF5</vt:lpwstr>
  </property>
</Properties>
</file>