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tags/tag5.xml" ContentType="application/vnd.openxmlformats-officedocument.presentationml.tags+xml"/>
  <Override PartName="/ppt/notesSlides/notesSlide73.xml" ContentType="application/vnd.openxmlformats-officedocument.presentationml.notesSlide+xml"/>
  <Override PartName="/ppt/notesSlides/notesSlide7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3" r:id="rId1"/>
  </p:sldMasterIdLst>
  <p:notesMasterIdLst>
    <p:notesMasterId r:id="rId80"/>
  </p:notesMasterIdLst>
  <p:handoutMasterIdLst>
    <p:handoutMasterId r:id="rId81"/>
  </p:handoutMasterIdLst>
  <p:sldIdLst>
    <p:sldId id="454" r:id="rId2"/>
    <p:sldId id="814" r:id="rId3"/>
    <p:sldId id="263" r:id="rId4"/>
    <p:sldId id="765" r:id="rId5"/>
    <p:sldId id="766" r:id="rId6"/>
    <p:sldId id="260" r:id="rId7"/>
    <p:sldId id="823" r:id="rId8"/>
    <p:sldId id="340" r:id="rId9"/>
    <p:sldId id="261" r:id="rId10"/>
    <p:sldId id="262" r:id="rId11"/>
    <p:sldId id="816" r:id="rId12"/>
    <p:sldId id="265" r:id="rId13"/>
    <p:sldId id="266" r:id="rId14"/>
    <p:sldId id="267" r:id="rId15"/>
    <p:sldId id="344" r:id="rId16"/>
    <p:sldId id="345" r:id="rId17"/>
    <p:sldId id="269" r:id="rId18"/>
    <p:sldId id="348" r:id="rId19"/>
    <p:sldId id="817" r:id="rId20"/>
    <p:sldId id="818" r:id="rId21"/>
    <p:sldId id="819" r:id="rId22"/>
    <p:sldId id="271" r:id="rId23"/>
    <p:sldId id="351" r:id="rId24"/>
    <p:sldId id="820" r:id="rId25"/>
    <p:sldId id="278" r:id="rId26"/>
    <p:sldId id="281" r:id="rId27"/>
    <p:sldId id="352" r:id="rId28"/>
    <p:sldId id="283" r:id="rId29"/>
    <p:sldId id="353" r:id="rId30"/>
    <p:sldId id="284" r:id="rId31"/>
    <p:sldId id="285" r:id="rId32"/>
    <p:sldId id="264" r:id="rId33"/>
    <p:sldId id="287" r:id="rId34"/>
    <p:sldId id="288" r:id="rId35"/>
    <p:sldId id="916" r:id="rId36"/>
    <p:sldId id="917" r:id="rId37"/>
    <p:sldId id="301" r:id="rId38"/>
    <p:sldId id="918" r:id="rId39"/>
    <p:sldId id="919" r:id="rId40"/>
    <p:sldId id="889" r:id="rId41"/>
    <p:sldId id="879" r:id="rId42"/>
    <p:sldId id="920" r:id="rId43"/>
    <p:sldId id="880" r:id="rId44"/>
    <p:sldId id="921" r:id="rId45"/>
    <p:sldId id="922" r:id="rId46"/>
    <p:sldId id="289" r:id="rId47"/>
    <p:sldId id="923" r:id="rId48"/>
    <p:sldId id="292" r:id="rId49"/>
    <p:sldId id="357" r:id="rId50"/>
    <p:sldId id="294" r:id="rId51"/>
    <p:sldId id="825" r:id="rId52"/>
    <p:sldId id="295" r:id="rId53"/>
    <p:sldId id="298" r:id="rId54"/>
    <p:sldId id="290" r:id="rId55"/>
    <p:sldId id="300" r:id="rId56"/>
    <p:sldId id="299" r:id="rId57"/>
    <p:sldId id="882" r:id="rId58"/>
    <p:sldId id="297" r:id="rId59"/>
    <p:sldId id="881" r:id="rId60"/>
    <p:sldId id="888" r:id="rId61"/>
    <p:sldId id="924" r:id="rId62"/>
    <p:sldId id="926" r:id="rId63"/>
    <p:sldId id="293" r:id="rId64"/>
    <p:sldId id="887" r:id="rId65"/>
    <p:sldId id="884" r:id="rId66"/>
    <p:sldId id="883" r:id="rId67"/>
    <p:sldId id="886" r:id="rId68"/>
    <p:sldId id="927" r:id="rId69"/>
    <p:sldId id="934" r:id="rId70"/>
    <p:sldId id="885" r:id="rId71"/>
    <p:sldId id="928" r:id="rId72"/>
    <p:sldId id="929" r:id="rId73"/>
    <p:sldId id="930" r:id="rId74"/>
    <p:sldId id="931" r:id="rId75"/>
    <p:sldId id="932" r:id="rId76"/>
    <p:sldId id="933" r:id="rId77"/>
    <p:sldId id="296" r:id="rId78"/>
    <p:sldId id="453" r:id="rId79"/>
  </p:sldIdLst>
  <p:sldSz cx="9144000" cy="5143500" type="screen16x9"/>
  <p:notesSz cx="6858000" cy="9144000"/>
  <p:custDataLst>
    <p:tags r:id="rId82"/>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26" userDrawn="1">
          <p15:clr>
            <a:srgbClr val="A4A3A4"/>
          </p15:clr>
        </p15:guide>
        <p15:guide id="2" pos="2880" userDrawn="1">
          <p15:clr>
            <a:srgbClr val="A4A3A4"/>
          </p15:clr>
        </p15:guide>
        <p15:guide id="3" pos="385" userDrawn="1">
          <p15:clr>
            <a:srgbClr val="A4A3A4"/>
          </p15:clr>
        </p15:guide>
        <p15:guide id="4" pos="297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1A40"/>
    <a:srgbClr val="E33928"/>
    <a:srgbClr val="15183E"/>
    <a:srgbClr val="FDCF05"/>
    <a:srgbClr val="83CAED"/>
    <a:srgbClr val="F8E457"/>
    <a:srgbClr val="B0B655"/>
    <a:srgbClr val="004B98"/>
    <a:srgbClr val="D2D5D8"/>
    <a:srgbClr val="84C9E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78" autoAdjust="0"/>
    <p:restoredTop sz="88052" autoAdjust="0"/>
  </p:normalViewPr>
  <p:slideViewPr>
    <p:cSldViewPr snapToGrid="0" snapToObjects="1" showGuides="1">
      <p:cViewPr varScale="1">
        <p:scale>
          <a:sx n="125" d="100"/>
          <a:sy n="125" d="100"/>
        </p:scale>
        <p:origin x="1308" y="168"/>
      </p:cViewPr>
      <p:guideLst>
        <p:guide orient="horz" pos="826"/>
        <p:guide pos="2880"/>
        <p:guide pos="385"/>
        <p:guide pos="2971"/>
      </p:guideLst>
    </p:cSldViewPr>
  </p:slideViewPr>
  <p:notesTextViewPr>
    <p:cViewPr>
      <p:scale>
        <a:sx n="1" d="1"/>
        <a:sy n="1" d="1"/>
      </p:scale>
      <p:origin x="0" y="0"/>
    </p:cViewPr>
  </p:notesTextViewPr>
  <p:sorterViewPr>
    <p:cViewPr>
      <p:scale>
        <a:sx n="80" d="100"/>
        <a:sy n="80" d="100"/>
      </p:scale>
      <p:origin x="0" y="0"/>
    </p:cViewPr>
  </p:sorterViewPr>
  <p:notesViewPr>
    <p:cSldViewPr snapToGrid="0" snapToObjects="1">
      <p:cViewPr varScale="1">
        <p:scale>
          <a:sx n="155" d="100"/>
          <a:sy n="155" d="100"/>
        </p:scale>
        <p:origin x="3792" y="20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viewProps" Target="view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handoutMaster" Target="handoutMasters/handoutMaster1.xml"/><Relationship Id="rId86"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1C48656-D859-D244-9AFF-934D3CB4B27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ES"/>
          </a:p>
        </p:txBody>
      </p:sp>
      <p:sp>
        <p:nvSpPr>
          <p:cNvPr id="3" name="Date Placeholder 2">
            <a:extLst>
              <a:ext uri="{FF2B5EF4-FFF2-40B4-BE49-F238E27FC236}">
                <a16:creationId xmlns:a16="http://schemas.microsoft.com/office/drawing/2014/main" id="{839A4F4A-1C85-E447-8600-C4D59C9C929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E453D8A-F543-E749-809F-D6FADAD61B03}" type="datetimeFigureOut">
              <a:rPr lang="en-ES" smtClean="0"/>
              <a:t>08/14/2024</a:t>
            </a:fld>
            <a:endParaRPr lang="en-ES"/>
          </a:p>
        </p:txBody>
      </p:sp>
      <p:sp>
        <p:nvSpPr>
          <p:cNvPr id="4" name="Footer Placeholder 3">
            <a:extLst>
              <a:ext uri="{FF2B5EF4-FFF2-40B4-BE49-F238E27FC236}">
                <a16:creationId xmlns:a16="http://schemas.microsoft.com/office/drawing/2014/main" id="{C6212B02-BAFD-B544-AE49-CBF3F2CB31E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ES"/>
          </a:p>
        </p:txBody>
      </p:sp>
      <p:sp>
        <p:nvSpPr>
          <p:cNvPr id="5" name="Slide Number Placeholder 4">
            <a:extLst>
              <a:ext uri="{FF2B5EF4-FFF2-40B4-BE49-F238E27FC236}">
                <a16:creationId xmlns:a16="http://schemas.microsoft.com/office/drawing/2014/main" id="{BB9C6C90-795E-9146-A124-4C9900F6D2B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7EF2612-552C-FC4F-8D55-FD76179E4A03}" type="slidenum">
              <a:rPr lang="en-ES" smtClean="0"/>
              <a:t>‹#›</a:t>
            </a:fld>
            <a:endParaRPr lang="en-ES"/>
          </a:p>
        </p:txBody>
      </p:sp>
    </p:spTree>
    <p:extLst>
      <p:ext uri="{BB962C8B-B14F-4D97-AF65-F5344CB8AC3E}">
        <p14:creationId xmlns:p14="http://schemas.microsoft.com/office/powerpoint/2010/main" val="902640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E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E979AF-993D-B44A-A058-3581363D450F}" type="datetimeFigureOut">
              <a:rPr lang="en-ES" smtClean="0"/>
              <a:t>08/14/2024</a:t>
            </a:fld>
            <a:endParaRPr lang="en-E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E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E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E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DF9181-FF78-CC4B-8677-4D2CB8C9FB05}" type="slidenum">
              <a:rPr lang="en-ES" smtClean="0"/>
              <a:t>‹#›</a:t>
            </a:fld>
            <a:endParaRPr lang="en-ES"/>
          </a:p>
        </p:txBody>
      </p:sp>
    </p:spTree>
    <p:extLst>
      <p:ext uri="{BB962C8B-B14F-4D97-AF65-F5344CB8AC3E}">
        <p14:creationId xmlns:p14="http://schemas.microsoft.com/office/powerpoint/2010/main" val="19272909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DF9181-FF78-CC4B-8677-4D2CB8C9FB05}" type="slidenum">
              <a:rPr lang="en-ES" smtClean="0"/>
              <a:t>1</a:t>
            </a:fld>
            <a:endParaRPr lang="en-ES"/>
          </a:p>
        </p:txBody>
      </p:sp>
    </p:spTree>
    <p:extLst>
      <p:ext uri="{BB962C8B-B14F-4D97-AF65-F5344CB8AC3E}">
        <p14:creationId xmlns:p14="http://schemas.microsoft.com/office/powerpoint/2010/main" val="4717365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3F46825D-D5FD-484C-A2F7-901D21FC72A4}"/>
            </a:ext>
          </a:extLst>
        </p:cNvPr>
        <p:cNvGrpSpPr/>
        <p:nvPr/>
      </p:nvGrpSpPr>
      <p:grpSpPr>
        <a:xfrm>
          <a:off x="0" y="0"/>
          <a:ext cx="0" cy="0"/>
          <a:chOff x="0" y="0"/>
          <a:chExt cx="0" cy="0"/>
        </a:xfrm>
      </p:grpSpPr>
      <p:sp>
        <p:nvSpPr>
          <p:cNvPr id="22530" name="Rectangle 6">
            <a:extLst>
              <a:ext uri="{FF2B5EF4-FFF2-40B4-BE49-F238E27FC236}">
                <a16:creationId xmlns:a16="http://schemas.microsoft.com/office/drawing/2014/main" id="{F1445129-33CC-07DC-23CA-74BBA4B6FCA7}"/>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fld id="{F52E1868-C9AE-4DA5-BCB8-7B63A255C82D}" type="slidenum">
              <a:rPr kumimoji="0" lang="en-US" altLang="en-US" sz="14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Segoe UI" panose="020B0502040204020203" pitchFamily="34" charset="0"/>
              </a:rPr>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t>11</a:t>
            </a:fld>
            <a:endParaRPr kumimoji="0" lang="en-US" alt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Segoe UI" panose="020B0502040204020203" pitchFamily="34" charset="0"/>
            </a:endParaRPr>
          </a:p>
        </p:txBody>
      </p:sp>
      <p:sp>
        <p:nvSpPr>
          <p:cNvPr id="22531" name="Rectangle 1">
            <a:extLst>
              <a:ext uri="{FF2B5EF4-FFF2-40B4-BE49-F238E27FC236}">
                <a16:creationId xmlns:a16="http://schemas.microsoft.com/office/drawing/2014/main" id="{286F21D1-D754-0B24-DCC7-7C8A087BD27C}"/>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2532" name="Rectangle 2">
            <a:extLst>
              <a:ext uri="{FF2B5EF4-FFF2-40B4-BE49-F238E27FC236}">
                <a16:creationId xmlns:a16="http://schemas.microsoft.com/office/drawing/2014/main" id="{E769313A-C47F-72E5-7806-44CD801F65B8}"/>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8257361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B5BE24DC-31AC-470A-37F3-C43FF2690FBC}"/>
            </a:ext>
          </a:extLst>
        </p:cNvPr>
        <p:cNvGrpSpPr/>
        <p:nvPr/>
      </p:nvGrpSpPr>
      <p:grpSpPr>
        <a:xfrm>
          <a:off x="0" y="0"/>
          <a:ext cx="0" cy="0"/>
          <a:chOff x="0" y="0"/>
          <a:chExt cx="0" cy="0"/>
        </a:xfrm>
      </p:grpSpPr>
      <p:sp>
        <p:nvSpPr>
          <p:cNvPr id="24578" name="Rectangle 6">
            <a:extLst>
              <a:ext uri="{FF2B5EF4-FFF2-40B4-BE49-F238E27FC236}">
                <a16:creationId xmlns:a16="http://schemas.microsoft.com/office/drawing/2014/main" id="{00919C18-3666-9C64-58FD-D71AB9E0267F}"/>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fld id="{671B1CE2-5E04-4B40-AAAD-41429C18F3FB}" type="slidenum">
              <a:rPr kumimoji="0" lang="en-US" altLang="en-US" sz="14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Segoe UI" panose="020B0502040204020203" pitchFamily="34" charset="0"/>
              </a:rPr>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t>12</a:t>
            </a:fld>
            <a:endParaRPr kumimoji="0" lang="en-US" alt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Segoe UI" panose="020B0502040204020203" pitchFamily="34" charset="0"/>
            </a:endParaRPr>
          </a:p>
        </p:txBody>
      </p:sp>
      <p:sp>
        <p:nvSpPr>
          <p:cNvPr id="24579" name="Rectangle 1">
            <a:extLst>
              <a:ext uri="{FF2B5EF4-FFF2-40B4-BE49-F238E27FC236}">
                <a16:creationId xmlns:a16="http://schemas.microsoft.com/office/drawing/2014/main" id="{F05EB34E-745E-2FA3-B4B1-2E5DCC55DB00}"/>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4580" name="Rectangle 2">
            <a:extLst>
              <a:ext uri="{FF2B5EF4-FFF2-40B4-BE49-F238E27FC236}">
                <a16:creationId xmlns:a16="http://schemas.microsoft.com/office/drawing/2014/main" id="{127D7D30-132F-FDB4-5AAE-252B98311002}"/>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40455683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AC31E7CE-7BFA-C94B-9E49-BF1B96F88518}"/>
            </a:ext>
          </a:extLst>
        </p:cNvPr>
        <p:cNvGrpSpPr/>
        <p:nvPr/>
      </p:nvGrpSpPr>
      <p:grpSpPr>
        <a:xfrm>
          <a:off x="0" y="0"/>
          <a:ext cx="0" cy="0"/>
          <a:chOff x="0" y="0"/>
          <a:chExt cx="0" cy="0"/>
        </a:xfrm>
      </p:grpSpPr>
      <p:sp>
        <p:nvSpPr>
          <p:cNvPr id="26626" name="Rectangle 6">
            <a:extLst>
              <a:ext uri="{FF2B5EF4-FFF2-40B4-BE49-F238E27FC236}">
                <a16:creationId xmlns:a16="http://schemas.microsoft.com/office/drawing/2014/main" id="{3C39FF33-FE42-CE90-F41E-0DC0EEEE681B}"/>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fld id="{1F310E4F-7E78-4D79-BFC0-D4F61CB497BF}" type="slidenum">
              <a:rPr kumimoji="0" lang="en-US" altLang="en-US" sz="14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Segoe UI" panose="020B0502040204020203" pitchFamily="34" charset="0"/>
              </a:rPr>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t>13</a:t>
            </a:fld>
            <a:endParaRPr kumimoji="0" lang="en-US" alt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Segoe UI" panose="020B0502040204020203" pitchFamily="34" charset="0"/>
            </a:endParaRPr>
          </a:p>
        </p:txBody>
      </p:sp>
      <p:sp>
        <p:nvSpPr>
          <p:cNvPr id="26627" name="Rectangle 1">
            <a:extLst>
              <a:ext uri="{FF2B5EF4-FFF2-40B4-BE49-F238E27FC236}">
                <a16:creationId xmlns:a16="http://schemas.microsoft.com/office/drawing/2014/main" id="{8A05AA22-8B10-D118-8FF9-718E14517861}"/>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6628" name="Rectangle 2">
            <a:extLst>
              <a:ext uri="{FF2B5EF4-FFF2-40B4-BE49-F238E27FC236}">
                <a16:creationId xmlns:a16="http://schemas.microsoft.com/office/drawing/2014/main" id="{92B595E0-42DC-957F-BC3D-C13B03787B39}"/>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2510028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56AA2C7F-64F2-BB90-30C0-AF5D30D774ED}"/>
            </a:ext>
          </a:extLst>
        </p:cNvPr>
        <p:cNvGrpSpPr/>
        <p:nvPr/>
      </p:nvGrpSpPr>
      <p:grpSpPr>
        <a:xfrm>
          <a:off x="0" y="0"/>
          <a:ext cx="0" cy="0"/>
          <a:chOff x="0" y="0"/>
          <a:chExt cx="0" cy="0"/>
        </a:xfrm>
      </p:grpSpPr>
      <p:sp>
        <p:nvSpPr>
          <p:cNvPr id="28674" name="Rectangle 6">
            <a:extLst>
              <a:ext uri="{FF2B5EF4-FFF2-40B4-BE49-F238E27FC236}">
                <a16:creationId xmlns:a16="http://schemas.microsoft.com/office/drawing/2014/main" id="{7E75E163-C191-D0A3-D30E-3980AE877CF9}"/>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fld id="{0C436FD7-BADA-4A8A-A654-6B3D7C5FCFAB}" type="slidenum">
              <a:rPr kumimoji="0" lang="en-US" altLang="en-US" sz="14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Segoe UI" panose="020B0502040204020203" pitchFamily="34" charset="0"/>
              </a:rPr>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t>14</a:t>
            </a:fld>
            <a:endParaRPr kumimoji="0" lang="en-US" alt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Segoe UI" panose="020B0502040204020203" pitchFamily="34" charset="0"/>
            </a:endParaRPr>
          </a:p>
        </p:txBody>
      </p:sp>
      <p:sp>
        <p:nvSpPr>
          <p:cNvPr id="28675" name="Rectangle 1">
            <a:extLst>
              <a:ext uri="{FF2B5EF4-FFF2-40B4-BE49-F238E27FC236}">
                <a16:creationId xmlns:a16="http://schemas.microsoft.com/office/drawing/2014/main" id="{5C036C39-72FB-27FF-F70F-60A658DE78DB}"/>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8676" name="Rectangle 2">
            <a:extLst>
              <a:ext uri="{FF2B5EF4-FFF2-40B4-BE49-F238E27FC236}">
                <a16:creationId xmlns:a16="http://schemas.microsoft.com/office/drawing/2014/main" id="{8B9A7284-2931-EBAE-6518-9121F5068218}"/>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8530623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7EA40D82-E10A-99C6-7DE2-42146C9FB6BF}"/>
            </a:ext>
          </a:extLst>
        </p:cNvPr>
        <p:cNvGrpSpPr/>
        <p:nvPr/>
      </p:nvGrpSpPr>
      <p:grpSpPr>
        <a:xfrm>
          <a:off x="0" y="0"/>
          <a:ext cx="0" cy="0"/>
          <a:chOff x="0" y="0"/>
          <a:chExt cx="0" cy="0"/>
        </a:xfrm>
      </p:grpSpPr>
      <p:sp>
        <p:nvSpPr>
          <p:cNvPr id="32770" name="Rectangle 6">
            <a:extLst>
              <a:ext uri="{FF2B5EF4-FFF2-40B4-BE49-F238E27FC236}">
                <a16:creationId xmlns:a16="http://schemas.microsoft.com/office/drawing/2014/main" id="{AA37FD69-E395-850A-23B0-9E6CDD3AE338}"/>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fld id="{D2CE9C04-C5C8-4466-822B-94D95865F8B3}" type="slidenum">
              <a:rPr kumimoji="0" lang="en-US" altLang="en-US" sz="14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Segoe UI" panose="020B0502040204020203" pitchFamily="34" charset="0"/>
              </a:rPr>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t>17</a:t>
            </a:fld>
            <a:endParaRPr kumimoji="0" lang="en-US" alt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Segoe UI" panose="020B0502040204020203" pitchFamily="34" charset="0"/>
            </a:endParaRPr>
          </a:p>
        </p:txBody>
      </p:sp>
      <p:sp>
        <p:nvSpPr>
          <p:cNvPr id="32771" name="Rectangle 1">
            <a:extLst>
              <a:ext uri="{FF2B5EF4-FFF2-40B4-BE49-F238E27FC236}">
                <a16:creationId xmlns:a16="http://schemas.microsoft.com/office/drawing/2014/main" id="{82A6EAF7-F789-2B78-5E99-267716EEB239}"/>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2772" name="Rectangle 2">
            <a:extLst>
              <a:ext uri="{FF2B5EF4-FFF2-40B4-BE49-F238E27FC236}">
                <a16:creationId xmlns:a16="http://schemas.microsoft.com/office/drawing/2014/main" id="{78178545-764E-C534-15B1-0CDEC7D56133}"/>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564401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8D879547-7EFF-0582-F6EA-8B7ACCF251A9}"/>
            </a:ext>
          </a:extLst>
        </p:cNvPr>
        <p:cNvGrpSpPr/>
        <p:nvPr/>
      </p:nvGrpSpPr>
      <p:grpSpPr>
        <a:xfrm>
          <a:off x="0" y="0"/>
          <a:ext cx="0" cy="0"/>
          <a:chOff x="0" y="0"/>
          <a:chExt cx="0" cy="0"/>
        </a:xfrm>
      </p:grpSpPr>
      <p:sp>
        <p:nvSpPr>
          <p:cNvPr id="32770" name="Rectangle 6">
            <a:extLst>
              <a:ext uri="{FF2B5EF4-FFF2-40B4-BE49-F238E27FC236}">
                <a16:creationId xmlns:a16="http://schemas.microsoft.com/office/drawing/2014/main" id="{CD15C143-2BC7-C8E9-99F7-90C19ECCE36E}"/>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fld id="{D2CE9C04-C5C8-4466-822B-94D95865F8B3}" type="slidenum">
              <a:rPr kumimoji="0" lang="en-US" altLang="en-US" sz="14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Segoe UI" panose="020B0502040204020203" pitchFamily="34" charset="0"/>
              </a:rPr>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t>18</a:t>
            </a:fld>
            <a:endParaRPr kumimoji="0" lang="en-US" alt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Segoe UI" panose="020B0502040204020203" pitchFamily="34" charset="0"/>
            </a:endParaRPr>
          </a:p>
        </p:txBody>
      </p:sp>
      <p:sp>
        <p:nvSpPr>
          <p:cNvPr id="32771" name="Rectangle 1">
            <a:extLst>
              <a:ext uri="{FF2B5EF4-FFF2-40B4-BE49-F238E27FC236}">
                <a16:creationId xmlns:a16="http://schemas.microsoft.com/office/drawing/2014/main" id="{08372028-45F9-535C-4A23-F9B363ECA97D}"/>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2772" name="Rectangle 2">
            <a:extLst>
              <a:ext uri="{FF2B5EF4-FFF2-40B4-BE49-F238E27FC236}">
                <a16:creationId xmlns:a16="http://schemas.microsoft.com/office/drawing/2014/main" id="{F47DFC9B-12AA-5C34-487C-F676BCE45AC9}"/>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7822026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4EEA5807-64A6-8101-8263-C385D144BC4C}"/>
            </a:ext>
          </a:extLst>
        </p:cNvPr>
        <p:cNvGrpSpPr/>
        <p:nvPr/>
      </p:nvGrpSpPr>
      <p:grpSpPr>
        <a:xfrm>
          <a:off x="0" y="0"/>
          <a:ext cx="0" cy="0"/>
          <a:chOff x="0" y="0"/>
          <a:chExt cx="0" cy="0"/>
        </a:xfrm>
      </p:grpSpPr>
      <p:sp>
        <p:nvSpPr>
          <p:cNvPr id="43010" name="Rectangle 6">
            <a:extLst>
              <a:ext uri="{FF2B5EF4-FFF2-40B4-BE49-F238E27FC236}">
                <a16:creationId xmlns:a16="http://schemas.microsoft.com/office/drawing/2014/main" id="{F16C7F74-6B9F-E998-5E5A-E0F1F45B6DF9}"/>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fld id="{1F88EE62-26B4-424F-BFA1-B8B7DD31D4F2}" type="slidenum">
              <a:rPr kumimoji="0" lang="en-US" altLang="en-US" sz="14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Segoe UI" panose="020B0502040204020203" pitchFamily="34" charset="0"/>
              </a:rPr>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t>19</a:t>
            </a:fld>
            <a:endParaRPr kumimoji="0" lang="en-US" alt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Segoe UI" panose="020B0502040204020203" pitchFamily="34" charset="0"/>
            </a:endParaRPr>
          </a:p>
        </p:txBody>
      </p:sp>
      <p:sp>
        <p:nvSpPr>
          <p:cNvPr id="43011" name="Rectangle 1">
            <a:extLst>
              <a:ext uri="{FF2B5EF4-FFF2-40B4-BE49-F238E27FC236}">
                <a16:creationId xmlns:a16="http://schemas.microsoft.com/office/drawing/2014/main" id="{A45B7DD5-8F7C-5EC2-64C9-7E9E4DC49662}"/>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3012" name="Rectangle 2">
            <a:extLst>
              <a:ext uri="{FF2B5EF4-FFF2-40B4-BE49-F238E27FC236}">
                <a16:creationId xmlns:a16="http://schemas.microsoft.com/office/drawing/2014/main" id="{630B0608-DFCA-DCD3-DA16-DE96D1102974}"/>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17765190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BF614C7E-301C-2486-AE0B-07C53B720E2E}"/>
            </a:ext>
          </a:extLst>
        </p:cNvPr>
        <p:cNvGrpSpPr/>
        <p:nvPr/>
      </p:nvGrpSpPr>
      <p:grpSpPr>
        <a:xfrm>
          <a:off x="0" y="0"/>
          <a:ext cx="0" cy="0"/>
          <a:chOff x="0" y="0"/>
          <a:chExt cx="0" cy="0"/>
        </a:xfrm>
      </p:grpSpPr>
      <p:sp>
        <p:nvSpPr>
          <p:cNvPr id="45058" name="Rectangle 6">
            <a:extLst>
              <a:ext uri="{FF2B5EF4-FFF2-40B4-BE49-F238E27FC236}">
                <a16:creationId xmlns:a16="http://schemas.microsoft.com/office/drawing/2014/main" id="{DFCF7B4C-8172-9FDC-0BFF-C01CC4018A02}"/>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fld id="{CC620EF5-76C1-4445-8093-3361BFD28071}" type="slidenum">
              <a:rPr kumimoji="0" lang="en-US" altLang="en-US" sz="14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Segoe UI" panose="020B0502040204020203" pitchFamily="34" charset="0"/>
              </a:rPr>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t>20</a:t>
            </a:fld>
            <a:endParaRPr kumimoji="0" lang="en-US" alt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Segoe UI" panose="020B0502040204020203" pitchFamily="34" charset="0"/>
            </a:endParaRPr>
          </a:p>
        </p:txBody>
      </p:sp>
      <p:sp>
        <p:nvSpPr>
          <p:cNvPr id="45059" name="Rectangle 1">
            <a:extLst>
              <a:ext uri="{FF2B5EF4-FFF2-40B4-BE49-F238E27FC236}">
                <a16:creationId xmlns:a16="http://schemas.microsoft.com/office/drawing/2014/main" id="{C9BA16F4-9087-4524-9858-6FB4DE32FD13}"/>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5060" name="Rectangle 2">
            <a:extLst>
              <a:ext uri="{FF2B5EF4-FFF2-40B4-BE49-F238E27FC236}">
                <a16:creationId xmlns:a16="http://schemas.microsoft.com/office/drawing/2014/main" id="{733C0D7E-5951-B3A2-9A68-31DBB4962D49}"/>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7791587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149B22A2-EFA5-90F0-A6AA-B2A5136B05F3}"/>
            </a:ext>
          </a:extLst>
        </p:cNvPr>
        <p:cNvGrpSpPr/>
        <p:nvPr/>
      </p:nvGrpSpPr>
      <p:grpSpPr>
        <a:xfrm>
          <a:off x="0" y="0"/>
          <a:ext cx="0" cy="0"/>
          <a:chOff x="0" y="0"/>
          <a:chExt cx="0" cy="0"/>
        </a:xfrm>
      </p:grpSpPr>
      <p:sp>
        <p:nvSpPr>
          <p:cNvPr id="20482" name="Rectangle 6">
            <a:extLst>
              <a:ext uri="{FF2B5EF4-FFF2-40B4-BE49-F238E27FC236}">
                <a16:creationId xmlns:a16="http://schemas.microsoft.com/office/drawing/2014/main" id="{759810B3-7D95-04AC-4DF9-7F8D9D8FA738}"/>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fld id="{8E0E6B1C-8F45-48C4-9721-7623BFC181FC}" type="slidenum">
              <a:rPr kumimoji="0" lang="en-US" altLang="en-US" sz="14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Segoe UI" panose="020B0502040204020203" pitchFamily="34" charset="0"/>
              </a:rPr>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t>21</a:t>
            </a:fld>
            <a:endParaRPr kumimoji="0" lang="en-US" alt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Segoe UI" panose="020B0502040204020203" pitchFamily="34" charset="0"/>
            </a:endParaRPr>
          </a:p>
        </p:txBody>
      </p:sp>
      <p:sp>
        <p:nvSpPr>
          <p:cNvPr id="20483" name="Rectangle 1">
            <a:extLst>
              <a:ext uri="{FF2B5EF4-FFF2-40B4-BE49-F238E27FC236}">
                <a16:creationId xmlns:a16="http://schemas.microsoft.com/office/drawing/2014/main" id="{B7207867-3AFB-9B61-8F1A-26DFB36BAA07}"/>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0484" name="Rectangle 2">
            <a:extLst>
              <a:ext uri="{FF2B5EF4-FFF2-40B4-BE49-F238E27FC236}">
                <a16:creationId xmlns:a16="http://schemas.microsoft.com/office/drawing/2014/main" id="{51ED005F-67E6-8618-35D2-AA97DE8386EF}"/>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5790138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962B8BF3-D0B2-1EC2-9093-4F46E7D0D843}"/>
            </a:ext>
          </a:extLst>
        </p:cNvPr>
        <p:cNvGrpSpPr/>
        <p:nvPr/>
      </p:nvGrpSpPr>
      <p:grpSpPr>
        <a:xfrm>
          <a:off x="0" y="0"/>
          <a:ext cx="0" cy="0"/>
          <a:chOff x="0" y="0"/>
          <a:chExt cx="0" cy="0"/>
        </a:xfrm>
      </p:grpSpPr>
      <p:sp>
        <p:nvSpPr>
          <p:cNvPr id="36866" name="Rectangle 6">
            <a:extLst>
              <a:ext uri="{FF2B5EF4-FFF2-40B4-BE49-F238E27FC236}">
                <a16:creationId xmlns:a16="http://schemas.microsoft.com/office/drawing/2014/main" id="{DA2E691E-C0C1-528A-187D-701B6896D817}"/>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fld id="{873784B8-F87B-4109-AE95-1A8A6F7FB81C}" type="slidenum">
              <a:rPr kumimoji="0" lang="en-US" altLang="en-US" sz="14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Segoe UI" panose="020B0502040204020203" pitchFamily="34" charset="0"/>
              </a:rPr>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t>22</a:t>
            </a:fld>
            <a:endParaRPr kumimoji="0" lang="en-US" alt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Segoe UI" panose="020B0502040204020203" pitchFamily="34" charset="0"/>
            </a:endParaRPr>
          </a:p>
        </p:txBody>
      </p:sp>
      <p:sp>
        <p:nvSpPr>
          <p:cNvPr id="36867" name="Rectangle 1">
            <a:extLst>
              <a:ext uri="{FF2B5EF4-FFF2-40B4-BE49-F238E27FC236}">
                <a16:creationId xmlns:a16="http://schemas.microsoft.com/office/drawing/2014/main" id="{326D5AB8-C878-E0CB-BCC6-081DA1E0848C}"/>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6868" name="Rectangle 2">
            <a:extLst>
              <a:ext uri="{FF2B5EF4-FFF2-40B4-BE49-F238E27FC236}">
                <a16:creationId xmlns:a16="http://schemas.microsoft.com/office/drawing/2014/main" id="{09D7F800-85C5-0BF7-F8B7-B2A2C54A4E6F}"/>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1245070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DF9181-FF78-CC4B-8677-4D2CB8C9FB05}" type="slidenum">
              <a:rPr lang="en-ES" smtClean="0"/>
              <a:t>2</a:t>
            </a:fld>
            <a:endParaRPr lang="en-ES"/>
          </a:p>
        </p:txBody>
      </p:sp>
    </p:spTree>
    <p:extLst>
      <p:ext uri="{BB962C8B-B14F-4D97-AF65-F5344CB8AC3E}">
        <p14:creationId xmlns:p14="http://schemas.microsoft.com/office/powerpoint/2010/main" val="8288707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A42BCD56-1E98-F248-00CB-B102ED81B39E}"/>
            </a:ext>
          </a:extLst>
        </p:cNvPr>
        <p:cNvGrpSpPr/>
        <p:nvPr/>
      </p:nvGrpSpPr>
      <p:grpSpPr>
        <a:xfrm>
          <a:off x="0" y="0"/>
          <a:ext cx="0" cy="0"/>
          <a:chOff x="0" y="0"/>
          <a:chExt cx="0" cy="0"/>
        </a:xfrm>
      </p:grpSpPr>
      <p:sp>
        <p:nvSpPr>
          <p:cNvPr id="47106" name="Rectangle 6">
            <a:extLst>
              <a:ext uri="{FF2B5EF4-FFF2-40B4-BE49-F238E27FC236}">
                <a16:creationId xmlns:a16="http://schemas.microsoft.com/office/drawing/2014/main" id="{9E127C76-2778-DE35-49B5-93126E3DAB89}"/>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fld id="{C959CB15-7255-4467-B5E2-E8C28D98A473}" type="slidenum">
              <a:rPr kumimoji="0" lang="en-US" altLang="en-US" sz="14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Segoe UI" panose="020B0502040204020203" pitchFamily="34" charset="0"/>
              </a:rPr>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t>23</a:t>
            </a:fld>
            <a:endParaRPr kumimoji="0" lang="en-US" alt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Segoe UI" panose="020B0502040204020203" pitchFamily="34" charset="0"/>
            </a:endParaRPr>
          </a:p>
        </p:txBody>
      </p:sp>
      <p:sp>
        <p:nvSpPr>
          <p:cNvPr id="47107" name="Rectangle 1">
            <a:extLst>
              <a:ext uri="{FF2B5EF4-FFF2-40B4-BE49-F238E27FC236}">
                <a16:creationId xmlns:a16="http://schemas.microsoft.com/office/drawing/2014/main" id="{979875BA-F4D6-EA10-8223-C91A9536449B}"/>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7108" name="Rectangle 2">
            <a:extLst>
              <a:ext uri="{FF2B5EF4-FFF2-40B4-BE49-F238E27FC236}">
                <a16:creationId xmlns:a16="http://schemas.microsoft.com/office/drawing/2014/main" id="{740ED379-1AA5-2E42-5E40-D4DF8BBEB39A}"/>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22428837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A15DDF2A-5920-1ADB-AD24-B6F870BCA4F4}"/>
            </a:ext>
          </a:extLst>
        </p:cNvPr>
        <p:cNvGrpSpPr/>
        <p:nvPr/>
      </p:nvGrpSpPr>
      <p:grpSpPr>
        <a:xfrm>
          <a:off x="0" y="0"/>
          <a:ext cx="0" cy="0"/>
          <a:chOff x="0" y="0"/>
          <a:chExt cx="0" cy="0"/>
        </a:xfrm>
      </p:grpSpPr>
      <p:sp>
        <p:nvSpPr>
          <p:cNvPr id="49154" name="Rectangle 6">
            <a:extLst>
              <a:ext uri="{FF2B5EF4-FFF2-40B4-BE49-F238E27FC236}">
                <a16:creationId xmlns:a16="http://schemas.microsoft.com/office/drawing/2014/main" id="{441CE8F1-F8ED-4E24-BF69-500F165CF7EB}"/>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fld id="{33F5FF1E-2C90-48B8-9BD8-7449726B190A}" type="slidenum">
              <a:rPr kumimoji="0" lang="en-US" altLang="en-US" sz="14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Segoe UI" panose="020B0502040204020203" pitchFamily="34" charset="0"/>
              </a:rPr>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t>24</a:t>
            </a:fld>
            <a:endParaRPr kumimoji="0" lang="en-US" alt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Segoe UI" panose="020B0502040204020203" pitchFamily="34" charset="0"/>
            </a:endParaRPr>
          </a:p>
        </p:txBody>
      </p:sp>
      <p:sp>
        <p:nvSpPr>
          <p:cNvPr id="49155" name="Rectangle 1">
            <a:extLst>
              <a:ext uri="{FF2B5EF4-FFF2-40B4-BE49-F238E27FC236}">
                <a16:creationId xmlns:a16="http://schemas.microsoft.com/office/drawing/2014/main" id="{87BD25A5-5652-A53D-EA50-BDE4D67A3815}"/>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9156" name="Rectangle 2">
            <a:extLst>
              <a:ext uri="{FF2B5EF4-FFF2-40B4-BE49-F238E27FC236}">
                <a16:creationId xmlns:a16="http://schemas.microsoft.com/office/drawing/2014/main" id="{6DAB64B3-02F4-5345-65E9-8EE95AE2EE41}"/>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22963114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86AEC86B-8AF6-B5D5-3E2D-B1EDBDD503D2}"/>
            </a:ext>
          </a:extLst>
        </p:cNvPr>
        <p:cNvGrpSpPr/>
        <p:nvPr/>
      </p:nvGrpSpPr>
      <p:grpSpPr>
        <a:xfrm>
          <a:off x="0" y="0"/>
          <a:ext cx="0" cy="0"/>
          <a:chOff x="0" y="0"/>
          <a:chExt cx="0" cy="0"/>
        </a:xfrm>
      </p:grpSpPr>
      <p:sp>
        <p:nvSpPr>
          <p:cNvPr id="51202" name="Rectangle 6">
            <a:extLst>
              <a:ext uri="{FF2B5EF4-FFF2-40B4-BE49-F238E27FC236}">
                <a16:creationId xmlns:a16="http://schemas.microsoft.com/office/drawing/2014/main" id="{05F7E6E2-C984-24CD-752E-899AECFFE048}"/>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fld id="{DE6C7C40-5331-4913-AEF4-838F55A253B9}" type="slidenum">
              <a:rPr kumimoji="0" lang="en-US" altLang="en-US" sz="14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Segoe UI" panose="020B0502040204020203" pitchFamily="34" charset="0"/>
              </a:rPr>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t>25</a:t>
            </a:fld>
            <a:endParaRPr kumimoji="0" lang="en-US" alt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Segoe UI" panose="020B0502040204020203" pitchFamily="34" charset="0"/>
            </a:endParaRPr>
          </a:p>
        </p:txBody>
      </p:sp>
      <p:sp>
        <p:nvSpPr>
          <p:cNvPr id="51203" name="Rectangle 1">
            <a:extLst>
              <a:ext uri="{FF2B5EF4-FFF2-40B4-BE49-F238E27FC236}">
                <a16:creationId xmlns:a16="http://schemas.microsoft.com/office/drawing/2014/main" id="{7FBD6183-4693-89BE-F191-A854FFAE6919}"/>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1204" name="Rectangle 2">
            <a:extLst>
              <a:ext uri="{FF2B5EF4-FFF2-40B4-BE49-F238E27FC236}">
                <a16:creationId xmlns:a16="http://schemas.microsoft.com/office/drawing/2014/main" id="{79113D0C-B49D-B349-BCCA-A1666B597A04}"/>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9534512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3494403F-593D-B510-69A9-00F9247154F0}"/>
            </a:ext>
          </a:extLst>
        </p:cNvPr>
        <p:cNvGrpSpPr/>
        <p:nvPr/>
      </p:nvGrpSpPr>
      <p:grpSpPr>
        <a:xfrm>
          <a:off x="0" y="0"/>
          <a:ext cx="0" cy="0"/>
          <a:chOff x="0" y="0"/>
          <a:chExt cx="0" cy="0"/>
        </a:xfrm>
      </p:grpSpPr>
      <p:sp>
        <p:nvSpPr>
          <p:cNvPr id="57346" name="Rectangle 6">
            <a:extLst>
              <a:ext uri="{FF2B5EF4-FFF2-40B4-BE49-F238E27FC236}">
                <a16:creationId xmlns:a16="http://schemas.microsoft.com/office/drawing/2014/main" id="{D9DAE790-E2C5-AF12-375B-9B5C8D5FD63B}"/>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fld id="{6C90E1E2-571E-4E90-BE3C-B7DBC1342B81}" type="slidenum">
              <a:rPr kumimoji="0" lang="en-US" altLang="en-US" sz="14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Segoe UI" panose="020B0502040204020203" pitchFamily="34" charset="0"/>
              </a:rPr>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t>26</a:t>
            </a:fld>
            <a:endParaRPr kumimoji="0" lang="en-US" alt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Segoe UI" panose="020B0502040204020203" pitchFamily="34" charset="0"/>
            </a:endParaRPr>
          </a:p>
        </p:txBody>
      </p:sp>
      <p:sp>
        <p:nvSpPr>
          <p:cNvPr id="57347" name="Rectangle 1">
            <a:extLst>
              <a:ext uri="{FF2B5EF4-FFF2-40B4-BE49-F238E27FC236}">
                <a16:creationId xmlns:a16="http://schemas.microsoft.com/office/drawing/2014/main" id="{3A37518B-C570-93FC-78EA-822C0A81E276}"/>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7348" name="Rectangle 2">
            <a:extLst>
              <a:ext uri="{FF2B5EF4-FFF2-40B4-BE49-F238E27FC236}">
                <a16:creationId xmlns:a16="http://schemas.microsoft.com/office/drawing/2014/main" id="{F9093B92-1B39-010A-5A54-D0E8C869478B}"/>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0761415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387AFBE2-1C72-90D4-C7DF-4F6957B3BACE}"/>
            </a:ext>
          </a:extLst>
        </p:cNvPr>
        <p:cNvGrpSpPr/>
        <p:nvPr/>
      </p:nvGrpSpPr>
      <p:grpSpPr>
        <a:xfrm>
          <a:off x="0" y="0"/>
          <a:ext cx="0" cy="0"/>
          <a:chOff x="0" y="0"/>
          <a:chExt cx="0" cy="0"/>
        </a:xfrm>
      </p:grpSpPr>
      <p:sp>
        <p:nvSpPr>
          <p:cNvPr id="59394" name="Rectangle 6">
            <a:extLst>
              <a:ext uri="{FF2B5EF4-FFF2-40B4-BE49-F238E27FC236}">
                <a16:creationId xmlns:a16="http://schemas.microsoft.com/office/drawing/2014/main" id="{342881A1-6430-88F4-04D1-835EBFF3550F}"/>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fld id="{BE1CB097-3DE0-42FF-987A-6C6AF55BB6B7}" type="slidenum">
              <a:rPr kumimoji="0" lang="en-US" altLang="en-US" sz="14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Segoe UI" panose="020B0502040204020203" pitchFamily="34" charset="0"/>
              </a:rPr>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t>27</a:t>
            </a:fld>
            <a:endParaRPr kumimoji="0" lang="en-US" alt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Segoe UI" panose="020B0502040204020203" pitchFamily="34" charset="0"/>
            </a:endParaRPr>
          </a:p>
        </p:txBody>
      </p:sp>
      <p:sp>
        <p:nvSpPr>
          <p:cNvPr id="59395" name="Rectangle 1">
            <a:extLst>
              <a:ext uri="{FF2B5EF4-FFF2-40B4-BE49-F238E27FC236}">
                <a16:creationId xmlns:a16="http://schemas.microsoft.com/office/drawing/2014/main" id="{39B700B3-0564-21D5-22B0-EF6543BBD1F4}"/>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9396" name="Rectangle 2">
            <a:extLst>
              <a:ext uri="{FF2B5EF4-FFF2-40B4-BE49-F238E27FC236}">
                <a16:creationId xmlns:a16="http://schemas.microsoft.com/office/drawing/2014/main" id="{2377692B-6162-5B04-C4CF-BB9E5A37096C}"/>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42659161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BFE757EF-A86B-EE44-902E-A6E495E94986}"/>
            </a:ext>
          </a:extLst>
        </p:cNvPr>
        <p:cNvGrpSpPr/>
        <p:nvPr/>
      </p:nvGrpSpPr>
      <p:grpSpPr>
        <a:xfrm>
          <a:off x="0" y="0"/>
          <a:ext cx="0" cy="0"/>
          <a:chOff x="0" y="0"/>
          <a:chExt cx="0" cy="0"/>
        </a:xfrm>
      </p:grpSpPr>
      <p:sp>
        <p:nvSpPr>
          <p:cNvPr id="61442" name="Rectangle 6">
            <a:extLst>
              <a:ext uri="{FF2B5EF4-FFF2-40B4-BE49-F238E27FC236}">
                <a16:creationId xmlns:a16="http://schemas.microsoft.com/office/drawing/2014/main" id="{3E0AC242-339A-4A33-0DB3-C0B7EF1A22CF}"/>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fld id="{C965A691-9461-49C6-8E80-66D48DB24A50}" type="slidenum">
              <a:rPr kumimoji="0" lang="en-US" altLang="en-US" sz="14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Segoe UI" panose="020B0502040204020203" pitchFamily="34" charset="0"/>
              </a:rPr>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t>28</a:t>
            </a:fld>
            <a:endParaRPr kumimoji="0" lang="en-US" alt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Segoe UI" panose="020B0502040204020203" pitchFamily="34" charset="0"/>
            </a:endParaRPr>
          </a:p>
        </p:txBody>
      </p:sp>
      <p:sp>
        <p:nvSpPr>
          <p:cNvPr id="61443" name="Rectangle 1">
            <a:extLst>
              <a:ext uri="{FF2B5EF4-FFF2-40B4-BE49-F238E27FC236}">
                <a16:creationId xmlns:a16="http://schemas.microsoft.com/office/drawing/2014/main" id="{CB187C23-E3E8-1AEE-41F6-2A2DB6CBFFD7}"/>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1444" name="Rectangle 2">
            <a:extLst>
              <a:ext uri="{FF2B5EF4-FFF2-40B4-BE49-F238E27FC236}">
                <a16:creationId xmlns:a16="http://schemas.microsoft.com/office/drawing/2014/main" id="{302C1A49-389B-64D4-5BEF-58FD9DABD752}"/>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8926850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C3D09C8B-9785-4EDA-5F37-DDD4D6A229E7}"/>
            </a:ext>
          </a:extLst>
        </p:cNvPr>
        <p:cNvGrpSpPr/>
        <p:nvPr/>
      </p:nvGrpSpPr>
      <p:grpSpPr>
        <a:xfrm>
          <a:off x="0" y="0"/>
          <a:ext cx="0" cy="0"/>
          <a:chOff x="0" y="0"/>
          <a:chExt cx="0" cy="0"/>
        </a:xfrm>
      </p:grpSpPr>
      <p:sp>
        <p:nvSpPr>
          <p:cNvPr id="61442" name="Rectangle 6">
            <a:extLst>
              <a:ext uri="{FF2B5EF4-FFF2-40B4-BE49-F238E27FC236}">
                <a16:creationId xmlns:a16="http://schemas.microsoft.com/office/drawing/2014/main" id="{1D89762B-FBE2-49DD-3781-5624EDF3ED63}"/>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fld id="{C965A691-9461-49C6-8E80-66D48DB24A50}" type="slidenum">
              <a:rPr kumimoji="0" lang="en-US" altLang="en-US" sz="14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Segoe UI" panose="020B0502040204020203" pitchFamily="34" charset="0"/>
              </a:rPr>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t>29</a:t>
            </a:fld>
            <a:endParaRPr kumimoji="0" lang="en-US" alt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Segoe UI" panose="020B0502040204020203" pitchFamily="34" charset="0"/>
            </a:endParaRPr>
          </a:p>
        </p:txBody>
      </p:sp>
      <p:sp>
        <p:nvSpPr>
          <p:cNvPr id="61443" name="Rectangle 1">
            <a:extLst>
              <a:ext uri="{FF2B5EF4-FFF2-40B4-BE49-F238E27FC236}">
                <a16:creationId xmlns:a16="http://schemas.microsoft.com/office/drawing/2014/main" id="{12CE4A9F-4338-21C9-DBEC-4D3CC3F51521}"/>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1444" name="Rectangle 2">
            <a:extLst>
              <a:ext uri="{FF2B5EF4-FFF2-40B4-BE49-F238E27FC236}">
                <a16:creationId xmlns:a16="http://schemas.microsoft.com/office/drawing/2014/main" id="{6B96BB25-3B99-7B12-C629-552FDA6EA088}"/>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2843466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F640FAAD-F116-2603-F72A-0FF046860CA0}"/>
            </a:ext>
          </a:extLst>
        </p:cNvPr>
        <p:cNvGrpSpPr/>
        <p:nvPr/>
      </p:nvGrpSpPr>
      <p:grpSpPr>
        <a:xfrm>
          <a:off x="0" y="0"/>
          <a:ext cx="0" cy="0"/>
          <a:chOff x="0" y="0"/>
          <a:chExt cx="0" cy="0"/>
        </a:xfrm>
      </p:grpSpPr>
      <p:sp>
        <p:nvSpPr>
          <p:cNvPr id="63490" name="Rectangle 6">
            <a:extLst>
              <a:ext uri="{FF2B5EF4-FFF2-40B4-BE49-F238E27FC236}">
                <a16:creationId xmlns:a16="http://schemas.microsoft.com/office/drawing/2014/main" id="{F437D057-D81C-9765-A20D-55349BED0E26}"/>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fld id="{60A69382-DEF4-4680-93F5-71FC9310FFCA}" type="slidenum">
              <a:rPr kumimoji="0" lang="en-US" altLang="en-US" sz="14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Segoe UI" panose="020B0502040204020203" pitchFamily="34" charset="0"/>
              </a:rPr>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t>30</a:t>
            </a:fld>
            <a:endParaRPr kumimoji="0" lang="en-US" alt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Segoe UI" panose="020B0502040204020203" pitchFamily="34" charset="0"/>
            </a:endParaRPr>
          </a:p>
        </p:txBody>
      </p:sp>
      <p:sp>
        <p:nvSpPr>
          <p:cNvPr id="63491" name="Rectangle 1">
            <a:extLst>
              <a:ext uri="{FF2B5EF4-FFF2-40B4-BE49-F238E27FC236}">
                <a16:creationId xmlns:a16="http://schemas.microsoft.com/office/drawing/2014/main" id="{42F9EA6C-4AFD-298D-2A04-341D5D83036D}"/>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3492" name="Rectangle 2">
            <a:extLst>
              <a:ext uri="{FF2B5EF4-FFF2-40B4-BE49-F238E27FC236}">
                <a16:creationId xmlns:a16="http://schemas.microsoft.com/office/drawing/2014/main" id="{0E810064-87A1-CF27-EAD8-2143B18466E9}"/>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13474457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F9C49C24-4A5C-C467-8027-8F405FB19B3B}"/>
            </a:ext>
          </a:extLst>
        </p:cNvPr>
        <p:cNvGrpSpPr/>
        <p:nvPr/>
      </p:nvGrpSpPr>
      <p:grpSpPr>
        <a:xfrm>
          <a:off x="0" y="0"/>
          <a:ext cx="0" cy="0"/>
          <a:chOff x="0" y="0"/>
          <a:chExt cx="0" cy="0"/>
        </a:xfrm>
      </p:grpSpPr>
      <p:sp>
        <p:nvSpPr>
          <p:cNvPr id="65538" name="Rectangle 6">
            <a:extLst>
              <a:ext uri="{FF2B5EF4-FFF2-40B4-BE49-F238E27FC236}">
                <a16:creationId xmlns:a16="http://schemas.microsoft.com/office/drawing/2014/main" id="{250B2DC4-5DD3-3AD1-911B-3B1572ADAC6A}"/>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fld id="{53C78DCF-581A-4813-A414-B9796BBACA25}" type="slidenum">
              <a:rPr kumimoji="0" lang="en-US" altLang="en-US" sz="14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Segoe UI" panose="020B0502040204020203" pitchFamily="34" charset="0"/>
              </a:rPr>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t>31</a:t>
            </a:fld>
            <a:endParaRPr kumimoji="0" lang="en-US" alt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Segoe UI" panose="020B0502040204020203" pitchFamily="34" charset="0"/>
            </a:endParaRPr>
          </a:p>
        </p:txBody>
      </p:sp>
      <p:sp>
        <p:nvSpPr>
          <p:cNvPr id="65539" name="Rectangle 1">
            <a:extLst>
              <a:ext uri="{FF2B5EF4-FFF2-40B4-BE49-F238E27FC236}">
                <a16:creationId xmlns:a16="http://schemas.microsoft.com/office/drawing/2014/main" id="{086C5FB8-8277-EB59-7745-D433F11CAE24}"/>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5540" name="Rectangle 2">
            <a:extLst>
              <a:ext uri="{FF2B5EF4-FFF2-40B4-BE49-F238E27FC236}">
                <a16:creationId xmlns:a16="http://schemas.microsoft.com/office/drawing/2014/main" id="{041BCB00-A4C4-3124-EB65-B9729E242E76}"/>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18126331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9634" name="Rectangle 6">
            <a:extLst>
              <a:ext uri="{FF2B5EF4-FFF2-40B4-BE49-F238E27FC236}">
                <a16:creationId xmlns:a16="http://schemas.microsoft.com/office/drawing/2014/main" id="{9A2057C3-F769-4F07-B3BB-E4AE157C15BC}"/>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092714FE-C746-451F-AE9F-7543A35DE74D}" type="slidenum">
              <a:rPr lang="en-US" altLang="en-US" sz="1400" smtClean="0"/>
              <a:pPr fontAlgn="base">
                <a:spcBef>
                  <a:spcPct val="0"/>
                </a:spcBef>
                <a:spcAft>
                  <a:spcPct val="0"/>
                </a:spcAft>
              </a:pPr>
              <a:t>33</a:t>
            </a:fld>
            <a:endParaRPr lang="en-US" altLang="en-US" sz="1400" dirty="0"/>
          </a:p>
        </p:txBody>
      </p:sp>
      <p:sp>
        <p:nvSpPr>
          <p:cNvPr id="69635" name="Rectangle 1">
            <a:extLst>
              <a:ext uri="{FF2B5EF4-FFF2-40B4-BE49-F238E27FC236}">
                <a16:creationId xmlns:a16="http://schemas.microsoft.com/office/drawing/2014/main" id="{A23FC6FC-C387-49CC-860B-5B3152DF73AD}"/>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9636" name="Rectangle 2">
            <a:extLst>
              <a:ext uri="{FF2B5EF4-FFF2-40B4-BE49-F238E27FC236}">
                <a16:creationId xmlns:a16="http://schemas.microsoft.com/office/drawing/2014/main" id="{EA4BCAA8-74B9-4CB5-A451-D7B0C9BFB8B1}"/>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24195529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Right-click on photo to change photo. Consider using a black and white photo for impact.</a:t>
            </a:r>
          </a:p>
        </p:txBody>
      </p:sp>
      <p:sp>
        <p:nvSpPr>
          <p:cNvPr id="4" name="Slide Number Placeholder 3"/>
          <p:cNvSpPr>
            <a:spLocks noGrp="1"/>
          </p:cNvSpPr>
          <p:nvPr>
            <p:ph type="sldNum" sz="quarter" idx="5"/>
          </p:nvPr>
        </p:nvSpPr>
        <p:spPr/>
        <p:txBody>
          <a:bodyPr/>
          <a:lstStyle/>
          <a:p>
            <a:fld id="{2212CE10-123B-4027-B0AA-3ACF1F8C1E13}" type="slidenum">
              <a:rPr lang="en-US" smtClean="0"/>
              <a:t>3</a:t>
            </a:fld>
            <a:endParaRPr lang="en-US"/>
          </a:p>
        </p:txBody>
      </p:sp>
    </p:spTree>
    <p:extLst>
      <p:ext uri="{BB962C8B-B14F-4D97-AF65-F5344CB8AC3E}">
        <p14:creationId xmlns:p14="http://schemas.microsoft.com/office/powerpoint/2010/main" val="17352184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1682" name="Rectangle 6">
            <a:extLst>
              <a:ext uri="{FF2B5EF4-FFF2-40B4-BE49-F238E27FC236}">
                <a16:creationId xmlns:a16="http://schemas.microsoft.com/office/drawing/2014/main" id="{FD42B116-28A9-4F48-B32B-489DCD45F425}"/>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C9AF098-6B7A-42E3-8114-32B3D76F6C32}" type="slidenum">
              <a:rPr lang="en-US" altLang="en-US" sz="1400" smtClean="0"/>
              <a:pPr fontAlgn="base">
                <a:spcBef>
                  <a:spcPct val="0"/>
                </a:spcBef>
                <a:spcAft>
                  <a:spcPct val="0"/>
                </a:spcAft>
              </a:pPr>
              <a:t>34</a:t>
            </a:fld>
            <a:endParaRPr lang="en-US" altLang="en-US" sz="1400" dirty="0"/>
          </a:p>
        </p:txBody>
      </p:sp>
      <p:sp>
        <p:nvSpPr>
          <p:cNvPr id="71683" name="Rectangle 1">
            <a:extLst>
              <a:ext uri="{FF2B5EF4-FFF2-40B4-BE49-F238E27FC236}">
                <a16:creationId xmlns:a16="http://schemas.microsoft.com/office/drawing/2014/main" id="{9737B2DE-DB3E-49CD-BB8A-4FDE83AA8453}"/>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1684" name="Rectangle 2">
            <a:extLst>
              <a:ext uri="{FF2B5EF4-FFF2-40B4-BE49-F238E27FC236}">
                <a16:creationId xmlns:a16="http://schemas.microsoft.com/office/drawing/2014/main" id="{FC23F39D-A6C9-4A93-9581-14DD2D7E49A1}"/>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28824270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7D4A96C7-BFAE-06FC-EBD4-F8F87068C4B2}"/>
            </a:ext>
          </a:extLst>
        </p:cNvPr>
        <p:cNvGrpSpPr/>
        <p:nvPr/>
      </p:nvGrpSpPr>
      <p:grpSpPr>
        <a:xfrm>
          <a:off x="0" y="0"/>
          <a:ext cx="0" cy="0"/>
          <a:chOff x="0" y="0"/>
          <a:chExt cx="0" cy="0"/>
        </a:xfrm>
      </p:grpSpPr>
      <p:sp>
        <p:nvSpPr>
          <p:cNvPr id="71682" name="Rectangle 6">
            <a:extLst>
              <a:ext uri="{FF2B5EF4-FFF2-40B4-BE49-F238E27FC236}">
                <a16:creationId xmlns:a16="http://schemas.microsoft.com/office/drawing/2014/main" id="{922924A5-1D28-17C2-E89D-25B9B660ADBC}"/>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C9AF098-6B7A-42E3-8114-32B3D76F6C32}" type="slidenum">
              <a:rPr lang="en-US" altLang="en-US" sz="1400" smtClean="0"/>
              <a:pPr fontAlgn="base">
                <a:spcBef>
                  <a:spcPct val="0"/>
                </a:spcBef>
                <a:spcAft>
                  <a:spcPct val="0"/>
                </a:spcAft>
              </a:pPr>
              <a:t>35</a:t>
            </a:fld>
            <a:endParaRPr lang="en-US" altLang="en-US" sz="1400" dirty="0"/>
          </a:p>
        </p:txBody>
      </p:sp>
      <p:sp>
        <p:nvSpPr>
          <p:cNvPr id="71683" name="Rectangle 1">
            <a:extLst>
              <a:ext uri="{FF2B5EF4-FFF2-40B4-BE49-F238E27FC236}">
                <a16:creationId xmlns:a16="http://schemas.microsoft.com/office/drawing/2014/main" id="{C3EB1241-D5F9-05C3-B8CC-B5C7DD99F917}"/>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1684" name="Rectangle 2">
            <a:extLst>
              <a:ext uri="{FF2B5EF4-FFF2-40B4-BE49-F238E27FC236}">
                <a16:creationId xmlns:a16="http://schemas.microsoft.com/office/drawing/2014/main" id="{78747DBD-8DAE-35EA-7A62-E4044E2EC114}"/>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18749004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CA5FFEB3-F36B-0BAA-EC38-1C3050D9A099}"/>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CF16EEAD-0868-8B4E-65DF-63CDDED648DC}"/>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36</a:t>
            </a:fld>
            <a:endParaRPr lang="en-US" altLang="en-US" sz="1400" dirty="0"/>
          </a:p>
        </p:txBody>
      </p:sp>
      <p:sp>
        <p:nvSpPr>
          <p:cNvPr id="98307" name="Rectangle 1">
            <a:extLst>
              <a:ext uri="{FF2B5EF4-FFF2-40B4-BE49-F238E27FC236}">
                <a16:creationId xmlns:a16="http://schemas.microsoft.com/office/drawing/2014/main" id="{C337FA11-3903-7888-02D5-0268366DA4A9}"/>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26A1099F-83D2-CFAA-346C-3D2C8C27F407}"/>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8992382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8A787721-A1A8-BD2F-E318-9D9ED1BC8059}"/>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A0BC786E-7250-FE78-97E8-B3DEF0F750F5}"/>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37</a:t>
            </a:fld>
            <a:endParaRPr lang="en-US" altLang="en-US" sz="1400" dirty="0"/>
          </a:p>
        </p:txBody>
      </p:sp>
      <p:sp>
        <p:nvSpPr>
          <p:cNvPr id="98307" name="Rectangle 1">
            <a:extLst>
              <a:ext uri="{FF2B5EF4-FFF2-40B4-BE49-F238E27FC236}">
                <a16:creationId xmlns:a16="http://schemas.microsoft.com/office/drawing/2014/main" id="{F68FDB51-D179-045B-1043-2E20E7467419}"/>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F21309B3-113A-D8D0-C45B-635C3CA78DEC}"/>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42325400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E2E140B0-75E5-F510-11E6-B66D5D25C9A3}"/>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DB18D6FF-B582-05BF-40C9-C18AB7676D0C}"/>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38</a:t>
            </a:fld>
            <a:endParaRPr lang="en-US" altLang="en-US" sz="1400" dirty="0"/>
          </a:p>
        </p:txBody>
      </p:sp>
      <p:sp>
        <p:nvSpPr>
          <p:cNvPr id="98307" name="Rectangle 1">
            <a:extLst>
              <a:ext uri="{FF2B5EF4-FFF2-40B4-BE49-F238E27FC236}">
                <a16:creationId xmlns:a16="http://schemas.microsoft.com/office/drawing/2014/main" id="{39FA43EB-F3CB-DE80-377C-9FFC7E4BA3CC}"/>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C7F438FB-8E13-612C-101D-E145A6135FCE}"/>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5413007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9336D0BA-011D-98B5-BE3B-611EDEA8BA4F}"/>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5AD1C42D-121E-CE9A-A9A6-86E47F676837}"/>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39</a:t>
            </a:fld>
            <a:endParaRPr lang="en-US" altLang="en-US" sz="1400" dirty="0"/>
          </a:p>
        </p:txBody>
      </p:sp>
      <p:sp>
        <p:nvSpPr>
          <p:cNvPr id="98307" name="Rectangle 1">
            <a:extLst>
              <a:ext uri="{FF2B5EF4-FFF2-40B4-BE49-F238E27FC236}">
                <a16:creationId xmlns:a16="http://schemas.microsoft.com/office/drawing/2014/main" id="{2B3F7617-DA4A-DBDB-A3ED-5C062DF2AFC7}"/>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4E82835D-6181-DA41-C59A-F3CC7F0A67DB}"/>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165240716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073F5F86-CFB1-838D-0E92-AAE58736E41A}"/>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D82461BD-BDFF-90F3-C12D-6DAAE1A2A4F7}"/>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40</a:t>
            </a:fld>
            <a:endParaRPr lang="en-US" altLang="en-US" sz="1400" dirty="0"/>
          </a:p>
        </p:txBody>
      </p:sp>
      <p:sp>
        <p:nvSpPr>
          <p:cNvPr id="98307" name="Rectangle 1">
            <a:extLst>
              <a:ext uri="{FF2B5EF4-FFF2-40B4-BE49-F238E27FC236}">
                <a16:creationId xmlns:a16="http://schemas.microsoft.com/office/drawing/2014/main" id="{200788C4-C419-1012-059E-DE8B282A7713}"/>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FF1E3C52-5AFD-4C12-FDF2-001A754675C2}"/>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34399266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293E7745-2EB1-BD72-3583-CA72D63D45CC}"/>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EFFC6166-0727-44EE-E41A-EA4CEF05C33D}"/>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41</a:t>
            </a:fld>
            <a:endParaRPr lang="en-US" altLang="en-US" sz="1400" dirty="0"/>
          </a:p>
        </p:txBody>
      </p:sp>
      <p:sp>
        <p:nvSpPr>
          <p:cNvPr id="98307" name="Rectangle 1">
            <a:extLst>
              <a:ext uri="{FF2B5EF4-FFF2-40B4-BE49-F238E27FC236}">
                <a16:creationId xmlns:a16="http://schemas.microsoft.com/office/drawing/2014/main" id="{07EC6B59-B6AD-24B8-5F76-B406ADFDE593}"/>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0ABCA681-D201-42D9-66BA-90F665B79C7F}"/>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7025835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7B7124E7-2579-BE2E-B084-760328C060D6}"/>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EF160DCD-E9CA-6F2B-3288-D7F5026E87F2}"/>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42</a:t>
            </a:fld>
            <a:endParaRPr lang="en-US" altLang="en-US" sz="1400" dirty="0"/>
          </a:p>
        </p:txBody>
      </p:sp>
      <p:sp>
        <p:nvSpPr>
          <p:cNvPr id="98307" name="Rectangle 1">
            <a:extLst>
              <a:ext uri="{FF2B5EF4-FFF2-40B4-BE49-F238E27FC236}">
                <a16:creationId xmlns:a16="http://schemas.microsoft.com/office/drawing/2014/main" id="{363F2ED9-919C-7AFE-5592-2B0E862EC72D}"/>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E0C6E8AB-6879-8AC8-61CA-EB973DA6E948}"/>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07835619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9E268F7D-FF49-2287-53BD-D009A7290FAA}"/>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DD6B228D-F441-EFE9-56A5-B083C4BA2A6E}"/>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43</a:t>
            </a:fld>
            <a:endParaRPr lang="en-US" altLang="en-US" sz="1400" dirty="0"/>
          </a:p>
        </p:txBody>
      </p:sp>
      <p:sp>
        <p:nvSpPr>
          <p:cNvPr id="98307" name="Rectangle 1">
            <a:extLst>
              <a:ext uri="{FF2B5EF4-FFF2-40B4-BE49-F238E27FC236}">
                <a16:creationId xmlns:a16="http://schemas.microsoft.com/office/drawing/2014/main" id="{2F22D285-03C6-EB3F-9FDE-4F26CA5883FF}"/>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E7C42783-3F1D-D8A9-CB90-F626164AAD2F}"/>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24948828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710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algn="r" eaLnBrk="1" hangingPunct="1"/>
            <a:fld id="{CB38E2AB-6788-4FE8-859B-3E586A9C87C2}" type="slidenum">
              <a:rPr lang="en-US" altLang="en-US" sz="1200">
                <a:latin typeface="Arial" panose="020B0604020202020204" pitchFamily="34" charset="0"/>
              </a:rPr>
              <a:pPr algn="r" eaLnBrk="1" hangingPunct="1"/>
              <a:t>4</a:t>
            </a:fld>
            <a:endParaRPr lang="en-US" altLang="en-US" sz="1200">
              <a:latin typeface="Arial" panose="020B0604020202020204" pitchFamily="34" charset="0"/>
            </a:endParaRPr>
          </a:p>
        </p:txBody>
      </p:sp>
      <p:sp>
        <p:nvSpPr>
          <p:cNvPr id="47107" name="Text Box 2"/>
          <p:cNvSpPr txBox="1">
            <a:spLocks noChangeArrowheads="1"/>
          </p:cNvSpPr>
          <p:nvPr/>
        </p:nvSpPr>
        <p:spPr bwMode="auto">
          <a:xfrm>
            <a:off x="1150938" y="692150"/>
            <a:ext cx="4556125" cy="34163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eaLnBrk="1" hangingPunct="1"/>
            <a:endParaRPr lang="en-US" altLang="en-US"/>
          </a:p>
        </p:txBody>
      </p:sp>
      <p:sp>
        <p:nvSpPr>
          <p:cNvPr id="47108" name="Rectangle 3"/>
          <p:cNvSpPr>
            <a:spLocks noGrp="1" noChangeArrowheads="1"/>
          </p:cNvSpPr>
          <p:nvPr>
            <p:ph type="body"/>
          </p:nvPr>
        </p:nvSpPr>
        <p:spPr>
          <a:xfrm>
            <a:off x="914400" y="4343400"/>
            <a:ext cx="5026025"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7748874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D8BEE937-91E7-D5DF-AF60-247F4E6A42FA}"/>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E884C53B-E33E-364D-87F8-B74F34A83854}"/>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44</a:t>
            </a:fld>
            <a:endParaRPr lang="en-US" altLang="en-US" sz="1400" dirty="0"/>
          </a:p>
        </p:txBody>
      </p:sp>
      <p:sp>
        <p:nvSpPr>
          <p:cNvPr id="98307" name="Rectangle 1">
            <a:extLst>
              <a:ext uri="{FF2B5EF4-FFF2-40B4-BE49-F238E27FC236}">
                <a16:creationId xmlns:a16="http://schemas.microsoft.com/office/drawing/2014/main" id="{D575CA2A-8C81-2115-3ACB-C86A43B841E1}"/>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C57EA454-38C3-F2F8-8D91-AE47C811C201}"/>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41951942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4532D02D-B34C-E24F-3D23-94C679B92448}"/>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49AD6CD3-CAD2-B1A7-B337-721E346088B9}"/>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45</a:t>
            </a:fld>
            <a:endParaRPr lang="en-US" altLang="en-US" sz="1400" dirty="0"/>
          </a:p>
        </p:txBody>
      </p:sp>
      <p:sp>
        <p:nvSpPr>
          <p:cNvPr id="98307" name="Rectangle 1">
            <a:extLst>
              <a:ext uri="{FF2B5EF4-FFF2-40B4-BE49-F238E27FC236}">
                <a16:creationId xmlns:a16="http://schemas.microsoft.com/office/drawing/2014/main" id="{3B02E19D-652B-2002-6434-2CB6545AC8BF}"/>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5DDCC118-AAED-5DF6-1C94-C67FA0506535}"/>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40141802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3730" name="Rectangle 6">
            <a:extLst>
              <a:ext uri="{FF2B5EF4-FFF2-40B4-BE49-F238E27FC236}">
                <a16:creationId xmlns:a16="http://schemas.microsoft.com/office/drawing/2014/main" id="{685A681F-1905-4E99-8F40-0B6E5AC979D9}"/>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1FD3DDF3-1CB2-4E03-95F7-D59806E93D24}" type="slidenum">
              <a:rPr lang="en-US" altLang="en-US" sz="1400" smtClean="0"/>
              <a:pPr fontAlgn="base">
                <a:spcBef>
                  <a:spcPct val="0"/>
                </a:spcBef>
                <a:spcAft>
                  <a:spcPct val="0"/>
                </a:spcAft>
              </a:pPr>
              <a:t>46</a:t>
            </a:fld>
            <a:endParaRPr lang="en-US" altLang="en-US" sz="1400" dirty="0"/>
          </a:p>
        </p:txBody>
      </p:sp>
      <p:sp>
        <p:nvSpPr>
          <p:cNvPr id="73731" name="Rectangle 1">
            <a:extLst>
              <a:ext uri="{FF2B5EF4-FFF2-40B4-BE49-F238E27FC236}">
                <a16:creationId xmlns:a16="http://schemas.microsoft.com/office/drawing/2014/main" id="{56B572CD-1BA7-4738-83AE-F824446AFABA}"/>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3732" name="Rectangle 2">
            <a:extLst>
              <a:ext uri="{FF2B5EF4-FFF2-40B4-BE49-F238E27FC236}">
                <a16:creationId xmlns:a16="http://schemas.microsoft.com/office/drawing/2014/main" id="{61D5B4F3-67DA-4B94-829C-A309DE71796B}"/>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105968519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C565A4A5-B10D-DE92-A700-46F44410E95C}"/>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9A81EF1B-4A06-48B1-AA89-3AA9BDA96DC5}"/>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47</a:t>
            </a:fld>
            <a:endParaRPr lang="en-US" altLang="en-US" sz="1400" dirty="0"/>
          </a:p>
        </p:txBody>
      </p:sp>
      <p:sp>
        <p:nvSpPr>
          <p:cNvPr id="98307" name="Rectangle 1">
            <a:extLst>
              <a:ext uri="{FF2B5EF4-FFF2-40B4-BE49-F238E27FC236}">
                <a16:creationId xmlns:a16="http://schemas.microsoft.com/office/drawing/2014/main" id="{EE60CE3B-BCC9-FE1D-BB99-ACAAFFC78649}"/>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A00A66F4-F6F1-F3C0-DABF-64F7161B5005}"/>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119736250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83CA6867-F11B-F192-5038-C25B8D7AA588}"/>
            </a:ext>
          </a:extLst>
        </p:cNvPr>
        <p:cNvGrpSpPr/>
        <p:nvPr/>
      </p:nvGrpSpPr>
      <p:grpSpPr>
        <a:xfrm>
          <a:off x="0" y="0"/>
          <a:ext cx="0" cy="0"/>
          <a:chOff x="0" y="0"/>
          <a:chExt cx="0" cy="0"/>
        </a:xfrm>
      </p:grpSpPr>
      <p:sp>
        <p:nvSpPr>
          <p:cNvPr id="79874" name="Rectangle 6">
            <a:extLst>
              <a:ext uri="{FF2B5EF4-FFF2-40B4-BE49-F238E27FC236}">
                <a16:creationId xmlns:a16="http://schemas.microsoft.com/office/drawing/2014/main" id="{6468F2A7-69DD-7B64-7A0E-669DCE7C386C}"/>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CC426166-0135-4065-89C6-550E5897C184}" type="slidenum">
              <a:rPr lang="en-US" altLang="en-US" sz="1400" smtClean="0"/>
              <a:pPr fontAlgn="base">
                <a:spcBef>
                  <a:spcPct val="0"/>
                </a:spcBef>
                <a:spcAft>
                  <a:spcPct val="0"/>
                </a:spcAft>
              </a:pPr>
              <a:t>48</a:t>
            </a:fld>
            <a:endParaRPr lang="en-US" altLang="en-US" sz="1400" dirty="0"/>
          </a:p>
        </p:txBody>
      </p:sp>
      <p:sp>
        <p:nvSpPr>
          <p:cNvPr id="79875" name="Rectangle 1">
            <a:extLst>
              <a:ext uri="{FF2B5EF4-FFF2-40B4-BE49-F238E27FC236}">
                <a16:creationId xmlns:a16="http://schemas.microsoft.com/office/drawing/2014/main" id="{6937532F-8DF4-1BCF-EADA-DDB6CD0EA55A}"/>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9876" name="Rectangle 2">
            <a:extLst>
              <a:ext uri="{FF2B5EF4-FFF2-40B4-BE49-F238E27FC236}">
                <a16:creationId xmlns:a16="http://schemas.microsoft.com/office/drawing/2014/main" id="{EBAA9134-C865-176A-C248-60E7B020E561}"/>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409838567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2C93E3F1-7534-4765-988C-57E66F63DE4C}"/>
            </a:ext>
          </a:extLst>
        </p:cNvPr>
        <p:cNvGrpSpPr/>
        <p:nvPr/>
      </p:nvGrpSpPr>
      <p:grpSpPr>
        <a:xfrm>
          <a:off x="0" y="0"/>
          <a:ext cx="0" cy="0"/>
          <a:chOff x="0" y="0"/>
          <a:chExt cx="0" cy="0"/>
        </a:xfrm>
      </p:grpSpPr>
      <p:sp>
        <p:nvSpPr>
          <p:cNvPr id="77826" name="Rectangle 6">
            <a:extLst>
              <a:ext uri="{FF2B5EF4-FFF2-40B4-BE49-F238E27FC236}">
                <a16:creationId xmlns:a16="http://schemas.microsoft.com/office/drawing/2014/main" id="{6CF97761-8A04-CF45-A384-114C2BB7A428}"/>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4EF138F5-C2EB-4A38-AED8-F731DF3DB6A6}" type="slidenum">
              <a:rPr lang="en-US" altLang="en-US" sz="1400" smtClean="0"/>
              <a:pPr fontAlgn="base">
                <a:spcBef>
                  <a:spcPct val="0"/>
                </a:spcBef>
                <a:spcAft>
                  <a:spcPct val="0"/>
                </a:spcAft>
              </a:pPr>
              <a:t>49</a:t>
            </a:fld>
            <a:endParaRPr lang="en-US" altLang="en-US" sz="1400"/>
          </a:p>
        </p:txBody>
      </p:sp>
      <p:sp>
        <p:nvSpPr>
          <p:cNvPr id="77827" name="Rectangle 1">
            <a:extLst>
              <a:ext uri="{FF2B5EF4-FFF2-40B4-BE49-F238E27FC236}">
                <a16:creationId xmlns:a16="http://schemas.microsoft.com/office/drawing/2014/main" id="{25F86648-70BD-59B4-051E-92C834C59ABD}"/>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7828" name="Rectangle 2">
            <a:extLst>
              <a:ext uri="{FF2B5EF4-FFF2-40B4-BE49-F238E27FC236}">
                <a16:creationId xmlns:a16="http://schemas.microsoft.com/office/drawing/2014/main" id="{809CE7D5-E23F-4D19-9CCF-CE33A61E0493}"/>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extLst>
      <p:ext uri="{BB962C8B-B14F-4D97-AF65-F5344CB8AC3E}">
        <p14:creationId xmlns:p14="http://schemas.microsoft.com/office/powerpoint/2010/main" val="376838964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9F04EAFA-A39C-195A-92AD-4F561D98B2DE}"/>
            </a:ext>
          </a:extLst>
        </p:cNvPr>
        <p:cNvGrpSpPr/>
        <p:nvPr/>
      </p:nvGrpSpPr>
      <p:grpSpPr>
        <a:xfrm>
          <a:off x="0" y="0"/>
          <a:ext cx="0" cy="0"/>
          <a:chOff x="0" y="0"/>
          <a:chExt cx="0" cy="0"/>
        </a:xfrm>
      </p:grpSpPr>
      <p:sp>
        <p:nvSpPr>
          <p:cNvPr id="83970" name="Rectangle 6">
            <a:extLst>
              <a:ext uri="{FF2B5EF4-FFF2-40B4-BE49-F238E27FC236}">
                <a16:creationId xmlns:a16="http://schemas.microsoft.com/office/drawing/2014/main" id="{57EFD859-DDFA-9569-7B86-DDE0ABFF75E0}"/>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AD80F133-9420-46FE-BED5-AE68B150BC97}" type="slidenum">
              <a:rPr lang="en-US" altLang="en-US" sz="1400" smtClean="0"/>
              <a:pPr fontAlgn="base">
                <a:spcBef>
                  <a:spcPct val="0"/>
                </a:spcBef>
                <a:spcAft>
                  <a:spcPct val="0"/>
                </a:spcAft>
              </a:pPr>
              <a:t>50</a:t>
            </a:fld>
            <a:endParaRPr lang="en-US" altLang="en-US" sz="1400" dirty="0"/>
          </a:p>
        </p:txBody>
      </p:sp>
      <p:sp>
        <p:nvSpPr>
          <p:cNvPr id="83971" name="Rectangle 1">
            <a:extLst>
              <a:ext uri="{FF2B5EF4-FFF2-40B4-BE49-F238E27FC236}">
                <a16:creationId xmlns:a16="http://schemas.microsoft.com/office/drawing/2014/main" id="{A16C4C20-2DF8-9BA5-0B88-DD4BDDF908EB}"/>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3972" name="Rectangle 2">
            <a:extLst>
              <a:ext uri="{FF2B5EF4-FFF2-40B4-BE49-F238E27FC236}">
                <a16:creationId xmlns:a16="http://schemas.microsoft.com/office/drawing/2014/main" id="{0CE01E1A-8926-CD0D-FBFD-65FA20EEDDEC}"/>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90953727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DB2792B1-165D-91BB-0D4B-8B2FF9FE6BBE}"/>
            </a:ext>
          </a:extLst>
        </p:cNvPr>
        <p:cNvGrpSpPr/>
        <p:nvPr/>
      </p:nvGrpSpPr>
      <p:grpSpPr>
        <a:xfrm>
          <a:off x="0" y="0"/>
          <a:ext cx="0" cy="0"/>
          <a:chOff x="0" y="0"/>
          <a:chExt cx="0" cy="0"/>
        </a:xfrm>
      </p:grpSpPr>
      <p:sp>
        <p:nvSpPr>
          <p:cNvPr id="88066" name="Rectangle 6">
            <a:extLst>
              <a:ext uri="{FF2B5EF4-FFF2-40B4-BE49-F238E27FC236}">
                <a16:creationId xmlns:a16="http://schemas.microsoft.com/office/drawing/2014/main" id="{C75DBFB6-1A98-4ADC-7361-BFE78D23EBC0}"/>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B7DF8078-E7F9-4625-A2B6-5C15E5EB80C6}" type="slidenum">
              <a:rPr lang="en-US" altLang="en-US" sz="1400" smtClean="0"/>
              <a:pPr fontAlgn="base">
                <a:spcBef>
                  <a:spcPct val="0"/>
                </a:spcBef>
                <a:spcAft>
                  <a:spcPct val="0"/>
                </a:spcAft>
              </a:pPr>
              <a:t>51</a:t>
            </a:fld>
            <a:endParaRPr lang="en-US" altLang="en-US" sz="1400" dirty="0"/>
          </a:p>
        </p:txBody>
      </p:sp>
      <p:sp>
        <p:nvSpPr>
          <p:cNvPr id="88067" name="Rectangle 1">
            <a:extLst>
              <a:ext uri="{FF2B5EF4-FFF2-40B4-BE49-F238E27FC236}">
                <a16:creationId xmlns:a16="http://schemas.microsoft.com/office/drawing/2014/main" id="{2B8291B1-663F-AE3D-D19D-7A4918A6F19F}"/>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8068" name="Rectangle 2">
            <a:extLst>
              <a:ext uri="{FF2B5EF4-FFF2-40B4-BE49-F238E27FC236}">
                <a16:creationId xmlns:a16="http://schemas.microsoft.com/office/drawing/2014/main" id="{F1372098-FCE9-5A6B-7FF9-4CA56F856B25}"/>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120607411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A9625271-7F79-281C-30A8-2B487518669F}"/>
            </a:ext>
          </a:extLst>
        </p:cNvPr>
        <p:cNvGrpSpPr/>
        <p:nvPr/>
      </p:nvGrpSpPr>
      <p:grpSpPr>
        <a:xfrm>
          <a:off x="0" y="0"/>
          <a:ext cx="0" cy="0"/>
          <a:chOff x="0" y="0"/>
          <a:chExt cx="0" cy="0"/>
        </a:xfrm>
      </p:grpSpPr>
      <p:sp>
        <p:nvSpPr>
          <p:cNvPr id="86018" name="Rectangle 6">
            <a:extLst>
              <a:ext uri="{FF2B5EF4-FFF2-40B4-BE49-F238E27FC236}">
                <a16:creationId xmlns:a16="http://schemas.microsoft.com/office/drawing/2014/main" id="{3C9FAC60-B796-829E-DA12-3566A7CC68FF}"/>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E101F848-D14F-4935-8729-B0045C8DCBC6}" type="slidenum">
              <a:rPr lang="en-US" altLang="en-US" sz="1400" smtClean="0"/>
              <a:pPr fontAlgn="base">
                <a:spcBef>
                  <a:spcPct val="0"/>
                </a:spcBef>
                <a:spcAft>
                  <a:spcPct val="0"/>
                </a:spcAft>
              </a:pPr>
              <a:t>52</a:t>
            </a:fld>
            <a:endParaRPr lang="en-US" altLang="en-US" sz="1400" dirty="0"/>
          </a:p>
        </p:txBody>
      </p:sp>
      <p:sp>
        <p:nvSpPr>
          <p:cNvPr id="86019" name="Rectangle 1">
            <a:extLst>
              <a:ext uri="{FF2B5EF4-FFF2-40B4-BE49-F238E27FC236}">
                <a16:creationId xmlns:a16="http://schemas.microsoft.com/office/drawing/2014/main" id="{CBF71931-4D36-62CC-C256-8F53DDF7DCDE}"/>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6020" name="Rectangle 2">
            <a:extLst>
              <a:ext uri="{FF2B5EF4-FFF2-40B4-BE49-F238E27FC236}">
                <a16:creationId xmlns:a16="http://schemas.microsoft.com/office/drawing/2014/main" id="{1E734C78-5E88-E6B4-A07C-C39718D57EE3}"/>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87036209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2162" name="Rectangle 6">
            <a:extLst>
              <a:ext uri="{FF2B5EF4-FFF2-40B4-BE49-F238E27FC236}">
                <a16:creationId xmlns:a16="http://schemas.microsoft.com/office/drawing/2014/main" id="{F3483ABA-3A9B-403B-9F08-E702091CA7E8}"/>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BAF7F85-D19E-4C5F-B0EC-5C72DB3A0724}" type="slidenum">
              <a:rPr lang="en-US" altLang="en-US" sz="1400" smtClean="0"/>
              <a:pPr fontAlgn="base">
                <a:spcBef>
                  <a:spcPct val="0"/>
                </a:spcBef>
                <a:spcAft>
                  <a:spcPct val="0"/>
                </a:spcAft>
              </a:pPr>
              <a:t>53</a:t>
            </a:fld>
            <a:endParaRPr lang="en-US" altLang="en-US" sz="1400" dirty="0"/>
          </a:p>
        </p:txBody>
      </p:sp>
      <p:sp>
        <p:nvSpPr>
          <p:cNvPr id="92163" name="Rectangle 1">
            <a:extLst>
              <a:ext uri="{FF2B5EF4-FFF2-40B4-BE49-F238E27FC236}">
                <a16:creationId xmlns:a16="http://schemas.microsoft.com/office/drawing/2014/main" id="{2B261A57-FD28-4FA8-BBF8-119DCB67D14B}"/>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2164" name="Rectangle 2">
            <a:extLst>
              <a:ext uri="{FF2B5EF4-FFF2-40B4-BE49-F238E27FC236}">
                <a16:creationId xmlns:a16="http://schemas.microsoft.com/office/drawing/2014/main" id="{A7ACCB02-5D07-4333-8A69-7D8EAC440B2C}"/>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24259749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2813019B-614F-9D00-DCCE-ABCDE2E62E0B}"/>
            </a:ext>
          </a:extLst>
        </p:cNvPr>
        <p:cNvGrpSpPr/>
        <p:nvPr/>
      </p:nvGrpSpPr>
      <p:grpSpPr>
        <a:xfrm>
          <a:off x="0" y="0"/>
          <a:ext cx="0" cy="0"/>
          <a:chOff x="0" y="0"/>
          <a:chExt cx="0" cy="0"/>
        </a:xfrm>
      </p:grpSpPr>
      <p:sp>
        <p:nvSpPr>
          <p:cNvPr id="14338" name="Rectangle 6">
            <a:extLst>
              <a:ext uri="{FF2B5EF4-FFF2-40B4-BE49-F238E27FC236}">
                <a16:creationId xmlns:a16="http://schemas.microsoft.com/office/drawing/2014/main" id="{32334A61-8F18-CAF0-657F-95D2519C85DC}"/>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fld id="{C725A91C-612E-4CA5-9E5E-32A014FBE684}" type="slidenum">
              <a:rPr kumimoji="0" lang="en-US" altLang="en-US" sz="14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Segoe UI" panose="020B0502040204020203" pitchFamily="34" charset="0"/>
              </a:rPr>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t>6</a:t>
            </a:fld>
            <a:endParaRPr kumimoji="0" lang="en-US" alt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Segoe UI" panose="020B0502040204020203" pitchFamily="34" charset="0"/>
            </a:endParaRPr>
          </a:p>
        </p:txBody>
      </p:sp>
      <p:sp>
        <p:nvSpPr>
          <p:cNvPr id="14339" name="Rectangle 1">
            <a:extLst>
              <a:ext uri="{FF2B5EF4-FFF2-40B4-BE49-F238E27FC236}">
                <a16:creationId xmlns:a16="http://schemas.microsoft.com/office/drawing/2014/main" id="{92F5C348-EE47-3D1F-1530-2AE62DF28055}"/>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4340" name="Rectangle 2">
            <a:extLst>
              <a:ext uri="{FF2B5EF4-FFF2-40B4-BE49-F238E27FC236}">
                <a16:creationId xmlns:a16="http://schemas.microsoft.com/office/drawing/2014/main" id="{62A114CE-706F-A4DF-0084-422340D897D4}"/>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01776706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5778" name="Rectangle 6">
            <a:extLst>
              <a:ext uri="{FF2B5EF4-FFF2-40B4-BE49-F238E27FC236}">
                <a16:creationId xmlns:a16="http://schemas.microsoft.com/office/drawing/2014/main" id="{7D0E5041-451E-4397-91D1-F010D41AF2A2}"/>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F80C19F8-E7B1-48B5-A902-9810315258EE}" type="slidenum">
              <a:rPr lang="en-US" altLang="en-US" sz="1400" smtClean="0"/>
              <a:pPr fontAlgn="base">
                <a:spcBef>
                  <a:spcPct val="0"/>
                </a:spcBef>
                <a:spcAft>
                  <a:spcPct val="0"/>
                </a:spcAft>
              </a:pPr>
              <a:t>54</a:t>
            </a:fld>
            <a:endParaRPr lang="en-US" altLang="en-US" sz="1400" dirty="0"/>
          </a:p>
        </p:txBody>
      </p:sp>
      <p:sp>
        <p:nvSpPr>
          <p:cNvPr id="75779" name="Rectangle 1">
            <a:extLst>
              <a:ext uri="{FF2B5EF4-FFF2-40B4-BE49-F238E27FC236}">
                <a16:creationId xmlns:a16="http://schemas.microsoft.com/office/drawing/2014/main" id="{F3B6B229-1FC0-4CD9-9E40-FDB97B00BF08}"/>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5780" name="Rectangle 2">
            <a:extLst>
              <a:ext uri="{FF2B5EF4-FFF2-40B4-BE49-F238E27FC236}">
                <a16:creationId xmlns:a16="http://schemas.microsoft.com/office/drawing/2014/main" id="{7403CC04-D812-4EB0-8FE8-4A74BE00229A}"/>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8439168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67D4FA54-94A7-ABC3-DD3A-45224AA6073F}"/>
            </a:ext>
          </a:extLst>
        </p:cNvPr>
        <p:cNvGrpSpPr/>
        <p:nvPr/>
      </p:nvGrpSpPr>
      <p:grpSpPr>
        <a:xfrm>
          <a:off x="0" y="0"/>
          <a:ext cx="0" cy="0"/>
          <a:chOff x="0" y="0"/>
          <a:chExt cx="0" cy="0"/>
        </a:xfrm>
      </p:grpSpPr>
      <p:sp>
        <p:nvSpPr>
          <p:cNvPr id="96258" name="Rectangle 6">
            <a:extLst>
              <a:ext uri="{FF2B5EF4-FFF2-40B4-BE49-F238E27FC236}">
                <a16:creationId xmlns:a16="http://schemas.microsoft.com/office/drawing/2014/main" id="{6B06F21A-A4A1-5D63-A8BE-326FC77EA067}"/>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C7ACB8C-A4FC-43F7-B7F4-B98457854B0B}" type="slidenum">
              <a:rPr lang="en-US" altLang="en-US" sz="1400" smtClean="0"/>
              <a:pPr fontAlgn="base">
                <a:spcBef>
                  <a:spcPct val="0"/>
                </a:spcBef>
                <a:spcAft>
                  <a:spcPct val="0"/>
                </a:spcAft>
              </a:pPr>
              <a:t>55</a:t>
            </a:fld>
            <a:endParaRPr lang="en-US" altLang="en-US" sz="1400" dirty="0"/>
          </a:p>
        </p:txBody>
      </p:sp>
      <p:sp>
        <p:nvSpPr>
          <p:cNvPr id="96259" name="Rectangle 1">
            <a:extLst>
              <a:ext uri="{FF2B5EF4-FFF2-40B4-BE49-F238E27FC236}">
                <a16:creationId xmlns:a16="http://schemas.microsoft.com/office/drawing/2014/main" id="{CC5C067D-40A9-0103-8B15-7DC3A1909669}"/>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6260" name="Rectangle 2">
            <a:extLst>
              <a:ext uri="{FF2B5EF4-FFF2-40B4-BE49-F238E27FC236}">
                <a16:creationId xmlns:a16="http://schemas.microsoft.com/office/drawing/2014/main" id="{98EA168C-F622-5F4E-8051-EFA56ACD3CAC}"/>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129242119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E23191F2-A3A3-D9E5-D4BF-4D002FD37181}"/>
            </a:ext>
          </a:extLst>
        </p:cNvPr>
        <p:cNvGrpSpPr/>
        <p:nvPr/>
      </p:nvGrpSpPr>
      <p:grpSpPr>
        <a:xfrm>
          <a:off x="0" y="0"/>
          <a:ext cx="0" cy="0"/>
          <a:chOff x="0" y="0"/>
          <a:chExt cx="0" cy="0"/>
        </a:xfrm>
      </p:grpSpPr>
      <p:sp>
        <p:nvSpPr>
          <p:cNvPr id="94210" name="Rectangle 6">
            <a:extLst>
              <a:ext uri="{FF2B5EF4-FFF2-40B4-BE49-F238E27FC236}">
                <a16:creationId xmlns:a16="http://schemas.microsoft.com/office/drawing/2014/main" id="{CFF81CA0-FBB4-3795-66C2-859499D10D3F}"/>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A2CA8B19-2784-4995-BDBE-72FFF8450F8F}" type="slidenum">
              <a:rPr lang="en-US" altLang="en-US" sz="1400" smtClean="0"/>
              <a:pPr fontAlgn="base">
                <a:spcBef>
                  <a:spcPct val="0"/>
                </a:spcBef>
                <a:spcAft>
                  <a:spcPct val="0"/>
                </a:spcAft>
              </a:pPr>
              <a:t>56</a:t>
            </a:fld>
            <a:endParaRPr lang="en-US" altLang="en-US" sz="1400" dirty="0"/>
          </a:p>
        </p:txBody>
      </p:sp>
      <p:sp>
        <p:nvSpPr>
          <p:cNvPr id="94211" name="Rectangle 1">
            <a:extLst>
              <a:ext uri="{FF2B5EF4-FFF2-40B4-BE49-F238E27FC236}">
                <a16:creationId xmlns:a16="http://schemas.microsoft.com/office/drawing/2014/main" id="{7F6C4704-AE3C-E9A1-8127-9B68904C0698}"/>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4212" name="Rectangle 2">
            <a:extLst>
              <a:ext uri="{FF2B5EF4-FFF2-40B4-BE49-F238E27FC236}">
                <a16:creationId xmlns:a16="http://schemas.microsoft.com/office/drawing/2014/main" id="{AB4F5031-8368-91EF-5A48-F44D84ABBE88}"/>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401061135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240B9749-DE71-4118-9432-241B1028E974}"/>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6ACE85F3-855D-DFD5-77C1-72C92C2D432F}"/>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57</a:t>
            </a:fld>
            <a:endParaRPr lang="en-US" altLang="en-US" sz="1400" dirty="0"/>
          </a:p>
        </p:txBody>
      </p:sp>
      <p:sp>
        <p:nvSpPr>
          <p:cNvPr id="98307" name="Rectangle 1">
            <a:extLst>
              <a:ext uri="{FF2B5EF4-FFF2-40B4-BE49-F238E27FC236}">
                <a16:creationId xmlns:a16="http://schemas.microsoft.com/office/drawing/2014/main" id="{ACC23DBE-97D7-1130-7ED0-9CE91B176C69}"/>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025B1F5A-3C1F-0C5A-1413-6A6E815A623A}"/>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290341921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0114" name="Rectangle 6">
            <a:extLst>
              <a:ext uri="{FF2B5EF4-FFF2-40B4-BE49-F238E27FC236}">
                <a16:creationId xmlns:a16="http://schemas.microsoft.com/office/drawing/2014/main" id="{3CDB858B-B114-42E9-A10D-EC726B109C70}"/>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58A16816-1403-4EFD-8F0C-6F519AD506B1}" type="slidenum">
              <a:rPr lang="en-US" altLang="en-US" sz="1400" smtClean="0"/>
              <a:pPr fontAlgn="base">
                <a:spcBef>
                  <a:spcPct val="0"/>
                </a:spcBef>
                <a:spcAft>
                  <a:spcPct val="0"/>
                </a:spcAft>
              </a:pPr>
              <a:t>58</a:t>
            </a:fld>
            <a:endParaRPr lang="en-US" altLang="en-US" sz="1400" dirty="0"/>
          </a:p>
        </p:txBody>
      </p:sp>
      <p:sp>
        <p:nvSpPr>
          <p:cNvPr id="90115" name="Rectangle 1">
            <a:extLst>
              <a:ext uri="{FF2B5EF4-FFF2-40B4-BE49-F238E27FC236}">
                <a16:creationId xmlns:a16="http://schemas.microsoft.com/office/drawing/2014/main" id="{C4EEEA08-CC42-4279-A72B-B9B6FF55FEC2}"/>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0116" name="Rectangle 2">
            <a:extLst>
              <a:ext uri="{FF2B5EF4-FFF2-40B4-BE49-F238E27FC236}">
                <a16:creationId xmlns:a16="http://schemas.microsoft.com/office/drawing/2014/main" id="{58897AC4-7598-4B80-A676-84D555C00046}"/>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80071188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B77325AD-B3D2-D871-CCA9-6BEC7528BA25}"/>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1C5D8445-6754-0B06-D363-EBF845D4FFAF}"/>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59</a:t>
            </a:fld>
            <a:endParaRPr lang="en-US" altLang="en-US" sz="1400" dirty="0"/>
          </a:p>
        </p:txBody>
      </p:sp>
      <p:sp>
        <p:nvSpPr>
          <p:cNvPr id="98307" name="Rectangle 1">
            <a:extLst>
              <a:ext uri="{FF2B5EF4-FFF2-40B4-BE49-F238E27FC236}">
                <a16:creationId xmlns:a16="http://schemas.microsoft.com/office/drawing/2014/main" id="{B45BE684-6EE3-F527-1E45-5BA64723232E}"/>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4DBAF9E3-7493-D70B-03EB-CB449ADEAA49}"/>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24708180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A7147DDE-1BFA-FB9B-A6EC-133250A63063}"/>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D5F1C23D-408A-4016-8B80-421E69EE1829}"/>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60</a:t>
            </a:fld>
            <a:endParaRPr lang="en-US" altLang="en-US" sz="1400" dirty="0"/>
          </a:p>
        </p:txBody>
      </p:sp>
      <p:sp>
        <p:nvSpPr>
          <p:cNvPr id="98307" name="Rectangle 1">
            <a:extLst>
              <a:ext uri="{FF2B5EF4-FFF2-40B4-BE49-F238E27FC236}">
                <a16:creationId xmlns:a16="http://schemas.microsoft.com/office/drawing/2014/main" id="{9B555D75-FE0C-84EF-CB76-5A045D2EF928}"/>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535B27FA-D9A8-14D5-744D-3B5D393ED4C2}"/>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134402679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6A16AA38-D91C-76FE-0819-C41413C68AD6}"/>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E61B576F-E562-8FDA-8B09-EAD2468E583A}"/>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61</a:t>
            </a:fld>
            <a:endParaRPr lang="en-US" altLang="en-US" sz="1400" dirty="0"/>
          </a:p>
        </p:txBody>
      </p:sp>
      <p:sp>
        <p:nvSpPr>
          <p:cNvPr id="98307" name="Rectangle 1">
            <a:extLst>
              <a:ext uri="{FF2B5EF4-FFF2-40B4-BE49-F238E27FC236}">
                <a16:creationId xmlns:a16="http://schemas.microsoft.com/office/drawing/2014/main" id="{20C22637-C87E-4DB7-59A8-06F9DC6D155A}"/>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8C05CE3F-9BBD-57AD-E274-EE842774D846}"/>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27055589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9E2B780F-9681-053B-3852-FE0AED7D8F06}"/>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19BE4F18-30C8-D3C0-712A-25137B225E0C}"/>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62</a:t>
            </a:fld>
            <a:endParaRPr lang="en-US" altLang="en-US" sz="1400" dirty="0"/>
          </a:p>
        </p:txBody>
      </p:sp>
      <p:sp>
        <p:nvSpPr>
          <p:cNvPr id="98307" name="Rectangle 1">
            <a:extLst>
              <a:ext uri="{FF2B5EF4-FFF2-40B4-BE49-F238E27FC236}">
                <a16:creationId xmlns:a16="http://schemas.microsoft.com/office/drawing/2014/main" id="{E44C6496-420A-FE00-FE59-1DCD684D1CF4}"/>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677ADB19-9A21-89BE-0FF7-7D52A7277FD0}"/>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227268591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721A5C1F-CD7C-CE85-BAA4-77302DF89384}"/>
            </a:ext>
          </a:extLst>
        </p:cNvPr>
        <p:cNvGrpSpPr/>
        <p:nvPr/>
      </p:nvGrpSpPr>
      <p:grpSpPr>
        <a:xfrm>
          <a:off x="0" y="0"/>
          <a:ext cx="0" cy="0"/>
          <a:chOff x="0" y="0"/>
          <a:chExt cx="0" cy="0"/>
        </a:xfrm>
      </p:grpSpPr>
      <p:sp>
        <p:nvSpPr>
          <p:cNvPr id="81922" name="Rectangle 6">
            <a:extLst>
              <a:ext uri="{FF2B5EF4-FFF2-40B4-BE49-F238E27FC236}">
                <a16:creationId xmlns:a16="http://schemas.microsoft.com/office/drawing/2014/main" id="{37187659-A55D-8A1F-126E-EA46537B1453}"/>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3D8EE079-B5B9-4717-B06A-A94D803381D3}" type="slidenum">
              <a:rPr lang="en-US" altLang="en-US" sz="1400" smtClean="0"/>
              <a:pPr fontAlgn="base">
                <a:spcBef>
                  <a:spcPct val="0"/>
                </a:spcBef>
                <a:spcAft>
                  <a:spcPct val="0"/>
                </a:spcAft>
              </a:pPr>
              <a:t>63</a:t>
            </a:fld>
            <a:endParaRPr lang="en-US" altLang="en-US" sz="1400" dirty="0"/>
          </a:p>
        </p:txBody>
      </p:sp>
      <p:sp>
        <p:nvSpPr>
          <p:cNvPr id="81923" name="Rectangle 1">
            <a:extLst>
              <a:ext uri="{FF2B5EF4-FFF2-40B4-BE49-F238E27FC236}">
                <a16:creationId xmlns:a16="http://schemas.microsoft.com/office/drawing/2014/main" id="{AB4E3B2D-A3C3-942F-3147-E3FB8D247942}"/>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1924" name="Rectangle 2">
            <a:extLst>
              <a:ext uri="{FF2B5EF4-FFF2-40B4-BE49-F238E27FC236}">
                <a16:creationId xmlns:a16="http://schemas.microsoft.com/office/drawing/2014/main" id="{3CB30D90-38A0-27FD-2129-188FFF9A6A6D}"/>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0468650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5981876A-C4F6-362A-6AA1-D14CE9E10838}"/>
            </a:ext>
          </a:extLst>
        </p:cNvPr>
        <p:cNvGrpSpPr/>
        <p:nvPr/>
      </p:nvGrpSpPr>
      <p:grpSpPr>
        <a:xfrm>
          <a:off x="0" y="0"/>
          <a:ext cx="0" cy="0"/>
          <a:chOff x="0" y="0"/>
          <a:chExt cx="0" cy="0"/>
        </a:xfrm>
      </p:grpSpPr>
      <p:sp>
        <p:nvSpPr>
          <p:cNvPr id="14338" name="Rectangle 6">
            <a:extLst>
              <a:ext uri="{FF2B5EF4-FFF2-40B4-BE49-F238E27FC236}">
                <a16:creationId xmlns:a16="http://schemas.microsoft.com/office/drawing/2014/main" id="{647C446C-0837-5510-9F24-A508FB374509}"/>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fld id="{C725A91C-612E-4CA5-9E5E-32A014FBE684}" type="slidenum">
              <a:rPr kumimoji="0" lang="en-US" altLang="en-US" sz="14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Segoe UI" panose="020B0502040204020203" pitchFamily="34" charset="0"/>
              </a:rPr>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t>7</a:t>
            </a:fld>
            <a:endParaRPr kumimoji="0" lang="en-US" alt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Segoe UI" panose="020B0502040204020203" pitchFamily="34" charset="0"/>
            </a:endParaRPr>
          </a:p>
        </p:txBody>
      </p:sp>
      <p:sp>
        <p:nvSpPr>
          <p:cNvPr id="14339" name="Rectangle 1">
            <a:extLst>
              <a:ext uri="{FF2B5EF4-FFF2-40B4-BE49-F238E27FC236}">
                <a16:creationId xmlns:a16="http://schemas.microsoft.com/office/drawing/2014/main" id="{D3255404-99F1-3071-1CBB-3BFCC0021DD2}"/>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4340" name="Rectangle 2">
            <a:extLst>
              <a:ext uri="{FF2B5EF4-FFF2-40B4-BE49-F238E27FC236}">
                <a16:creationId xmlns:a16="http://schemas.microsoft.com/office/drawing/2014/main" id="{7689AE6B-102A-3010-5F43-9B10870A292A}"/>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104051956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9B2B7D63-1A0C-8D6D-4141-659B8CE2067E}"/>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169954DB-1080-13F2-8E79-9E6ED8BC112A}"/>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64</a:t>
            </a:fld>
            <a:endParaRPr lang="en-US" altLang="en-US" sz="1400" dirty="0"/>
          </a:p>
        </p:txBody>
      </p:sp>
      <p:sp>
        <p:nvSpPr>
          <p:cNvPr id="98307" name="Rectangle 1">
            <a:extLst>
              <a:ext uri="{FF2B5EF4-FFF2-40B4-BE49-F238E27FC236}">
                <a16:creationId xmlns:a16="http://schemas.microsoft.com/office/drawing/2014/main" id="{15A1FDBB-A808-95BB-19CE-1095B1753BFE}"/>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A0E3CF69-9E29-8AA7-6189-DD08729541A2}"/>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156121568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8B90FF2B-06DF-06EC-C996-89714BA2692B}"/>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81A10865-9CD0-B0B4-B4CC-2016AF5DF88F}"/>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65</a:t>
            </a:fld>
            <a:endParaRPr lang="en-US" altLang="en-US" sz="1400" dirty="0"/>
          </a:p>
        </p:txBody>
      </p:sp>
      <p:sp>
        <p:nvSpPr>
          <p:cNvPr id="98307" name="Rectangle 1">
            <a:extLst>
              <a:ext uri="{FF2B5EF4-FFF2-40B4-BE49-F238E27FC236}">
                <a16:creationId xmlns:a16="http://schemas.microsoft.com/office/drawing/2014/main" id="{A6B41A96-900E-CC80-C2B7-3DD6987F6DCE}"/>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4CA71CAB-B23B-907F-17F5-B3A8FDEC6B8E}"/>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86709516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5FC20D6F-49D8-1069-E6C6-3BD81A5AB2EA}"/>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0F218954-91BE-B5F7-FD94-9C8FA1491DA1}"/>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66</a:t>
            </a:fld>
            <a:endParaRPr lang="en-US" altLang="en-US" sz="1400" dirty="0"/>
          </a:p>
        </p:txBody>
      </p:sp>
      <p:sp>
        <p:nvSpPr>
          <p:cNvPr id="98307" name="Rectangle 1">
            <a:extLst>
              <a:ext uri="{FF2B5EF4-FFF2-40B4-BE49-F238E27FC236}">
                <a16:creationId xmlns:a16="http://schemas.microsoft.com/office/drawing/2014/main" id="{23B92A4F-EDC2-E22B-2E05-08361F549FBF}"/>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87D6C923-7C96-4001-9626-7F3E1C60A6EF}"/>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75441605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A98C29A6-B6F4-7DB6-DF65-4E111581498F}"/>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05B9523D-E287-CB63-6C18-F05E2E86A5F3}"/>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67</a:t>
            </a:fld>
            <a:endParaRPr lang="en-US" altLang="en-US" sz="1400" dirty="0"/>
          </a:p>
        </p:txBody>
      </p:sp>
      <p:sp>
        <p:nvSpPr>
          <p:cNvPr id="98307" name="Rectangle 1">
            <a:extLst>
              <a:ext uri="{FF2B5EF4-FFF2-40B4-BE49-F238E27FC236}">
                <a16:creationId xmlns:a16="http://schemas.microsoft.com/office/drawing/2014/main" id="{0F5F4F5A-8F56-A347-B7D2-960AE6D125B4}"/>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F5AD6C56-BC0B-61B6-D170-015348BF07A6}"/>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161493654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7A040C3F-9B36-6FB1-EA96-0E5AC4708D29}"/>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800DCCAC-A2A4-EB86-77FE-66F53BCD8BB9}"/>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68</a:t>
            </a:fld>
            <a:endParaRPr lang="en-US" altLang="en-US" sz="1400" dirty="0"/>
          </a:p>
        </p:txBody>
      </p:sp>
      <p:sp>
        <p:nvSpPr>
          <p:cNvPr id="98307" name="Rectangle 1">
            <a:extLst>
              <a:ext uri="{FF2B5EF4-FFF2-40B4-BE49-F238E27FC236}">
                <a16:creationId xmlns:a16="http://schemas.microsoft.com/office/drawing/2014/main" id="{03A0CA53-34F0-3374-7B4F-B36981DCFA6E}"/>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94AF3121-D62F-E4C5-ED3C-686A868727A3}"/>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83210131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1C520594-E7C3-46ED-36E6-0209C2DF5837}"/>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359EBAFB-FCE8-897F-1F33-97CF28E70D41}"/>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69</a:t>
            </a:fld>
            <a:endParaRPr lang="en-US" altLang="en-US" sz="1400" dirty="0"/>
          </a:p>
        </p:txBody>
      </p:sp>
      <p:sp>
        <p:nvSpPr>
          <p:cNvPr id="98307" name="Rectangle 1">
            <a:extLst>
              <a:ext uri="{FF2B5EF4-FFF2-40B4-BE49-F238E27FC236}">
                <a16:creationId xmlns:a16="http://schemas.microsoft.com/office/drawing/2014/main" id="{27B4EF34-55C3-6B19-925F-A75BB87D8340}"/>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BE5AD6F8-8CBA-A406-15B8-D4437C91F4D5}"/>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237439822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500DCA85-1C15-071F-7A33-6F52FF97A9A9}"/>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7A1B318D-D8F8-1F9D-64FD-2FC41717875E}"/>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70</a:t>
            </a:fld>
            <a:endParaRPr lang="en-US" altLang="en-US" sz="1400" dirty="0"/>
          </a:p>
        </p:txBody>
      </p:sp>
      <p:sp>
        <p:nvSpPr>
          <p:cNvPr id="98307" name="Rectangle 1">
            <a:extLst>
              <a:ext uri="{FF2B5EF4-FFF2-40B4-BE49-F238E27FC236}">
                <a16:creationId xmlns:a16="http://schemas.microsoft.com/office/drawing/2014/main" id="{6575E911-A02B-51EF-FDD0-70370D26C6E6}"/>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7EDC2C89-58C9-AE92-0E6F-8F1C4D9AB81D}"/>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288585189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461EA5BF-63DF-1F42-9C9B-947D51B16EAA}"/>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2A97F525-5D96-A538-6D5D-87BDBE24B339}"/>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71</a:t>
            </a:fld>
            <a:endParaRPr lang="en-US" altLang="en-US" sz="1400" dirty="0"/>
          </a:p>
        </p:txBody>
      </p:sp>
      <p:sp>
        <p:nvSpPr>
          <p:cNvPr id="98307" name="Rectangle 1">
            <a:extLst>
              <a:ext uri="{FF2B5EF4-FFF2-40B4-BE49-F238E27FC236}">
                <a16:creationId xmlns:a16="http://schemas.microsoft.com/office/drawing/2014/main" id="{97A75B35-9F7E-8DC2-3300-3A31C058187C}"/>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38E47D2B-B556-9AA0-C0B6-EDA2DB944BB4}"/>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295279212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7168E174-1979-2DB8-B604-0B41CED3FCD6}"/>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D964F225-9A37-A2F3-ED2D-D3509A4CFDB7}"/>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72</a:t>
            </a:fld>
            <a:endParaRPr lang="en-US" altLang="en-US" sz="1400" dirty="0"/>
          </a:p>
        </p:txBody>
      </p:sp>
      <p:sp>
        <p:nvSpPr>
          <p:cNvPr id="98307" name="Rectangle 1">
            <a:extLst>
              <a:ext uri="{FF2B5EF4-FFF2-40B4-BE49-F238E27FC236}">
                <a16:creationId xmlns:a16="http://schemas.microsoft.com/office/drawing/2014/main" id="{F517DD5E-9E96-22A2-1D3F-E977C25E6534}"/>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88976EE7-3CB3-BFDD-B1BF-C2062FABC0A8}"/>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48326221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4E215F0B-3466-019E-10A2-2A9791510E32}"/>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D817881B-DFA2-E6ED-3FB1-D609CB6FF9A2}"/>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73</a:t>
            </a:fld>
            <a:endParaRPr lang="en-US" altLang="en-US" sz="1400" dirty="0"/>
          </a:p>
        </p:txBody>
      </p:sp>
      <p:sp>
        <p:nvSpPr>
          <p:cNvPr id="98307" name="Rectangle 1">
            <a:extLst>
              <a:ext uri="{FF2B5EF4-FFF2-40B4-BE49-F238E27FC236}">
                <a16:creationId xmlns:a16="http://schemas.microsoft.com/office/drawing/2014/main" id="{3C061995-1974-451F-C95C-BE958811F807}"/>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855B90B3-7C23-7669-E2DE-00FEF1B66D9C}"/>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27749089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F776E4FB-73FE-30BD-0197-265D24A3D96A}"/>
            </a:ext>
          </a:extLst>
        </p:cNvPr>
        <p:cNvGrpSpPr/>
        <p:nvPr/>
      </p:nvGrpSpPr>
      <p:grpSpPr>
        <a:xfrm>
          <a:off x="0" y="0"/>
          <a:ext cx="0" cy="0"/>
          <a:chOff x="0" y="0"/>
          <a:chExt cx="0" cy="0"/>
        </a:xfrm>
      </p:grpSpPr>
      <p:sp>
        <p:nvSpPr>
          <p:cNvPr id="14338" name="Rectangle 6">
            <a:extLst>
              <a:ext uri="{FF2B5EF4-FFF2-40B4-BE49-F238E27FC236}">
                <a16:creationId xmlns:a16="http://schemas.microsoft.com/office/drawing/2014/main" id="{2CBB55A5-58BE-9959-79AC-11A3B401DEFE}"/>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fld id="{C725A91C-612E-4CA5-9E5E-32A014FBE684}" type="slidenum">
              <a:rPr kumimoji="0" lang="en-US" altLang="en-US" sz="14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Segoe UI" panose="020B0502040204020203" pitchFamily="34" charset="0"/>
              </a:rPr>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t>8</a:t>
            </a:fld>
            <a:endParaRPr kumimoji="0" lang="en-US" alt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Segoe UI" panose="020B0502040204020203" pitchFamily="34" charset="0"/>
            </a:endParaRPr>
          </a:p>
        </p:txBody>
      </p:sp>
      <p:sp>
        <p:nvSpPr>
          <p:cNvPr id="14339" name="Rectangle 1">
            <a:extLst>
              <a:ext uri="{FF2B5EF4-FFF2-40B4-BE49-F238E27FC236}">
                <a16:creationId xmlns:a16="http://schemas.microsoft.com/office/drawing/2014/main" id="{2CC4CAC9-5B00-6F4B-7511-77D56CBBA708}"/>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4340" name="Rectangle 2">
            <a:extLst>
              <a:ext uri="{FF2B5EF4-FFF2-40B4-BE49-F238E27FC236}">
                <a16:creationId xmlns:a16="http://schemas.microsoft.com/office/drawing/2014/main" id="{376C5559-FA62-81CE-FBA8-98EB51A5946E}"/>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57293107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1E869D51-6E17-E664-8DC5-B54D3C153BE6}"/>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0BFD5B40-D72C-DE7F-6E3F-399E29D324DC}"/>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74</a:t>
            </a:fld>
            <a:endParaRPr lang="en-US" altLang="en-US" sz="1400" dirty="0"/>
          </a:p>
        </p:txBody>
      </p:sp>
      <p:sp>
        <p:nvSpPr>
          <p:cNvPr id="98307" name="Rectangle 1">
            <a:extLst>
              <a:ext uri="{FF2B5EF4-FFF2-40B4-BE49-F238E27FC236}">
                <a16:creationId xmlns:a16="http://schemas.microsoft.com/office/drawing/2014/main" id="{7D2604D1-1C8E-F691-E509-3800F34504B9}"/>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2183FCF2-43F7-6C8E-B357-9E293D6A9A05}"/>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82194166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3082E95D-9831-0D87-3917-1921D4BDFD09}"/>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99BAB995-C89E-724B-5D4B-44E6BE758A96}"/>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75</a:t>
            </a:fld>
            <a:endParaRPr lang="en-US" altLang="en-US" sz="1400" dirty="0"/>
          </a:p>
        </p:txBody>
      </p:sp>
      <p:sp>
        <p:nvSpPr>
          <p:cNvPr id="98307" name="Rectangle 1">
            <a:extLst>
              <a:ext uri="{FF2B5EF4-FFF2-40B4-BE49-F238E27FC236}">
                <a16:creationId xmlns:a16="http://schemas.microsoft.com/office/drawing/2014/main" id="{06E806CB-405B-F77C-65AF-F9BA8A11966A}"/>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E8C7C015-1DE5-DC17-080F-33BC19F754D9}"/>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1206809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FDD0C564-3633-F7DD-CBB6-B5ED108B63CB}"/>
            </a:ext>
          </a:extLst>
        </p:cNvPr>
        <p:cNvGrpSpPr/>
        <p:nvPr/>
      </p:nvGrpSpPr>
      <p:grpSpPr>
        <a:xfrm>
          <a:off x="0" y="0"/>
          <a:ext cx="0" cy="0"/>
          <a:chOff x="0" y="0"/>
          <a:chExt cx="0" cy="0"/>
        </a:xfrm>
      </p:grpSpPr>
      <p:sp>
        <p:nvSpPr>
          <p:cNvPr id="98306" name="Rectangle 6">
            <a:extLst>
              <a:ext uri="{FF2B5EF4-FFF2-40B4-BE49-F238E27FC236}">
                <a16:creationId xmlns:a16="http://schemas.microsoft.com/office/drawing/2014/main" id="{1642A8C2-D779-8736-298F-E8116AB4421E}"/>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fontAlgn="base">
              <a:spcBef>
                <a:spcPct val="0"/>
              </a:spcBef>
              <a:spcAft>
                <a:spcPct val="0"/>
              </a:spcAft>
            </a:pPr>
            <a:fld id="{67FC7971-3EF8-46BC-9983-C436C667CAB0}" type="slidenum">
              <a:rPr lang="en-US" altLang="en-US" sz="1400" smtClean="0"/>
              <a:pPr fontAlgn="base">
                <a:spcBef>
                  <a:spcPct val="0"/>
                </a:spcBef>
                <a:spcAft>
                  <a:spcPct val="0"/>
                </a:spcAft>
              </a:pPr>
              <a:t>76</a:t>
            </a:fld>
            <a:endParaRPr lang="en-US" altLang="en-US" sz="1400" dirty="0"/>
          </a:p>
        </p:txBody>
      </p:sp>
      <p:sp>
        <p:nvSpPr>
          <p:cNvPr id="98307" name="Rectangle 1">
            <a:extLst>
              <a:ext uri="{FF2B5EF4-FFF2-40B4-BE49-F238E27FC236}">
                <a16:creationId xmlns:a16="http://schemas.microsoft.com/office/drawing/2014/main" id="{29E22011-8DD8-09CE-E70E-805E220CE39C}"/>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a:extLst>
              <a:ext uri="{FF2B5EF4-FFF2-40B4-BE49-F238E27FC236}">
                <a16:creationId xmlns:a16="http://schemas.microsoft.com/office/drawing/2014/main" id="{D306A03F-E5AE-3381-8823-AEE8F3D2DB2E}"/>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350258333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DF9181-FF78-CC4B-8677-4D2CB8C9FB05}" type="slidenum">
              <a:rPr lang="en-ES" smtClean="0"/>
              <a:t>77</a:t>
            </a:fld>
            <a:endParaRPr lang="en-ES"/>
          </a:p>
        </p:txBody>
      </p:sp>
    </p:spTree>
    <p:extLst>
      <p:ext uri="{BB962C8B-B14F-4D97-AF65-F5344CB8AC3E}">
        <p14:creationId xmlns:p14="http://schemas.microsoft.com/office/powerpoint/2010/main" val="198577859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7" name="Google Shape;87;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810092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13C63B4D-15D1-4BC9-233C-4E01520BCC5C}"/>
            </a:ext>
          </a:extLst>
        </p:cNvPr>
        <p:cNvGrpSpPr/>
        <p:nvPr/>
      </p:nvGrpSpPr>
      <p:grpSpPr>
        <a:xfrm>
          <a:off x="0" y="0"/>
          <a:ext cx="0" cy="0"/>
          <a:chOff x="0" y="0"/>
          <a:chExt cx="0" cy="0"/>
        </a:xfrm>
      </p:grpSpPr>
      <p:sp>
        <p:nvSpPr>
          <p:cNvPr id="16386" name="Rectangle 6">
            <a:extLst>
              <a:ext uri="{FF2B5EF4-FFF2-40B4-BE49-F238E27FC236}">
                <a16:creationId xmlns:a16="http://schemas.microsoft.com/office/drawing/2014/main" id="{48AD30F5-E52B-E831-FA0C-6B833D76713B}"/>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fld id="{2BCDD6AA-D437-45A0-85FF-C4B709BB119A}" type="slidenum">
              <a:rPr kumimoji="0" lang="en-US" altLang="en-US" sz="14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Segoe UI" panose="020B0502040204020203" pitchFamily="34" charset="0"/>
              </a:rPr>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t>9</a:t>
            </a:fld>
            <a:endParaRPr kumimoji="0" lang="en-US" alt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Segoe UI" panose="020B0502040204020203" pitchFamily="34" charset="0"/>
            </a:endParaRPr>
          </a:p>
        </p:txBody>
      </p:sp>
      <p:sp>
        <p:nvSpPr>
          <p:cNvPr id="16387" name="Rectangle 1">
            <a:extLst>
              <a:ext uri="{FF2B5EF4-FFF2-40B4-BE49-F238E27FC236}">
                <a16:creationId xmlns:a16="http://schemas.microsoft.com/office/drawing/2014/main" id="{1AC6D27D-8E01-025F-3F67-821F20565041}"/>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6388" name="Rectangle 2">
            <a:extLst>
              <a:ext uri="{FF2B5EF4-FFF2-40B4-BE49-F238E27FC236}">
                <a16:creationId xmlns:a16="http://schemas.microsoft.com/office/drawing/2014/main" id="{A859A1FF-FB46-C624-1088-6932BDAB8178}"/>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42439298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B6CB7D37-8F10-0CA1-623C-9F24BB2AA623}"/>
            </a:ext>
          </a:extLst>
        </p:cNvPr>
        <p:cNvGrpSpPr/>
        <p:nvPr/>
      </p:nvGrpSpPr>
      <p:grpSpPr>
        <a:xfrm>
          <a:off x="0" y="0"/>
          <a:ext cx="0" cy="0"/>
          <a:chOff x="0" y="0"/>
          <a:chExt cx="0" cy="0"/>
        </a:xfrm>
      </p:grpSpPr>
      <p:sp>
        <p:nvSpPr>
          <p:cNvPr id="18434" name="Rectangle 6">
            <a:extLst>
              <a:ext uri="{FF2B5EF4-FFF2-40B4-BE49-F238E27FC236}">
                <a16:creationId xmlns:a16="http://schemas.microsoft.com/office/drawing/2014/main" id="{61314CF7-24F7-DAB6-EA9F-361E85C07D72}"/>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marL="742950" indent="-28575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marL="11430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marL="16002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marL="2057400" indent="-228600">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fld id="{5C3E8506-DFE0-404A-B963-70F791848089}" type="slidenum">
              <a:rPr kumimoji="0" lang="en-US" altLang="en-US" sz="14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Segoe UI" panose="020B0502040204020203" pitchFamily="34" charset="0"/>
              </a:rPr>
              <a:pPr marL="0" marR="0" lvl="0" indent="0" algn="r" defTabSz="457200" rtl="0" eaLnBrk="1" fontAlgn="base" latinLnBrk="0" hangingPunct="1">
                <a:lnSpc>
                  <a:spcPct val="93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a:pPr>
              <a:t>10</a:t>
            </a:fld>
            <a:endParaRPr kumimoji="0" lang="en-US" alt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Segoe UI" panose="020B0502040204020203" pitchFamily="34" charset="0"/>
            </a:endParaRPr>
          </a:p>
        </p:txBody>
      </p:sp>
      <p:sp>
        <p:nvSpPr>
          <p:cNvPr id="18435" name="Rectangle 1">
            <a:extLst>
              <a:ext uri="{FF2B5EF4-FFF2-40B4-BE49-F238E27FC236}">
                <a16:creationId xmlns:a16="http://schemas.microsoft.com/office/drawing/2014/main" id="{3604148B-1692-05D2-24C9-0E55DBC8267A}"/>
              </a:ext>
            </a:extLst>
          </p:cNvPr>
          <p:cNvSpPr>
            <a:spLocks noGrp="1" noRot="1" noChangeAspect="1" noChangeArrowheads="1" noTextEdit="1"/>
          </p:cNvSpPr>
          <p:nvPr>
            <p:ph type="sldImg"/>
          </p:nvPr>
        </p:nvSpPr>
        <p:spPr>
          <a:xfrm>
            <a:off x="533400" y="763588"/>
            <a:ext cx="6704013"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8436" name="Rectangle 2">
            <a:extLst>
              <a:ext uri="{FF2B5EF4-FFF2-40B4-BE49-F238E27FC236}">
                <a16:creationId xmlns:a16="http://schemas.microsoft.com/office/drawing/2014/main" id="{31096D46-4452-2F67-BB36-9AC6B357EB81}"/>
              </a:ext>
            </a:extLst>
          </p:cNvPr>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extLst>
      <p:ext uri="{BB962C8B-B14F-4D97-AF65-F5344CB8AC3E}">
        <p14:creationId xmlns:p14="http://schemas.microsoft.com/office/powerpoint/2010/main" val="20045935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GB" dirty="0"/>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6" name="Slide Number Placeholder 5"/>
          <p:cNvSpPr>
            <a:spLocks noGrp="1"/>
          </p:cNvSpPr>
          <p:nvPr>
            <p:ph type="sldNum" sz="quarter" idx="12"/>
          </p:nvPr>
        </p:nvSpPr>
        <p:spPr/>
        <p:txBody>
          <a:bodyPr/>
          <a:lstStyle/>
          <a:p>
            <a:fld id="{A93B5EC9-35C3-2E48-B4C1-EF6677BA8B04}" type="slidenum">
              <a:rPr lang="en-ES" smtClean="0"/>
              <a:t>‹#›</a:t>
            </a:fld>
            <a:endParaRPr lang="en-ES"/>
          </a:p>
        </p:txBody>
      </p:sp>
    </p:spTree>
    <p:extLst>
      <p:ext uri="{BB962C8B-B14F-4D97-AF65-F5344CB8AC3E}">
        <p14:creationId xmlns:p14="http://schemas.microsoft.com/office/powerpoint/2010/main" val="30208959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GB" dirty="0"/>
              <a:t>Click to edit Master title style</a:t>
            </a:r>
            <a:endParaRPr lang="en-US" dirty="0"/>
          </a:p>
        </p:txBody>
      </p:sp>
      <p:sp>
        <p:nvSpPr>
          <p:cNvPr id="3" name="Content Placeholder 2"/>
          <p:cNvSpPr>
            <a:spLocks noGrp="1"/>
          </p:cNvSpPr>
          <p:nvPr>
            <p:ph idx="1"/>
          </p:nvPr>
        </p:nvSpPr>
        <p:spPr>
          <a:xfrm>
            <a:off x="628651" y="1059657"/>
            <a:ext cx="2530862" cy="3124993"/>
          </a:xfrm>
          <a:solidFill>
            <a:schemeClr val="bg1">
              <a:lumMod val="95000"/>
            </a:schemeClr>
          </a:solidFill>
          <a:ln w="6350">
            <a:noFill/>
          </a:ln>
        </p:spPr>
        <p:txBody>
          <a:bodyPr lIns="72000" tIns="72000" rIns="72000" bIns="72000"/>
          <a:lstStyle>
            <a:lvl1pPr>
              <a:defRPr>
                <a:solidFill>
                  <a:srgbClr val="E33928"/>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Slide Number Placeholder 5"/>
          <p:cNvSpPr>
            <a:spLocks noGrp="1"/>
          </p:cNvSpPr>
          <p:nvPr>
            <p:ph type="sldNum" sz="quarter" idx="12"/>
          </p:nvPr>
        </p:nvSpPr>
        <p:spPr/>
        <p:txBody>
          <a:bodyPr/>
          <a:lstStyle/>
          <a:p>
            <a:fld id="{A93B5EC9-35C3-2E48-B4C1-EF6677BA8B04}" type="slidenum">
              <a:rPr lang="en-ES" smtClean="0"/>
              <a:t>‹#›</a:t>
            </a:fld>
            <a:endParaRPr lang="en-ES"/>
          </a:p>
        </p:txBody>
      </p:sp>
      <p:sp>
        <p:nvSpPr>
          <p:cNvPr id="5" name="Content Placeholder 2">
            <a:extLst>
              <a:ext uri="{FF2B5EF4-FFF2-40B4-BE49-F238E27FC236}">
                <a16:creationId xmlns:a16="http://schemas.microsoft.com/office/drawing/2014/main" id="{DE2A8665-3D98-5F4C-B8BA-2695EF3EB84B}"/>
              </a:ext>
            </a:extLst>
          </p:cNvPr>
          <p:cNvSpPr>
            <a:spLocks noGrp="1"/>
          </p:cNvSpPr>
          <p:nvPr>
            <p:ph idx="13"/>
          </p:nvPr>
        </p:nvSpPr>
        <p:spPr>
          <a:xfrm>
            <a:off x="3306537" y="1059657"/>
            <a:ext cx="2530862" cy="3124993"/>
          </a:xfrm>
          <a:solidFill>
            <a:schemeClr val="bg1">
              <a:lumMod val="95000"/>
            </a:schemeClr>
          </a:solidFill>
          <a:ln w="6350">
            <a:noFill/>
          </a:ln>
        </p:spPr>
        <p:txBody>
          <a:bodyPr lIns="72000" tIns="72000" rIns="72000" bIns="72000"/>
          <a:lstStyle>
            <a:lvl1pPr>
              <a:defRPr>
                <a:solidFill>
                  <a:srgbClr val="E33928"/>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Content Placeholder 2">
            <a:extLst>
              <a:ext uri="{FF2B5EF4-FFF2-40B4-BE49-F238E27FC236}">
                <a16:creationId xmlns:a16="http://schemas.microsoft.com/office/drawing/2014/main" id="{FE6BF45F-5DB6-A44F-9DEC-ACD9EC85E433}"/>
              </a:ext>
            </a:extLst>
          </p:cNvPr>
          <p:cNvSpPr>
            <a:spLocks noGrp="1"/>
          </p:cNvSpPr>
          <p:nvPr>
            <p:ph idx="14"/>
          </p:nvPr>
        </p:nvSpPr>
        <p:spPr>
          <a:xfrm>
            <a:off x="5984422" y="1059657"/>
            <a:ext cx="2530862" cy="3124993"/>
          </a:xfrm>
          <a:solidFill>
            <a:schemeClr val="bg1">
              <a:lumMod val="95000"/>
            </a:schemeClr>
          </a:solidFill>
          <a:ln w="6350">
            <a:noFill/>
          </a:ln>
        </p:spPr>
        <p:txBody>
          <a:bodyPr lIns="72000" tIns="72000" rIns="72000" bIns="72000"/>
          <a:lstStyle>
            <a:lvl1pPr>
              <a:defRPr>
                <a:solidFill>
                  <a:srgbClr val="E33928"/>
                </a:solidFill>
              </a:defRPr>
            </a:lvl1pPr>
            <a:lvl2pPr algn="just">
              <a:defRPr>
                <a:solidFill>
                  <a:schemeClr val="tx1"/>
                </a:solidFill>
              </a:defRPr>
            </a:lvl2pPr>
            <a:lvl3pPr algn="just">
              <a:defRPr>
                <a:solidFill>
                  <a:schemeClr val="tx1"/>
                </a:solidFill>
              </a:defRPr>
            </a:lvl3pPr>
            <a:lvl4pPr algn="just">
              <a:defRPr>
                <a:solidFill>
                  <a:schemeClr val="tx1"/>
                </a:solidFill>
              </a:defRPr>
            </a:lvl4pPr>
            <a:lvl5pPr algn="just">
              <a:defRPr>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961122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Title Slide">
    <p:bg>
      <p:bgPr>
        <a:solidFill>
          <a:srgbClr val="15183E"/>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35804" y="825115"/>
            <a:ext cx="4929809" cy="1431804"/>
          </a:xfrm>
        </p:spPr>
        <p:txBody>
          <a:bodyPr anchor="b"/>
          <a:lstStyle>
            <a:lvl1pPr algn="l">
              <a:defRPr sz="4500">
                <a:solidFill>
                  <a:schemeClr val="bg1"/>
                </a:solidFill>
              </a:defRPr>
            </a:lvl1pPr>
          </a:lstStyle>
          <a:p>
            <a:r>
              <a:rPr lang="en-GB" dirty="0"/>
              <a:t>Click to edit Master title style</a:t>
            </a:r>
            <a:endParaRPr lang="en-US" dirty="0"/>
          </a:p>
        </p:txBody>
      </p:sp>
      <p:sp>
        <p:nvSpPr>
          <p:cNvPr id="3" name="Subtitle 2"/>
          <p:cNvSpPr>
            <a:spLocks noGrp="1"/>
          </p:cNvSpPr>
          <p:nvPr>
            <p:ph type="subTitle" idx="1" hasCustomPrompt="1"/>
          </p:nvPr>
        </p:nvSpPr>
        <p:spPr>
          <a:xfrm>
            <a:off x="635804" y="2256919"/>
            <a:ext cx="4929809" cy="1669774"/>
          </a:xfrm>
        </p:spPr>
        <p:txBody>
          <a:bodyPr/>
          <a:lstStyle>
            <a:lvl1pPr marL="0" indent="0" algn="l">
              <a:buNone/>
              <a:defRPr sz="1800" b="0" i="0">
                <a:solidFill>
                  <a:srgbClr val="E33928"/>
                </a:solidFill>
                <a:latin typeface="+mn-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a:t>CLICK TO EDIT MASTER SUBTITLE STYLE</a:t>
            </a:r>
            <a:endParaRPr lang="en-US" dirty="0"/>
          </a:p>
        </p:txBody>
      </p:sp>
      <p:sp>
        <p:nvSpPr>
          <p:cNvPr id="6" name="Slide Number Placeholder 5"/>
          <p:cNvSpPr>
            <a:spLocks noGrp="1"/>
          </p:cNvSpPr>
          <p:nvPr>
            <p:ph type="sldNum" sz="quarter" idx="12"/>
          </p:nvPr>
        </p:nvSpPr>
        <p:spPr/>
        <p:txBody>
          <a:bodyPr/>
          <a:lstStyle/>
          <a:p>
            <a:fld id="{A93B5EC9-35C3-2E48-B4C1-EF6677BA8B04}" type="slidenum">
              <a:rPr lang="en-ES" smtClean="0"/>
              <a:t>‹#›</a:t>
            </a:fld>
            <a:endParaRPr lang="en-ES"/>
          </a:p>
        </p:txBody>
      </p:sp>
      <p:sp>
        <p:nvSpPr>
          <p:cNvPr id="29" name="Rectangle 28">
            <a:extLst>
              <a:ext uri="{FF2B5EF4-FFF2-40B4-BE49-F238E27FC236}">
                <a16:creationId xmlns:a16="http://schemas.microsoft.com/office/drawing/2014/main" id="{6050442B-4D37-C244-B633-8AA503A1F00B}"/>
              </a:ext>
            </a:extLst>
          </p:cNvPr>
          <p:cNvSpPr/>
          <p:nvPr userDrawn="1"/>
        </p:nvSpPr>
        <p:spPr>
          <a:xfrm>
            <a:off x="1" y="5052270"/>
            <a:ext cx="9144001" cy="91230"/>
          </a:xfrm>
          <a:prstGeom prst="rect">
            <a:avLst/>
          </a:prstGeom>
          <a:solidFill>
            <a:srgbClr val="F8E4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Tree>
    <p:extLst>
      <p:ext uri="{BB962C8B-B14F-4D97-AF65-F5344CB8AC3E}">
        <p14:creationId xmlns:p14="http://schemas.microsoft.com/office/powerpoint/2010/main" val="6472031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6856" y="273845"/>
            <a:ext cx="7930243" cy="605630"/>
          </a:xfrm>
        </p:spPr>
        <p:txBody>
          <a:bodyPr anchor="t"/>
          <a:lstStyle/>
          <a:p>
            <a:r>
              <a:rPr lang="en-GB" dirty="0"/>
              <a:t>Click to edit Master title style</a:t>
            </a:r>
            <a:endParaRPr lang="en-US" dirty="0"/>
          </a:p>
        </p:txBody>
      </p:sp>
      <p:sp>
        <p:nvSpPr>
          <p:cNvPr id="3" name="Content Placeholder 2"/>
          <p:cNvSpPr>
            <a:spLocks noGrp="1"/>
          </p:cNvSpPr>
          <p:nvPr>
            <p:ph sz="half" idx="1"/>
          </p:nvPr>
        </p:nvSpPr>
        <p:spPr>
          <a:xfrm>
            <a:off x="628650" y="879475"/>
            <a:ext cx="7912100" cy="3753247"/>
          </a:xfrm>
        </p:spPr>
        <p:txBody>
          <a:bodyPr/>
          <a:lstStyle>
            <a:lvl1pPr>
              <a:defRPr sz="1600">
                <a:solidFill>
                  <a:srgbClr val="15183E"/>
                </a:solidFill>
              </a:defRPr>
            </a:lvl1pPr>
            <a:lvl2pPr>
              <a:defRPr sz="1400">
                <a:solidFill>
                  <a:srgbClr val="15183E"/>
                </a:solidFill>
              </a:defRPr>
            </a:lvl2pPr>
            <a:lvl3pPr>
              <a:defRPr sz="1200">
                <a:solidFill>
                  <a:srgbClr val="15183E"/>
                </a:solidFill>
              </a:defRPr>
            </a:lvl3pPr>
            <a:lvl4pPr>
              <a:defRPr>
                <a:solidFill>
                  <a:srgbClr val="15183E"/>
                </a:solidFill>
              </a:defRPr>
            </a:lvl4pPr>
            <a:lvl5pPr>
              <a:defRPr>
                <a:solidFill>
                  <a:srgbClr val="15183E"/>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Slide Number Placeholder 6"/>
          <p:cNvSpPr>
            <a:spLocks noGrp="1"/>
          </p:cNvSpPr>
          <p:nvPr>
            <p:ph type="sldNum" sz="quarter" idx="12"/>
          </p:nvPr>
        </p:nvSpPr>
        <p:spPr/>
        <p:txBody>
          <a:bodyPr/>
          <a:lstStyle/>
          <a:p>
            <a:fld id="{A93B5EC9-35C3-2E48-B4C1-EF6677BA8B04}" type="slidenum">
              <a:rPr lang="en-ES" smtClean="0"/>
              <a:t>‹#›</a:t>
            </a:fld>
            <a:endParaRPr lang="en-ES"/>
          </a:p>
        </p:txBody>
      </p:sp>
    </p:spTree>
    <p:extLst>
      <p:ext uri="{BB962C8B-B14F-4D97-AF65-F5344CB8AC3E}">
        <p14:creationId xmlns:p14="http://schemas.microsoft.com/office/powerpoint/2010/main" val="29414086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6857" y="273845"/>
            <a:ext cx="3952392" cy="1076490"/>
          </a:xfrm>
        </p:spPr>
        <p:txBody>
          <a:bodyPr anchor="t"/>
          <a:lstStyle/>
          <a:p>
            <a:r>
              <a:rPr lang="en-GB" dirty="0"/>
              <a:t>Click to edit Master title style</a:t>
            </a:r>
            <a:endParaRPr lang="en-US" dirty="0"/>
          </a:p>
        </p:txBody>
      </p:sp>
      <p:sp>
        <p:nvSpPr>
          <p:cNvPr id="3" name="Content Placeholder 2"/>
          <p:cNvSpPr>
            <a:spLocks noGrp="1"/>
          </p:cNvSpPr>
          <p:nvPr>
            <p:ph sz="half" idx="1"/>
          </p:nvPr>
        </p:nvSpPr>
        <p:spPr>
          <a:xfrm>
            <a:off x="606056" y="1360967"/>
            <a:ext cx="3965944" cy="3164734"/>
          </a:xfrm>
        </p:spPr>
        <p:txBody>
          <a:bodyPr/>
          <a:lstStyle>
            <a:lvl1pPr>
              <a:defRPr sz="1600">
                <a:solidFill>
                  <a:srgbClr val="15183E"/>
                </a:solidFill>
              </a:defRPr>
            </a:lvl1pPr>
            <a:lvl2pPr>
              <a:defRPr sz="1400">
                <a:solidFill>
                  <a:srgbClr val="15183E"/>
                </a:solidFill>
              </a:defRPr>
            </a:lvl2pPr>
            <a:lvl3pPr>
              <a:defRPr sz="1200">
                <a:solidFill>
                  <a:srgbClr val="15183E"/>
                </a:solidFill>
              </a:defRPr>
            </a:lvl3pPr>
            <a:lvl4pPr>
              <a:defRPr>
                <a:solidFill>
                  <a:srgbClr val="15183E"/>
                </a:solidFill>
              </a:defRPr>
            </a:lvl4pPr>
            <a:lvl5pPr>
              <a:defRPr>
                <a:solidFill>
                  <a:srgbClr val="15183E"/>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Slide Number Placeholder 6"/>
          <p:cNvSpPr>
            <a:spLocks noGrp="1"/>
          </p:cNvSpPr>
          <p:nvPr>
            <p:ph type="sldNum" sz="quarter" idx="12"/>
          </p:nvPr>
        </p:nvSpPr>
        <p:spPr/>
        <p:txBody>
          <a:bodyPr/>
          <a:lstStyle/>
          <a:p>
            <a:fld id="{A93B5EC9-35C3-2E48-B4C1-EF6677BA8B04}" type="slidenum">
              <a:rPr lang="en-ES" smtClean="0"/>
              <a:t>‹#›</a:t>
            </a:fld>
            <a:endParaRPr lang="en-ES"/>
          </a:p>
        </p:txBody>
      </p:sp>
    </p:spTree>
    <p:extLst>
      <p:ext uri="{BB962C8B-B14F-4D97-AF65-F5344CB8AC3E}">
        <p14:creationId xmlns:p14="http://schemas.microsoft.com/office/powerpoint/2010/main" val="2257423956"/>
      </p:ext>
    </p:extLst>
  </p:cSld>
  <p:clrMapOvr>
    <a:masterClrMapping/>
  </p:clrMapOvr>
  <p:extLst>
    <p:ext uri="{DCECCB84-F9BA-43D5-87BE-67443E8EF086}">
      <p15:sldGuideLst xmlns:p15="http://schemas.microsoft.com/office/powerpoint/2012/main">
        <p15:guide id="1" pos="28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GB" dirty="0"/>
              <a:t>Click to edit Master title style</a:t>
            </a:r>
            <a:endParaRPr lang="en-US" dirty="0"/>
          </a:p>
        </p:txBody>
      </p:sp>
      <p:sp>
        <p:nvSpPr>
          <p:cNvPr id="3" name="Content Placeholder 2"/>
          <p:cNvSpPr>
            <a:spLocks noGrp="1"/>
          </p:cNvSpPr>
          <p:nvPr>
            <p:ph sz="half" idx="1"/>
          </p:nvPr>
        </p:nvSpPr>
        <p:spPr>
          <a:xfrm>
            <a:off x="628650" y="879475"/>
            <a:ext cx="3744000" cy="3753247"/>
          </a:xfrm>
        </p:spPr>
        <p:txBody>
          <a:bodyPr/>
          <a:lstStyle>
            <a:lvl1pPr>
              <a:defRPr sz="1600">
                <a:solidFill>
                  <a:srgbClr val="15183E"/>
                </a:solidFill>
              </a:defRPr>
            </a:lvl1pPr>
            <a:lvl2pPr>
              <a:defRPr sz="1400">
                <a:solidFill>
                  <a:srgbClr val="15183E"/>
                </a:solidFill>
              </a:defRPr>
            </a:lvl2pPr>
            <a:lvl3pPr>
              <a:defRPr sz="1200">
                <a:solidFill>
                  <a:srgbClr val="15183E"/>
                </a:solidFill>
              </a:defRPr>
            </a:lvl3pPr>
            <a:lvl4pPr>
              <a:defRPr>
                <a:solidFill>
                  <a:srgbClr val="15183E"/>
                </a:solidFill>
              </a:defRPr>
            </a:lvl4pPr>
            <a:lvl5pPr>
              <a:defRPr>
                <a:solidFill>
                  <a:srgbClr val="15183E"/>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Slide Number Placeholder 6"/>
          <p:cNvSpPr>
            <a:spLocks noGrp="1"/>
          </p:cNvSpPr>
          <p:nvPr>
            <p:ph type="sldNum" sz="quarter" idx="12"/>
          </p:nvPr>
        </p:nvSpPr>
        <p:spPr/>
        <p:txBody>
          <a:bodyPr/>
          <a:lstStyle/>
          <a:p>
            <a:fld id="{A93B5EC9-35C3-2E48-B4C1-EF6677BA8B04}" type="slidenum">
              <a:rPr lang="en-ES" smtClean="0"/>
              <a:t>‹#›</a:t>
            </a:fld>
            <a:endParaRPr lang="en-ES"/>
          </a:p>
        </p:txBody>
      </p:sp>
      <p:sp>
        <p:nvSpPr>
          <p:cNvPr id="6" name="Content Placeholder 2">
            <a:extLst>
              <a:ext uri="{FF2B5EF4-FFF2-40B4-BE49-F238E27FC236}">
                <a16:creationId xmlns:a16="http://schemas.microsoft.com/office/drawing/2014/main" id="{2B6BF8B1-29B1-754E-BDE2-3A6D2E1B93F0}"/>
              </a:ext>
            </a:extLst>
          </p:cNvPr>
          <p:cNvSpPr>
            <a:spLocks noGrp="1"/>
          </p:cNvSpPr>
          <p:nvPr>
            <p:ph sz="half" idx="13"/>
          </p:nvPr>
        </p:nvSpPr>
        <p:spPr>
          <a:xfrm>
            <a:off x="4788024" y="879475"/>
            <a:ext cx="3744000" cy="3753247"/>
          </a:xfrm>
        </p:spPr>
        <p:txBody>
          <a:bodyPr/>
          <a:lstStyle>
            <a:lvl1pPr>
              <a:defRPr sz="1600">
                <a:solidFill>
                  <a:srgbClr val="15183E"/>
                </a:solidFill>
              </a:defRPr>
            </a:lvl1pPr>
            <a:lvl2pPr>
              <a:defRPr sz="1400">
                <a:solidFill>
                  <a:srgbClr val="15183E"/>
                </a:solidFill>
              </a:defRPr>
            </a:lvl2pPr>
            <a:lvl3pPr>
              <a:defRPr sz="1200">
                <a:solidFill>
                  <a:srgbClr val="15183E"/>
                </a:solidFill>
              </a:defRPr>
            </a:lvl3pPr>
            <a:lvl4pPr>
              <a:defRPr>
                <a:solidFill>
                  <a:srgbClr val="15183E"/>
                </a:solidFill>
              </a:defRPr>
            </a:lvl4pPr>
            <a:lvl5pPr>
              <a:defRPr>
                <a:solidFill>
                  <a:srgbClr val="15183E"/>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4925114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Header">
    <p:bg>
      <p:bgPr>
        <a:solidFill>
          <a:srgbClr val="15183E"/>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EF81CEA5-7B09-1940-8891-948ECDCED1DF}"/>
              </a:ext>
            </a:extLst>
          </p:cNvPr>
          <p:cNvSpPr>
            <a:spLocks noGrp="1"/>
          </p:cNvSpPr>
          <p:nvPr>
            <p:ph type="ctrTitle"/>
          </p:nvPr>
        </p:nvSpPr>
        <p:spPr>
          <a:xfrm>
            <a:off x="635804" y="825115"/>
            <a:ext cx="4929809" cy="1431804"/>
          </a:xfrm>
        </p:spPr>
        <p:txBody>
          <a:bodyPr anchor="b"/>
          <a:lstStyle>
            <a:lvl1pPr algn="l">
              <a:defRPr sz="4500">
                <a:solidFill>
                  <a:schemeClr val="bg1"/>
                </a:solidFill>
              </a:defRPr>
            </a:lvl1pPr>
          </a:lstStyle>
          <a:p>
            <a:r>
              <a:rPr lang="en-GB" dirty="0"/>
              <a:t>Click to edit Master title style</a:t>
            </a:r>
            <a:endParaRPr lang="en-US" dirty="0"/>
          </a:p>
        </p:txBody>
      </p:sp>
      <p:sp>
        <p:nvSpPr>
          <p:cNvPr id="23" name="Subtitle 2">
            <a:extLst>
              <a:ext uri="{FF2B5EF4-FFF2-40B4-BE49-F238E27FC236}">
                <a16:creationId xmlns:a16="http://schemas.microsoft.com/office/drawing/2014/main" id="{BA2F10F2-46BC-BA45-BA94-AAC28FC58802}"/>
              </a:ext>
            </a:extLst>
          </p:cNvPr>
          <p:cNvSpPr>
            <a:spLocks noGrp="1"/>
          </p:cNvSpPr>
          <p:nvPr>
            <p:ph type="subTitle" idx="1" hasCustomPrompt="1"/>
          </p:nvPr>
        </p:nvSpPr>
        <p:spPr>
          <a:xfrm>
            <a:off x="635804" y="2256919"/>
            <a:ext cx="4929809" cy="1669774"/>
          </a:xfrm>
        </p:spPr>
        <p:txBody>
          <a:bodyPr/>
          <a:lstStyle>
            <a:lvl1pPr marL="0" indent="0" algn="l">
              <a:buNone/>
              <a:defRPr sz="1800" b="0" i="0">
                <a:solidFill>
                  <a:srgbClr val="83CAED"/>
                </a:solidFill>
                <a:latin typeface="+mn-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a:t>CLICK TO EDIT MASTER SUBTITLE STYLE</a:t>
            </a:r>
            <a:endParaRPr lang="en-US" dirty="0"/>
          </a:p>
        </p:txBody>
      </p:sp>
      <p:sp>
        <p:nvSpPr>
          <p:cNvPr id="19" name="Slide Number Placeholder 5">
            <a:extLst>
              <a:ext uri="{FF2B5EF4-FFF2-40B4-BE49-F238E27FC236}">
                <a16:creationId xmlns:a16="http://schemas.microsoft.com/office/drawing/2014/main" id="{9D5209BD-6C75-C845-B1AD-A01A30541946}"/>
              </a:ext>
            </a:extLst>
          </p:cNvPr>
          <p:cNvSpPr>
            <a:spLocks noGrp="1"/>
          </p:cNvSpPr>
          <p:nvPr>
            <p:ph type="sldNum" sz="quarter" idx="12"/>
          </p:nvPr>
        </p:nvSpPr>
        <p:spPr>
          <a:xfrm>
            <a:off x="7939511" y="4644970"/>
            <a:ext cx="594889" cy="273844"/>
          </a:xfrm>
        </p:spPr>
        <p:txBody>
          <a:bodyPr/>
          <a:lstStyle>
            <a:lvl1pPr>
              <a:defRPr>
                <a:solidFill>
                  <a:schemeClr val="bg1"/>
                </a:solidFill>
              </a:defRPr>
            </a:lvl1pPr>
          </a:lstStyle>
          <a:p>
            <a:fld id="{A93B5EC9-35C3-2E48-B4C1-EF6677BA8B04}" type="slidenum">
              <a:rPr lang="en-ES" smtClean="0"/>
              <a:pPr/>
              <a:t>‹#›</a:t>
            </a:fld>
            <a:endParaRPr lang="en-ES" dirty="0"/>
          </a:p>
        </p:txBody>
      </p:sp>
      <p:grpSp>
        <p:nvGrpSpPr>
          <p:cNvPr id="20" name="Group 19">
            <a:extLst>
              <a:ext uri="{FF2B5EF4-FFF2-40B4-BE49-F238E27FC236}">
                <a16:creationId xmlns:a16="http://schemas.microsoft.com/office/drawing/2014/main" id="{DCD9215C-8185-D144-8089-29AEEFF754BB}"/>
              </a:ext>
            </a:extLst>
          </p:cNvPr>
          <p:cNvGrpSpPr/>
          <p:nvPr userDrawn="1"/>
        </p:nvGrpSpPr>
        <p:grpSpPr>
          <a:xfrm>
            <a:off x="228500" y="4478344"/>
            <a:ext cx="8305900" cy="607097"/>
            <a:chOff x="228500" y="4478344"/>
            <a:chExt cx="8305900" cy="607097"/>
          </a:xfrm>
        </p:grpSpPr>
        <p:pic>
          <p:nvPicPr>
            <p:cNvPr id="35" name="Picture 34">
              <a:extLst>
                <a:ext uri="{FF2B5EF4-FFF2-40B4-BE49-F238E27FC236}">
                  <a16:creationId xmlns:a16="http://schemas.microsoft.com/office/drawing/2014/main" id="{71AD0E1E-2E36-A04D-B039-85B6D2FA6D29}"/>
                </a:ext>
              </a:extLst>
            </p:cNvPr>
            <p:cNvPicPr>
              <a:picLocks noChangeAspect="1"/>
            </p:cNvPicPr>
            <p:nvPr userDrawn="1"/>
          </p:nvPicPr>
          <p:blipFill>
            <a:blip r:embed="rId2"/>
            <a:srcRect/>
            <a:stretch/>
          </p:blipFill>
          <p:spPr>
            <a:xfrm>
              <a:off x="228500" y="4478344"/>
              <a:ext cx="258623" cy="607097"/>
            </a:xfrm>
            <a:prstGeom prst="rect">
              <a:avLst/>
            </a:prstGeom>
          </p:spPr>
        </p:pic>
        <p:cxnSp>
          <p:nvCxnSpPr>
            <p:cNvPr id="24" name="Straight Connector 23">
              <a:extLst>
                <a:ext uri="{FF2B5EF4-FFF2-40B4-BE49-F238E27FC236}">
                  <a16:creationId xmlns:a16="http://schemas.microsoft.com/office/drawing/2014/main" id="{02B608AA-1CA7-5E43-9232-5CDC233019D0}"/>
                </a:ext>
              </a:extLst>
            </p:cNvPr>
            <p:cNvCxnSpPr>
              <a:cxnSpLocks/>
            </p:cNvCxnSpPr>
            <p:nvPr userDrawn="1"/>
          </p:nvCxnSpPr>
          <p:spPr>
            <a:xfrm>
              <a:off x="609600" y="4622800"/>
              <a:ext cx="79248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110064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GB" dirty="0"/>
              <a:t>Click to edit Master title style</a:t>
            </a:r>
            <a:endParaRPr lang="en-US" dirty="0"/>
          </a:p>
        </p:txBody>
      </p:sp>
      <p:sp>
        <p:nvSpPr>
          <p:cNvPr id="5" name="Slide Number Placeholder 4"/>
          <p:cNvSpPr>
            <a:spLocks noGrp="1"/>
          </p:cNvSpPr>
          <p:nvPr>
            <p:ph type="sldNum" sz="quarter" idx="12"/>
          </p:nvPr>
        </p:nvSpPr>
        <p:spPr/>
        <p:txBody>
          <a:bodyPr/>
          <a:lstStyle/>
          <a:p>
            <a:fld id="{A93B5EC9-35C3-2E48-B4C1-EF6677BA8B04}" type="slidenum">
              <a:rPr lang="en-ES" smtClean="0"/>
              <a:t>‹#›</a:t>
            </a:fld>
            <a:endParaRPr lang="en-ES"/>
          </a:p>
        </p:txBody>
      </p:sp>
    </p:spTree>
    <p:extLst>
      <p:ext uri="{BB962C8B-B14F-4D97-AF65-F5344CB8AC3E}">
        <p14:creationId xmlns:p14="http://schemas.microsoft.com/office/powerpoint/2010/main" val="30395262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93B5EC9-35C3-2E48-B4C1-EF6677BA8B04}" type="slidenum">
              <a:rPr lang="en-ES" smtClean="0"/>
              <a:t>‹#›</a:t>
            </a:fld>
            <a:endParaRPr lang="en-ES"/>
          </a:p>
        </p:txBody>
      </p:sp>
    </p:spTree>
    <p:extLst>
      <p:ext uri="{BB962C8B-B14F-4D97-AF65-F5344CB8AC3E}">
        <p14:creationId xmlns:p14="http://schemas.microsoft.com/office/powerpoint/2010/main" val="3245950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16857" y="273845"/>
            <a:ext cx="7886700" cy="605630"/>
          </a:xfrm>
          <a:prstGeom prst="rect">
            <a:avLst/>
          </a:prstGeom>
        </p:spPr>
        <p:txBody>
          <a:bodyPr vert="horz" lIns="0" tIns="36000" rIns="0" bIns="36000" rtlCol="0" anchor="t">
            <a:normAutofit/>
          </a:bodyPr>
          <a:lstStyle/>
          <a:p>
            <a:r>
              <a:rPr lang="en-GB" dirty="0"/>
              <a:t>Click to edit Master title style</a:t>
            </a:r>
            <a:endParaRPr lang="en-US" dirty="0"/>
          </a:p>
        </p:txBody>
      </p:sp>
      <p:sp>
        <p:nvSpPr>
          <p:cNvPr id="3" name="Text Placeholder 2"/>
          <p:cNvSpPr>
            <a:spLocks noGrp="1"/>
          </p:cNvSpPr>
          <p:nvPr>
            <p:ph type="body" idx="1"/>
          </p:nvPr>
        </p:nvSpPr>
        <p:spPr>
          <a:xfrm>
            <a:off x="616857" y="879475"/>
            <a:ext cx="7917543" cy="3634468"/>
          </a:xfrm>
          <a:prstGeom prst="rect">
            <a:avLst/>
          </a:prstGeom>
        </p:spPr>
        <p:txBody>
          <a:bodyPr vert="horz" lIns="0" tIns="36000" rIns="0" bIns="3600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Slide Number Placeholder 5"/>
          <p:cNvSpPr>
            <a:spLocks noGrp="1"/>
          </p:cNvSpPr>
          <p:nvPr>
            <p:ph type="sldNum" sz="quarter" idx="4"/>
          </p:nvPr>
        </p:nvSpPr>
        <p:spPr>
          <a:xfrm>
            <a:off x="7939511" y="4644970"/>
            <a:ext cx="594889" cy="273844"/>
          </a:xfrm>
          <a:prstGeom prst="rect">
            <a:avLst/>
          </a:prstGeom>
        </p:spPr>
        <p:txBody>
          <a:bodyPr vert="horz" lIns="0" tIns="0" rIns="0" bIns="0" rtlCol="0" anchor="ctr"/>
          <a:lstStyle>
            <a:lvl1pPr algn="r">
              <a:defRPr sz="1500" b="0" i="0">
                <a:solidFill>
                  <a:srgbClr val="181A40"/>
                </a:solidFill>
                <a:latin typeface="Calibri" panose="020F0502020204030204" pitchFamily="34" charset="0"/>
                <a:cs typeface="Calibri" panose="020F0502020204030204" pitchFamily="34" charset="0"/>
              </a:defRPr>
            </a:lvl1pPr>
          </a:lstStyle>
          <a:p>
            <a:fld id="{A93B5EC9-35C3-2E48-B4C1-EF6677BA8B04}" type="slidenum">
              <a:rPr lang="en-ES" smtClean="0"/>
              <a:pPr/>
              <a:t>‹#›</a:t>
            </a:fld>
            <a:endParaRPr lang="en-ES" dirty="0"/>
          </a:p>
        </p:txBody>
      </p:sp>
      <p:grpSp>
        <p:nvGrpSpPr>
          <p:cNvPr id="16" name="Group 15">
            <a:extLst>
              <a:ext uri="{FF2B5EF4-FFF2-40B4-BE49-F238E27FC236}">
                <a16:creationId xmlns:a16="http://schemas.microsoft.com/office/drawing/2014/main" id="{523D5D82-5565-9244-820D-C40452153CD5}"/>
              </a:ext>
            </a:extLst>
          </p:cNvPr>
          <p:cNvGrpSpPr/>
          <p:nvPr userDrawn="1"/>
        </p:nvGrpSpPr>
        <p:grpSpPr>
          <a:xfrm>
            <a:off x="-1085851" y="-87875"/>
            <a:ext cx="243641" cy="1602245"/>
            <a:chOff x="-3804988" y="168965"/>
            <a:chExt cx="729215" cy="6394001"/>
          </a:xfrm>
        </p:grpSpPr>
        <p:sp>
          <p:nvSpPr>
            <p:cNvPr id="8" name="Oval 7">
              <a:extLst>
                <a:ext uri="{FF2B5EF4-FFF2-40B4-BE49-F238E27FC236}">
                  <a16:creationId xmlns:a16="http://schemas.microsoft.com/office/drawing/2014/main" id="{7612AFCC-79E7-8F43-B10B-DC9B3821EB7F}"/>
                </a:ext>
              </a:extLst>
            </p:cNvPr>
            <p:cNvSpPr/>
            <p:nvPr userDrawn="1"/>
          </p:nvSpPr>
          <p:spPr>
            <a:xfrm>
              <a:off x="-3804988" y="168965"/>
              <a:ext cx="729215" cy="729215"/>
            </a:xfrm>
            <a:prstGeom prst="ellipse">
              <a:avLst/>
            </a:prstGeom>
            <a:solidFill>
              <a:srgbClr val="151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9" name="Oval 8">
              <a:extLst>
                <a:ext uri="{FF2B5EF4-FFF2-40B4-BE49-F238E27FC236}">
                  <a16:creationId xmlns:a16="http://schemas.microsoft.com/office/drawing/2014/main" id="{01A177CA-3D58-AA4C-A405-3DF2883BE2C4}"/>
                </a:ext>
              </a:extLst>
            </p:cNvPr>
            <p:cNvSpPr/>
            <p:nvPr userDrawn="1"/>
          </p:nvSpPr>
          <p:spPr>
            <a:xfrm>
              <a:off x="-3804988" y="1113096"/>
              <a:ext cx="729215" cy="729215"/>
            </a:xfrm>
            <a:prstGeom prst="ellipse">
              <a:avLst/>
            </a:prstGeom>
            <a:solidFill>
              <a:srgbClr val="84C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10" name="Oval 9">
              <a:extLst>
                <a:ext uri="{FF2B5EF4-FFF2-40B4-BE49-F238E27FC236}">
                  <a16:creationId xmlns:a16="http://schemas.microsoft.com/office/drawing/2014/main" id="{2931AA96-87F9-DF45-B4EC-E013630A472D}"/>
                </a:ext>
              </a:extLst>
            </p:cNvPr>
            <p:cNvSpPr/>
            <p:nvPr userDrawn="1"/>
          </p:nvSpPr>
          <p:spPr>
            <a:xfrm>
              <a:off x="-3804988" y="2057227"/>
              <a:ext cx="729215" cy="729215"/>
            </a:xfrm>
            <a:prstGeom prst="ellipse">
              <a:avLst/>
            </a:prstGeom>
            <a:solidFill>
              <a:srgbClr val="004B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11" name="Oval 10">
              <a:extLst>
                <a:ext uri="{FF2B5EF4-FFF2-40B4-BE49-F238E27FC236}">
                  <a16:creationId xmlns:a16="http://schemas.microsoft.com/office/drawing/2014/main" id="{56E67ABF-F2FE-7840-A281-64284A0A91AB}"/>
                </a:ext>
              </a:extLst>
            </p:cNvPr>
            <p:cNvSpPr/>
            <p:nvPr userDrawn="1"/>
          </p:nvSpPr>
          <p:spPr>
            <a:xfrm>
              <a:off x="-3804988" y="3001358"/>
              <a:ext cx="729215" cy="729215"/>
            </a:xfrm>
            <a:prstGeom prst="ellipse">
              <a:avLst/>
            </a:prstGeom>
            <a:solidFill>
              <a:srgbClr val="D2D5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12" name="Oval 11">
              <a:extLst>
                <a:ext uri="{FF2B5EF4-FFF2-40B4-BE49-F238E27FC236}">
                  <a16:creationId xmlns:a16="http://schemas.microsoft.com/office/drawing/2014/main" id="{8567535E-3C90-E246-9A10-52DEA058ECD5}"/>
                </a:ext>
              </a:extLst>
            </p:cNvPr>
            <p:cNvSpPr/>
            <p:nvPr userDrawn="1"/>
          </p:nvSpPr>
          <p:spPr>
            <a:xfrm>
              <a:off x="-3804988" y="3945489"/>
              <a:ext cx="729215" cy="729215"/>
            </a:xfrm>
            <a:prstGeom prst="ellipse">
              <a:avLst/>
            </a:prstGeom>
            <a:solidFill>
              <a:srgbClr val="E339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13" name="Oval 12">
              <a:extLst>
                <a:ext uri="{FF2B5EF4-FFF2-40B4-BE49-F238E27FC236}">
                  <a16:creationId xmlns:a16="http://schemas.microsoft.com/office/drawing/2014/main" id="{7082067E-C86F-FA47-A1C7-F07A0411827A}"/>
                </a:ext>
              </a:extLst>
            </p:cNvPr>
            <p:cNvSpPr/>
            <p:nvPr userDrawn="1"/>
          </p:nvSpPr>
          <p:spPr>
            <a:xfrm>
              <a:off x="-3804988" y="4889620"/>
              <a:ext cx="729215" cy="729215"/>
            </a:xfrm>
            <a:prstGeom prst="ellipse">
              <a:avLst/>
            </a:prstGeom>
            <a:solidFill>
              <a:srgbClr val="B0B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14" name="Oval 13">
              <a:extLst>
                <a:ext uri="{FF2B5EF4-FFF2-40B4-BE49-F238E27FC236}">
                  <a16:creationId xmlns:a16="http://schemas.microsoft.com/office/drawing/2014/main" id="{4F09F12F-6D0F-C044-B85B-EF742E08CCDE}"/>
                </a:ext>
              </a:extLst>
            </p:cNvPr>
            <p:cNvSpPr/>
            <p:nvPr userDrawn="1"/>
          </p:nvSpPr>
          <p:spPr>
            <a:xfrm>
              <a:off x="-3804988" y="5833751"/>
              <a:ext cx="729215" cy="729215"/>
            </a:xfrm>
            <a:prstGeom prst="ellipse">
              <a:avLst/>
            </a:prstGeom>
            <a:solidFill>
              <a:srgbClr val="F8E4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grpSp>
      <p:grpSp>
        <p:nvGrpSpPr>
          <p:cNvPr id="23" name="Group 22">
            <a:extLst>
              <a:ext uri="{FF2B5EF4-FFF2-40B4-BE49-F238E27FC236}">
                <a16:creationId xmlns:a16="http://schemas.microsoft.com/office/drawing/2014/main" id="{D9FC8D11-4611-0A4E-84A2-AE376DE5ED19}"/>
              </a:ext>
            </a:extLst>
          </p:cNvPr>
          <p:cNvGrpSpPr/>
          <p:nvPr userDrawn="1"/>
        </p:nvGrpSpPr>
        <p:grpSpPr>
          <a:xfrm>
            <a:off x="228500" y="4478344"/>
            <a:ext cx="8305900" cy="607097"/>
            <a:chOff x="228500" y="4478344"/>
            <a:chExt cx="8305900" cy="607097"/>
          </a:xfrm>
        </p:grpSpPr>
        <p:pic>
          <p:nvPicPr>
            <p:cNvPr id="18" name="Picture 17">
              <a:extLst>
                <a:ext uri="{FF2B5EF4-FFF2-40B4-BE49-F238E27FC236}">
                  <a16:creationId xmlns:a16="http://schemas.microsoft.com/office/drawing/2014/main" id="{3C01CDAE-AC08-A04F-A156-90DB41AE38AB}"/>
                </a:ext>
              </a:extLst>
            </p:cNvPr>
            <p:cNvPicPr>
              <a:picLocks noChangeAspect="1"/>
            </p:cNvPicPr>
            <p:nvPr userDrawn="1"/>
          </p:nvPicPr>
          <p:blipFill>
            <a:blip r:embed="rId11"/>
            <a:srcRect/>
            <a:stretch/>
          </p:blipFill>
          <p:spPr>
            <a:xfrm>
              <a:off x="228500" y="4478344"/>
              <a:ext cx="258623" cy="607097"/>
            </a:xfrm>
            <a:prstGeom prst="rect">
              <a:avLst/>
            </a:prstGeom>
          </p:spPr>
        </p:pic>
        <p:cxnSp>
          <p:nvCxnSpPr>
            <p:cNvPr id="21" name="Straight Connector 20">
              <a:extLst>
                <a:ext uri="{FF2B5EF4-FFF2-40B4-BE49-F238E27FC236}">
                  <a16:creationId xmlns:a16="http://schemas.microsoft.com/office/drawing/2014/main" id="{78DE5A2D-7552-B743-9452-F5721F56B39E}"/>
                </a:ext>
              </a:extLst>
            </p:cNvPr>
            <p:cNvCxnSpPr>
              <a:cxnSpLocks/>
            </p:cNvCxnSpPr>
            <p:nvPr userDrawn="1"/>
          </p:nvCxnSpPr>
          <p:spPr>
            <a:xfrm>
              <a:off x="609600" y="4622800"/>
              <a:ext cx="7924800" cy="0"/>
            </a:xfrm>
            <a:prstGeom prst="line">
              <a:avLst/>
            </a:prstGeom>
            <a:ln w="25400">
              <a:solidFill>
                <a:srgbClr val="181A4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0925449"/>
      </p:ext>
    </p:extLst>
  </p:cSld>
  <p:clrMap bg1="lt1" tx1="dk1" bg2="lt2" tx2="dk2" accent1="accent1" accent2="accent2" accent3="accent3" accent4="accent4" accent5="accent5" accent6="accent6" hlink="hlink" folHlink="folHlink"/>
  <p:sldLayoutIdLst>
    <p:sldLayoutId id="2147483685" r:id="rId1"/>
    <p:sldLayoutId id="2147483697" r:id="rId2"/>
    <p:sldLayoutId id="2147483692" r:id="rId3"/>
    <p:sldLayoutId id="2147483698" r:id="rId4"/>
    <p:sldLayoutId id="2147483700" r:id="rId5"/>
    <p:sldLayoutId id="2147483699" r:id="rId6"/>
    <p:sldLayoutId id="2147483688" r:id="rId7"/>
    <p:sldLayoutId id="2147483690" r:id="rId8"/>
    <p:sldLayoutId id="2147483691" r:id="rId9"/>
  </p:sldLayoutIdLst>
  <p:hf hdr="0" ftr="0" dt="0"/>
  <p:txStyles>
    <p:title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p:titleStyle>
    <p:bodyStyle>
      <a:lvl1pPr marL="144000" indent="-144000" algn="l" defTabSz="685800" rtl="0" eaLnBrk="1" latinLnBrk="0" hangingPunct="1">
        <a:lnSpc>
          <a:spcPct val="90000"/>
        </a:lnSpc>
        <a:spcBef>
          <a:spcPts val="750"/>
        </a:spcBef>
        <a:buClr>
          <a:srgbClr val="E33928"/>
        </a:buClr>
        <a:buFont typeface="Arial" panose="020B0604020202020204" pitchFamily="34" charset="0"/>
        <a:buChar char="•"/>
        <a:defRPr sz="1800" kern="1200">
          <a:solidFill>
            <a:srgbClr val="15183E"/>
          </a:solidFill>
          <a:latin typeface="+mn-lt"/>
          <a:ea typeface="+mn-ea"/>
          <a:cs typeface="+mn-cs"/>
        </a:defRPr>
      </a:lvl1pPr>
      <a:lvl2pPr marL="288000" indent="-144000" algn="l" defTabSz="685800" rtl="0" eaLnBrk="1" latinLnBrk="0" hangingPunct="1">
        <a:lnSpc>
          <a:spcPct val="90000"/>
        </a:lnSpc>
        <a:spcBef>
          <a:spcPts val="375"/>
        </a:spcBef>
        <a:buClr>
          <a:srgbClr val="004B98"/>
        </a:buClr>
        <a:buFont typeface="Arial" panose="020B0604020202020204" pitchFamily="34" charset="0"/>
        <a:buChar char="•"/>
        <a:defRPr sz="1600" kern="1200">
          <a:solidFill>
            <a:srgbClr val="B0B655"/>
          </a:solidFill>
          <a:latin typeface="+mn-lt"/>
          <a:ea typeface="+mn-ea"/>
          <a:cs typeface="+mn-cs"/>
        </a:defRPr>
      </a:lvl2pPr>
      <a:lvl3pPr marL="432000" indent="-144000" algn="l" defTabSz="685800" rtl="0" eaLnBrk="1" latinLnBrk="0" hangingPunct="1">
        <a:lnSpc>
          <a:spcPct val="90000"/>
        </a:lnSpc>
        <a:spcBef>
          <a:spcPts val="375"/>
        </a:spcBef>
        <a:buClr>
          <a:srgbClr val="B0B655"/>
        </a:buClr>
        <a:buFont typeface="Arial" panose="020B0604020202020204" pitchFamily="34" charset="0"/>
        <a:buChar char="•"/>
        <a:defRPr sz="1400" kern="1200">
          <a:solidFill>
            <a:srgbClr val="004B98"/>
          </a:solidFill>
          <a:latin typeface="+mn-lt"/>
          <a:ea typeface="+mn-ea"/>
          <a:cs typeface="+mn-cs"/>
        </a:defRPr>
      </a:lvl3pPr>
      <a:lvl4pPr marL="576000" indent="-144000" algn="l" defTabSz="685800" rtl="0" eaLnBrk="1" latinLnBrk="0" hangingPunct="1">
        <a:lnSpc>
          <a:spcPct val="90000"/>
        </a:lnSpc>
        <a:spcBef>
          <a:spcPts val="375"/>
        </a:spcBef>
        <a:buClr>
          <a:srgbClr val="B0B655"/>
        </a:buClr>
        <a:buFont typeface="Arial" panose="020B0604020202020204" pitchFamily="34" charset="0"/>
        <a:buChar char="•"/>
        <a:defRPr sz="1200" kern="1200">
          <a:solidFill>
            <a:srgbClr val="15183E"/>
          </a:solidFill>
          <a:latin typeface="+mn-lt"/>
          <a:ea typeface="+mn-ea"/>
          <a:cs typeface="+mn-cs"/>
        </a:defRPr>
      </a:lvl4pPr>
      <a:lvl5pPr marL="540000" indent="-108000" algn="l" defTabSz="685800" rtl="0" eaLnBrk="1" latinLnBrk="0" hangingPunct="1">
        <a:lnSpc>
          <a:spcPct val="90000"/>
        </a:lnSpc>
        <a:spcBef>
          <a:spcPts val="375"/>
        </a:spcBef>
        <a:buClr>
          <a:srgbClr val="B0B655"/>
        </a:buClr>
        <a:buFont typeface="Arial" panose="020B0604020202020204" pitchFamily="34" charset="0"/>
        <a:buChar char="•"/>
        <a:defRPr sz="1000" kern="1200">
          <a:solidFill>
            <a:srgbClr val="15183E"/>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5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9.xml"/><Relationship Id="rId5" Type="http://schemas.openxmlformats.org/officeDocument/2006/relationships/image" Target="../media/image22.jpeg"/><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9.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2.xml"/><Relationship Id="rId1" Type="http://schemas.openxmlformats.org/officeDocument/2006/relationships/slideLayout" Target="../slideLayouts/slideLayout9.xml"/><Relationship Id="rId5" Type="http://schemas.openxmlformats.org/officeDocument/2006/relationships/image" Target="../media/image31.jpg"/><Relationship Id="rId4" Type="http://schemas.openxmlformats.org/officeDocument/2006/relationships/image" Target="../media/image30.jpg"/></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9.xml"/><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g"/><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xml"/><Relationship Id="rId5" Type="http://schemas.openxmlformats.org/officeDocument/2006/relationships/image" Target="../media/image40.png"/><Relationship Id="rId4" Type="http://schemas.openxmlformats.org/officeDocument/2006/relationships/image" Target="../media/image39.png"/></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4.xml"/><Relationship Id="rId1" Type="http://schemas.openxmlformats.org/officeDocument/2006/relationships/slideLayout" Target="../slideLayouts/slideLayout9.xml"/><Relationship Id="rId4" Type="http://schemas.openxmlformats.org/officeDocument/2006/relationships/image" Target="../media/image42.jpg"/></Relationships>
</file>

<file path=ppt/slides/_rels/slide1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5.xml"/><Relationship Id="rId1" Type="http://schemas.openxmlformats.org/officeDocument/2006/relationships/slideLayout" Target="../slideLayouts/slideLayout9.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6.xml"/><Relationship Id="rId1" Type="http://schemas.openxmlformats.org/officeDocument/2006/relationships/slideLayout" Target="../slideLayouts/slideLayout9.xml"/><Relationship Id="rId4" Type="http://schemas.openxmlformats.org/officeDocument/2006/relationships/image" Target="../media/image48.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3.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7.xml"/><Relationship Id="rId1" Type="http://schemas.openxmlformats.org/officeDocument/2006/relationships/slideLayout" Target="../slideLayouts/slideLayout9.xml"/><Relationship Id="rId5" Type="http://schemas.openxmlformats.org/officeDocument/2006/relationships/image" Target="../media/image51.png"/><Relationship Id="rId4" Type="http://schemas.openxmlformats.org/officeDocument/2006/relationships/image" Target="../media/image50.jpg"/></Relationships>
</file>

<file path=ppt/slides/_rels/slide2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8.xml"/><Relationship Id="rId1" Type="http://schemas.openxmlformats.org/officeDocument/2006/relationships/slideLayout" Target="../slideLayouts/slideLayout9.xml"/><Relationship Id="rId5" Type="http://schemas.openxmlformats.org/officeDocument/2006/relationships/image" Target="../media/image54.jpg"/><Relationship Id="rId4" Type="http://schemas.openxmlformats.org/officeDocument/2006/relationships/image" Target="../media/image53.png"/></Relationships>
</file>

<file path=ppt/slides/_rels/slide2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1.xml"/><Relationship Id="rId1" Type="http://schemas.openxmlformats.org/officeDocument/2006/relationships/slideLayout" Target="../slideLayouts/slideLayout9.xml"/><Relationship Id="rId4" Type="http://schemas.openxmlformats.org/officeDocument/2006/relationships/image" Target="../media/image58.png"/></Relationships>
</file>

<file path=ppt/slides/_rels/slide2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2.xml"/><Relationship Id="rId1" Type="http://schemas.openxmlformats.org/officeDocument/2006/relationships/slideLayout" Target="../slideLayouts/slideLayout9.xml"/><Relationship Id="rId5" Type="http://schemas.openxmlformats.org/officeDocument/2006/relationships/image" Target="../media/image61.png"/><Relationship Id="rId4" Type="http://schemas.openxmlformats.org/officeDocument/2006/relationships/image" Target="../media/image60.png"/></Relationships>
</file>

<file path=ppt/slides/_rels/slide2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3.xml"/><Relationship Id="rId1" Type="http://schemas.openxmlformats.org/officeDocument/2006/relationships/slideLayout" Target="../slideLayouts/slideLayout9.xml"/><Relationship Id="rId6" Type="http://schemas.openxmlformats.org/officeDocument/2006/relationships/image" Target="../media/image65.gif"/><Relationship Id="rId5" Type="http://schemas.openxmlformats.org/officeDocument/2006/relationships/image" Target="../media/image64.jpeg"/><Relationship Id="rId4" Type="http://schemas.openxmlformats.org/officeDocument/2006/relationships/image" Target="../media/image63.jpeg"/></Relationships>
</file>

<file path=ppt/slides/_rels/slide2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4.xml"/><Relationship Id="rId1" Type="http://schemas.openxmlformats.org/officeDocument/2006/relationships/slideLayout" Target="../slideLayouts/slideLayout9.xml"/><Relationship Id="rId5" Type="http://schemas.openxmlformats.org/officeDocument/2006/relationships/image" Target="../media/image68.jpeg"/><Relationship Id="rId4" Type="http://schemas.openxmlformats.org/officeDocument/2006/relationships/image" Target="../media/image67.png"/></Relationships>
</file>

<file path=ppt/slides/_rels/slide2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5.xml"/><Relationship Id="rId1" Type="http://schemas.openxmlformats.org/officeDocument/2006/relationships/slideLayout" Target="../slideLayouts/slideLayout9.xml"/><Relationship Id="rId4" Type="http://schemas.openxmlformats.org/officeDocument/2006/relationships/image" Target="../media/image70.png"/></Relationships>
</file>

<file path=ppt/slides/_rels/slide29.xml.rels><?xml version="1.0" encoding="UTF-8" standalone="yes"?>
<Relationships xmlns="http://schemas.openxmlformats.org/package/2006/relationships"><Relationship Id="rId3" Type="http://schemas.openxmlformats.org/officeDocument/2006/relationships/image" Target="../media/image71.png"/><Relationship Id="rId7" Type="http://schemas.openxmlformats.org/officeDocument/2006/relationships/image" Target="../media/image75.png"/><Relationship Id="rId2" Type="http://schemas.openxmlformats.org/officeDocument/2006/relationships/notesSlide" Target="../notesSlides/notesSlide26.xml"/><Relationship Id="rId1" Type="http://schemas.openxmlformats.org/officeDocument/2006/relationships/slideLayout" Target="../slideLayouts/slideLayout9.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4.xml"/><Relationship Id="rId5" Type="http://schemas.openxmlformats.org/officeDocument/2006/relationships/image" Target="../media/image2.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7.xml"/><Relationship Id="rId1" Type="http://schemas.openxmlformats.org/officeDocument/2006/relationships/slideLayout" Target="../slideLayouts/slideLayout9.xml"/><Relationship Id="rId4" Type="http://schemas.openxmlformats.org/officeDocument/2006/relationships/image" Target="../media/image77.jpeg"/></Relationships>
</file>

<file path=ppt/slides/_rels/slide3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28.xml"/><Relationship Id="rId1" Type="http://schemas.openxmlformats.org/officeDocument/2006/relationships/slideLayout" Target="../slideLayouts/slideLayout9.xml"/><Relationship Id="rId6" Type="http://schemas.openxmlformats.org/officeDocument/2006/relationships/image" Target="../media/image81.jpg"/><Relationship Id="rId5" Type="http://schemas.openxmlformats.org/officeDocument/2006/relationships/image" Target="../media/image80.png"/><Relationship Id="rId4" Type="http://schemas.openxmlformats.org/officeDocument/2006/relationships/image" Target="../media/image79.png"/></Relationships>
</file>

<file path=ppt/slides/_rels/slide32.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9.xml"/><Relationship Id="rId5" Type="http://schemas.openxmlformats.org/officeDocument/2006/relationships/image" Target="../media/image9.jpeg"/><Relationship Id="rId4" Type="http://schemas.openxmlformats.org/officeDocument/2006/relationships/image" Target="../media/image8.jpe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image" Target="../media/image11.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9.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7.xml"/><Relationship Id="rId1" Type="http://schemas.openxmlformats.org/officeDocument/2006/relationships/tags" Target="../tags/tag5.xml"/><Relationship Id="rId4" Type="http://schemas.openxmlformats.org/officeDocument/2006/relationships/image" Target="../media/image3.png"/></Relationships>
</file>

<file path=ppt/slides/_rels/slide7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74.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9.xml"/><Relationship Id="rId5" Type="http://schemas.openxmlformats.org/officeDocument/2006/relationships/image" Target="../media/image14.png"/><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9.xml"/><Relationship Id="rId5" Type="http://schemas.openxmlformats.org/officeDocument/2006/relationships/image" Target="../media/image17.emf"/><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85A78EE-A878-46A7-A1F1-D817A502B158}"/>
              </a:ext>
            </a:extLst>
          </p:cNvPr>
          <p:cNvSpPr txBox="1"/>
          <p:nvPr/>
        </p:nvSpPr>
        <p:spPr>
          <a:xfrm>
            <a:off x="619538" y="381000"/>
            <a:ext cx="7865165" cy="4154984"/>
          </a:xfrm>
          <a:prstGeom prst="rect">
            <a:avLst/>
          </a:prstGeom>
          <a:noFill/>
        </p:spPr>
        <p:txBody>
          <a:bodyPr wrap="square" rtlCol="0">
            <a:spAutoFit/>
          </a:bodyPr>
          <a:lstStyle/>
          <a:p>
            <a:pPr algn="ctr">
              <a:spcBef>
                <a:spcPts val="0"/>
              </a:spcBef>
              <a:spcAft>
                <a:spcPts val="0"/>
              </a:spcAft>
            </a:pPr>
            <a:r>
              <a:rPr lang="en-US" sz="2400" b="1" dirty="0">
                <a:solidFill>
                  <a:schemeClr val="bg1"/>
                </a:solidFill>
                <a:effectLst/>
                <a:latin typeface="Calibri" panose="020F0502020204030204" pitchFamily="34" charset="0"/>
                <a:ea typeface="Calibri" panose="020F0502020204030204" pitchFamily="34" charset="0"/>
              </a:rPr>
              <a:t>The following presentation and all materials provided are the intellectual property of </a:t>
            </a:r>
            <a:br>
              <a:rPr lang="en-US" sz="2400" b="1" dirty="0">
                <a:solidFill>
                  <a:schemeClr val="bg1"/>
                </a:solidFill>
                <a:effectLst/>
                <a:latin typeface="Calibri" panose="020F0502020204030204" pitchFamily="34" charset="0"/>
                <a:ea typeface="Calibri" panose="020F0502020204030204" pitchFamily="34" charset="0"/>
              </a:rPr>
            </a:br>
            <a:r>
              <a:rPr lang="en-US" sz="2400" b="1" dirty="0">
                <a:solidFill>
                  <a:schemeClr val="bg1"/>
                </a:solidFill>
                <a:effectLst/>
                <a:latin typeface="Calibri" panose="020F0502020204030204" pitchFamily="34" charset="0"/>
                <a:ea typeface="Calibri" panose="020F0502020204030204" pitchFamily="34" charset="0"/>
              </a:rPr>
              <a:t>The American Radio Relay League, Inc. (“ARRL”).</a:t>
            </a:r>
            <a:br>
              <a:rPr lang="en-US" sz="2400" b="1" dirty="0">
                <a:solidFill>
                  <a:schemeClr val="bg1"/>
                </a:solidFill>
                <a:effectLst/>
                <a:latin typeface="Calibri" panose="020F0502020204030204" pitchFamily="34" charset="0"/>
                <a:ea typeface="Calibri" panose="020F0502020204030204" pitchFamily="34" charset="0"/>
              </a:rPr>
            </a:br>
            <a:r>
              <a:rPr lang="en-US" sz="2400" b="1">
                <a:solidFill>
                  <a:schemeClr val="bg1"/>
                </a:solidFill>
                <a:effectLst/>
                <a:latin typeface="Calibri" panose="020F0502020204030204" pitchFamily="34" charset="0"/>
                <a:ea typeface="Calibri" panose="020F0502020204030204" pitchFamily="34" charset="0"/>
              </a:rPr>
              <a:t>No </a:t>
            </a:r>
            <a:r>
              <a:rPr lang="en-US" sz="2400" b="1" dirty="0">
                <a:solidFill>
                  <a:schemeClr val="bg1"/>
                </a:solidFill>
                <a:effectLst/>
                <a:latin typeface="Calibri" panose="020F0502020204030204" pitchFamily="34" charset="0"/>
                <a:ea typeface="Calibri" panose="020F0502020204030204" pitchFamily="34" charset="0"/>
              </a:rPr>
              <a:t>part of this presentation may be copied, recorded,  reproduced, or distributed in any manner without express written permission from an authorized representative of the ARRL specifically referencing this presentation and material.</a:t>
            </a:r>
            <a:endParaRPr lang="en-US" sz="2400" dirty="0">
              <a:solidFill>
                <a:schemeClr val="bg1"/>
              </a:solidFill>
              <a:effectLst/>
              <a:latin typeface="Calibri" panose="020F0502020204030204" pitchFamily="34" charset="0"/>
              <a:ea typeface="Calibri" panose="020F0502020204030204" pitchFamily="34" charset="0"/>
            </a:endParaRPr>
          </a:p>
          <a:p>
            <a:pPr marL="0" marR="0">
              <a:spcBef>
                <a:spcPts val="0"/>
              </a:spcBef>
              <a:spcAft>
                <a:spcPts val="0"/>
              </a:spcAft>
            </a:pPr>
            <a:r>
              <a:rPr lang="en-US" sz="2400" dirty="0">
                <a:solidFill>
                  <a:schemeClr val="bg1"/>
                </a:solidFill>
                <a:effectLst/>
                <a:latin typeface="Calibri" panose="020F0502020204030204" pitchFamily="34" charset="0"/>
                <a:ea typeface="Calibri" panose="020F0502020204030204" pitchFamily="34" charset="0"/>
              </a:rPr>
              <a:t> </a:t>
            </a:r>
          </a:p>
          <a:p>
            <a:pPr marL="0" marR="0" algn="ctr">
              <a:spcBef>
                <a:spcPts val="0"/>
              </a:spcBef>
              <a:spcAft>
                <a:spcPts val="0"/>
              </a:spcAft>
            </a:pPr>
            <a:r>
              <a:rPr lang="en-US" sz="2400" b="1" dirty="0">
                <a:solidFill>
                  <a:schemeClr val="bg1"/>
                </a:solidFill>
                <a:effectLst/>
                <a:latin typeface="Calibri" panose="020F0502020204030204" pitchFamily="34" charset="0"/>
                <a:ea typeface="Calibri" panose="020F0502020204030204" pitchFamily="34" charset="0"/>
              </a:rPr>
              <a:t>Copyright 2021 ARRL</a:t>
            </a:r>
            <a:endParaRPr lang="en-US" sz="2400" dirty="0">
              <a:solidFill>
                <a:schemeClr val="bg1"/>
              </a:solidFill>
              <a:effectLst/>
              <a:latin typeface="Calibri" panose="020F0502020204030204" pitchFamily="34" charset="0"/>
              <a:ea typeface="Calibri" panose="020F0502020204030204" pitchFamily="34" charset="0"/>
            </a:endParaRPr>
          </a:p>
          <a:p>
            <a:pPr marL="0" marR="0" algn="ctr">
              <a:spcBef>
                <a:spcPts val="0"/>
              </a:spcBef>
              <a:spcAft>
                <a:spcPts val="0"/>
              </a:spcAft>
            </a:pPr>
            <a:r>
              <a:rPr lang="en-US" sz="2400" b="1" dirty="0">
                <a:solidFill>
                  <a:schemeClr val="bg1"/>
                </a:solidFill>
                <a:effectLst/>
                <a:latin typeface="Calibri" panose="020F0502020204030204" pitchFamily="34" charset="0"/>
                <a:ea typeface="Calibri" panose="020F0502020204030204" pitchFamily="34" charset="0"/>
              </a:rPr>
              <a:t>All Rights Reserved</a:t>
            </a:r>
            <a:endParaRPr lang="en-US" sz="2400" dirty="0">
              <a:solidFill>
                <a:schemeClr val="bg1"/>
              </a:solidFill>
              <a:effectLst/>
              <a:latin typeface="Calibri" panose="020F0502020204030204" pitchFamily="34" charset="0"/>
              <a:ea typeface="Calibri" panose="020F0502020204030204" pitchFamily="34" charset="0"/>
            </a:endParaRPr>
          </a:p>
        </p:txBody>
      </p:sp>
    </p:spTree>
    <p:custDataLst>
      <p:tags r:id="rId1"/>
    </p:custDataLst>
    <p:extLst>
      <p:ext uri="{BB962C8B-B14F-4D97-AF65-F5344CB8AC3E}">
        <p14:creationId xmlns:p14="http://schemas.microsoft.com/office/powerpoint/2010/main" val="1615092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C3F3D6-33B4-B03C-B6E9-B0597F672336}"/>
            </a:ext>
          </a:extLst>
        </p:cNvPr>
        <p:cNvGrpSpPr/>
        <p:nvPr/>
      </p:nvGrpSpPr>
      <p:grpSpPr>
        <a:xfrm>
          <a:off x="0" y="0"/>
          <a:ext cx="0" cy="0"/>
          <a:chOff x="0" y="0"/>
          <a:chExt cx="0" cy="0"/>
        </a:xfrm>
      </p:grpSpPr>
      <p:sp>
        <p:nvSpPr>
          <p:cNvPr id="17410" name="Rectangle 1">
            <a:extLst>
              <a:ext uri="{FF2B5EF4-FFF2-40B4-BE49-F238E27FC236}">
                <a16:creationId xmlns:a16="http://schemas.microsoft.com/office/drawing/2014/main" id="{F3F6C065-DD7E-D6F2-725F-CE4A31998D32}"/>
              </a:ext>
            </a:extLst>
          </p:cNvPr>
          <p:cNvSpPr>
            <a:spLocks noChangeArrowheads="1"/>
          </p:cNvSpPr>
          <p:nvPr/>
        </p:nvSpPr>
        <p:spPr bwMode="auto">
          <a:xfrm>
            <a:off x="1331119" y="195263"/>
            <a:ext cx="6481763" cy="651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nchor="b"/>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algn="ctr" defTabSz="342900" fontAlgn="base">
              <a:spcBef>
                <a:spcPct val="0"/>
              </a:spcBef>
              <a:spcAft>
                <a:spcPct val="0"/>
              </a:spcAft>
              <a:buClr>
                <a:srgbClr val="000000"/>
              </a:buClr>
              <a:buSzPct val="100000"/>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2700" dirty="0">
                <a:solidFill>
                  <a:srgbClr val="FFFFFF"/>
                </a:solidFill>
                <a:latin typeface="Rockwell" panose="02060603020205020403" pitchFamily="18" charset="0"/>
                <a:ea typeface="Microsoft YaHei" panose="020B0503020204020204" pitchFamily="34" charset="-122"/>
              </a:rPr>
              <a:t>HF Antennas</a:t>
            </a:r>
          </a:p>
        </p:txBody>
      </p:sp>
      <p:sp>
        <p:nvSpPr>
          <p:cNvPr id="9218" name="Rectangle 2">
            <a:extLst>
              <a:ext uri="{FF2B5EF4-FFF2-40B4-BE49-F238E27FC236}">
                <a16:creationId xmlns:a16="http://schemas.microsoft.com/office/drawing/2014/main" id="{259E9131-7124-9B1D-8C03-8434C1B6676D}"/>
              </a:ext>
            </a:extLst>
          </p:cNvPr>
          <p:cNvSpPr>
            <a:spLocks noChangeArrowheads="1"/>
          </p:cNvSpPr>
          <p:nvPr/>
        </p:nvSpPr>
        <p:spPr bwMode="auto">
          <a:xfrm>
            <a:off x="228600" y="934879"/>
            <a:ext cx="4572000" cy="37218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41313" indent="-3413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1500" dirty="0">
                <a:solidFill>
                  <a:srgbClr val="000066"/>
                </a:solidFill>
                <a:latin typeface="Rockwell" panose="02060603020205020403" pitchFamily="18" charset="0"/>
                <a:ea typeface="Microsoft YaHei" panose="020B0503020204020204" pitchFamily="34" charset="-122"/>
              </a:rPr>
              <a:t>The </a:t>
            </a:r>
            <a:r>
              <a:rPr lang="en-US" altLang="en-US" sz="1500" b="1" dirty="0">
                <a:solidFill>
                  <a:srgbClr val="000066"/>
                </a:solidFill>
                <a:latin typeface="Rockwell" panose="02060603020205020403" pitchFamily="18" charset="0"/>
                <a:ea typeface="Microsoft YaHei" panose="020B0503020204020204" pitchFamily="34" charset="-122"/>
              </a:rPr>
              <a:t>feed-point impedance </a:t>
            </a:r>
            <a:r>
              <a:rPr lang="en-US" altLang="en-US" sz="1500" dirty="0">
                <a:solidFill>
                  <a:srgbClr val="000066"/>
                </a:solidFill>
                <a:latin typeface="Rockwell" panose="02060603020205020403" pitchFamily="18" charset="0"/>
                <a:ea typeface="Microsoft YaHei" panose="020B0503020204020204" pitchFamily="34" charset="-122"/>
              </a:rPr>
              <a:t>of an </a:t>
            </a:r>
            <a:r>
              <a:rPr lang="en-US" altLang="en-US" sz="1500" b="1" dirty="0">
                <a:solidFill>
                  <a:srgbClr val="000066"/>
                </a:solidFill>
                <a:latin typeface="Rockwell" panose="02060603020205020403" pitchFamily="18" charset="0"/>
                <a:ea typeface="Microsoft YaHei" panose="020B0503020204020204" pitchFamily="34" charset="-122"/>
              </a:rPr>
              <a:t>end-fed</a:t>
            </a:r>
            <a:r>
              <a:rPr lang="en-US" altLang="en-US" sz="1500" dirty="0">
                <a:solidFill>
                  <a:srgbClr val="000066"/>
                </a:solidFill>
                <a:latin typeface="Rockwell" panose="02060603020205020403" pitchFamily="18" charset="0"/>
                <a:ea typeface="Microsoft YaHei" panose="020B0503020204020204" pitchFamily="34" charset="-122"/>
              </a:rPr>
              <a:t> half-wave antenna is </a:t>
            </a:r>
            <a:r>
              <a:rPr lang="en-US" altLang="en-US" sz="1500" b="1" dirty="0">
                <a:solidFill>
                  <a:srgbClr val="000066"/>
                </a:solidFill>
                <a:latin typeface="Rockwell" panose="02060603020205020403" pitchFamily="18" charset="0"/>
                <a:ea typeface="Microsoft YaHei" panose="020B0503020204020204" pitchFamily="34" charset="-122"/>
              </a:rPr>
              <a:t>very  high</a:t>
            </a:r>
            <a:r>
              <a:rPr lang="en-US" altLang="en-US" sz="1500" dirty="0">
                <a:solidFill>
                  <a:srgbClr val="000066"/>
                </a:solidFill>
                <a:latin typeface="Rockwell" panose="02060603020205020403" pitchFamily="18" charset="0"/>
                <a:ea typeface="Microsoft YaHei" panose="020B0503020204020204" pitchFamily="34" charset="-122"/>
              </a:rPr>
              <a:t>.  </a:t>
            </a:r>
            <a:r>
              <a:rPr lang="en-US" altLang="en-US" sz="750" dirty="0">
                <a:solidFill>
                  <a:srgbClr val="000066"/>
                </a:solidFill>
                <a:latin typeface="Rockwell" panose="02060603020205020403" pitchFamily="18" charset="0"/>
                <a:ea typeface="Microsoft YaHei" panose="020B0503020204020204" pitchFamily="34" charset="-122"/>
              </a:rPr>
              <a:t>(G9D02)</a:t>
            </a:r>
          </a:p>
          <a:p>
            <a:pPr marL="900113" lvl="2" indent="-214313" defTabSz="342900" fontAlgn="base">
              <a:spcBef>
                <a:spcPts val="375"/>
              </a:spcBef>
              <a:spcAft>
                <a:spcPct val="0"/>
              </a:spcAft>
              <a:buClr>
                <a:srgbClr val="FF1515"/>
              </a:buClr>
              <a:buSzPct val="100000"/>
              <a:buFont typeface="Arial" panose="020B0604020202020204" pitchFamily="34" charset="0"/>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1200" dirty="0">
                <a:solidFill>
                  <a:srgbClr val="000066"/>
                </a:solidFill>
                <a:latin typeface="Rockwell" panose="02060603020205020403" pitchFamily="18" charset="0"/>
                <a:ea typeface="Microsoft YaHei" panose="020B0503020204020204" pitchFamily="34" charset="-122"/>
              </a:rPr>
              <a:t>A resonant dipole has an impedance at the center of about 72 ohms.</a:t>
            </a:r>
          </a:p>
          <a:p>
            <a:pPr marL="900113" lvl="2" indent="-214313" defTabSz="342900" fontAlgn="base">
              <a:spcBef>
                <a:spcPts val="375"/>
              </a:spcBef>
              <a:spcAft>
                <a:spcPct val="0"/>
              </a:spcAft>
              <a:buClr>
                <a:srgbClr val="FF1515"/>
              </a:buClr>
              <a:buSzPct val="100000"/>
              <a:buFont typeface="Arial" panose="020B0604020202020204" pitchFamily="34" charset="0"/>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1200" dirty="0">
                <a:solidFill>
                  <a:srgbClr val="000066"/>
                </a:solidFill>
                <a:latin typeface="Rockwell" panose="02060603020205020403" pitchFamily="18" charset="0"/>
                <a:ea typeface="Microsoft YaHei" panose="020B0503020204020204" pitchFamily="34" charset="-122"/>
              </a:rPr>
              <a:t>End-fed impedance typically will be something on the order of 2500 ohms.</a:t>
            </a:r>
          </a:p>
          <a:p>
            <a:pPr marL="0" indent="0" defTabSz="342900" fontAlgn="base">
              <a:spcBef>
                <a:spcPts val="375"/>
              </a:spcBef>
              <a:spcAft>
                <a:spcPct val="0"/>
              </a:spcAft>
              <a:buClr>
                <a:srgbClr val="FF1515"/>
              </a:buClr>
              <a:buSzPct val="100000"/>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1500" dirty="0">
                <a:solidFill>
                  <a:srgbClr val="000066"/>
                </a:solidFill>
                <a:latin typeface="Rockwell" panose="02060603020205020403" pitchFamily="18" charset="0"/>
                <a:ea typeface="Microsoft YaHei" panose="020B0503020204020204" pitchFamily="34" charset="-122"/>
              </a:rPr>
              <a:t> The radiation pattern of a dipole antenna in free space in a plane containing the conductor will be a figure-eight at right angles to the antenna. </a:t>
            </a:r>
            <a:r>
              <a:rPr lang="en-US" altLang="en-US" sz="750" dirty="0">
                <a:solidFill>
                  <a:srgbClr val="000066"/>
                </a:solidFill>
                <a:latin typeface="Rockwell" panose="02060603020205020403" pitchFamily="18" charset="0"/>
                <a:ea typeface="Microsoft YaHei" panose="020B0503020204020204" pitchFamily="34" charset="-122"/>
              </a:rPr>
              <a:t>(G9B04)</a:t>
            </a:r>
          </a:p>
          <a:p>
            <a:pPr marL="900113" lvl="2" indent="-214313" defTabSz="342900" fontAlgn="base">
              <a:spcBef>
                <a:spcPts val="375"/>
              </a:spcBef>
              <a:spcAft>
                <a:spcPct val="0"/>
              </a:spcAft>
              <a:buClr>
                <a:srgbClr val="FF1515"/>
              </a:buClr>
              <a:buSzPct val="100000"/>
              <a:buFont typeface="Arial" panose="020B0604020202020204" pitchFamily="34" charset="0"/>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450" dirty="0">
              <a:solidFill>
                <a:srgbClr val="FF0000"/>
              </a:solidFill>
              <a:latin typeface="Rockwell" panose="02060603020205020403" pitchFamily="18" charset="0"/>
              <a:ea typeface="Microsoft YaHei" panose="020B0503020204020204" pitchFamily="34" charset="-122"/>
            </a:endParaRPr>
          </a:p>
          <a:p>
            <a:pPr marL="900113" lvl="2" indent="-214313" defTabSz="342900" fontAlgn="base">
              <a:spcBef>
                <a:spcPts val="375"/>
              </a:spcBef>
              <a:spcAft>
                <a:spcPct val="0"/>
              </a:spcAft>
              <a:buClr>
                <a:srgbClr val="FF1515"/>
              </a:buClr>
              <a:buSzPct val="100000"/>
              <a:buFont typeface="Arial" panose="020B0604020202020204" pitchFamily="34" charset="0"/>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1200" dirty="0">
                <a:solidFill>
                  <a:srgbClr val="FF0000"/>
                </a:solidFill>
                <a:latin typeface="Rockwell" panose="02060603020205020403" pitchFamily="18" charset="0"/>
                <a:ea typeface="Microsoft YaHei" panose="020B0503020204020204" pitchFamily="34" charset="-122"/>
              </a:rPr>
              <a:t>Reception and transmission are minimal off the ends of the wire.</a:t>
            </a: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p:txBody>
      </p:sp>
      <p:sp>
        <p:nvSpPr>
          <p:cNvPr id="9219" name="Picture 3">
            <a:extLst>
              <a:ext uri="{FF2B5EF4-FFF2-40B4-BE49-F238E27FC236}">
                <a16:creationId xmlns:a16="http://schemas.microsoft.com/office/drawing/2014/main" id="{68F1626C-FB5B-3171-D149-B620A5D10BC3}"/>
              </a:ext>
            </a:extLst>
          </p:cNvPr>
          <p:cNvSpPr>
            <a:spLocks noChangeAspect="1" noChangeArrowheads="1"/>
          </p:cNvSpPr>
          <p:nvPr/>
        </p:nvSpPr>
        <p:spPr bwMode="auto">
          <a:xfrm>
            <a:off x="4744641" y="1879998"/>
            <a:ext cx="998934" cy="99179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defTabSz="342900" fontAlgn="base">
              <a:spcBef>
                <a:spcPct val="0"/>
              </a:spcBef>
              <a:spcAft>
                <a:spcPct val="0"/>
              </a:spcAft>
            </a:pPr>
            <a:endParaRPr lang="en-US" altLang="en-US" sz="1350" dirty="0">
              <a:solidFill>
                <a:prstClr val="black"/>
              </a:solidFill>
            </a:endParaRPr>
          </a:p>
        </p:txBody>
      </p:sp>
      <p:pic>
        <p:nvPicPr>
          <p:cNvPr id="10" name="Picture 9" descr="Image result for radiation pattern of a quarter-wave, ground-plane vertical antenna">
            <a:extLst>
              <a:ext uri="{FF2B5EF4-FFF2-40B4-BE49-F238E27FC236}">
                <a16:creationId xmlns:a16="http://schemas.microsoft.com/office/drawing/2014/main" id="{AD6D0880-CAB5-4C45-16CE-34DDF82D9899}"/>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43500" y="2635730"/>
            <a:ext cx="3178969" cy="1841600"/>
          </a:xfrm>
          <a:prstGeom prst="rect">
            <a:avLst/>
          </a:prstGeom>
          <a:noFill/>
          <a:ln>
            <a:noFill/>
          </a:ln>
        </p:spPr>
      </p:pic>
      <p:pic>
        <p:nvPicPr>
          <p:cNvPr id="3080" name="Picture 8" descr="Image result for end fed half wave antenna">
            <a:extLst>
              <a:ext uri="{FF2B5EF4-FFF2-40B4-BE49-F238E27FC236}">
                <a16:creationId xmlns:a16="http://schemas.microsoft.com/office/drawing/2014/main" id="{F4CD6808-95D9-0573-9E87-A64BDFD55A4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3500" y="1315432"/>
            <a:ext cx="3178969" cy="892820"/>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a:extLst>
              <a:ext uri="{FF2B5EF4-FFF2-40B4-BE49-F238E27FC236}">
                <a16:creationId xmlns:a16="http://schemas.microsoft.com/office/drawing/2014/main" id="{5F45549C-81D7-05EE-32CD-74448EA704E9}"/>
              </a:ext>
            </a:extLst>
          </p:cNvPr>
          <p:cNvSpPr>
            <a:spLocks noGrp="1"/>
          </p:cNvSpPr>
          <p:nvPr>
            <p:ph type="sldNum" sz="quarter" idx="12"/>
          </p:nvPr>
        </p:nvSpPr>
        <p:spPr/>
        <p:txBody>
          <a:bodyPr/>
          <a:lstStyle/>
          <a:p>
            <a:pPr defTabSz="342900">
              <a:defRPr/>
            </a:pPr>
            <a:fld id="{F9B04EAC-6405-42D3-B5A3-0AE3489ADD26}" type="slidenum">
              <a:rPr lang="en-US">
                <a:solidFill>
                  <a:prstClr val="black">
                    <a:tint val="75000"/>
                  </a:prstClr>
                </a:solidFill>
                <a:latin typeface="Calibri" panose="020F0502020204030204"/>
              </a:rPr>
              <a:pPr defTabSz="342900">
                <a:defRPr/>
              </a:pPr>
              <a:t>10</a:t>
            </a:fld>
            <a:endParaRPr lang="en-US" dirty="0">
              <a:solidFill>
                <a:prstClr val="black">
                  <a:tint val="75000"/>
                </a:prstClr>
              </a:solidFill>
              <a:latin typeface="Calibri" panose="020F0502020204030204"/>
            </a:endParaRPr>
          </a:p>
        </p:txBody>
      </p:sp>
      <p:sp>
        <p:nvSpPr>
          <p:cNvPr id="2" name="Rectangle 4">
            <a:extLst>
              <a:ext uri="{FF2B5EF4-FFF2-40B4-BE49-F238E27FC236}">
                <a16:creationId xmlns:a16="http://schemas.microsoft.com/office/drawing/2014/main" id="{FC598D20-4925-75FD-37A6-EEAB5D3F3248}"/>
              </a:ext>
            </a:extLst>
          </p:cNvPr>
          <p:cNvSpPr txBox="1">
            <a:spLocks noChangeArrowheads="1"/>
          </p:cNvSpPr>
          <p:nvPr/>
        </p:nvSpPr>
        <p:spPr>
          <a:xfrm>
            <a:off x="1331118" y="156736"/>
            <a:ext cx="6481763" cy="427434"/>
          </a:xfrm>
          <a:prstGeom prst="rect">
            <a:avLst/>
          </a:prstGeom>
        </p:spPr>
        <p:txBody>
          <a:bodyPr>
            <a:normAutofit fontScale="97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r>
              <a:rPr lang="en-US" altLang="en-US" sz="2700" dirty="0"/>
              <a:t>HF Antennas</a:t>
            </a:r>
          </a:p>
        </p:txBody>
      </p:sp>
    </p:spTree>
    <p:extLst>
      <p:ext uri="{BB962C8B-B14F-4D97-AF65-F5344CB8AC3E}">
        <p14:creationId xmlns:p14="http://schemas.microsoft.com/office/powerpoint/2010/main" val="279049081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additive="repl">
                                        <p:cTn id="6" dur="1" fill="hold">
                                          <p:stCondLst>
                                            <p:cond delay="0"/>
                                          </p:stCondLst>
                                        </p:cTn>
                                        <p:tgtEl>
                                          <p:spTgt spid="9218">
                                            <p:txEl>
                                              <p:pRg st="1" end="1"/>
                                            </p:txEl>
                                          </p:spTgt>
                                        </p:tgtEl>
                                        <p:attrNameLst>
                                          <p:attrName>style.visibility</p:attrName>
                                        </p:attrNameLst>
                                      </p:cBhvr>
                                      <p:to>
                                        <p:strVal val="visible"/>
                                      </p:to>
                                    </p:set>
                                    <p:animEffect transition="in" filter="wipe(up)">
                                      <p:cBhvr additive="repl">
                                        <p:cTn id="7" dur="1000"/>
                                        <p:tgtEl>
                                          <p:spTgt spid="9218">
                                            <p:txEl>
                                              <p:pRg st="1" end="1"/>
                                            </p:txEl>
                                          </p:spTgt>
                                        </p:tgtEl>
                                      </p:cBhvr>
                                    </p:animEffect>
                                  </p:childTnLst>
                                </p:cTn>
                              </p:par>
                            </p:childTnLst>
                          </p:cTn>
                        </p:par>
                        <p:par>
                          <p:cTn id="8" fill="hold">
                            <p:stCondLst>
                              <p:cond delay="1000"/>
                            </p:stCondLst>
                            <p:childTnLst>
                              <p:par>
                                <p:cTn id="9" presetID="22" presetClass="entr" presetSubtype="2" fill="hold" nodeType="afterEffect">
                                  <p:stCondLst>
                                    <p:cond delay="0"/>
                                  </p:stCondLst>
                                  <p:childTnLst>
                                    <p:set>
                                      <p:cBhvr>
                                        <p:cTn id="10" dur="1" fill="hold">
                                          <p:stCondLst>
                                            <p:cond delay="0"/>
                                          </p:stCondLst>
                                        </p:cTn>
                                        <p:tgtEl>
                                          <p:spTgt spid="3080"/>
                                        </p:tgtEl>
                                        <p:attrNameLst>
                                          <p:attrName>style.visibility</p:attrName>
                                        </p:attrNameLst>
                                      </p:cBhvr>
                                      <p:to>
                                        <p:strVal val="visible"/>
                                      </p:to>
                                    </p:set>
                                    <p:animEffect transition="in" filter="wipe(right)">
                                      <p:cBhvr>
                                        <p:cTn id="11" dur="1000"/>
                                        <p:tgtEl>
                                          <p:spTgt spid="308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9218">
                                            <p:txEl>
                                              <p:pRg st="2" end="2"/>
                                            </p:txEl>
                                          </p:spTgt>
                                        </p:tgtEl>
                                        <p:attrNameLst>
                                          <p:attrName>style.visibility</p:attrName>
                                        </p:attrNameLst>
                                      </p:cBhvr>
                                      <p:to>
                                        <p:strVal val="visible"/>
                                      </p:to>
                                    </p:set>
                                    <p:animEffect transition="in" filter="wipe(left)">
                                      <p:cBhvr>
                                        <p:cTn id="16" dur="1000"/>
                                        <p:tgtEl>
                                          <p:spTgt spid="9218">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9218">
                                            <p:txEl>
                                              <p:pRg st="3" end="3"/>
                                            </p:txEl>
                                          </p:spTgt>
                                        </p:tgtEl>
                                        <p:attrNameLst>
                                          <p:attrName>style.visibility</p:attrName>
                                        </p:attrNameLst>
                                      </p:cBhvr>
                                      <p:to>
                                        <p:strVal val="visible"/>
                                      </p:to>
                                    </p:set>
                                    <p:animEffect transition="in" filter="wipe(left)">
                                      <p:cBhvr>
                                        <p:cTn id="21" dur="1000"/>
                                        <p:tgtEl>
                                          <p:spTgt spid="9218">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9218">
                                            <p:txEl>
                                              <p:pRg st="5" end="5"/>
                                            </p:txEl>
                                          </p:spTgt>
                                        </p:tgtEl>
                                        <p:attrNameLst>
                                          <p:attrName>style.visibility</p:attrName>
                                        </p:attrNameLst>
                                      </p:cBhvr>
                                      <p:to>
                                        <p:strVal val="visible"/>
                                      </p:to>
                                    </p:set>
                                    <p:animEffect transition="in" filter="wipe(left)">
                                      <p:cBhvr>
                                        <p:cTn id="26" dur="1000"/>
                                        <p:tgtEl>
                                          <p:spTgt spid="9218">
                                            <p:txEl>
                                              <p:pRg st="5" end="5"/>
                                            </p:txEl>
                                          </p:spTgt>
                                        </p:tgtEl>
                                      </p:cBhvr>
                                    </p:animEffect>
                                  </p:childTnLst>
                                </p:cTn>
                              </p:par>
                            </p:childTnLst>
                          </p:cTn>
                        </p:par>
                        <p:par>
                          <p:cTn id="27" fill="hold">
                            <p:stCondLst>
                              <p:cond delay="1000"/>
                            </p:stCondLst>
                            <p:childTnLst>
                              <p:par>
                                <p:cTn id="28" presetID="22" presetClass="entr" presetSubtype="2"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right)">
                                      <p:cBhvr>
                                        <p:cTn id="30" dur="10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9218">
                                            <p:txEl>
                                              <p:pRg st="7" end="7"/>
                                            </p:txEl>
                                          </p:spTgt>
                                        </p:tgtEl>
                                        <p:attrNameLst>
                                          <p:attrName>style.visibility</p:attrName>
                                        </p:attrNameLst>
                                      </p:cBhvr>
                                      <p:to>
                                        <p:strVal val="visible"/>
                                      </p:to>
                                    </p:set>
                                    <p:animEffect transition="in" filter="wipe(down)">
                                      <p:cBhvr>
                                        <p:cTn id="35" dur="1000"/>
                                        <p:tgtEl>
                                          <p:spTgt spid="9218">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05D618-515C-923A-D079-8351EDC86421}"/>
            </a:ext>
          </a:extLst>
        </p:cNvPr>
        <p:cNvGrpSpPr/>
        <p:nvPr/>
      </p:nvGrpSpPr>
      <p:grpSpPr>
        <a:xfrm>
          <a:off x="0" y="0"/>
          <a:ext cx="0" cy="0"/>
          <a:chOff x="0" y="0"/>
          <a:chExt cx="0" cy="0"/>
        </a:xfrm>
      </p:grpSpPr>
      <p:sp>
        <p:nvSpPr>
          <p:cNvPr id="21506" name="Rectangle 1">
            <a:extLst>
              <a:ext uri="{FF2B5EF4-FFF2-40B4-BE49-F238E27FC236}">
                <a16:creationId xmlns:a16="http://schemas.microsoft.com/office/drawing/2014/main" id="{1C335D7C-8D81-67A4-41A8-C61CBC51F928}"/>
              </a:ext>
            </a:extLst>
          </p:cNvPr>
          <p:cNvSpPr>
            <a:spLocks noChangeArrowheads="1"/>
          </p:cNvSpPr>
          <p:nvPr/>
        </p:nvSpPr>
        <p:spPr bwMode="auto">
          <a:xfrm>
            <a:off x="1331119" y="195263"/>
            <a:ext cx="6481763" cy="651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nchor="b"/>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algn="ctr" defTabSz="342900" fontAlgn="base">
              <a:spcBef>
                <a:spcPct val="0"/>
              </a:spcBef>
              <a:spcAft>
                <a:spcPct val="0"/>
              </a:spcAft>
              <a:buClr>
                <a:srgbClr val="000000"/>
              </a:buClr>
              <a:buSzPct val="100000"/>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2700" dirty="0">
                <a:solidFill>
                  <a:srgbClr val="FFFFFF"/>
                </a:solidFill>
                <a:latin typeface="Rockwell" panose="02060603020205020403" pitchFamily="18" charset="0"/>
                <a:ea typeface="Microsoft YaHei" panose="020B0503020204020204" pitchFamily="34" charset="-122"/>
              </a:rPr>
              <a:t>HF Antennas</a:t>
            </a:r>
          </a:p>
        </p:txBody>
      </p:sp>
      <p:sp>
        <p:nvSpPr>
          <p:cNvPr id="11266" name="Rectangle 2">
            <a:extLst>
              <a:ext uri="{FF2B5EF4-FFF2-40B4-BE49-F238E27FC236}">
                <a16:creationId xmlns:a16="http://schemas.microsoft.com/office/drawing/2014/main" id="{2268E47F-8EA7-0EEC-75C7-BFD2185BB4C1}"/>
              </a:ext>
            </a:extLst>
          </p:cNvPr>
          <p:cNvSpPr>
            <a:spLocks noChangeArrowheads="1"/>
          </p:cNvSpPr>
          <p:nvPr/>
        </p:nvSpPr>
        <p:spPr bwMode="auto">
          <a:xfrm>
            <a:off x="338613" y="710803"/>
            <a:ext cx="3709035" cy="37218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41313" indent="-3413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9pPr>
          </a:lstStyle>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 pos="6858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 pos="6858000" algn="l"/>
              </a:tabLst>
            </a:pPr>
            <a:r>
              <a:rPr lang="en-US" altLang="en-US" sz="1500" dirty="0">
                <a:solidFill>
                  <a:srgbClr val="000066"/>
                </a:solidFill>
                <a:latin typeface="Rockwell" panose="02060603020205020403" pitchFamily="18" charset="0"/>
                <a:ea typeface="Microsoft YaHei" panose="020B0503020204020204" pitchFamily="34" charset="-122"/>
              </a:rPr>
              <a:t>The maximum direction radiation from a portable/mobile VHF/UHF “halo” antenna is omnidirectional in the plane of the halo.  </a:t>
            </a:r>
            <a:r>
              <a:rPr lang="en-US" altLang="en-US" sz="750" dirty="0">
                <a:solidFill>
                  <a:srgbClr val="000066"/>
                </a:solidFill>
                <a:latin typeface="Rockwell" panose="02060603020205020403" pitchFamily="18" charset="0"/>
                <a:ea typeface="Microsoft YaHei" panose="020B0503020204020204" pitchFamily="34" charset="-122"/>
              </a:rPr>
              <a:t>(G9D03)</a:t>
            </a:r>
            <a:r>
              <a:rPr lang="en-US" altLang="en-US" sz="1500" dirty="0">
                <a:solidFill>
                  <a:srgbClr val="000066"/>
                </a:solidFill>
                <a:latin typeface="Rockwell" panose="02060603020205020403" pitchFamily="18" charset="0"/>
                <a:ea typeface="Microsoft YaHei" panose="020B0503020204020204" pitchFamily="34" charset="-122"/>
              </a:rPr>
              <a:t> </a:t>
            </a:r>
          </a:p>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 pos="6858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 pos="6858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 pos="6858000" algn="l"/>
              </a:tabLst>
            </a:pPr>
            <a:endParaRPr lang="en-US" altLang="en-US" sz="825"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 pos="6858000" algn="l"/>
              </a:tabLst>
            </a:pPr>
            <a:r>
              <a:rPr lang="en-US" altLang="en-US" sz="1500" b="1" dirty="0">
                <a:solidFill>
                  <a:srgbClr val="000066"/>
                </a:solidFill>
                <a:latin typeface="Rockwell" panose="02060603020205020403" pitchFamily="18" charset="0"/>
                <a:ea typeface="Microsoft YaHei" panose="020B0503020204020204" pitchFamily="34" charset="-122"/>
              </a:rPr>
              <a:t>Antenna height affects </a:t>
            </a:r>
            <a:r>
              <a:rPr lang="en-US" altLang="en-US" sz="1500" dirty="0">
                <a:solidFill>
                  <a:srgbClr val="000066"/>
                </a:solidFill>
                <a:latin typeface="Rockwell" panose="02060603020205020403" pitchFamily="18" charset="0"/>
                <a:ea typeface="Microsoft YaHei" panose="020B0503020204020204" pitchFamily="34" charset="-122"/>
              </a:rPr>
              <a:t>the horizontal (azimuthal) radiation pattern of a horizontal dipole HF antenna in that if an antenna is less than ½ wavelength high, the azimuthal pattern is almost </a:t>
            </a:r>
            <a:r>
              <a:rPr lang="en-US" altLang="en-US" sz="1500" b="1" dirty="0">
                <a:solidFill>
                  <a:srgbClr val="000066"/>
                </a:solidFill>
                <a:latin typeface="Rockwell" panose="02060603020205020403" pitchFamily="18" charset="0"/>
                <a:ea typeface="Microsoft YaHei" panose="020B0503020204020204" pitchFamily="34" charset="-122"/>
              </a:rPr>
              <a:t>omnidirectional.</a:t>
            </a:r>
            <a:r>
              <a:rPr lang="en-US" altLang="en-US" sz="1500" dirty="0">
                <a:solidFill>
                  <a:srgbClr val="000066"/>
                </a:solidFill>
                <a:latin typeface="Rockwell" panose="02060603020205020403" pitchFamily="18" charset="0"/>
                <a:ea typeface="Microsoft YaHei" panose="020B0503020204020204" pitchFamily="34" charset="-122"/>
              </a:rPr>
              <a:t> </a:t>
            </a:r>
            <a:r>
              <a:rPr lang="en-US" altLang="en-US" sz="750" dirty="0">
                <a:solidFill>
                  <a:srgbClr val="000066"/>
                </a:solidFill>
                <a:latin typeface="Rockwell" panose="02060603020205020403" pitchFamily="18" charset="0"/>
                <a:ea typeface="Microsoft YaHei" panose="020B0503020204020204" pitchFamily="34" charset="-122"/>
              </a:rPr>
              <a:t>(G9B05)</a:t>
            </a: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 pos="6858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 pos="6858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 pos="6858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 pos="6858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 pos="6858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 pos="6858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 pos="6858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 pos="6858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 pos="6858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p:txBody>
      </p:sp>
      <p:pic>
        <p:nvPicPr>
          <p:cNvPr id="2" name="Picture 1">
            <a:extLst>
              <a:ext uri="{FF2B5EF4-FFF2-40B4-BE49-F238E27FC236}">
                <a16:creationId xmlns:a16="http://schemas.microsoft.com/office/drawing/2014/main" id="{BBCB906F-A847-D866-6962-D56AC442623A}"/>
              </a:ext>
            </a:extLst>
          </p:cNvPr>
          <p:cNvPicPr>
            <a:picLocks noChangeAspect="1"/>
          </p:cNvPicPr>
          <p:nvPr/>
        </p:nvPicPr>
        <p:blipFill>
          <a:blip r:embed="rId3"/>
          <a:stretch>
            <a:fillRect/>
          </a:stretch>
        </p:blipFill>
        <p:spPr>
          <a:xfrm>
            <a:off x="6778927" y="698539"/>
            <a:ext cx="1911262" cy="1768078"/>
          </a:xfrm>
          <a:prstGeom prst="rect">
            <a:avLst/>
          </a:prstGeom>
        </p:spPr>
      </p:pic>
      <p:pic>
        <p:nvPicPr>
          <p:cNvPr id="5122" name="Picture 2" descr="Image result for VHF UHF halo mobile antenna">
            <a:extLst>
              <a:ext uri="{FF2B5EF4-FFF2-40B4-BE49-F238E27FC236}">
                <a16:creationId xmlns:a16="http://schemas.microsoft.com/office/drawing/2014/main" id="{F3506B9D-522D-3434-4D06-E85FF3280F0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97542" y="710803"/>
            <a:ext cx="2357438" cy="176807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9" descr="pg 154">
            <a:extLst>
              <a:ext uri="{FF2B5EF4-FFF2-40B4-BE49-F238E27FC236}">
                <a16:creationId xmlns:a16="http://schemas.microsoft.com/office/drawing/2014/main" id="{BA11B160-166E-D459-1776-4ADC0C28C98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11035" y="2730102"/>
            <a:ext cx="4379154" cy="1702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EBF07B2C-31AA-4A4D-FCE7-655B8A6A2D59}"/>
              </a:ext>
            </a:extLst>
          </p:cNvPr>
          <p:cNvSpPr>
            <a:spLocks noGrp="1"/>
          </p:cNvSpPr>
          <p:nvPr>
            <p:ph type="sldNum" sz="quarter" idx="12"/>
          </p:nvPr>
        </p:nvSpPr>
        <p:spPr/>
        <p:txBody>
          <a:bodyPr/>
          <a:lstStyle/>
          <a:p>
            <a:pPr defTabSz="342900">
              <a:defRPr/>
            </a:pPr>
            <a:fld id="{F9B04EAC-6405-42D3-B5A3-0AE3489ADD26}" type="slidenum">
              <a:rPr lang="en-US">
                <a:solidFill>
                  <a:prstClr val="black">
                    <a:tint val="75000"/>
                  </a:prstClr>
                </a:solidFill>
                <a:latin typeface="Calibri" panose="020F0502020204030204"/>
              </a:rPr>
              <a:pPr defTabSz="342900">
                <a:defRPr/>
              </a:pPr>
              <a:t>11</a:t>
            </a:fld>
            <a:endParaRPr lang="en-US" dirty="0">
              <a:solidFill>
                <a:prstClr val="black">
                  <a:tint val="75000"/>
                </a:prstClr>
              </a:solidFill>
              <a:latin typeface="Calibri" panose="020F0502020204030204"/>
            </a:endParaRPr>
          </a:p>
        </p:txBody>
      </p:sp>
      <p:sp>
        <p:nvSpPr>
          <p:cNvPr id="3" name="Rectangle 4">
            <a:extLst>
              <a:ext uri="{FF2B5EF4-FFF2-40B4-BE49-F238E27FC236}">
                <a16:creationId xmlns:a16="http://schemas.microsoft.com/office/drawing/2014/main" id="{67B93C5D-22E3-5B03-525A-ACDAFD7A9010}"/>
              </a:ext>
            </a:extLst>
          </p:cNvPr>
          <p:cNvSpPr txBox="1">
            <a:spLocks noChangeArrowheads="1"/>
          </p:cNvSpPr>
          <p:nvPr/>
        </p:nvSpPr>
        <p:spPr>
          <a:xfrm>
            <a:off x="1331118" y="156736"/>
            <a:ext cx="6481763" cy="427434"/>
          </a:xfrm>
          <a:prstGeom prst="rect">
            <a:avLst/>
          </a:prstGeom>
        </p:spPr>
        <p:txBody>
          <a:bodyPr>
            <a:normAutofit fontScale="97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r>
              <a:rPr lang="en-US" altLang="en-US" sz="2700" dirty="0"/>
              <a:t>HF Antennas</a:t>
            </a:r>
          </a:p>
        </p:txBody>
      </p:sp>
    </p:spTree>
    <p:extLst>
      <p:ext uri="{BB962C8B-B14F-4D97-AF65-F5344CB8AC3E}">
        <p14:creationId xmlns:p14="http://schemas.microsoft.com/office/powerpoint/2010/main" val="235383015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additive="repl">
                                        <p:cTn id="6" dur="1" fill="hold">
                                          <p:stCondLst>
                                            <p:cond delay="0"/>
                                          </p:stCondLst>
                                        </p:cTn>
                                        <p:tgtEl>
                                          <p:spTgt spid="11266">
                                            <p:txEl>
                                              <p:pRg st="1" end="1"/>
                                            </p:txEl>
                                          </p:spTgt>
                                        </p:tgtEl>
                                        <p:attrNameLst>
                                          <p:attrName>style.visibility</p:attrName>
                                        </p:attrNameLst>
                                      </p:cBhvr>
                                      <p:to>
                                        <p:strVal val="visible"/>
                                      </p:to>
                                    </p:set>
                                    <p:animEffect transition="in" filter="wipe(up)">
                                      <p:cBhvr additive="repl">
                                        <p:cTn id="7" dur="1000"/>
                                        <p:tgtEl>
                                          <p:spTgt spid="11266">
                                            <p:txEl>
                                              <p:pRg st="1" end="1"/>
                                            </p:txEl>
                                          </p:spTgt>
                                        </p:tgtEl>
                                      </p:cBhvr>
                                    </p:animEffect>
                                  </p:childTnLst>
                                </p:cTn>
                              </p:par>
                            </p:childTnLst>
                          </p:cTn>
                        </p:par>
                        <p:par>
                          <p:cTn id="8" fill="hold">
                            <p:stCondLst>
                              <p:cond delay="1000"/>
                            </p:stCondLst>
                            <p:childTnLst>
                              <p:par>
                                <p:cTn id="9" presetID="22" presetClass="entr" presetSubtype="2" fill="hold" nodeType="afterEffect">
                                  <p:stCondLst>
                                    <p:cond delay="0"/>
                                  </p:stCondLst>
                                  <p:childTnLst>
                                    <p:set>
                                      <p:cBhvr>
                                        <p:cTn id="10" dur="1" fill="hold">
                                          <p:stCondLst>
                                            <p:cond delay="0"/>
                                          </p:stCondLst>
                                        </p:cTn>
                                        <p:tgtEl>
                                          <p:spTgt spid="5122"/>
                                        </p:tgtEl>
                                        <p:attrNameLst>
                                          <p:attrName>style.visibility</p:attrName>
                                        </p:attrNameLst>
                                      </p:cBhvr>
                                      <p:to>
                                        <p:strVal val="visible"/>
                                      </p:to>
                                    </p:set>
                                    <p:animEffect transition="in" filter="wipe(right)">
                                      <p:cBhvr>
                                        <p:cTn id="11" dur="1000"/>
                                        <p:tgtEl>
                                          <p:spTgt spid="5122"/>
                                        </p:tgtEl>
                                      </p:cBhvr>
                                    </p:animEffect>
                                  </p:childTnLst>
                                </p:cTn>
                              </p:par>
                              <p:par>
                                <p:cTn id="12" presetID="22" presetClass="entr" presetSubtype="2"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right)">
                                      <p:cBhvr>
                                        <p:cTn id="14" dur="1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11266">
                                            <p:txEl>
                                              <p:pRg st="5" end="5"/>
                                            </p:txEl>
                                          </p:spTgt>
                                        </p:tgtEl>
                                        <p:attrNameLst>
                                          <p:attrName>style.visibility</p:attrName>
                                        </p:attrNameLst>
                                      </p:cBhvr>
                                      <p:to>
                                        <p:strVal val="visible"/>
                                      </p:to>
                                    </p:set>
                                    <p:animEffect transition="in" filter="wipe(left)">
                                      <p:cBhvr>
                                        <p:cTn id="19" dur="1000"/>
                                        <p:tgtEl>
                                          <p:spTgt spid="11266">
                                            <p:txEl>
                                              <p:pRg st="5" end="5"/>
                                            </p:txEl>
                                          </p:spTgt>
                                        </p:tgtEl>
                                      </p:cBhvr>
                                    </p:animEffect>
                                  </p:childTnLst>
                                </p:cTn>
                              </p:par>
                            </p:childTnLst>
                          </p:cTn>
                        </p:par>
                        <p:par>
                          <p:cTn id="20" fill="hold">
                            <p:stCondLst>
                              <p:cond delay="1000"/>
                            </p:stCondLst>
                            <p:childTnLst>
                              <p:par>
                                <p:cTn id="21" presetID="22" presetClass="entr" presetSubtype="4" fill="hold" nodeType="afterEffect">
                                  <p:stCondLst>
                                    <p:cond delay="100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391B24-9758-8560-FD1C-B83227373887}"/>
            </a:ext>
          </a:extLst>
        </p:cNvPr>
        <p:cNvGrpSpPr/>
        <p:nvPr/>
      </p:nvGrpSpPr>
      <p:grpSpPr>
        <a:xfrm>
          <a:off x="0" y="0"/>
          <a:ext cx="0" cy="0"/>
          <a:chOff x="0" y="0"/>
          <a:chExt cx="0" cy="0"/>
        </a:xfrm>
      </p:grpSpPr>
      <p:sp>
        <p:nvSpPr>
          <p:cNvPr id="23554" name="Rectangle 1">
            <a:extLst>
              <a:ext uri="{FF2B5EF4-FFF2-40B4-BE49-F238E27FC236}">
                <a16:creationId xmlns:a16="http://schemas.microsoft.com/office/drawing/2014/main" id="{9C0D0D15-B342-CE1D-E5EA-CB5CABAACA19}"/>
              </a:ext>
            </a:extLst>
          </p:cNvPr>
          <p:cNvSpPr>
            <a:spLocks noChangeArrowheads="1"/>
          </p:cNvSpPr>
          <p:nvPr/>
        </p:nvSpPr>
        <p:spPr bwMode="auto">
          <a:xfrm>
            <a:off x="1331119" y="195263"/>
            <a:ext cx="6481763" cy="651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nchor="b"/>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algn="ctr" defTabSz="342900" fontAlgn="base">
              <a:spcBef>
                <a:spcPct val="0"/>
              </a:spcBef>
              <a:spcAft>
                <a:spcPct val="0"/>
              </a:spcAft>
              <a:buClr>
                <a:srgbClr val="000000"/>
              </a:buClr>
              <a:buSzPct val="100000"/>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2700" dirty="0">
                <a:solidFill>
                  <a:srgbClr val="FFFFFF"/>
                </a:solidFill>
                <a:latin typeface="Rockwell" panose="02060603020205020403" pitchFamily="18" charset="0"/>
                <a:ea typeface="Microsoft YaHei" panose="020B0503020204020204" pitchFamily="34" charset="-122"/>
              </a:rPr>
              <a:t>HF Antennas</a:t>
            </a:r>
          </a:p>
        </p:txBody>
      </p:sp>
      <p:sp>
        <p:nvSpPr>
          <p:cNvPr id="12290" name="Rectangle 2">
            <a:extLst>
              <a:ext uri="{FF2B5EF4-FFF2-40B4-BE49-F238E27FC236}">
                <a16:creationId xmlns:a16="http://schemas.microsoft.com/office/drawing/2014/main" id="{4E535EB2-12FD-2D59-430A-CADA425F96D1}"/>
              </a:ext>
            </a:extLst>
          </p:cNvPr>
          <p:cNvSpPr>
            <a:spLocks noChangeArrowheads="1"/>
          </p:cNvSpPr>
          <p:nvPr/>
        </p:nvSpPr>
        <p:spPr bwMode="auto">
          <a:xfrm>
            <a:off x="530866" y="958227"/>
            <a:ext cx="3569970" cy="37218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41313" indent="-3413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1363" indent="-28416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b="1"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1500" b="1" dirty="0">
                <a:solidFill>
                  <a:srgbClr val="000066"/>
                </a:solidFill>
                <a:latin typeface="Rockwell" panose="02060603020205020403" pitchFamily="18" charset="0"/>
                <a:ea typeface="Microsoft YaHei" panose="020B0503020204020204" pitchFamily="34" charset="-122"/>
              </a:rPr>
              <a:t>Omnidirectional in azimuth </a:t>
            </a:r>
            <a:r>
              <a:rPr lang="en-US" altLang="en-US" sz="1500" dirty="0">
                <a:solidFill>
                  <a:srgbClr val="000066"/>
                </a:solidFill>
                <a:latin typeface="Rockwell" panose="02060603020205020403" pitchFamily="18" charset="0"/>
                <a:ea typeface="Microsoft YaHei" panose="020B0503020204020204" pitchFamily="34" charset="-122"/>
              </a:rPr>
              <a:t>best describes the </a:t>
            </a:r>
            <a:r>
              <a:rPr lang="en-US" altLang="en-US" sz="1500" b="1" dirty="0">
                <a:solidFill>
                  <a:srgbClr val="000066"/>
                </a:solidFill>
                <a:latin typeface="Rockwell" panose="02060603020205020403" pitchFamily="18" charset="0"/>
                <a:ea typeface="Microsoft YaHei" panose="020B0503020204020204" pitchFamily="34" charset="-122"/>
              </a:rPr>
              <a:t>radiation pattern </a:t>
            </a:r>
            <a:r>
              <a:rPr lang="en-US" altLang="en-US" sz="1500" dirty="0">
                <a:solidFill>
                  <a:srgbClr val="000066"/>
                </a:solidFill>
                <a:latin typeface="Rockwell" panose="02060603020205020403" pitchFamily="18" charset="0"/>
                <a:ea typeface="Microsoft YaHei" panose="020B0503020204020204" pitchFamily="34" charset="-122"/>
              </a:rPr>
              <a:t>of a </a:t>
            </a:r>
            <a:r>
              <a:rPr lang="en-US" altLang="en-US" sz="1500" b="1" dirty="0">
                <a:solidFill>
                  <a:srgbClr val="000066"/>
                </a:solidFill>
                <a:latin typeface="Rockwell" panose="02060603020205020403" pitchFamily="18" charset="0"/>
                <a:ea typeface="Microsoft YaHei" panose="020B0503020204020204" pitchFamily="34" charset="-122"/>
              </a:rPr>
              <a:t>quarter-wave ground-plane vertical antenna</a:t>
            </a:r>
            <a:r>
              <a:rPr lang="en-US" altLang="en-US" sz="1500" dirty="0">
                <a:solidFill>
                  <a:srgbClr val="000066"/>
                </a:solidFill>
                <a:latin typeface="Rockwell" panose="02060603020205020403" pitchFamily="18" charset="0"/>
                <a:ea typeface="Microsoft YaHei" panose="020B0503020204020204" pitchFamily="34" charset="-122"/>
              </a:rPr>
              <a:t>.   </a:t>
            </a:r>
            <a:r>
              <a:rPr lang="en-US" altLang="en-US" sz="750" dirty="0">
                <a:solidFill>
                  <a:srgbClr val="000066"/>
                </a:solidFill>
                <a:latin typeface="Rockwell" panose="02060603020205020403" pitchFamily="18" charset="0"/>
                <a:ea typeface="Microsoft YaHei" panose="020B0503020204020204" pitchFamily="34" charset="-122"/>
              </a:rPr>
              <a:t>(G9B03)</a:t>
            </a:r>
            <a:r>
              <a:rPr lang="en-US" altLang="en-US" sz="1500" dirty="0">
                <a:solidFill>
                  <a:srgbClr val="000066"/>
                </a:solidFill>
                <a:latin typeface="Rockwell" panose="02060603020205020403" pitchFamily="18" charset="0"/>
                <a:ea typeface="Microsoft YaHei" panose="020B0503020204020204" pitchFamily="34" charset="-122"/>
              </a:rPr>
              <a:t> </a:t>
            </a:r>
          </a:p>
          <a:p>
            <a:pPr marL="255985" indent="-255985" defTabSz="342900" fontAlgn="base">
              <a:spcBef>
                <a:spcPts val="300"/>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2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2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2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2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2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buClr>
                <a:srgbClr val="FF0000"/>
              </a:buClr>
              <a:buFont typeface="Wingdings" panose="05000000000000000000" pitchFamily="2" charset="2"/>
              <a:buChar char="Ø"/>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1500" dirty="0">
                <a:solidFill>
                  <a:srgbClr val="000066"/>
                </a:solidFill>
                <a:latin typeface="Rockwell" panose="02060603020205020403" pitchFamily="18" charset="0"/>
                <a:ea typeface="Microsoft YaHei" panose="020B0503020204020204" pitchFamily="34" charset="-122"/>
              </a:rPr>
              <a:t>The approximate length for a </a:t>
            </a:r>
            <a:r>
              <a:rPr lang="en-US" altLang="en-US" sz="1500" b="1" dirty="0">
                <a:solidFill>
                  <a:srgbClr val="000066"/>
                </a:solidFill>
                <a:latin typeface="Rockwell" panose="02060603020205020403" pitchFamily="18" charset="0"/>
                <a:ea typeface="Microsoft YaHei" panose="020B0503020204020204" pitchFamily="34" charset="-122"/>
              </a:rPr>
              <a:t>¼-wave vertical</a:t>
            </a:r>
            <a:r>
              <a:rPr lang="en-US" altLang="en-US" sz="1500" dirty="0">
                <a:solidFill>
                  <a:srgbClr val="000066"/>
                </a:solidFill>
                <a:latin typeface="Rockwell" panose="02060603020205020403" pitchFamily="18" charset="0"/>
                <a:ea typeface="Microsoft YaHei" panose="020B0503020204020204" pitchFamily="34" charset="-122"/>
              </a:rPr>
              <a:t> antenna cut for </a:t>
            </a:r>
            <a:r>
              <a:rPr lang="en-US" altLang="en-US" sz="1500" b="1" dirty="0">
                <a:solidFill>
                  <a:srgbClr val="000066"/>
                </a:solidFill>
                <a:latin typeface="Rockwell" panose="02060603020205020403" pitchFamily="18" charset="0"/>
                <a:ea typeface="Microsoft YaHei" panose="020B0503020204020204" pitchFamily="34" charset="-122"/>
              </a:rPr>
              <a:t>28.5 MHz</a:t>
            </a:r>
            <a:r>
              <a:rPr lang="en-US" altLang="en-US" sz="1500" dirty="0">
                <a:solidFill>
                  <a:srgbClr val="000066"/>
                </a:solidFill>
                <a:latin typeface="Rockwell" panose="02060603020205020403" pitchFamily="18" charset="0"/>
                <a:ea typeface="Microsoft YaHei" panose="020B0503020204020204" pitchFamily="34" charset="-122"/>
              </a:rPr>
              <a:t> is </a:t>
            </a:r>
            <a:r>
              <a:rPr lang="en-US" altLang="en-US" sz="1500" b="1" dirty="0">
                <a:solidFill>
                  <a:srgbClr val="000066"/>
                </a:solidFill>
                <a:latin typeface="Rockwell" panose="02060603020205020403" pitchFamily="18" charset="0"/>
                <a:ea typeface="Microsoft YaHei" panose="020B0503020204020204" pitchFamily="34" charset="-122"/>
              </a:rPr>
              <a:t>8 feet</a:t>
            </a:r>
            <a:r>
              <a:rPr lang="en-US" altLang="en-US" sz="1500" dirty="0">
                <a:solidFill>
                  <a:srgbClr val="000066"/>
                </a:solidFill>
                <a:latin typeface="Rockwell" panose="02060603020205020403" pitchFamily="18" charset="0"/>
                <a:ea typeface="Microsoft YaHei" panose="020B0503020204020204" pitchFamily="34" charset="-122"/>
              </a:rPr>
              <a:t>. </a:t>
            </a:r>
            <a:r>
              <a:rPr lang="en-US" altLang="en-US" sz="750" dirty="0">
                <a:solidFill>
                  <a:srgbClr val="000066"/>
                </a:solidFill>
                <a:latin typeface="Rockwell" panose="02060603020205020403" pitchFamily="18" charset="0"/>
                <a:ea typeface="Microsoft YaHei" panose="020B0503020204020204" pitchFamily="34" charset="-122"/>
              </a:rPr>
              <a:t>(G9B12)</a:t>
            </a:r>
          </a:p>
          <a:p>
            <a:pPr marL="0" indent="0" defTabSz="342900" fontAlgn="base">
              <a:spcBef>
                <a:spcPts val="375"/>
              </a:spcBef>
              <a:spcAft>
                <a:spcPct val="0"/>
              </a:spcAft>
              <a:buClr>
                <a:srgbClr val="FF0000"/>
              </a:buCl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1500" dirty="0">
                <a:solidFill>
                  <a:srgbClr val="000066"/>
                </a:solidFill>
                <a:latin typeface="Rockwell" panose="02060603020205020403" pitchFamily="18" charset="0"/>
                <a:ea typeface="Microsoft YaHei" panose="020B0503020204020204" pitchFamily="34" charset="-122"/>
              </a:rPr>
              <a:t> </a:t>
            </a:r>
          </a:p>
          <a:p>
            <a:pPr marL="0" indent="0" defTabSz="342900" fontAlgn="base">
              <a:spcBef>
                <a:spcPts val="188"/>
              </a:spcBef>
              <a:spcAft>
                <a:spcPct val="0"/>
              </a:spcAft>
              <a:buClr>
                <a:srgbClr val="FF1515"/>
              </a:buClr>
              <a:buSzPct val="100000"/>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0" indent="0" defTabSz="342900" fontAlgn="base">
              <a:spcBef>
                <a:spcPts val="188"/>
              </a:spcBef>
              <a:spcAft>
                <a:spcPct val="0"/>
              </a:spcAft>
              <a:buClr>
                <a:srgbClr val="FF1515"/>
              </a:buClr>
              <a:buSzPct val="100000"/>
              <a:tabLst/>
            </a:pPr>
            <a:endParaRPr lang="en-US" altLang="en-US" sz="1500" dirty="0">
              <a:solidFill>
                <a:srgbClr val="000066"/>
              </a:solidFill>
              <a:latin typeface="Rockwell" panose="02060603020205020403" pitchFamily="18" charset="0"/>
              <a:ea typeface="Microsoft YaHei" panose="020B0503020204020204" pitchFamily="34" charset="-122"/>
            </a:endParaRPr>
          </a:p>
        </p:txBody>
      </p:sp>
      <p:sp>
        <p:nvSpPr>
          <p:cNvPr id="12291" name="Picture 3">
            <a:extLst>
              <a:ext uri="{FF2B5EF4-FFF2-40B4-BE49-F238E27FC236}">
                <a16:creationId xmlns:a16="http://schemas.microsoft.com/office/drawing/2014/main" id="{5049338B-2C39-ED35-BD4C-2D4BCEBECF72}"/>
              </a:ext>
            </a:extLst>
          </p:cNvPr>
          <p:cNvSpPr>
            <a:spLocks noChangeAspect="1" noChangeArrowheads="1"/>
          </p:cNvSpPr>
          <p:nvPr/>
        </p:nvSpPr>
        <p:spPr bwMode="auto">
          <a:xfrm>
            <a:off x="6069807" y="2226469"/>
            <a:ext cx="1145381" cy="146923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defTabSz="342900" fontAlgn="base">
              <a:spcBef>
                <a:spcPct val="0"/>
              </a:spcBef>
              <a:spcAft>
                <a:spcPct val="0"/>
              </a:spcAft>
            </a:pPr>
            <a:endParaRPr lang="en-US" altLang="en-US" sz="1350" dirty="0">
              <a:solidFill>
                <a:prstClr val="black"/>
              </a:solidFill>
            </a:endParaRPr>
          </a:p>
        </p:txBody>
      </p:sp>
      <p:pic>
        <p:nvPicPr>
          <p:cNvPr id="6146" name="Picture 2" descr="Electronicdesign Com Sites Electronicdesign com Files Uploads 2013 07 0613 Wt Dantennas 06">
            <a:extLst>
              <a:ext uri="{FF2B5EF4-FFF2-40B4-BE49-F238E27FC236}">
                <a16:creationId xmlns:a16="http://schemas.microsoft.com/office/drawing/2014/main" id="{692A9FCA-108C-8A3B-D2F1-CF04996A50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68019" y="917909"/>
            <a:ext cx="2569369" cy="130843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A946DCDE-DA65-EC6F-3617-ABD00BFFF7D3}"/>
              </a:ext>
            </a:extLst>
          </p:cNvPr>
          <p:cNvSpPr txBox="1"/>
          <p:nvPr/>
        </p:nvSpPr>
        <p:spPr>
          <a:xfrm>
            <a:off x="7057641" y="1171300"/>
            <a:ext cx="1943100" cy="1015663"/>
          </a:xfrm>
          <a:prstGeom prst="rect">
            <a:avLst/>
          </a:prstGeom>
          <a:noFill/>
        </p:spPr>
        <p:txBody>
          <a:bodyPr wrap="square" rtlCol="0">
            <a:spAutoFit/>
          </a:bodyPr>
          <a:lstStyle/>
          <a:p>
            <a:pPr defTabSz="342900" eaLnBrk="0" fontAlgn="base" hangingPunct="0">
              <a:spcBef>
                <a:spcPct val="0"/>
              </a:spcBef>
              <a:spcAft>
                <a:spcPct val="0"/>
              </a:spcAft>
            </a:pPr>
            <a:r>
              <a:rPr lang="en-US" sz="1200" dirty="0">
                <a:solidFill>
                  <a:srgbClr val="FF0000"/>
                </a:solidFill>
                <a:latin typeface="Rockwell" panose="02060603020205020403" pitchFamily="18" charset="0"/>
              </a:rPr>
              <a:t>Vertical radiation pattern showing elevation of signal from a horizontal dipole ½ wavelength above the ground.</a:t>
            </a:r>
          </a:p>
        </p:txBody>
      </p:sp>
      <p:pic>
        <p:nvPicPr>
          <p:cNvPr id="6" name="Picture 5">
            <a:extLst>
              <a:ext uri="{FF2B5EF4-FFF2-40B4-BE49-F238E27FC236}">
                <a16:creationId xmlns:a16="http://schemas.microsoft.com/office/drawing/2014/main" id="{7C4F7B79-1B4E-56B4-0F80-053ECAF8A2DF}"/>
              </a:ext>
            </a:extLst>
          </p:cNvPr>
          <p:cNvPicPr>
            <a:picLocks noChangeAspect="1"/>
          </p:cNvPicPr>
          <p:nvPr/>
        </p:nvPicPr>
        <p:blipFill>
          <a:blip r:embed="rId4"/>
          <a:stretch>
            <a:fillRect/>
          </a:stretch>
        </p:blipFill>
        <p:spPr>
          <a:xfrm>
            <a:off x="4972050" y="2426215"/>
            <a:ext cx="2734293" cy="507536"/>
          </a:xfrm>
          <a:prstGeom prst="rect">
            <a:avLst/>
          </a:prstGeom>
        </p:spPr>
      </p:pic>
      <p:pic>
        <p:nvPicPr>
          <p:cNvPr id="7" name="Picture 6">
            <a:extLst>
              <a:ext uri="{FF2B5EF4-FFF2-40B4-BE49-F238E27FC236}">
                <a16:creationId xmlns:a16="http://schemas.microsoft.com/office/drawing/2014/main" id="{E05143ED-3D1E-E663-8E92-4789B6BECFDD}"/>
              </a:ext>
            </a:extLst>
          </p:cNvPr>
          <p:cNvPicPr>
            <a:picLocks noChangeAspect="1"/>
          </p:cNvPicPr>
          <p:nvPr/>
        </p:nvPicPr>
        <p:blipFill>
          <a:blip r:embed="rId5"/>
          <a:stretch>
            <a:fillRect/>
          </a:stretch>
        </p:blipFill>
        <p:spPr>
          <a:xfrm>
            <a:off x="5801596" y="2894236"/>
            <a:ext cx="805247" cy="324641"/>
          </a:xfrm>
          <a:prstGeom prst="rect">
            <a:avLst/>
          </a:prstGeom>
        </p:spPr>
      </p:pic>
      <p:pic>
        <p:nvPicPr>
          <p:cNvPr id="8" name="Picture 7">
            <a:extLst>
              <a:ext uri="{FF2B5EF4-FFF2-40B4-BE49-F238E27FC236}">
                <a16:creationId xmlns:a16="http://schemas.microsoft.com/office/drawing/2014/main" id="{9B73B0AE-6CF6-D8C2-1BAD-79520FEA1B99}"/>
              </a:ext>
            </a:extLst>
          </p:cNvPr>
          <p:cNvPicPr>
            <a:picLocks noChangeAspect="1"/>
          </p:cNvPicPr>
          <p:nvPr/>
        </p:nvPicPr>
        <p:blipFill>
          <a:blip r:embed="rId6"/>
          <a:stretch>
            <a:fillRect/>
          </a:stretch>
        </p:blipFill>
        <p:spPr>
          <a:xfrm>
            <a:off x="5736989" y="3113518"/>
            <a:ext cx="896190" cy="324641"/>
          </a:xfrm>
          <a:prstGeom prst="rect">
            <a:avLst/>
          </a:prstGeom>
        </p:spPr>
      </p:pic>
      <p:pic>
        <p:nvPicPr>
          <p:cNvPr id="9" name="Picture 8">
            <a:extLst>
              <a:ext uri="{FF2B5EF4-FFF2-40B4-BE49-F238E27FC236}">
                <a16:creationId xmlns:a16="http://schemas.microsoft.com/office/drawing/2014/main" id="{264107C0-5750-3E0B-E84A-51FEAD8740BA}"/>
              </a:ext>
            </a:extLst>
          </p:cNvPr>
          <p:cNvPicPr>
            <a:picLocks noChangeAspect="1"/>
          </p:cNvPicPr>
          <p:nvPr/>
        </p:nvPicPr>
        <p:blipFill>
          <a:blip r:embed="rId7"/>
          <a:stretch>
            <a:fillRect/>
          </a:stretch>
        </p:blipFill>
        <p:spPr>
          <a:xfrm>
            <a:off x="5013109" y="3428741"/>
            <a:ext cx="2382218" cy="507536"/>
          </a:xfrm>
          <a:prstGeom prst="rect">
            <a:avLst/>
          </a:prstGeom>
        </p:spPr>
      </p:pic>
      <p:pic>
        <p:nvPicPr>
          <p:cNvPr id="10" name="Picture 9">
            <a:extLst>
              <a:ext uri="{FF2B5EF4-FFF2-40B4-BE49-F238E27FC236}">
                <a16:creationId xmlns:a16="http://schemas.microsoft.com/office/drawing/2014/main" id="{14D9EB19-859B-8003-A467-0D132DD33CFE}"/>
              </a:ext>
            </a:extLst>
          </p:cNvPr>
          <p:cNvPicPr>
            <a:picLocks noChangeAspect="1"/>
          </p:cNvPicPr>
          <p:nvPr/>
        </p:nvPicPr>
        <p:blipFill>
          <a:blip r:embed="rId8"/>
          <a:stretch>
            <a:fillRect/>
          </a:stretch>
        </p:blipFill>
        <p:spPr>
          <a:xfrm>
            <a:off x="5871875" y="3870395"/>
            <a:ext cx="626418" cy="324641"/>
          </a:xfrm>
          <a:prstGeom prst="rect">
            <a:avLst/>
          </a:prstGeom>
        </p:spPr>
      </p:pic>
      <p:sp>
        <p:nvSpPr>
          <p:cNvPr id="12" name="TextBox 11">
            <a:extLst>
              <a:ext uri="{FF2B5EF4-FFF2-40B4-BE49-F238E27FC236}">
                <a16:creationId xmlns:a16="http://schemas.microsoft.com/office/drawing/2014/main" id="{43320302-0F62-894A-CC75-2B0AA9BE8678}"/>
              </a:ext>
            </a:extLst>
          </p:cNvPr>
          <p:cNvSpPr txBox="1"/>
          <p:nvPr/>
        </p:nvSpPr>
        <p:spPr>
          <a:xfrm>
            <a:off x="5871875" y="4251499"/>
            <a:ext cx="2415101" cy="276999"/>
          </a:xfrm>
          <a:prstGeom prst="rect">
            <a:avLst/>
          </a:prstGeom>
          <a:noFill/>
        </p:spPr>
        <p:txBody>
          <a:bodyPr wrap="square" rtlCol="0">
            <a:spAutoFit/>
          </a:bodyPr>
          <a:lstStyle/>
          <a:p>
            <a:pPr defTabSz="342900" eaLnBrk="0" fontAlgn="base" hangingPunct="0">
              <a:spcBef>
                <a:spcPct val="0"/>
              </a:spcBef>
              <a:spcAft>
                <a:spcPct val="0"/>
              </a:spcAft>
            </a:pPr>
            <a:r>
              <a:rPr lang="en-US" sz="1200" b="1" dirty="0">
                <a:solidFill>
                  <a:srgbClr val="FF0000"/>
                </a:solidFill>
                <a:latin typeface="Rockwell" panose="02060603020205020403" pitchFamily="18" charset="0"/>
              </a:rPr>
              <a:t>8.2 Feet    </a:t>
            </a:r>
            <a:r>
              <a:rPr lang="en-US" sz="1050" dirty="0">
                <a:solidFill>
                  <a:srgbClr val="FF0000"/>
                </a:solidFill>
                <a:latin typeface="Rockwell" panose="02060603020205020403" pitchFamily="18" charset="0"/>
              </a:rPr>
              <a:t>(close enough to 8 feet.)</a:t>
            </a:r>
          </a:p>
        </p:txBody>
      </p:sp>
      <p:sp>
        <p:nvSpPr>
          <p:cNvPr id="14" name="Slide Number Placeholder 13">
            <a:extLst>
              <a:ext uri="{FF2B5EF4-FFF2-40B4-BE49-F238E27FC236}">
                <a16:creationId xmlns:a16="http://schemas.microsoft.com/office/drawing/2014/main" id="{2AB35C64-2595-A124-87DD-715D4A747EC6}"/>
              </a:ext>
            </a:extLst>
          </p:cNvPr>
          <p:cNvSpPr>
            <a:spLocks noGrp="1"/>
          </p:cNvSpPr>
          <p:nvPr>
            <p:ph type="sldNum" sz="quarter" idx="12"/>
          </p:nvPr>
        </p:nvSpPr>
        <p:spPr/>
        <p:txBody>
          <a:bodyPr/>
          <a:lstStyle/>
          <a:p>
            <a:pPr defTabSz="342900">
              <a:defRPr/>
            </a:pPr>
            <a:fld id="{F9B04EAC-6405-42D3-B5A3-0AE3489ADD26}" type="slidenum">
              <a:rPr lang="en-US">
                <a:solidFill>
                  <a:prstClr val="black">
                    <a:tint val="75000"/>
                  </a:prstClr>
                </a:solidFill>
                <a:latin typeface="Calibri" panose="020F0502020204030204"/>
              </a:rPr>
              <a:pPr defTabSz="342900">
                <a:defRPr/>
              </a:pPr>
              <a:t>12</a:t>
            </a:fld>
            <a:endParaRPr lang="en-US" dirty="0">
              <a:solidFill>
                <a:prstClr val="black">
                  <a:tint val="75000"/>
                </a:prstClr>
              </a:solidFill>
              <a:latin typeface="Calibri" panose="020F0502020204030204"/>
            </a:endParaRPr>
          </a:p>
        </p:txBody>
      </p:sp>
      <p:sp>
        <p:nvSpPr>
          <p:cNvPr id="2" name="Rectangle 4">
            <a:extLst>
              <a:ext uri="{FF2B5EF4-FFF2-40B4-BE49-F238E27FC236}">
                <a16:creationId xmlns:a16="http://schemas.microsoft.com/office/drawing/2014/main" id="{76FA3ABA-D387-F4CB-9B44-11A8C9AE443D}"/>
              </a:ext>
            </a:extLst>
          </p:cNvPr>
          <p:cNvSpPr txBox="1">
            <a:spLocks noChangeArrowheads="1"/>
          </p:cNvSpPr>
          <p:nvPr/>
        </p:nvSpPr>
        <p:spPr>
          <a:xfrm>
            <a:off x="1331118" y="156736"/>
            <a:ext cx="6481763" cy="427434"/>
          </a:xfrm>
          <a:prstGeom prst="rect">
            <a:avLst/>
          </a:prstGeom>
        </p:spPr>
        <p:txBody>
          <a:bodyPr>
            <a:normAutofit fontScale="97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r>
              <a:rPr lang="en-US" altLang="en-US" sz="2700" dirty="0"/>
              <a:t>HF Antennas</a:t>
            </a:r>
          </a:p>
        </p:txBody>
      </p:sp>
    </p:spTree>
    <p:extLst>
      <p:ext uri="{BB962C8B-B14F-4D97-AF65-F5344CB8AC3E}">
        <p14:creationId xmlns:p14="http://schemas.microsoft.com/office/powerpoint/2010/main" val="2808613643"/>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12290">
                                            <p:txEl>
                                              <p:pRg st="1" end="1"/>
                                            </p:txEl>
                                          </p:spTgt>
                                        </p:tgtEl>
                                        <p:attrNameLst>
                                          <p:attrName>style.visibility</p:attrName>
                                        </p:attrNameLst>
                                      </p:cBhvr>
                                      <p:to>
                                        <p:strVal val="visible"/>
                                      </p:to>
                                    </p:set>
                                    <p:animEffect transition="in" filter="wipe(up)">
                                      <p:cBhvr>
                                        <p:cTn id="7" dur="1000"/>
                                        <p:tgtEl>
                                          <p:spTgt spid="12290">
                                            <p:txEl>
                                              <p:pRg st="1" end="1"/>
                                            </p:txEl>
                                          </p:spTgt>
                                        </p:tgtEl>
                                      </p:cBhvr>
                                    </p:animEffect>
                                  </p:childTnLst>
                                </p:cTn>
                              </p:par>
                            </p:childTnLst>
                          </p:cTn>
                        </p:par>
                        <p:par>
                          <p:cTn id="8" fill="hold">
                            <p:stCondLst>
                              <p:cond delay="1000"/>
                            </p:stCondLst>
                            <p:childTnLst>
                              <p:par>
                                <p:cTn id="9" presetID="22" presetClass="entr" presetSubtype="2" fill="hold" nodeType="afterEffect">
                                  <p:stCondLst>
                                    <p:cond delay="1000"/>
                                  </p:stCondLst>
                                  <p:childTnLst>
                                    <p:set>
                                      <p:cBhvr>
                                        <p:cTn id="10" dur="1" fill="hold">
                                          <p:stCondLst>
                                            <p:cond delay="0"/>
                                          </p:stCondLst>
                                        </p:cTn>
                                        <p:tgtEl>
                                          <p:spTgt spid="6146"/>
                                        </p:tgtEl>
                                        <p:attrNameLst>
                                          <p:attrName>style.visibility</p:attrName>
                                        </p:attrNameLst>
                                      </p:cBhvr>
                                      <p:to>
                                        <p:strVal val="visible"/>
                                      </p:to>
                                    </p:set>
                                    <p:animEffect transition="in" filter="wipe(right)">
                                      <p:cBhvr>
                                        <p:cTn id="11" dur="1000"/>
                                        <p:tgtEl>
                                          <p:spTgt spid="6146"/>
                                        </p:tgtEl>
                                      </p:cBhvr>
                                    </p:animEffect>
                                  </p:childTnLst>
                                </p:cTn>
                              </p:par>
                            </p:childTnLst>
                          </p:cTn>
                        </p:par>
                        <p:par>
                          <p:cTn id="12" fill="hold">
                            <p:stCondLst>
                              <p:cond delay="3000"/>
                            </p:stCondLst>
                            <p:childTnLst>
                              <p:par>
                                <p:cTn id="13" presetID="22" presetClass="entr" presetSubtype="2" fill="hold" grpId="0" nodeType="afterEffect">
                                  <p:stCondLst>
                                    <p:cond delay="500"/>
                                  </p:stCondLst>
                                  <p:childTnLst>
                                    <p:set>
                                      <p:cBhvr>
                                        <p:cTn id="14" dur="1" fill="hold">
                                          <p:stCondLst>
                                            <p:cond delay="0"/>
                                          </p:stCondLst>
                                        </p:cTn>
                                        <p:tgtEl>
                                          <p:spTgt spid="3"/>
                                        </p:tgtEl>
                                        <p:attrNameLst>
                                          <p:attrName>style.visibility</p:attrName>
                                        </p:attrNameLst>
                                      </p:cBhvr>
                                      <p:to>
                                        <p:strVal val="visible"/>
                                      </p:to>
                                    </p:set>
                                    <p:animEffect transition="in" filter="wipe(right)">
                                      <p:cBhvr>
                                        <p:cTn id="15" dur="1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12290">
                                            <p:txEl>
                                              <p:pRg st="7" end="7"/>
                                            </p:txEl>
                                          </p:spTgt>
                                        </p:tgtEl>
                                        <p:attrNameLst>
                                          <p:attrName>style.visibility</p:attrName>
                                        </p:attrNameLst>
                                      </p:cBhvr>
                                      <p:to>
                                        <p:strVal val="visible"/>
                                      </p:to>
                                    </p:set>
                                    <p:animEffect transition="in" filter="wipe(left)">
                                      <p:cBhvr>
                                        <p:cTn id="20" dur="1000"/>
                                        <p:tgtEl>
                                          <p:spTgt spid="12290">
                                            <p:txEl>
                                              <p:pRg st="7" end="7"/>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Effect transition="in" filter="fade">
                                      <p:cBhvr>
                                        <p:cTn id="27" dur="10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1000" fill="hold"/>
                                        <p:tgtEl>
                                          <p:spTgt spid="7"/>
                                        </p:tgtEl>
                                        <p:attrNameLst>
                                          <p:attrName>ppt_w</p:attrName>
                                        </p:attrNameLst>
                                      </p:cBhvr>
                                      <p:tavLst>
                                        <p:tav tm="0">
                                          <p:val>
                                            <p:fltVal val="0"/>
                                          </p:val>
                                        </p:tav>
                                        <p:tav tm="100000">
                                          <p:val>
                                            <p:strVal val="#ppt_w"/>
                                          </p:val>
                                        </p:tav>
                                      </p:tavLst>
                                    </p:anim>
                                    <p:anim calcmode="lin" valueType="num">
                                      <p:cBhvr>
                                        <p:cTn id="33" dur="1000" fill="hold"/>
                                        <p:tgtEl>
                                          <p:spTgt spid="7"/>
                                        </p:tgtEl>
                                        <p:attrNameLst>
                                          <p:attrName>ppt_h</p:attrName>
                                        </p:attrNameLst>
                                      </p:cBhvr>
                                      <p:tavLst>
                                        <p:tav tm="0">
                                          <p:val>
                                            <p:fltVal val="0"/>
                                          </p:val>
                                        </p:tav>
                                        <p:tav tm="100000">
                                          <p:val>
                                            <p:strVal val="#ppt_h"/>
                                          </p:val>
                                        </p:tav>
                                      </p:tavLst>
                                    </p:anim>
                                    <p:animEffect transition="in" filter="fade">
                                      <p:cBhvr>
                                        <p:cTn id="34" dur="10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1000" fill="hold"/>
                                        <p:tgtEl>
                                          <p:spTgt spid="8"/>
                                        </p:tgtEl>
                                        <p:attrNameLst>
                                          <p:attrName>ppt_w</p:attrName>
                                        </p:attrNameLst>
                                      </p:cBhvr>
                                      <p:tavLst>
                                        <p:tav tm="0">
                                          <p:val>
                                            <p:fltVal val="0"/>
                                          </p:val>
                                        </p:tav>
                                        <p:tav tm="100000">
                                          <p:val>
                                            <p:strVal val="#ppt_w"/>
                                          </p:val>
                                        </p:tav>
                                      </p:tavLst>
                                    </p:anim>
                                    <p:anim calcmode="lin" valueType="num">
                                      <p:cBhvr>
                                        <p:cTn id="40" dur="1000" fill="hold"/>
                                        <p:tgtEl>
                                          <p:spTgt spid="8"/>
                                        </p:tgtEl>
                                        <p:attrNameLst>
                                          <p:attrName>ppt_h</p:attrName>
                                        </p:attrNameLst>
                                      </p:cBhvr>
                                      <p:tavLst>
                                        <p:tav tm="0">
                                          <p:val>
                                            <p:fltVal val="0"/>
                                          </p:val>
                                        </p:tav>
                                        <p:tav tm="100000">
                                          <p:val>
                                            <p:strVal val="#ppt_h"/>
                                          </p:val>
                                        </p:tav>
                                      </p:tavLst>
                                    </p:anim>
                                    <p:animEffect transition="in" filter="fade">
                                      <p:cBhvr>
                                        <p:cTn id="41" dur="1000"/>
                                        <p:tgtEl>
                                          <p:spTgt spid="8"/>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nodeType="click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1000" fill="hold"/>
                                        <p:tgtEl>
                                          <p:spTgt spid="9"/>
                                        </p:tgtEl>
                                        <p:attrNameLst>
                                          <p:attrName>ppt_w</p:attrName>
                                        </p:attrNameLst>
                                      </p:cBhvr>
                                      <p:tavLst>
                                        <p:tav tm="0">
                                          <p:val>
                                            <p:fltVal val="0"/>
                                          </p:val>
                                        </p:tav>
                                        <p:tav tm="100000">
                                          <p:val>
                                            <p:strVal val="#ppt_w"/>
                                          </p:val>
                                        </p:tav>
                                      </p:tavLst>
                                    </p:anim>
                                    <p:anim calcmode="lin" valueType="num">
                                      <p:cBhvr>
                                        <p:cTn id="47" dur="1000" fill="hold"/>
                                        <p:tgtEl>
                                          <p:spTgt spid="9"/>
                                        </p:tgtEl>
                                        <p:attrNameLst>
                                          <p:attrName>ppt_h</p:attrName>
                                        </p:attrNameLst>
                                      </p:cBhvr>
                                      <p:tavLst>
                                        <p:tav tm="0">
                                          <p:val>
                                            <p:fltVal val="0"/>
                                          </p:val>
                                        </p:tav>
                                        <p:tav tm="100000">
                                          <p:val>
                                            <p:strVal val="#ppt_h"/>
                                          </p:val>
                                        </p:tav>
                                      </p:tavLst>
                                    </p:anim>
                                    <p:animEffect transition="in" filter="fade">
                                      <p:cBhvr>
                                        <p:cTn id="48" dur="1000"/>
                                        <p:tgtEl>
                                          <p:spTgt spid="9"/>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nodeType="click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1000" fill="hold"/>
                                        <p:tgtEl>
                                          <p:spTgt spid="10"/>
                                        </p:tgtEl>
                                        <p:attrNameLst>
                                          <p:attrName>ppt_w</p:attrName>
                                        </p:attrNameLst>
                                      </p:cBhvr>
                                      <p:tavLst>
                                        <p:tav tm="0">
                                          <p:val>
                                            <p:fltVal val="0"/>
                                          </p:val>
                                        </p:tav>
                                        <p:tav tm="100000">
                                          <p:val>
                                            <p:strVal val="#ppt_w"/>
                                          </p:val>
                                        </p:tav>
                                      </p:tavLst>
                                    </p:anim>
                                    <p:anim calcmode="lin" valueType="num">
                                      <p:cBhvr>
                                        <p:cTn id="54" dur="1000" fill="hold"/>
                                        <p:tgtEl>
                                          <p:spTgt spid="10"/>
                                        </p:tgtEl>
                                        <p:attrNameLst>
                                          <p:attrName>ppt_h</p:attrName>
                                        </p:attrNameLst>
                                      </p:cBhvr>
                                      <p:tavLst>
                                        <p:tav tm="0">
                                          <p:val>
                                            <p:fltVal val="0"/>
                                          </p:val>
                                        </p:tav>
                                        <p:tav tm="100000">
                                          <p:val>
                                            <p:strVal val="#ppt_h"/>
                                          </p:val>
                                        </p:tav>
                                      </p:tavLst>
                                    </p:anim>
                                    <p:animEffect transition="in" filter="fade">
                                      <p:cBhvr>
                                        <p:cTn id="55" dur="1000"/>
                                        <p:tgtEl>
                                          <p:spTgt spid="10"/>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grpId="0" nodeType="click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wipe(down)">
                                      <p:cBhvr>
                                        <p:cTn id="60"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063FC5-211F-EC15-E60F-FC276F252C53}"/>
            </a:ext>
          </a:extLst>
        </p:cNvPr>
        <p:cNvGrpSpPr/>
        <p:nvPr/>
      </p:nvGrpSpPr>
      <p:grpSpPr>
        <a:xfrm>
          <a:off x="0" y="0"/>
          <a:ext cx="0" cy="0"/>
          <a:chOff x="0" y="0"/>
          <a:chExt cx="0" cy="0"/>
        </a:xfrm>
      </p:grpSpPr>
      <p:sp>
        <p:nvSpPr>
          <p:cNvPr id="25602" name="Rectangle 1">
            <a:extLst>
              <a:ext uri="{FF2B5EF4-FFF2-40B4-BE49-F238E27FC236}">
                <a16:creationId xmlns:a16="http://schemas.microsoft.com/office/drawing/2014/main" id="{4BDDEBE7-BD16-882E-845F-E439D1A961D2}"/>
              </a:ext>
            </a:extLst>
          </p:cNvPr>
          <p:cNvSpPr>
            <a:spLocks noChangeArrowheads="1"/>
          </p:cNvSpPr>
          <p:nvPr/>
        </p:nvSpPr>
        <p:spPr bwMode="auto">
          <a:xfrm>
            <a:off x="1331119" y="195263"/>
            <a:ext cx="6481763" cy="651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nchor="b"/>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algn="ctr" defTabSz="342900" fontAlgn="base">
              <a:spcBef>
                <a:spcPct val="0"/>
              </a:spcBef>
              <a:spcAft>
                <a:spcPct val="0"/>
              </a:spcAft>
              <a:buClr>
                <a:srgbClr val="000000"/>
              </a:buClr>
              <a:buSzPct val="100000"/>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2700" dirty="0">
                <a:solidFill>
                  <a:srgbClr val="FFFFFF"/>
                </a:solidFill>
                <a:latin typeface="Rockwell" panose="02060603020205020403" pitchFamily="18" charset="0"/>
                <a:ea typeface="Microsoft YaHei" panose="020B0503020204020204" pitchFamily="34" charset="-122"/>
              </a:rPr>
              <a:t>HF Antennas</a:t>
            </a:r>
          </a:p>
        </p:txBody>
      </p:sp>
      <p:sp>
        <p:nvSpPr>
          <p:cNvPr id="13314" name="Rectangle 2">
            <a:extLst>
              <a:ext uri="{FF2B5EF4-FFF2-40B4-BE49-F238E27FC236}">
                <a16:creationId xmlns:a16="http://schemas.microsoft.com/office/drawing/2014/main" id="{E5FDB3B8-C52E-AC4A-114C-C311CEF48C71}"/>
              </a:ext>
            </a:extLst>
          </p:cNvPr>
          <p:cNvSpPr>
            <a:spLocks noChangeArrowheads="1"/>
          </p:cNvSpPr>
          <p:nvPr/>
        </p:nvSpPr>
        <p:spPr bwMode="auto">
          <a:xfrm>
            <a:off x="1143000" y="710803"/>
            <a:ext cx="3573066" cy="37218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41313" indent="-341313">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9pPr>
          </a:lstStyle>
          <a:p>
            <a:pPr marL="255985" indent="-255985" defTabSz="342900" fontAlgn="base">
              <a:spcBef>
                <a:spcPts val="188"/>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Lst>
            </a:pPr>
            <a:endParaRPr lang="en-US" altLang="en-US" sz="750" dirty="0">
              <a:solidFill>
                <a:srgbClr val="000066"/>
              </a:solidFill>
              <a:latin typeface="Rockwell" panose="02060603020205020403" pitchFamily="18" charset="0"/>
              <a:ea typeface="Microsoft YaHei" panose="020B0503020204020204" pitchFamily="34" charset="-122"/>
            </a:endParaRPr>
          </a:p>
          <a:p>
            <a:pPr marL="257175" indent="-257175" defTabSz="342900" fontAlgn="base">
              <a:spcBef>
                <a:spcPts val="375"/>
              </a:spcBef>
              <a:spcAft>
                <a:spcPct val="0"/>
              </a:spcAft>
              <a:buClr>
                <a:srgbClr val="FF1515"/>
              </a:buClr>
              <a:buSzPct val="100000"/>
              <a:buFont typeface="Wingdings" panose="05000000000000000000" pitchFamily="2" charset="2"/>
              <a:buChar char="Ø"/>
              <a:tabLst>
                <a:tab pos="342900" algn="l"/>
                <a:tab pos="685800" algn="l"/>
                <a:tab pos="1028700" algn="l"/>
                <a:tab pos="1371600" algn="l"/>
                <a:tab pos="1714500" algn="l"/>
                <a:tab pos="2057400" algn="l"/>
                <a:tab pos="2400300" algn="l"/>
                <a:tab pos="2743200" algn="l"/>
                <a:tab pos="3086100" algn="l"/>
                <a:tab pos="3429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7175" indent="-257175" defTabSz="342900" fontAlgn="base">
              <a:spcBef>
                <a:spcPts val="375"/>
              </a:spcBef>
              <a:spcAft>
                <a:spcPct val="0"/>
              </a:spcAft>
              <a:buClr>
                <a:srgbClr val="FF1515"/>
              </a:buClr>
              <a:buSzPct val="100000"/>
              <a:buFont typeface="Wingdings" panose="05000000000000000000" pitchFamily="2" charset="2"/>
              <a:buChar char="Ø"/>
              <a:tabLst>
                <a:tab pos="342900" algn="l"/>
                <a:tab pos="685800" algn="l"/>
                <a:tab pos="1028700" algn="l"/>
                <a:tab pos="1371600" algn="l"/>
                <a:tab pos="1714500" algn="l"/>
                <a:tab pos="2057400" algn="l"/>
                <a:tab pos="2400300" algn="l"/>
                <a:tab pos="2743200" algn="l"/>
                <a:tab pos="3086100" algn="l"/>
                <a:tab pos="3429000" algn="l"/>
              </a:tabLst>
            </a:pPr>
            <a:r>
              <a:rPr lang="en-US" altLang="en-US" sz="1500" dirty="0">
                <a:solidFill>
                  <a:srgbClr val="000066"/>
                </a:solidFill>
                <a:latin typeface="Rockwell" panose="02060603020205020403" pitchFamily="18" charset="0"/>
                <a:ea typeface="Microsoft YaHei" panose="020B0503020204020204" pitchFamily="34" charset="-122"/>
              </a:rPr>
              <a:t>The radial wires of a ground-mounted vertical antenna system should be placed </a:t>
            </a:r>
            <a:r>
              <a:rPr lang="en-US" altLang="en-US" sz="1500" b="1" dirty="0">
                <a:solidFill>
                  <a:srgbClr val="000066"/>
                </a:solidFill>
                <a:latin typeface="Rockwell" panose="02060603020205020403" pitchFamily="18" charset="0"/>
                <a:ea typeface="Microsoft YaHei" panose="020B0503020204020204" pitchFamily="34" charset="-122"/>
              </a:rPr>
              <a:t>on the surface or buried a few inches below the ground</a:t>
            </a:r>
            <a:r>
              <a:rPr lang="en-US" altLang="en-US" sz="1500" dirty="0">
                <a:solidFill>
                  <a:srgbClr val="000066"/>
                </a:solidFill>
                <a:latin typeface="Rockwell" panose="02060603020205020403" pitchFamily="18" charset="0"/>
                <a:ea typeface="Microsoft YaHei" panose="020B0503020204020204" pitchFamily="34" charset="-122"/>
              </a:rPr>
              <a:t>. </a:t>
            </a:r>
            <a:r>
              <a:rPr lang="en-US" altLang="en-US" sz="750" dirty="0">
                <a:solidFill>
                  <a:srgbClr val="000066"/>
                </a:solidFill>
                <a:latin typeface="Rockwell" panose="02060603020205020403" pitchFamily="18" charset="0"/>
                <a:ea typeface="Microsoft YaHei" panose="020B0503020204020204" pitchFamily="34" charset="-122"/>
              </a:rPr>
              <a:t>(G9B06)</a:t>
            </a:r>
            <a:r>
              <a:rPr lang="en-US" altLang="en-US" sz="1500" dirty="0">
                <a:solidFill>
                  <a:srgbClr val="000066"/>
                </a:solidFill>
                <a:latin typeface="Rockwell" panose="02060603020205020403" pitchFamily="18" charset="0"/>
                <a:ea typeface="Microsoft YaHei" panose="020B0503020204020204" pitchFamily="34" charset="-122"/>
              </a:rPr>
              <a:t> </a:t>
            </a:r>
          </a:p>
        </p:txBody>
      </p:sp>
      <p:pic>
        <p:nvPicPr>
          <p:cNvPr id="13315" name="Picture 3">
            <a:extLst>
              <a:ext uri="{FF2B5EF4-FFF2-40B4-BE49-F238E27FC236}">
                <a16:creationId xmlns:a16="http://schemas.microsoft.com/office/drawing/2014/main" id="{95BB40DD-6702-B970-80A5-DEDD7F70175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5624" y="2985997"/>
            <a:ext cx="1578950" cy="126638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316" name="AutoShape 4">
            <a:extLst>
              <a:ext uri="{FF2B5EF4-FFF2-40B4-BE49-F238E27FC236}">
                <a16:creationId xmlns:a16="http://schemas.microsoft.com/office/drawing/2014/main" id="{30CD26E1-1494-F197-8D3F-FCF89ADE7692}"/>
              </a:ext>
            </a:extLst>
          </p:cNvPr>
          <p:cNvSpPr>
            <a:spLocks noChangeArrowheads="1"/>
          </p:cNvSpPr>
          <p:nvPr/>
        </p:nvSpPr>
        <p:spPr bwMode="auto">
          <a:xfrm>
            <a:off x="6000750" y="4310282"/>
            <a:ext cx="1471613" cy="255551"/>
          </a:xfrm>
          <a:custGeom>
            <a:avLst/>
            <a:gdLst>
              <a:gd name="T0" fmla="*/ 1651000 w 1651000"/>
              <a:gd name="T1" fmla="*/ 154980 h 306387"/>
              <a:gd name="T2" fmla="*/ 825500 w 1651000"/>
              <a:gd name="T3" fmla="*/ 309958 h 306387"/>
              <a:gd name="T4" fmla="*/ 0 w 1651000"/>
              <a:gd name="T5" fmla="*/ 154980 h 306387"/>
              <a:gd name="T6" fmla="*/ 825500 w 1651000"/>
              <a:gd name="T7" fmla="*/ 0 h 306387"/>
              <a:gd name="T8" fmla="*/ 0 60000 65536"/>
              <a:gd name="T9" fmla="*/ 5898240 60000 65536"/>
              <a:gd name="T10" fmla="*/ 11796480 60000 65536"/>
              <a:gd name="T11" fmla="*/ 17694720 60000 65536"/>
              <a:gd name="T12" fmla="*/ 0 w 1651000"/>
              <a:gd name="T13" fmla="*/ 0 h 306387"/>
              <a:gd name="T14" fmla="*/ 1651000 w 1651000"/>
              <a:gd name="T15" fmla="*/ 306387 h 306387"/>
            </a:gdLst>
            <a:ahLst/>
            <a:cxnLst>
              <a:cxn ang="T8">
                <a:pos x="T0" y="T1"/>
              </a:cxn>
              <a:cxn ang="T9">
                <a:pos x="T2" y="T3"/>
              </a:cxn>
              <a:cxn ang="T10">
                <a:pos x="T4" y="T5"/>
              </a:cxn>
              <a:cxn ang="T11">
                <a:pos x="T6" y="T7"/>
              </a:cxn>
            </a:cxnLst>
            <a:rect l="T12" t="T13" r="T14" b="T15"/>
            <a:pathLst>
              <a:path w="1651000" h="306387">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67500" tIns="35100" rIns="67500" bIns="35100">
            <a:spAutoFit/>
          </a:bodyPr>
          <a:lstStyle>
            <a:lvl1pPr>
              <a:tabLst>
                <a:tab pos="457200" algn="l"/>
                <a:tab pos="914400" algn="l"/>
                <a:tab pos="1371600" algn="l"/>
              </a:tabLst>
              <a:defRPr>
                <a:solidFill>
                  <a:schemeClr val="tx1"/>
                </a:solidFill>
                <a:latin typeface="Calibri" panose="020F0502020204030204" pitchFamily="34" charset="0"/>
              </a:defRPr>
            </a:lvl1pPr>
            <a:lvl2pPr marL="742950" indent="-285750">
              <a:tabLst>
                <a:tab pos="457200" algn="l"/>
                <a:tab pos="914400" algn="l"/>
                <a:tab pos="1371600" algn="l"/>
              </a:tabLst>
              <a:defRPr>
                <a:solidFill>
                  <a:schemeClr val="tx1"/>
                </a:solidFill>
                <a:latin typeface="Calibri" panose="020F0502020204030204" pitchFamily="34" charset="0"/>
              </a:defRPr>
            </a:lvl2pPr>
            <a:lvl3pPr marL="1143000" indent="-228600">
              <a:tabLst>
                <a:tab pos="457200" algn="l"/>
                <a:tab pos="914400" algn="l"/>
                <a:tab pos="1371600" algn="l"/>
              </a:tabLst>
              <a:defRPr>
                <a:solidFill>
                  <a:schemeClr val="tx1"/>
                </a:solidFill>
                <a:latin typeface="Calibri" panose="020F0502020204030204" pitchFamily="34" charset="0"/>
              </a:defRPr>
            </a:lvl3pPr>
            <a:lvl4pPr marL="1600200" indent="-228600">
              <a:tabLst>
                <a:tab pos="457200" algn="l"/>
                <a:tab pos="914400" algn="l"/>
                <a:tab pos="1371600" algn="l"/>
              </a:tabLst>
              <a:defRPr>
                <a:solidFill>
                  <a:schemeClr val="tx1"/>
                </a:solidFill>
                <a:latin typeface="Calibri" panose="020F0502020204030204" pitchFamily="34" charset="0"/>
              </a:defRPr>
            </a:lvl4pPr>
            <a:lvl5pPr marL="2057400" indent="-228600">
              <a:tabLst>
                <a:tab pos="457200" algn="l"/>
                <a:tab pos="914400" algn="l"/>
                <a:tab pos="1371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Lst>
              <a:defRPr>
                <a:solidFill>
                  <a:schemeClr val="tx1"/>
                </a:solidFill>
                <a:latin typeface="Calibri" panose="020F0502020204030204" pitchFamily="34" charset="0"/>
              </a:defRPr>
            </a:lvl9pPr>
          </a:lstStyle>
          <a:p>
            <a:pPr defTabSz="342900" fontAlgn="base">
              <a:spcBef>
                <a:spcPts val="656"/>
              </a:spcBef>
              <a:spcAft>
                <a:spcPct val="0"/>
              </a:spcAft>
              <a:buClr>
                <a:srgbClr val="000000"/>
              </a:buClr>
              <a:buSzPct val="100000"/>
              <a:tabLst>
                <a:tab pos="342900" algn="l"/>
                <a:tab pos="685800" algn="l"/>
                <a:tab pos="1028700" algn="l"/>
              </a:tabLst>
            </a:pPr>
            <a:r>
              <a:rPr lang="en-US" altLang="en-US" sz="1200" dirty="0">
                <a:solidFill>
                  <a:srgbClr val="FF1515"/>
                </a:solidFill>
                <a:latin typeface="Rockwell" panose="02060603020205020403" pitchFamily="18" charset="0"/>
                <a:ea typeface="Microsoft YaHei" panose="020B0503020204020204" pitchFamily="34" charset="-122"/>
                <a:cs typeface="DejaVu Sans" panose="020B0603030804020204" pitchFamily="34" charset="0"/>
              </a:rPr>
              <a:t>Ground wire kit.</a:t>
            </a:r>
            <a:endParaRPr lang="en-US" altLang="en-US" sz="1050" dirty="0">
              <a:solidFill>
                <a:srgbClr val="FF1515"/>
              </a:solidFill>
              <a:latin typeface="Rockwell" panose="02060603020205020403" pitchFamily="18" charset="0"/>
              <a:ea typeface="Microsoft YaHei" panose="020B0503020204020204" pitchFamily="34" charset="-122"/>
              <a:cs typeface="DejaVu Sans" panose="020B0603030804020204" pitchFamily="34" charset="0"/>
            </a:endParaRPr>
          </a:p>
        </p:txBody>
      </p:sp>
      <p:sp>
        <p:nvSpPr>
          <p:cNvPr id="13318" name="AutoShape 6">
            <a:extLst>
              <a:ext uri="{FF2B5EF4-FFF2-40B4-BE49-F238E27FC236}">
                <a16:creationId xmlns:a16="http://schemas.microsoft.com/office/drawing/2014/main" id="{D16C5ECF-B553-5577-CEC5-9CC20E03CA86}"/>
              </a:ext>
            </a:extLst>
          </p:cNvPr>
          <p:cNvSpPr>
            <a:spLocks noChangeArrowheads="1"/>
          </p:cNvSpPr>
          <p:nvPr/>
        </p:nvSpPr>
        <p:spPr bwMode="auto">
          <a:xfrm>
            <a:off x="7424573" y="1408509"/>
            <a:ext cx="1037034" cy="809549"/>
          </a:xfrm>
          <a:custGeom>
            <a:avLst/>
            <a:gdLst>
              <a:gd name="T0" fmla="*/ 1382712 w 1382712"/>
              <a:gd name="T1" fmla="*/ 539700 h 1066800"/>
              <a:gd name="T2" fmla="*/ 691356 w 1382712"/>
              <a:gd name="T3" fmla="*/ 1079399 h 1066800"/>
              <a:gd name="T4" fmla="*/ 0 w 1382712"/>
              <a:gd name="T5" fmla="*/ 539700 h 1066800"/>
              <a:gd name="T6" fmla="*/ 691356 w 1382712"/>
              <a:gd name="T7" fmla="*/ 0 h 1066800"/>
              <a:gd name="T8" fmla="*/ 0 60000 65536"/>
              <a:gd name="T9" fmla="*/ 5898240 60000 65536"/>
              <a:gd name="T10" fmla="*/ 11796480 60000 65536"/>
              <a:gd name="T11" fmla="*/ 17694720 60000 65536"/>
              <a:gd name="T12" fmla="*/ 0 w 1382712"/>
              <a:gd name="T13" fmla="*/ 0 h 1066800"/>
              <a:gd name="T14" fmla="*/ 1382712 w 1382712"/>
              <a:gd name="T15" fmla="*/ 1066800 h 1066800"/>
            </a:gdLst>
            <a:ahLst/>
            <a:cxnLst>
              <a:cxn ang="T8">
                <a:pos x="T0" y="T1"/>
              </a:cxn>
              <a:cxn ang="T9">
                <a:pos x="T2" y="T3"/>
              </a:cxn>
              <a:cxn ang="T10">
                <a:pos x="T4" y="T5"/>
              </a:cxn>
              <a:cxn ang="T11">
                <a:pos x="T6" y="T7"/>
              </a:cxn>
            </a:cxnLst>
            <a:rect l="T12" t="T13" r="T14" b="T15"/>
            <a:pathLst>
              <a:path w="1382712" h="106680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5100" rIns="67500" bIns="35100">
            <a:spAutoFit/>
          </a:bodyPr>
          <a:lstStyle>
            <a:lvl1pPr>
              <a:tabLst>
                <a:tab pos="457200" algn="l"/>
                <a:tab pos="914400" algn="l"/>
                <a:tab pos="1371600" algn="l"/>
              </a:tabLst>
              <a:defRPr>
                <a:solidFill>
                  <a:schemeClr val="tx1"/>
                </a:solidFill>
                <a:latin typeface="Calibri" panose="020F0502020204030204" pitchFamily="34" charset="0"/>
              </a:defRPr>
            </a:lvl1pPr>
            <a:lvl2pPr marL="742950" indent="-285750">
              <a:tabLst>
                <a:tab pos="457200" algn="l"/>
                <a:tab pos="914400" algn="l"/>
                <a:tab pos="1371600" algn="l"/>
              </a:tabLst>
              <a:defRPr>
                <a:solidFill>
                  <a:schemeClr val="tx1"/>
                </a:solidFill>
                <a:latin typeface="Calibri" panose="020F0502020204030204" pitchFamily="34" charset="0"/>
              </a:defRPr>
            </a:lvl2pPr>
            <a:lvl3pPr marL="1143000" indent="-228600">
              <a:tabLst>
                <a:tab pos="457200" algn="l"/>
                <a:tab pos="914400" algn="l"/>
                <a:tab pos="1371600" algn="l"/>
              </a:tabLst>
              <a:defRPr>
                <a:solidFill>
                  <a:schemeClr val="tx1"/>
                </a:solidFill>
                <a:latin typeface="Calibri" panose="020F0502020204030204" pitchFamily="34" charset="0"/>
              </a:defRPr>
            </a:lvl3pPr>
            <a:lvl4pPr marL="1600200" indent="-228600">
              <a:tabLst>
                <a:tab pos="457200" algn="l"/>
                <a:tab pos="914400" algn="l"/>
                <a:tab pos="1371600" algn="l"/>
              </a:tabLst>
              <a:defRPr>
                <a:solidFill>
                  <a:schemeClr val="tx1"/>
                </a:solidFill>
                <a:latin typeface="Calibri" panose="020F0502020204030204" pitchFamily="34" charset="0"/>
              </a:defRPr>
            </a:lvl4pPr>
            <a:lvl5pPr marL="2057400" indent="-228600">
              <a:tabLst>
                <a:tab pos="457200" algn="l"/>
                <a:tab pos="914400" algn="l"/>
                <a:tab pos="1371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Lst>
              <a:defRPr>
                <a:solidFill>
                  <a:schemeClr val="tx1"/>
                </a:solidFill>
                <a:latin typeface="Calibri" panose="020F0502020204030204" pitchFamily="34" charset="0"/>
              </a:defRPr>
            </a:lvl9pPr>
          </a:lstStyle>
          <a:p>
            <a:pPr defTabSz="342900" fontAlgn="base">
              <a:spcBef>
                <a:spcPts val="750"/>
              </a:spcBef>
              <a:spcAft>
                <a:spcPct val="0"/>
              </a:spcAft>
              <a:buClr>
                <a:srgbClr val="000000"/>
              </a:buClr>
              <a:buSzPct val="100000"/>
              <a:tabLst>
                <a:tab pos="342900" algn="l"/>
                <a:tab pos="685800" algn="l"/>
                <a:tab pos="1028700" algn="l"/>
              </a:tabLst>
            </a:pPr>
            <a:r>
              <a:rPr lang="en-US" altLang="en-US" sz="1200" dirty="0">
                <a:solidFill>
                  <a:srgbClr val="FF1515"/>
                </a:solidFill>
                <a:latin typeface="Rockwell" panose="02060603020205020403" pitchFamily="18" charset="0"/>
                <a:ea typeface="Microsoft YaHei" panose="020B0503020204020204" pitchFamily="34" charset="-122"/>
                <a:cs typeface="DejaVu Sans" panose="020B0603030804020204" pitchFamily="34" charset="0"/>
              </a:rPr>
              <a:t>Surface mounted ground wires.</a:t>
            </a:r>
          </a:p>
        </p:txBody>
      </p:sp>
      <p:pic>
        <p:nvPicPr>
          <p:cNvPr id="2" name="Picture 1">
            <a:extLst>
              <a:ext uri="{FF2B5EF4-FFF2-40B4-BE49-F238E27FC236}">
                <a16:creationId xmlns:a16="http://schemas.microsoft.com/office/drawing/2014/main" id="{E2FE9C0D-784D-FB5D-1F61-660455331B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55032" y="2985997"/>
            <a:ext cx="1693069" cy="1264444"/>
          </a:xfrm>
          <a:prstGeom prst="rect">
            <a:avLst/>
          </a:prstGeom>
        </p:spPr>
      </p:pic>
      <p:pic>
        <p:nvPicPr>
          <p:cNvPr id="3" name="Picture 2">
            <a:extLst>
              <a:ext uri="{FF2B5EF4-FFF2-40B4-BE49-F238E27FC236}">
                <a16:creationId xmlns:a16="http://schemas.microsoft.com/office/drawing/2014/main" id="{8E3B84D3-DB8B-B101-72DE-F3A01E90DE4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36357" y="928378"/>
            <a:ext cx="2266786" cy="1708547"/>
          </a:xfrm>
          <a:prstGeom prst="rect">
            <a:avLst/>
          </a:prstGeom>
        </p:spPr>
      </p:pic>
      <p:sp>
        <p:nvSpPr>
          <p:cNvPr id="5" name="TextBox 4">
            <a:extLst>
              <a:ext uri="{FF2B5EF4-FFF2-40B4-BE49-F238E27FC236}">
                <a16:creationId xmlns:a16="http://schemas.microsoft.com/office/drawing/2014/main" id="{087041B9-2282-982B-6FEB-58AFFED8BAB3}"/>
              </a:ext>
            </a:extLst>
          </p:cNvPr>
          <p:cNvSpPr txBox="1"/>
          <p:nvPr/>
        </p:nvSpPr>
        <p:spPr>
          <a:xfrm>
            <a:off x="2001440" y="4305739"/>
            <a:ext cx="2000250" cy="276999"/>
          </a:xfrm>
          <a:prstGeom prst="rect">
            <a:avLst/>
          </a:prstGeom>
          <a:noFill/>
        </p:spPr>
        <p:txBody>
          <a:bodyPr wrap="square" rtlCol="0">
            <a:spAutoFit/>
          </a:bodyPr>
          <a:lstStyle/>
          <a:p>
            <a:pPr defTabSz="342900" eaLnBrk="0" fontAlgn="base" hangingPunct="0">
              <a:spcBef>
                <a:spcPct val="0"/>
              </a:spcBef>
              <a:spcAft>
                <a:spcPct val="0"/>
              </a:spcAft>
            </a:pPr>
            <a:r>
              <a:rPr lang="en-US" sz="1200" dirty="0">
                <a:solidFill>
                  <a:srgbClr val="FF0000"/>
                </a:solidFill>
                <a:latin typeface="Rockwell" panose="02060603020205020403" pitchFamily="18" charset="0"/>
              </a:rPr>
              <a:t>Ground wire blank plate.</a:t>
            </a:r>
          </a:p>
        </p:txBody>
      </p:sp>
      <p:sp>
        <p:nvSpPr>
          <p:cNvPr id="7" name="Slide Number Placeholder 6">
            <a:extLst>
              <a:ext uri="{FF2B5EF4-FFF2-40B4-BE49-F238E27FC236}">
                <a16:creationId xmlns:a16="http://schemas.microsoft.com/office/drawing/2014/main" id="{780E7A8E-2691-6ED1-4BB4-1720A604CE16}"/>
              </a:ext>
            </a:extLst>
          </p:cNvPr>
          <p:cNvSpPr>
            <a:spLocks noGrp="1"/>
          </p:cNvSpPr>
          <p:nvPr>
            <p:ph type="sldNum" sz="quarter" idx="12"/>
          </p:nvPr>
        </p:nvSpPr>
        <p:spPr/>
        <p:txBody>
          <a:bodyPr/>
          <a:lstStyle/>
          <a:p>
            <a:pPr defTabSz="342900">
              <a:defRPr/>
            </a:pPr>
            <a:fld id="{F9B04EAC-6405-42D3-B5A3-0AE3489ADD26}" type="slidenum">
              <a:rPr lang="en-US">
                <a:solidFill>
                  <a:prstClr val="black">
                    <a:tint val="75000"/>
                  </a:prstClr>
                </a:solidFill>
                <a:latin typeface="Calibri" panose="020F0502020204030204"/>
              </a:rPr>
              <a:pPr defTabSz="342900">
                <a:defRPr/>
              </a:pPr>
              <a:t>13</a:t>
            </a:fld>
            <a:endParaRPr lang="en-US" dirty="0">
              <a:solidFill>
                <a:prstClr val="black">
                  <a:tint val="75000"/>
                </a:prstClr>
              </a:solidFill>
              <a:latin typeface="Calibri" panose="020F0502020204030204"/>
            </a:endParaRPr>
          </a:p>
        </p:txBody>
      </p:sp>
      <p:sp>
        <p:nvSpPr>
          <p:cNvPr id="4" name="Rectangle 4">
            <a:extLst>
              <a:ext uri="{FF2B5EF4-FFF2-40B4-BE49-F238E27FC236}">
                <a16:creationId xmlns:a16="http://schemas.microsoft.com/office/drawing/2014/main" id="{583246EC-136E-9BA1-F77C-60715722D8D1}"/>
              </a:ext>
            </a:extLst>
          </p:cNvPr>
          <p:cNvSpPr txBox="1">
            <a:spLocks noChangeArrowheads="1"/>
          </p:cNvSpPr>
          <p:nvPr/>
        </p:nvSpPr>
        <p:spPr>
          <a:xfrm>
            <a:off x="1331118" y="156736"/>
            <a:ext cx="6481763" cy="427434"/>
          </a:xfrm>
          <a:prstGeom prst="rect">
            <a:avLst/>
          </a:prstGeom>
        </p:spPr>
        <p:txBody>
          <a:bodyPr>
            <a:normAutofit fontScale="97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r>
              <a:rPr lang="en-US" altLang="en-US" sz="2700" dirty="0"/>
              <a:t>HF Antennas</a:t>
            </a:r>
          </a:p>
        </p:txBody>
      </p:sp>
    </p:spTree>
    <p:extLst>
      <p:ext uri="{BB962C8B-B14F-4D97-AF65-F5344CB8AC3E}">
        <p14:creationId xmlns:p14="http://schemas.microsoft.com/office/powerpoint/2010/main" val="2187185550"/>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13314">
                                            <p:txEl>
                                              <p:pRg st="2" end="2"/>
                                            </p:txEl>
                                          </p:spTgt>
                                        </p:tgtEl>
                                        <p:attrNameLst>
                                          <p:attrName>style.visibility</p:attrName>
                                        </p:attrNameLst>
                                      </p:cBhvr>
                                      <p:to>
                                        <p:strVal val="visible"/>
                                      </p:to>
                                    </p:set>
                                    <p:animEffect transition="in" filter="wipe(up)">
                                      <p:cBhvr>
                                        <p:cTn id="7" dur="1000"/>
                                        <p:tgtEl>
                                          <p:spTgt spid="13314">
                                            <p:txEl>
                                              <p:pRg st="2" end="2"/>
                                            </p:txEl>
                                          </p:spTgt>
                                        </p:tgtEl>
                                      </p:cBhvr>
                                    </p:animEffect>
                                  </p:childTnLst>
                                </p:cTn>
                              </p:par>
                            </p:childTnLst>
                          </p:cTn>
                        </p:par>
                        <p:par>
                          <p:cTn id="8" fill="hold">
                            <p:stCondLst>
                              <p:cond delay="1000"/>
                            </p:stCondLst>
                            <p:childTnLst>
                              <p:par>
                                <p:cTn id="9" presetID="22" presetClass="entr" presetSubtype="2" fill="hold" nodeType="afterEffect">
                                  <p:stCondLst>
                                    <p:cond delay="100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1000"/>
                                        <p:tgtEl>
                                          <p:spTgt spid="3"/>
                                        </p:tgtEl>
                                      </p:cBhvr>
                                    </p:animEffect>
                                  </p:childTnLst>
                                </p:cTn>
                              </p:par>
                            </p:childTnLst>
                          </p:cTn>
                        </p:par>
                        <p:par>
                          <p:cTn id="12" fill="hold">
                            <p:stCondLst>
                              <p:cond delay="3000"/>
                            </p:stCondLst>
                            <p:childTnLst>
                              <p:par>
                                <p:cTn id="13" presetID="22" presetClass="entr" presetSubtype="2" fill="hold" grpId="0" nodeType="afterEffect">
                                  <p:stCondLst>
                                    <p:cond delay="500"/>
                                  </p:stCondLst>
                                  <p:childTnLst>
                                    <p:set>
                                      <p:cBhvr>
                                        <p:cTn id="14" dur="1" fill="hold">
                                          <p:stCondLst>
                                            <p:cond delay="0"/>
                                          </p:stCondLst>
                                        </p:cTn>
                                        <p:tgtEl>
                                          <p:spTgt spid="13318"/>
                                        </p:tgtEl>
                                        <p:attrNameLst>
                                          <p:attrName>style.visibility</p:attrName>
                                        </p:attrNameLst>
                                      </p:cBhvr>
                                      <p:to>
                                        <p:strVal val="visible"/>
                                      </p:to>
                                    </p:set>
                                    <p:animEffect transition="in" filter="wipe(right)">
                                      <p:cBhvr>
                                        <p:cTn id="15" dur="1000"/>
                                        <p:tgtEl>
                                          <p:spTgt spid="1331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1000"/>
                                        <p:tgtEl>
                                          <p:spTgt spid="2"/>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3315"/>
                                        </p:tgtEl>
                                        <p:attrNameLst>
                                          <p:attrName>style.visibility</p:attrName>
                                        </p:attrNameLst>
                                      </p:cBhvr>
                                      <p:to>
                                        <p:strVal val="visible"/>
                                      </p:to>
                                    </p:set>
                                    <p:animEffect transition="in" filter="wipe(down)">
                                      <p:cBhvr>
                                        <p:cTn id="28" dur="1000"/>
                                        <p:tgtEl>
                                          <p:spTgt spid="13315"/>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3316"/>
                                        </p:tgtEl>
                                        <p:attrNameLst>
                                          <p:attrName>style.visibility</p:attrName>
                                        </p:attrNameLst>
                                      </p:cBhvr>
                                      <p:to>
                                        <p:strVal val="visible"/>
                                      </p:to>
                                    </p:set>
                                    <p:animEffect transition="in" filter="wipe(down)">
                                      <p:cBhvr>
                                        <p:cTn id="31" dur="1000"/>
                                        <p:tgtEl>
                                          <p:spTgt spid="133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p:bldP spid="13318"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806372-3578-EB13-AF10-0DDDC4F401C2}"/>
            </a:ext>
          </a:extLst>
        </p:cNvPr>
        <p:cNvGrpSpPr/>
        <p:nvPr/>
      </p:nvGrpSpPr>
      <p:grpSpPr>
        <a:xfrm>
          <a:off x="0" y="0"/>
          <a:ext cx="0" cy="0"/>
          <a:chOff x="0" y="0"/>
          <a:chExt cx="0" cy="0"/>
        </a:xfrm>
      </p:grpSpPr>
      <p:sp>
        <p:nvSpPr>
          <p:cNvPr id="27650" name="Rectangle 1">
            <a:extLst>
              <a:ext uri="{FF2B5EF4-FFF2-40B4-BE49-F238E27FC236}">
                <a16:creationId xmlns:a16="http://schemas.microsoft.com/office/drawing/2014/main" id="{3B8A7BB2-58CF-E65E-C042-359C244BD2F5}"/>
              </a:ext>
            </a:extLst>
          </p:cNvPr>
          <p:cNvSpPr>
            <a:spLocks noChangeArrowheads="1"/>
          </p:cNvSpPr>
          <p:nvPr/>
        </p:nvSpPr>
        <p:spPr bwMode="auto">
          <a:xfrm>
            <a:off x="1331119" y="195263"/>
            <a:ext cx="6481763" cy="651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nchor="b"/>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algn="ctr" defTabSz="342900" fontAlgn="base">
              <a:spcBef>
                <a:spcPct val="0"/>
              </a:spcBef>
              <a:spcAft>
                <a:spcPct val="0"/>
              </a:spcAft>
              <a:buClr>
                <a:srgbClr val="000000"/>
              </a:buClr>
              <a:buSzPct val="100000"/>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2700" dirty="0">
                <a:solidFill>
                  <a:srgbClr val="FFFFFF"/>
                </a:solidFill>
                <a:latin typeface="Rockwell" panose="02060603020205020403" pitchFamily="18" charset="0"/>
                <a:ea typeface="Microsoft YaHei" panose="020B0503020204020204" pitchFamily="34" charset="-122"/>
              </a:rPr>
              <a:t>HF Antennas</a:t>
            </a:r>
          </a:p>
        </p:txBody>
      </p:sp>
      <p:sp>
        <p:nvSpPr>
          <p:cNvPr id="14338" name="Rectangle 2">
            <a:extLst>
              <a:ext uri="{FF2B5EF4-FFF2-40B4-BE49-F238E27FC236}">
                <a16:creationId xmlns:a16="http://schemas.microsoft.com/office/drawing/2014/main" id="{458DD20E-A48A-2245-DA87-4EA49A9817FE}"/>
              </a:ext>
            </a:extLst>
          </p:cNvPr>
          <p:cNvSpPr>
            <a:spLocks noChangeArrowheads="1"/>
          </p:cNvSpPr>
          <p:nvPr/>
        </p:nvSpPr>
        <p:spPr bwMode="auto">
          <a:xfrm>
            <a:off x="487680" y="616743"/>
            <a:ext cx="4000500" cy="40695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41313" indent="-3413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Calibri" panose="020F0502020204030204" pitchFamily="34" charset="0"/>
              </a:defRPr>
            </a:lvl1pPr>
            <a:lvl2pPr marL="741363" indent="-28416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Calibri" panose="020F0502020204030204" pitchFamily="34" charset="0"/>
              </a:defRPr>
            </a:lvl2pPr>
            <a:lvl3pPr indent="-2270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Calibri" panose="020F0502020204030204" pitchFamily="34" charset="0"/>
              </a:defRPr>
            </a:lvl9pPr>
          </a:lstStyle>
          <a:p>
            <a:pPr marL="255985" indent="-255985" defTabSz="342900" fontAlgn="base">
              <a:lnSpc>
                <a:spcPct val="90000"/>
              </a:lnSpc>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Lst>
            </a:pPr>
            <a:endParaRPr lang="en-US" altLang="en-US" sz="1500" b="1" dirty="0">
              <a:solidFill>
                <a:srgbClr val="000066"/>
              </a:solidFill>
              <a:latin typeface="Rockwell" panose="02060603020205020403" pitchFamily="18" charset="0"/>
              <a:ea typeface="Microsoft YaHei" panose="020B0503020204020204" pitchFamily="34" charset="-122"/>
            </a:endParaRPr>
          </a:p>
          <a:p>
            <a:pPr marL="255985" indent="-255985" defTabSz="342900" fontAlgn="base">
              <a:lnSpc>
                <a:spcPct val="90000"/>
              </a:lnSpc>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Lst>
            </a:pPr>
            <a:r>
              <a:rPr lang="en-US" altLang="en-US" sz="1500" b="1" dirty="0">
                <a:solidFill>
                  <a:srgbClr val="000066"/>
                </a:solidFill>
                <a:latin typeface="Rockwell" panose="02060603020205020403" pitchFamily="18" charset="0"/>
                <a:ea typeface="Microsoft YaHei" panose="020B0503020204020204" pitchFamily="34" charset="-122"/>
              </a:rPr>
              <a:t>A directional antenna </a:t>
            </a:r>
            <a:r>
              <a:rPr lang="en-US" altLang="en-US" sz="1500" dirty="0">
                <a:solidFill>
                  <a:srgbClr val="000066"/>
                </a:solidFill>
                <a:latin typeface="Rockwell" panose="02060603020205020403" pitchFamily="18" charset="0"/>
                <a:ea typeface="Microsoft YaHei" panose="020B0503020204020204" pitchFamily="34" charset="-122"/>
              </a:rPr>
              <a:t>would be the </a:t>
            </a:r>
            <a:r>
              <a:rPr lang="en-US" altLang="en-US" sz="1500" b="1" dirty="0">
                <a:solidFill>
                  <a:srgbClr val="000066"/>
                </a:solidFill>
                <a:latin typeface="Rockwell" panose="02060603020205020403" pitchFamily="18" charset="0"/>
                <a:ea typeface="Microsoft YaHei" panose="020B0503020204020204" pitchFamily="34" charset="-122"/>
              </a:rPr>
              <a:t>best HF antenna</a:t>
            </a:r>
            <a:r>
              <a:rPr lang="en-US" altLang="en-US" sz="1500" dirty="0">
                <a:solidFill>
                  <a:srgbClr val="000066"/>
                </a:solidFill>
                <a:latin typeface="Rockwell" panose="02060603020205020403" pitchFamily="18" charset="0"/>
                <a:ea typeface="Microsoft YaHei" panose="020B0503020204020204" pitchFamily="34" charset="-122"/>
              </a:rPr>
              <a:t> to use for </a:t>
            </a:r>
            <a:r>
              <a:rPr lang="en-US" altLang="en-US" sz="1500" b="1" dirty="0">
                <a:solidFill>
                  <a:srgbClr val="000066"/>
                </a:solidFill>
                <a:latin typeface="Rockwell" panose="02060603020205020403" pitchFamily="18" charset="0"/>
                <a:ea typeface="Microsoft YaHei" panose="020B0503020204020204" pitchFamily="34" charset="-122"/>
              </a:rPr>
              <a:t>minimizing interference</a:t>
            </a:r>
            <a:r>
              <a:rPr lang="en-US" altLang="en-US" sz="1500" dirty="0">
                <a:solidFill>
                  <a:srgbClr val="000066"/>
                </a:solidFill>
                <a:latin typeface="Rockwell" panose="02060603020205020403" pitchFamily="18" charset="0"/>
                <a:ea typeface="Microsoft YaHei" panose="020B0503020204020204" pitchFamily="34" charset="-122"/>
              </a:rPr>
              <a:t>. </a:t>
            </a:r>
            <a:r>
              <a:rPr lang="en-US" altLang="en-US" sz="750" dirty="0">
                <a:solidFill>
                  <a:srgbClr val="000066"/>
                </a:solidFill>
                <a:latin typeface="Rockwell" panose="02060603020205020403" pitchFamily="18" charset="0"/>
                <a:ea typeface="Microsoft YaHei" panose="020B0503020204020204" pitchFamily="34" charset="-122"/>
              </a:rPr>
              <a:t>(G9C11)</a:t>
            </a:r>
            <a:r>
              <a:rPr lang="en-US" altLang="en-US" sz="1500" dirty="0">
                <a:solidFill>
                  <a:srgbClr val="000066"/>
                </a:solidFill>
                <a:latin typeface="Rockwell" panose="02060603020205020403" pitchFamily="18" charset="0"/>
                <a:ea typeface="Microsoft YaHei" panose="020B0503020204020204" pitchFamily="34" charset="-122"/>
              </a:rPr>
              <a:t> </a:t>
            </a:r>
          </a:p>
          <a:p>
            <a:pPr marL="556022" lvl="1" indent="-213122" defTabSz="342900" fontAlgn="base">
              <a:lnSpc>
                <a:spcPct val="90000"/>
              </a:lnSpc>
              <a:spcBef>
                <a:spcPts val="300"/>
              </a:spcBef>
              <a:spcAft>
                <a:spcPct val="0"/>
              </a:spcAft>
              <a:buClr>
                <a:srgbClr val="FF1515"/>
              </a:buClr>
              <a:buSzPct val="100000"/>
              <a:buFont typeface="Rockwell" panose="02060603020205020403" pitchFamily="18" charset="0"/>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Lst>
            </a:pPr>
            <a:r>
              <a:rPr lang="en-US" altLang="en-US" sz="1200" dirty="0">
                <a:solidFill>
                  <a:srgbClr val="FF1515"/>
                </a:solidFill>
                <a:latin typeface="Rockwell" panose="02060603020205020403" pitchFamily="18" charset="0"/>
                <a:ea typeface="Microsoft YaHei" panose="020B0503020204020204" pitchFamily="34" charset="-122"/>
              </a:rPr>
              <a:t>By definition: An antenna that has a single well-defined direction of maximum gain.</a:t>
            </a:r>
          </a:p>
          <a:p>
            <a:pPr marL="729853" lvl="2" indent="-214313" defTabSz="342900" fontAlgn="base">
              <a:lnSpc>
                <a:spcPct val="90000"/>
              </a:lnSpc>
              <a:spcBef>
                <a:spcPts val="300"/>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Lst>
            </a:pPr>
            <a:r>
              <a:rPr lang="en-US" altLang="en-US" sz="1200" dirty="0">
                <a:solidFill>
                  <a:srgbClr val="FF1515"/>
                </a:solidFill>
                <a:latin typeface="Rockwell" panose="02060603020205020403" pitchFamily="18" charset="0"/>
                <a:ea typeface="Microsoft YaHei" panose="020B0503020204020204" pitchFamily="34" charset="-122"/>
              </a:rPr>
              <a:t>An antenna can only increase signal strength in one direction at the expense of a decrease somewhere else.</a:t>
            </a:r>
          </a:p>
          <a:p>
            <a:pPr marL="1243013" lvl="3" indent="-214313" defTabSz="342900" fontAlgn="base">
              <a:lnSpc>
                <a:spcPct val="90000"/>
              </a:lnSpc>
              <a:spcBef>
                <a:spcPts val="300"/>
              </a:spcBef>
              <a:spcAft>
                <a:spcPct val="0"/>
              </a:spcAft>
              <a:buClr>
                <a:srgbClr val="FF1515"/>
              </a:buClr>
              <a:buSzPct val="100000"/>
              <a:buFont typeface="Wingdings" panose="05000000000000000000" pitchFamily="2" charset="2"/>
              <a:buChar char="q"/>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Lst>
            </a:pPr>
            <a:r>
              <a:rPr lang="en-US" altLang="en-US" sz="1200" dirty="0">
                <a:solidFill>
                  <a:srgbClr val="FF1515"/>
                </a:solidFill>
                <a:latin typeface="Rockwell" panose="02060603020205020403" pitchFamily="18" charset="0"/>
                <a:ea typeface="Microsoft YaHei" panose="020B0503020204020204" pitchFamily="34" charset="-122"/>
              </a:rPr>
              <a:t>This applies to a Yagi or a beam.</a:t>
            </a:r>
          </a:p>
          <a:p>
            <a:pPr marL="685800" lvl="2" indent="-170260" defTabSz="342900" fontAlgn="base">
              <a:lnSpc>
                <a:spcPct val="90000"/>
              </a:lnSpc>
              <a:spcBef>
                <a:spcPts val="300"/>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Lst>
            </a:pPr>
            <a:endParaRPr lang="en-US" altLang="en-US" sz="1200" dirty="0">
              <a:solidFill>
                <a:srgbClr val="FF1515"/>
              </a:solidFill>
              <a:latin typeface="Rockwell" panose="02060603020205020403" pitchFamily="18" charset="0"/>
              <a:ea typeface="Microsoft YaHei" panose="020B0503020204020204" pitchFamily="34" charset="-122"/>
            </a:endParaRPr>
          </a:p>
          <a:p>
            <a:pPr marL="685800" lvl="2" indent="-170260" defTabSz="342900" fontAlgn="base">
              <a:lnSpc>
                <a:spcPct val="90000"/>
              </a:lnSpc>
              <a:spcBef>
                <a:spcPts val="300"/>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Lst>
            </a:pPr>
            <a:endParaRPr lang="en-US" altLang="en-US" sz="1200" dirty="0">
              <a:solidFill>
                <a:srgbClr val="FF1515"/>
              </a:solidFill>
              <a:latin typeface="Rockwell" panose="02060603020205020403" pitchFamily="18" charset="0"/>
              <a:ea typeface="Microsoft YaHei" panose="020B0503020204020204" pitchFamily="34" charset="-122"/>
            </a:endParaRPr>
          </a:p>
          <a:p>
            <a:pPr marL="255985" indent="-255985" defTabSz="342900" fontAlgn="base">
              <a:lnSpc>
                <a:spcPct val="90000"/>
              </a:lnSpc>
              <a:spcBef>
                <a:spcPts val="375"/>
              </a:spcBef>
              <a:spcAft>
                <a:spcPct val="0"/>
              </a:spcAft>
              <a:buClr>
                <a:srgbClr val="FF0000"/>
              </a:buClr>
              <a:buFont typeface="Wingdings" panose="05000000000000000000" pitchFamily="2" charset="2"/>
              <a:buChar char="Ø"/>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Lst>
            </a:pPr>
            <a:r>
              <a:rPr lang="en-US" altLang="en-US" sz="1500" dirty="0">
                <a:solidFill>
                  <a:srgbClr val="000066"/>
                </a:solidFill>
                <a:latin typeface="Rockwell" panose="02060603020205020403" pitchFamily="18" charset="0"/>
                <a:ea typeface="Microsoft YaHei" panose="020B0503020204020204" pitchFamily="34" charset="-122"/>
              </a:rPr>
              <a:t>In a three-element Yagi, the </a:t>
            </a:r>
            <a:r>
              <a:rPr lang="en-US" altLang="en-US" sz="1500" b="1" dirty="0">
                <a:solidFill>
                  <a:srgbClr val="000066"/>
                </a:solidFill>
                <a:latin typeface="Rockwell" panose="02060603020205020403" pitchFamily="18" charset="0"/>
                <a:ea typeface="Microsoft YaHei" panose="020B0503020204020204" pitchFamily="34" charset="-122"/>
              </a:rPr>
              <a:t>reflector is longer</a:t>
            </a:r>
            <a:r>
              <a:rPr lang="en-US" altLang="en-US" sz="1500" dirty="0">
                <a:solidFill>
                  <a:srgbClr val="000066"/>
                </a:solidFill>
                <a:latin typeface="Rockwell" panose="02060603020205020403" pitchFamily="18" charset="0"/>
                <a:ea typeface="Microsoft YaHei" panose="020B0503020204020204" pitchFamily="34" charset="-122"/>
              </a:rPr>
              <a:t>, and the </a:t>
            </a:r>
            <a:r>
              <a:rPr lang="en-US" altLang="en-US" sz="1500" b="1" dirty="0">
                <a:solidFill>
                  <a:srgbClr val="000066"/>
                </a:solidFill>
                <a:latin typeface="Rockwell" panose="02060603020205020403" pitchFamily="18" charset="0"/>
                <a:ea typeface="Microsoft YaHei" panose="020B0503020204020204" pitchFamily="34" charset="-122"/>
              </a:rPr>
              <a:t>director is shorter</a:t>
            </a:r>
            <a:r>
              <a:rPr lang="en-US" altLang="en-US" sz="1500" dirty="0">
                <a:solidFill>
                  <a:srgbClr val="000066"/>
                </a:solidFill>
                <a:latin typeface="Rockwell" panose="02060603020205020403" pitchFamily="18" charset="0"/>
                <a:ea typeface="Microsoft YaHei" panose="020B0503020204020204" pitchFamily="34" charset="-122"/>
              </a:rPr>
              <a:t>, than the driven element. </a:t>
            </a:r>
            <a:r>
              <a:rPr lang="en-US" altLang="en-US" sz="750" dirty="0">
                <a:solidFill>
                  <a:srgbClr val="000066"/>
                </a:solidFill>
                <a:latin typeface="Rockwell" panose="02060603020205020403" pitchFamily="18" charset="0"/>
                <a:ea typeface="Microsoft YaHei" panose="020B0503020204020204" pitchFamily="34" charset="-122"/>
              </a:rPr>
              <a:t>(G9C03)</a:t>
            </a:r>
          </a:p>
          <a:p>
            <a:pPr marL="557213" lvl="1" indent="-214313" defTabSz="342900" fontAlgn="base">
              <a:lnSpc>
                <a:spcPct val="90000"/>
              </a:lnSpc>
              <a:spcBef>
                <a:spcPts val="375"/>
              </a:spcBef>
              <a:spcAft>
                <a:spcPct val="0"/>
              </a:spcAft>
              <a:buClr>
                <a:srgbClr val="FF0000"/>
              </a:buClr>
              <a:buFont typeface="Arial" panose="020B0604020202020204" pitchFamily="34" charset="0"/>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Lst>
            </a:pPr>
            <a:r>
              <a:rPr lang="en-US" altLang="en-US" sz="1200" dirty="0">
                <a:solidFill>
                  <a:srgbClr val="FF0000"/>
                </a:solidFill>
                <a:latin typeface="Rockwell" panose="02060603020205020403" pitchFamily="18" charset="0"/>
                <a:ea typeface="Microsoft YaHei" panose="020B0503020204020204" pitchFamily="34" charset="-122"/>
              </a:rPr>
              <a:t>Typically the reflector is 5% longer and the director is 5% shorter than the driven element.</a:t>
            </a:r>
          </a:p>
          <a:p>
            <a:pPr marL="255985" indent="-255985" defTabSz="342900" fontAlgn="base">
              <a:lnSpc>
                <a:spcPct val="90000"/>
              </a:lnSpc>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Lst>
            </a:pPr>
            <a:endParaRPr lang="en-US" altLang="en-US" sz="12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lnSpc>
                <a:spcPct val="90000"/>
              </a:lnSpc>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Lst>
            </a:pPr>
            <a:endParaRPr lang="en-US" altLang="en-US" sz="12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lnSpc>
                <a:spcPct val="90000"/>
              </a:lnSpc>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Lst>
            </a:pPr>
            <a:endParaRPr lang="en-US" altLang="en-US" sz="12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lnSpc>
                <a:spcPct val="90000"/>
              </a:lnSpc>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Lst>
            </a:pPr>
            <a:endParaRPr lang="en-US" altLang="en-US" sz="12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lnSpc>
                <a:spcPct val="90000"/>
              </a:lnSpc>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lnSpc>
                <a:spcPct val="90000"/>
              </a:lnSpc>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lnSpc>
                <a:spcPct val="90000"/>
              </a:lnSpc>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lnSpc>
                <a:spcPct val="90000"/>
              </a:lnSpc>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lnSpc>
                <a:spcPct val="90000"/>
              </a:lnSpc>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Lst>
            </a:pPr>
            <a:endParaRPr lang="en-US" altLang="en-US" sz="1200" dirty="0">
              <a:solidFill>
                <a:srgbClr val="FF1515"/>
              </a:solidFill>
              <a:latin typeface="Rockwell" panose="02060603020205020403" pitchFamily="18" charset="0"/>
              <a:ea typeface="Microsoft YaHei" panose="020B0503020204020204" pitchFamily="34" charset="-122"/>
            </a:endParaRPr>
          </a:p>
          <a:p>
            <a:pPr marL="255985" indent="-255985" defTabSz="342900" fontAlgn="base">
              <a:lnSpc>
                <a:spcPct val="90000"/>
              </a:lnSpc>
              <a:spcBef>
                <a:spcPts val="300"/>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Lst>
            </a:pPr>
            <a:endParaRPr lang="en-US" altLang="en-US" sz="12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lnSpc>
                <a:spcPct val="90000"/>
              </a:lnSpc>
              <a:spcBef>
                <a:spcPts val="300"/>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Lst>
            </a:pPr>
            <a:endParaRPr lang="en-US" altLang="en-US" sz="1200" dirty="0">
              <a:solidFill>
                <a:srgbClr val="000066"/>
              </a:solidFill>
              <a:latin typeface="Rockwell" panose="02060603020205020403" pitchFamily="18" charset="0"/>
              <a:ea typeface="Microsoft YaHei" panose="020B0503020204020204" pitchFamily="34" charset="-122"/>
            </a:endParaRPr>
          </a:p>
        </p:txBody>
      </p:sp>
      <p:pic>
        <p:nvPicPr>
          <p:cNvPr id="3" name="Picture 2">
            <a:extLst>
              <a:ext uri="{FF2B5EF4-FFF2-40B4-BE49-F238E27FC236}">
                <a16:creationId xmlns:a16="http://schemas.microsoft.com/office/drawing/2014/main" id="{89409E3B-D73C-073D-4E55-909FF42F962E}"/>
              </a:ext>
            </a:extLst>
          </p:cNvPr>
          <p:cNvPicPr>
            <a:picLocks noChangeAspect="1"/>
          </p:cNvPicPr>
          <p:nvPr/>
        </p:nvPicPr>
        <p:blipFill>
          <a:blip r:embed="rId3"/>
          <a:stretch>
            <a:fillRect/>
          </a:stretch>
        </p:blipFill>
        <p:spPr>
          <a:xfrm>
            <a:off x="5085875" y="742950"/>
            <a:ext cx="2986087" cy="1717802"/>
          </a:xfrm>
          <a:prstGeom prst="rect">
            <a:avLst/>
          </a:prstGeom>
        </p:spPr>
      </p:pic>
      <p:pic>
        <p:nvPicPr>
          <p:cNvPr id="7" name="Picture 6">
            <a:extLst>
              <a:ext uri="{FF2B5EF4-FFF2-40B4-BE49-F238E27FC236}">
                <a16:creationId xmlns:a16="http://schemas.microsoft.com/office/drawing/2014/main" id="{2D3DAD57-3EC1-810A-A2A3-7CC7CF99DA8B}"/>
              </a:ext>
            </a:extLst>
          </p:cNvPr>
          <p:cNvPicPr>
            <a:picLocks noChangeAspect="1"/>
          </p:cNvPicPr>
          <p:nvPr/>
        </p:nvPicPr>
        <p:blipFill>
          <a:blip r:embed="rId4"/>
          <a:stretch>
            <a:fillRect/>
          </a:stretch>
        </p:blipFill>
        <p:spPr>
          <a:xfrm>
            <a:off x="5085875" y="2571750"/>
            <a:ext cx="2986087" cy="2030144"/>
          </a:xfrm>
          <a:prstGeom prst="rect">
            <a:avLst/>
          </a:prstGeom>
        </p:spPr>
      </p:pic>
      <p:sp>
        <p:nvSpPr>
          <p:cNvPr id="40" name="Slide Number Placeholder 39">
            <a:extLst>
              <a:ext uri="{FF2B5EF4-FFF2-40B4-BE49-F238E27FC236}">
                <a16:creationId xmlns:a16="http://schemas.microsoft.com/office/drawing/2014/main" id="{FDC66167-0676-77E2-FC85-B81946DC394C}"/>
              </a:ext>
            </a:extLst>
          </p:cNvPr>
          <p:cNvSpPr>
            <a:spLocks noGrp="1"/>
          </p:cNvSpPr>
          <p:nvPr>
            <p:ph type="sldNum" sz="quarter" idx="12"/>
          </p:nvPr>
        </p:nvSpPr>
        <p:spPr/>
        <p:txBody>
          <a:bodyPr/>
          <a:lstStyle/>
          <a:p>
            <a:pPr defTabSz="342900">
              <a:defRPr/>
            </a:pPr>
            <a:fld id="{F9B04EAC-6405-42D3-B5A3-0AE3489ADD26}" type="slidenum">
              <a:rPr lang="en-US">
                <a:solidFill>
                  <a:prstClr val="black">
                    <a:tint val="75000"/>
                  </a:prstClr>
                </a:solidFill>
                <a:latin typeface="Calibri" panose="020F0502020204030204"/>
              </a:rPr>
              <a:pPr defTabSz="342900">
                <a:defRPr/>
              </a:pPr>
              <a:t>14</a:t>
            </a:fld>
            <a:endParaRPr lang="en-US" dirty="0">
              <a:solidFill>
                <a:prstClr val="black">
                  <a:tint val="75000"/>
                </a:prstClr>
              </a:solidFill>
              <a:latin typeface="Calibri" panose="020F0502020204030204"/>
            </a:endParaRPr>
          </a:p>
        </p:txBody>
      </p:sp>
      <p:sp>
        <p:nvSpPr>
          <p:cNvPr id="2" name="Rectangle 4">
            <a:extLst>
              <a:ext uri="{FF2B5EF4-FFF2-40B4-BE49-F238E27FC236}">
                <a16:creationId xmlns:a16="http://schemas.microsoft.com/office/drawing/2014/main" id="{0AE3C6C4-25CC-7C66-52AC-BC6B1594282F}"/>
              </a:ext>
            </a:extLst>
          </p:cNvPr>
          <p:cNvSpPr txBox="1">
            <a:spLocks noChangeArrowheads="1"/>
          </p:cNvSpPr>
          <p:nvPr/>
        </p:nvSpPr>
        <p:spPr>
          <a:xfrm>
            <a:off x="1331118" y="156736"/>
            <a:ext cx="6481763" cy="427434"/>
          </a:xfrm>
          <a:prstGeom prst="rect">
            <a:avLst/>
          </a:prstGeom>
        </p:spPr>
        <p:txBody>
          <a:bodyPr>
            <a:normAutofit fontScale="97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r>
              <a:rPr lang="en-US" altLang="en-US" sz="2700" dirty="0"/>
              <a:t>HF Antennas</a:t>
            </a:r>
          </a:p>
        </p:txBody>
      </p:sp>
    </p:spTree>
    <p:extLst>
      <p:ext uri="{BB962C8B-B14F-4D97-AF65-F5344CB8AC3E}">
        <p14:creationId xmlns:p14="http://schemas.microsoft.com/office/powerpoint/2010/main" val="231245719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additive="repl">
                                        <p:cTn id="6" dur="1" fill="hold">
                                          <p:stCondLst>
                                            <p:cond delay="0"/>
                                          </p:stCondLst>
                                        </p:cTn>
                                        <p:tgtEl>
                                          <p:spTgt spid="14338">
                                            <p:txEl>
                                              <p:pRg st="1" end="1"/>
                                            </p:txEl>
                                          </p:spTgt>
                                        </p:tgtEl>
                                        <p:attrNameLst>
                                          <p:attrName>style.visibility</p:attrName>
                                        </p:attrNameLst>
                                      </p:cBhvr>
                                      <p:to>
                                        <p:strVal val="visible"/>
                                      </p:to>
                                    </p:set>
                                    <p:animEffect transition="in" filter="wipe(up)">
                                      <p:cBhvr additive="repl">
                                        <p:cTn id="7" dur="1000"/>
                                        <p:tgtEl>
                                          <p:spTgt spid="14338">
                                            <p:txEl>
                                              <p:pRg st="1" end="1"/>
                                            </p:txEl>
                                          </p:spTgt>
                                        </p:tgtEl>
                                      </p:cBhvr>
                                    </p:animEffect>
                                  </p:childTnLst>
                                </p:cTn>
                              </p:par>
                            </p:childTnLst>
                          </p:cTn>
                        </p:par>
                        <p:par>
                          <p:cTn id="8" fill="hold" nodeType="withGroup">
                            <p:stCondLst>
                              <p:cond delay="1000"/>
                            </p:stCondLst>
                            <p:childTnLst>
                              <p:par>
                                <p:cTn id="9" presetID="2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10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additive="repl">
                                        <p:cTn id="15" dur="1" fill="hold">
                                          <p:stCondLst>
                                            <p:cond delay="0"/>
                                          </p:stCondLst>
                                        </p:cTn>
                                        <p:tgtEl>
                                          <p:spTgt spid="14338">
                                            <p:txEl>
                                              <p:pRg st="2" end="2"/>
                                            </p:txEl>
                                          </p:spTgt>
                                        </p:tgtEl>
                                        <p:attrNameLst>
                                          <p:attrName>style.visibility</p:attrName>
                                        </p:attrNameLst>
                                      </p:cBhvr>
                                      <p:to>
                                        <p:strVal val="visible"/>
                                      </p:to>
                                    </p:set>
                                    <p:animEffect transition="in" filter="wipe(left)">
                                      <p:cBhvr additive="repl">
                                        <p:cTn id="16" dur="1000"/>
                                        <p:tgtEl>
                                          <p:spTgt spid="14338">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additive="repl">
                                        <p:cTn id="20" dur="1" fill="hold">
                                          <p:stCondLst>
                                            <p:cond delay="0"/>
                                          </p:stCondLst>
                                        </p:cTn>
                                        <p:tgtEl>
                                          <p:spTgt spid="14338">
                                            <p:txEl>
                                              <p:pRg st="3" end="3"/>
                                            </p:txEl>
                                          </p:spTgt>
                                        </p:tgtEl>
                                        <p:attrNameLst>
                                          <p:attrName>style.visibility</p:attrName>
                                        </p:attrNameLst>
                                      </p:cBhvr>
                                      <p:to>
                                        <p:strVal val="visible"/>
                                      </p:to>
                                    </p:set>
                                    <p:animEffect transition="in" filter="wipe(left)">
                                      <p:cBhvr additive="repl">
                                        <p:cTn id="21" dur="1000"/>
                                        <p:tgtEl>
                                          <p:spTgt spid="14338">
                                            <p:txEl>
                                              <p:pRg st="3" end="3"/>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nodeType="clickEffect">
                                  <p:stCondLst>
                                    <p:cond delay="0"/>
                                  </p:stCondLst>
                                  <p:childTnLst>
                                    <p:set>
                                      <p:cBhvr additive="repl">
                                        <p:cTn id="25" dur="1" fill="hold">
                                          <p:stCondLst>
                                            <p:cond delay="0"/>
                                          </p:stCondLst>
                                        </p:cTn>
                                        <p:tgtEl>
                                          <p:spTgt spid="14338">
                                            <p:txEl>
                                              <p:pRg st="4" end="4"/>
                                            </p:txEl>
                                          </p:spTgt>
                                        </p:tgtEl>
                                        <p:attrNameLst>
                                          <p:attrName>style.visibility</p:attrName>
                                        </p:attrNameLst>
                                      </p:cBhvr>
                                      <p:to>
                                        <p:strVal val="visible"/>
                                      </p:to>
                                    </p:set>
                                    <p:animEffect transition="in" filter="wipe(left)">
                                      <p:cBhvr additive="repl">
                                        <p:cTn id="26" dur="1000"/>
                                        <p:tgtEl>
                                          <p:spTgt spid="14338">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additive="repl">
                                        <p:cTn id="30" dur="1" fill="hold">
                                          <p:stCondLst>
                                            <p:cond delay="0"/>
                                          </p:stCondLst>
                                        </p:cTn>
                                        <p:tgtEl>
                                          <p:spTgt spid="14338">
                                            <p:txEl>
                                              <p:pRg st="7" end="7"/>
                                            </p:txEl>
                                          </p:spTgt>
                                        </p:tgtEl>
                                        <p:attrNameLst>
                                          <p:attrName>style.visibility</p:attrName>
                                        </p:attrNameLst>
                                      </p:cBhvr>
                                      <p:to>
                                        <p:strVal val="visible"/>
                                      </p:to>
                                    </p:set>
                                    <p:animEffect transition="in" filter="wipe(left)">
                                      <p:cBhvr additive="repl">
                                        <p:cTn id="31" dur="1000"/>
                                        <p:tgtEl>
                                          <p:spTgt spid="14338">
                                            <p:txEl>
                                              <p:pRg st="7" end="7"/>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additive="repl">
                                        <p:cTn id="35" dur="1" fill="hold">
                                          <p:stCondLst>
                                            <p:cond delay="0"/>
                                          </p:stCondLst>
                                        </p:cTn>
                                        <p:tgtEl>
                                          <p:spTgt spid="14338">
                                            <p:txEl>
                                              <p:pRg st="8" end="8"/>
                                            </p:txEl>
                                          </p:spTgt>
                                        </p:tgtEl>
                                        <p:attrNameLst>
                                          <p:attrName>style.visibility</p:attrName>
                                        </p:attrNameLst>
                                      </p:cBhvr>
                                      <p:to>
                                        <p:strVal val="visible"/>
                                      </p:to>
                                    </p:set>
                                    <p:animEffect transition="in" filter="wipe(left)">
                                      <p:cBhvr additive="repl">
                                        <p:cTn id="36" dur="1000"/>
                                        <p:tgtEl>
                                          <p:spTgt spid="14338">
                                            <p:txEl>
                                              <p:pRg st="8" end="8"/>
                                            </p:txEl>
                                          </p:spTgt>
                                        </p:tgtEl>
                                      </p:cBhvr>
                                    </p:animEffect>
                                  </p:childTnLst>
                                </p:cTn>
                              </p:par>
                            </p:childTnLst>
                          </p:cTn>
                        </p:par>
                        <p:par>
                          <p:cTn id="37" fill="hold">
                            <p:stCondLst>
                              <p:cond delay="1000"/>
                            </p:stCondLst>
                            <p:childTnLst>
                              <p:par>
                                <p:cTn id="38" presetID="22" presetClass="entr" presetSubtype="4"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down)">
                                      <p:cBhvr>
                                        <p:cTn id="4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B2272E-CAAA-3612-33B5-93659ACA2F29}"/>
            </a:ext>
          </a:extLst>
        </p:cNvPr>
        <p:cNvGrpSpPr/>
        <p:nvPr/>
      </p:nvGrpSpPr>
      <p:grpSpPr>
        <a:xfrm>
          <a:off x="0" y="0"/>
          <a:ext cx="0" cy="0"/>
          <a:chOff x="0" y="0"/>
          <a:chExt cx="0" cy="0"/>
        </a:xfrm>
      </p:grpSpPr>
      <p:sp>
        <p:nvSpPr>
          <p:cNvPr id="29699" name="Rectangle 3">
            <a:extLst>
              <a:ext uri="{FF2B5EF4-FFF2-40B4-BE49-F238E27FC236}">
                <a16:creationId xmlns:a16="http://schemas.microsoft.com/office/drawing/2014/main" id="{BA9FECC4-04DE-2ECF-67B8-343FA3CF3923}"/>
              </a:ext>
            </a:extLst>
          </p:cNvPr>
          <p:cNvSpPr>
            <a:spLocks noGrp="1" noChangeArrowheads="1"/>
          </p:cNvSpPr>
          <p:nvPr>
            <p:ph type="body" idx="1"/>
          </p:nvPr>
        </p:nvSpPr>
        <p:spPr>
          <a:xfrm>
            <a:off x="194624" y="811651"/>
            <a:ext cx="4437460" cy="3721894"/>
          </a:xfrm>
        </p:spPr>
        <p:txBody>
          <a:bodyPr>
            <a:normAutofit fontScale="92500" lnSpcReduction="10000"/>
          </a:bodyPr>
          <a:lstStyle/>
          <a:p>
            <a:pPr>
              <a:buFont typeface="Wingdings" panose="05000000000000000000" pitchFamily="2" charset="2"/>
              <a:buChar char="Ø"/>
            </a:pPr>
            <a:endParaRPr lang="en-US" altLang="en-US" dirty="0"/>
          </a:p>
          <a:p>
            <a:pPr>
              <a:buFont typeface="Wingdings" panose="05000000000000000000" pitchFamily="2" charset="2"/>
              <a:buChar char="Ø"/>
            </a:pPr>
            <a:r>
              <a:rPr lang="en-US" altLang="en-US" dirty="0"/>
              <a:t>The approximate length of the driven element of a Yagi antenna is </a:t>
            </a:r>
            <a:r>
              <a:rPr lang="en-US" altLang="en-US" b="1" dirty="0"/>
              <a:t>1/2 wavelength</a:t>
            </a:r>
            <a:r>
              <a:rPr lang="en-US" altLang="en-US" dirty="0"/>
              <a:t>. </a:t>
            </a:r>
            <a:r>
              <a:rPr lang="en-US" altLang="en-US" sz="750" dirty="0"/>
              <a:t>(G9C02)</a:t>
            </a:r>
            <a:r>
              <a:rPr lang="en-US" altLang="en-US" dirty="0"/>
              <a:t> </a:t>
            </a:r>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r>
              <a:rPr lang="en-US" altLang="en-US" b="1" dirty="0"/>
              <a:t>Increasing the </a:t>
            </a:r>
            <a:r>
              <a:rPr lang="en-US" altLang="en-US" dirty="0"/>
              <a:t>length of the boom and adding more directors will </a:t>
            </a:r>
            <a:r>
              <a:rPr lang="en-US" altLang="en-US" b="1" dirty="0"/>
              <a:t>increase the gain </a:t>
            </a:r>
            <a:r>
              <a:rPr lang="en-US" altLang="en-US" dirty="0"/>
              <a:t>of a Yagi antenna.</a:t>
            </a:r>
            <a:r>
              <a:rPr lang="en-US" altLang="en-US" b="1" dirty="0"/>
              <a:t>  </a:t>
            </a:r>
            <a:r>
              <a:rPr lang="en-US" altLang="en-US" sz="750" dirty="0"/>
              <a:t>(G9C05)</a:t>
            </a:r>
            <a:r>
              <a:rPr lang="en-US" altLang="en-US" dirty="0"/>
              <a:t> </a:t>
            </a:r>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r>
              <a:rPr lang="en-US" altLang="en-US" dirty="0"/>
              <a:t>The “main lobe” or “major lobe” of a directive antenna is the </a:t>
            </a:r>
            <a:r>
              <a:rPr lang="en-US" altLang="en-US" b="1" dirty="0"/>
              <a:t>direction of maximum radiated field strength from the antenna</a:t>
            </a:r>
            <a:r>
              <a:rPr lang="en-US" altLang="en-US" dirty="0"/>
              <a:t>.  </a:t>
            </a:r>
            <a:r>
              <a:rPr lang="en-US" altLang="en-US" sz="750" dirty="0"/>
              <a:t>(G9C08)</a:t>
            </a:r>
          </a:p>
          <a:p>
            <a:pPr>
              <a:buFont typeface="Wingdings" panose="05000000000000000000" pitchFamily="2" charset="2"/>
              <a:buChar char="Ø"/>
            </a:pPr>
            <a:endParaRPr lang="en-US" altLang="en-US" dirty="0"/>
          </a:p>
        </p:txBody>
      </p:sp>
      <p:sp>
        <p:nvSpPr>
          <p:cNvPr id="29712" name="Line 16">
            <a:extLst>
              <a:ext uri="{FF2B5EF4-FFF2-40B4-BE49-F238E27FC236}">
                <a16:creationId xmlns:a16="http://schemas.microsoft.com/office/drawing/2014/main" id="{E959964A-5AB6-F48D-9C07-EC562D23A207}"/>
              </a:ext>
            </a:extLst>
          </p:cNvPr>
          <p:cNvSpPr>
            <a:spLocks noChangeShapeType="1"/>
          </p:cNvSpPr>
          <p:nvPr/>
        </p:nvSpPr>
        <p:spPr bwMode="auto">
          <a:xfrm flipV="1">
            <a:off x="2288934" y="1584960"/>
            <a:ext cx="1410890" cy="0"/>
          </a:xfrm>
          <a:prstGeom prst="line">
            <a:avLst/>
          </a:prstGeom>
          <a:noFill/>
          <a:ln w="28575" cap="sq">
            <a:solidFill>
              <a:schemeClr val="accent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defTabSz="685800" eaLnBrk="0" fontAlgn="base" hangingPunct="0">
              <a:spcBef>
                <a:spcPct val="0"/>
              </a:spcBef>
              <a:spcAft>
                <a:spcPct val="0"/>
              </a:spcAft>
            </a:pPr>
            <a:endParaRPr lang="en-US" sz="1350" dirty="0">
              <a:solidFill>
                <a:srgbClr val="000066"/>
              </a:solidFill>
              <a:latin typeface="Verdana" panose="020B0604030504040204" pitchFamily="34" charset="0"/>
            </a:endParaRPr>
          </a:p>
        </p:txBody>
      </p:sp>
      <p:sp>
        <p:nvSpPr>
          <p:cNvPr id="29713" name="Line 17">
            <a:extLst>
              <a:ext uri="{FF2B5EF4-FFF2-40B4-BE49-F238E27FC236}">
                <a16:creationId xmlns:a16="http://schemas.microsoft.com/office/drawing/2014/main" id="{52838386-61E4-503F-1CBF-FD2E7D29EB00}"/>
              </a:ext>
            </a:extLst>
          </p:cNvPr>
          <p:cNvSpPr>
            <a:spLocks noChangeShapeType="1"/>
          </p:cNvSpPr>
          <p:nvPr/>
        </p:nvSpPr>
        <p:spPr bwMode="auto">
          <a:xfrm>
            <a:off x="3089033" y="1584960"/>
            <a:ext cx="5360" cy="255985"/>
          </a:xfrm>
          <a:prstGeom prst="line">
            <a:avLst/>
          </a:prstGeom>
          <a:noFill/>
          <a:ln w="28575" cap="sq">
            <a:solidFill>
              <a:schemeClr val="accent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defTabSz="685800" eaLnBrk="0" fontAlgn="base" hangingPunct="0">
              <a:spcBef>
                <a:spcPct val="0"/>
              </a:spcBef>
              <a:spcAft>
                <a:spcPct val="0"/>
              </a:spcAft>
            </a:pPr>
            <a:endParaRPr lang="en-US" sz="1350" dirty="0">
              <a:solidFill>
                <a:srgbClr val="000066"/>
              </a:solidFill>
              <a:latin typeface="Verdana" panose="020B0604030504040204" pitchFamily="34" charset="0"/>
            </a:endParaRPr>
          </a:p>
        </p:txBody>
      </p:sp>
      <p:pic>
        <p:nvPicPr>
          <p:cNvPr id="2" name="Picture 1">
            <a:extLst>
              <a:ext uri="{FF2B5EF4-FFF2-40B4-BE49-F238E27FC236}">
                <a16:creationId xmlns:a16="http://schemas.microsoft.com/office/drawing/2014/main" id="{C4AE9992-0858-E89C-83A0-39FB8F8FF0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03683" y="818794"/>
            <a:ext cx="1885950" cy="1721690"/>
          </a:xfrm>
          <a:prstGeom prst="rect">
            <a:avLst/>
          </a:prstGeom>
        </p:spPr>
      </p:pic>
      <p:cxnSp>
        <p:nvCxnSpPr>
          <p:cNvPr id="4" name="Straight Arrow Connector 3">
            <a:extLst>
              <a:ext uri="{FF2B5EF4-FFF2-40B4-BE49-F238E27FC236}">
                <a16:creationId xmlns:a16="http://schemas.microsoft.com/office/drawing/2014/main" id="{F8275109-9AD4-BCF0-E971-468CA95A3295}"/>
              </a:ext>
            </a:extLst>
          </p:cNvPr>
          <p:cNvCxnSpPr/>
          <p:nvPr/>
        </p:nvCxnSpPr>
        <p:spPr bwMode="auto">
          <a:xfrm>
            <a:off x="3094392" y="1840945"/>
            <a:ext cx="3823691" cy="80690"/>
          </a:xfrm>
          <a:prstGeom prst="straightConnector1">
            <a:avLst/>
          </a:prstGeom>
          <a:solidFill>
            <a:schemeClr val="accent1"/>
          </a:solidFill>
          <a:ln w="28575" cap="sq" cmpd="sng" algn="ctr">
            <a:solidFill>
              <a:srgbClr val="FF0F0F"/>
            </a:solidFill>
            <a:prstDash val="solid"/>
            <a:round/>
            <a:headEnd type="none" w="sm" len="sm"/>
            <a:tailEnd type="triangle"/>
          </a:ln>
          <a:effectLst/>
        </p:spPr>
      </p:cxnSp>
      <p:pic>
        <p:nvPicPr>
          <p:cNvPr id="6" name="Picture 5">
            <a:extLst>
              <a:ext uri="{FF2B5EF4-FFF2-40B4-BE49-F238E27FC236}">
                <a16:creationId xmlns:a16="http://schemas.microsoft.com/office/drawing/2014/main" id="{A557909C-54C1-405B-4E68-9E046ED708E3}"/>
              </a:ext>
            </a:extLst>
          </p:cNvPr>
          <p:cNvPicPr>
            <a:picLocks noChangeAspect="1"/>
          </p:cNvPicPr>
          <p:nvPr/>
        </p:nvPicPr>
        <p:blipFill>
          <a:blip r:embed="rId3"/>
          <a:stretch>
            <a:fillRect/>
          </a:stretch>
        </p:blipFill>
        <p:spPr>
          <a:xfrm>
            <a:off x="4742811" y="2796469"/>
            <a:ext cx="1885950" cy="1892714"/>
          </a:xfrm>
          <a:prstGeom prst="rect">
            <a:avLst/>
          </a:prstGeom>
        </p:spPr>
      </p:pic>
      <p:pic>
        <p:nvPicPr>
          <p:cNvPr id="12" name="Picture 11">
            <a:extLst>
              <a:ext uri="{FF2B5EF4-FFF2-40B4-BE49-F238E27FC236}">
                <a16:creationId xmlns:a16="http://schemas.microsoft.com/office/drawing/2014/main" id="{34A5AF66-7510-3349-66C6-163A3796F96E}"/>
              </a:ext>
            </a:extLst>
          </p:cNvPr>
          <p:cNvPicPr>
            <a:picLocks noChangeAspect="1"/>
          </p:cNvPicPr>
          <p:nvPr/>
        </p:nvPicPr>
        <p:blipFill>
          <a:blip r:embed="rId4"/>
          <a:stretch>
            <a:fillRect/>
          </a:stretch>
        </p:blipFill>
        <p:spPr>
          <a:xfrm>
            <a:off x="6725202" y="2978467"/>
            <a:ext cx="2418798" cy="1528715"/>
          </a:xfrm>
          <a:prstGeom prst="rect">
            <a:avLst/>
          </a:prstGeom>
        </p:spPr>
      </p:pic>
      <p:sp>
        <p:nvSpPr>
          <p:cNvPr id="3" name="Rectangle 4">
            <a:extLst>
              <a:ext uri="{FF2B5EF4-FFF2-40B4-BE49-F238E27FC236}">
                <a16:creationId xmlns:a16="http://schemas.microsoft.com/office/drawing/2014/main" id="{7412172B-B4C8-24F3-7C7C-CDF5E0756D9B}"/>
              </a:ext>
            </a:extLst>
          </p:cNvPr>
          <p:cNvSpPr txBox="1">
            <a:spLocks noChangeArrowheads="1"/>
          </p:cNvSpPr>
          <p:nvPr/>
        </p:nvSpPr>
        <p:spPr>
          <a:xfrm>
            <a:off x="1331118" y="156736"/>
            <a:ext cx="6481763" cy="427434"/>
          </a:xfrm>
          <a:prstGeom prst="rect">
            <a:avLst/>
          </a:prstGeom>
        </p:spPr>
        <p:txBody>
          <a:bodyPr>
            <a:normAutofit fontScale="97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r>
              <a:rPr lang="en-US" altLang="en-US" sz="2700" dirty="0"/>
              <a:t>HF Antennas</a:t>
            </a:r>
          </a:p>
        </p:txBody>
      </p:sp>
    </p:spTree>
    <p:extLst>
      <p:ext uri="{BB962C8B-B14F-4D97-AF65-F5344CB8AC3E}">
        <p14:creationId xmlns:p14="http://schemas.microsoft.com/office/powerpoint/2010/main" val="1898805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699">
                                            <p:txEl>
                                              <p:pRg st="1" end="1"/>
                                            </p:txEl>
                                          </p:spTgt>
                                        </p:tgtEl>
                                        <p:attrNameLst>
                                          <p:attrName>style.visibility</p:attrName>
                                        </p:attrNameLst>
                                      </p:cBhvr>
                                      <p:to>
                                        <p:strVal val="visible"/>
                                      </p:to>
                                    </p:set>
                                    <p:animEffect transition="in" filter="wipe(left)">
                                      <p:cBhvr>
                                        <p:cTn id="7" dur="1000"/>
                                        <p:tgtEl>
                                          <p:spTgt spid="29699">
                                            <p:txEl>
                                              <p:pRg st="1" end="1"/>
                                            </p:txEl>
                                          </p:spTgt>
                                        </p:tgtEl>
                                      </p:cBhvr>
                                    </p:animEffect>
                                  </p:childTnLst>
                                </p:cTn>
                              </p:par>
                            </p:childTnLst>
                          </p:cTn>
                        </p:par>
                        <p:par>
                          <p:cTn id="8" fill="hold">
                            <p:stCondLst>
                              <p:cond delay="1000"/>
                            </p:stCondLst>
                            <p:childTnLst>
                              <p:par>
                                <p:cTn id="9" presetID="22" presetClass="entr" presetSubtype="2"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right)">
                                      <p:cBhvr>
                                        <p:cTn id="11" dur="1000"/>
                                        <p:tgtEl>
                                          <p:spTgt spid="2"/>
                                        </p:tgtEl>
                                      </p:cBhvr>
                                    </p:animEffect>
                                  </p:childTnLst>
                                </p:cTn>
                              </p:par>
                            </p:childTnLst>
                          </p:cTn>
                        </p:par>
                        <p:par>
                          <p:cTn id="12" fill="hold" nodeType="afterGroup">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29712"/>
                                        </p:tgtEl>
                                        <p:attrNameLst>
                                          <p:attrName>style.visibility</p:attrName>
                                        </p:attrNameLst>
                                      </p:cBhvr>
                                      <p:to>
                                        <p:strVal val="visible"/>
                                      </p:to>
                                    </p:set>
                                    <p:animEffect transition="in" filter="wipe(left)">
                                      <p:cBhvr>
                                        <p:cTn id="15" dur="1000"/>
                                        <p:tgtEl>
                                          <p:spTgt spid="29712"/>
                                        </p:tgtEl>
                                      </p:cBhvr>
                                    </p:animEffect>
                                  </p:childTnLst>
                                </p:cTn>
                              </p:par>
                            </p:childTnLst>
                          </p:cTn>
                        </p:par>
                        <p:par>
                          <p:cTn id="16" fill="hold" nodeType="afterGroup">
                            <p:stCondLst>
                              <p:cond delay="3000"/>
                            </p:stCondLst>
                            <p:childTnLst>
                              <p:par>
                                <p:cTn id="17" presetID="22" presetClass="entr" presetSubtype="8" fill="hold" grpId="0" nodeType="afterEffect">
                                  <p:stCondLst>
                                    <p:cond delay="0"/>
                                  </p:stCondLst>
                                  <p:childTnLst>
                                    <p:set>
                                      <p:cBhvr>
                                        <p:cTn id="18" dur="1" fill="hold">
                                          <p:stCondLst>
                                            <p:cond delay="0"/>
                                          </p:stCondLst>
                                        </p:cTn>
                                        <p:tgtEl>
                                          <p:spTgt spid="29713"/>
                                        </p:tgtEl>
                                        <p:attrNameLst>
                                          <p:attrName>style.visibility</p:attrName>
                                        </p:attrNameLst>
                                      </p:cBhvr>
                                      <p:to>
                                        <p:strVal val="visible"/>
                                      </p:to>
                                    </p:set>
                                    <p:animEffect transition="in" filter="wipe(left)">
                                      <p:cBhvr>
                                        <p:cTn id="19" dur="1000"/>
                                        <p:tgtEl>
                                          <p:spTgt spid="29713"/>
                                        </p:tgtEl>
                                      </p:cBhvr>
                                    </p:animEffect>
                                  </p:childTnLst>
                                </p:cTn>
                              </p:par>
                            </p:childTnLst>
                          </p:cTn>
                        </p:par>
                        <p:par>
                          <p:cTn id="20" fill="hold">
                            <p:stCondLst>
                              <p:cond delay="4000"/>
                            </p:stCondLst>
                            <p:childTnLst>
                              <p:par>
                                <p:cTn id="21" presetID="2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1000"/>
                                        <p:tgtEl>
                                          <p:spTgt spid="4"/>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29699">
                                            <p:txEl>
                                              <p:pRg st="4" end="4"/>
                                            </p:txEl>
                                          </p:spTgt>
                                        </p:tgtEl>
                                        <p:attrNameLst>
                                          <p:attrName>style.visibility</p:attrName>
                                        </p:attrNameLst>
                                      </p:cBhvr>
                                      <p:to>
                                        <p:strVal val="visible"/>
                                      </p:to>
                                    </p:set>
                                    <p:animEffect transition="in" filter="wipe(left)">
                                      <p:cBhvr>
                                        <p:cTn id="28" dur="1000"/>
                                        <p:tgtEl>
                                          <p:spTgt spid="29699">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29699">
                                            <p:txEl>
                                              <p:pRg st="7" end="7"/>
                                            </p:txEl>
                                          </p:spTgt>
                                        </p:tgtEl>
                                        <p:attrNameLst>
                                          <p:attrName>style.visibility</p:attrName>
                                        </p:attrNameLst>
                                      </p:cBhvr>
                                      <p:to>
                                        <p:strVal val="visible"/>
                                      </p:to>
                                    </p:set>
                                    <p:animEffect transition="in" filter="wipe(left)">
                                      <p:cBhvr>
                                        <p:cTn id="33" dur="1000"/>
                                        <p:tgtEl>
                                          <p:spTgt spid="29699">
                                            <p:txEl>
                                              <p:pRg st="7" end="7"/>
                                            </p:txEl>
                                          </p:spTgt>
                                        </p:tgtEl>
                                      </p:cBhvr>
                                    </p:animEffect>
                                  </p:childTnLst>
                                </p:cTn>
                              </p:par>
                            </p:childTnLst>
                          </p:cTn>
                        </p:par>
                        <p:par>
                          <p:cTn id="34" fill="hold">
                            <p:stCondLst>
                              <p:cond delay="1000"/>
                            </p:stCondLst>
                            <p:childTnLst>
                              <p:par>
                                <p:cTn id="35" presetID="22" presetClass="entr" presetSubtype="4" fill="hold" nodeType="afterEffect">
                                  <p:stCondLst>
                                    <p:cond delay="1000"/>
                                  </p:stCondLst>
                                  <p:childTnLst>
                                    <p:set>
                                      <p:cBhvr>
                                        <p:cTn id="36" dur="1" fill="hold">
                                          <p:stCondLst>
                                            <p:cond delay="0"/>
                                          </p:stCondLst>
                                        </p:cTn>
                                        <p:tgtEl>
                                          <p:spTgt spid="6"/>
                                        </p:tgtEl>
                                        <p:attrNameLst>
                                          <p:attrName>style.visibility</p:attrName>
                                        </p:attrNameLst>
                                      </p:cBhvr>
                                      <p:to>
                                        <p:strVal val="visible"/>
                                      </p:to>
                                    </p:set>
                                    <p:animEffect transition="in" filter="wipe(down)">
                                      <p:cBhvr>
                                        <p:cTn id="37" dur="1000"/>
                                        <p:tgtEl>
                                          <p:spTgt spid="6"/>
                                        </p:tgtEl>
                                      </p:cBhvr>
                                    </p:animEffect>
                                  </p:childTnLst>
                                </p:cTn>
                              </p:par>
                            </p:childTnLst>
                          </p:cTn>
                        </p:par>
                        <p:par>
                          <p:cTn id="38" fill="hold">
                            <p:stCondLst>
                              <p:cond delay="3000"/>
                            </p:stCondLst>
                            <p:childTnLst>
                              <p:par>
                                <p:cTn id="39" presetID="22" presetClass="entr" presetSubtype="4" fill="hold"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down)">
                                      <p:cBhvr>
                                        <p:cTn id="41"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12" grpId="0" animBg="1"/>
      <p:bldP spid="297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9FFA47-17EA-EFBC-EAA9-9A8CD6B0C498}"/>
            </a:ext>
          </a:extLst>
        </p:cNvPr>
        <p:cNvGrpSpPr/>
        <p:nvPr/>
      </p:nvGrpSpPr>
      <p:grpSpPr>
        <a:xfrm>
          <a:off x="0" y="0"/>
          <a:ext cx="0" cy="0"/>
          <a:chOff x="0" y="0"/>
          <a:chExt cx="0" cy="0"/>
        </a:xfrm>
      </p:grpSpPr>
      <p:sp>
        <p:nvSpPr>
          <p:cNvPr id="45059" name="Rectangle 3">
            <a:extLst>
              <a:ext uri="{FF2B5EF4-FFF2-40B4-BE49-F238E27FC236}">
                <a16:creationId xmlns:a16="http://schemas.microsoft.com/office/drawing/2014/main" id="{DEBE2443-2BF2-C39E-9B09-DD8FB7A07919}"/>
              </a:ext>
            </a:extLst>
          </p:cNvPr>
          <p:cNvSpPr>
            <a:spLocks noGrp="1" noChangeArrowheads="1"/>
          </p:cNvSpPr>
          <p:nvPr>
            <p:ph type="body" idx="1"/>
          </p:nvPr>
        </p:nvSpPr>
        <p:spPr>
          <a:xfrm>
            <a:off x="124652" y="988636"/>
            <a:ext cx="4629151" cy="3721894"/>
          </a:xfrm>
        </p:spPr>
        <p:txBody>
          <a:bodyPr>
            <a:normAutofit fontScale="92500"/>
          </a:bodyPr>
          <a:lstStyle/>
          <a:p>
            <a:pPr>
              <a:buFont typeface="Wingdings" panose="05000000000000000000" pitchFamily="2" charset="2"/>
              <a:buChar char="Ø"/>
            </a:pPr>
            <a:endParaRPr lang="en-US" altLang="en-US" sz="788" dirty="0"/>
          </a:p>
          <a:p>
            <a:pPr defTabSz="342900" eaLnBrk="1" fontAlgn="auto" hangingPunct="1">
              <a:spcBef>
                <a:spcPts val="375"/>
              </a:spcBef>
              <a:spcAft>
                <a:spcPts val="0"/>
              </a:spcAft>
              <a:buSzPct val="100000"/>
              <a:buFont typeface="Wingdings" panose="05000000000000000000" pitchFamily="2" charset="2"/>
              <a:buChar char="Ø"/>
              <a:defRPr/>
            </a:pPr>
            <a:r>
              <a:rPr lang="en-US" altLang="en-US" kern="1200" dirty="0">
                <a:solidFill>
                  <a:srgbClr val="000066"/>
                </a:solidFill>
                <a:latin typeface="Rockwell" panose="02060603020205020403" pitchFamily="18" charset="0"/>
              </a:rPr>
              <a:t>The “</a:t>
            </a:r>
            <a:r>
              <a:rPr lang="en-US" altLang="en-US" b="1" kern="1200" dirty="0">
                <a:solidFill>
                  <a:srgbClr val="000066"/>
                </a:solidFill>
                <a:latin typeface="Rockwell" panose="02060603020205020403" pitchFamily="18" charset="0"/>
              </a:rPr>
              <a:t>front-to-back ratio</a:t>
            </a:r>
            <a:r>
              <a:rPr lang="en-US" altLang="en-US" kern="1200" dirty="0">
                <a:solidFill>
                  <a:srgbClr val="000066"/>
                </a:solidFill>
                <a:latin typeface="Rockwell" panose="02060603020205020403" pitchFamily="18" charset="0"/>
              </a:rPr>
              <a:t>” of a Yagi antenna is the </a:t>
            </a:r>
            <a:r>
              <a:rPr lang="en-US" altLang="en-US" b="1" kern="1200" dirty="0">
                <a:solidFill>
                  <a:srgbClr val="000066"/>
                </a:solidFill>
                <a:latin typeface="Rockwell" panose="02060603020205020403" pitchFamily="18" charset="0"/>
              </a:rPr>
              <a:t>power radiated</a:t>
            </a:r>
            <a:r>
              <a:rPr lang="en-US" altLang="en-US" kern="1200" dirty="0">
                <a:solidFill>
                  <a:srgbClr val="000066"/>
                </a:solidFill>
                <a:latin typeface="Rockwell" panose="02060603020205020403" pitchFamily="18" charset="0"/>
              </a:rPr>
              <a:t> in the </a:t>
            </a:r>
            <a:r>
              <a:rPr lang="en-US" altLang="en-US" b="1" kern="1200" dirty="0">
                <a:solidFill>
                  <a:srgbClr val="000066"/>
                </a:solidFill>
                <a:latin typeface="Rockwell" panose="02060603020205020403" pitchFamily="18" charset="0"/>
              </a:rPr>
              <a:t>major radiation lobe</a:t>
            </a:r>
            <a:r>
              <a:rPr lang="en-US" altLang="en-US" kern="1200" dirty="0">
                <a:solidFill>
                  <a:srgbClr val="000066"/>
                </a:solidFill>
                <a:latin typeface="Rockwell" panose="02060603020205020403" pitchFamily="18" charset="0"/>
              </a:rPr>
              <a:t> compared to the </a:t>
            </a:r>
            <a:r>
              <a:rPr lang="en-US" altLang="en-US" b="1" kern="1200" dirty="0">
                <a:solidFill>
                  <a:srgbClr val="000066"/>
                </a:solidFill>
                <a:latin typeface="Rockwell" panose="02060603020205020403" pitchFamily="18" charset="0"/>
              </a:rPr>
              <a:t>power radiated</a:t>
            </a:r>
            <a:r>
              <a:rPr lang="en-US" altLang="en-US" kern="1200" dirty="0">
                <a:solidFill>
                  <a:srgbClr val="000066"/>
                </a:solidFill>
                <a:latin typeface="Rockwell" panose="02060603020205020403" pitchFamily="18" charset="0"/>
              </a:rPr>
              <a:t> in exactly the </a:t>
            </a:r>
            <a:r>
              <a:rPr lang="en-US" altLang="en-US" b="1" kern="1200" dirty="0">
                <a:solidFill>
                  <a:srgbClr val="000066"/>
                </a:solidFill>
                <a:latin typeface="Rockwell" panose="02060603020205020403" pitchFamily="18" charset="0"/>
              </a:rPr>
              <a:t>opposite direction</a:t>
            </a:r>
            <a:r>
              <a:rPr lang="en-US" altLang="en-US" kern="1200" dirty="0">
                <a:solidFill>
                  <a:srgbClr val="000066"/>
                </a:solidFill>
                <a:latin typeface="Rockwell" panose="02060603020205020403" pitchFamily="18" charset="0"/>
              </a:rPr>
              <a:t>. </a:t>
            </a:r>
            <a:r>
              <a:rPr lang="en-US" altLang="en-US" sz="750" kern="1200" dirty="0">
                <a:solidFill>
                  <a:srgbClr val="000066"/>
                </a:solidFill>
                <a:latin typeface="Rockwell" panose="02060603020205020403" pitchFamily="18" charset="0"/>
              </a:rPr>
              <a:t>(G9C07)</a:t>
            </a:r>
          </a:p>
          <a:p>
            <a:pPr defTabSz="342900" eaLnBrk="1" fontAlgn="auto" hangingPunct="1">
              <a:spcBef>
                <a:spcPts val="375"/>
              </a:spcBef>
              <a:spcAft>
                <a:spcPts val="0"/>
              </a:spcAft>
              <a:buSzPct val="100000"/>
              <a:buFont typeface="Wingdings" panose="05000000000000000000" pitchFamily="2" charset="2"/>
              <a:buChar char="Ø"/>
              <a:defRPr/>
            </a:pPr>
            <a:endParaRPr lang="en-US" altLang="en-US" dirty="0"/>
          </a:p>
          <a:p>
            <a:pPr>
              <a:buFont typeface="Wingdings" panose="05000000000000000000" pitchFamily="2" charset="2"/>
              <a:buChar char="Ø"/>
            </a:pPr>
            <a:r>
              <a:rPr lang="en-US" altLang="en-US" dirty="0"/>
              <a:t>In a Yagi antenna design, the </a:t>
            </a:r>
            <a:r>
              <a:rPr lang="en-US" altLang="en-US" b="1" dirty="0">
                <a:solidFill>
                  <a:schemeClr val="accent1"/>
                </a:solidFill>
              </a:rPr>
              <a:t>following variables</a:t>
            </a:r>
            <a:r>
              <a:rPr lang="en-US" altLang="en-US" dirty="0"/>
              <a:t> that could be adjusted </a:t>
            </a:r>
            <a:r>
              <a:rPr lang="en-US" altLang="en-US" b="1" dirty="0"/>
              <a:t>to optimize forward gain</a:t>
            </a:r>
            <a:r>
              <a:rPr lang="en-US" altLang="en-US" dirty="0"/>
              <a:t>, </a:t>
            </a:r>
            <a:r>
              <a:rPr lang="en-US" altLang="en-US" dirty="0">
                <a:solidFill>
                  <a:schemeClr val="accent2"/>
                </a:solidFill>
              </a:rPr>
              <a:t>front-to-back ratio</a:t>
            </a:r>
            <a:r>
              <a:rPr lang="en-US" altLang="en-US" dirty="0"/>
              <a:t>, or </a:t>
            </a:r>
            <a:r>
              <a:rPr lang="en-US" altLang="en-US" dirty="0">
                <a:solidFill>
                  <a:schemeClr val="accent2"/>
                </a:solidFill>
              </a:rPr>
              <a:t>SWR</a:t>
            </a:r>
            <a:r>
              <a:rPr lang="en-US" altLang="en-US" dirty="0"/>
              <a:t> </a:t>
            </a:r>
            <a:r>
              <a:rPr lang="en-US" altLang="en-US" dirty="0">
                <a:solidFill>
                  <a:schemeClr val="accent2"/>
                </a:solidFill>
              </a:rPr>
              <a:t>bandwidth</a:t>
            </a:r>
            <a:r>
              <a:rPr lang="en-US" altLang="en-US" dirty="0"/>
              <a:t>: </a:t>
            </a:r>
            <a:r>
              <a:rPr lang="en-US" altLang="en-US" sz="750" dirty="0"/>
              <a:t>(G9C10)</a:t>
            </a:r>
          </a:p>
          <a:p>
            <a:pPr lvl="1"/>
            <a:r>
              <a:rPr lang="en-US" altLang="en-US" sz="1350" dirty="0"/>
              <a:t>The physical length of the boom.</a:t>
            </a:r>
          </a:p>
          <a:p>
            <a:pPr lvl="1"/>
            <a:r>
              <a:rPr lang="en-US" altLang="en-US" sz="1350" dirty="0"/>
              <a:t>The number of elements on the boom.</a:t>
            </a:r>
          </a:p>
          <a:p>
            <a:pPr lvl="1"/>
            <a:r>
              <a:rPr lang="en-US" altLang="en-US" sz="1350" dirty="0"/>
              <a:t>The spacing of each element along the boom.</a:t>
            </a:r>
          </a:p>
          <a:p>
            <a:endParaRPr lang="en-US" altLang="en-US" b="1" dirty="0"/>
          </a:p>
          <a:p>
            <a:pPr marL="0" indent="0">
              <a:buNone/>
            </a:pPr>
            <a:r>
              <a:rPr lang="en-US" altLang="en-US" dirty="0"/>
              <a:t>		</a:t>
            </a:r>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p:txBody>
      </p:sp>
      <p:sp>
        <p:nvSpPr>
          <p:cNvPr id="45063" name="Text Box 7">
            <a:extLst>
              <a:ext uri="{FF2B5EF4-FFF2-40B4-BE49-F238E27FC236}">
                <a16:creationId xmlns:a16="http://schemas.microsoft.com/office/drawing/2014/main" id="{5E945BDB-0B1C-784D-8783-1EF2D1B1C52D}"/>
              </a:ext>
            </a:extLst>
          </p:cNvPr>
          <p:cNvSpPr txBox="1">
            <a:spLocks noChangeArrowheads="1"/>
          </p:cNvSpPr>
          <p:nvPr/>
        </p:nvSpPr>
        <p:spPr bwMode="auto">
          <a:xfrm>
            <a:off x="1153352" y="4280714"/>
            <a:ext cx="236220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defTabSz="685800" fontAlgn="base">
              <a:spcBef>
                <a:spcPct val="50000"/>
              </a:spcBef>
              <a:spcAft>
                <a:spcPct val="0"/>
              </a:spcAft>
              <a:buClrTx/>
              <a:buNone/>
            </a:pPr>
            <a:r>
              <a:rPr lang="en-US" altLang="en-US" sz="1200" dirty="0">
                <a:solidFill>
                  <a:srgbClr val="FF0000"/>
                </a:solidFill>
              </a:rPr>
              <a:t>All of these choices are correct</a:t>
            </a:r>
          </a:p>
        </p:txBody>
      </p:sp>
      <p:pic>
        <p:nvPicPr>
          <p:cNvPr id="2" name="Picture 1">
            <a:extLst>
              <a:ext uri="{FF2B5EF4-FFF2-40B4-BE49-F238E27FC236}">
                <a16:creationId xmlns:a16="http://schemas.microsoft.com/office/drawing/2014/main" id="{FC98F9A9-AFF4-4C3E-6017-391246534EF1}"/>
              </a:ext>
            </a:extLst>
          </p:cNvPr>
          <p:cNvPicPr>
            <a:picLocks noChangeAspect="1"/>
          </p:cNvPicPr>
          <p:nvPr/>
        </p:nvPicPr>
        <p:blipFill>
          <a:blip r:embed="rId2"/>
          <a:stretch>
            <a:fillRect/>
          </a:stretch>
        </p:blipFill>
        <p:spPr>
          <a:xfrm>
            <a:off x="5412068" y="900813"/>
            <a:ext cx="2070647" cy="1485900"/>
          </a:xfrm>
          <a:prstGeom prst="rect">
            <a:avLst/>
          </a:prstGeom>
        </p:spPr>
      </p:pic>
      <p:pic>
        <p:nvPicPr>
          <p:cNvPr id="4" name="Picture 3">
            <a:extLst>
              <a:ext uri="{FF2B5EF4-FFF2-40B4-BE49-F238E27FC236}">
                <a16:creationId xmlns:a16="http://schemas.microsoft.com/office/drawing/2014/main" id="{62A23AEE-2261-24A1-06CC-2B7BB260CC69}"/>
              </a:ext>
            </a:extLst>
          </p:cNvPr>
          <p:cNvPicPr>
            <a:picLocks noChangeAspect="1"/>
          </p:cNvPicPr>
          <p:nvPr/>
        </p:nvPicPr>
        <p:blipFill>
          <a:blip r:embed="rId3"/>
          <a:stretch>
            <a:fillRect/>
          </a:stretch>
        </p:blipFill>
        <p:spPr>
          <a:xfrm>
            <a:off x="6097745" y="2511728"/>
            <a:ext cx="1642900" cy="2184515"/>
          </a:xfrm>
          <a:prstGeom prst="rect">
            <a:avLst/>
          </a:prstGeom>
        </p:spPr>
      </p:pic>
      <p:sp>
        <p:nvSpPr>
          <p:cNvPr id="8" name="TextBox 7">
            <a:extLst>
              <a:ext uri="{FF2B5EF4-FFF2-40B4-BE49-F238E27FC236}">
                <a16:creationId xmlns:a16="http://schemas.microsoft.com/office/drawing/2014/main" id="{8EE373DC-8C23-9DAC-F4E5-54B571633337}"/>
              </a:ext>
            </a:extLst>
          </p:cNvPr>
          <p:cNvSpPr txBox="1"/>
          <p:nvPr/>
        </p:nvSpPr>
        <p:spPr>
          <a:xfrm>
            <a:off x="7725603" y="2835296"/>
            <a:ext cx="1293746" cy="1754326"/>
          </a:xfrm>
          <a:prstGeom prst="rect">
            <a:avLst/>
          </a:prstGeom>
          <a:noFill/>
        </p:spPr>
        <p:txBody>
          <a:bodyPr wrap="square" rtlCol="0">
            <a:spAutoFit/>
          </a:bodyPr>
          <a:lstStyle/>
          <a:p>
            <a:pPr defTabSz="342900" eaLnBrk="0" fontAlgn="base" hangingPunct="0">
              <a:spcBef>
                <a:spcPct val="0"/>
              </a:spcBef>
              <a:spcAft>
                <a:spcPct val="0"/>
              </a:spcAft>
            </a:pPr>
            <a:r>
              <a:rPr lang="en-US" sz="1200" dirty="0">
                <a:solidFill>
                  <a:srgbClr val="FF0000"/>
                </a:solidFill>
                <a:latin typeface="Rockwell"/>
              </a:rPr>
              <a:t>The larger your antennas and the higher they are mounted on your tower, the better your range to distance DX stations!</a:t>
            </a:r>
          </a:p>
        </p:txBody>
      </p:sp>
      <p:pic>
        <p:nvPicPr>
          <p:cNvPr id="9" name="Picture 8">
            <a:extLst>
              <a:ext uri="{FF2B5EF4-FFF2-40B4-BE49-F238E27FC236}">
                <a16:creationId xmlns:a16="http://schemas.microsoft.com/office/drawing/2014/main" id="{44D44DDD-7F92-15B6-9DBB-DCDC247920E6}"/>
              </a:ext>
            </a:extLst>
          </p:cNvPr>
          <p:cNvPicPr>
            <a:picLocks noChangeAspect="1"/>
          </p:cNvPicPr>
          <p:nvPr/>
        </p:nvPicPr>
        <p:blipFill>
          <a:blip r:embed="rId4"/>
          <a:stretch>
            <a:fillRect/>
          </a:stretch>
        </p:blipFill>
        <p:spPr>
          <a:xfrm>
            <a:off x="4500944" y="3071269"/>
            <a:ext cx="1607153" cy="1321363"/>
          </a:xfrm>
          <a:prstGeom prst="rect">
            <a:avLst/>
          </a:prstGeom>
        </p:spPr>
      </p:pic>
      <p:pic>
        <p:nvPicPr>
          <p:cNvPr id="10" name="Picture 9">
            <a:extLst>
              <a:ext uri="{FF2B5EF4-FFF2-40B4-BE49-F238E27FC236}">
                <a16:creationId xmlns:a16="http://schemas.microsoft.com/office/drawing/2014/main" id="{75E3E2DD-B706-A599-400A-BB0871FB69B0}"/>
              </a:ext>
            </a:extLst>
          </p:cNvPr>
          <p:cNvPicPr>
            <a:picLocks noChangeAspect="1"/>
          </p:cNvPicPr>
          <p:nvPr/>
        </p:nvPicPr>
        <p:blipFill>
          <a:blip r:embed="rId5"/>
          <a:stretch>
            <a:fillRect/>
          </a:stretch>
        </p:blipFill>
        <p:spPr>
          <a:xfrm>
            <a:off x="7497002" y="900813"/>
            <a:ext cx="1464469" cy="1485900"/>
          </a:xfrm>
          <a:prstGeom prst="rect">
            <a:avLst/>
          </a:prstGeom>
        </p:spPr>
      </p:pic>
      <p:sp>
        <p:nvSpPr>
          <p:cNvPr id="11" name="Rectangle 4">
            <a:extLst>
              <a:ext uri="{FF2B5EF4-FFF2-40B4-BE49-F238E27FC236}">
                <a16:creationId xmlns:a16="http://schemas.microsoft.com/office/drawing/2014/main" id="{AD74F8A6-BCEB-EA9A-0C2A-E6CA9080B02A}"/>
              </a:ext>
            </a:extLst>
          </p:cNvPr>
          <p:cNvSpPr txBox="1">
            <a:spLocks noChangeArrowheads="1"/>
          </p:cNvSpPr>
          <p:nvPr/>
        </p:nvSpPr>
        <p:spPr>
          <a:xfrm>
            <a:off x="1331118" y="156736"/>
            <a:ext cx="6481763" cy="427434"/>
          </a:xfrm>
          <a:prstGeom prst="rect">
            <a:avLst/>
          </a:prstGeom>
        </p:spPr>
        <p:txBody>
          <a:bodyPr>
            <a:normAutofit fontScale="97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r>
              <a:rPr lang="en-US" altLang="en-US" sz="2700" dirty="0"/>
              <a:t>HF Antennas</a:t>
            </a:r>
          </a:p>
        </p:txBody>
      </p:sp>
    </p:spTree>
    <p:extLst>
      <p:ext uri="{BB962C8B-B14F-4D97-AF65-F5344CB8AC3E}">
        <p14:creationId xmlns:p14="http://schemas.microsoft.com/office/powerpoint/2010/main" val="1486003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45059">
                                            <p:txEl>
                                              <p:pRg st="1" end="1"/>
                                            </p:txEl>
                                          </p:spTgt>
                                        </p:tgtEl>
                                        <p:attrNameLst>
                                          <p:attrName>style.visibility</p:attrName>
                                        </p:attrNameLst>
                                      </p:cBhvr>
                                      <p:to>
                                        <p:strVal val="visible"/>
                                      </p:to>
                                    </p:set>
                                    <p:animEffect transition="in" filter="wipe(up)">
                                      <p:cBhvr>
                                        <p:cTn id="7" dur="1000"/>
                                        <p:tgtEl>
                                          <p:spTgt spid="45059">
                                            <p:txEl>
                                              <p:pRg st="1" end="1"/>
                                            </p:txEl>
                                          </p:spTgt>
                                        </p:tgtEl>
                                      </p:cBhvr>
                                    </p:animEffect>
                                  </p:childTnLst>
                                </p:cTn>
                              </p:par>
                            </p:childTnLst>
                          </p:cTn>
                        </p:par>
                        <p:par>
                          <p:cTn id="8" fill="hold">
                            <p:stCondLst>
                              <p:cond delay="1000"/>
                            </p:stCondLst>
                            <p:childTnLst>
                              <p:par>
                                <p:cTn id="9" presetID="22" presetClass="entr" presetSubtype="2"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1000"/>
                                        <p:tgtEl>
                                          <p:spTgt spid="10"/>
                                        </p:tgtEl>
                                      </p:cBhvr>
                                    </p:animEffect>
                                  </p:childTnLst>
                                </p:cTn>
                              </p:par>
                            </p:childTnLst>
                          </p:cTn>
                        </p:par>
                        <p:par>
                          <p:cTn id="12" fill="hold">
                            <p:stCondLst>
                              <p:cond delay="2000"/>
                            </p:stCondLst>
                            <p:childTnLst>
                              <p:par>
                                <p:cTn id="13" presetID="22" presetClass="entr" presetSubtype="2"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right)">
                                      <p:cBhvr>
                                        <p:cTn id="15" dur="10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45059">
                                            <p:txEl>
                                              <p:pRg st="3" end="3"/>
                                            </p:txEl>
                                          </p:spTgt>
                                        </p:tgtEl>
                                        <p:attrNameLst>
                                          <p:attrName>style.visibility</p:attrName>
                                        </p:attrNameLst>
                                      </p:cBhvr>
                                      <p:to>
                                        <p:strVal val="visible"/>
                                      </p:to>
                                    </p:set>
                                    <p:animEffect transition="in" filter="wipe(left)">
                                      <p:cBhvr>
                                        <p:cTn id="20" dur="1000"/>
                                        <p:tgtEl>
                                          <p:spTgt spid="45059">
                                            <p:txEl>
                                              <p:pRg st="3" end="3"/>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nodeType="clickEffect">
                                  <p:stCondLst>
                                    <p:cond delay="0"/>
                                  </p:stCondLst>
                                  <p:childTnLst>
                                    <p:set>
                                      <p:cBhvr>
                                        <p:cTn id="24" dur="1" fill="hold">
                                          <p:stCondLst>
                                            <p:cond delay="0"/>
                                          </p:stCondLst>
                                        </p:cTn>
                                        <p:tgtEl>
                                          <p:spTgt spid="45059">
                                            <p:txEl>
                                              <p:pRg st="4" end="4"/>
                                            </p:txEl>
                                          </p:spTgt>
                                        </p:tgtEl>
                                        <p:attrNameLst>
                                          <p:attrName>style.visibility</p:attrName>
                                        </p:attrNameLst>
                                      </p:cBhvr>
                                      <p:to>
                                        <p:strVal val="visible"/>
                                      </p:to>
                                    </p:set>
                                    <p:animEffect transition="in" filter="wipe(left)">
                                      <p:cBhvr>
                                        <p:cTn id="25" dur="1000"/>
                                        <p:tgtEl>
                                          <p:spTgt spid="45059">
                                            <p:txEl>
                                              <p:pRg st="4" end="4"/>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nodeType="clickEffect">
                                  <p:stCondLst>
                                    <p:cond delay="0"/>
                                  </p:stCondLst>
                                  <p:childTnLst>
                                    <p:set>
                                      <p:cBhvr>
                                        <p:cTn id="29" dur="1" fill="hold">
                                          <p:stCondLst>
                                            <p:cond delay="0"/>
                                          </p:stCondLst>
                                        </p:cTn>
                                        <p:tgtEl>
                                          <p:spTgt spid="45059">
                                            <p:txEl>
                                              <p:pRg st="5" end="5"/>
                                            </p:txEl>
                                          </p:spTgt>
                                        </p:tgtEl>
                                        <p:attrNameLst>
                                          <p:attrName>style.visibility</p:attrName>
                                        </p:attrNameLst>
                                      </p:cBhvr>
                                      <p:to>
                                        <p:strVal val="visible"/>
                                      </p:to>
                                    </p:set>
                                    <p:animEffect transition="in" filter="wipe(left)">
                                      <p:cBhvr>
                                        <p:cTn id="30" dur="1000"/>
                                        <p:tgtEl>
                                          <p:spTgt spid="45059">
                                            <p:txEl>
                                              <p:pRg st="5" end="5"/>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nodeType="clickEffect">
                                  <p:stCondLst>
                                    <p:cond delay="0"/>
                                  </p:stCondLst>
                                  <p:childTnLst>
                                    <p:set>
                                      <p:cBhvr>
                                        <p:cTn id="34" dur="1" fill="hold">
                                          <p:stCondLst>
                                            <p:cond delay="0"/>
                                          </p:stCondLst>
                                        </p:cTn>
                                        <p:tgtEl>
                                          <p:spTgt spid="45059">
                                            <p:txEl>
                                              <p:pRg st="6" end="6"/>
                                            </p:txEl>
                                          </p:spTgt>
                                        </p:tgtEl>
                                        <p:attrNameLst>
                                          <p:attrName>style.visibility</p:attrName>
                                        </p:attrNameLst>
                                      </p:cBhvr>
                                      <p:to>
                                        <p:strVal val="visible"/>
                                      </p:to>
                                    </p:set>
                                    <p:animEffect transition="in" filter="wipe(left)">
                                      <p:cBhvr>
                                        <p:cTn id="35" dur="1000"/>
                                        <p:tgtEl>
                                          <p:spTgt spid="45059">
                                            <p:txEl>
                                              <p:pRg st="6" end="6"/>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3" presetClass="entr" presetSubtype="16" fill="hold" grpId="0" nodeType="clickEffect">
                                  <p:stCondLst>
                                    <p:cond delay="0"/>
                                  </p:stCondLst>
                                  <p:childTnLst>
                                    <p:set>
                                      <p:cBhvr>
                                        <p:cTn id="39" dur="1" fill="hold">
                                          <p:stCondLst>
                                            <p:cond delay="0"/>
                                          </p:stCondLst>
                                        </p:cTn>
                                        <p:tgtEl>
                                          <p:spTgt spid="45063"/>
                                        </p:tgtEl>
                                        <p:attrNameLst>
                                          <p:attrName>style.visibility</p:attrName>
                                        </p:attrNameLst>
                                      </p:cBhvr>
                                      <p:to>
                                        <p:strVal val="visible"/>
                                      </p:to>
                                    </p:set>
                                    <p:anim calcmode="lin" valueType="num">
                                      <p:cBhvr>
                                        <p:cTn id="40" dur="1000" fill="hold"/>
                                        <p:tgtEl>
                                          <p:spTgt spid="45063"/>
                                        </p:tgtEl>
                                        <p:attrNameLst>
                                          <p:attrName>ppt_w</p:attrName>
                                        </p:attrNameLst>
                                      </p:cBhvr>
                                      <p:tavLst>
                                        <p:tav tm="0">
                                          <p:val>
                                            <p:fltVal val="0"/>
                                          </p:val>
                                        </p:tav>
                                        <p:tav tm="100000">
                                          <p:val>
                                            <p:strVal val="#ppt_w"/>
                                          </p:val>
                                        </p:tav>
                                      </p:tavLst>
                                    </p:anim>
                                    <p:anim calcmode="lin" valueType="num">
                                      <p:cBhvr>
                                        <p:cTn id="41" dur="1000" fill="hold"/>
                                        <p:tgtEl>
                                          <p:spTgt spid="45063"/>
                                        </p:tgtEl>
                                        <p:attrNameLst>
                                          <p:attrName>ppt_h</p:attrName>
                                        </p:attrNameLst>
                                      </p:cBhvr>
                                      <p:tavLst>
                                        <p:tav tm="0">
                                          <p:val>
                                            <p:fltVal val="0"/>
                                          </p:val>
                                        </p:tav>
                                        <p:tav tm="100000">
                                          <p:val>
                                            <p:strVal val="#ppt_h"/>
                                          </p:val>
                                        </p:tav>
                                      </p:tavLst>
                                    </p:anim>
                                  </p:childTnLst>
                                </p:cTn>
                              </p:par>
                              <p:par>
                                <p:cTn id="42" presetID="8" presetClass="emph" presetSubtype="0" fill="hold" grpId="1" nodeType="withEffect">
                                  <p:stCondLst>
                                    <p:cond delay="0"/>
                                  </p:stCondLst>
                                  <p:childTnLst>
                                    <p:animRot by="21600000">
                                      <p:cBhvr>
                                        <p:cTn id="43" dur="1000" fill="hold"/>
                                        <p:tgtEl>
                                          <p:spTgt spid="45063"/>
                                        </p:tgtEl>
                                        <p:attrNameLst>
                                          <p:attrName>r</p:attrName>
                                        </p:attrNameLst>
                                      </p:cBhvr>
                                    </p:animRo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nodeType="click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wipe(down)">
                                      <p:cBhvr>
                                        <p:cTn id="48" dur="1000"/>
                                        <p:tgtEl>
                                          <p:spTgt spid="4"/>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down)">
                                      <p:cBhvr>
                                        <p:cTn id="51" dur="1000"/>
                                        <p:tgtEl>
                                          <p:spTgt spid="8"/>
                                        </p:tgtEl>
                                      </p:cBhvr>
                                    </p:animEffect>
                                  </p:childTnLst>
                                </p:cTn>
                              </p:par>
                              <p:par>
                                <p:cTn id="52" presetID="22" presetClass="entr" presetSubtype="4" fill="hold" nodeType="with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wipe(down)">
                                      <p:cBhvr>
                                        <p:cTn id="5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3" grpId="0"/>
      <p:bldP spid="45063" grpId="1"/>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CC3416-824A-8AA7-2CCD-7AB441B07AD7}"/>
            </a:ext>
          </a:extLst>
        </p:cNvPr>
        <p:cNvGrpSpPr/>
        <p:nvPr/>
      </p:nvGrpSpPr>
      <p:grpSpPr>
        <a:xfrm>
          <a:off x="0" y="0"/>
          <a:ext cx="0" cy="0"/>
          <a:chOff x="0" y="0"/>
          <a:chExt cx="0" cy="0"/>
        </a:xfrm>
      </p:grpSpPr>
      <p:sp>
        <p:nvSpPr>
          <p:cNvPr id="31746" name="Rectangle 1">
            <a:extLst>
              <a:ext uri="{FF2B5EF4-FFF2-40B4-BE49-F238E27FC236}">
                <a16:creationId xmlns:a16="http://schemas.microsoft.com/office/drawing/2014/main" id="{1241FED5-E326-E401-5162-8038C9992B45}"/>
              </a:ext>
            </a:extLst>
          </p:cNvPr>
          <p:cNvSpPr>
            <a:spLocks noChangeArrowheads="1"/>
          </p:cNvSpPr>
          <p:nvPr/>
        </p:nvSpPr>
        <p:spPr bwMode="auto">
          <a:xfrm>
            <a:off x="1331119" y="195263"/>
            <a:ext cx="6481763" cy="651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nchor="b"/>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algn="ctr" defTabSz="342900" fontAlgn="base">
              <a:spcBef>
                <a:spcPct val="0"/>
              </a:spcBef>
              <a:spcAft>
                <a:spcPct val="0"/>
              </a:spcAft>
              <a:buClr>
                <a:srgbClr val="000000"/>
              </a:buClr>
              <a:buSzPct val="100000"/>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2700" dirty="0">
                <a:solidFill>
                  <a:srgbClr val="FFFFFF"/>
                </a:solidFill>
                <a:latin typeface="Rockwell" panose="02060603020205020403" pitchFamily="18" charset="0"/>
                <a:ea typeface="Microsoft YaHei" panose="020B0503020204020204" pitchFamily="34" charset="-122"/>
              </a:rPr>
              <a:t>HF Antennas</a:t>
            </a:r>
          </a:p>
        </p:txBody>
      </p:sp>
      <p:sp>
        <p:nvSpPr>
          <p:cNvPr id="16386" name="Rectangle 2">
            <a:extLst>
              <a:ext uri="{FF2B5EF4-FFF2-40B4-BE49-F238E27FC236}">
                <a16:creationId xmlns:a16="http://schemas.microsoft.com/office/drawing/2014/main" id="{DE129021-9B56-7195-BBF5-9E445B8BF40E}"/>
              </a:ext>
            </a:extLst>
          </p:cNvPr>
          <p:cNvSpPr>
            <a:spLocks noChangeArrowheads="1"/>
          </p:cNvSpPr>
          <p:nvPr/>
        </p:nvSpPr>
        <p:spPr bwMode="auto">
          <a:xfrm>
            <a:off x="514351" y="846535"/>
            <a:ext cx="8058149" cy="39207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41313" indent="-341313">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9pPr>
          </a:lstStyle>
          <a:p>
            <a:pPr marL="257175" indent="-257175" defTabSz="342900" fontAlgn="base">
              <a:spcBef>
                <a:spcPts val="375"/>
              </a:spcBef>
              <a:spcAft>
                <a:spcPct val="0"/>
              </a:spcAft>
              <a:buClr>
                <a:srgbClr val="FF0000"/>
              </a:buClr>
              <a:buFont typeface="Wingdings" panose="05000000000000000000" pitchFamily="2" charset="2"/>
              <a:buChar char="Ø"/>
              <a:tabLst>
                <a:tab pos="342900" algn="l"/>
                <a:tab pos="685800" algn="l"/>
                <a:tab pos="1028700" algn="l"/>
                <a:tab pos="1371600" algn="l"/>
                <a:tab pos="1714500" algn="l"/>
                <a:tab pos="2057400" algn="l"/>
                <a:tab pos="2400300" algn="l"/>
                <a:tab pos="2743200" algn="l"/>
                <a:tab pos="3086100" algn="l"/>
                <a:tab pos="3429000" algn="l"/>
              </a:tabLst>
            </a:pPr>
            <a:r>
              <a:rPr lang="en-US" altLang="en-US" sz="1500" b="1" kern="0" dirty="0">
                <a:solidFill>
                  <a:srgbClr val="000066"/>
                </a:solidFill>
                <a:latin typeface="Rockwell"/>
              </a:rPr>
              <a:t>Larger diameter elements </a:t>
            </a:r>
            <a:r>
              <a:rPr lang="en-US" altLang="en-US" sz="1500" kern="0" dirty="0">
                <a:solidFill>
                  <a:srgbClr val="000066"/>
                </a:solidFill>
                <a:latin typeface="Rockwell"/>
              </a:rPr>
              <a:t>increase the bandwidth of a Yagi antenna. </a:t>
            </a:r>
            <a:r>
              <a:rPr lang="en-US" altLang="en-US" sz="750" kern="0" dirty="0">
                <a:solidFill>
                  <a:srgbClr val="000066"/>
                </a:solidFill>
                <a:latin typeface="Rockwell"/>
              </a:rPr>
              <a:t>(G9C01)</a:t>
            </a:r>
          </a:p>
          <a:p>
            <a:pPr marL="257175" indent="-257175" defTabSz="342900" fontAlgn="base">
              <a:spcBef>
                <a:spcPts val="375"/>
              </a:spcBef>
              <a:spcAft>
                <a:spcPct val="0"/>
              </a:spcAft>
              <a:buClr>
                <a:srgbClr val="FF0000"/>
              </a:buClr>
              <a:buFont typeface="Wingdings" panose="05000000000000000000" pitchFamily="2" charset="2"/>
              <a:buChar char="Ø"/>
              <a:tabLst>
                <a:tab pos="342900" algn="l"/>
                <a:tab pos="685800" algn="l"/>
                <a:tab pos="1028700" algn="l"/>
                <a:tab pos="1371600" algn="l"/>
                <a:tab pos="1714500" algn="l"/>
                <a:tab pos="2057400" algn="l"/>
                <a:tab pos="2400300" algn="l"/>
                <a:tab pos="2743200" algn="l"/>
                <a:tab pos="3086100" algn="l"/>
                <a:tab pos="3429000" algn="l"/>
              </a:tabLst>
            </a:pPr>
            <a:endParaRPr lang="en-US" altLang="en-US" sz="1050" dirty="0">
              <a:solidFill>
                <a:srgbClr val="000066"/>
              </a:solidFill>
              <a:latin typeface="Rockwell" panose="02060603020205020403" pitchFamily="18" charset="0"/>
              <a:ea typeface="Microsoft YaHei" panose="020B0503020204020204" pitchFamily="34" charset="-122"/>
            </a:endParaRPr>
          </a:p>
          <a:p>
            <a:pPr marL="257175" indent="-257175" defTabSz="342900" fontAlgn="base">
              <a:spcBef>
                <a:spcPts val="375"/>
              </a:spcBef>
              <a:spcAft>
                <a:spcPct val="0"/>
              </a:spcAft>
              <a:buClr>
                <a:srgbClr val="FF0000"/>
              </a:buClr>
              <a:buFont typeface="Wingdings" panose="05000000000000000000" pitchFamily="2" charset="2"/>
              <a:buChar char="Ø"/>
              <a:tabLst>
                <a:tab pos="342900" algn="l"/>
                <a:tab pos="685800" algn="l"/>
                <a:tab pos="1028700" algn="l"/>
                <a:tab pos="1371600" algn="l"/>
                <a:tab pos="1714500" algn="l"/>
                <a:tab pos="2057400" algn="l"/>
                <a:tab pos="2400300" algn="l"/>
                <a:tab pos="2743200" algn="l"/>
                <a:tab pos="3086100" algn="l"/>
                <a:tab pos="3429000" algn="l"/>
              </a:tabLst>
            </a:pPr>
            <a:r>
              <a:rPr lang="en-US" altLang="en-US" sz="1500" dirty="0">
                <a:solidFill>
                  <a:srgbClr val="000066"/>
                </a:solidFill>
                <a:latin typeface="Rockwell" panose="02060603020205020403" pitchFamily="18" charset="0"/>
                <a:ea typeface="Microsoft YaHei" panose="020B0503020204020204" pitchFamily="34" charset="-122"/>
              </a:rPr>
              <a:t>An advantage of using </a:t>
            </a:r>
            <a:r>
              <a:rPr lang="en-US" altLang="en-US" sz="1500" b="1" dirty="0">
                <a:solidFill>
                  <a:srgbClr val="000066"/>
                </a:solidFill>
                <a:latin typeface="Rockwell" panose="02060603020205020403" pitchFamily="18" charset="0"/>
                <a:ea typeface="Microsoft YaHei" panose="020B0503020204020204" pitchFamily="34" charset="-122"/>
              </a:rPr>
              <a:t>a gamma match</a:t>
            </a:r>
            <a:r>
              <a:rPr lang="en-US" altLang="en-US" sz="1500" dirty="0">
                <a:solidFill>
                  <a:srgbClr val="000066"/>
                </a:solidFill>
                <a:latin typeface="Rockwell" panose="02060603020205020403" pitchFamily="18" charset="0"/>
                <a:ea typeface="Microsoft YaHei" panose="020B0503020204020204" pitchFamily="34" charset="-122"/>
              </a:rPr>
              <a:t> with a </a:t>
            </a:r>
            <a:r>
              <a:rPr lang="en-US" altLang="en-US" sz="1500" b="1" dirty="0">
                <a:solidFill>
                  <a:srgbClr val="000066"/>
                </a:solidFill>
                <a:latin typeface="Rockwell" panose="02060603020205020403" pitchFamily="18" charset="0"/>
                <a:ea typeface="Microsoft YaHei" panose="020B0503020204020204" pitchFamily="34" charset="-122"/>
              </a:rPr>
              <a:t>Yagi antenna</a:t>
            </a:r>
            <a:r>
              <a:rPr lang="en-US" altLang="en-US" sz="1500" dirty="0">
                <a:solidFill>
                  <a:srgbClr val="000066"/>
                </a:solidFill>
                <a:latin typeface="Rockwell" panose="02060603020205020403" pitchFamily="18" charset="0"/>
                <a:ea typeface="Microsoft YaHei" panose="020B0503020204020204" pitchFamily="34" charset="-122"/>
              </a:rPr>
              <a:t> is that it </a:t>
            </a:r>
            <a:r>
              <a:rPr lang="en-US" altLang="en-US" sz="1500" b="1" dirty="0">
                <a:solidFill>
                  <a:srgbClr val="000066"/>
                </a:solidFill>
                <a:latin typeface="Rockwell" panose="02060603020205020403" pitchFamily="18" charset="0"/>
                <a:ea typeface="Microsoft YaHei" panose="020B0503020204020204" pitchFamily="34" charset="-122"/>
              </a:rPr>
              <a:t>does not require</a:t>
            </a:r>
            <a:r>
              <a:rPr lang="en-US" altLang="en-US" sz="1500" dirty="0">
                <a:solidFill>
                  <a:srgbClr val="000066"/>
                </a:solidFill>
                <a:latin typeface="Rockwell" panose="02060603020205020403" pitchFamily="18" charset="0"/>
                <a:ea typeface="Microsoft YaHei" panose="020B0503020204020204" pitchFamily="34" charset="-122"/>
              </a:rPr>
              <a:t> that the </a:t>
            </a:r>
            <a:r>
              <a:rPr lang="en-US" altLang="en-US" sz="1500" b="1" dirty="0">
                <a:solidFill>
                  <a:srgbClr val="000066"/>
                </a:solidFill>
                <a:latin typeface="Rockwell" panose="02060603020205020403" pitchFamily="18" charset="0"/>
                <a:ea typeface="Microsoft YaHei" panose="020B0503020204020204" pitchFamily="34" charset="-122"/>
              </a:rPr>
              <a:t>driven element be insulated from the boom</a:t>
            </a:r>
            <a:r>
              <a:rPr lang="en-US" altLang="en-US" sz="1500" dirty="0">
                <a:solidFill>
                  <a:srgbClr val="000066"/>
                </a:solidFill>
                <a:latin typeface="Rockwell" panose="02060603020205020403" pitchFamily="18" charset="0"/>
                <a:ea typeface="Microsoft YaHei" panose="020B0503020204020204" pitchFamily="34" charset="-122"/>
              </a:rPr>
              <a:t>.  </a:t>
            </a:r>
            <a:r>
              <a:rPr lang="en-US" altLang="en-US" sz="750" dirty="0">
                <a:solidFill>
                  <a:srgbClr val="000066"/>
                </a:solidFill>
                <a:latin typeface="Rockwell" panose="02060603020205020403" pitchFamily="18" charset="0"/>
                <a:ea typeface="Microsoft YaHei" panose="020B0503020204020204" pitchFamily="34" charset="-122"/>
              </a:rPr>
              <a:t>(G9C12)</a:t>
            </a: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p:txBody>
      </p:sp>
      <p:pic>
        <p:nvPicPr>
          <p:cNvPr id="3" name="Picture 2">
            <a:extLst>
              <a:ext uri="{FF2B5EF4-FFF2-40B4-BE49-F238E27FC236}">
                <a16:creationId xmlns:a16="http://schemas.microsoft.com/office/drawing/2014/main" id="{4F794FBB-856F-14A3-E7E3-88352025B666}"/>
              </a:ext>
            </a:extLst>
          </p:cNvPr>
          <p:cNvPicPr>
            <a:picLocks noChangeAspect="1"/>
          </p:cNvPicPr>
          <p:nvPr/>
        </p:nvPicPr>
        <p:blipFill>
          <a:blip r:embed="rId3"/>
          <a:stretch>
            <a:fillRect/>
          </a:stretch>
        </p:blipFill>
        <p:spPr>
          <a:xfrm>
            <a:off x="1085850" y="2081212"/>
            <a:ext cx="3257550" cy="2443163"/>
          </a:xfrm>
          <a:prstGeom prst="rect">
            <a:avLst/>
          </a:prstGeom>
        </p:spPr>
      </p:pic>
      <p:pic>
        <p:nvPicPr>
          <p:cNvPr id="5" name="Picture 4">
            <a:extLst>
              <a:ext uri="{FF2B5EF4-FFF2-40B4-BE49-F238E27FC236}">
                <a16:creationId xmlns:a16="http://schemas.microsoft.com/office/drawing/2014/main" id="{3C447EA8-A314-43CD-8738-EDC8FD828F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48705" y="2081212"/>
            <a:ext cx="2495145" cy="2443163"/>
          </a:xfrm>
          <a:prstGeom prst="rect">
            <a:avLst/>
          </a:prstGeom>
        </p:spPr>
      </p:pic>
      <p:sp>
        <p:nvSpPr>
          <p:cNvPr id="7" name="Slide Number Placeholder 6">
            <a:extLst>
              <a:ext uri="{FF2B5EF4-FFF2-40B4-BE49-F238E27FC236}">
                <a16:creationId xmlns:a16="http://schemas.microsoft.com/office/drawing/2014/main" id="{6ADB0F0A-1B72-C82E-0527-D5CEED65EE81}"/>
              </a:ext>
            </a:extLst>
          </p:cNvPr>
          <p:cNvSpPr>
            <a:spLocks noGrp="1"/>
          </p:cNvSpPr>
          <p:nvPr>
            <p:ph type="sldNum" sz="quarter" idx="12"/>
          </p:nvPr>
        </p:nvSpPr>
        <p:spPr/>
        <p:txBody>
          <a:bodyPr/>
          <a:lstStyle/>
          <a:p>
            <a:pPr defTabSz="342900">
              <a:defRPr/>
            </a:pPr>
            <a:fld id="{F9B04EAC-6405-42D3-B5A3-0AE3489ADD26}" type="slidenum">
              <a:rPr lang="en-US">
                <a:solidFill>
                  <a:prstClr val="black">
                    <a:tint val="75000"/>
                  </a:prstClr>
                </a:solidFill>
                <a:latin typeface="Calibri" panose="020F0502020204030204"/>
              </a:rPr>
              <a:pPr defTabSz="342900">
                <a:defRPr/>
              </a:pPr>
              <a:t>17</a:t>
            </a:fld>
            <a:endParaRPr lang="en-US" dirty="0">
              <a:solidFill>
                <a:prstClr val="black">
                  <a:tint val="75000"/>
                </a:prstClr>
              </a:solidFill>
              <a:latin typeface="Calibri" panose="020F0502020204030204"/>
            </a:endParaRPr>
          </a:p>
        </p:txBody>
      </p:sp>
      <p:sp>
        <p:nvSpPr>
          <p:cNvPr id="2" name="Rectangle 4">
            <a:extLst>
              <a:ext uri="{FF2B5EF4-FFF2-40B4-BE49-F238E27FC236}">
                <a16:creationId xmlns:a16="http://schemas.microsoft.com/office/drawing/2014/main" id="{05FD7ECF-1E51-A120-D6D8-A96C8CBF73A9}"/>
              </a:ext>
            </a:extLst>
          </p:cNvPr>
          <p:cNvSpPr txBox="1">
            <a:spLocks noChangeArrowheads="1"/>
          </p:cNvSpPr>
          <p:nvPr/>
        </p:nvSpPr>
        <p:spPr>
          <a:xfrm>
            <a:off x="1331118" y="156736"/>
            <a:ext cx="6481763" cy="427434"/>
          </a:xfrm>
          <a:prstGeom prst="rect">
            <a:avLst/>
          </a:prstGeom>
        </p:spPr>
        <p:txBody>
          <a:bodyPr>
            <a:normAutofit fontScale="97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r>
              <a:rPr lang="en-US" altLang="en-US" sz="2700" dirty="0"/>
              <a:t>HF Antennas</a:t>
            </a:r>
          </a:p>
        </p:txBody>
      </p:sp>
    </p:spTree>
    <p:extLst>
      <p:ext uri="{BB962C8B-B14F-4D97-AF65-F5344CB8AC3E}">
        <p14:creationId xmlns:p14="http://schemas.microsoft.com/office/powerpoint/2010/main" val="86916647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additive="repl">
                                        <p:cTn id="6" dur="1" fill="hold">
                                          <p:stCondLst>
                                            <p:cond delay="0"/>
                                          </p:stCondLst>
                                        </p:cTn>
                                        <p:tgtEl>
                                          <p:spTgt spid="16386">
                                            <p:txEl>
                                              <p:pRg st="0" end="0"/>
                                            </p:txEl>
                                          </p:spTgt>
                                        </p:tgtEl>
                                        <p:attrNameLst>
                                          <p:attrName>style.visibility</p:attrName>
                                        </p:attrNameLst>
                                      </p:cBhvr>
                                      <p:to>
                                        <p:strVal val="visible"/>
                                      </p:to>
                                    </p:set>
                                    <p:animEffect transition="in" filter="wipe(up)">
                                      <p:cBhvr additive="repl">
                                        <p:cTn id="7" dur="1000"/>
                                        <p:tgtEl>
                                          <p:spTgt spid="1638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6386">
                                            <p:txEl>
                                              <p:pRg st="2" end="2"/>
                                            </p:txEl>
                                          </p:spTgt>
                                        </p:tgtEl>
                                        <p:attrNameLst>
                                          <p:attrName>style.visibility</p:attrName>
                                        </p:attrNameLst>
                                      </p:cBhvr>
                                      <p:to>
                                        <p:strVal val="visible"/>
                                      </p:to>
                                    </p:set>
                                    <p:animEffect transition="in" filter="wipe(left)">
                                      <p:cBhvr>
                                        <p:cTn id="12" dur="1000"/>
                                        <p:tgtEl>
                                          <p:spTgt spid="1638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1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0CE37A-4258-44C4-0C94-8BBBAABF8DDC}"/>
            </a:ext>
          </a:extLst>
        </p:cNvPr>
        <p:cNvGrpSpPr/>
        <p:nvPr/>
      </p:nvGrpSpPr>
      <p:grpSpPr>
        <a:xfrm>
          <a:off x="0" y="0"/>
          <a:ext cx="0" cy="0"/>
          <a:chOff x="0" y="0"/>
          <a:chExt cx="0" cy="0"/>
        </a:xfrm>
      </p:grpSpPr>
      <p:sp>
        <p:nvSpPr>
          <p:cNvPr id="31746" name="Rectangle 1">
            <a:extLst>
              <a:ext uri="{FF2B5EF4-FFF2-40B4-BE49-F238E27FC236}">
                <a16:creationId xmlns:a16="http://schemas.microsoft.com/office/drawing/2014/main" id="{DAF023A0-A224-6EF2-BF13-E71FD8F07354}"/>
              </a:ext>
            </a:extLst>
          </p:cNvPr>
          <p:cNvSpPr>
            <a:spLocks noChangeArrowheads="1"/>
          </p:cNvSpPr>
          <p:nvPr/>
        </p:nvSpPr>
        <p:spPr bwMode="auto">
          <a:xfrm>
            <a:off x="1331119" y="195263"/>
            <a:ext cx="6481763" cy="651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nchor="b"/>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algn="ctr" defTabSz="342900" fontAlgn="base">
              <a:spcBef>
                <a:spcPct val="0"/>
              </a:spcBef>
              <a:spcAft>
                <a:spcPct val="0"/>
              </a:spcAft>
              <a:buClr>
                <a:srgbClr val="000000"/>
              </a:buClr>
              <a:buSzPct val="100000"/>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2700" dirty="0">
                <a:solidFill>
                  <a:srgbClr val="FFFFFF"/>
                </a:solidFill>
                <a:latin typeface="Rockwell" panose="02060603020205020403" pitchFamily="18" charset="0"/>
                <a:ea typeface="Microsoft YaHei" panose="020B0503020204020204" pitchFamily="34" charset="-122"/>
              </a:rPr>
              <a:t>HF Antennas</a:t>
            </a:r>
          </a:p>
        </p:txBody>
      </p:sp>
      <p:sp>
        <p:nvSpPr>
          <p:cNvPr id="16386" name="Rectangle 2">
            <a:extLst>
              <a:ext uri="{FF2B5EF4-FFF2-40B4-BE49-F238E27FC236}">
                <a16:creationId xmlns:a16="http://schemas.microsoft.com/office/drawing/2014/main" id="{83BF0FD6-62BF-9EAD-93D8-5B7C273279AC}"/>
              </a:ext>
            </a:extLst>
          </p:cNvPr>
          <p:cNvSpPr>
            <a:spLocks noChangeArrowheads="1"/>
          </p:cNvSpPr>
          <p:nvPr/>
        </p:nvSpPr>
        <p:spPr bwMode="auto">
          <a:xfrm>
            <a:off x="3398639" y="1380939"/>
            <a:ext cx="2228850" cy="2200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41313" indent="-341313">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9pPr>
          </a:lstStyle>
          <a:p>
            <a:pPr marL="257175" indent="-257175" defTabSz="342900" fontAlgn="base">
              <a:spcBef>
                <a:spcPts val="375"/>
              </a:spcBef>
              <a:spcAft>
                <a:spcPct val="0"/>
              </a:spcAft>
              <a:buClr>
                <a:srgbClr val="FF0000"/>
              </a:buClr>
              <a:buFont typeface="Wingdings" panose="05000000000000000000" pitchFamily="2" charset="2"/>
              <a:buChar char="Ø"/>
              <a:tabLst>
                <a:tab pos="342900" algn="l"/>
                <a:tab pos="685800" algn="l"/>
                <a:tab pos="1028700" algn="l"/>
                <a:tab pos="1371600" algn="l"/>
                <a:tab pos="1714500" algn="l"/>
                <a:tab pos="2057400" algn="l"/>
                <a:tab pos="2400300" algn="l"/>
                <a:tab pos="2743200" algn="l"/>
                <a:tab pos="3086100" algn="l"/>
                <a:tab pos="3429000" algn="l"/>
              </a:tabLst>
            </a:pPr>
            <a:r>
              <a:rPr lang="en-US" altLang="en-US" sz="1500" kern="0" dirty="0">
                <a:solidFill>
                  <a:srgbClr val="000066"/>
                </a:solidFill>
                <a:latin typeface="Rockwell"/>
                <a:ea typeface="Microsoft YaHei" panose="020B0503020204020204" pitchFamily="34" charset="-122"/>
              </a:rPr>
              <a:t>A beta or hairpin match is a </a:t>
            </a:r>
            <a:r>
              <a:rPr lang="en-US" altLang="en-US" sz="1500" b="1" kern="0" dirty="0">
                <a:solidFill>
                  <a:srgbClr val="000066"/>
                </a:solidFill>
                <a:latin typeface="Rockwell"/>
                <a:ea typeface="Microsoft YaHei" panose="020B0503020204020204" pitchFamily="34" charset="-122"/>
              </a:rPr>
              <a:t>shorted transmission line stub</a:t>
            </a:r>
            <a:r>
              <a:rPr lang="en-US" altLang="en-US" sz="1500" kern="0" dirty="0">
                <a:solidFill>
                  <a:srgbClr val="000066"/>
                </a:solidFill>
                <a:latin typeface="Rockwell"/>
                <a:ea typeface="Microsoft YaHei" panose="020B0503020204020204" pitchFamily="34" charset="-122"/>
              </a:rPr>
              <a:t> placed </a:t>
            </a:r>
            <a:r>
              <a:rPr lang="en-US" altLang="en-US" sz="1500" b="1" kern="0" dirty="0">
                <a:solidFill>
                  <a:srgbClr val="000066"/>
                </a:solidFill>
                <a:latin typeface="Rockwell"/>
                <a:ea typeface="Microsoft YaHei" panose="020B0503020204020204" pitchFamily="34" charset="-122"/>
              </a:rPr>
              <a:t>at the feed point</a:t>
            </a:r>
            <a:r>
              <a:rPr lang="en-US" altLang="en-US" sz="1500" kern="0" dirty="0">
                <a:solidFill>
                  <a:srgbClr val="000066"/>
                </a:solidFill>
                <a:latin typeface="Rockwell"/>
                <a:ea typeface="Microsoft YaHei" panose="020B0503020204020204" pitchFamily="34" charset="-122"/>
              </a:rPr>
              <a:t> of a Yagi antenna to </a:t>
            </a:r>
            <a:r>
              <a:rPr lang="en-US" altLang="en-US" sz="1500" b="1" kern="0" dirty="0">
                <a:solidFill>
                  <a:srgbClr val="000066"/>
                </a:solidFill>
                <a:latin typeface="Rockwell"/>
                <a:ea typeface="Microsoft YaHei" panose="020B0503020204020204" pitchFamily="34" charset="-122"/>
              </a:rPr>
              <a:t>provide impedance matching</a:t>
            </a:r>
            <a:r>
              <a:rPr lang="en-US" altLang="en-US" sz="1500" kern="0" dirty="0">
                <a:solidFill>
                  <a:srgbClr val="000066"/>
                </a:solidFill>
                <a:latin typeface="Rockwell"/>
                <a:ea typeface="Microsoft YaHei" panose="020B0503020204020204" pitchFamily="34" charset="-122"/>
              </a:rPr>
              <a:t>. </a:t>
            </a:r>
            <a:r>
              <a:rPr lang="en-US" altLang="en-US" sz="750" kern="0" dirty="0">
                <a:solidFill>
                  <a:srgbClr val="000066"/>
                </a:solidFill>
                <a:latin typeface="Rockwell"/>
                <a:ea typeface="Microsoft YaHei" panose="020B0503020204020204" pitchFamily="34" charset="-122"/>
              </a:rPr>
              <a:t>(G9C16)</a:t>
            </a: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p:txBody>
      </p:sp>
      <p:pic>
        <p:nvPicPr>
          <p:cNvPr id="2" name="Picture 1">
            <a:extLst>
              <a:ext uri="{FF2B5EF4-FFF2-40B4-BE49-F238E27FC236}">
                <a16:creationId xmlns:a16="http://schemas.microsoft.com/office/drawing/2014/main" id="{EC3E7D50-F400-8D4B-356F-546BCEEB813D}"/>
              </a:ext>
            </a:extLst>
          </p:cNvPr>
          <p:cNvPicPr>
            <a:picLocks noChangeAspect="1"/>
          </p:cNvPicPr>
          <p:nvPr/>
        </p:nvPicPr>
        <p:blipFill>
          <a:blip r:embed="rId3"/>
          <a:stretch>
            <a:fillRect/>
          </a:stretch>
        </p:blipFill>
        <p:spPr>
          <a:xfrm>
            <a:off x="6343650" y="2719203"/>
            <a:ext cx="2571750" cy="1726406"/>
          </a:xfrm>
          <a:prstGeom prst="rect">
            <a:avLst/>
          </a:prstGeom>
        </p:spPr>
      </p:pic>
      <p:pic>
        <p:nvPicPr>
          <p:cNvPr id="4" name="Picture 3">
            <a:extLst>
              <a:ext uri="{FF2B5EF4-FFF2-40B4-BE49-F238E27FC236}">
                <a16:creationId xmlns:a16="http://schemas.microsoft.com/office/drawing/2014/main" id="{8D4B4AEA-2157-3CAB-E018-E3923CF459FC}"/>
              </a:ext>
            </a:extLst>
          </p:cNvPr>
          <p:cNvPicPr>
            <a:picLocks noChangeAspect="1"/>
          </p:cNvPicPr>
          <p:nvPr/>
        </p:nvPicPr>
        <p:blipFill>
          <a:blip r:embed="rId4"/>
          <a:stretch>
            <a:fillRect/>
          </a:stretch>
        </p:blipFill>
        <p:spPr>
          <a:xfrm>
            <a:off x="201811" y="787712"/>
            <a:ext cx="2589610" cy="1931491"/>
          </a:xfrm>
          <a:prstGeom prst="rect">
            <a:avLst/>
          </a:prstGeom>
        </p:spPr>
      </p:pic>
      <p:pic>
        <p:nvPicPr>
          <p:cNvPr id="5" name="Picture 4">
            <a:extLst>
              <a:ext uri="{FF2B5EF4-FFF2-40B4-BE49-F238E27FC236}">
                <a16:creationId xmlns:a16="http://schemas.microsoft.com/office/drawing/2014/main" id="{1C73D616-C386-3D23-49AF-26D639057081}"/>
              </a:ext>
            </a:extLst>
          </p:cNvPr>
          <p:cNvPicPr>
            <a:picLocks noChangeAspect="1"/>
          </p:cNvPicPr>
          <p:nvPr/>
        </p:nvPicPr>
        <p:blipFill>
          <a:blip r:embed="rId5"/>
          <a:stretch>
            <a:fillRect/>
          </a:stretch>
        </p:blipFill>
        <p:spPr>
          <a:xfrm>
            <a:off x="6329363" y="842591"/>
            <a:ext cx="2571750" cy="1876611"/>
          </a:xfrm>
          <a:prstGeom prst="rect">
            <a:avLst/>
          </a:prstGeom>
        </p:spPr>
      </p:pic>
      <p:pic>
        <p:nvPicPr>
          <p:cNvPr id="6" name="Picture 5">
            <a:extLst>
              <a:ext uri="{FF2B5EF4-FFF2-40B4-BE49-F238E27FC236}">
                <a16:creationId xmlns:a16="http://schemas.microsoft.com/office/drawing/2014/main" id="{9C7CD389-423A-6492-3BF7-C5A7A68B325F}"/>
              </a:ext>
            </a:extLst>
          </p:cNvPr>
          <p:cNvPicPr>
            <a:picLocks noChangeAspect="1"/>
          </p:cNvPicPr>
          <p:nvPr/>
        </p:nvPicPr>
        <p:blipFill>
          <a:blip r:embed="rId6"/>
          <a:stretch>
            <a:fillRect/>
          </a:stretch>
        </p:blipFill>
        <p:spPr>
          <a:xfrm>
            <a:off x="201811" y="2719203"/>
            <a:ext cx="2589610" cy="1726406"/>
          </a:xfrm>
          <a:prstGeom prst="rect">
            <a:avLst/>
          </a:prstGeom>
        </p:spPr>
      </p:pic>
      <p:cxnSp>
        <p:nvCxnSpPr>
          <p:cNvPr id="16" name="Straight Arrow Connector 15">
            <a:extLst>
              <a:ext uri="{FF2B5EF4-FFF2-40B4-BE49-F238E27FC236}">
                <a16:creationId xmlns:a16="http://schemas.microsoft.com/office/drawing/2014/main" id="{79B03524-8157-6013-AB8F-A65EEDF18CEA}"/>
              </a:ext>
            </a:extLst>
          </p:cNvPr>
          <p:cNvCxnSpPr/>
          <p:nvPr/>
        </p:nvCxnSpPr>
        <p:spPr>
          <a:xfrm flipH="1">
            <a:off x="2857500" y="1633352"/>
            <a:ext cx="1428750"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5A80774B-B950-61BA-DB40-3369BADEECB6}"/>
              </a:ext>
            </a:extLst>
          </p:cNvPr>
          <p:cNvCxnSpPr/>
          <p:nvPr/>
        </p:nvCxnSpPr>
        <p:spPr>
          <a:xfrm>
            <a:off x="4572000" y="1633352"/>
            <a:ext cx="1657350"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803E36EF-C357-27C1-99D8-81BEDDDDABF4}"/>
              </a:ext>
            </a:extLst>
          </p:cNvPr>
          <p:cNvCxnSpPr/>
          <p:nvPr/>
        </p:nvCxnSpPr>
        <p:spPr>
          <a:xfrm>
            <a:off x="5715000" y="1633352"/>
            <a:ext cx="971550" cy="154305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EDBAEAB4-6D70-CEE1-4741-98E3BAEE9DAF}"/>
              </a:ext>
            </a:extLst>
          </p:cNvPr>
          <p:cNvCxnSpPr/>
          <p:nvPr/>
        </p:nvCxnSpPr>
        <p:spPr>
          <a:xfrm flipH="1">
            <a:off x="2114550" y="1633353"/>
            <a:ext cx="1401961" cy="1620254"/>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7" name="Slide Number Placeholder 26">
            <a:extLst>
              <a:ext uri="{FF2B5EF4-FFF2-40B4-BE49-F238E27FC236}">
                <a16:creationId xmlns:a16="http://schemas.microsoft.com/office/drawing/2014/main" id="{D7662763-CD21-0040-DE60-6C039D9AC2F5}"/>
              </a:ext>
            </a:extLst>
          </p:cNvPr>
          <p:cNvSpPr>
            <a:spLocks noGrp="1"/>
          </p:cNvSpPr>
          <p:nvPr>
            <p:ph type="sldNum" sz="quarter" idx="12"/>
          </p:nvPr>
        </p:nvSpPr>
        <p:spPr/>
        <p:txBody>
          <a:bodyPr/>
          <a:lstStyle/>
          <a:p>
            <a:pPr defTabSz="342900">
              <a:defRPr/>
            </a:pPr>
            <a:fld id="{F9B04EAC-6405-42D3-B5A3-0AE3489ADD26}" type="slidenum">
              <a:rPr lang="en-US">
                <a:solidFill>
                  <a:prstClr val="black">
                    <a:tint val="75000"/>
                  </a:prstClr>
                </a:solidFill>
                <a:latin typeface="Calibri" panose="020F0502020204030204"/>
              </a:rPr>
              <a:pPr defTabSz="342900">
                <a:defRPr/>
              </a:pPr>
              <a:t>18</a:t>
            </a:fld>
            <a:endParaRPr lang="en-US" dirty="0">
              <a:solidFill>
                <a:prstClr val="black">
                  <a:tint val="75000"/>
                </a:prstClr>
              </a:solidFill>
              <a:latin typeface="Calibri" panose="020F0502020204030204"/>
            </a:endParaRPr>
          </a:p>
        </p:txBody>
      </p:sp>
      <p:sp>
        <p:nvSpPr>
          <p:cNvPr id="3" name="Rectangle 4">
            <a:extLst>
              <a:ext uri="{FF2B5EF4-FFF2-40B4-BE49-F238E27FC236}">
                <a16:creationId xmlns:a16="http://schemas.microsoft.com/office/drawing/2014/main" id="{1A7BCB07-80C4-BD40-18B0-6A94639C4B8A}"/>
              </a:ext>
            </a:extLst>
          </p:cNvPr>
          <p:cNvSpPr txBox="1">
            <a:spLocks noChangeArrowheads="1"/>
          </p:cNvSpPr>
          <p:nvPr/>
        </p:nvSpPr>
        <p:spPr>
          <a:xfrm>
            <a:off x="1331118" y="156736"/>
            <a:ext cx="6481763" cy="427434"/>
          </a:xfrm>
          <a:prstGeom prst="rect">
            <a:avLst/>
          </a:prstGeom>
        </p:spPr>
        <p:txBody>
          <a:bodyPr>
            <a:normAutofit fontScale="97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r>
              <a:rPr lang="en-US" altLang="en-US" sz="2700" dirty="0"/>
              <a:t>HF Antennas</a:t>
            </a:r>
          </a:p>
        </p:txBody>
      </p:sp>
    </p:spTree>
    <p:extLst>
      <p:ext uri="{BB962C8B-B14F-4D97-AF65-F5344CB8AC3E}">
        <p14:creationId xmlns:p14="http://schemas.microsoft.com/office/powerpoint/2010/main" val="77887164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additive="repl">
                                        <p:cTn id="6" dur="1" fill="hold">
                                          <p:stCondLst>
                                            <p:cond delay="0"/>
                                          </p:stCondLst>
                                        </p:cTn>
                                        <p:tgtEl>
                                          <p:spTgt spid="16386">
                                            <p:txEl>
                                              <p:pRg st="0" end="0"/>
                                            </p:txEl>
                                          </p:spTgt>
                                        </p:tgtEl>
                                        <p:attrNameLst>
                                          <p:attrName>style.visibility</p:attrName>
                                        </p:attrNameLst>
                                      </p:cBhvr>
                                      <p:to>
                                        <p:strVal val="visible"/>
                                      </p:to>
                                    </p:set>
                                    <p:animEffect transition="in" filter="wipe(up)">
                                      <p:cBhvr additive="repl">
                                        <p:cTn id="7" dur="1000"/>
                                        <p:tgtEl>
                                          <p:spTgt spid="1638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1000"/>
                                        <p:tgtEl>
                                          <p:spTgt spid="4"/>
                                        </p:tgtEl>
                                      </p:cBhvr>
                                    </p:animEffect>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right)">
                                      <p:cBhvr>
                                        <p:cTn id="16" dur="10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right)">
                                      <p:cBhvr>
                                        <p:cTn id="21" dur="1000"/>
                                        <p:tgtEl>
                                          <p:spTgt spid="5"/>
                                        </p:tgtEl>
                                      </p:cBhvr>
                                    </p:animEffect>
                                  </p:childTnLst>
                                </p:cTn>
                              </p:par>
                              <p:par>
                                <p:cTn id="22" presetID="22" presetClass="entr" presetSubtype="8" fill="hold"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1000"/>
                                        <p:tgtEl>
                                          <p:spTgt spid="1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1000"/>
                                        <p:tgtEl>
                                          <p:spTgt spid="6"/>
                                        </p:tgtEl>
                                      </p:cBhvr>
                                    </p:animEffect>
                                  </p:childTnLst>
                                </p:cTn>
                              </p:par>
                            </p:childTnLst>
                          </p:cTn>
                        </p:par>
                        <p:par>
                          <p:cTn id="30" fill="hold">
                            <p:stCondLst>
                              <p:cond delay="1000"/>
                            </p:stCondLst>
                            <p:childTnLst>
                              <p:par>
                                <p:cTn id="31" presetID="22" presetClass="entr" presetSubtype="1"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up)">
                                      <p:cBhvr>
                                        <p:cTn id="33" dur="1000"/>
                                        <p:tgtEl>
                                          <p:spTgt spid="2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nodeType="click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wipe(down)">
                                      <p:cBhvr>
                                        <p:cTn id="38" dur="1000"/>
                                        <p:tgtEl>
                                          <p:spTgt spid="2"/>
                                        </p:tgtEl>
                                      </p:cBhvr>
                                    </p:animEffect>
                                  </p:childTnLst>
                                </p:cTn>
                              </p:par>
                              <p:par>
                                <p:cTn id="39" presetID="22" presetClass="entr" presetSubtype="1"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up)">
                                      <p:cBhvr>
                                        <p:cTn id="41"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A6B4A5-BCD6-CD19-8402-B5AA3FE97B71}"/>
            </a:ext>
          </a:extLst>
        </p:cNvPr>
        <p:cNvGrpSpPr/>
        <p:nvPr/>
      </p:nvGrpSpPr>
      <p:grpSpPr>
        <a:xfrm>
          <a:off x="0" y="0"/>
          <a:ext cx="0" cy="0"/>
          <a:chOff x="0" y="0"/>
          <a:chExt cx="0" cy="0"/>
        </a:xfrm>
      </p:grpSpPr>
      <p:sp>
        <p:nvSpPr>
          <p:cNvPr id="41986" name="Rectangle 1">
            <a:extLst>
              <a:ext uri="{FF2B5EF4-FFF2-40B4-BE49-F238E27FC236}">
                <a16:creationId xmlns:a16="http://schemas.microsoft.com/office/drawing/2014/main" id="{182E3B47-0DF2-642A-9D5F-A5CFD4FE7EE8}"/>
              </a:ext>
            </a:extLst>
          </p:cNvPr>
          <p:cNvSpPr>
            <a:spLocks noChangeArrowheads="1"/>
          </p:cNvSpPr>
          <p:nvPr/>
        </p:nvSpPr>
        <p:spPr bwMode="auto">
          <a:xfrm>
            <a:off x="1331119" y="195263"/>
            <a:ext cx="6481763" cy="651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nchor="b"/>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algn="ctr" defTabSz="342900" fontAlgn="base">
              <a:spcBef>
                <a:spcPct val="0"/>
              </a:spcBef>
              <a:spcAft>
                <a:spcPct val="0"/>
              </a:spcAft>
              <a:buClr>
                <a:srgbClr val="000000"/>
              </a:buClr>
              <a:buSzPct val="100000"/>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2700" dirty="0">
                <a:solidFill>
                  <a:srgbClr val="FFFFFF"/>
                </a:solidFill>
                <a:latin typeface="Rockwell" panose="02060603020205020403" pitchFamily="18" charset="0"/>
                <a:ea typeface="Microsoft YaHei" panose="020B0503020204020204" pitchFamily="34" charset="-122"/>
              </a:rPr>
              <a:t>HF Antennas</a:t>
            </a:r>
          </a:p>
        </p:txBody>
      </p:sp>
      <p:sp>
        <p:nvSpPr>
          <p:cNvPr id="21506" name="Rectangle 2">
            <a:extLst>
              <a:ext uri="{FF2B5EF4-FFF2-40B4-BE49-F238E27FC236}">
                <a16:creationId xmlns:a16="http://schemas.microsoft.com/office/drawing/2014/main" id="{CE825FAB-0E73-4EB0-DA18-5C8DEA6CA7AC}"/>
              </a:ext>
            </a:extLst>
          </p:cNvPr>
          <p:cNvSpPr>
            <a:spLocks noChangeArrowheads="1"/>
          </p:cNvSpPr>
          <p:nvPr/>
        </p:nvSpPr>
        <p:spPr bwMode="auto">
          <a:xfrm>
            <a:off x="285750" y="773773"/>
            <a:ext cx="8458200" cy="40004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41313" indent="-3413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1500" dirty="0">
                <a:solidFill>
                  <a:srgbClr val="000066"/>
                </a:solidFill>
                <a:latin typeface="Rockwell" panose="02060603020205020403" pitchFamily="18" charset="0"/>
                <a:ea typeface="Microsoft YaHei" panose="020B0503020204020204" pitchFamily="34" charset="-122"/>
              </a:rPr>
              <a:t>The advantage of vertical stacking of horizontally polarized Yagi antennas is that it </a:t>
            </a:r>
            <a:r>
              <a:rPr lang="en-US" altLang="en-US" sz="1500" b="1" dirty="0">
                <a:solidFill>
                  <a:srgbClr val="000066"/>
                </a:solidFill>
                <a:latin typeface="Rockwell" panose="02060603020205020403" pitchFamily="18" charset="0"/>
                <a:ea typeface="Microsoft YaHei" panose="020B0503020204020204" pitchFamily="34" charset="-122"/>
              </a:rPr>
              <a:t>narrows the main lobe in elevation</a:t>
            </a:r>
            <a:r>
              <a:rPr lang="en-US" altLang="en-US" sz="1500" dirty="0">
                <a:solidFill>
                  <a:srgbClr val="000066"/>
                </a:solidFill>
                <a:latin typeface="Rockwell" panose="02060603020205020403" pitchFamily="18" charset="0"/>
                <a:ea typeface="Microsoft YaHei" panose="020B0503020204020204" pitchFamily="34" charset="-122"/>
              </a:rPr>
              <a:t>. </a:t>
            </a:r>
            <a:r>
              <a:rPr lang="en-US" altLang="en-US" sz="750" dirty="0">
                <a:solidFill>
                  <a:srgbClr val="000066"/>
                </a:solidFill>
                <a:latin typeface="Rockwell" panose="02060603020205020403" pitchFamily="18" charset="0"/>
                <a:ea typeface="Microsoft YaHei" panose="020B0503020204020204" pitchFamily="34" charset="-122"/>
              </a:rPr>
              <a:t>(G9D05)</a:t>
            </a:r>
            <a:r>
              <a:rPr lang="en-US" altLang="en-US" sz="1500" dirty="0">
                <a:solidFill>
                  <a:srgbClr val="000066"/>
                </a:solidFill>
                <a:latin typeface="Rockwell" panose="02060603020205020403" pitchFamily="18" charset="0"/>
                <a:ea typeface="Microsoft YaHei" panose="020B0503020204020204" pitchFamily="34" charset="-122"/>
              </a:rPr>
              <a:t> </a:t>
            </a: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9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45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1500" dirty="0">
                <a:solidFill>
                  <a:srgbClr val="000066"/>
                </a:solidFill>
                <a:latin typeface="Rockwell" panose="02060603020205020403" pitchFamily="18" charset="0"/>
                <a:ea typeface="Microsoft YaHei" panose="020B0503020204020204" pitchFamily="34" charset="-122"/>
              </a:rPr>
              <a:t>Yagi antennas spaced vertically 1/2 wavelength apart typically is </a:t>
            </a:r>
            <a:r>
              <a:rPr lang="en-US" altLang="en-US" sz="1500" b="1" dirty="0">
                <a:solidFill>
                  <a:srgbClr val="000066"/>
                </a:solidFill>
                <a:latin typeface="Rockwell" panose="02060603020205020403" pitchFamily="18" charset="0"/>
                <a:ea typeface="Microsoft YaHei" panose="020B0503020204020204" pitchFamily="34" charset="-122"/>
              </a:rPr>
              <a:t>approximately 3 dB higher</a:t>
            </a:r>
            <a:r>
              <a:rPr lang="en-US" altLang="en-US" sz="1500" dirty="0">
                <a:solidFill>
                  <a:srgbClr val="000066"/>
                </a:solidFill>
                <a:latin typeface="Rockwell" panose="02060603020205020403" pitchFamily="18" charset="0"/>
                <a:ea typeface="Microsoft YaHei" panose="020B0503020204020204" pitchFamily="34" charset="-122"/>
              </a:rPr>
              <a:t> than the gain of a single 3-element Yagi. </a:t>
            </a:r>
            <a:r>
              <a:rPr lang="en-US" altLang="en-US" sz="750" dirty="0">
                <a:solidFill>
                  <a:srgbClr val="000066"/>
                </a:solidFill>
                <a:latin typeface="Rockwell" panose="02060603020205020403" pitchFamily="18" charset="0"/>
                <a:ea typeface="Microsoft YaHei" panose="020B0503020204020204" pitchFamily="34" charset="-122"/>
              </a:rPr>
              <a:t>(G9C09)</a:t>
            </a:r>
          </a:p>
          <a:p>
            <a:pPr marL="942975" lvl="2" indent="-257175" defTabSz="342900" fontAlgn="base">
              <a:spcBef>
                <a:spcPts val="375"/>
              </a:spcBef>
              <a:spcAft>
                <a:spcPct val="0"/>
              </a:spcAft>
              <a:buClr>
                <a:srgbClr val="FF1515"/>
              </a:buClr>
              <a:buSzPct val="100000"/>
              <a:buFont typeface="Arial" panose="020B0604020202020204" pitchFamily="34" charset="0"/>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1200" dirty="0">
                <a:solidFill>
                  <a:srgbClr val="FF0000"/>
                </a:solidFill>
                <a:latin typeface="Rockwell" panose="02060603020205020403" pitchFamily="18" charset="0"/>
                <a:ea typeface="Microsoft YaHei" panose="020B0503020204020204" pitchFamily="34" charset="-122"/>
              </a:rPr>
              <a:t>Remember, 2 times the gain is 3dB. </a:t>
            </a: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p:txBody>
      </p:sp>
      <p:sp>
        <p:nvSpPr>
          <p:cNvPr id="21508" name="AutoShape 4">
            <a:extLst>
              <a:ext uri="{FF2B5EF4-FFF2-40B4-BE49-F238E27FC236}">
                <a16:creationId xmlns:a16="http://schemas.microsoft.com/office/drawing/2014/main" id="{02E5374E-9C7C-253E-9CB9-201008C73F3F}"/>
              </a:ext>
            </a:extLst>
          </p:cNvPr>
          <p:cNvSpPr>
            <a:spLocks noChangeArrowheads="1"/>
          </p:cNvSpPr>
          <p:nvPr/>
        </p:nvSpPr>
        <p:spPr bwMode="auto">
          <a:xfrm>
            <a:off x="1485900" y="3388981"/>
            <a:ext cx="1785938" cy="440217"/>
          </a:xfrm>
          <a:custGeom>
            <a:avLst/>
            <a:gdLst>
              <a:gd name="T0" fmla="*/ 2381250 w 2381250"/>
              <a:gd name="T1" fmla="*/ 293479 h 581025"/>
              <a:gd name="T2" fmla="*/ 1190625 w 2381250"/>
              <a:gd name="T3" fmla="*/ 586957 h 581025"/>
              <a:gd name="T4" fmla="*/ 0 w 2381250"/>
              <a:gd name="T5" fmla="*/ 293479 h 581025"/>
              <a:gd name="T6" fmla="*/ 1190625 w 2381250"/>
              <a:gd name="T7" fmla="*/ 0 h 581025"/>
              <a:gd name="T8" fmla="*/ 0 60000 65536"/>
              <a:gd name="T9" fmla="*/ 5898240 60000 65536"/>
              <a:gd name="T10" fmla="*/ 11796480 60000 65536"/>
              <a:gd name="T11" fmla="*/ 17694720 60000 65536"/>
              <a:gd name="T12" fmla="*/ 0 w 2381250"/>
              <a:gd name="T13" fmla="*/ 0 h 581025"/>
              <a:gd name="T14" fmla="*/ 2381250 w 2381250"/>
              <a:gd name="T15" fmla="*/ 581025 h 581025"/>
            </a:gdLst>
            <a:ahLst/>
            <a:cxnLst>
              <a:cxn ang="T8">
                <a:pos x="T0" y="T1"/>
              </a:cxn>
              <a:cxn ang="T9">
                <a:pos x="T2" y="T3"/>
              </a:cxn>
              <a:cxn ang="T10">
                <a:pos x="T4" y="T5"/>
              </a:cxn>
              <a:cxn ang="T11">
                <a:pos x="T6" y="T7"/>
              </a:cxn>
            </a:cxnLst>
            <a:rect l="T12" t="T13" r="T14" b="T15"/>
            <a:pathLst>
              <a:path w="2381250" h="581025">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5100" rIns="67500" bIns="35100">
            <a:spAutoFit/>
          </a:bodyPr>
          <a:lstStyle>
            <a:lvl1pPr>
              <a:tabLst>
                <a:tab pos="457200" algn="l"/>
                <a:tab pos="914400" algn="l"/>
                <a:tab pos="1371600" algn="l"/>
                <a:tab pos="1828800" algn="l"/>
                <a:tab pos="22860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Lst>
              <a:defRPr>
                <a:solidFill>
                  <a:schemeClr val="tx1"/>
                </a:solidFill>
                <a:latin typeface="Calibri" panose="020F0502020204030204" pitchFamily="34" charset="0"/>
              </a:defRPr>
            </a:lvl9pPr>
          </a:lstStyle>
          <a:p>
            <a:pPr algn="ctr" defTabSz="342900" fontAlgn="base">
              <a:spcBef>
                <a:spcPts val="750"/>
              </a:spcBef>
              <a:spcAft>
                <a:spcPct val="0"/>
              </a:spcAft>
              <a:buClr>
                <a:srgbClr val="000000"/>
              </a:buClr>
              <a:buSzPct val="100000"/>
              <a:tabLst>
                <a:tab pos="342900" algn="l"/>
                <a:tab pos="685800" algn="l"/>
                <a:tab pos="1028700" algn="l"/>
                <a:tab pos="1371600" algn="l"/>
                <a:tab pos="1714500" algn="l"/>
              </a:tabLst>
            </a:pPr>
            <a:r>
              <a:rPr lang="en-US" altLang="en-US" sz="1200" dirty="0">
                <a:solidFill>
                  <a:srgbClr val="FF1515"/>
                </a:solidFill>
                <a:latin typeface="Rockwell" panose="02060603020205020403" pitchFamily="18" charset="0"/>
                <a:ea typeface="Microsoft YaHei" panose="020B0503020204020204" pitchFamily="34" charset="-122"/>
                <a:cs typeface="DejaVu Sans" panose="020B0603030804020204" pitchFamily="34" charset="0"/>
              </a:rPr>
              <a:t>Vertical Stacking of Horizontally polarized.</a:t>
            </a:r>
          </a:p>
        </p:txBody>
      </p:sp>
      <p:sp>
        <p:nvSpPr>
          <p:cNvPr id="21509" name="AutoShape 5">
            <a:extLst>
              <a:ext uri="{FF2B5EF4-FFF2-40B4-BE49-F238E27FC236}">
                <a16:creationId xmlns:a16="http://schemas.microsoft.com/office/drawing/2014/main" id="{C4A79230-E9EE-014A-FA09-F4ADC3192961}"/>
              </a:ext>
            </a:extLst>
          </p:cNvPr>
          <p:cNvSpPr>
            <a:spLocks noChangeArrowheads="1"/>
          </p:cNvSpPr>
          <p:nvPr/>
        </p:nvSpPr>
        <p:spPr bwMode="auto">
          <a:xfrm>
            <a:off x="5806281" y="3365096"/>
            <a:ext cx="1785938" cy="440217"/>
          </a:xfrm>
          <a:custGeom>
            <a:avLst/>
            <a:gdLst>
              <a:gd name="T0" fmla="*/ 2381250 w 2381250"/>
              <a:gd name="T1" fmla="*/ 293479 h 581025"/>
              <a:gd name="T2" fmla="*/ 1190625 w 2381250"/>
              <a:gd name="T3" fmla="*/ 586957 h 581025"/>
              <a:gd name="T4" fmla="*/ 0 w 2381250"/>
              <a:gd name="T5" fmla="*/ 293479 h 581025"/>
              <a:gd name="T6" fmla="*/ 1190625 w 2381250"/>
              <a:gd name="T7" fmla="*/ 0 h 581025"/>
              <a:gd name="T8" fmla="*/ 0 60000 65536"/>
              <a:gd name="T9" fmla="*/ 5898240 60000 65536"/>
              <a:gd name="T10" fmla="*/ 11796480 60000 65536"/>
              <a:gd name="T11" fmla="*/ 17694720 60000 65536"/>
              <a:gd name="T12" fmla="*/ 0 w 2381250"/>
              <a:gd name="T13" fmla="*/ 0 h 581025"/>
              <a:gd name="T14" fmla="*/ 2381250 w 2381250"/>
              <a:gd name="T15" fmla="*/ 581025 h 581025"/>
            </a:gdLst>
            <a:ahLst/>
            <a:cxnLst>
              <a:cxn ang="T8">
                <a:pos x="T0" y="T1"/>
              </a:cxn>
              <a:cxn ang="T9">
                <a:pos x="T2" y="T3"/>
              </a:cxn>
              <a:cxn ang="T10">
                <a:pos x="T4" y="T5"/>
              </a:cxn>
              <a:cxn ang="T11">
                <a:pos x="T6" y="T7"/>
              </a:cxn>
            </a:cxnLst>
            <a:rect l="T12" t="T13" r="T14" b="T15"/>
            <a:pathLst>
              <a:path w="2381250" h="581025">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5100" rIns="67500" bIns="35100">
            <a:spAutoFit/>
          </a:bodyPr>
          <a:lstStyle>
            <a:lvl1pPr>
              <a:tabLst>
                <a:tab pos="457200" algn="l"/>
                <a:tab pos="914400" algn="l"/>
                <a:tab pos="1371600" algn="l"/>
                <a:tab pos="1828800" algn="l"/>
                <a:tab pos="22860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Lst>
              <a:defRPr>
                <a:solidFill>
                  <a:schemeClr val="tx1"/>
                </a:solidFill>
                <a:latin typeface="Calibri" panose="020F0502020204030204" pitchFamily="34" charset="0"/>
              </a:defRPr>
            </a:lvl9pPr>
          </a:lstStyle>
          <a:p>
            <a:pPr algn="ctr" defTabSz="342900" fontAlgn="base">
              <a:spcBef>
                <a:spcPts val="750"/>
              </a:spcBef>
              <a:spcAft>
                <a:spcPct val="0"/>
              </a:spcAft>
              <a:buClr>
                <a:srgbClr val="000000"/>
              </a:buClr>
              <a:buSzPct val="100000"/>
              <a:tabLst>
                <a:tab pos="342900" algn="l"/>
                <a:tab pos="685800" algn="l"/>
                <a:tab pos="1028700" algn="l"/>
                <a:tab pos="1371600" algn="l"/>
                <a:tab pos="1714500" algn="l"/>
              </a:tabLst>
            </a:pPr>
            <a:r>
              <a:rPr lang="en-US" altLang="en-US" sz="1200" dirty="0">
                <a:solidFill>
                  <a:srgbClr val="FF1515"/>
                </a:solidFill>
                <a:latin typeface="Rockwell" panose="02060603020205020403" pitchFamily="18" charset="0"/>
                <a:ea typeface="Microsoft YaHei" panose="020B0503020204020204" pitchFamily="34" charset="-122"/>
                <a:cs typeface="DejaVu Sans" panose="020B0603030804020204" pitchFamily="34" charset="0"/>
              </a:rPr>
              <a:t>Horizontal Stacking of Vertically polarized.</a:t>
            </a:r>
          </a:p>
        </p:txBody>
      </p:sp>
      <p:pic>
        <p:nvPicPr>
          <p:cNvPr id="2" name="Picture 1">
            <a:extLst>
              <a:ext uri="{FF2B5EF4-FFF2-40B4-BE49-F238E27FC236}">
                <a16:creationId xmlns:a16="http://schemas.microsoft.com/office/drawing/2014/main" id="{77D8A6F0-D2CC-26C5-D557-CF08942FCD4E}"/>
              </a:ext>
            </a:extLst>
          </p:cNvPr>
          <p:cNvPicPr>
            <a:picLocks noChangeAspect="1"/>
          </p:cNvPicPr>
          <p:nvPr/>
        </p:nvPicPr>
        <p:blipFill>
          <a:blip r:embed="rId3"/>
          <a:stretch>
            <a:fillRect/>
          </a:stretch>
        </p:blipFill>
        <p:spPr>
          <a:xfrm>
            <a:off x="778372" y="1425045"/>
            <a:ext cx="3454400" cy="1943100"/>
          </a:xfrm>
          <a:prstGeom prst="rect">
            <a:avLst/>
          </a:prstGeom>
        </p:spPr>
      </p:pic>
      <p:pic>
        <p:nvPicPr>
          <p:cNvPr id="4" name="Picture 3">
            <a:extLst>
              <a:ext uri="{FF2B5EF4-FFF2-40B4-BE49-F238E27FC236}">
                <a16:creationId xmlns:a16="http://schemas.microsoft.com/office/drawing/2014/main" id="{57378D02-9336-E0CC-C970-FDD55212E972}"/>
              </a:ext>
            </a:extLst>
          </p:cNvPr>
          <p:cNvPicPr>
            <a:picLocks noChangeAspect="1"/>
          </p:cNvPicPr>
          <p:nvPr/>
        </p:nvPicPr>
        <p:blipFill>
          <a:blip r:embed="rId4"/>
          <a:stretch>
            <a:fillRect/>
          </a:stretch>
        </p:blipFill>
        <p:spPr>
          <a:xfrm>
            <a:off x="4972051" y="1425045"/>
            <a:ext cx="3454400" cy="1940052"/>
          </a:xfrm>
          <a:prstGeom prst="rect">
            <a:avLst/>
          </a:prstGeom>
        </p:spPr>
      </p:pic>
      <p:sp>
        <p:nvSpPr>
          <p:cNvPr id="7" name="Slide Number Placeholder 6">
            <a:extLst>
              <a:ext uri="{FF2B5EF4-FFF2-40B4-BE49-F238E27FC236}">
                <a16:creationId xmlns:a16="http://schemas.microsoft.com/office/drawing/2014/main" id="{15D76E5E-6A7C-1920-84BB-0D967680FC41}"/>
              </a:ext>
            </a:extLst>
          </p:cNvPr>
          <p:cNvSpPr>
            <a:spLocks noGrp="1"/>
          </p:cNvSpPr>
          <p:nvPr>
            <p:ph type="sldNum" sz="quarter" idx="12"/>
          </p:nvPr>
        </p:nvSpPr>
        <p:spPr/>
        <p:txBody>
          <a:bodyPr/>
          <a:lstStyle/>
          <a:p>
            <a:pPr defTabSz="342900">
              <a:defRPr/>
            </a:pPr>
            <a:fld id="{F9B04EAC-6405-42D3-B5A3-0AE3489ADD26}" type="slidenum">
              <a:rPr lang="en-US">
                <a:solidFill>
                  <a:prstClr val="black">
                    <a:tint val="75000"/>
                  </a:prstClr>
                </a:solidFill>
                <a:latin typeface="Calibri" panose="020F0502020204030204"/>
              </a:rPr>
              <a:pPr defTabSz="342900">
                <a:defRPr/>
              </a:pPr>
              <a:t>19</a:t>
            </a:fld>
            <a:endParaRPr lang="en-US" dirty="0">
              <a:solidFill>
                <a:prstClr val="black">
                  <a:tint val="75000"/>
                </a:prstClr>
              </a:solidFill>
              <a:latin typeface="Calibri" panose="020F0502020204030204"/>
            </a:endParaRPr>
          </a:p>
        </p:txBody>
      </p:sp>
      <p:sp>
        <p:nvSpPr>
          <p:cNvPr id="3" name="Rectangle 4">
            <a:extLst>
              <a:ext uri="{FF2B5EF4-FFF2-40B4-BE49-F238E27FC236}">
                <a16:creationId xmlns:a16="http://schemas.microsoft.com/office/drawing/2014/main" id="{2B23D9EE-C1EE-B0B8-ED8D-5510F59E1063}"/>
              </a:ext>
            </a:extLst>
          </p:cNvPr>
          <p:cNvSpPr txBox="1">
            <a:spLocks noChangeArrowheads="1"/>
          </p:cNvSpPr>
          <p:nvPr/>
        </p:nvSpPr>
        <p:spPr>
          <a:xfrm>
            <a:off x="1331118" y="156736"/>
            <a:ext cx="6481763" cy="427434"/>
          </a:xfrm>
          <a:prstGeom prst="rect">
            <a:avLst/>
          </a:prstGeom>
        </p:spPr>
        <p:txBody>
          <a:bodyPr>
            <a:normAutofit fontScale="97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r>
              <a:rPr lang="en-US" altLang="en-US" sz="2700" dirty="0"/>
              <a:t>HF Antennas</a:t>
            </a:r>
          </a:p>
        </p:txBody>
      </p:sp>
    </p:spTree>
    <p:extLst>
      <p:ext uri="{BB962C8B-B14F-4D97-AF65-F5344CB8AC3E}">
        <p14:creationId xmlns:p14="http://schemas.microsoft.com/office/powerpoint/2010/main" val="2156732457"/>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additive="repl">
                                        <p:cTn id="6" dur="1" fill="hold">
                                          <p:stCondLst>
                                            <p:cond delay="0"/>
                                          </p:stCondLst>
                                        </p:cTn>
                                        <p:tgtEl>
                                          <p:spTgt spid="21506">
                                            <p:txEl>
                                              <p:pRg st="0" end="0"/>
                                            </p:txEl>
                                          </p:spTgt>
                                        </p:tgtEl>
                                        <p:attrNameLst>
                                          <p:attrName>style.visibility</p:attrName>
                                        </p:attrNameLst>
                                      </p:cBhvr>
                                      <p:to>
                                        <p:strVal val="visible"/>
                                      </p:to>
                                    </p:set>
                                    <p:animEffect transition="in" filter="wipe(up)">
                                      <p:cBhvr additive="repl">
                                        <p:cTn id="7" dur="1000"/>
                                        <p:tgtEl>
                                          <p:spTgt spid="2150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1000"/>
                                        <p:tgtEl>
                                          <p:spTgt spid="2"/>
                                        </p:tgtEl>
                                      </p:cBhvr>
                                    </p:animEffect>
                                  </p:childTnLst>
                                </p:cTn>
                              </p:par>
                              <p:par>
                                <p:cTn id="13" presetID="22" presetClass="entr" presetSubtype="8" fill="hold" nodeType="withEffect">
                                  <p:stCondLst>
                                    <p:cond delay="0"/>
                                  </p:stCondLst>
                                  <p:childTnLst>
                                    <p:set>
                                      <p:cBhvr additive="repl">
                                        <p:cTn id="14" dur="1" fill="hold">
                                          <p:stCondLst>
                                            <p:cond delay="0"/>
                                          </p:stCondLst>
                                        </p:cTn>
                                        <p:tgtEl>
                                          <p:spTgt spid="21508"/>
                                        </p:tgtEl>
                                        <p:attrNameLst>
                                          <p:attrName>style.visibility</p:attrName>
                                        </p:attrNameLst>
                                      </p:cBhvr>
                                      <p:to>
                                        <p:strVal val="visible"/>
                                      </p:to>
                                    </p:set>
                                    <p:animEffect transition="in" filter="wipe(left)">
                                      <p:cBhvr additive="repl">
                                        <p:cTn id="15" dur="1000"/>
                                        <p:tgtEl>
                                          <p:spTgt spid="21508"/>
                                        </p:tgtEl>
                                      </p:cBhvr>
                                    </p:animEffect>
                                  </p:childTnLst>
                                </p:cTn>
                              </p:par>
                              <p:par>
                                <p:cTn id="16" presetID="22" presetClass="entr" presetSubtype="2"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right)">
                                      <p:cBhvr>
                                        <p:cTn id="18" dur="2000"/>
                                        <p:tgtEl>
                                          <p:spTgt spid="4"/>
                                        </p:tgtEl>
                                      </p:cBhvr>
                                    </p:animEffect>
                                  </p:childTnLst>
                                </p:cTn>
                              </p:par>
                              <p:par>
                                <p:cTn id="19" presetID="22" presetClass="entr" presetSubtype="2" fill="hold" nodeType="withEffect">
                                  <p:stCondLst>
                                    <p:cond delay="0"/>
                                  </p:stCondLst>
                                  <p:childTnLst>
                                    <p:set>
                                      <p:cBhvr additive="repl">
                                        <p:cTn id="20" dur="1" fill="hold">
                                          <p:stCondLst>
                                            <p:cond delay="0"/>
                                          </p:stCondLst>
                                        </p:cTn>
                                        <p:tgtEl>
                                          <p:spTgt spid="21509"/>
                                        </p:tgtEl>
                                        <p:attrNameLst>
                                          <p:attrName>style.visibility</p:attrName>
                                        </p:attrNameLst>
                                      </p:cBhvr>
                                      <p:to>
                                        <p:strVal val="visible"/>
                                      </p:to>
                                    </p:set>
                                    <p:animEffect transition="in" filter="wipe(right)">
                                      <p:cBhvr additive="repl">
                                        <p:cTn id="21" dur="1000"/>
                                        <p:tgtEl>
                                          <p:spTgt spid="2150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21506">
                                            <p:txEl>
                                              <p:pRg st="11" end="11"/>
                                            </p:txEl>
                                          </p:spTgt>
                                        </p:tgtEl>
                                        <p:attrNameLst>
                                          <p:attrName>style.visibility</p:attrName>
                                        </p:attrNameLst>
                                      </p:cBhvr>
                                      <p:to>
                                        <p:strVal val="visible"/>
                                      </p:to>
                                    </p:set>
                                    <p:animEffect transition="in" filter="wipe(left)">
                                      <p:cBhvr>
                                        <p:cTn id="26" dur="1000"/>
                                        <p:tgtEl>
                                          <p:spTgt spid="21506">
                                            <p:txEl>
                                              <p:pRg st="11" end="1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additive="repl">
                                        <p:cTn id="30" dur="1" fill="hold">
                                          <p:stCondLst>
                                            <p:cond delay="0"/>
                                          </p:stCondLst>
                                        </p:cTn>
                                        <p:tgtEl>
                                          <p:spTgt spid="21506">
                                            <p:txEl>
                                              <p:pRg st="12" end="12"/>
                                            </p:txEl>
                                          </p:spTgt>
                                        </p:tgtEl>
                                        <p:attrNameLst>
                                          <p:attrName>style.visibility</p:attrName>
                                        </p:attrNameLst>
                                      </p:cBhvr>
                                      <p:to>
                                        <p:strVal val="visible"/>
                                      </p:to>
                                    </p:set>
                                    <p:animEffect transition="in" filter="wipe(down)">
                                      <p:cBhvr additive="repl">
                                        <p:cTn id="31" dur="1000"/>
                                        <p:tgtEl>
                                          <p:spTgt spid="21506">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3417D-9432-3D41-9E52-682A0E935960}"/>
              </a:ext>
            </a:extLst>
          </p:cNvPr>
          <p:cNvSpPr>
            <a:spLocks noGrp="1"/>
          </p:cNvSpPr>
          <p:nvPr>
            <p:ph type="ctrTitle"/>
          </p:nvPr>
        </p:nvSpPr>
        <p:spPr>
          <a:xfrm>
            <a:off x="635804" y="584616"/>
            <a:ext cx="4088596" cy="1543306"/>
          </a:xfrm>
        </p:spPr>
        <p:txBody>
          <a:bodyPr>
            <a:noAutofit/>
          </a:bodyPr>
          <a:lstStyle/>
          <a:p>
            <a:r>
              <a:rPr lang="en-US" sz="3600" dirty="0"/>
              <a:t>General</a:t>
            </a:r>
            <a:br>
              <a:rPr lang="en-US" sz="3600" dirty="0"/>
            </a:br>
            <a:r>
              <a:rPr lang="en-US" sz="3600" dirty="0"/>
              <a:t>Licensing Course</a:t>
            </a:r>
            <a:endParaRPr lang="en-ES" sz="3600" dirty="0"/>
          </a:p>
        </p:txBody>
      </p:sp>
      <p:sp>
        <p:nvSpPr>
          <p:cNvPr id="3" name="Subtitle 2">
            <a:extLst>
              <a:ext uri="{FF2B5EF4-FFF2-40B4-BE49-F238E27FC236}">
                <a16:creationId xmlns:a16="http://schemas.microsoft.com/office/drawing/2014/main" id="{0A990999-13B4-6947-AF5A-CC1F4A416FFC}"/>
              </a:ext>
            </a:extLst>
          </p:cNvPr>
          <p:cNvSpPr>
            <a:spLocks noGrp="1"/>
          </p:cNvSpPr>
          <p:nvPr>
            <p:ph type="subTitle" idx="1"/>
          </p:nvPr>
        </p:nvSpPr>
        <p:spPr>
          <a:xfrm>
            <a:off x="635804" y="2331528"/>
            <a:ext cx="2626941" cy="1411073"/>
          </a:xfrm>
        </p:spPr>
        <p:txBody>
          <a:bodyPr/>
          <a:lstStyle/>
          <a:p>
            <a:r>
              <a:rPr lang="en-US" dirty="0" err="1"/>
              <a:t>MyFirstName</a:t>
            </a:r>
            <a:r>
              <a:rPr lang="en-US" dirty="0"/>
              <a:t> </a:t>
            </a:r>
            <a:r>
              <a:rPr lang="en-US" dirty="0" err="1"/>
              <a:t>MyLastName</a:t>
            </a:r>
            <a:br>
              <a:rPr lang="en-US" dirty="0"/>
            </a:br>
            <a:r>
              <a:rPr lang="en-US" dirty="0"/>
              <a:t>My arrl.net email address</a:t>
            </a:r>
          </a:p>
          <a:p>
            <a:endParaRPr lang="en-US" dirty="0"/>
          </a:p>
        </p:txBody>
      </p:sp>
      <p:sp>
        <p:nvSpPr>
          <p:cNvPr id="4" name="Slide Number Placeholder 3">
            <a:extLst>
              <a:ext uri="{FF2B5EF4-FFF2-40B4-BE49-F238E27FC236}">
                <a16:creationId xmlns:a16="http://schemas.microsoft.com/office/drawing/2014/main" id="{2C589B1C-6803-884C-9A16-854F2DD9BA99}"/>
              </a:ext>
            </a:extLst>
          </p:cNvPr>
          <p:cNvSpPr>
            <a:spLocks noGrp="1"/>
          </p:cNvSpPr>
          <p:nvPr>
            <p:ph type="sldNum" sz="quarter" idx="12"/>
          </p:nvPr>
        </p:nvSpPr>
        <p:spPr>
          <a:xfrm>
            <a:off x="7939511" y="4644970"/>
            <a:ext cx="594889" cy="273844"/>
          </a:xfrm>
        </p:spPr>
        <p:txBody>
          <a:bodyPr/>
          <a:lstStyle/>
          <a:p>
            <a:fld id="{A93B5EC9-35C3-2E48-B4C1-EF6677BA8B04}" type="slidenum">
              <a:rPr lang="en-ES" smtClean="0"/>
              <a:pPr/>
              <a:t>2</a:t>
            </a:fld>
            <a:endParaRPr lang="en-ES"/>
          </a:p>
        </p:txBody>
      </p:sp>
      <p:pic>
        <p:nvPicPr>
          <p:cNvPr id="6" name="Picture 5">
            <a:extLst>
              <a:ext uri="{FF2B5EF4-FFF2-40B4-BE49-F238E27FC236}">
                <a16:creationId xmlns:a16="http://schemas.microsoft.com/office/drawing/2014/main" id="{0250E121-8146-44CC-8F98-D55DF4609619}"/>
              </a:ext>
            </a:extLst>
          </p:cNvPr>
          <p:cNvPicPr>
            <a:picLocks noChangeAspect="1"/>
          </p:cNvPicPr>
          <p:nvPr/>
        </p:nvPicPr>
        <p:blipFill>
          <a:blip r:embed="rId4"/>
          <a:stretch>
            <a:fillRect/>
          </a:stretch>
        </p:blipFill>
        <p:spPr>
          <a:xfrm>
            <a:off x="4888255" y="1459578"/>
            <a:ext cx="4119460" cy="2070276"/>
          </a:xfrm>
          <a:prstGeom prst="rect">
            <a:avLst/>
          </a:prstGeom>
        </p:spPr>
      </p:pic>
    </p:spTree>
    <p:custDataLst>
      <p:tags r:id="rId1"/>
    </p:custDataLst>
    <p:extLst>
      <p:ext uri="{BB962C8B-B14F-4D97-AF65-F5344CB8AC3E}">
        <p14:creationId xmlns:p14="http://schemas.microsoft.com/office/powerpoint/2010/main" val="20727562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4747D4-7404-0A8F-01E4-E1B862B7149C}"/>
            </a:ext>
          </a:extLst>
        </p:cNvPr>
        <p:cNvGrpSpPr/>
        <p:nvPr/>
      </p:nvGrpSpPr>
      <p:grpSpPr>
        <a:xfrm>
          <a:off x="0" y="0"/>
          <a:ext cx="0" cy="0"/>
          <a:chOff x="0" y="0"/>
          <a:chExt cx="0" cy="0"/>
        </a:xfrm>
      </p:grpSpPr>
      <p:sp>
        <p:nvSpPr>
          <p:cNvPr id="44034" name="Rectangle 1">
            <a:extLst>
              <a:ext uri="{FF2B5EF4-FFF2-40B4-BE49-F238E27FC236}">
                <a16:creationId xmlns:a16="http://schemas.microsoft.com/office/drawing/2014/main" id="{F6A0ADD7-5403-3803-FF15-EEC5DD53156A}"/>
              </a:ext>
            </a:extLst>
          </p:cNvPr>
          <p:cNvSpPr>
            <a:spLocks noChangeArrowheads="1"/>
          </p:cNvSpPr>
          <p:nvPr/>
        </p:nvSpPr>
        <p:spPr bwMode="auto">
          <a:xfrm>
            <a:off x="1331119" y="195263"/>
            <a:ext cx="6481763" cy="651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nchor="b"/>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algn="ctr" defTabSz="342900" fontAlgn="base">
              <a:spcBef>
                <a:spcPct val="0"/>
              </a:spcBef>
              <a:spcAft>
                <a:spcPct val="0"/>
              </a:spcAft>
              <a:buClr>
                <a:srgbClr val="000000"/>
              </a:buClr>
              <a:buSzPct val="100000"/>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2700" dirty="0">
                <a:solidFill>
                  <a:srgbClr val="FFFFFF"/>
                </a:solidFill>
                <a:latin typeface="Rockwell" panose="02060603020205020403" pitchFamily="18" charset="0"/>
                <a:ea typeface="Microsoft YaHei" panose="020B0503020204020204" pitchFamily="34" charset="-122"/>
              </a:rPr>
              <a:t>HF Antennas</a:t>
            </a:r>
          </a:p>
        </p:txBody>
      </p:sp>
      <p:sp>
        <p:nvSpPr>
          <p:cNvPr id="22530" name="Rectangle 2">
            <a:extLst>
              <a:ext uri="{FF2B5EF4-FFF2-40B4-BE49-F238E27FC236}">
                <a16:creationId xmlns:a16="http://schemas.microsoft.com/office/drawing/2014/main" id="{AB1293C8-8AD8-81EF-0AD3-A674BAE347FF}"/>
              </a:ext>
            </a:extLst>
          </p:cNvPr>
          <p:cNvSpPr>
            <a:spLocks noChangeArrowheads="1"/>
          </p:cNvSpPr>
          <p:nvPr/>
        </p:nvSpPr>
        <p:spPr bwMode="auto">
          <a:xfrm>
            <a:off x="550070" y="900113"/>
            <a:ext cx="4057650" cy="35468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41313" indent="-341313">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9pPr>
          </a:lstStyle>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Lst>
            </a:pPr>
            <a:r>
              <a:rPr lang="en-US" altLang="en-US" sz="1500" dirty="0">
                <a:solidFill>
                  <a:srgbClr val="000066"/>
                </a:solidFill>
                <a:latin typeface="Rockwell" panose="02060603020205020403" pitchFamily="18" charset="0"/>
                <a:ea typeface="Microsoft YaHei" panose="020B0503020204020204" pitchFamily="34" charset="-122"/>
              </a:rPr>
              <a:t>The primary purpose of antenna traps is </a:t>
            </a:r>
            <a:r>
              <a:rPr lang="en-US" altLang="en-US" sz="1500" b="1" dirty="0">
                <a:solidFill>
                  <a:srgbClr val="000066"/>
                </a:solidFill>
                <a:latin typeface="Rockwell" panose="02060603020205020403" pitchFamily="18" charset="0"/>
                <a:ea typeface="Microsoft YaHei" panose="020B0503020204020204" pitchFamily="34" charset="-122"/>
              </a:rPr>
              <a:t>to permit multiband operation</a:t>
            </a:r>
            <a:r>
              <a:rPr lang="en-US" altLang="en-US" sz="1500" dirty="0">
                <a:solidFill>
                  <a:srgbClr val="000066"/>
                </a:solidFill>
                <a:latin typeface="Rockwell" panose="02060603020205020403" pitchFamily="18" charset="0"/>
                <a:ea typeface="Microsoft YaHei" panose="020B0503020204020204" pitchFamily="34" charset="-122"/>
              </a:rPr>
              <a:t>. </a:t>
            </a:r>
            <a:r>
              <a:rPr lang="en-US" altLang="en-US" sz="750" dirty="0">
                <a:solidFill>
                  <a:srgbClr val="000066"/>
                </a:solidFill>
                <a:latin typeface="Rockwell" panose="02060603020205020403" pitchFamily="18" charset="0"/>
                <a:ea typeface="Microsoft YaHei" panose="020B0503020204020204" pitchFamily="34" charset="-122"/>
              </a:rPr>
              <a:t>(G9D04)</a:t>
            </a:r>
            <a:r>
              <a:rPr lang="en-US" altLang="en-US" sz="1500" dirty="0">
                <a:solidFill>
                  <a:srgbClr val="000066"/>
                </a:solidFill>
                <a:latin typeface="Rockwell" panose="02060603020205020403" pitchFamily="18" charset="0"/>
                <a:ea typeface="Microsoft YaHei" panose="020B0503020204020204" pitchFamily="34" charset="-122"/>
              </a:rPr>
              <a:t> </a:t>
            </a:r>
          </a:p>
          <a:p>
            <a:pPr marL="0" indent="0" defTabSz="342900" fontAlgn="base">
              <a:spcBef>
                <a:spcPts val="375"/>
              </a:spcBef>
              <a:spcAft>
                <a:spcPct val="0"/>
              </a:spcAft>
              <a:buClr>
                <a:srgbClr val="FF1515"/>
              </a:buClr>
              <a:buSzPct val="100000"/>
              <a:tabLst>
                <a:tab pos="342900" algn="l"/>
                <a:tab pos="685800" algn="l"/>
                <a:tab pos="1028700" algn="l"/>
                <a:tab pos="1371600" algn="l"/>
                <a:tab pos="1714500" algn="l"/>
                <a:tab pos="2057400" algn="l"/>
                <a:tab pos="2400300" algn="l"/>
                <a:tab pos="2743200" algn="l"/>
                <a:tab pos="3086100" algn="l"/>
                <a:tab pos="3429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188"/>
              </a:spcBef>
              <a:spcAft>
                <a:spcPct val="0"/>
              </a:spcAft>
              <a:tabLst>
                <a:tab pos="342900" algn="l"/>
                <a:tab pos="685800" algn="l"/>
                <a:tab pos="1028700" algn="l"/>
                <a:tab pos="1371600" algn="l"/>
                <a:tab pos="1714500" algn="l"/>
                <a:tab pos="2057400" algn="l"/>
                <a:tab pos="2400300" algn="l"/>
                <a:tab pos="2743200" algn="l"/>
                <a:tab pos="3086100" algn="l"/>
                <a:tab pos="3429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188"/>
              </a:spcBef>
              <a:spcAft>
                <a:spcPct val="0"/>
              </a:spcAft>
              <a:tabLst>
                <a:tab pos="342900" algn="l"/>
                <a:tab pos="685800" algn="l"/>
                <a:tab pos="1028700" algn="l"/>
                <a:tab pos="1371600" algn="l"/>
                <a:tab pos="1714500" algn="l"/>
                <a:tab pos="2057400" algn="l"/>
                <a:tab pos="2400300" algn="l"/>
                <a:tab pos="2743200" algn="l"/>
                <a:tab pos="3086100" algn="l"/>
                <a:tab pos="3429000" algn="l"/>
              </a:tabLst>
            </a:pPr>
            <a:endParaRPr lang="en-US" altLang="en-US" sz="135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188"/>
              </a:spcBef>
              <a:spcAft>
                <a:spcPct val="0"/>
              </a:spcAft>
              <a:tabLst>
                <a:tab pos="342900" algn="l"/>
                <a:tab pos="685800" algn="l"/>
                <a:tab pos="1028700" algn="l"/>
                <a:tab pos="1371600" algn="l"/>
                <a:tab pos="1714500" algn="l"/>
                <a:tab pos="2057400" algn="l"/>
                <a:tab pos="2400300" algn="l"/>
                <a:tab pos="2743200" algn="l"/>
                <a:tab pos="3086100" algn="l"/>
                <a:tab pos="3429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188"/>
              </a:spcBef>
              <a:spcAft>
                <a:spcPct val="0"/>
              </a:spcAft>
              <a:tabLst>
                <a:tab pos="342900" algn="l"/>
                <a:tab pos="685800" algn="l"/>
                <a:tab pos="1028700" algn="l"/>
                <a:tab pos="1371600" algn="l"/>
                <a:tab pos="1714500" algn="l"/>
                <a:tab pos="2057400" algn="l"/>
                <a:tab pos="2400300" algn="l"/>
                <a:tab pos="2743200" algn="l"/>
                <a:tab pos="3086100" algn="l"/>
                <a:tab pos="3429000" algn="l"/>
              </a:tabLst>
            </a:pPr>
            <a:endParaRPr lang="en-US" altLang="en-US" sz="12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Lst>
            </a:pPr>
            <a:r>
              <a:rPr lang="en-US" altLang="en-US" sz="1500" dirty="0">
                <a:solidFill>
                  <a:srgbClr val="000066"/>
                </a:solidFill>
                <a:latin typeface="Rockwell" panose="02060603020205020403" pitchFamily="18" charset="0"/>
                <a:ea typeface="Microsoft YaHei" panose="020B0503020204020204" pitchFamily="34" charset="-122"/>
              </a:rPr>
              <a:t>A disadvantage of multiband antennas is that </a:t>
            </a:r>
            <a:r>
              <a:rPr lang="en-US" altLang="en-US" sz="1500" b="1" dirty="0">
                <a:solidFill>
                  <a:srgbClr val="000066"/>
                </a:solidFill>
                <a:latin typeface="Rockwell" panose="02060603020205020403" pitchFamily="18" charset="0"/>
                <a:ea typeface="Microsoft YaHei" panose="020B0503020204020204" pitchFamily="34" charset="-122"/>
              </a:rPr>
              <a:t>they have poor harmonic rejection</a:t>
            </a:r>
            <a:r>
              <a:rPr lang="en-US" altLang="en-US" sz="1500" dirty="0">
                <a:solidFill>
                  <a:srgbClr val="000066"/>
                </a:solidFill>
                <a:latin typeface="Rockwell" panose="02060603020205020403" pitchFamily="18" charset="0"/>
                <a:ea typeface="Microsoft YaHei" panose="020B0503020204020204" pitchFamily="34" charset="-122"/>
              </a:rPr>
              <a:t>. </a:t>
            </a:r>
            <a:r>
              <a:rPr lang="en-US" altLang="en-US" sz="750" dirty="0">
                <a:solidFill>
                  <a:srgbClr val="000066"/>
                </a:solidFill>
                <a:latin typeface="Rockwell" panose="02060603020205020403" pitchFamily="18" charset="0"/>
                <a:ea typeface="Microsoft YaHei" panose="020B0503020204020204" pitchFamily="34" charset="-122"/>
              </a:rPr>
              <a:t>(G9D11)</a:t>
            </a:r>
            <a:r>
              <a:rPr lang="en-US" altLang="en-US" sz="1500" dirty="0">
                <a:solidFill>
                  <a:srgbClr val="000066"/>
                </a:solidFill>
                <a:latin typeface="Rockwell" panose="02060603020205020403" pitchFamily="18" charset="0"/>
                <a:ea typeface="Microsoft YaHei" panose="020B0503020204020204" pitchFamily="34" charset="-122"/>
              </a:rPr>
              <a:t> </a:t>
            </a: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p:txBody>
      </p:sp>
      <p:pic>
        <p:nvPicPr>
          <p:cNvPr id="4" name="Picture 3">
            <a:extLst>
              <a:ext uri="{FF2B5EF4-FFF2-40B4-BE49-F238E27FC236}">
                <a16:creationId xmlns:a16="http://schemas.microsoft.com/office/drawing/2014/main" id="{A98EFF80-0EF8-0326-1F08-652937DAB85F}"/>
              </a:ext>
            </a:extLst>
          </p:cNvPr>
          <p:cNvPicPr>
            <a:picLocks noChangeAspect="1"/>
          </p:cNvPicPr>
          <p:nvPr/>
        </p:nvPicPr>
        <p:blipFill>
          <a:blip r:embed="rId3"/>
          <a:stretch>
            <a:fillRect/>
          </a:stretch>
        </p:blipFill>
        <p:spPr>
          <a:xfrm>
            <a:off x="4857752" y="2168129"/>
            <a:ext cx="3620311" cy="1115980"/>
          </a:xfrm>
          <a:prstGeom prst="rect">
            <a:avLst/>
          </a:prstGeom>
        </p:spPr>
      </p:pic>
      <p:pic>
        <p:nvPicPr>
          <p:cNvPr id="6" name="Picture 5">
            <a:extLst>
              <a:ext uri="{FF2B5EF4-FFF2-40B4-BE49-F238E27FC236}">
                <a16:creationId xmlns:a16="http://schemas.microsoft.com/office/drawing/2014/main" id="{86D51149-25CF-75A0-9554-324D7936B26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57751" y="846535"/>
            <a:ext cx="3620312" cy="1314450"/>
          </a:xfrm>
          <a:prstGeom prst="rect">
            <a:avLst/>
          </a:prstGeom>
        </p:spPr>
      </p:pic>
      <p:pic>
        <p:nvPicPr>
          <p:cNvPr id="7" name="Picture 6">
            <a:extLst>
              <a:ext uri="{FF2B5EF4-FFF2-40B4-BE49-F238E27FC236}">
                <a16:creationId xmlns:a16="http://schemas.microsoft.com/office/drawing/2014/main" id="{3C0B3B01-F727-2CA9-3B2B-B4B70034ACBE}"/>
              </a:ext>
            </a:extLst>
          </p:cNvPr>
          <p:cNvPicPr>
            <a:picLocks noChangeAspect="1"/>
          </p:cNvPicPr>
          <p:nvPr/>
        </p:nvPicPr>
        <p:blipFill>
          <a:blip r:embed="rId5"/>
          <a:stretch>
            <a:fillRect/>
          </a:stretch>
        </p:blipFill>
        <p:spPr>
          <a:xfrm>
            <a:off x="5293521" y="3269821"/>
            <a:ext cx="2368070" cy="1562927"/>
          </a:xfrm>
          <a:prstGeom prst="rect">
            <a:avLst/>
          </a:prstGeom>
        </p:spPr>
      </p:pic>
      <p:sp>
        <p:nvSpPr>
          <p:cNvPr id="9" name="Slide Number Placeholder 8">
            <a:extLst>
              <a:ext uri="{FF2B5EF4-FFF2-40B4-BE49-F238E27FC236}">
                <a16:creationId xmlns:a16="http://schemas.microsoft.com/office/drawing/2014/main" id="{93A0DFC1-E3FC-14BA-7ADF-14CB24E28D05}"/>
              </a:ext>
            </a:extLst>
          </p:cNvPr>
          <p:cNvSpPr>
            <a:spLocks noGrp="1"/>
          </p:cNvSpPr>
          <p:nvPr>
            <p:ph type="sldNum" sz="quarter" idx="12"/>
          </p:nvPr>
        </p:nvSpPr>
        <p:spPr/>
        <p:txBody>
          <a:bodyPr/>
          <a:lstStyle/>
          <a:p>
            <a:pPr defTabSz="342900">
              <a:defRPr/>
            </a:pPr>
            <a:fld id="{F9B04EAC-6405-42D3-B5A3-0AE3489ADD26}" type="slidenum">
              <a:rPr lang="en-US">
                <a:solidFill>
                  <a:prstClr val="black">
                    <a:tint val="75000"/>
                  </a:prstClr>
                </a:solidFill>
                <a:latin typeface="Calibri" panose="020F0502020204030204"/>
              </a:rPr>
              <a:pPr defTabSz="342900">
                <a:defRPr/>
              </a:pPr>
              <a:t>20</a:t>
            </a:fld>
            <a:endParaRPr lang="en-US" dirty="0">
              <a:solidFill>
                <a:prstClr val="black">
                  <a:tint val="75000"/>
                </a:prstClr>
              </a:solidFill>
              <a:latin typeface="Calibri" panose="020F0502020204030204"/>
            </a:endParaRPr>
          </a:p>
        </p:txBody>
      </p:sp>
      <p:sp>
        <p:nvSpPr>
          <p:cNvPr id="2" name="Rectangle 4">
            <a:extLst>
              <a:ext uri="{FF2B5EF4-FFF2-40B4-BE49-F238E27FC236}">
                <a16:creationId xmlns:a16="http://schemas.microsoft.com/office/drawing/2014/main" id="{DD0605A2-3273-BA54-C860-674663407991}"/>
              </a:ext>
            </a:extLst>
          </p:cNvPr>
          <p:cNvSpPr txBox="1">
            <a:spLocks noChangeArrowheads="1"/>
          </p:cNvSpPr>
          <p:nvPr/>
        </p:nvSpPr>
        <p:spPr>
          <a:xfrm>
            <a:off x="1331118" y="156736"/>
            <a:ext cx="6481763" cy="427434"/>
          </a:xfrm>
          <a:prstGeom prst="rect">
            <a:avLst/>
          </a:prstGeom>
        </p:spPr>
        <p:txBody>
          <a:bodyPr>
            <a:normAutofit fontScale="97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r>
              <a:rPr lang="en-US" altLang="en-US" sz="2700" dirty="0"/>
              <a:t>HF Antennas</a:t>
            </a:r>
          </a:p>
        </p:txBody>
      </p:sp>
    </p:spTree>
    <p:extLst>
      <p:ext uri="{BB962C8B-B14F-4D97-AF65-F5344CB8AC3E}">
        <p14:creationId xmlns:p14="http://schemas.microsoft.com/office/powerpoint/2010/main" val="327144384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additive="repl">
                                        <p:cTn id="6" dur="1" fill="hold">
                                          <p:stCondLst>
                                            <p:cond delay="0"/>
                                          </p:stCondLst>
                                        </p:cTn>
                                        <p:tgtEl>
                                          <p:spTgt spid="22530">
                                            <p:txEl>
                                              <p:pRg st="3" end="3"/>
                                            </p:txEl>
                                          </p:spTgt>
                                        </p:tgtEl>
                                        <p:attrNameLst>
                                          <p:attrName>style.visibility</p:attrName>
                                        </p:attrNameLst>
                                      </p:cBhvr>
                                      <p:to>
                                        <p:strVal val="visible"/>
                                      </p:to>
                                    </p:set>
                                    <p:animEffect transition="in" filter="wipe(up)">
                                      <p:cBhvr additive="repl">
                                        <p:cTn id="7" dur="1000"/>
                                        <p:tgtEl>
                                          <p:spTgt spid="22530">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right)">
                                      <p:cBhvr>
                                        <p:cTn id="12" dur="1000"/>
                                        <p:tgtEl>
                                          <p:spTgt spid="6"/>
                                        </p:tgtEl>
                                      </p:cBhvr>
                                    </p:animEffect>
                                  </p:childTnLst>
                                </p:cTn>
                              </p:par>
                              <p:par>
                                <p:cTn id="13" presetID="22" presetClass="entr" presetSubtype="2"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right)">
                                      <p:cBhvr>
                                        <p:cTn id="15" dur="10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additive="repl">
                                        <p:cTn id="19" dur="1" fill="hold">
                                          <p:stCondLst>
                                            <p:cond delay="0"/>
                                          </p:stCondLst>
                                        </p:cTn>
                                        <p:tgtEl>
                                          <p:spTgt spid="22530">
                                            <p:txEl>
                                              <p:pRg st="10" end="10"/>
                                            </p:txEl>
                                          </p:spTgt>
                                        </p:tgtEl>
                                        <p:attrNameLst>
                                          <p:attrName>style.visibility</p:attrName>
                                        </p:attrNameLst>
                                      </p:cBhvr>
                                      <p:to>
                                        <p:strVal val="visible"/>
                                      </p:to>
                                    </p:set>
                                    <p:animEffect transition="in" filter="wipe(left)">
                                      <p:cBhvr additive="repl">
                                        <p:cTn id="20" dur="1000"/>
                                        <p:tgtEl>
                                          <p:spTgt spid="22530">
                                            <p:txEl>
                                              <p:pRg st="10" end="1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8EC2E6-0466-975D-3A09-85DEE1EF4125}"/>
            </a:ext>
          </a:extLst>
        </p:cNvPr>
        <p:cNvGrpSpPr/>
        <p:nvPr/>
      </p:nvGrpSpPr>
      <p:grpSpPr>
        <a:xfrm>
          <a:off x="0" y="0"/>
          <a:ext cx="0" cy="0"/>
          <a:chOff x="0" y="0"/>
          <a:chExt cx="0" cy="0"/>
        </a:xfrm>
      </p:grpSpPr>
      <p:sp>
        <p:nvSpPr>
          <p:cNvPr id="19458" name="Rectangle 1">
            <a:extLst>
              <a:ext uri="{FF2B5EF4-FFF2-40B4-BE49-F238E27FC236}">
                <a16:creationId xmlns:a16="http://schemas.microsoft.com/office/drawing/2014/main" id="{70DEBF3D-D6D4-E008-C701-41766C00092A}"/>
              </a:ext>
            </a:extLst>
          </p:cNvPr>
          <p:cNvSpPr>
            <a:spLocks noChangeArrowheads="1"/>
          </p:cNvSpPr>
          <p:nvPr/>
        </p:nvSpPr>
        <p:spPr bwMode="auto">
          <a:xfrm>
            <a:off x="1331119" y="195263"/>
            <a:ext cx="6481763" cy="651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nchor="b"/>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algn="ctr" defTabSz="342900" fontAlgn="base">
              <a:spcBef>
                <a:spcPct val="0"/>
              </a:spcBef>
              <a:spcAft>
                <a:spcPct val="0"/>
              </a:spcAft>
              <a:buClr>
                <a:srgbClr val="000000"/>
              </a:buClr>
              <a:buSzPct val="100000"/>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2700" dirty="0">
                <a:solidFill>
                  <a:srgbClr val="FFFFFF"/>
                </a:solidFill>
                <a:latin typeface="Rockwell" panose="02060603020205020403" pitchFamily="18" charset="0"/>
                <a:ea typeface="Microsoft YaHei" panose="020B0503020204020204" pitchFamily="34" charset="-122"/>
              </a:rPr>
              <a:t>HF Antennas</a:t>
            </a:r>
          </a:p>
        </p:txBody>
      </p:sp>
      <p:sp>
        <p:nvSpPr>
          <p:cNvPr id="10242" name="Rectangle 2">
            <a:extLst>
              <a:ext uri="{FF2B5EF4-FFF2-40B4-BE49-F238E27FC236}">
                <a16:creationId xmlns:a16="http://schemas.microsoft.com/office/drawing/2014/main" id="{24056719-3537-4772-FA69-6F9BEAFBD22D}"/>
              </a:ext>
            </a:extLst>
          </p:cNvPr>
          <p:cNvSpPr>
            <a:spLocks noChangeArrowheads="1"/>
          </p:cNvSpPr>
          <p:nvPr/>
        </p:nvSpPr>
        <p:spPr bwMode="auto">
          <a:xfrm>
            <a:off x="800100" y="948230"/>
            <a:ext cx="7543799" cy="37218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41313" indent="-341313">
              <a:tabLst>
                <a:tab pos="457200" algn="l"/>
                <a:tab pos="914400" algn="l"/>
                <a:tab pos="1371600" algn="l"/>
                <a:tab pos="1828800" algn="l"/>
                <a:tab pos="2286000" algn="l"/>
                <a:tab pos="2743200" algn="l"/>
                <a:tab pos="3200400" algn="l"/>
                <a:tab pos="3657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Lst>
              <a:defRPr>
                <a:solidFill>
                  <a:schemeClr val="tx1"/>
                </a:solidFill>
                <a:latin typeface="Calibri" panose="020F0502020204030204" pitchFamily="34" charset="0"/>
              </a:defRPr>
            </a:lvl9pPr>
          </a:lstStyle>
          <a:p>
            <a:pPr marL="257175" indent="-257175" defTabSz="685800" eaLnBrk="0" fontAlgn="base" hangingPunct="0">
              <a:lnSpc>
                <a:spcPct val="90000"/>
              </a:lnSpc>
              <a:spcBef>
                <a:spcPct val="20000"/>
              </a:spcBef>
              <a:spcAft>
                <a:spcPct val="0"/>
              </a:spcAft>
              <a:buClr>
                <a:srgbClr val="FF1515"/>
              </a:buClr>
              <a:buFont typeface="Wingdings" panose="05000000000000000000" pitchFamily="2" charset="2"/>
              <a:buChar char="Ø"/>
              <a:tabLst/>
            </a:pPr>
            <a:r>
              <a:rPr lang="en-US" altLang="en-US" sz="1500" kern="0" dirty="0">
                <a:solidFill>
                  <a:srgbClr val="000066"/>
                </a:solidFill>
                <a:latin typeface="Rockwell"/>
              </a:rPr>
              <a:t>One disadvantage of a directly fed random-wire antenna is that </a:t>
            </a:r>
            <a:r>
              <a:rPr lang="en-US" altLang="en-US" sz="1500" b="1" kern="0" dirty="0">
                <a:solidFill>
                  <a:srgbClr val="000066"/>
                </a:solidFill>
                <a:latin typeface="Rockwell"/>
              </a:rPr>
              <a:t>you may experience RF burns when touching metal objects in your station</a:t>
            </a:r>
            <a:r>
              <a:rPr lang="en-US" altLang="en-US" sz="1500" kern="0" dirty="0">
                <a:solidFill>
                  <a:srgbClr val="000066"/>
                </a:solidFill>
                <a:latin typeface="Rockwell"/>
              </a:rPr>
              <a:t>. </a:t>
            </a:r>
            <a:r>
              <a:rPr lang="en-US" altLang="en-US" sz="750" kern="0" dirty="0">
                <a:solidFill>
                  <a:srgbClr val="000066"/>
                </a:solidFill>
                <a:latin typeface="Rockwell"/>
              </a:rPr>
              <a:t>(G9B01)</a:t>
            </a:r>
            <a:r>
              <a:rPr lang="en-US" altLang="en-US" sz="1500" kern="0" dirty="0">
                <a:solidFill>
                  <a:srgbClr val="000066"/>
                </a:solidFill>
                <a:latin typeface="Rockwell"/>
              </a:rPr>
              <a:t> </a:t>
            </a:r>
          </a:p>
          <a:p>
            <a:pPr marL="557213" lvl="1" indent="-214313" defTabSz="685800" eaLnBrk="0" fontAlgn="base" hangingPunct="0">
              <a:lnSpc>
                <a:spcPct val="90000"/>
              </a:lnSpc>
              <a:spcBef>
                <a:spcPct val="20000"/>
              </a:spcBef>
              <a:spcAft>
                <a:spcPct val="0"/>
              </a:spcAft>
              <a:buClr>
                <a:srgbClr val="FF1515"/>
              </a:buClr>
              <a:buFontTx/>
              <a:buChar char="•"/>
              <a:tabLst/>
            </a:pPr>
            <a:r>
              <a:rPr lang="en-US" altLang="en-US" sz="1200" kern="0" dirty="0">
                <a:solidFill>
                  <a:srgbClr val="FF1515"/>
                </a:solidFill>
                <a:latin typeface="Rockwell"/>
              </a:rPr>
              <a:t>As the name implies, random-wire antennas are a random-length. </a:t>
            </a:r>
          </a:p>
          <a:p>
            <a:pPr marL="557213" lvl="1" indent="-214313" defTabSz="685800" eaLnBrk="0" fontAlgn="base" hangingPunct="0">
              <a:lnSpc>
                <a:spcPct val="90000"/>
              </a:lnSpc>
              <a:spcBef>
                <a:spcPct val="20000"/>
              </a:spcBef>
              <a:spcAft>
                <a:spcPct val="0"/>
              </a:spcAft>
              <a:buClr>
                <a:srgbClr val="FF1515"/>
              </a:buClr>
              <a:buFontTx/>
              <a:buChar char="•"/>
              <a:tabLst/>
            </a:pPr>
            <a:r>
              <a:rPr lang="en-US" altLang="en-US" sz="1200" kern="0" dirty="0">
                <a:solidFill>
                  <a:srgbClr val="FF1515"/>
                </a:solidFill>
                <a:latin typeface="Rockwell"/>
              </a:rPr>
              <a:t>To match the antenna to the transmitter,  you’ll need an antenna tuner. </a:t>
            </a:r>
          </a:p>
          <a:p>
            <a:pPr marL="557213" lvl="1" indent="-214313" defTabSz="685800" eaLnBrk="0" fontAlgn="base" hangingPunct="0">
              <a:lnSpc>
                <a:spcPct val="90000"/>
              </a:lnSpc>
              <a:spcBef>
                <a:spcPct val="20000"/>
              </a:spcBef>
              <a:spcAft>
                <a:spcPct val="0"/>
              </a:spcAft>
              <a:buClr>
                <a:srgbClr val="FF1515"/>
              </a:buClr>
              <a:buFontTx/>
              <a:buChar char="•"/>
              <a:tabLst/>
            </a:pPr>
            <a:r>
              <a:rPr lang="en-US" altLang="en-US" sz="1200" kern="0" dirty="0">
                <a:solidFill>
                  <a:srgbClr val="FF1515"/>
                </a:solidFill>
                <a:latin typeface="Rockwell"/>
              </a:rPr>
              <a:t>Because of this, there may be high RF levels in the shack when you are transmitting. </a:t>
            </a:r>
          </a:p>
          <a:p>
            <a:pPr marL="255985" indent="-255985" defTabSz="342900" fontAlgn="base">
              <a:spcBef>
                <a:spcPts val="338"/>
              </a:spcBef>
              <a:spcAft>
                <a:spcPct val="0"/>
              </a:spcAft>
              <a:tabLst>
                <a:tab pos="342900" algn="l"/>
                <a:tab pos="685800" algn="l"/>
                <a:tab pos="1028700" algn="l"/>
                <a:tab pos="1371600" algn="l"/>
                <a:tab pos="1714500" algn="l"/>
                <a:tab pos="2057400" algn="l"/>
                <a:tab pos="2400300" algn="l"/>
                <a:tab pos="2743200" algn="l"/>
              </a:tabLst>
            </a:pPr>
            <a:endParaRPr lang="en-US" altLang="en-US" sz="1350" dirty="0">
              <a:solidFill>
                <a:srgbClr val="000066"/>
              </a:solidFill>
              <a:latin typeface="Rockwell" panose="02060603020205020403" pitchFamily="18" charset="0"/>
              <a:ea typeface="Microsoft YaHei" panose="020B0503020204020204" pitchFamily="34" charset="-122"/>
            </a:endParaRPr>
          </a:p>
          <a:p>
            <a:pPr marL="0" indent="0" defTabSz="342900" fontAlgn="base">
              <a:spcBef>
                <a:spcPts val="375"/>
              </a:spcBef>
              <a:spcAft>
                <a:spcPct val="0"/>
              </a:spcAft>
              <a:buClr>
                <a:srgbClr val="FF1515"/>
              </a:buClr>
              <a:buSzPct val="100000"/>
              <a:buFont typeface="Wingdings" panose="05000000000000000000" pitchFamily="2" charset="2"/>
              <a:buChar char=""/>
              <a:tabLst/>
            </a:pPr>
            <a:r>
              <a:rPr lang="en-US" altLang="en-US" sz="1500" dirty="0">
                <a:solidFill>
                  <a:srgbClr val="000066"/>
                </a:solidFill>
                <a:latin typeface="Rockwell" panose="02060603020205020403" pitchFamily="18" charset="0"/>
                <a:ea typeface="Microsoft YaHei" panose="020B0503020204020204" pitchFamily="34" charset="-122"/>
              </a:rPr>
              <a:t>An</a:t>
            </a:r>
            <a:r>
              <a:rPr lang="en-US" altLang="en-US" sz="1500" b="1" dirty="0">
                <a:solidFill>
                  <a:srgbClr val="000066"/>
                </a:solidFill>
                <a:latin typeface="Rockwell" panose="02060603020205020403" pitchFamily="18" charset="0"/>
                <a:ea typeface="Microsoft YaHei" panose="020B0503020204020204" pitchFamily="34" charset="-122"/>
              </a:rPr>
              <a:t> antenna coupler</a:t>
            </a:r>
            <a:r>
              <a:rPr lang="en-US" altLang="en-US" sz="1500" dirty="0">
                <a:solidFill>
                  <a:srgbClr val="000066"/>
                </a:solidFill>
                <a:latin typeface="Rockwell" panose="02060603020205020403" pitchFamily="18" charset="0"/>
                <a:ea typeface="Microsoft YaHei" panose="020B0503020204020204" pitchFamily="34" charset="-122"/>
              </a:rPr>
              <a:t> is often used to enable matching the transmitter output to an impedance other than 50 ohms. </a:t>
            </a:r>
            <a:r>
              <a:rPr lang="en-US" altLang="en-US" sz="750" dirty="0">
                <a:solidFill>
                  <a:srgbClr val="000066"/>
                </a:solidFill>
                <a:latin typeface="Rockwell" panose="02060603020205020403" pitchFamily="18" charset="0"/>
                <a:ea typeface="Microsoft YaHei" panose="020B0503020204020204" pitchFamily="34" charset="-122"/>
              </a:rPr>
              <a:t>(G4A06)</a:t>
            </a:r>
            <a:r>
              <a:rPr lang="en-US" altLang="en-US" sz="1500" dirty="0">
                <a:solidFill>
                  <a:srgbClr val="000066"/>
                </a:solidFill>
                <a:latin typeface="Rockwell" panose="02060603020205020403" pitchFamily="18" charset="0"/>
                <a:ea typeface="Microsoft YaHei" panose="020B0503020204020204" pitchFamily="34" charset="-122"/>
              </a:rPr>
              <a:t> </a:t>
            </a:r>
          </a:p>
          <a:p>
            <a:pPr marL="255985" indent="-255985" defTabSz="342900" fontAlgn="base">
              <a:spcBef>
                <a:spcPts val="338"/>
              </a:spcBef>
              <a:spcAft>
                <a:spcPct val="0"/>
              </a:spcAft>
              <a:tabLst>
                <a:tab pos="342900" algn="l"/>
                <a:tab pos="685800" algn="l"/>
                <a:tab pos="1028700" algn="l"/>
                <a:tab pos="1371600" algn="l"/>
                <a:tab pos="1714500" algn="l"/>
                <a:tab pos="2057400" algn="l"/>
                <a:tab pos="2400300" algn="l"/>
                <a:tab pos="2743200" algn="l"/>
              </a:tabLst>
            </a:pPr>
            <a:endParaRPr lang="en-US" altLang="en-US" sz="135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38"/>
              </a:spcBef>
              <a:spcAft>
                <a:spcPct val="0"/>
              </a:spcAft>
              <a:tabLst>
                <a:tab pos="342900" algn="l"/>
                <a:tab pos="685800" algn="l"/>
                <a:tab pos="1028700" algn="l"/>
                <a:tab pos="1371600" algn="l"/>
                <a:tab pos="1714500" algn="l"/>
                <a:tab pos="2057400" algn="l"/>
                <a:tab pos="2400300" algn="l"/>
                <a:tab pos="2743200" algn="l"/>
              </a:tabLst>
            </a:pPr>
            <a:endParaRPr lang="en-US" altLang="en-US" sz="135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38"/>
              </a:spcBef>
              <a:spcAft>
                <a:spcPct val="0"/>
              </a:spcAft>
              <a:tabLst>
                <a:tab pos="342900" algn="l"/>
                <a:tab pos="685800" algn="l"/>
                <a:tab pos="1028700" algn="l"/>
                <a:tab pos="1371600" algn="l"/>
                <a:tab pos="1714500" algn="l"/>
                <a:tab pos="2057400" algn="l"/>
                <a:tab pos="2400300" algn="l"/>
                <a:tab pos="2743200" algn="l"/>
              </a:tabLst>
            </a:pPr>
            <a:endParaRPr lang="en-US" altLang="en-US" sz="135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38"/>
              </a:spcBef>
              <a:spcAft>
                <a:spcPct val="0"/>
              </a:spcAft>
              <a:tabLst>
                <a:tab pos="342900" algn="l"/>
                <a:tab pos="685800" algn="l"/>
                <a:tab pos="1028700" algn="l"/>
                <a:tab pos="1371600" algn="l"/>
                <a:tab pos="1714500" algn="l"/>
                <a:tab pos="2057400" algn="l"/>
                <a:tab pos="2400300" algn="l"/>
                <a:tab pos="2743200" algn="l"/>
              </a:tabLst>
            </a:pPr>
            <a:endParaRPr lang="en-US" altLang="en-US" sz="135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38"/>
              </a:spcBef>
              <a:spcAft>
                <a:spcPct val="0"/>
              </a:spcAft>
              <a:tabLst>
                <a:tab pos="342900" algn="l"/>
                <a:tab pos="685800" algn="l"/>
                <a:tab pos="1028700" algn="l"/>
                <a:tab pos="1371600" algn="l"/>
                <a:tab pos="1714500" algn="l"/>
                <a:tab pos="2057400" algn="l"/>
                <a:tab pos="2400300" algn="l"/>
                <a:tab pos="2743200" algn="l"/>
              </a:tabLst>
            </a:pPr>
            <a:endParaRPr lang="en-US" altLang="en-US" sz="135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38"/>
              </a:spcBef>
              <a:spcAft>
                <a:spcPct val="0"/>
              </a:spcAft>
              <a:tabLst>
                <a:tab pos="342900" algn="l"/>
                <a:tab pos="685800" algn="l"/>
                <a:tab pos="1028700" algn="l"/>
                <a:tab pos="1371600" algn="l"/>
                <a:tab pos="1714500" algn="l"/>
                <a:tab pos="2057400" algn="l"/>
                <a:tab pos="2400300" algn="l"/>
                <a:tab pos="2743200" algn="l"/>
              </a:tabLst>
            </a:pPr>
            <a:endParaRPr lang="en-US" altLang="en-US" sz="135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38"/>
              </a:spcBef>
              <a:spcAft>
                <a:spcPct val="0"/>
              </a:spcAft>
              <a:tabLst>
                <a:tab pos="342900" algn="l"/>
                <a:tab pos="685800" algn="l"/>
                <a:tab pos="1028700" algn="l"/>
                <a:tab pos="1371600" algn="l"/>
                <a:tab pos="1714500" algn="l"/>
                <a:tab pos="2057400" algn="l"/>
                <a:tab pos="2400300" algn="l"/>
                <a:tab pos="2743200" algn="l"/>
              </a:tabLst>
            </a:pPr>
            <a:endParaRPr lang="en-US" altLang="en-US" sz="135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38"/>
              </a:spcBef>
              <a:spcAft>
                <a:spcPct val="0"/>
              </a:spcAft>
              <a:tabLst>
                <a:tab pos="342900" algn="l"/>
                <a:tab pos="685800" algn="l"/>
                <a:tab pos="1028700" algn="l"/>
                <a:tab pos="1371600" algn="l"/>
                <a:tab pos="1714500" algn="l"/>
                <a:tab pos="2057400" algn="l"/>
                <a:tab pos="2400300" algn="l"/>
                <a:tab pos="2743200" algn="l"/>
              </a:tabLst>
            </a:pPr>
            <a:endParaRPr lang="en-US" altLang="en-US" sz="135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38"/>
              </a:spcBef>
              <a:spcAft>
                <a:spcPct val="0"/>
              </a:spcAft>
              <a:tabLst>
                <a:tab pos="342900" algn="l"/>
                <a:tab pos="685800" algn="l"/>
                <a:tab pos="1028700" algn="l"/>
                <a:tab pos="1371600" algn="l"/>
                <a:tab pos="1714500" algn="l"/>
                <a:tab pos="2057400" algn="l"/>
                <a:tab pos="2400300" algn="l"/>
                <a:tab pos="2743200" algn="l"/>
              </a:tabLst>
            </a:pPr>
            <a:endParaRPr lang="en-US" altLang="en-US" sz="135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38"/>
              </a:spcBef>
              <a:spcAft>
                <a:spcPct val="0"/>
              </a:spcAft>
              <a:tabLst>
                <a:tab pos="342900" algn="l"/>
                <a:tab pos="685800" algn="l"/>
                <a:tab pos="1028700" algn="l"/>
                <a:tab pos="1371600" algn="l"/>
                <a:tab pos="1714500" algn="l"/>
                <a:tab pos="2057400" algn="l"/>
                <a:tab pos="2400300" algn="l"/>
                <a:tab pos="2743200" algn="l"/>
              </a:tabLst>
            </a:pPr>
            <a:endParaRPr lang="en-US" altLang="en-US" sz="135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38"/>
              </a:spcBef>
              <a:spcAft>
                <a:spcPct val="0"/>
              </a:spcAft>
              <a:tabLst>
                <a:tab pos="342900" algn="l"/>
                <a:tab pos="685800" algn="l"/>
                <a:tab pos="1028700" algn="l"/>
                <a:tab pos="1371600" algn="l"/>
                <a:tab pos="1714500" algn="l"/>
                <a:tab pos="2057400" algn="l"/>
                <a:tab pos="2400300" algn="l"/>
                <a:tab pos="2743200" algn="l"/>
              </a:tabLst>
            </a:pPr>
            <a:endParaRPr lang="en-US" altLang="en-US" sz="1350" dirty="0">
              <a:solidFill>
                <a:srgbClr val="000066"/>
              </a:solidFill>
              <a:latin typeface="Rockwell" panose="02060603020205020403" pitchFamily="18" charset="0"/>
              <a:ea typeface="Microsoft YaHei" panose="020B0503020204020204" pitchFamily="34" charset="-122"/>
            </a:endParaRPr>
          </a:p>
        </p:txBody>
      </p:sp>
      <p:pic>
        <p:nvPicPr>
          <p:cNvPr id="5" name="Picture 4">
            <a:extLst>
              <a:ext uri="{FF2B5EF4-FFF2-40B4-BE49-F238E27FC236}">
                <a16:creationId xmlns:a16="http://schemas.microsoft.com/office/drawing/2014/main" id="{AE0D7336-02E2-8396-76B2-AEFD71334380}"/>
              </a:ext>
            </a:extLst>
          </p:cNvPr>
          <p:cNvPicPr>
            <a:picLocks noChangeAspect="1"/>
          </p:cNvPicPr>
          <p:nvPr/>
        </p:nvPicPr>
        <p:blipFill>
          <a:blip r:embed="rId3"/>
          <a:stretch>
            <a:fillRect/>
          </a:stretch>
        </p:blipFill>
        <p:spPr>
          <a:xfrm>
            <a:off x="800100" y="3186145"/>
            <a:ext cx="1860965" cy="905335"/>
          </a:xfrm>
          <a:prstGeom prst="rect">
            <a:avLst/>
          </a:prstGeom>
        </p:spPr>
      </p:pic>
      <p:pic>
        <p:nvPicPr>
          <p:cNvPr id="6" name="Picture 5">
            <a:extLst>
              <a:ext uri="{FF2B5EF4-FFF2-40B4-BE49-F238E27FC236}">
                <a16:creationId xmlns:a16="http://schemas.microsoft.com/office/drawing/2014/main" id="{B2DD5A50-EDEC-497F-F3EF-BA4748C5C978}"/>
              </a:ext>
            </a:extLst>
          </p:cNvPr>
          <p:cNvPicPr>
            <a:picLocks noChangeAspect="1"/>
          </p:cNvPicPr>
          <p:nvPr/>
        </p:nvPicPr>
        <p:blipFill>
          <a:blip r:embed="rId4"/>
          <a:stretch>
            <a:fillRect/>
          </a:stretch>
        </p:blipFill>
        <p:spPr>
          <a:xfrm>
            <a:off x="6728982" y="3186144"/>
            <a:ext cx="1659780" cy="905335"/>
          </a:xfrm>
          <a:prstGeom prst="rect">
            <a:avLst/>
          </a:prstGeom>
        </p:spPr>
      </p:pic>
      <p:pic>
        <p:nvPicPr>
          <p:cNvPr id="8" name="Picture 7">
            <a:extLst>
              <a:ext uri="{FF2B5EF4-FFF2-40B4-BE49-F238E27FC236}">
                <a16:creationId xmlns:a16="http://schemas.microsoft.com/office/drawing/2014/main" id="{32FE017C-B565-99B3-62CC-4AA283B9734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51960" y="3186145"/>
            <a:ext cx="3271838" cy="1121569"/>
          </a:xfrm>
          <a:prstGeom prst="rect">
            <a:avLst/>
          </a:prstGeom>
        </p:spPr>
      </p:pic>
      <p:sp>
        <p:nvSpPr>
          <p:cNvPr id="9" name="TextBox 8">
            <a:extLst>
              <a:ext uri="{FF2B5EF4-FFF2-40B4-BE49-F238E27FC236}">
                <a16:creationId xmlns:a16="http://schemas.microsoft.com/office/drawing/2014/main" id="{2DFBEFA9-19BB-150A-553F-41B5B5651729}"/>
              </a:ext>
            </a:extLst>
          </p:cNvPr>
          <p:cNvSpPr txBox="1"/>
          <p:nvPr/>
        </p:nvSpPr>
        <p:spPr>
          <a:xfrm>
            <a:off x="1285873" y="4307714"/>
            <a:ext cx="1200150" cy="276999"/>
          </a:xfrm>
          <a:prstGeom prst="rect">
            <a:avLst/>
          </a:prstGeom>
          <a:noFill/>
        </p:spPr>
        <p:txBody>
          <a:bodyPr wrap="square" rtlCol="0">
            <a:spAutoFit/>
          </a:bodyPr>
          <a:lstStyle/>
          <a:p>
            <a:pPr defTabSz="342900" eaLnBrk="0" fontAlgn="base" hangingPunct="0">
              <a:spcBef>
                <a:spcPct val="0"/>
              </a:spcBef>
              <a:spcAft>
                <a:spcPct val="0"/>
              </a:spcAft>
            </a:pPr>
            <a:r>
              <a:rPr lang="en-US" sz="1200" dirty="0">
                <a:solidFill>
                  <a:srgbClr val="FF0000"/>
                </a:solidFill>
                <a:latin typeface="Rockwell" panose="02060603020205020403" pitchFamily="18" charset="0"/>
              </a:rPr>
              <a:t>Auto Tuner</a:t>
            </a:r>
          </a:p>
        </p:txBody>
      </p:sp>
      <p:sp>
        <p:nvSpPr>
          <p:cNvPr id="15" name="TextBox 14">
            <a:extLst>
              <a:ext uri="{FF2B5EF4-FFF2-40B4-BE49-F238E27FC236}">
                <a16:creationId xmlns:a16="http://schemas.microsoft.com/office/drawing/2014/main" id="{CCFD9BEF-771C-E80C-9BEF-2711AE91E793}"/>
              </a:ext>
            </a:extLst>
          </p:cNvPr>
          <p:cNvSpPr txBox="1"/>
          <p:nvPr/>
        </p:nvSpPr>
        <p:spPr>
          <a:xfrm>
            <a:off x="4188817" y="4307714"/>
            <a:ext cx="1428751" cy="276999"/>
          </a:xfrm>
          <a:prstGeom prst="rect">
            <a:avLst/>
          </a:prstGeom>
          <a:noFill/>
        </p:spPr>
        <p:txBody>
          <a:bodyPr wrap="square" rtlCol="0">
            <a:spAutoFit/>
          </a:bodyPr>
          <a:lstStyle/>
          <a:p>
            <a:pPr defTabSz="342900" eaLnBrk="0" fontAlgn="base" hangingPunct="0">
              <a:spcBef>
                <a:spcPct val="0"/>
              </a:spcBef>
              <a:spcAft>
                <a:spcPct val="0"/>
              </a:spcAft>
            </a:pPr>
            <a:r>
              <a:rPr lang="en-US" sz="1200" dirty="0">
                <a:solidFill>
                  <a:srgbClr val="FF0000"/>
                </a:solidFill>
                <a:latin typeface="Rockwell" panose="02060603020205020403" pitchFamily="18" charset="0"/>
              </a:rPr>
              <a:t>Tuner Schematic</a:t>
            </a:r>
          </a:p>
        </p:txBody>
      </p:sp>
      <p:sp>
        <p:nvSpPr>
          <p:cNvPr id="14" name="TextBox 13">
            <a:extLst>
              <a:ext uri="{FF2B5EF4-FFF2-40B4-BE49-F238E27FC236}">
                <a16:creationId xmlns:a16="http://schemas.microsoft.com/office/drawing/2014/main" id="{B7F10F94-D4F7-71A8-4CE9-CF44B9C3DDFE}"/>
              </a:ext>
            </a:extLst>
          </p:cNvPr>
          <p:cNvSpPr txBox="1"/>
          <p:nvPr/>
        </p:nvSpPr>
        <p:spPr>
          <a:xfrm>
            <a:off x="6975460" y="4277196"/>
            <a:ext cx="1157717" cy="276999"/>
          </a:xfrm>
          <a:prstGeom prst="rect">
            <a:avLst/>
          </a:prstGeom>
          <a:noFill/>
        </p:spPr>
        <p:txBody>
          <a:bodyPr wrap="square" rtlCol="0">
            <a:spAutoFit/>
          </a:bodyPr>
          <a:lstStyle/>
          <a:p>
            <a:pPr defTabSz="342900" eaLnBrk="0" fontAlgn="base" hangingPunct="0">
              <a:spcBef>
                <a:spcPct val="0"/>
              </a:spcBef>
              <a:spcAft>
                <a:spcPct val="0"/>
              </a:spcAft>
            </a:pPr>
            <a:r>
              <a:rPr lang="en-US" sz="1200" dirty="0">
                <a:solidFill>
                  <a:srgbClr val="FF0000"/>
                </a:solidFill>
                <a:latin typeface="Rockwell" panose="02060603020205020403" pitchFamily="18" charset="0"/>
              </a:rPr>
              <a:t>Manual Tuner</a:t>
            </a:r>
            <a:endParaRPr lang="en-US" sz="1350" dirty="0">
              <a:solidFill>
                <a:srgbClr val="FF0000"/>
              </a:solidFill>
              <a:latin typeface="Rockwell" panose="02060603020205020403" pitchFamily="18" charset="0"/>
            </a:endParaRPr>
          </a:p>
        </p:txBody>
      </p:sp>
      <p:sp>
        <p:nvSpPr>
          <p:cNvPr id="17" name="Slide Number Placeholder 16">
            <a:extLst>
              <a:ext uri="{FF2B5EF4-FFF2-40B4-BE49-F238E27FC236}">
                <a16:creationId xmlns:a16="http://schemas.microsoft.com/office/drawing/2014/main" id="{8D2F6C86-9A26-092B-3898-A1D845EC4CA7}"/>
              </a:ext>
            </a:extLst>
          </p:cNvPr>
          <p:cNvSpPr>
            <a:spLocks noGrp="1"/>
          </p:cNvSpPr>
          <p:nvPr>
            <p:ph type="sldNum" sz="quarter" idx="12"/>
          </p:nvPr>
        </p:nvSpPr>
        <p:spPr/>
        <p:txBody>
          <a:bodyPr/>
          <a:lstStyle/>
          <a:p>
            <a:pPr defTabSz="342900">
              <a:defRPr/>
            </a:pPr>
            <a:fld id="{F9B04EAC-6405-42D3-B5A3-0AE3489ADD26}" type="slidenum">
              <a:rPr lang="en-US">
                <a:solidFill>
                  <a:prstClr val="black">
                    <a:tint val="75000"/>
                  </a:prstClr>
                </a:solidFill>
                <a:latin typeface="Calibri" panose="020F0502020204030204"/>
              </a:rPr>
              <a:pPr defTabSz="342900">
                <a:defRPr/>
              </a:pPr>
              <a:t>21</a:t>
            </a:fld>
            <a:endParaRPr lang="en-US" dirty="0">
              <a:solidFill>
                <a:prstClr val="black">
                  <a:tint val="75000"/>
                </a:prstClr>
              </a:solidFill>
              <a:latin typeface="Calibri" panose="020F0502020204030204"/>
            </a:endParaRPr>
          </a:p>
        </p:txBody>
      </p:sp>
      <p:sp>
        <p:nvSpPr>
          <p:cNvPr id="2" name="Rectangle 4">
            <a:extLst>
              <a:ext uri="{FF2B5EF4-FFF2-40B4-BE49-F238E27FC236}">
                <a16:creationId xmlns:a16="http://schemas.microsoft.com/office/drawing/2014/main" id="{37B6D315-F538-FD5C-3B23-A5C95BB50341}"/>
              </a:ext>
            </a:extLst>
          </p:cNvPr>
          <p:cNvSpPr txBox="1">
            <a:spLocks noChangeArrowheads="1"/>
          </p:cNvSpPr>
          <p:nvPr/>
        </p:nvSpPr>
        <p:spPr>
          <a:xfrm>
            <a:off x="1331118" y="156736"/>
            <a:ext cx="6481763" cy="427434"/>
          </a:xfrm>
          <a:prstGeom prst="rect">
            <a:avLst/>
          </a:prstGeom>
        </p:spPr>
        <p:txBody>
          <a:bodyPr>
            <a:normAutofit fontScale="97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r>
              <a:rPr lang="en-US" altLang="en-US" sz="2700" dirty="0"/>
              <a:t>HF Antennas</a:t>
            </a:r>
          </a:p>
        </p:txBody>
      </p:sp>
    </p:spTree>
    <p:extLst>
      <p:ext uri="{BB962C8B-B14F-4D97-AF65-F5344CB8AC3E}">
        <p14:creationId xmlns:p14="http://schemas.microsoft.com/office/powerpoint/2010/main" val="359987547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additive="repl">
                                        <p:cTn id="6" dur="1" fill="hold">
                                          <p:stCondLst>
                                            <p:cond delay="0"/>
                                          </p:stCondLst>
                                        </p:cTn>
                                        <p:tgtEl>
                                          <p:spTgt spid="10242">
                                            <p:txEl>
                                              <p:pRg st="0" end="0"/>
                                            </p:txEl>
                                          </p:spTgt>
                                        </p:tgtEl>
                                        <p:attrNameLst>
                                          <p:attrName>style.visibility</p:attrName>
                                        </p:attrNameLst>
                                      </p:cBhvr>
                                      <p:to>
                                        <p:strVal val="visible"/>
                                      </p:to>
                                    </p:set>
                                    <p:animEffect transition="in" filter="wipe(up)">
                                      <p:cBhvr additive="repl">
                                        <p:cTn id="7" dur="1000"/>
                                        <p:tgtEl>
                                          <p:spTgt spid="1024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242">
                                            <p:txEl>
                                              <p:pRg st="1" end="1"/>
                                            </p:txEl>
                                          </p:spTgt>
                                        </p:tgtEl>
                                        <p:attrNameLst>
                                          <p:attrName>style.visibility</p:attrName>
                                        </p:attrNameLst>
                                      </p:cBhvr>
                                      <p:to>
                                        <p:strVal val="visible"/>
                                      </p:to>
                                    </p:set>
                                    <p:animEffect transition="in" filter="wipe(left)">
                                      <p:cBhvr>
                                        <p:cTn id="12" dur="1000"/>
                                        <p:tgtEl>
                                          <p:spTgt spid="1024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0242">
                                            <p:txEl>
                                              <p:pRg st="2" end="2"/>
                                            </p:txEl>
                                          </p:spTgt>
                                        </p:tgtEl>
                                        <p:attrNameLst>
                                          <p:attrName>style.visibility</p:attrName>
                                        </p:attrNameLst>
                                      </p:cBhvr>
                                      <p:to>
                                        <p:strVal val="visible"/>
                                      </p:to>
                                    </p:set>
                                    <p:animEffect transition="in" filter="wipe(left)">
                                      <p:cBhvr>
                                        <p:cTn id="17" dur="1000"/>
                                        <p:tgtEl>
                                          <p:spTgt spid="1024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0242">
                                            <p:txEl>
                                              <p:pRg st="3" end="3"/>
                                            </p:txEl>
                                          </p:spTgt>
                                        </p:tgtEl>
                                        <p:attrNameLst>
                                          <p:attrName>style.visibility</p:attrName>
                                        </p:attrNameLst>
                                      </p:cBhvr>
                                      <p:to>
                                        <p:strVal val="visible"/>
                                      </p:to>
                                    </p:set>
                                    <p:animEffect transition="in" filter="wipe(left)">
                                      <p:cBhvr>
                                        <p:cTn id="22" dur="1000"/>
                                        <p:tgtEl>
                                          <p:spTgt spid="1024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0242">
                                            <p:txEl>
                                              <p:pRg st="5" end="5"/>
                                            </p:txEl>
                                          </p:spTgt>
                                        </p:tgtEl>
                                        <p:attrNameLst>
                                          <p:attrName>style.visibility</p:attrName>
                                        </p:attrNameLst>
                                      </p:cBhvr>
                                      <p:to>
                                        <p:strVal val="visible"/>
                                      </p:to>
                                    </p:set>
                                    <p:animEffect transition="in" filter="wipe(left)">
                                      <p:cBhvr>
                                        <p:cTn id="27" dur="1000"/>
                                        <p:tgtEl>
                                          <p:spTgt spid="10242">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1000"/>
                                        <p:tgtEl>
                                          <p:spTgt spid="5"/>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down)">
                                      <p:cBhvr>
                                        <p:cTn id="35" dur="10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2" fill="hold" nodeType="click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right)">
                                      <p:cBhvr>
                                        <p:cTn id="40" dur="1000"/>
                                        <p:tgtEl>
                                          <p:spTgt spid="6"/>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down)">
                                      <p:cBhvr>
                                        <p:cTn id="43" dur="1000"/>
                                        <p:tgtEl>
                                          <p:spTgt spid="14"/>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nodeType="click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down)">
                                      <p:cBhvr>
                                        <p:cTn id="48" dur="1000"/>
                                        <p:tgtEl>
                                          <p:spTgt spid="8"/>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down)">
                                      <p:cBhvr>
                                        <p:cTn id="51"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460FFF-2E6C-354A-9996-846551736873}"/>
            </a:ext>
          </a:extLst>
        </p:cNvPr>
        <p:cNvGrpSpPr/>
        <p:nvPr/>
      </p:nvGrpSpPr>
      <p:grpSpPr>
        <a:xfrm>
          <a:off x="0" y="0"/>
          <a:ext cx="0" cy="0"/>
          <a:chOff x="0" y="0"/>
          <a:chExt cx="0" cy="0"/>
        </a:xfrm>
      </p:grpSpPr>
      <p:sp>
        <p:nvSpPr>
          <p:cNvPr id="35842" name="Rectangle 1">
            <a:extLst>
              <a:ext uri="{FF2B5EF4-FFF2-40B4-BE49-F238E27FC236}">
                <a16:creationId xmlns:a16="http://schemas.microsoft.com/office/drawing/2014/main" id="{EEC9E3F4-DA5C-7848-7254-8B1FB8B81E8E}"/>
              </a:ext>
            </a:extLst>
          </p:cNvPr>
          <p:cNvSpPr>
            <a:spLocks noChangeArrowheads="1"/>
          </p:cNvSpPr>
          <p:nvPr/>
        </p:nvSpPr>
        <p:spPr bwMode="auto">
          <a:xfrm>
            <a:off x="1331119" y="195263"/>
            <a:ext cx="6481763" cy="651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nchor="b"/>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algn="ctr" defTabSz="342900" fontAlgn="base">
              <a:spcBef>
                <a:spcPct val="0"/>
              </a:spcBef>
              <a:spcAft>
                <a:spcPct val="0"/>
              </a:spcAft>
              <a:buClr>
                <a:srgbClr val="000000"/>
              </a:buClr>
              <a:buSzPct val="100000"/>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2700" dirty="0">
                <a:solidFill>
                  <a:srgbClr val="FFFFFF"/>
                </a:solidFill>
                <a:latin typeface="Rockwell" panose="02060603020205020403" pitchFamily="18" charset="0"/>
                <a:ea typeface="Microsoft YaHei" panose="020B0503020204020204" pitchFamily="34" charset="-122"/>
              </a:rPr>
              <a:t>HF Antennas</a:t>
            </a:r>
          </a:p>
        </p:txBody>
      </p:sp>
      <p:sp>
        <p:nvSpPr>
          <p:cNvPr id="18434" name="Rectangle 2">
            <a:extLst>
              <a:ext uri="{FF2B5EF4-FFF2-40B4-BE49-F238E27FC236}">
                <a16:creationId xmlns:a16="http://schemas.microsoft.com/office/drawing/2014/main" id="{45DDBD49-661D-5FAE-2E77-00420196B1AF}"/>
              </a:ext>
            </a:extLst>
          </p:cNvPr>
          <p:cNvSpPr>
            <a:spLocks noChangeArrowheads="1"/>
          </p:cNvSpPr>
          <p:nvPr/>
        </p:nvSpPr>
        <p:spPr bwMode="auto">
          <a:xfrm>
            <a:off x="609600" y="906408"/>
            <a:ext cx="7658100" cy="40124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41313" indent="-3413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1363" indent="-28416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marL="255985" indent="-255985" defTabSz="342900" fontAlgn="base">
              <a:lnSpc>
                <a:spcPct val="80000"/>
              </a:lnSpc>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1500" dirty="0">
                <a:solidFill>
                  <a:srgbClr val="000066"/>
                </a:solidFill>
                <a:latin typeface="Rockwell" panose="02060603020205020403" pitchFamily="18" charset="0"/>
                <a:ea typeface="Microsoft YaHei" panose="020B0503020204020204" pitchFamily="34" charset="-122"/>
              </a:rPr>
              <a:t>The terms dBi and dBd when referring to antenna gain, </a:t>
            </a:r>
            <a:r>
              <a:rPr lang="en-US" altLang="en-US" sz="1500" b="1" dirty="0">
                <a:solidFill>
                  <a:srgbClr val="000066"/>
                </a:solidFill>
                <a:latin typeface="Rockwell" panose="02060603020205020403" pitchFamily="18" charset="0"/>
                <a:ea typeface="Microsoft YaHei" panose="020B0503020204020204" pitchFamily="34" charset="-122"/>
              </a:rPr>
              <a:t>dBi refers to an isotropic antenna</a:t>
            </a:r>
            <a:r>
              <a:rPr lang="en-US" altLang="en-US" sz="1500" dirty="0">
                <a:solidFill>
                  <a:srgbClr val="000066"/>
                </a:solidFill>
                <a:latin typeface="Rockwell" panose="02060603020205020403" pitchFamily="18" charset="0"/>
                <a:ea typeface="Microsoft YaHei" panose="020B0503020204020204" pitchFamily="34" charset="-122"/>
              </a:rPr>
              <a:t> and </a:t>
            </a:r>
            <a:r>
              <a:rPr lang="en-US" altLang="en-US" sz="1500" b="1" dirty="0">
                <a:solidFill>
                  <a:srgbClr val="000066"/>
                </a:solidFill>
                <a:latin typeface="Rockwell" panose="02060603020205020403" pitchFamily="18" charset="0"/>
                <a:ea typeface="Microsoft YaHei" panose="020B0503020204020204" pitchFamily="34" charset="-122"/>
              </a:rPr>
              <a:t>dBd refers to a dipole antenna</a:t>
            </a:r>
            <a:r>
              <a:rPr lang="en-US" altLang="en-US" sz="1500" dirty="0">
                <a:solidFill>
                  <a:srgbClr val="000066"/>
                </a:solidFill>
                <a:latin typeface="Rockwell" panose="02060603020205020403" pitchFamily="18" charset="0"/>
                <a:ea typeface="Microsoft YaHei" panose="020B0503020204020204" pitchFamily="34" charset="-122"/>
              </a:rPr>
              <a:t>. </a:t>
            </a:r>
            <a:r>
              <a:rPr lang="en-US" altLang="en-US" sz="750" dirty="0">
                <a:solidFill>
                  <a:srgbClr val="000066"/>
                </a:solidFill>
                <a:latin typeface="Rockwell" panose="02060603020205020403" pitchFamily="18" charset="0"/>
                <a:ea typeface="Microsoft YaHei" panose="020B0503020204020204" pitchFamily="34" charset="-122"/>
              </a:rPr>
              <a:t>(G9C15)</a:t>
            </a:r>
            <a:r>
              <a:rPr lang="en-US" altLang="en-US" sz="1500" dirty="0">
                <a:solidFill>
                  <a:srgbClr val="000066"/>
                </a:solidFill>
                <a:latin typeface="Rockwell" panose="02060603020205020403" pitchFamily="18" charset="0"/>
                <a:ea typeface="Microsoft YaHei" panose="020B0503020204020204" pitchFamily="34" charset="-122"/>
              </a:rPr>
              <a:t> </a:t>
            </a:r>
          </a:p>
          <a:p>
            <a:pPr marL="556022" lvl="1" indent="-213122" defTabSz="342900" fontAlgn="base">
              <a:lnSpc>
                <a:spcPts val="1350"/>
              </a:lnSpc>
              <a:spcBef>
                <a:spcPts val="300"/>
              </a:spcBef>
              <a:spcAft>
                <a:spcPct val="0"/>
              </a:spcAft>
              <a:buClr>
                <a:srgbClr val="FF1515"/>
              </a:buClr>
              <a:buSzPct val="100000"/>
              <a:buFont typeface="Rockwell" panose="02060603020205020403" pitchFamily="18" charset="0"/>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1200" i="1" dirty="0">
                <a:solidFill>
                  <a:srgbClr val="FF1515"/>
                </a:solidFill>
                <a:latin typeface="Rockwell" panose="02060603020205020403" pitchFamily="18" charset="0"/>
                <a:ea typeface="Microsoft YaHei" panose="020B0503020204020204" pitchFamily="34" charset="-122"/>
              </a:rPr>
              <a:t>dBi: decibels referenced to an isotropic radiator.</a:t>
            </a:r>
          </a:p>
          <a:p>
            <a:pPr marL="900113" lvl="2" indent="-214313" defTabSz="342900" fontAlgn="base">
              <a:lnSpc>
                <a:spcPts val="1350"/>
              </a:lnSpc>
              <a:spcBef>
                <a:spcPts val="300"/>
              </a:spcBef>
              <a:spcAft>
                <a:spcPct val="0"/>
              </a:spcAft>
              <a:buClr>
                <a:srgbClr val="FF1515"/>
              </a:buClr>
              <a:buSzPct val="100000"/>
              <a:buFont typeface="Wingdings" panose="05000000000000000000" pitchFamily="2" charset="2"/>
              <a:buChar char="ü"/>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1200" i="1" dirty="0">
                <a:solidFill>
                  <a:srgbClr val="FF1515"/>
                </a:solidFill>
                <a:latin typeface="Rockwell" panose="02060603020205020403" pitchFamily="18" charset="0"/>
                <a:ea typeface="Microsoft YaHei" panose="020B0503020204020204" pitchFamily="34" charset="-122"/>
              </a:rPr>
              <a:t>The isotropic antenna doesn’t exist in real life, if it did its gain would be 0 when measured in dBi.</a:t>
            </a:r>
          </a:p>
          <a:p>
            <a:pPr marL="556022" lvl="1" indent="-213122" defTabSz="342900" fontAlgn="base">
              <a:lnSpc>
                <a:spcPts val="1350"/>
              </a:lnSpc>
              <a:spcBef>
                <a:spcPts val="300"/>
              </a:spcBef>
              <a:spcAft>
                <a:spcPct val="0"/>
              </a:spcAft>
              <a:buClr>
                <a:srgbClr val="FF1515"/>
              </a:buClr>
              <a:buSzPct val="100000"/>
              <a:buFont typeface="Rockwell" panose="02060603020205020403" pitchFamily="18" charset="0"/>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1200" i="1" dirty="0">
                <a:solidFill>
                  <a:srgbClr val="FF1515"/>
                </a:solidFill>
                <a:latin typeface="Rockwell" panose="02060603020205020403" pitchFamily="18" charset="0"/>
                <a:ea typeface="Microsoft YaHei" panose="020B0503020204020204" pitchFamily="34" charset="-122"/>
              </a:rPr>
              <a:t>dBd: decibels referenced to a dipole.</a:t>
            </a:r>
          </a:p>
          <a:p>
            <a:pPr marL="900113" lvl="2" indent="-214313" defTabSz="342900" fontAlgn="base">
              <a:lnSpc>
                <a:spcPts val="1350"/>
              </a:lnSpc>
              <a:spcBef>
                <a:spcPts val="300"/>
              </a:spcBef>
              <a:spcAft>
                <a:spcPct val="0"/>
              </a:spcAft>
              <a:buClr>
                <a:srgbClr val="FF1515"/>
              </a:buClr>
              <a:buSzPct val="100000"/>
              <a:buFont typeface="Wingdings" panose="05000000000000000000" pitchFamily="2" charset="2"/>
              <a:buChar char="ü"/>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1200" i="1" dirty="0">
                <a:solidFill>
                  <a:srgbClr val="FF1515"/>
                </a:solidFill>
                <a:latin typeface="Rockwell" panose="02060603020205020403" pitchFamily="18" charset="0"/>
                <a:ea typeface="Microsoft YaHei" panose="020B0503020204020204" pitchFamily="34" charset="-122"/>
              </a:rPr>
              <a:t>The dipole antenna has a gain of 2.15 dB over the isotropic radiator, and it has a gain of 0 when measured in dBd.</a:t>
            </a: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lnSpc>
                <a:spcPct val="80000"/>
              </a:lnSpc>
              <a:spcBef>
                <a:spcPts val="338"/>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00" dirty="0">
              <a:solidFill>
                <a:srgbClr val="000066"/>
              </a:solidFill>
              <a:latin typeface="Rockwell" panose="02060603020205020403" pitchFamily="18" charset="0"/>
              <a:ea typeface="Microsoft YaHei" panose="020B0503020204020204" pitchFamily="34" charset="-122"/>
            </a:endParaRPr>
          </a:p>
          <a:p>
            <a:pPr marL="556022" lvl="1" indent="-213122" defTabSz="342900" fontAlgn="base">
              <a:lnSpc>
                <a:spcPct val="80000"/>
              </a:lnSpc>
              <a:spcBef>
                <a:spcPts val="338"/>
              </a:spcBef>
              <a:spcAft>
                <a:spcPct val="0"/>
              </a:spcAft>
              <a:buClr>
                <a:srgbClr val="FF1515"/>
              </a:buClr>
              <a:buSzPct val="100000"/>
              <a:buFont typeface="Rockwell" panose="02060603020205020403" pitchFamily="18" charset="0"/>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1200" dirty="0">
                <a:solidFill>
                  <a:srgbClr val="FF1515"/>
                </a:solidFill>
                <a:latin typeface="Rockwell" panose="02060603020205020403" pitchFamily="18" charset="0"/>
                <a:ea typeface="Microsoft YaHei" panose="020B0503020204020204" pitchFamily="34" charset="-122"/>
              </a:rPr>
              <a:t>Isotropic radiators are used as reference radiators. </a:t>
            </a:r>
          </a:p>
          <a:p>
            <a:pPr marL="556022" lvl="1" indent="-213122" defTabSz="342900" fontAlgn="base">
              <a:lnSpc>
                <a:spcPct val="80000"/>
              </a:lnSpc>
              <a:spcBef>
                <a:spcPts val="338"/>
              </a:spcBef>
              <a:spcAft>
                <a:spcPct val="0"/>
              </a:spcAft>
              <a:buClr>
                <a:srgbClr val="FF1515"/>
              </a:buClr>
              <a:buSzPct val="100000"/>
              <a:buFont typeface="Rockwell" panose="02060603020205020403" pitchFamily="18" charset="0"/>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1200" dirty="0">
                <a:solidFill>
                  <a:srgbClr val="FF1515"/>
                </a:solidFill>
                <a:latin typeface="Rockwell" panose="02060603020205020403" pitchFamily="18" charset="0"/>
                <a:ea typeface="Microsoft YaHei" panose="020B0503020204020204" pitchFamily="34" charset="-122"/>
              </a:rPr>
              <a:t>An </a:t>
            </a:r>
            <a:r>
              <a:rPr lang="en-US" altLang="en-US" sz="1200" b="1" dirty="0">
                <a:solidFill>
                  <a:srgbClr val="FF1515"/>
                </a:solidFill>
                <a:latin typeface="Rockwell" panose="02060603020205020403" pitchFamily="18" charset="0"/>
                <a:ea typeface="Microsoft YaHei" panose="020B0503020204020204" pitchFamily="34" charset="-122"/>
              </a:rPr>
              <a:t>isotropic radiator</a:t>
            </a:r>
            <a:r>
              <a:rPr lang="en-US" altLang="en-US" sz="1200" dirty="0">
                <a:solidFill>
                  <a:srgbClr val="FF1515"/>
                </a:solidFill>
                <a:latin typeface="Rockwell" panose="02060603020205020403" pitchFamily="18" charset="0"/>
                <a:ea typeface="Microsoft YaHei" panose="020B0503020204020204" pitchFamily="34" charset="-122"/>
              </a:rPr>
              <a:t> is a theoretical point source of electromagnetic or sound waves.</a:t>
            </a:r>
          </a:p>
        </p:txBody>
      </p:sp>
      <p:pic>
        <p:nvPicPr>
          <p:cNvPr id="4" name="Picture 3">
            <a:extLst>
              <a:ext uri="{FF2B5EF4-FFF2-40B4-BE49-F238E27FC236}">
                <a16:creationId xmlns:a16="http://schemas.microsoft.com/office/drawing/2014/main" id="{0D58A05D-FB8B-D32B-E12A-FC12A1D74D6D}"/>
              </a:ext>
            </a:extLst>
          </p:cNvPr>
          <p:cNvPicPr>
            <a:picLocks noChangeAspect="1"/>
          </p:cNvPicPr>
          <p:nvPr/>
        </p:nvPicPr>
        <p:blipFill>
          <a:blip r:embed="rId3"/>
          <a:stretch>
            <a:fillRect/>
          </a:stretch>
        </p:blipFill>
        <p:spPr>
          <a:xfrm>
            <a:off x="1755641" y="2912611"/>
            <a:ext cx="1883828" cy="1700932"/>
          </a:xfrm>
          <a:prstGeom prst="rect">
            <a:avLst/>
          </a:prstGeom>
        </p:spPr>
      </p:pic>
      <p:sp>
        <p:nvSpPr>
          <p:cNvPr id="5" name="TextBox 4">
            <a:extLst>
              <a:ext uri="{FF2B5EF4-FFF2-40B4-BE49-F238E27FC236}">
                <a16:creationId xmlns:a16="http://schemas.microsoft.com/office/drawing/2014/main" id="{8BB52DFF-16DB-86F7-2CD2-F8BE27ED408E}"/>
              </a:ext>
            </a:extLst>
          </p:cNvPr>
          <p:cNvSpPr txBox="1"/>
          <p:nvPr/>
        </p:nvSpPr>
        <p:spPr>
          <a:xfrm>
            <a:off x="3867150" y="3312661"/>
            <a:ext cx="2800350" cy="830997"/>
          </a:xfrm>
          <a:prstGeom prst="rect">
            <a:avLst/>
          </a:prstGeom>
          <a:noFill/>
        </p:spPr>
        <p:txBody>
          <a:bodyPr wrap="square" rtlCol="0">
            <a:spAutoFit/>
          </a:bodyPr>
          <a:lstStyle/>
          <a:p>
            <a:pPr defTabSz="342900" eaLnBrk="0" fontAlgn="base" hangingPunct="0">
              <a:spcBef>
                <a:spcPct val="0"/>
              </a:spcBef>
              <a:spcAft>
                <a:spcPct val="0"/>
              </a:spcAft>
            </a:pPr>
            <a:r>
              <a:rPr lang="en-US" sz="1200" b="1" dirty="0">
                <a:solidFill>
                  <a:srgbClr val="ED7D31">
                    <a:lumMod val="75000"/>
                  </a:srgbClr>
                </a:solidFill>
                <a:latin typeface="Calibri" panose="020F0502020204030204" pitchFamily="34" charset="0"/>
              </a:rPr>
              <a:t>Equal power radiated in all directions; i.e., equipotential electric field at constant radii surface from the center of sphere where point source is located.</a:t>
            </a:r>
            <a:endParaRPr lang="en-US" sz="1350" b="1" dirty="0">
              <a:solidFill>
                <a:srgbClr val="ED7D31">
                  <a:lumMod val="75000"/>
                </a:srgbClr>
              </a:solidFill>
              <a:latin typeface="Calibri" panose="020F0502020204030204" pitchFamily="34" charset="0"/>
            </a:endParaRPr>
          </a:p>
        </p:txBody>
      </p:sp>
      <p:sp>
        <p:nvSpPr>
          <p:cNvPr id="7" name="Slide Number Placeholder 6">
            <a:extLst>
              <a:ext uri="{FF2B5EF4-FFF2-40B4-BE49-F238E27FC236}">
                <a16:creationId xmlns:a16="http://schemas.microsoft.com/office/drawing/2014/main" id="{3D35F3C4-A28C-81D8-0C1B-EE9ABE65CF08}"/>
              </a:ext>
            </a:extLst>
          </p:cNvPr>
          <p:cNvSpPr>
            <a:spLocks noGrp="1"/>
          </p:cNvSpPr>
          <p:nvPr>
            <p:ph type="sldNum" sz="quarter" idx="12"/>
          </p:nvPr>
        </p:nvSpPr>
        <p:spPr/>
        <p:txBody>
          <a:bodyPr/>
          <a:lstStyle/>
          <a:p>
            <a:pPr defTabSz="342900">
              <a:defRPr/>
            </a:pPr>
            <a:fld id="{F9B04EAC-6405-42D3-B5A3-0AE3489ADD26}" type="slidenum">
              <a:rPr lang="en-US">
                <a:solidFill>
                  <a:prstClr val="black">
                    <a:tint val="75000"/>
                  </a:prstClr>
                </a:solidFill>
                <a:latin typeface="Calibri" panose="020F0502020204030204"/>
              </a:rPr>
              <a:pPr defTabSz="342900">
                <a:defRPr/>
              </a:pPr>
              <a:t>22</a:t>
            </a:fld>
            <a:endParaRPr lang="en-US" dirty="0">
              <a:solidFill>
                <a:prstClr val="black">
                  <a:tint val="75000"/>
                </a:prstClr>
              </a:solidFill>
              <a:latin typeface="Calibri" panose="020F0502020204030204"/>
            </a:endParaRPr>
          </a:p>
        </p:txBody>
      </p:sp>
      <p:sp>
        <p:nvSpPr>
          <p:cNvPr id="2" name="Rectangle 4">
            <a:extLst>
              <a:ext uri="{FF2B5EF4-FFF2-40B4-BE49-F238E27FC236}">
                <a16:creationId xmlns:a16="http://schemas.microsoft.com/office/drawing/2014/main" id="{E037E401-F4F7-3B5F-93D4-CAE263B03FC1}"/>
              </a:ext>
            </a:extLst>
          </p:cNvPr>
          <p:cNvSpPr txBox="1">
            <a:spLocks noChangeArrowheads="1"/>
          </p:cNvSpPr>
          <p:nvPr/>
        </p:nvSpPr>
        <p:spPr>
          <a:xfrm>
            <a:off x="1331118" y="156736"/>
            <a:ext cx="6481763" cy="427434"/>
          </a:xfrm>
          <a:prstGeom prst="rect">
            <a:avLst/>
          </a:prstGeom>
        </p:spPr>
        <p:txBody>
          <a:bodyPr>
            <a:normAutofit fontScale="97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r>
              <a:rPr lang="en-US" altLang="en-US" sz="2700" dirty="0"/>
              <a:t>HF Antennas</a:t>
            </a:r>
          </a:p>
        </p:txBody>
      </p:sp>
    </p:spTree>
    <p:extLst>
      <p:ext uri="{BB962C8B-B14F-4D97-AF65-F5344CB8AC3E}">
        <p14:creationId xmlns:p14="http://schemas.microsoft.com/office/powerpoint/2010/main" val="4131182280"/>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additive="repl">
                                        <p:cTn id="6" dur="1" fill="hold">
                                          <p:stCondLst>
                                            <p:cond delay="0"/>
                                          </p:stCondLst>
                                        </p:cTn>
                                        <p:tgtEl>
                                          <p:spTgt spid="18434">
                                            <p:txEl>
                                              <p:pRg st="0" end="0"/>
                                            </p:txEl>
                                          </p:spTgt>
                                        </p:tgtEl>
                                        <p:attrNameLst>
                                          <p:attrName>style.visibility</p:attrName>
                                        </p:attrNameLst>
                                      </p:cBhvr>
                                      <p:to>
                                        <p:strVal val="visible"/>
                                      </p:to>
                                    </p:set>
                                    <p:animEffect transition="in" filter="wipe(up)">
                                      <p:cBhvr additive="repl">
                                        <p:cTn id="7" dur="1000"/>
                                        <p:tgtEl>
                                          <p:spTgt spid="1843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additive="repl">
                                        <p:cTn id="11" dur="1" fill="hold">
                                          <p:stCondLst>
                                            <p:cond delay="0"/>
                                          </p:stCondLst>
                                        </p:cTn>
                                        <p:tgtEl>
                                          <p:spTgt spid="18434">
                                            <p:txEl>
                                              <p:pRg st="1" end="1"/>
                                            </p:txEl>
                                          </p:spTgt>
                                        </p:tgtEl>
                                        <p:attrNameLst>
                                          <p:attrName>style.visibility</p:attrName>
                                        </p:attrNameLst>
                                      </p:cBhvr>
                                      <p:to>
                                        <p:strVal val="visible"/>
                                      </p:to>
                                    </p:set>
                                    <p:animEffect transition="in" filter="wipe(left)">
                                      <p:cBhvr additive="repl">
                                        <p:cTn id="12" dur="1000"/>
                                        <p:tgtEl>
                                          <p:spTgt spid="1843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additive="repl">
                                        <p:cTn id="16" dur="1" fill="hold">
                                          <p:stCondLst>
                                            <p:cond delay="0"/>
                                          </p:stCondLst>
                                        </p:cTn>
                                        <p:tgtEl>
                                          <p:spTgt spid="18434">
                                            <p:txEl>
                                              <p:pRg st="2" end="2"/>
                                            </p:txEl>
                                          </p:spTgt>
                                        </p:tgtEl>
                                        <p:attrNameLst>
                                          <p:attrName>style.visibility</p:attrName>
                                        </p:attrNameLst>
                                      </p:cBhvr>
                                      <p:to>
                                        <p:strVal val="visible"/>
                                      </p:to>
                                    </p:set>
                                    <p:animEffect transition="in" filter="wipe(left)">
                                      <p:cBhvr additive="repl">
                                        <p:cTn id="17" dur="1000"/>
                                        <p:tgtEl>
                                          <p:spTgt spid="18434">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additive="repl">
                                        <p:cTn id="21" dur="1" fill="hold">
                                          <p:stCondLst>
                                            <p:cond delay="0"/>
                                          </p:stCondLst>
                                        </p:cTn>
                                        <p:tgtEl>
                                          <p:spTgt spid="18434">
                                            <p:txEl>
                                              <p:pRg st="3" end="3"/>
                                            </p:txEl>
                                          </p:spTgt>
                                        </p:tgtEl>
                                        <p:attrNameLst>
                                          <p:attrName>style.visibility</p:attrName>
                                        </p:attrNameLst>
                                      </p:cBhvr>
                                      <p:to>
                                        <p:strVal val="visible"/>
                                      </p:to>
                                    </p:set>
                                    <p:animEffect transition="in" filter="wipe(left)">
                                      <p:cBhvr additive="repl">
                                        <p:cTn id="22" dur="1000"/>
                                        <p:tgtEl>
                                          <p:spTgt spid="1843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additive="repl">
                                        <p:cTn id="26" dur="1" fill="hold">
                                          <p:stCondLst>
                                            <p:cond delay="0"/>
                                          </p:stCondLst>
                                        </p:cTn>
                                        <p:tgtEl>
                                          <p:spTgt spid="18434">
                                            <p:txEl>
                                              <p:pRg st="4" end="4"/>
                                            </p:txEl>
                                          </p:spTgt>
                                        </p:tgtEl>
                                        <p:attrNameLst>
                                          <p:attrName>style.visibility</p:attrName>
                                        </p:attrNameLst>
                                      </p:cBhvr>
                                      <p:to>
                                        <p:strVal val="visible"/>
                                      </p:to>
                                    </p:set>
                                    <p:animEffect transition="in" filter="wipe(left)">
                                      <p:cBhvr additive="repl">
                                        <p:cTn id="27" dur="1000"/>
                                        <p:tgtEl>
                                          <p:spTgt spid="18434">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additive="repl">
                                        <p:cTn id="31" dur="1" fill="hold">
                                          <p:stCondLst>
                                            <p:cond delay="0"/>
                                          </p:stCondLst>
                                        </p:cTn>
                                        <p:tgtEl>
                                          <p:spTgt spid="18434">
                                            <p:txEl>
                                              <p:pRg st="6" end="6"/>
                                            </p:txEl>
                                          </p:spTgt>
                                        </p:tgtEl>
                                        <p:attrNameLst>
                                          <p:attrName>style.visibility</p:attrName>
                                        </p:attrNameLst>
                                      </p:cBhvr>
                                      <p:to>
                                        <p:strVal val="visible"/>
                                      </p:to>
                                    </p:set>
                                    <p:animEffect transition="in" filter="wipe(left)">
                                      <p:cBhvr additive="repl">
                                        <p:cTn id="32" dur="1000"/>
                                        <p:tgtEl>
                                          <p:spTgt spid="18434">
                                            <p:txEl>
                                              <p:pRg st="6" end="6"/>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18434">
                                            <p:txEl>
                                              <p:pRg st="7" end="7"/>
                                            </p:txEl>
                                          </p:spTgt>
                                        </p:tgtEl>
                                        <p:attrNameLst>
                                          <p:attrName>style.visibility</p:attrName>
                                        </p:attrNameLst>
                                      </p:cBhvr>
                                      <p:to>
                                        <p:strVal val="visible"/>
                                      </p:to>
                                    </p:set>
                                    <p:animEffect transition="in" filter="wipe(left)">
                                      <p:cBhvr>
                                        <p:cTn id="37" dur="1000"/>
                                        <p:tgtEl>
                                          <p:spTgt spid="18434">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wipe(down)">
                                      <p:cBhvr>
                                        <p:cTn id="42" dur="1000"/>
                                        <p:tgtEl>
                                          <p:spTgt spid="4"/>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down)">
                                      <p:cBhvr>
                                        <p:cTn id="4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51F986-DF51-71FA-3FD2-97380399F6C5}"/>
            </a:ext>
          </a:extLst>
        </p:cNvPr>
        <p:cNvGrpSpPr/>
        <p:nvPr/>
      </p:nvGrpSpPr>
      <p:grpSpPr>
        <a:xfrm>
          <a:off x="0" y="0"/>
          <a:ext cx="0" cy="0"/>
          <a:chOff x="0" y="0"/>
          <a:chExt cx="0" cy="0"/>
        </a:xfrm>
      </p:grpSpPr>
      <p:sp>
        <p:nvSpPr>
          <p:cNvPr id="46082" name="Rectangle 1">
            <a:extLst>
              <a:ext uri="{FF2B5EF4-FFF2-40B4-BE49-F238E27FC236}">
                <a16:creationId xmlns:a16="http://schemas.microsoft.com/office/drawing/2014/main" id="{5DFDE0C2-B57B-73A4-28D6-584EB862F370}"/>
              </a:ext>
            </a:extLst>
          </p:cNvPr>
          <p:cNvSpPr>
            <a:spLocks noChangeArrowheads="1"/>
          </p:cNvSpPr>
          <p:nvPr/>
        </p:nvSpPr>
        <p:spPr bwMode="auto">
          <a:xfrm>
            <a:off x="1331119" y="195263"/>
            <a:ext cx="6481763" cy="651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nchor="b"/>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algn="ctr" defTabSz="342900" fontAlgn="base">
              <a:spcBef>
                <a:spcPct val="0"/>
              </a:spcBef>
              <a:spcAft>
                <a:spcPct val="0"/>
              </a:spcAft>
              <a:buClr>
                <a:srgbClr val="000000"/>
              </a:buClr>
              <a:buSzPct val="100000"/>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2700" dirty="0">
                <a:solidFill>
                  <a:srgbClr val="FFFFFF"/>
                </a:solidFill>
                <a:latin typeface="Rockwell" panose="02060603020205020403" pitchFamily="18" charset="0"/>
                <a:ea typeface="Microsoft YaHei" panose="020B0503020204020204" pitchFamily="34" charset="-122"/>
              </a:rPr>
              <a:t>HF Antennas</a:t>
            </a:r>
          </a:p>
        </p:txBody>
      </p:sp>
      <p:sp>
        <p:nvSpPr>
          <p:cNvPr id="23554" name="Rectangle 2">
            <a:extLst>
              <a:ext uri="{FF2B5EF4-FFF2-40B4-BE49-F238E27FC236}">
                <a16:creationId xmlns:a16="http://schemas.microsoft.com/office/drawing/2014/main" id="{B125B4B1-B9C3-4BC5-6AE1-83600F164488}"/>
              </a:ext>
            </a:extLst>
          </p:cNvPr>
          <p:cNvSpPr>
            <a:spLocks noChangeArrowheads="1"/>
          </p:cNvSpPr>
          <p:nvPr/>
        </p:nvSpPr>
        <p:spPr bwMode="auto">
          <a:xfrm>
            <a:off x="674371" y="923076"/>
            <a:ext cx="7069931" cy="37218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41313" indent="-3413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1500" b="1" dirty="0">
                <a:solidFill>
                  <a:srgbClr val="000066"/>
                </a:solidFill>
                <a:latin typeface="Rockwell" panose="02060603020205020403" pitchFamily="18" charset="0"/>
                <a:ea typeface="Microsoft YaHei" panose="020B0503020204020204" pitchFamily="34" charset="-122"/>
              </a:rPr>
              <a:t>Comparing gain </a:t>
            </a:r>
            <a:r>
              <a:rPr lang="en-US" altLang="en-US" sz="1500" dirty="0">
                <a:solidFill>
                  <a:srgbClr val="000066"/>
                </a:solidFill>
                <a:latin typeface="Rockwell" panose="02060603020205020403" pitchFamily="18" charset="0"/>
                <a:ea typeface="Microsoft YaHei" panose="020B0503020204020204" pitchFamily="34" charset="-122"/>
              </a:rPr>
              <a:t>for the </a:t>
            </a:r>
            <a:r>
              <a:rPr lang="en-US" altLang="en-US" sz="1500" b="1" dirty="0">
                <a:solidFill>
                  <a:srgbClr val="000066"/>
                </a:solidFill>
                <a:latin typeface="Rockwell" panose="02060603020205020403" pitchFamily="18" charset="0"/>
                <a:ea typeface="Microsoft YaHei" panose="020B0503020204020204" pitchFamily="34" charset="-122"/>
              </a:rPr>
              <a:t>same antenna </a:t>
            </a:r>
            <a:r>
              <a:rPr lang="en-US" altLang="en-US" sz="1500" dirty="0">
                <a:solidFill>
                  <a:srgbClr val="000066"/>
                </a:solidFill>
                <a:latin typeface="Rockwell" panose="02060603020205020403" pitchFamily="18" charset="0"/>
                <a:ea typeface="Microsoft YaHei" panose="020B0503020204020204" pitchFamily="34" charset="-122"/>
              </a:rPr>
              <a:t>between </a:t>
            </a:r>
            <a:r>
              <a:rPr lang="en-US" altLang="en-US" sz="1500" b="1" dirty="0">
                <a:solidFill>
                  <a:srgbClr val="000066"/>
                </a:solidFill>
                <a:latin typeface="Rockwell" panose="02060603020205020403" pitchFamily="18" charset="0"/>
                <a:ea typeface="Microsoft YaHei" panose="020B0503020204020204" pitchFamily="34" charset="-122"/>
              </a:rPr>
              <a:t>dBi and dBd</a:t>
            </a:r>
            <a:r>
              <a:rPr lang="en-US" altLang="en-US" sz="1500" dirty="0">
                <a:solidFill>
                  <a:srgbClr val="000066"/>
                </a:solidFill>
                <a:latin typeface="Rockwell" panose="02060603020205020403" pitchFamily="18" charset="0"/>
                <a:ea typeface="Microsoft YaHei" panose="020B0503020204020204" pitchFamily="34" charset="-122"/>
              </a:rPr>
              <a:t> will show </a:t>
            </a:r>
            <a:r>
              <a:rPr lang="en-US" altLang="en-US" sz="1500" b="1" dirty="0">
                <a:solidFill>
                  <a:srgbClr val="000066"/>
                </a:solidFill>
                <a:latin typeface="Rockwell" panose="02060603020205020403" pitchFamily="18" charset="0"/>
                <a:ea typeface="Microsoft YaHei" panose="020B0503020204020204" pitchFamily="34" charset="-122"/>
              </a:rPr>
              <a:t>dBi gain</a:t>
            </a:r>
            <a:r>
              <a:rPr lang="en-US" altLang="en-US" sz="1500" dirty="0">
                <a:solidFill>
                  <a:srgbClr val="000066"/>
                </a:solidFill>
                <a:latin typeface="Rockwell" panose="02060603020205020403" pitchFamily="18" charset="0"/>
                <a:ea typeface="Microsoft YaHei" panose="020B0503020204020204" pitchFamily="34" charset="-122"/>
              </a:rPr>
              <a:t> figures are </a:t>
            </a:r>
            <a:r>
              <a:rPr lang="en-US" altLang="en-US" sz="1500" b="1" dirty="0">
                <a:solidFill>
                  <a:srgbClr val="000066"/>
                </a:solidFill>
                <a:latin typeface="Rockwell" panose="02060603020205020403" pitchFamily="18" charset="0"/>
                <a:ea typeface="Microsoft YaHei" panose="020B0503020204020204" pitchFamily="34" charset="-122"/>
              </a:rPr>
              <a:t>2.15 dB higher</a:t>
            </a:r>
            <a:r>
              <a:rPr lang="en-US" altLang="en-US" sz="1500" dirty="0">
                <a:solidFill>
                  <a:srgbClr val="000066"/>
                </a:solidFill>
                <a:latin typeface="Rockwell" panose="02060603020205020403" pitchFamily="18" charset="0"/>
                <a:ea typeface="Microsoft YaHei" panose="020B0503020204020204" pitchFamily="34" charset="-122"/>
              </a:rPr>
              <a:t> than </a:t>
            </a:r>
            <a:r>
              <a:rPr lang="en-US" altLang="en-US" sz="1500" b="1" dirty="0">
                <a:solidFill>
                  <a:srgbClr val="000066"/>
                </a:solidFill>
                <a:latin typeface="Rockwell" panose="02060603020205020403" pitchFamily="18" charset="0"/>
                <a:ea typeface="Microsoft YaHei" panose="020B0503020204020204" pitchFamily="34" charset="-122"/>
              </a:rPr>
              <a:t>dBd gain</a:t>
            </a:r>
            <a:r>
              <a:rPr lang="en-US" altLang="en-US" sz="1500" dirty="0">
                <a:solidFill>
                  <a:srgbClr val="000066"/>
                </a:solidFill>
                <a:latin typeface="Rockwell" panose="02060603020205020403" pitchFamily="18" charset="0"/>
                <a:ea typeface="Microsoft YaHei" panose="020B0503020204020204" pitchFamily="34" charset="-122"/>
              </a:rPr>
              <a:t> figures.   </a:t>
            </a:r>
            <a:r>
              <a:rPr lang="en-US" altLang="en-US" sz="750" dirty="0">
                <a:solidFill>
                  <a:srgbClr val="000066"/>
                </a:solidFill>
                <a:latin typeface="Rockwell" panose="02060603020205020403" pitchFamily="18" charset="0"/>
                <a:ea typeface="Microsoft YaHei" panose="020B0503020204020204" pitchFamily="34" charset="-122"/>
              </a:rPr>
              <a:t>(G9C04)</a:t>
            </a:r>
            <a:r>
              <a:rPr lang="en-US" altLang="en-US" sz="1500" dirty="0">
                <a:solidFill>
                  <a:srgbClr val="000066"/>
                </a:solidFill>
                <a:latin typeface="Rockwell" panose="02060603020205020403" pitchFamily="18" charset="0"/>
                <a:ea typeface="Microsoft YaHei" panose="020B0503020204020204" pitchFamily="34" charset="-122"/>
              </a:rPr>
              <a:t> </a:t>
            </a:r>
          </a:p>
          <a:p>
            <a:pPr marL="558403" lvl="1" indent="-257175" defTabSz="342900" eaLnBrk="0" fontAlgn="base" hangingPunct="0">
              <a:spcBef>
                <a:spcPct val="0"/>
              </a:spcBef>
              <a:spcAft>
                <a:spcPct val="0"/>
              </a:spcAft>
              <a:buFont typeface="Arial" panose="020B0604020202020204" pitchFamily="34" charset="0"/>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sz="1200" dirty="0">
                <a:solidFill>
                  <a:srgbClr val="C00000"/>
                </a:solidFill>
                <a:latin typeface="Rockwell" panose="02060603020205020403" pitchFamily="18" charset="0"/>
              </a:rPr>
              <a:t>dBi is dB isotropic</a:t>
            </a:r>
            <a:r>
              <a:rPr lang="en-US" sz="1350" dirty="0">
                <a:solidFill>
                  <a:srgbClr val="C00000"/>
                </a:solidFill>
                <a:latin typeface="Rockwell" panose="02060603020205020403" pitchFamily="18" charset="0"/>
              </a:rPr>
              <a:t>. </a:t>
            </a:r>
          </a:p>
          <a:p>
            <a:pPr marL="558403" lvl="1" indent="-257175" defTabSz="342900" eaLnBrk="0" fontAlgn="base" hangingPunct="0">
              <a:spcBef>
                <a:spcPct val="0"/>
              </a:spcBef>
              <a:spcAft>
                <a:spcPct val="0"/>
              </a:spcAft>
              <a:buFont typeface="Arial" panose="020B0604020202020204" pitchFamily="34" charset="0"/>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sz="1200" dirty="0">
                <a:solidFill>
                  <a:srgbClr val="C00000"/>
                </a:solidFill>
                <a:latin typeface="Rockwell" panose="02060603020205020403" pitchFamily="18" charset="0"/>
              </a:rPr>
              <a:t>An isotropic radiator is a theoretical point source of electromagnetic waves which radiates the same intensity of radiation in all directions. </a:t>
            </a:r>
          </a:p>
          <a:p>
            <a:pPr marL="558403" lvl="1" indent="-257175" defTabSz="342900" eaLnBrk="0" fontAlgn="base" hangingPunct="0">
              <a:spcBef>
                <a:spcPct val="0"/>
              </a:spcBef>
              <a:spcAft>
                <a:spcPct val="0"/>
              </a:spcAft>
              <a:buFont typeface="Arial" panose="020B0604020202020204" pitchFamily="34" charset="0"/>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sz="1200" dirty="0">
                <a:solidFill>
                  <a:srgbClr val="C00000"/>
                </a:solidFill>
                <a:latin typeface="Rockwell" panose="02060603020205020403" pitchFamily="18" charset="0"/>
              </a:rPr>
              <a:t>It has no preferred direction of radiation. </a:t>
            </a:r>
          </a:p>
          <a:p>
            <a:pPr marL="558403" lvl="1" indent="-257175" defTabSz="342900" eaLnBrk="0" fontAlgn="base" hangingPunct="0">
              <a:spcBef>
                <a:spcPct val="0"/>
              </a:spcBef>
              <a:spcAft>
                <a:spcPct val="0"/>
              </a:spcAft>
              <a:buFont typeface="Arial" panose="020B0604020202020204" pitchFamily="34" charset="0"/>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sz="1200" dirty="0">
                <a:solidFill>
                  <a:srgbClr val="C00000"/>
                </a:solidFill>
                <a:latin typeface="Rockwell" panose="02060603020205020403" pitchFamily="18" charset="0"/>
              </a:rPr>
              <a:t>It radiates uniformly in all directions over a sphere centered on the point source.</a:t>
            </a:r>
          </a:p>
          <a:p>
            <a:pPr marL="0" indent="0" defTabSz="342900" eaLnBrk="0" fontAlgn="base" hangingPunct="0">
              <a:spcBef>
                <a:spcPct val="0"/>
              </a:spcBef>
              <a:spcAft>
                <a:spcPct val="0"/>
              </a:spcAft>
              <a:buClr>
                <a:srgbClr val="FF0000"/>
              </a:buCl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sz="1350" i="1" dirty="0">
                <a:solidFill>
                  <a:prstClr val="black"/>
                </a:solidFill>
                <a:latin typeface="Rockwell" panose="02060603020205020403" pitchFamily="18" charset="0"/>
              </a:rPr>
              <a:t> </a:t>
            </a:r>
          </a:p>
          <a:p>
            <a:pPr marL="255985" indent="-255985" defTabSz="342900" eaLnBrk="0" fontAlgn="base" hangingPunct="0">
              <a:spcBef>
                <a:spcPct val="0"/>
              </a:spcBef>
              <a:spcAft>
                <a:spcPct val="0"/>
              </a:spcAft>
              <a:buClr>
                <a:srgbClr val="FF0000"/>
              </a:buClr>
              <a:buFont typeface="Wingdings" panose="05000000000000000000" pitchFamily="2" charset="2"/>
              <a:buChar char="Ø"/>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sz="1350" i="1" dirty="0">
              <a:solidFill>
                <a:prstClr val="black"/>
              </a:solidFill>
              <a:latin typeface="Rockwell" panose="02060603020205020403" pitchFamily="18" charset="0"/>
            </a:endParaRPr>
          </a:p>
          <a:p>
            <a:pPr marL="255985" indent="-255985" defTabSz="342900" eaLnBrk="0" fontAlgn="base" hangingPunct="0">
              <a:spcBef>
                <a:spcPct val="0"/>
              </a:spcBef>
              <a:spcAft>
                <a:spcPct val="0"/>
              </a:spcAft>
              <a:buClr>
                <a:srgbClr val="FF0000"/>
              </a:buClr>
              <a:buFont typeface="Wingdings" panose="05000000000000000000" pitchFamily="2" charset="2"/>
              <a:buChar char="Ø"/>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sz="1350" b="1" dirty="0">
                <a:solidFill>
                  <a:srgbClr val="002060"/>
                </a:solidFill>
                <a:latin typeface="Rockwell" panose="02060603020205020403" pitchFamily="18" charset="0"/>
              </a:rPr>
              <a:t>Nulls in the radiation pattern </a:t>
            </a:r>
            <a:r>
              <a:rPr lang="en-US" sz="1350" dirty="0">
                <a:solidFill>
                  <a:srgbClr val="002060"/>
                </a:solidFill>
                <a:latin typeface="Rockwell" panose="02060603020205020403" pitchFamily="18" charset="0"/>
              </a:rPr>
              <a:t>of a </a:t>
            </a:r>
            <a:r>
              <a:rPr lang="en-US" sz="1350" b="1" dirty="0">
                <a:solidFill>
                  <a:srgbClr val="002060"/>
                </a:solidFill>
                <a:latin typeface="Rockwell" panose="02060603020205020403" pitchFamily="18" charset="0"/>
              </a:rPr>
              <a:t>small loop antenna </a:t>
            </a:r>
            <a:r>
              <a:rPr lang="en-US" sz="1350" dirty="0">
                <a:solidFill>
                  <a:srgbClr val="002060"/>
                </a:solidFill>
                <a:latin typeface="Rockwell" panose="02060603020205020403" pitchFamily="18" charset="0"/>
              </a:rPr>
              <a:t>(less than 1/3 wavelength in circumference) will be </a:t>
            </a:r>
            <a:r>
              <a:rPr lang="en-US" sz="1350" b="1" dirty="0">
                <a:solidFill>
                  <a:srgbClr val="002060"/>
                </a:solidFill>
                <a:latin typeface="Rockwell" panose="02060603020205020403" pitchFamily="18" charset="0"/>
              </a:rPr>
              <a:t>broadside to the loop</a:t>
            </a:r>
            <a:r>
              <a:rPr lang="en-US" sz="1350" dirty="0">
                <a:solidFill>
                  <a:srgbClr val="002060"/>
                </a:solidFill>
                <a:latin typeface="Rockwell" panose="02060603020205020403" pitchFamily="18" charset="0"/>
              </a:rPr>
              <a:t>.  </a:t>
            </a:r>
            <a:r>
              <a:rPr lang="en-US" sz="750" dirty="0">
                <a:solidFill>
                  <a:srgbClr val="002060"/>
                </a:solidFill>
                <a:latin typeface="Rockwell" panose="02060603020205020403" pitchFamily="18" charset="0"/>
              </a:rPr>
              <a:t>(G9D10)</a:t>
            </a:r>
          </a:p>
          <a:p>
            <a:pPr marL="557213" lvl="1" indent="-214313" defTabSz="342900" eaLnBrk="0" fontAlgn="base" hangingPunct="0">
              <a:spcBef>
                <a:spcPct val="0"/>
              </a:spcBef>
              <a:spcAft>
                <a:spcPct val="0"/>
              </a:spcAft>
              <a:buClr>
                <a:srgbClr val="FF0000"/>
              </a:buClr>
              <a:buFont typeface="Arial" panose="020B0604020202020204" pitchFamily="34" charset="0"/>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1200" dirty="0">
                <a:solidFill>
                  <a:srgbClr val="FF0000"/>
                </a:solidFill>
                <a:latin typeface="Rockwell" panose="02060603020205020403" pitchFamily="18" charset="0"/>
                <a:ea typeface="Microsoft YaHei" panose="020B0503020204020204" pitchFamily="34" charset="-122"/>
              </a:rPr>
              <a:t>This small loop works well even low to the ground and is easy to hide.</a:t>
            </a:r>
          </a:p>
          <a:p>
            <a:pPr marL="257175" indent="-257175" defTabSz="342900" fontAlgn="base">
              <a:spcBef>
                <a:spcPts val="375"/>
              </a:spcBef>
              <a:spcAft>
                <a:spcPct val="0"/>
              </a:spcAft>
              <a:buFont typeface="Wingdings" panose="05000000000000000000" pitchFamily="2" charset="2"/>
              <a:buChar char="Ø"/>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FF0000"/>
              </a:solidFill>
              <a:latin typeface="Rockwell" panose="02060603020205020403" pitchFamily="18" charset="0"/>
              <a:ea typeface="Microsoft YaHei" panose="020B0503020204020204" pitchFamily="34" charset="-122"/>
            </a:endParaRPr>
          </a:p>
          <a:p>
            <a:pPr marL="257175" indent="-257175" defTabSz="342900" fontAlgn="base">
              <a:spcBef>
                <a:spcPts val="375"/>
              </a:spcBef>
              <a:spcAft>
                <a:spcPct val="0"/>
              </a:spcAft>
              <a:buFont typeface="Wingdings" panose="05000000000000000000" pitchFamily="2" charset="2"/>
              <a:buChar char="Ø"/>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1500" dirty="0">
                <a:solidFill>
                  <a:srgbClr val="FF0000"/>
                </a:solidFill>
                <a:latin typeface="Rockwell" panose="02060603020205020403" pitchFamily="18" charset="0"/>
                <a:ea typeface="Microsoft YaHei" panose="020B0503020204020204" pitchFamily="34" charset="-122"/>
              </a:rPr>
              <a:t> </a:t>
            </a:r>
            <a:r>
              <a:rPr lang="en-US" altLang="en-US" sz="1500" dirty="0">
                <a:solidFill>
                  <a:srgbClr val="002060"/>
                </a:solidFill>
                <a:latin typeface="Rockwell" panose="02060603020205020403" pitchFamily="18" charset="0"/>
                <a:ea typeface="Microsoft YaHei" panose="020B0503020204020204" pitchFamily="34" charset="-122"/>
              </a:rPr>
              <a:t>The </a:t>
            </a:r>
            <a:r>
              <a:rPr lang="en-US" altLang="en-US" sz="1500" b="1" dirty="0">
                <a:solidFill>
                  <a:srgbClr val="002060"/>
                </a:solidFill>
                <a:latin typeface="Rockwell" panose="02060603020205020403" pitchFamily="18" charset="0"/>
                <a:ea typeface="Microsoft YaHei" panose="020B0503020204020204" pitchFamily="34" charset="-122"/>
              </a:rPr>
              <a:t>combined vertical and horizontal polarization</a:t>
            </a:r>
            <a:r>
              <a:rPr lang="en-US" altLang="en-US" sz="1500" dirty="0">
                <a:solidFill>
                  <a:srgbClr val="002060"/>
                </a:solidFill>
                <a:latin typeface="Rockwell" panose="02060603020205020403" pitchFamily="18" charset="0"/>
                <a:ea typeface="Microsoft YaHei" panose="020B0503020204020204" pitchFamily="34" charset="-122"/>
              </a:rPr>
              <a:t> pattern of a </a:t>
            </a:r>
            <a:r>
              <a:rPr lang="en-US" altLang="en-US" sz="1500" b="1" dirty="0">
                <a:solidFill>
                  <a:srgbClr val="002060"/>
                </a:solidFill>
                <a:latin typeface="Rockwell" panose="02060603020205020403" pitchFamily="18" charset="0"/>
                <a:ea typeface="Microsoft YaHei" panose="020B0503020204020204" pitchFamily="34" charset="-122"/>
              </a:rPr>
              <a:t>multi-wavelength horizontal loop antenna</a:t>
            </a:r>
            <a:r>
              <a:rPr lang="en-US" altLang="en-US" sz="1500" dirty="0">
                <a:solidFill>
                  <a:srgbClr val="002060"/>
                </a:solidFill>
                <a:latin typeface="Rockwell" panose="02060603020205020403" pitchFamily="18" charset="0"/>
                <a:ea typeface="Microsoft YaHei" panose="020B0503020204020204" pitchFamily="34" charset="-122"/>
              </a:rPr>
              <a:t> is </a:t>
            </a:r>
            <a:r>
              <a:rPr lang="en-US" altLang="en-US" sz="1500" b="1" dirty="0">
                <a:solidFill>
                  <a:srgbClr val="002060"/>
                </a:solidFill>
                <a:latin typeface="Rockwell" panose="02060603020205020403" pitchFamily="18" charset="0"/>
                <a:ea typeface="Microsoft YaHei" panose="020B0503020204020204" pitchFamily="34" charset="-122"/>
              </a:rPr>
              <a:t>virtually omnidirectional</a:t>
            </a:r>
            <a:r>
              <a:rPr lang="en-US" altLang="en-US" sz="1500" dirty="0">
                <a:solidFill>
                  <a:srgbClr val="002060"/>
                </a:solidFill>
                <a:latin typeface="Rockwell" panose="02060603020205020403" pitchFamily="18" charset="0"/>
                <a:ea typeface="Microsoft YaHei" panose="020B0503020204020204" pitchFamily="34" charset="-122"/>
              </a:rPr>
              <a:t> with a </a:t>
            </a:r>
            <a:r>
              <a:rPr lang="en-US" altLang="en-US" sz="1500" b="1" dirty="0">
                <a:solidFill>
                  <a:srgbClr val="002060"/>
                </a:solidFill>
                <a:latin typeface="Rockwell" panose="02060603020205020403" pitchFamily="18" charset="0"/>
                <a:ea typeface="Microsoft YaHei" panose="020B0503020204020204" pitchFamily="34" charset="-122"/>
              </a:rPr>
              <a:t>lower peak vertical radiation angle than a dipole</a:t>
            </a:r>
            <a:r>
              <a:rPr lang="en-US" altLang="en-US" sz="1500" dirty="0">
                <a:solidFill>
                  <a:srgbClr val="002060"/>
                </a:solidFill>
                <a:latin typeface="Rockwell" panose="02060603020205020403" pitchFamily="18" charset="0"/>
                <a:ea typeface="Microsoft YaHei" panose="020B0503020204020204" pitchFamily="34" charset="-122"/>
              </a:rPr>
              <a:t>.  </a:t>
            </a:r>
            <a:r>
              <a:rPr lang="en-US" altLang="en-US" sz="750" dirty="0">
                <a:solidFill>
                  <a:srgbClr val="002060"/>
                </a:solidFill>
                <a:latin typeface="Rockwell" panose="02060603020205020403" pitchFamily="18" charset="0"/>
                <a:ea typeface="Microsoft YaHei" panose="020B0503020204020204" pitchFamily="34" charset="-122"/>
              </a:rPr>
              <a:t>(G9D13)</a:t>
            </a:r>
            <a:r>
              <a:rPr lang="en-US" altLang="en-US" sz="1500" dirty="0">
                <a:solidFill>
                  <a:srgbClr val="002060"/>
                </a:solidFill>
                <a:latin typeface="Rockwell" panose="02060603020205020403" pitchFamily="18" charset="0"/>
                <a:ea typeface="Microsoft YaHei" panose="020B0503020204020204" pitchFamily="34" charset="-122"/>
              </a:rPr>
              <a:t> </a:t>
            </a: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p:txBody>
      </p:sp>
      <p:sp>
        <p:nvSpPr>
          <p:cNvPr id="23555" name="Picture 3">
            <a:extLst>
              <a:ext uri="{FF2B5EF4-FFF2-40B4-BE49-F238E27FC236}">
                <a16:creationId xmlns:a16="http://schemas.microsoft.com/office/drawing/2014/main" id="{2CAD2F55-8793-0C08-4D2B-90F0B6013F40}"/>
              </a:ext>
            </a:extLst>
          </p:cNvPr>
          <p:cNvSpPr>
            <a:spLocks noChangeAspect="1" noChangeArrowheads="1"/>
          </p:cNvSpPr>
          <p:nvPr/>
        </p:nvSpPr>
        <p:spPr bwMode="auto">
          <a:xfrm>
            <a:off x="4312444" y="2024062"/>
            <a:ext cx="3053954" cy="253960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defTabSz="342900" fontAlgn="base">
              <a:spcBef>
                <a:spcPct val="0"/>
              </a:spcBef>
              <a:spcAft>
                <a:spcPct val="0"/>
              </a:spcAft>
            </a:pPr>
            <a:endParaRPr lang="en-US" altLang="en-US" sz="1350" dirty="0">
              <a:solidFill>
                <a:prstClr val="black"/>
              </a:solidFill>
            </a:endParaRPr>
          </a:p>
        </p:txBody>
      </p:sp>
      <p:sp>
        <p:nvSpPr>
          <p:cNvPr id="3" name="Slide Number Placeholder 2">
            <a:extLst>
              <a:ext uri="{FF2B5EF4-FFF2-40B4-BE49-F238E27FC236}">
                <a16:creationId xmlns:a16="http://schemas.microsoft.com/office/drawing/2014/main" id="{1F945A5B-A323-8061-35BB-E5FD19A499E5}"/>
              </a:ext>
            </a:extLst>
          </p:cNvPr>
          <p:cNvSpPr>
            <a:spLocks noGrp="1"/>
          </p:cNvSpPr>
          <p:nvPr>
            <p:ph type="sldNum" sz="quarter" idx="12"/>
          </p:nvPr>
        </p:nvSpPr>
        <p:spPr/>
        <p:txBody>
          <a:bodyPr/>
          <a:lstStyle/>
          <a:p>
            <a:pPr defTabSz="342900">
              <a:defRPr/>
            </a:pPr>
            <a:fld id="{F9B04EAC-6405-42D3-B5A3-0AE3489ADD26}" type="slidenum">
              <a:rPr lang="en-US">
                <a:solidFill>
                  <a:prstClr val="black">
                    <a:tint val="75000"/>
                  </a:prstClr>
                </a:solidFill>
                <a:latin typeface="Calibri" panose="020F0502020204030204"/>
              </a:rPr>
              <a:pPr defTabSz="342900">
                <a:defRPr/>
              </a:pPr>
              <a:t>23</a:t>
            </a:fld>
            <a:endParaRPr lang="en-US" dirty="0">
              <a:solidFill>
                <a:prstClr val="black">
                  <a:tint val="75000"/>
                </a:prstClr>
              </a:solidFill>
              <a:latin typeface="Calibri" panose="020F0502020204030204"/>
            </a:endParaRPr>
          </a:p>
        </p:txBody>
      </p:sp>
      <p:pic>
        <p:nvPicPr>
          <p:cNvPr id="2" name="Picture 1">
            <a:extLst>
              <a:ext uri="{FF2B5EF4-FFF2-40B4-BE49-F238E27FC236}">
                <a16:creationId xmlns:a16="http://schemas.microsoft.com/office/drawing/2014/main" id="{ACFE0F6C-90E5-52D8-E7C0-B910F4CC2B02}"/>
              </a:ext>
            </a:extLst>
          </p:cNvPr>
          <p:cNvPicPr>
            <a:picLocks noChangeAspect="1"/>
          </p:cNvPicPr>
          <p:nvPr/>
        </p:nvPicPr>
        <p:blipFill>
          <a:blip r:embed="rId3"/>
          <a:stretch>
            <a:fillRect/>
          </a:stretch>
        </p:blipFill>
        <p:spPr>
          <a:xfrm>
            <a:off x="7547915" y="2329437"/>
            <a:ext cx="1064286" cy="1242857"/>
          </a:xfrm>
          <a:prstGeom prst="rect">
            <a:avLst/>
          </a:prstGeom>
        </p:spPr>
      </p:pic>
      <p:sp>
        <p:nvSpPr>
          <p:cNvPr id="4" name="Rectangle 4">
            <a:extLst>
              <a:ext uri="{FF2B5EF4-FFF2-40B4-BE49-F238E27FC236}">
                <a16:creationId xmlns:a16="http://schemas.microsoft.com/office/drawing/2014/main" id="{1DB24AEF-AF32-C878-E631-9CF96A8D07FB}"/>
              </a:ext>
            </a:extLst>
          </p:cNvPr>
          <p:cNvSpPr txBox="1">
            <a:spLocks noChangeArrowheads="1"/>
          </p:cNvSpPr>
          <p:nvPr/>
        </p:nvSpPr>
        <p:spPr>
          <a:xfrm>
            <a:off x="1331118" y="156736"/>
            <a:ext cx="6481763" cy="427434"/>
          </a:xfrm>
          <a:prstGeom prst="rect">
            <a:avLst/>
          </a:prstGeom>
        </p:spPr>
        <p:txBody>
          <a:bodyPr>
            <a:normAutofit fontScale="97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r>
              <a:rPr lang="en-US" altLang="en-US" sz="2700" dirty="0"/>
              <a:t>HF Antennas</a:t>
            </a:r>
          </a:p>
        </p:txBody>
      </p:sp>
    </p:spTree>
    <p:extLst>
      <p:ext uri="{BB962C8B-B14F-4D97-AF65-F5344CB8AC3E}">
        <p14:creationId xmlns:p14="http://schemas.microsoft.com/office/powerpoint/2010/main" val="3237725484"/>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additive="repl">
                                        <p:cTn id="6" dur="1" fill="hold">
                                          <p:stCondLst>
                                            <p:cond delay="0"/>
                                          </p:stCondLst>
                                        </p:cTn>
                                        <p:tgtEl>
                                          <p:spTgt spid="23554">
                                            <p:txEl>
                                              <p:pRg st="0" end="0"/>
                                            </p:txEl>
                                          </p:spTgt>
                                        </p:tgtEl>
                                        <p:attrNameLst>
                                          <p:attrName>style.visibility</p:attrName>
                                        </p:attrNameLst>
                                      </p:cBhvr>
                                      <p:to>
                                        <p:strVal val="visible"/>
                                      </p:to>
                                    </p:set>
                                    <p:animEffect transition="in" filter="wipe(up)">
                                      <p:cBhvr additive="repl">
                                        <p:cTn id="7" dur="1000"/>
                                        <p:tgtEl>
                                          <p:spTgt spid="2355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3554">
                                            <p:txEl>
                                              <p:pRg st="1" end="1"/>
                                            </p:txEl>
                                          </p:spTgt>
                                        </p:tgtEl>
                                        <p:attrNameLst>
                                          <p:attrName>style.visibility</p:attrName>
                                        </p:attrNameLst>
                                      </p:cBhvr>
                                      <p:to>
                                        <p:strVal val="visible"/>
                                      </p:to>
                                    </p:set>
                                    <p:animEffect transition="in" filter="wipe(left)">
                                      <p:cBhvr>
                                        <p:cTn id="12" dur="1000"/>
                                        <p:tgtEl>
                                          <p:spTgt spid="2355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3554">
                                            <p:txEl>
                                              <p:pRg st="2" end="2"/>
                                            </p:txEl>
                                          </p:spTgt>
                                        </p:tgtEl>
                                        <p:attrNameLst>
                                          <p:attrName>style.visibility</p:attrName>
                                        </p:attrNameLst>
                                      </p:cBhvr>
                                      <p:to>
                                        <p:strVal val="visible"/>
                                      </p:to>
                                    </p:set>
                                    <p:animEffect transition="in" filter="wipe(left)">
                                      <p:cBhvr>
                                        <p:cTn id="17" dur="1000"/>
                                        <p:tgtEl>
                                          <p:spTgt spid="2355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3554">
                                            <p:txEl>
                                              <p:pRg st="3" end="3"/>
                                            </p:txEl>
                                          </p:spTgt>
                                        </p:tgtEl>
                                        <p:attrNameLst>
                                          <p:attrName>style.visibility</p:attrName>
                                        </p:attrNameLst>
                                      </p:cBhvr>
                                      <p:to>
                                        <p:strVal val="visible"/>
                                      </p:to>
                                    </p:set>
                                    <p:animEffect transition="in" filter="wipe(left)">
                                      <p:cBhvr>
                                        <p:cTn id="22" dur="1000"/>
                                        <p:tgtEl>
                                          <p:spTgt spid="2355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3554">
                                            <p:txEl>
                                              <p:pRg st="4" end="4"/>
                                            </p:txEl>
                                          </p:spTgt>
                                        </p:tgtEl>
                                        <p:attrNameLst>
                                          <p:attrName>style.visibility</p:attrName>
                                        </p:attrNameLst>
                                      </p:cBhvr>
                                      <p:to>
                                        <p:strVal val="visible"/>
                                      </p:to>
                                    </p:set>
                                    <p:animEffect transition="in" filter="wipe(left)">
                                      <p:cBhvr>
                                        <p:cTn id="27" dur="1000"/>
                                        <p:tgtEl>
                                          <p:spTgt spid="2355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3554">
                                            <p:txEl>
                                              <p:pRg st="7" end="7"/>
                                            </p:txEl>
                                          </p:spTgt>
                                        </p:tgtEl>
                                        <p:attrNameLst>
                                          <p:attrName>style.visibility</p:attrName>
                                        </p:attrNameLst>
                                      </p:cBhvr>
                                      <p:to>
                                        <p:strVal val="visible"/>
                                      </p:to>
                                    </p:set>
                                    <p:animEffect transition="in" filter="wipe(left)">
                                      <p:cBhvr>
                                        <p:cTn id="32" dur="1000"/>
                                        <p:tgtEl>
                                          <p:spTgt spid="23554">
                                            <p:txEl>
                                              <p:pRg st="7" end="7"/>
                                            </p:txEl>
                                          </p:spTgt>
                                        </p:tgtEl>
                                      </p:cBhvr>
                                    </p:animEffect>
                                  </p:childTnLst>
                                </p:cTn>
                              </p:par>
                              <p:par>
                                <p:cTn id="33" presetID="22" presetClass="entr" presetSubtype="2" fill="hold" nodeType="with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right)">
                                      <p:cBhvr>
                                        <p:cTn id="35" dur="1000"/>
                                        <p:tgtEl>
                                          <p:spTgt spid="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23554">
                                            <p:txEl>
                                              <p:pRg st="8" end="8"/>
                                            </p:txEl>
                                          </p:spTgt>
                                        </p:tgtEl>
                                        <p:attrNameLst>
                                          <p:attrName>style.visibility</p:attrName>
                                        </p:attrNameLst>
                                      </p:cBhvr>
                                      <p:to>
                                        <p:strVal val="visible"/>
                                      </p:to>
                                    </p:set>
                                    <p:animEffect transition="in" filter="wipe(left)">
                                      <p:cBhvr>
                                        <p:cTn id="40" dur="1000"/>
                                        <p:tgtEl>
                                          <p:spTgt spid="23554">
                                            <p:txEl>
                                              <p:pRg st="8" end="8"/>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nodeType="clickEffect">
                                  <p:stCondLst>
                                    <p:cond delay="0"/>
                                  </p:stCondLst>
                                  <p:childTnLst>
                                    <p:set>
                                      <p:cBhvr>
                                        <p:cTn id="44" dur="1" fill="hold">
                                          <p:stCondLst>
                                            <p:cond delay="0"/>
                                          </p:stCondLst>
                                        </p:cTn>
                                        <p:tgtEl>
                                          <p:spTgt spid="23554">
                                            <p:txEl>
                                              <p:pRg st="10" end="10"/>
                                            </p:txEl>
                                          </p:spTgt>
                                        </p:tgtEl>
                                        <p:attrNameLst>
                                          <p:attrName>style.visibility</p:attrName>
                                        </p:attrNameLst>
                                      </p:cBhvr>
                                      <p:to>
                                        <p:strVal val="visible"/>
                                      </p:to>
                                    </p:set>
                                    <p:animEffect transition="in" filter="wipe(down)">
                                      <p:cBhvr>
                                        <p:cTn id="45" dur="1000"/>
                                        <p:tgtEl>
                                          <p:spTgt spid="23554">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539FC9-BAF9-D350-64B9-6AA7472CE526}"/>
            </a:ext>
          </a:extLst>
        </p:cNvPr>
        <p:cNvGrpSpPr/>
        <p:nvPr/>
      </p:nvGrpSpPr>
      <p:grpSpPr>
        <a:xfrm>
          <a:off x="0" y="0"/>
          <a:ext cx="0" cy="0"/>
          <a:chOff x="0" y="0"/>
          <a:chExt cx="0" cy="0"/>
        </a:xfrm>
      </p:grpSpPr>
      <p:sp>
        <p:nvSpPr>
          <p:cNvPr id="48130" name="Rectangle 1">
            <a:extLst>
              <a:ext uri="{FF2B5EF4-FFF2-40B4-BE49-F238E27FC236}">
                <a16:creationId xmlns:a16="http://schemas.microsoft.com/office/drawing/2014/main" id="{272120CD-DA37-5143-FBCA-0939DBBB0358}"/>
              </a:ext>
            </a:extLst>
          </p:cNvPr>
          <p:cNvSpPr>
            <a:spLocks noChangeArrowheads="1"/>
          </p:cNvSpPr>
          <p:nvPr/>
        </p:nvSpPr>
        <p:spPr bwMode="auto">
          <a:xfrm>
            <a:off x="1331119" y="195263"/>
            <a:ext cx="6481763" cy="651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nchor="b"/>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algn="ctr" defTabSz="342900" fontAlgn="base">
              <a:spcBef>
                <a:spcPct val="0"/>
              </a:spcBef>
              <a:spcAft>
                <a:spcPct val="0"/>
              </a:spcAft>
              <a:buClr>
                <a:srgbClr val="000000"/>
              </a:buClr>
              <a:buSzPct val="100000"/>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2700" dirty="0">
                <a:solidFill>
                  <a:srgbClr val="FFFFFF"/>
                </a:solidFill>
                <a:latin typeface="Rockwell" panose="02060603020205020403" pitchFamily="18" charset="0"/>
                <a:ea typeface="Microsoft YaHei" panose="020B0503020204020204" pitchFamily="34" charset="-122"/>
              </a:rPr>
              <a:t>HF Antennas</a:t>
            </a:r>
          </a:p>
        </p:txBody>
      </p:sp>
      <p:sp>
        <p:nvSpPr>
          <p:cNvPr id="24578" name="Rectangle 2">
            <a:extLst>
              <a:ext uri="{FF2B5EF4-FFF2-40B4-BE49-F238E27FC236}">
                <a16:creationId xmlns:a16="http://schemas.microsoft.com/office/drawing/2014/main" id="{3449172A-1C5C-0744-F8E5-7E4D9261ED60}"/>
              </a:ext>
            </a:extLst>
          </p:cNvPr>
          <p:cNvSpPr>
            <a:spLocks noChangeArrowheads="1"/>
          </p:cNvSpPr>
          <p:nvPr/>
        </p:nvSpPr>
        <p:spPr bwMode="auto">
          <a:xfrm>
            <a:off x="646747" y="873309"/>
            <a:ext cx="7411668" cy="4040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41313" indent="-3413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1500" dirty="0">
                <a:solidFill>
                  <a:srgbClr val="000066"/>
                </a:solidFill>
                <a:latin typeface="Rockwell" panose="02060603020205020403" pitchFamily="18" charset="0"/>
                <a:ea typeface="Microsoft YaHei" panose="020B0503020204020204" pitchFamily="34" charset="-122"/>
              </a:rPr>
              <a:t>The elements of a quad antenna are square loops. </a:t>
            </a:r>
            <a:r>
              <a:rPr lang="en-US" altLang="en-US" sz="1500" b="1" dirty="0">
                <a:solidFill>
                  <a:srgbClr val="000066"/>
                </a:solidFill>
                <a:latin typeface="Rockwell" panose="02060603020205020403" pitchFamily="18" charset="0"/>
                <a:ea typeface="Microsoft YaHei" panose="020B0503020204020204" pitchFamily="34" charset="-122"/>
              </a:rPr>
              <a:t>Each side of a quad antenna</a:t>
            </a:r>
            <a:r>
              <a:rPr lang="en-US" altLang="en-US" sz="1500" dirty="0">
                <a:solidFill>
                  <a:srgbClr val="000066"/>
                </a:solidFill>
                <a:latin typeface="Rockwell" panose="02060603020205020403" pitchFamily="18" charset="0"/>
                <a:ea typeface="Microsoft YaHei" panose="020B0503020204020204" pitchFamily="34" charset="-122"/>
              </a:rPr>
              <a:t> driven element is approximately </a:t>
            </a:r>
            <a:r>
              <a:rPr lang="en-US" altLang="en-US" sz="1500" b="1" dirty="0">
                <a:solidFill>
                  <a:srgbClr val="000066"/>
                </a:solidFill>
                <a:latin typeface="Rockwell" panose="02060603020205020403" pitchFamily="18" charset="0"/>
                <a:ea typeface="Microsoft YaHei" panose="020B0503020204020204" pitchFamily="34" charset="-122"/>
              </a:rPr>
              <a:t>1/4 wavelength</a:t>
            </a:r>
            <a:r>
              <a:rPr lang="en-US" altLang="en-US" sz="1500" dirty="0">
                <a:solidFill>
                  <a:srgbClr val="000066"/>
                </a:solidFill>
                <a:latin typeface="Rockwell" panose="02060603020205020403" pitchFamily="18" charset="0"/>
                <a:ea typeface="Microsoft YaHei" panose="020B0503020204020204" pitchFamily="34" charset="-122"/>
              </a:rPr>
              <a:t>. </a:t>
            </a:r>
            <a:r>
              <a:rPr lang="en-US" altLang="en-US" sz="750" dirty="0">
                <a:solidFill>
                  <a:srgbClr val="000066"/>
                </a:solidFill>
                <a:latin typeface="Rockwell" panose="02060603020205020403" pitchFamily="18" charset="0"/>
                <a:ea typeface="Microsoft YaHei" panose="020B0503020204020204" pitchFamily="34" charset="-122"/>
              </a:rPr>
              <a:t>(G9C13)</a:t>
            </a:r>
            <a:r>
              <a:rPr lang="en-US" altLang="en-US" sz="1500" dirty="0">
                <a:solidFill>
                  <a:srgbClr val="000066"/>
                </a:solidFill>
                <a:latin typeface="Rockwell" panose="02060603020205020403" pitchFamily="18" charset="0"/>
                <a:ea typeface="Microsoft YaHei" panose="020B0503020204020204" pitchFamily="34" charset="-122"/>
              </a:rPr>
              <a:t> </a:t>
            </a:r>
          </a:p>
          <a:p>
            <a:pPr marL="558403" lvl="1" indent="-257175" defTabSz="342900" fontAlgn="base">
              <a:spcBef>
                <a:spcPts val="375"/>
              </a:spcBef>
              <a:spcAft>
                <a:spcPct val="0"/>
              </a:spcAft>
              <a:buFont typeface="Arial" panose="020B0604020202020204" pitchFamily="34" charset="0"/>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1200" dirty="0">
                <a:solidFill>
                  <a:srgbClr val="FF0000"/>
                </a:solidFill>
                <a:latin typeface="Rockwell" panose="02060603020205020403" pitchFamily="18" charset="0"/>
                <a:ea typeface="Microsoft YaHei" panose="020B0503020204020204" pitchFamily="34" charset="-122"/>
              </a:rPr>
              <a:t>Each side of the cubical quad is ¼ wavelength</a:t>
            </a:r>
            <a:r>
              <a:rPr lang="en-US" altLang="en-US" sz="1500" dirty="0">
                <a:solidFill>
                  <a:srgbClr val="FF0000"/>
                </a:solidFill>
                <a:latin typeface="Rockwell" panose="02060603020205020403" pitchFamily="18" charset="0"/>
                <a:ea typeface="Microsoft YaHei" panose="020B0503020204020204" pitchFamily="34" charset="-122"/>
              </a:rPr>
              <a:t>.</a:t>
            </a:r>
            <a:endParaRPr lang="en-US" altLang="en-US" sz="1500" dirty="0">
              <a:solidFill>
                <a:srgbClr val="000066"/>
              </a:solidFill>
              <a:latin typeface="Rockwell" panose="02060603020205020403" pitchFamily="18" charset="0"/>
              <a:ea typeface="Microsoft YaHei" panose="020B0503020204020204" pitchFamily="34" charset="-122"/>
            </a:endParaRPr>
          </a:p>
          <a:p>
            <a:pPr marL="257175" indent="-257175" defTabSz="342900" fontAlgn="base">
              <a:spcBef>
                <a:spcPts val="375"/>
              </a:spcBef>
              <a:spcAft>
                <a:spcPct val="0"/>
              </a:spcAft>
              <a:buFont typeface="Wingdings" panose="05000000000000000000" pitchFamily="2" charset="2"/>
              <a:buChar char="Ø"/>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7175" indent="-257175" defTabSz="342900" fontAlgn="base">
              <a:spcBef>
                <a:spcPts val="375"/>
              </a:spcBef>
              <a:spcAft>
                <a:spcPct val="0"/>
              </a:spcAft>
              <a:buFont typeface="Wingdings" panose="05000000000000000000" pitchFamily="2" charset="2"/>
              <a:buChar char="Ø"/>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7175" indent="-257175" defTabSz="342900" fontAlgn="base">
              <a:spcBef>
                <a:spcPts val="375"/>
              </a:spcBef>
              <a:spcAft>
                <a:spcPct val="0"/>
              </a:spcAft>
              <a:buFont typeface="Wingdings" panose="05000000000000000000" pitchFamily="2" charset="2"/>
              <a:buChar char="Ø"/>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7175" indent="-257175" defTabSz="342900" fontAlgn="base">
              <a:spcBef>
                <a:spcPts val="375"/>
              </a:spcBef>
              <a:spcAft>
                <a:spcPct val="0"/>
              </a:spcAft>
              <a:buFont typeface="Wingdings" panose="05000000000000000000" pitchFamily="2" charset="2"/>
              <a:buChar char="Ø"/>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7175" indent="-257175" defTabSz="342900" fontAlgn="base">
              <a:spcBef>
                <a:spcPts val="375"/>
              </a:spcBef>
              <a:spcAft>
                <a:spcPct val="0"/>
              </a:spcAft>
              <a:buFont typeface="Wingdings" panose="05000000000000000000" pitchFamily="2" charset="2"/>
              <a:buChar char="Ø"/>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7175" indent="-257175" defTabSz="342900" fontAlgn="base">
              <a:spcBef>
                <a:spcPts val="375"/>
              </a:spcBef>
              <a:spcAft>
                <a:spcPct val="0"/>
              </a:spcAft>
              <a:buFont typeface="Wingdings" panose="05000000000000000000" pitchFamily="2" charset="2"/>
              <a:buChar char="Ø"/>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7175" indent="-257175" defTabSz="342900" fontAlgn="base">
              <a:spcBef>
                <a:spcPts val="375"/>
              </a:spcBef>
              <a:spcAft>
                <a:spcPct val="0"/>
              </a:spcAft>
              <a:buFont typeface="Wingdings" panose="05000000000000000000" pitchFamily="2" charset="2"/>
              <a:buChar char="Ø"/>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7175" indent="-257175" defTabSz="342900" fontAlgn="base">
              <a:spcBef>
                <a:spcPts val="375"/>
              </a:spcBef>
              <a:spcAft>
                <a:spcPct val="0"/>
              </a:spcAft>
              <a:buFont typeface="Wingdings" panose="05000000000000000000" pitchFamily="2" charset="2"/>
              <a:buChar char="Ø"/>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7175" indent="-257175" defTabSz="342900" fontAlgn="base">
              <a:spcBef>
                <a:spcPts val="375"/>
              </a:spcBef>
              <a:spcAft>
                <a:spcPct val="0"/>
              </a:spcAft>
              <a:buClr>
                <a:srgbClr val="FF0000"/>
              </a:buClr>
              <a:buFont typeface="Wingdings" panose="05000000000000000000" pitchFamily="2" charset="2"/>
              <a:buChar char="Ø"/>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050" dirty="0">
              <a:solidFill>
                <a:srgbClr val="000066"/>
              </a:solidFill>
              <a:latin typeface="Rockwell" panose="02060603020205020403" pitchFamily="18" charset="0"/>
              <a:ea typeface="Microsoft YaHei" panose="020B0503020204020204" pitchFamily="34" charset="-122"/>
            </a:endParaRPr>
          </a:p>
          <a:p>
            <a:pPr marL="257175" indent="-257175" defTabSz="342900" fontAlgn="base">
              <a:spcBef>
                <a:spcPts val="375"/>
              </a:spcBef>
              <a:spcAft>
                <a:spcPct val="0"/>
              </a:spcAft>
              <a:buClr>
                <a:srgbClr val="FF0000"/>
              </a:buClr>
              <a:buFont typeface="Wingdings" panose="05000000000000000000" pitchFamily="2" charset="2"/>
              <a:buChar char="Ø"/>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1500" dirty="0">
                <a:solidFill>
                  <a:srgbClr val="000066"/>
                </a:solidFill>
                <a:latin typeface="Rockwell" panose="02060603020205020403" pitchFamily="18" charset="0"/>
                <a:ea typeface="Microsoft YaHei" panose="020B0503020204020204" pitchFamily="34" charset="-122"/>
              </a:rPr>
              <a:t>The </a:t>
            </a:r>
            <a:r>
              <a:rPr lang="en-US" altLang="en-US" sz="1500" b="1" dirty="0">
                <a:solidFill>
                  <a:srgbClr val="000066"/>
                </a:solidFill>
                <a:latin typeface="Rockwell" panose="02060603020205020403" pitchFamily="18" charset="0"/>
                <a:ea typeface="Microsoft YaHei" panose="020B0503020204020204" pitchFamily="34" charset="-122"/>
              </a:rPr>
              <a:t>forward gain </a:t>
            </a:r>
            <a:r>
              <a:rPr lang="en-US" altLang="en-US" sz="1500" dirty="0">
                <a:solidFill>
                  <a:srgbClr val="000066"/>
                </a:solidFill>
                <a:latin typeface="Rockwell" panose="02060603020205020403" pitchFamily="18" charset="0"/>
                <a:ea typeface="Microsoft YaHei" panose="020B0503020204020204" pitchFamily="34" charset="-122"/>
              </a:rPr>
              <a:t>of a </a:t>
            </a:r>
            <a:r>
              <a:rPr lang="en-US" altLang="en-US" sz="1500" b="1" dirty="0">
                <a:solidFill>
                  <a:srgbClr val="000066"/>
                </a:solidFill>
                <a:latin typeface="Rockwell" panose="02060603020205020403" pitchFamily="18" charset="0"/>
                <a:ea typeface="Microsoft YaHei" panose="020B0503020204020204" pitchFamily="34" charset="-122"/>
              </a:rPr>
              <a:t>two-element quad </a:t>
            </a:r>
            <a:r>
              <a:rPr lang="en-US" altLang="en-US" sz="1500" dirty="0">
                <a:solidFill>
                  <a:srgbClr val="000066"/>
                </a:solidFill>
                <a:latin typeface="Rockwell" panose="02060603020205020403" pitchFamily="18" charset="0"/>
                <a:ea typeface="Microsoft YaHei" panose="020B0503020204020204" pitchFamily="34" charset="-122"/>
              </a:rPr>
              <a:t>antenna is </a:t>
            </a:r>
            <a:r>
              <a:rPr lang="en-US" altLang="en-US" sz="1500" b="1" dirty="0">
                <a:solidFill>
                  <a:srgbClr val="000066"/>
                </a:solidFill>
                <a:latin typeface="Rockwell" panose="02060603020205020403" pitchFamily="18" charset="0"/>
                <a:ea typeface="Microsoft YaHei" panose="020B0503020204020204" pitchFamily="34" charset="-122"/>
              </a:rPr>
              <a:t>about the same </a:t>
            </a:r>
            <a:r>
              <a:rPr lang="en-US" altLang="en-US" sz="1500" dirty="0">
                <a:solidFill>
                  <a:srgbClr val="000066"/>
                </a:solidFill>
                <a:latin typeface="Rockwell" panose="02060603020205020403" pitchFamily="18" charset="0"/>
                <a:ea typeface="Microsoft YaHei" panose="020B0503020204020204" pitchFamily="34" charset="-122"/>
              </a:rPr>
              <a:t>as the </a:t>
            </a:r>
            <a:r>
              <a:rPr lang="en-US" altLang="en-US" sz="1500" b="1" dirty="0">
                <a:solidFill>
                  <a:srgbClr val="000066"/>
                </a:solidFill>
                <a:latin typeface="Rockwell" panose="02060603020205020403" pitchFamily="18" charset="0"/>
                <a:ea typeface="Microsoft YaHei" panose="020B0503020204020204" pitchFamily="34" charset="-122"/>
              </a:rPr>
              <a:t>forward gain </a:t>
            </a:r>
            <a:r>
              <a:rPr lang="en-US" altLang="en-US" sz="1500" dirty="0">
                <a:solidFill>
                  <a:srgbClr val="000066"/>
                </a:solidFill>
                <a:latin typeface="Rockwell" panose="02060603020205020403" pitchFamily="18" charset="0"/>
                <a:ea typeface="Microsoft YaHei" panose="020B0503020204020204" pitchFamily="34" charset="-122"/>
              </a:rPr>
              <a:t>of a </a:t>
            </a:r>
            <a:r>
              <a:rPr lang="en-US" altLang="en-US" sz="1500" b="1" dirty="0">
                <a:solidFill>
                  <a:srgbClr val="000066"/>
                </a:solidFill>
                <a:latin typeface="Rockwell" panose="02060603020205020403" pitchFamily="18" charset="0"/>
                <a:ea typeface="Microsoft YaHei" panose="020B0503020204020204" pitchFamily="34" charset="-122"/>
              </a:rPr>
              <a:t>three-element Yagi </a:t>
            </a:r>
            <a:r>
              <a:rPr lang="en-US" altLang="en-US" sz="1500" dirty="0">
                <a:solidFill>
                  <a:srgbClr val="000066"/>
                </a:solidFill>
                <a:latin typeface="Rockwell" panose="02060603020205020403" pitchFamily="18" charset="0"/>
                <a:ea typeface="Microsoft YaHei" panose="020B0503020204020204" pitchFamily="34" charset="-122"/>
              </a:rPr>
              <a:t>antenna.  </a:t>
            </a:r>
            <a:r>
              <a:rPr lang="en-US" altLang="en-US" sz="750" dirty="0">
                <a:solidFill>
                  <a:srgbClr val="000066"/>
                </a:solidFill>
                <a:latin typeface="Rockwell" panose="02060603020205020403" pitchFamily="18" charset="0"/>
                <a:ea typeface="Microsoft YaHei" panose="020B0503020204020204" pitchFamily="34" charset="-122"/>
              </a:rPr>
              <a:t>(G9C14)</a:t>
            </a:r>
          </a:p>
          <a:p>
            <a:pPr marL="257175" indent="-257175" defTabSz="342900" fontAlgn="base">
              <a:spcBef>
                <a:spcPts val="375"/>
              </a:spcBef>
              <a:spcAft>
                <a:spcPct val="0"/>
              </a:spcAft>
              <a:buFont typeface="Wingdings" panose="05000000000000000000" pitchFamily="2" charset="2"/>
              <a:buChar char="Ø"/>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7175" indent="-257175" defTabSz="342900" fontAlgn="base">
              <a:spcBef>
                <a:spcPts val="375"/>
              </a:spcBef>
              <a:spcAft>
                <a:spcPct val="0"/>
              </a:spcAft>
              <a:buFont typeface="Wingdings" panose="05000000000000000000" pitchFamily="2" charset="2"/>
              <a:buChar char="Ø"/>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p:txBody>
      </p:sp>
      <p:sp>
        <p:nvSpPr>
          <p:cNvPr id="24581" name="AutoShape 5">
            <a:extLst>
              <a:ext uri="{FF2B5EF4-FFF2-40B4-BE49-F238E27FC236}">
                <a16:creationId xmlns:a16="http://schemas.microsoft.com/office/drawing/2014/main" id="{DE57D178-BF97-D831-ACC3-9181B01567B6}"/>
              </a:ext>
            </a:extLst>
          </p:cNvPr>
          <p:cNvSpPr>
            <a:spLocks noChangeArrowheads="1"/>
          </p:cNvSpPr>
          <p:nvPr/>
        </p:nvSpPr>
        <p:spPr bwMode="auto">
          <a:xfrm>
            <a:off x="3298270" y="2084695"/>
            <a:ext cx="1440656" cy="394051"/>
          </a:xfrm>
          <a:custGeom>
            <a:avLst/>
            <a:gdLst>
              <a:gd name="T0" fmla="*/ 1920875 w 1920875"/>
              <a:gd name="T1" fmla="*/ 262701 h 519113"/>
              <a:gd name="T2" fmla="*/ 960438 w 1920875"/>
              <a:gd name="T3" fmla="*/ 525401 h 519113"/>
              <a:gd name="T4" fmla="*/ 0 w 1920875"/>
              <a:gd name="T5" fmla="*/ 262701 h 519113"/>
              <a:gd name="T6" fmla="*/ 960438 w 1920875"/>
              <a:gd name="T7" fmla="*/ 0 h 519113"/>
              <a:gd name="T8" fmla="*/ 0 60000 65536"/>
              <a:gd name="T9" fmla="*/ 5898240 60000 65536"/>
              <a:gd name="T10" fmla="*/ 11796480 60000 65536"/>
              <a:gd name="T11" fmla="*/ 17694720 60000 65536"/>
              <a:gd name="T12" fmla="*/ 0 w 1920875"/>
              <a:gd name="T13" fmla="*/ 0 h 519113"/>
              <a:gd name="T14" fmla="*/ 1920875 w 1920875"/>
              <a:gd name="T15" fmla="*/ 519113 h 519113"/>
            </a:gdLst>
            <a:ahLst/>
            <a:cxnLst>
              <a:cxn ang="T8">
                <a:pos x="T0" y="T1"/>
              </a:cxn>
              <a:cxn ang="T9">
                <a:pos x="T2" y="T3"/>
              </a:cxn>
              <a:cxn ang="T10">
                <a:pos x="T4" y="T5"/>
              </a:cxn>
              <a:cxn ang="T11">
                <a:pos x="T6" y="T7"/>
              </a:cxn>
            </a:cxnLst>
            <a:rect l="T12" t="T13" r="T14" b="T15"/>
            <a:pathLst>
              <a:path w="1920875" h="519113">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5100" rIns="67500" bIns="35100">
            <a:spAutoFit/>
          </a:bodyPr>
          <a:lstStyle>
            <a:lvl1pPr>
              <a:tabLst>
                <a:tab pos="457200" algn="l"/>
                <a:tab pos="914400" algn="l"/>
                <a:tab pos="1371600" algn="l"/>
                <a:tab pos="18288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Lst>
              <a:defRPr>
                <a:solidFill>
                  <a:schemeClr val="tx1"/>
                </a:solidFill>
                <a:latin typeface="Calibri" panose="020F0502020204030204" pitchFamily="34" charset="0"/>
              </a:defRPr>
            </a:lvl9pPr>
          </a:lstStyle>
          <a:p>
            <a:pPr algn="ctr" defTabSz="342900" fontAlgn="base">
              <a:spcBef>
                <a:spcPts val="656"/>
              </a:spcBef>
              <a:spcAft>
                <a:spcPct val="0"/>
              </a:spcAft>
              <a:buClr>
                <a:srgbClr val="000000"/>
              </a:buClr>
              <a:buSzPct val="100000"/>
              <a:tabLst>
                <a:tab pos="342900" algn="l"/>
                <a:tab pos="685800" algn="l"/>
                <a:tab pos="1028700" algn="l"/>
                <a:tab pos="1371600" algn="l"/>
              </a:tabLst>
            </a:pPr>
            <a:r>
              <a:rPr lang="en-US" altLang="en-US" sz="1050" dirty="0">
                <a:solidFill>
                  <a:srgbClr val="FF1515"/>
                </a:solidFill>
                <a:latin typeface="Rockwell" panose="02060603020205020403" pitchFamily="18" charset="0"/>
                <a:ea typeface="Microsoft YaHei" panose="020B0503020204020204" pitchFamily="34" charset="-122"/>
                <a:cs typeface="DejaVu Sans" panose="020B0603030804020204" pitchFamily="34" charset="0"/>
              </a:rPr>
              <a:t>Driven Element for each side (in feet) =</a:t>
            </a:r>
          </a:p>
        </p:txBody>
      </p:sp>
      <p:sp>
        <p:nvSpPr>
          <p:cNvPr id="24582" name="AutoShape 6">
            <a:extLst>
              <a:ext uri="{FF2B5EF4-FFF2-40B4-BE49-F238E27FC236}">
                <a16:creationId xmlns:a16="http://schemas.microsoft.com/office/drawing/2014/main" id="{688345E5-E783-04A7-2E1C-034297F4DC1E}"/>
              </a:ext>
            </a:extLst>
          </p:cNvPr>
          <p:cNvSpPr>
            <a:spLocks noChangeArrowheads="1"/>
          </p:cNvSpPr>
          <p:nvPr/>
        </p:nvSpPr>
        <p:spPr bwMode="auto">
          <a:xfrm>
            <a:off x="3522701" y="2848257"/>
            <a:ext cx="806054" cy="438294"/>
          </a:xfrm>
          <a:custGeom>
            <a:avLst/>
            <a:gdLst>
              <a:gd name="T0" fmla="*/ 1074738 w 1074738"/>
              <a:gd name="T1" fmla="*/ 301846 h 590550"/>
              <a:gd name="T2" fmla="*/ 537369 w 1074738"/>
              <a:gd name="T3" fmla="*/ 603692 h 590550"/>
              <a:gd name="T4" fmla="*/ 0 w 1074738"/>
              <a:gd name="T5" fmla="*/ 301846 h 590550"/>
              <a:gd name="T6" fmla="*/ 537369 w 1074738"/>
              <a:gd name="T7" fmla="*/ 0 h 590550"/>
              <a:gd name="T8" fmla="*/ 0 60000 65536"/>
              <a:gd name="T9" fmla="*/ 5898240 60000 65536"/>
              <a:gd name="T10" fmla="*/ 11796480 60000 65536"/>
              <a:gd name="T11" fmla="*/ 17694720 60000 65536"/>
              <a:gd name="T12" fmla="*/ 0 w 1074738"/>
              <a:gd name="T13" fmla="*/ 0 h 590550"/>
              <a:gd name="T14" fmla="*/ 1074738 w 1074738"/>
              <a:gd name="T15" fmla="*/ 590550 h 590550"/>
            </a:gdLst>
            <a:ahLst/>
            <a:cxnLst>
              <a:cxn ang="T8">
                <a:pos x="T0" y="T1"/>
              </a:cxn>
              <a:cxn ang="T9">
                <a:pos x="T2" y="T3"/>
              </a:cxn>
              <a:cxn ang="T10">
                <a:pos x="T4" y="T5"/>
              </a:cxn>
              <a:cxn ang="T11">
                <a:pos x="T6" y="T7"/>
              </a:cxn>
            </a:cxnLst>
            <a:rect l="T12" t="T13" r="T14" b="T15"/>
            <a:pathLst>
              <a:path w="1074738" h="59055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5100" rIns="67500" bIns="35100">
            <a:spAutoFit/>
          </a:bodyPr>
          <a:lstStyle>
            <a:lvl1pPr>
              <a:tabLst>
                <a:tab pos="457200" algn="l"/>
                <a:tab pos="914400" algn="l"/>
              </a:tabLst>
              <a:defRPr>
                <a:solidFill>
                  <a:schemeClr val="tx1"/>
                </a:solidFill>
                <a:latin typeface="Calibri" panose="020F0502020204030204" pitchFamily="34" charset="0"/>
              </a:defRPr>
            </a:lvl1pPr>
            <a:lvl2pPr marL="742950" indent="-285750">
              <a:tabLst>
                <a:tab pos="457200" algn="l"/>
                <a:tab pos="914400" algn="l"/>
              </a:tabLst>
              <a:defRPr>
                <a:solidFill>
                  <a:schemeClr val="tx1"/>
                </a:solidFill>
                <a:latin typeface="Calibri" panose="020F0502020204030204" pitchFamily="34" charset="0"/>
              </a:defRPr>
            </a:lvl2pPr>
            <a:lvl3pPr marL="1143000" indent="-228600">
              <a:tabLst>
                <a:tab pos="457200" algn="l"/>
                <a:tab pos="914400" algn="l"/>
              </a:tabLst>
              <a:defRPr>
                <a:solidFill>
                  <a:schemeClr val="tx1"/>
                </a:solidFill>
                <a:latin typeface="Calibri" panose="020F0502020204030204" pitchFamily="34" charset="0"/>
              </a:defRPr>
            </a:lvl3pPr>
            <a:lvl4pPr marL="1600200" indent="-228600">
              <a:tabLst>
                <a:tab pos="457200" algn="l"/>
                <a:tab pos="914400" algn="l"/>
              </a:tabLst>
              <a:defRPr>
                <a:solidFill>
                  <a:schemeClr val="tx1"/>
                </a:solidFill>
                <a:latin typeface="Calibri" panose="020F0502020204030204" pitchFamily="34" charset="0"/>
              </a:defRPr>
            </a:lvl4pPr>
            <a:lvl5pPr marL="2057400" indent="-228600">
              <a:tabLst>
                <a:tab pos="457200" algn="l"/>
                <a:tab pos="9144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Lst>
              <a:defRPr>
                <a:solidFill>
                  <a:schemeClr val="tx1"/>
                </a:solidFill>
                <a:latin typeface="Calibri" panose="020F0502020204030204" pitchFamily="34" charset="0"/>
              </a:defRPr>
            </a:lvl9pPr>
          </a:lstStyle>
          <a:p>
            <a:pPr algn="ctr" defTabSz="342900" fontAlgn="base">
              <a:lnSpc>
                <a:spcPts val="1041"/>
              </a:lnSpc>
              <a:spcBef>
                <a:spcPts val="844"/>
              </a:spcBef>
              <a:spcAft>
                <a:spcPct val="0"/>
              </a:spcAft>
              <a:buClr>
                <a:srgbClr val="000000"/>
              </a:buClr>
              <a:buSzPct val="100000"/>
              <a:tabLst>
                <a:tab pos="342900" algn="l"/>
                <a:tab pos="685800" algn="l"/>
              </a:tabLst>
            </a:pPr>
            <a:r>
              <a:rPr lang="en-US" altLang="en-US" sz="1350" dirty="0">
                <a:solidFill>
                  <a:srgbClr val="FF1515"/>
                </a:solidFill>
                <a:latin typeface="Rockwell" panose="02060603020205020403" pitchFamily="18" charset="0"/>
                <a:ea typeface="Microsoft YaHei" panose="020B0503020204020204" pitchFamily="34" charset="-122"/>
                <a:cs typeface="DejaVu Sans" panose="020B0603030804020204" pitchFamily="34" charset="0"/>
              </a:rPr>
              <a:t>1005</a:t>
            </a:r>
          </a:p>
          <a:p>
            <a:pPr algn="ctr" defTabSz="342900" fontAlgn="base">
              <a:lnSpc>
                <a:spcPts val="1041"/>
              </a:lnSpc>
              <a:spcBef>
                <a:spcPts val="844"/>
              </a:spcBef>
              <a:spcAft>
                <a:spcPct val="0"/>
              </a:spcAft>
              <a:buClr>
                <a:srgbClr val="000000"/>
              </a:buClr>
              <a:buSzPct val="100000"/>
              <a:tabLst>
                <a:tab pos="342900" algn="l"/>
                <a:tab pos="685800" algn="l"/>
              </a:tabLst>
            </a:pPr>
            <a:r>
              <a:rPr lang="en-US" altLang="en-US" sz="1350" dirty="0">
                <a:solidFill>
                  <a:srgbClr val="FF1515"/>
                </a:solidFill>
                <a:latin typeface="Rockwell" panose="02060603020205020403" pitchFamily="18" charset="0"/>
                <a:ea typeface="Microsoft YaHei" panose="020B0503020204020204" pitchFamily="34" charset="-122"/>
                <a:cs typeface="DejaVu Sans" panose="020B0603030804020204" pitchFamily="34" charset="0"/>
              </a:rPr>
              <a:t>f (MHz)</a:t>
            </a:r>
          </a:p>
        </p:txBody>
      </p:sp>
      <p:sp>
        <p:nvSpPr>
          <p:cNvPr id="24583" name="Line 7">
            <a:extLst>
              <a:ext uri="{FF2B5EF4-FFF2-40B4-BE49-F238E27FC236}">
                <a16:creationId xmlns:a16="http://schemas.microsoft.com/office/drawing/2014/main" id="{FBB85DFE-30E8-A2D4-8325-0026C4A7F303}"/>
              </a:ext>
            </a:extLst>
          </p:cNvPr>
          <p:cNvSpPr>
            <a:spLocks noChangeShapeType="1"/>
          </p:cNvSpPr>
          <p:nvPr/>
        </p:nvSpPr>
        <p:spPr bwMode="auto">
          <a:xfrm>
            <a:off x="3651884" y="3028788"/>
            <a:ext cx="547688" cy="1190"/>
          </a:xfrm>
          <a:prstGeom prst="line">
            <a:avLst/>
          </a:prstGeom>
          <a:noFill/>
          <a:ln w="28440" cap="sq">
            <a:solidFill>
              <a:srgbClr val="FF1515"/>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342900" eaLnBrk="0" fontAlgn="base" hangingPunct="0">
              <a:spcBef>
                <a:spcPct val="0"/>
              </a:spcBef>
              <a:spcAft>
                <a:spcPct val="0"/>
              </a:spcAft>
            </a:pPr>
            <a:endParaRPr lang="en-US" sz="1350" dirty="0">
              <a:solidFill>
                <a:prstClr val="black"/>
              </a:solidFill>
              <a:latin typeface="Calibri" panose="020F0502020204030204" pitchFamily="34" charset="0"/>
            </a:endParaRPr>
          </a:p>
        </p:txBody>
      </p:sp>
      <p:sp>
        <p:nvSpPr>
          <p:cNvPr id="24584" name="AutoShape 8">
            <a:extLst>
              <a:ext uri="{FF2B5EF4-FFF2-40B4-BE49-F238E27FC236}">
                <a16:creationId xmlns:a16="http://schemas.microsoft.com/office/drawing/2014/main" id="{8B965EAC-DCFC-45AB-C494-E7513C266A2C}"/>
              </a:ext>
            </a:extLst>
          </p:cNvPr>
          <p:cNvSpPr>
            <a:spLocks noChangeArrowheads="1"/>
          </p:cNvSpPr>
          <p:nvPr/>
        </p:nvSpPr>
        <p:spPr bwMode="auto">
          <a:xfrm>
            <a:off x="4688681" y="3099197"/>
            <a:ext cx="316706" cy="347884"/>
          </a:xfrm>
          <a:custGeom>
            <a:avLst/>
            <a:gdLst>
              <a:gd name="T0" fmla="*/ 422275 w 422275"/>
              <a:gd name="T1" fmla="*/ 231923 h 458788"/>
              <a:gd name="T2" fmla="*/ 211138 w 422275"/>
              <a:gd name="T3" fmla="*/ 463846 h 458788"/>
              <a:gd name="T4" fmla="*/ 0 w 422275"/>
              <a:gd name="T5" fmla="*/ 231923 h 458788"/>
              <a:gd name="T6" fmla="*/ 211138 w 422275"/>
              <a:gd name="T7" fmla="*/ 0 h 458788"/>
              <a:gd name="T8" fmla="*/ 0 60000 65536"/>
              <a:gd name="T9" fmla="*/ 5898240 60000 65536"/>
              <a:gd name="T10" fmla="*/ 11796480 60000 65536"/>
              <a:gd name="T11" fmla="*/ 17694720 60000 65536"/>
              <a:gd name="T12" fmla="*/ 0 w 422275"/>
              <a:gd name="T13" fmla="*/ 0 h 458788"/>
              <a:gd name="T14" fmla="*/ 422275 w 422275"/>
              <a:gd name="T15" fmla="*/ 458788 h 458788"/>
            </a:gdLst>
            <a:ahLst/>
            <a:cxnLst>
              <a:cxn ang="T8">
                <a:pos x="T0" y="T1"/>
              </a:cxn>
              <a:cxn ang="T9">
                <a:pos x="T2" y="T3"/>
              </a:cxn>
              <a:cxn ang="T10">
                <a:pos x="T4" y="T5"/>
              </a:cxn>
              <a:cxn ang="T11">
                <a:pos x="T6" y="T7"/>
              </a:cxn>
            </a:cxnLst>
            <a:rect l="T12" t="T13" r="T14" b="T15"/>
            <a:pathLst>
              <a:path w="422275" h="458788">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5100" rIns="67500" bIns="351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defTabSz="342900" fontAlgn="base">
              <a:spcBef>
                <a:spcPts val="1125"/>
              </a:spcBef>
              <a:spcAft>
                <a:spcPct val="0"/>
              </a:spcAft>
              <a:buClr>
                <a:srgbClr val="000000"/>
              </a:buClr>
              <a:buSzPct val="100000"/>
            </a:pPr>
            <a:r>
              <a:rPr lang="en-US" altLang="en-US" dirty="0">
                <a:solidFill>
                  <a:srgbClr val="FF1515"/>
                </a:solidFill>
                <a:latin typeface="Verdana" panose="020B0604030504040204" pitchFamily="34" charset="0"/>
                <a:cs typeface="DejaVu Sans" panose="020B0603030804020204" pitchFamily="34" charset="0"/>
              </a:rPr>
              <a:t>/</a:t>
            </a:r>
          </a:p>
        </p:txBody>
      </p:sp>
      <p:sp>
        <p:nvSpPr>
          <p:cNvPr id="24585" name="AutoShape 9">
            <a:extLst>
              <a:ext uri="{FF2B5EF4-FFF2-40B4-BE49-F238E27FC236}">
                <a16:creationId xmlns:a16="http://schemas.microsoft.com/office/drawing/2014/main" id="{03C870A1-3AEA-9990-5E37-5CCA5EB7A019}"/>
              </a:ext>
            </a:extLst>
          </p:cNvPr>
          <p:cNvSpPr>
            <a:spLocks noChangeArrowheads="1"/>
          </p:cNvSpPr>
          <p:nvPr/>
        </p:nvSpPr>
        <p:spPr bwMode="auto">
          <a:xfrm>
            <a:off x="4306729" y="2912701"/>
            <a:ext cx="259556" cy="278635"/>
          </a:xfrm>
          <a:custGeom>
            <a:avLst/>
            <a:gdLst>
              <a:gd name="T0" fmla="*/ 346075 w 346075"/>
              <a:gd name="T1" fmla="*/ 184150 h 368300"/>
              <a:gd name="T2" fmla="*/ 173038 w 346075"/>
              <a:gd name="T3" fmla="*/ 368300 h 368300"/>
              <a:gd name="T4" fmla="*/ 0 w 346075"/>
              <a:gd name="T5" fmla="*/ 184150 h 368300"/>
              <a:gd name="T6" fmla="*/ 173038 w 346075"/>
              <a:gd name="T7" fmla="*/ 0 h 368300"/>
              <a:gd name="T8" fmla="*/ 0 60000 65536"/>
              <a:gd name="T9" fmla="*/ 5898240 60000 65536"/>
              <a:gd name="T10" fmla="*/ 11796480 60000 65536"/>
              <a:gd name="T11" fmla="*/ 17694720 60000 65536"/>
              <a:gd name="T12" fmla="*/ 0 w 346075"/>
              <a:gd name="T13" fmla="*/ 0 h 368300"/>
              <a:gd name="T14" fmla="*/ 346075 w 346075"/>
              <a:gd name="T15" fmla="*/ 368300 h 368300"/>
            </a:gdLst>
            <a:ahLst/>
            <a:cxnLst>
              <a:cxn ang="T8">
                <a:pos x="T0" y="T1"/>
              </a:cxn>
              <a:cxn ang="T9">
                <a:pos x="T2" y="T3"/>
              </a:cxn>
              <a:cxn ang="T10">
                <a:pos x="T4" y="T5"/>
              </a:cxn>
              <a:cxn ang="T11">
                <a:pos x="T6" y="T7"/>
              </a:cxn>
            </a:cxnLst>
            <a:rect l="T12" t="T13" r="T14" b="T15"/>
            <a:pathLst>
              <a:path w="346075" h="36830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5100" rIns="67500" bIns="351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defTabSz="342900" fontAlgn="base">
              <a:spcBef>
                <a:spcPts val="844"/>
              </a:spcBef>
              <a:spcAft>
                <a:spcPct val="0"/>
              </a:spcAft>
              <a:buClr>
                <a:srgbClr val="000000"/>
              </a:buClr>
              <a:buSzPct val="100000"/>
            </a:pPr>
            <a:r>
              <a:rPr lang="en-US" altLang="en-US" sz="1350" dirty="0">
                <a:solidFill>
                  <a:srgbClr val="FF1515"/>
                </a:solidFill>
                <a:latin typeface="Verdana" panose="020B0604030504040204" pitchFamily="34" charset="0"/>
                <a:cs typeface="DejaVu Sans" panose="020B0603030804020204" pitchFamily="34" charset="0"/>
              </a:rPr>
              <a:t>4</a:t>
            </a:r>
          </a:p>
        </p:txBody>
      </p:sp>
      <p:sp>
        <p:nvSpPr>
          <p:cNvPr id="24586" name="AutoShape 10">
            <a:extLst>
              <a:ext uri="{FF2B5EF4-FFF2-40B4-BE49-F238E27FC236}">
                <a16:creationId xmlns:a16="http://schemas.microsoft.com/office/drawing/2014/main" id="{390122C4-8ECD-711E-F7F6-F1572B06ADC3}"/>
              </a:ext>
            </a:extLst>
          </p:cNvPr>
          <p:cNvSpPr>
            <a:spLocks noChangeArrowheads="1"/>
          </p:cNvSpPr>
          <p:nvPr/>
        </p:nvSpPr>
        <p:spPr bwMode="auto">
          <a:xfrm>
            <a:off x="3002994" y="3661380"/>
            <a:ext cx="2332434" cy="232468"/>
          </a:xfrm>
          <a:custGeom>
            <a:avLst/>
            <a:gdLst>
              <a:gd name="T0" fmla="*/ 3109912 w 3109912"/>
              <a:gd name="T1" fmla="*/ 154979 h 306388"/>
              <a:gd name="T2" fmla="*/ 1554956 w 3109912"/>
              <a:gd name="T3" fmla="*/ 309958 h 306388"/>
              <a:gd name="T4" fmla="*/ 0 w 3109912"/>
              <a:gd name="T5" fmla="*/ 154979 h 306388"/>
              <a:gd name="T6" fmla="*/ 1554956 w 3109912"/>
              <a:gd name="T7" fmla="*/ 0 h 306388"/>
              <a:gd name="T8" fmla="*/ 0 60000 65536"/>
              <a:gd name="T9" fmla="*/ 5898240 60000 65536"/>
              <a:gd name="T10" fmla="*/ 11796480 60000 65536"/>
              <a:gd name="T11" fmla="*/ 17694720 60000 65536"/>
              <a:gd name="T12" fmla="*/ 0 w 3109912"/>
              <a:gd name="T13" fmla="*/ 0 h 306388"/>
              <a:gd name="T14" fmla="*/ 3109912 w 3109912"/>
              <a:gd name="T15" fmla="*/ 306388 h 306388"/>
            </a:gdLst>
            <a:ahLst/>
            <a:cxnLst>
              <a:cxn ang="T8">
                <a:pos x="T0" y="T1"/>
              </a:cxn>
              <a:cxn ang="T9">
                <a:pos x="T2" y="T3"/>
              </a:cxn>
              <a:cxn ang="T10">
                <a:pos x="T4" y="T5"/>
              </a:cxn>
              <a:cxn ang="T11">
                <a:pos x="T6" y="T7"/>
              </a:cxn>
            </a:cxnLst>
            <a:rect l="T12" t="T13" r="T14" b="T15"/>
            <a:pathLst>
              <a:path w="3109912" h="306388">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5100" rIns="67500" bIns="35100">
            <a:spAutoFit/>
          </a:bodyPr>
          <a:lstStyle>
            <a:lvl1pPr>
              <a:tabLst>
                <a:tab pos="457200" algn="l"/>
                <a:tab pos="914400" algn="l"/>
                <a:tab pos="1371600" algn="l"/>
                <a:tab pos="1828800" algn="l"/>
                <a:tab pos="2286000" algn="l"/>
                <a:tab pos="2743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Lst>
              <a:defRPr>
                <a:solidFill>
                  <a:schemeClr val="tx1"/>
                </a:solidFill>
                <a:latin typeface="Calibri" panose="020F0502020204030204" pitchFamily="34" charset="0"/>
              </a:defRPr>
            </a:lvl9pPr>
          </a:lstStyle>
          <a:p>
            <a:pPr defTabSz="342900" fontAlgn="base">
              <a:spcBef>
                <a:spcPts val="656"/>
              </a:spcBef>
              <a:spcAft>
                <a:spcPct val="0"/>
              </a:spcAft>
              <a:buClr>
                <a:srgbClr val="000000"/>
              </a:buClr>
              <a:buSzPct val="100000"/>
              <a:tabLst>
                <a:tab pos="342900" algn="l"/>
                <a:tab pos="685800" algn="l"/>
                <a:tab pos="1028700" algn="l"/>
                <a:tab pos="1371600" algn="l"/>
                <a:tab pos="1714500" algn="l"/>
                <a:tab pos="2057400" algn="l"/>
              </a:tabLst>
            </a:pPr>
            <a:r>
              <a:rPr lang="en-US" altLang="en-US" sz="1050" dirty="0">
                <a:solidFill>
                  <a:srgbClr val="FF1515"/>
                </a:solidFill>
                <a:latin typeface="Rockwell" panose="02060603020205020403" pitchFamily="18" charset="0"/>
                <a:ea typeface="Microsoft YaHei" panose="020B0503020204020204" pitchFamily="34" charset="-122"/>
                <a:cs typeface="DejaVu Sans" panose="020B0603030804020204" pitchFamily="34" charset="0"/>
              </a:rPr>
              <a:t>Horizontal polarization feed-point</a:t>
            </a:r>
          </a:p>
        </p:txBody>
      </p:sp>
      <p:sp>
        <p:nvSpPr>
          <p:cNvPr id="3" name="Slide Number Placeholder 2">
            <a:extLst>
              <a:ext uri="{FF2B5EF4-FFF2-40B4-BE49-F238E27FC236}">
                <a16:creationId xmlns:a16="http://schemas.microsoft.com/office/drawing/2014/main" id="{B54E5FB3-0CD1-ED8F-DB12-F5B6EB424E72}"/>
              </a:ext>
            </a:extLst>
          </p:cNvPr>
          <p:cNvSpPr>
            <a:spLocks noGrp="1"/>
          </p:cNvSpPr>
          <p:nvPr>
            <p:ph type="sldNum" sz="quarter" idx="12"/>
          </p:nvPr>
        </p:nvSpPr>
        <p:spPr/>
        <p:txBody>
          <a:bodyPr/>
          <a:lstStyle/>
          <a:p>
            <a:pPr defTabSz="342900">
              <a:defRPr/>
            </a:pPr>
            <a:fld id="{F9B04EAC-6405-42D3-B5A3-0AE3489ADD26}" type="slidenum">
              <a:rPr lang="en-US">
                <a:solidFill>
                  <a:prstClr val="black">
                    <a:tint val="75000"/>
                  </a:prstClr>
                </a:solidFill>
                <a:latin typeface="Calibri" panose="020F0502020204030204"/>
              </a:rPr>
              <a:pPr defTabSz="342900">
                <a:defRPr/>
              </a:pPr>
              <a:t>24</a:t>
            </a:fld>
            <a:endParaRPr lang="en-US" dirty="0">
              <a:solidFill>
                <a:prstClr val="black">
                  <a:tint val="75000"/>
                </a:prstClr>
              </a:solidFill>
              <a:latin typeface="Calibri" panose="020F0502020204030204"/>
            </a:endParaRPr>
          </a:p>
        </p:txBody>
      </p:sp>
      <p:pic>
        <p:nvPicPr>
          <p:cNvPr id="4" name="Picture 3">
            <a:extLst>
              <a:ext uri="{FF2B5EF4-FFF2-40B4-BE49-F238E27FC236}">
                <a16:creationId xmlns:a16="http://schemas.microsoft.com/office/drawing/2014/main" id="{3114B466-A0EA-F31C-4CAB-77D6C04B3A7B}"/>
              </a:ext>
            </a:extLst>
          </p:cNvPr>
          <p:cNvPicPr>
            <a:picLocks noChangeAspect="1"/>
          </p:cNvPicPr>
          <p:nvPr/>
        </p:nvPicPr>
        <p:blipFill>
          <a:blip r:embed="rId3"/>
          <a:stretch>
            <a:fillRect/>
          </a:stretch>
        </p:blipFill>
        <p:spPr>
          <a:xfrm>
            <a:off x="1057432" y="1833859"/>
            <a:ext cx="1521077" cy="1827521"/>
          </a:xfrm>
          <a:prstGeom prst="rect">
            <a:avLst/>
          </a:prstGeom>
        </p:spPr>
      </p:pic>
      <p:pic>
        <p:nvPicPr>
          <p:cNvPr id="5" name="Picture 4">
            <a:extLst>
              <a:ext uri="{FF2B5EF4-FFF2-40B4-BE49-F238E27FC236}">
                <a16:creationId xmlns:a16="http://schemas.microsoft.com/office/drawing/2014/main" id="{3FA73147-6402-4B42-FC44-2EDEBCDF8225}"/>
              </a:ext>
            </a:extLst>
          </p:cNvPr>
          <p:cNvPicPr>
            <a:picLocks noChangeAspect="1"/>
          </p:cNvPicPr>
          <p:nvPr/>
        </p:nvPicPr>
        <p:blipFill>
          <a:blip r:embed="rId4"/>
          <a:stretch>
            <a:fillRect/>
          </a:stretch>
        </p:blipFill>
        <p:spPr>
          <a:xfrm>
            <a:off x="5143235" y="1833859"/>
            <a:ext cx="2915180" cy="1827521"/>
          </a:xfrm>
          <a:prstGeom prst="rect">
            <a:avLst/>
          </a:prstGeom>
        </p:spPr>
      </p:pic>
      <p:cxnSp>
        <p:nvCxnSpPr>
          <p:cNvPr id="7" name="Straight Arrow Connector 6">
            <a:extLst>
              <a:ext uri="{FF2B5EF4-FFF2-40B4-BE49-F238E27FC236}">
                <a16:creationId xmlns:a16="http://schemas.microsoft.com/office/drawing/2014/main" id="{434101BA-F853-4449-1872-DAF6B34E7C1E}"/>
              </a:ext>
            </a:extLst>
          </p:cNvPr>
          <p:cNvCxnSpPr/>
          <p:nvPr/>
        </p:nvCxnSpPr>
        <p:spPr>
          <a:xfrm flipH="1" flipV="1">
            <a:off x="1503997" y="2893799"/>
            <a:ext cx="1498997" cy="883667"/>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 name="Rectangle 4">
            <a:extLst>
              <a:ext uri="{FF2B5EF4-FFF2-40B4-BE49-F238E27FC236}">
                <a16:creationId xmlns:a16="http://schemas.microsoft.com/office/drawing/2014/main" id="{4055845A-7828-FCAB-EF15-30AB47DA35B4}"/>
              </a:ext>
            </a:extLst>
          </p:cNvPr>
          <p:cNvSpPr txBox="1">
            <a:spLocks noChangeArrowheads="1"/>
          </p:cNvSpPr>
          <p:nvPr/>
        </p:nvSpPr>
        <p:spPr>
          <a:xfrm>
            <a:off x="1331118" y="156736"/>
            <a:ext cx="6481763" cy="427434"/>
          </a:xfrm>
          <a:prstGeom prst="rect">
            <a:avLst/>
          </a:prstGeom>
        </p:spPr>
        <p:txBody>
          <a:bodyPr>
            <a:normAutofit fontScale="97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r>
              <a:rPr lang="en-US" altLang="en-US" sz="2700" dirty="0"/>
              <a:t>HF Antennas</a:t>
            </a:r>
          </a:p>
        </p:txBody>
      </p:sp>
    </p:spTree>
    <p:extLst>
      <p:ext uri="{BB962C8B-B14F-4D97-AF65-F5344CB8AC3E}">
        <p14:creationId xmlns:p14="http://schemas.microsoft.com/office/powerpoint/2010/main" val="1649464069"/>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additive="repl">
                                        <p:cTn id="6" dur="1" fill="hold">
                                          <p:stCondLst>
                                            <p:cond delay="0"/>
                                          </p:stCondLst>
                                        </p:cTn>
                                        <p:tgtEl>
                                          <p:spTgt spid="24578">
                                            <p:txEl>
                                              <p:pRg st="0" end="0"/>
                                            </p:txEl>
                                          </p:spTgt>
                                        </p:tgtEl>
                                        <p:attrNameLst>
                                          <p:attrName>style.visibility</p:attrName>
                                        </p:attrNameLst>
                                      </p:cBhvr>
                                      <p:to>
                                        <p:strVal val="visible"/>
                                      </p:to>
                                    </p:set>
                                    <p:animEffect transition="in" filter="wipe(up)">
                                      <p:cBhvr additive="repl">
                                        <p:cTn id="7" dur="1000"/>
                                        <p:tgtEl>
                                          <p:spTgt spid="2457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4578">
                                            <p:txEl>
                                              <p:pRg st="1" end="1"/>
                                            </p:txEl>
                                          </p:spTgt>
                                        </p:tgtEl>
                                        <p:attrNameLst>
                                          <p:attrName>style.visibility</p:attrName>
                                        </p:attrNameLst>
                                      </p:cBhvr>
                                      <p:to>
                                        <p:strVal val="visible"/>
                                      </p:to>
                                    </p:set>
                                    <p:animEffect transition="in" filter="wipe(left)">
                                      <p:cBhvr>
                                        <p:cTn id="12" dur="1000"/>
                                        <p:tgtEl>
                                          <p:spTgt spid="24578">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3" presetClass="entr" presetSubtype="16" fill="hold" nodeType="clickEffect">
                                  <p:stCondLst>
                                    <p:cond delay="0"/>
                                  </p:stCondLst>
                                  <p:childTnLst>
                                    <p:set>
                                      <p:cBhvr additive="repl">
                                        <p:cTn id="16" dur="1" fill="hold">
                                          <p:stCondLst>
                                            <p:cond delay="0"/>
                                          </p:stCondLst>
                                        </p:cTn>
                                        <p:tgtEl>
                                          <p:spTgt spid="24581"/>
                                        </p:tgtEl>
                                        <p:attrNameLst>
                                          <p:attrName>style.visibility</p:attrName>
                                        </p:attrNameLst>
                                      </p:cBhvr>
                                      <p:to>
                                        <p:strVal val="visible"/>
                                      </p:to>
                                    </p:set>
                                    <p:anim calcmode="lin" valueType="num">
                                      <p:cBhvr additive="repl">
                                        <p:cTn id="17" dur="1000" fill="hold"/>
                                        <p:tgtEl>
                                          <p:spTgt spid="24581"/>
                                        </p:tgtEl>
                                        <p:attrNameLst>
                                          <p:attrName>ppt_w</p:attrName>
                                        </p:attrNameLst>
                                      </p:cBhvr>
                                      <p:tavLst>
                                        <p:tav tm="100000">
                                          <p:val>
                                            <p:fltVal val="0"/>
                                          </p:val>
                                        </p:tav>
                                        <p:tav>
                                          <p:val>
                                            <p:strVal val="#ppt_w"/>
                                          </p:val>
                                        </p:tav>
                                      </p:tavLst>
                                    </p:anim>
                                    <p:anim calcmode="lin" valueType="num">
                                      <p:cBhvr additive="repl">
                                        <p:cTn id="18" dur="1000" fill="hold"/>
                                        <p:tgtEl>
                                          <p:spTgt spid="24581"/>
                                        </p:tgtEl>
                                        <p:attrNameLst>
                                          <p:attrName>ppt_h</p:attrName>
                                        </p:attrNameLst>
                                      </p:cBhvr>
                                      <p:tavLst>
                                        <p:tav tm="100000">
                                          <p:val>
                                            <p:fltVal val="0"/>
                                          </p:val>
                                        </p:tav>
                                        <p:tav>
                                          <p:val>
                                            <p:strVal val="#ppt_h"/>
                                          </p:val>
                                        </p:tav>
                                      </p:tavLst>
                                    </p:anim>
                                  </p:childTnLst>
                                </p:cTn>
                              </p:par>
                              <p:par>
                                <p:cTn id="19" presetID="23" presetClass="entr" presetSubtype="16" fill="hold" nodeType="withEffect">
                                  <p:stCondLst>
                                    <p:cond delay="0"/>
                                  </p:stCondLst>
                                  <p:childTnLst>
                                    <p:set>
                                      <p:cBhvr additive="repl">
                                        <p:cTn id="20" dur="1" fill="hold">
                                          <p:stCondLst>
                                            <p:cond delay="0"/>
                                          </p:stCondLst>
                                        </p:cTn>
                                        <p:tgtEl>
                                          <p:spTgt spid="24582"/>
                                        </p:tgtEl>
                                        <p:attrNameLst>
                                          <p:attrName>style.visibility</p:attrName>
                                        </p:attrNameLst>
                                      </p:cBhvr>
                                      <p:to>
                                        <p:strVal val="visible"/>
                                      </p:to>
                                    </p:set>
                                    <p:anim calcmode="lin" valueType="num">
                                      <p:cBhvr additive="repl">
                                        <p:cTn id="21" dur="1000" fill="hold"/>
                                        <p:tgtEl>
                                          <p:spTgt spid="24582"/>
                                        </p:tgtEl>
                                        <p:attrNameLst>
                                          <p:attrName>ppt_w</p:attrName>
                                        </p:attrNameLst>
                                      </p:cBhvr>
                                      <p:tavLst>
                                        <p:tav tm="100000">
                                          <p:val>
                                            <p:fltVal val="0"/>
                                          </p:val>
                                        </p:tav>
                                        <p:tav>
                                          <p:val>
                                            <p:strVal val="#ppt_w"/>
                                          </p:val>
                                        </p:tav>
                                      </p:tavLst>
                                    </p:anim>
                                    <p:anim calcmode="lin" valueType="num">
                                      <p:cBhvr additive="repl">
                                        <p:cTn id="22" dur="1000" fill="hold"/>
                                        <p:tgtEl>
                                          <p:spTgt spid="24582"/>
                                        </p:tgtEl>
                                        <p:attrNameLst>
                                          <p:attrName>ppt_h</p:attrName>
                                        </p:attrNameLst>
                                      </p:cBhvr>
                                      <p:tavLst>
                                        <p:tav tm="100000">
                                          <p:val>
                                            <p:fltVal val="0"/>
                                          </p:val>
                                        </p:tav>
                                        <p:tav>
                                          <p:val>
                                            <p:strVal val="#ppt_h"/>
                                          </p:val>
                                        </p:tav>
                                      </p:tavLst>
                                    </p:anim>
                                  </p:childTnLst>
                                </p:cTn>
                              </p:par>
                              <p:par>
                                <p:cTn id="23" presetID="23" presetClass="entr" presetSubtype="16" fill="hold" nodeType="withEffect">
                                  <p:stCondLst>
                                    <p:cond delay="0"/>
                                  </p:stCondLst>
                                  <p:childTnLst>
                                    <p:set>
                                      <p:cBhvr additive="repl">
                                        <p:cTn id="24" dur="1" fill="hold">
                                          <p:stCondLst>
                                            <p:cond delay="0"/>
                                          </p:stCondLst>
                                        </p:cTn>
                                        <p:tgtEl>
                                          <p:spTgt spid="24583"/>
                                        </p:tgtEl>
                                        <p:attrNameLst>
                                          <p:attrName>style.visibility</p:attrName>
                                        </p:attrNameLst>
                                      </p:cBhvr>
                                      <p:to>
                                        <p:strVal val="visible"/>
                                      </p:to>
                                    </p:set>
                                    <p:anim calcmode="lin" valueType="num">
                                      <p:cBhvr additive="repl">
                                        <p:cTn id="25" dur="1000" fill="hold"/>
                                        <p:tgtEl>
                                          <p:spTgt spid="24583"/>
                                        </p:tgtEl>
                                        <p:attrNameLst>
                                          <p:attrName>ppt_w</p:attrName>
                                        </p:attrNameLst>
                                      </p:cBhvr>
                                      <p:tavLst>
                                        <p:tav tm="100000">
                                          <p:val>
                                            <p:fltVal val="0"/>
                                          </p:val>
                                        </p:tav>
                                        <p:tav>
                                          <p:val>
                                            <p:strVal val="#ppt_w"/>
                                          </p:val>
                                        </p:tav>
                                      </p:tavLst>
                                    </p:anim>
                                    <p:anim calcmode="lin" valueType="num">
                                      <p:cBhvr additive="repl">
                                        <p:cTn id="26" dur="1000" fill="hold"/>
                                        <p:tgtEl>
                                          <p:spTgt spid="24583"/>
                                        </p:tgtEl>
                                        <p:attrNameLst>
                                          <p:attrName>ppt_h</p:attrName>
                                        </p:attrNameLst>
                                      </p:cBhvr>
                                      <p:tavLst>
                                        <p:tav tm="100000">
                                          <p:val>
                                            <p:fltVal val="0"/>
                                          </p:val>
                                        </p:tav>
                                        <p:tav>
                                          <p:val>
                                            <p:strVal val="#ppt_h"/>
                                          </p:val>
                                        </p:tav>
                                      </p:tavLst>
                                    </p:anim>
                                  </p:childTnLst>
                                </p:cTn>
                              </p:par>
                              <p:par>
                                <p:cTn id="27" presetID="23" presetClass="entr" presetSubtype="16" fill="hold" nodeType="withEffect">
                                  <p:stCondLst>
                                    <p:cond delay="100"/>
                                  </p:stCondLst>
                                  <p:childTnLst>
                                    <p:set>
                                      <p:cBhvr additive="repl">
                                        <p:cTn id="28" dur="1" fill="hold">
                                          <p:stCondLst>
                                            <p:cond delay="0"/>
                                          </p:stCondLst>
                                        </p:cTn>
                                        <p:tgtEl>
                                          <p:spTgt spid="24584"/>
                                        </p:tgtEl>
                                        <p:attrNameLst>
                                          <p:attrName>style.visibility</p:attrName>
                                        </p:attrNameLst>
                                      </p:cBhvr>
                                      <p:to>
                                        <p:strVal val="visible"/>
                                      </p:to>
                                    </p:set>
                                    <p:anim calcmode="lin" valueType="num">
                                      <p:cBhvr additive="repl">
                                        <p:cTn id="29" dur="1000" fill="hold"/>
                                        <p:tgtEl>
                                          <p:spTgt spid="24584"/>
                                        </p:tgtEl>
                                        <p:attrNameLst>
                                          <p:attrName>ppt_w</p:attrName>
                                        </p:attrNameLst>
                                      </p:cBhvr>
                                      <p:tavLst>
                                        <p:tav tm="100000">
                                          <p:val>
                                            <p:fltVal val="0"/>
                                          </p:val>
                                        </p:tav>
                                        <p:tav>
                                          <p:val>
                                            <p:strVal val="#ppt_w"/>
                                          </p:val>
                                        </p:tav>
                                      </p:tavLst>
                                    </p:anim>
                                    <p:anim calcmode="lin" valueType="num">
                                      <p:cBhvr additive="repl">
                                        <p:cTn id="30" dur="1000" fill="hold"/>
                                        <p:tgtEl>
                                          <p:spTgt spid="24584"/>
                                        </p:tgtEl>
                                        <p:attrNameLst>
                                          <p:attrName>ppt_h</p:attrName>
                                        </p:attrNameLst>
                                      </p:cBhvr>
                                      <p:tavLst>
                                        <p:tav tm="100000">
                                          <p:val>
                                            <p:fltVal val="0"/>
                                          </p:val>
                                        </p:tav>
                                        <p:tav>
                                          <p:val>
                                            <p:strVal val="#ppt_h"/>
                                          </p:val>
                                        </p:tav>
                                      </p:tavLst>
                                    </p:anim>
                                  </p:childTnLst>
                                </p:cTn>
                              </p:par>
                              <p:par>
                                <p:cTn id="31" presetID="23" presetClass="entr" presetSubtype="16" fill="hold" nodeType="withEffect">
                                  <p:stCondLst>
                                    <p:cond delay="0"/>
                                  </p:stCondLst>
                                  <p:childTnLst>
                                    <p:set>
                                      <p:cBhvr additive="repl">
                                        <p:cTn id="32" dur="1" fill="hold">
                                          <p:stCondLst>
                                            <p:cond delay="0"/>
                                          </p:stCondLst>
                                        </p:cTn>
                                        <p:tgtEl>
                                          <p:spTgt spid="24585"/>
                                        </p:tgtEl>
                                        <p:attrNameLst>
                                          <p:attrName>style.visibility</p:attrName>
                                        </p:attrNameLst>
                                      </p:cBhvr>
                                      <p:to>
                                        <p:strVal val="visible"/>
                                      </p:to>
                                    </p:set>
                                    <p:anim calcmode="lin" valueType="num">
                                      <p:cBhvr additive="repl">
                                        <p:cTn id="33" dur="1000" fill="hold"/>
                                        <p:tgtEl>
                                          <p:spTgt spid="24585"/>
                                        </p:tgtEl>
                                        <p:attrNameLst>
                                          <p:attrName>ppt_w</p:attrName>
                                        </p:attrNameLst>
                                      </p:cBhvr>
                                      <p:tavLst>
                                        <p:tav tm="100000">
                                          <p:val>
                                            <p:fltVal val="0"/>
                                          </p:val>
                                        </p:tav>
                                        <p:tav>
                                          <p:val>
                                            <p:strVal val="#ppt_w"/>
                                          </p:val>
                                        </p:tav>
                                      </p:tavLst>
                                    </p:anim>
                                    <p:anim calcmode="lin" valueType="num">
                                      <p:cBhvr additive="repl">
                                        <p:cTn id="34" dur="1000" fill="hold"/>
                                        <p:tgtEl>
                                          <p:spTgt spid="24585"/>
                                        </p:tgtEl>
                                        <p:attrNameLst>
                                          <p:attrName>ppt_h</p:attrName>
                                        </p:attrNameLst>
                                      </p:cBhvr>
                                      <p:tavLst>
                                        <p:tav tm="100000">
                                          <p:val>
                                            <p:fltVal val="0"/>
                                          </p:val>
                                        </p:tav>
                                        <p:tav>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left)">
                                      <p:cBhvr>
                                        <p:cTn id="39" dur="1000"/>
                                        <p:tgtEl>
                                          <p:spTgt spid="4"/>
                                        </p:tgtEl>
                                      </p:cBhvr>
                                    </p:animEffect>
                                  </p:childTnLst>
                                </p:cTn>
                              </p:par>
                              <p:par>
                                <p:cTn id="40" presetID="22" presetClass="entr" presetSubtype="2" fill="hold" nodeType="with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right)">
                                      <p:cBhvr>
                                        <p:cTn id="42" dur="10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23" presetClass="entr" presetSubtype="16" fill="hold" nodeType="clickEffect">
                                  <p:stCondLst>
                                    <p:cond delay="100"/>
                                  </p:stCondLst>
                                  <p:childTnLst>
                                    <p:set>
                                      <p:cBhvr additive="repl">
                                        <p:cTn id="46" dur="1" fill="hold">
                                          <p:stCondLst>
                                            <p:cond delay="0"/>
                                          </p:stCondLst>
                                        </p:cTn>
                                        <p:tgtEl>
                                          <p:spTgt spid="24586"/>
                                        </p:tgtEl>
                                        <p:attrNameLst>
                                          <p:attrName>style.visibility</p:attrName>
                                        </p:attrNameLst>
                                      </p:cBhvr>
                                      <p:to>
                                        <p:strVal val="visible"/>
                                      </p:to>
                                    </p:set>
                                    <p:anim calcmode="lin" valueType="num">
                                      <p:cBhvr additive="repl">
                                        <p:cTn id="47" dur="1000" fill="hold"/>
                                        <p:tgtEl>
                                          <p:spTgt spid="24586"/>
                                        </p:tgtEl>
                                        <p:attrNameLst>
                                          <p:attrName>ppt_w</p:attrName>
                                        </p:attrNameLst>
                                      </p:cBhvr>
                                      <p:tavLst>
                                        <p:tav tm="100000">
                                          <p:val>
                                            <p:fltVal val="0"/>
                                          </p:val>
                                        </p:tav>
                                        <p:tav>
                                          <p:val>
                                            <p:strVal val="#ppt_w"/>
                                          </p:val>
                                        </p:tav>
                                      </p:tavLst>
                                    </p:anim>
                                    <p:anim calcmode="lin" valueType="num">
                                      <p:cBhvr additive="repl">
                                        <p:cTn id="48" dur="1000" fill="hold"/>
                                        <p:tgtEl>
                                          <p:spTgt spid="24586"/>
                                        </p:tgtEl>
                                        <p:attrNameLst>
                                          <p:attrName>ppt_h</p:attrName>
                                        </p:attrNameLst>
                                      </p:cBhvr>
                                      <p:tavLst>
                                        <p:tav tm="100000">
                                          <p:val>
                                            <p:fltVal val="0"/>
                                          </p:val>
                                        </p:tav>
                                        <p:tav>
                                          <p:val>
                                            <p:strVal val="#ppt_h"/>
                                          </p:val>
                                        </p:tav>
                                      </p:tavLst>
                                    </p:anim>
                                  </p:childTnLst>
                                </p:cTn>
                              </p:par>
                            </p:childTnLst>
                          </p:cTn>
                        </p:par>
                        <p:par>
                          <p:cTn id="49" fill="hold">
                            <p:stCondLst>
                              <p:cond delay="1100"/>
                            </p:stCondLst>
                            <p:childTnLst>
                              <p:par>
                                <p:cTn id="50" presetID="22" presetClass="entr" presetSubtype="4" fill="hold" nodeType="after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wipe(down)">
                                      <p:cBhvr>
                                        <p:cTn id="52" dur="1000"/>
                                        <p:tgtEl>
                                          <p:spTgt spid="7"/>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24578">
                                            <p:txEl>
                                              <p:pRg st="11" end="11"/>
                                            </p:txEl>
                                          </p:spTgt>
                                        </p:tgtEl>
                                        <p:attrNameLst>
                                          <p:attrName>style.visibility</p:attrName>
                                        </p:attrNameLst>
                                      </p:cBhvr>
                                      <p:to>
                                        <p:strVal val="visible"/>
                                      </p:to>
                                    </p:set>
                                    <p:animEffect transition="in" filter="wipe(down)">
                                      <p:cBhvr>
                                        <p:cTn id="57" dur="1000"/>
                                        <p:tgtEl>
                                          <p:spTgt spid="24578">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F4DABC-E4CE-A292-78DC-5DBE2E39F9F6}"/>
            </a:ext>
          </a:extLst>
        </p:cNvPr>
        <p:cNvGrpSpPr/>
        <p:nvPr/>
      </p:nvGrpSpPr>
      <p:grpSpPr>
        <a:xfrm>
          <a:off x="0" y="0"/>
          <a:ext cx="0" cy="0"/>
          <a:chOff x="0" y="0"/>
          <a:chExt cx="0" cy="0"/>
        </a:xfrm>
      </p:grpSpPr>
      <p:sp>
        <p:nvSpPr>
          <p:cNvPr id="50178" name="Rectangle 1">
            <a:extLst>
              <a:ext uri="{FF2B5EF4-FFF2-40B4-BE49-F238E27FC236}">
                <a16:creationId xmlns:a16="http://schemas.microsoft.com/office/drawing/2014/main" id="{79A94031-7799-BB9E-F6F9-B00B3E5615F6}"/>
              </a:ext>
            </a:extLst>
          </p:cNvPr>
          <p:cNvSpPr>
            <a:spLocks noChangeArrowheads="1"/>
          </p:cNvSpPr>
          <p:nvPr/>
        </p:nvSpPr>
        <p:spPr bwMode="auto">
          <a:xfrm>
            <a:off x="1331119" y="195263"/>
            <a:ext cx="6481763" cy="651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nchor="b"/>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algn="ctr" defTabSz="342900" fontAlgn="base">
              <a:spcBef>
                <a:spcPct val="0"/>
              </a:spcBef>
              <a:spcAft>
                <a:spcPct val="0"/>
              </a:spcAft>
              <a:buClr>
                <a:srgbClr val="000000"/>
              </a:buClr>
              <a:buSzPct val="100000"/>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2700" dirty="0">
                <a:solidFill>
                  <a:srgbClr val="FFFFFF"/>
                </a:solidFill>
                <a:latin typeface="Rockwell" panose="02060603020205020403" pitchFamily="18" charset="0"/>
                <a:ea typeface="Microsoft YaHei" panose="020B0503020204020204" pitchFamily="34" charset="-122"/>
              </a:rPr>
              <a:t>HF Antennas</a:t>
            </a:r>
          </a:p>
        </p:txBody>
      </p:sp>
      <p:sp>
        <p:nvSpPr>
          <p:cNvPr id="25602" name="Rectangle 2">
            <a:extLst>
              <a:ext uri="{FF2B5EF4-FFF2-40B4-BE49-F238E27FC236}">
                <a16:creationId xmlns:a16="http://schemas.microsoft.com/office/drawing/2014/main" id="{915EC008-974E-8E78-E414-969A0EA79FE3}"/>
              </a:ext>
            </a:extLst>
          </p:cNvPr>
          <p:cNvSpPr>
            <a:spLocks noChangeArrowheads="1"/>
          </p:cNvSpPr>
          <p:nvPr/>
        </p:nvSpPr>
        <p:spPr bwMode="auto">
          <a:xfrm>
            <a:off x="571499" y="732592"/>
            <a:ext cx="8001001" cy="40070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41313" indent="-3413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marL="257175" indent="-257175" defTabSz="342900" fontAlgn="base">
              <a:spcBef>
                <a:spcPts val="375"/>
              </a:spcBef>
              <a:spcAft>
                <a:spcPct val="0"/>
              </a:spcAft>
              <a:buClr>
                <a:srgbClr val="FF1515"/>
              </a:buClr>
              <a:buSzPct val="100000"/>
              <a:buFont typeface="Wingdings" panose="05000000000000000000" pitchFamily="2" charset="2"/>
              <a:buChar char="Ø"/>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1500" b="1" dirty="0">
                <a:solidFill>
                  <a:srgbClr val="000066"/>
                </a:solidFill>
                <a:latin typeface="Rockwell" panose="02060603020205020403" pitchFamily="18" charset="0"/>
                <a:ea typeface="Microsoft YaHei" panose="020B0503020204020204" pitchFamily="34" charset="-122"/>
              </a:rPr>
              <a:t>The reflector element must be approximately 5% longer than the driven element </a:t>
            </a:r>
            <a:r>
              <a:rPr lang="en-US" altLang="en-US" sz="1500" dirty="0">
                <a:solidFill>
                  <a:srgbClr val="000066"/>
                </a:solidFill>
                <a:latin typeface="Rockwell" panose="02060603020205020403" pitchFamily="18" charset="0"/>
                <a:ea typeface="Microsoft YaHei" panose="020B0503020204020204" pitchFamily="34" charset="-122"/>
              </a:rPr>
              <a:t>for a two-element quad antenna when the antenna is meant to operate as a beam antenna, assuming one of the elements is used as a reflector. </a:t>
            </a:r>
            <a:r>
              <a:rPr lang="en-US" altLang="en-US" sz="750" dirty="0">
                <a:solidFill>
                  <a:srgbClr val="000066"/>
                </a:solidFill>
                <a:latin typeface="Rockwell" panose="02060603020205020403" pitchFamily="18" charset="0"/>
                <a:ea typeface="Microsoft YaHei" panose="020B0503020204020204" pitchFamily="34" charset="-122"/>
              </a:rPr>
              <a:t>(G9C06)</a:t>
            </a:r>
          </a:p>
          <a:p>
            <a:pPr marL="257175" indent="-257175" defTabSz="342900" fontAlgn="base">
              <a:spcBef>
                <a:spcPts val="375"/>
              </a:spcBef>
              <a:spcAft>
                <a:spcPct val="0"/>
              </a:spcAft>
              <a:buClr>
                <a:srgbClr val="FF1515"/>
              </a:buClr>
              <a:buSzPct val="100000"/>
              <a:buFont typeface="Wingdings" panose="05000000000000000000" pitchFamily="2" charset="2"/>
              <a:buChar char="Ø"/>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750" dirty="0">
              <a:solidFill>
                <a:srgbClr val="000066"/>
              </a:solidFill>
              <a:latin typeface="Rockwell" panose="02060603020205020403" pitchFamily="18" charset="0"/>
              <a:ea typeface="Microsoft YaHei" panose="020B0503020204020204" pitchFamily="34" charset="-122"/>
            </a:endParaRPr>
          </a:p>
          <a:p>
            <a:pPr marL="257175" indent="-257175" defTabSz="342900" fontAlgn="base">
              <a:spcBef>
                <a:spcPts val="375"/>
              </a:spcBef>
              <a:spcAft>
                <a:spcPct val="0"/>
              </a:spcAft>
              <a:buClr>
                <a:srgbClr val="FF1515"/>
              </a:buClr>
              <a:buSzPct val="100000"/>
              <a:buFont typeface="Wingdings" panose="05000000000000000000" pitchFamily="2" charset="2"/>
              <a:buChar char="Ø"/>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1500" dirty="0">
                <a:solidFill>
                  <a:srgbClr val="002060"/>
                </a:solidFill>
                <a:latin typeface="Rockwell" panose="02060603020205020403" pitchFamily="18" charset="0"/>
              </a:rPr>
              <a:t>For a log periodic antenna, the element </a:t>
            </a:r>
            <a:r>
              <a:rPr lang="en-US" altLang="en-US" sz="1500" b="1" dirty="0">
                <a:solidFill>
                  <a:srgbClr val="002060"/>
                </a:solidFill>
                <a:latin typeface="Rockwell" panose="02060603020205020403" pitchFamily="18" charset="0"/>
              </a:rPr>
              <a:t>length and spacing vary logarithmically along the boom.  </a:t>
            </a:r>
            <a:r>
              <a:rPr lang="en-US" altLang="en-US" sz="750" dirty="0">
                <a:solidFill>
                  <a:prstClr val="black"/>
                </a:solidFill>
              </a:rPr>
              <a:t>(G9D07)</a:t>
            </a:r>
          </a:p>
          <a:p>
            <a:pPr marL="257175" indent="-257175" defTabSz="342900" fontAlgn="base">
              <a:spcBef>
                <a:spcPts val="375"/>
              </a:spcBef>
              <a:spcAft>
                <a:spcPct val="0"/>
              </a:spcAft>
              <a:buClr>
                <a:srgbClr val="FF1515"/>
              </a:buClr>
              <a:buSzPct val="100000"/>
              <a:buFont typeface="Wingdings" panose="05000000000000000000" pitchFamily="2" charset="2"/>
              <a:buChar char="Ø"/>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750" dirty="0">
              <a:solidFill>
                <a:prstClr val="black"/>
              </a:solidFill>
            </a:endParaRPr>
          </a:p>
          <a:p>
            <a:pPr marL="257175" indent="-257175" defTabSz="342900" fontAlgn="base">
              <a:spcBef>
                <a:spcPts val="375"/>
              </a:spcBef>
              <a:spcAft>
                <a:spcPct val="0"/>
              </a:spcAft>
              <a:buClr>
                <a:srgbClr val="FF1515"/>
              </a:buClr>
              <a:buSzPct val="100000"/>
              <a:buFont typeface="Wingdings" panose="05000000000000000000" pitchFamily="2" charset="2"/>
              <a:buChar char="Ø"/>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750" dirty="0">
              <a:solidFill>
                <a:prstClr val="black"/>
              </a:solidFill>
            </a:endParaRPr>
          </a:p>
          <a:p>
            <a:pPr marL="257175" indent="-257175" defTabSz="342900" fontAlgn="base">
              <a:spcBef>
                <a:spcPts val="375"/>
              </a:spcBef>
              <a:spcAft>
                <a:spcPct val="0"/>
              </a:spcAft>
              <a:buClr>
                <a:srgbClr val="FF1515"/>
              </a:buClr>
              <a:buSzPct val="100000"/>
              <a:buFont typeface="Wingdings" panose="05000000000000000000" pitchFamily="2" charset="2"/>
              <a:buChar char="Ø"/>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0" indent="0" defTabSz="342900" fontAlgn="base">
              <a:spcBef>
                <a:spcPts val="375"/>
              </a:spcBef>
              <a:spcAft>
                <a:spcPct val="0"/>
              </a:spcAft>
              <a:buClr>
                <a:srgbClr val="FF1515"/>
              </a:buClr>
              <a:buSzPct val="100000"/>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0" indent="0" defTabSz="342900" fontAlgn="base">
              <a:spcBef>
                <a:spcPts val="375"/>
              </a:spcBef>
              <a:spcAft>
                <a:spcPct val="0"/>
              </a:spcAft>
              <a:buClr>
                <a:srgbClr val="FF1515"/>
              </a:buClr>
              <a:buSzPct val="100000"/>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0" indent="0" defTabSz="342900" fontAlgn="base">
              <a:spcBef>
                <a:spcPts val="375"/>
              </a:spcBef>
              <a:spcAft>
                <a:spcPct val="0"/>
              </a:spcAft>
              <a:buClr>
                <a:srgbClr val="FF1515"/>
              </a:buClr>
              <a:buSzPct val="100000"/>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0" indent="0" defTabSz="342900" fontAlgn="base">
              <a:spcBef>
                <a:spcPts val="375"/>
              </a:spcBef>
              <a:spcAft>
                <a:spcPct val="0"/>
              </a:spcAft>
              <a:buClr>
                <a:srgbClr val="FF1515"/>
              </a:buClr>
              <a:buSzPct val="100000"/>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675" dirty="0">
              <a:solidFill>
                <a:srgbClr val="000066"/>
              </a:solidFill>
              <a:latin typeface="Rockwell" panose="02060603020205020403" pitchFamily="18" charset="0"/>
              <a:ea typeface="Microsoft YaHei" panose="020B0503020204020204" pitchFamily="34" charset="-122"/>
            </a:endParaRPr>
          </a:p>
          <a:p>
            <a:pPr marL="257175" indent="-257175" defTabSz="685800" eaLnBrk="0" fontAlgn="base" hangingPunct="0">
              <a:spcBef>
                <a:spcPct val="20000"/>
              </a:spcBef>
              <a:spcAft>
                <a:spcPct val="0"/>
              </a:spcAft>
              <a:buClr>
                <a:srgbClr val="FF1515"/>
              </a:buClr>
              <a:buFont typeface="Wingdings" panose="05000000000000000000" pitchFamily="2" charset="2"/>
              <a:buChar char="Ø"/>
              <a:tabLst/>
            </a:pPr>
            <a:r>
              <a:rPr lang="en-US" altLang="en-US" sz="1500" kern="0" dirty="0">
                <a:solidFill>
                  <a:srgbClr val="000066"/>
                </a:solidFill>
                <a:latin typeface="Rockwell"/>
              </a:rPr>
              <a:t>The gain of a log periodic antenna is less than that of a Yagi, but an advantage of a log periodic antenna is </a:t>
            </a:r>
            <a:r>
              <a:rPr lang="en-US" altLang="en-US" sz="1500" b="1" kern="0" dirty="0">
                <a:solidFill>
                  <a:srgbClr val="000066"/>
                </a:solidFill>
                <a:latin typeface="Rockwell"/>
              </a:rPr>
              <a:t>wide bandwidth</a:t>
            </a:r>
            <a:r>
              <a:rPr lang="en-US" altLang="en-US" sz="1500" kern="0" dirty="0">
                <a:solidFill>
                  <a:srgbClr val="000066"/>
                </a:solidFill>
                <a:latin typeface="Rockwell"/>
              </a:rPr>
              <a:t>. </a:t>
            </a:r>
            <a:r>
              <a:rPr lang="en-US" altLang="en-US" sz="750" kern="0" dirty="0">
                <a:solidFill>
                  <a:srgbClr val="000066"/>
                </a:solidFill>
                <a:latin typeface="Rockwell"/>
              </a:rPr>
              <a:t>(G9D06)</a:t>
            </a:r>
            <a:r>
              <a:rPr lang="en-US" altLang="en-US" sz="1500" kern="0" dirty="0">
                <a:solidFill>
                  <a:srgbClr val="000066"/>
                </a:solidFill>
                <a:latin typeface="Rockwell"/>
              </a:rPr>
              <a:t> </a:t>
            </a:r>
          </a:p>
          <a:p>
            <a:pPr marL="257175" indent="-257175" defTabSz="342900" fontAlgn="base">
              <a:spcBef>
                <a:spcPts val="375"/>
              </a:spcBef>
              <a:spcAft>
                <a:spcPct val="0"/>
              </a:spcAft>
              <a:buFont typeface="Wingdings" panose="05000000000000000000" pitchFamily="2" charset="2"/>
              <a:buChar char="Ø"/>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FF0000"/>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p:txBody>
      </p:sp>
      <p:sp>
        <p:nvSpPr>
          <p:cNvPr id="3" name="Slide Number Placeholder 2">
            <a:extLst>
              <a:ext uri="{FF2B5EF4-FFF2-40B4-BE49-F238E27FC236}">
                <a16:creationId xmlns:a16="http://schemas.microsoft.com/office/drawing/2014/main" id="{C5C4D6B6-33E5-35AA-AE18-8CCA2DF75A1F}"/>
              </a:ext>
            </a:extLst>
          </p:cNvPr>
          <p:cNvSpPr>
            <a:spLocks noGrp="1"/>
          </p:cNvSpPr>
          <p:nvPr>
            <p:ph type="sldNum" sz="quarter" idx="12"/>
          </p:nvPr>
        </p:nvSpPr>
        <p:spPr/>
        <p:txBody>
          <a:bodyPr/>
          <a:lstStyle/>
          <a:p>
            <a:pPr defTabSz="342900">
              <a:defRPr/>
            </a:pPr>
            <a:fld id="{F9B04EAC-6405-42D3-B5A3-0AE3489ADD26}" type="slidenum">
              <a:rPr lang="en-US">
                <a:solidFill>
                  <a:prstClr val="black">
                    <a:tint val="75000"/>
                  </a:prstClr>
                </a:solidFill>
                <a:latin typeface="Calibri" panose="020F0502020204030204"/>
              </a:rPr>
              <a:pPr defTabSz="342900">
                <a:defRPr/>
              </a:pPr>
              <a:t>25</a:t>
            </a:fld>
            <a:endParaRPr lang="en-US" dirty="0">
              <a:solidFill>
                <a:prstClr val="black">
                  <a:tint val="75000"/>
                </a:prstClr>
              </a:solidFill>
              <a:latin typeface="Calibri" panose="020F0502020204030204"/>
            </a:endParaRPr>
          </a:p>
        </p:txBody>
      </p:sp>
      <p:pic>
        <p:nvPicPr>
          <p:cNvPr id="8" name="Picture 8" descr="LPA">
            <a:extLst>
              <a:ext uri="{FF2B5EF4-FFF2-40B4-BE49-F238E27FC236}">
                <a16:creationId xmlns:a16="http://schemas.microsoft.com/office/drawing/2014/main" id="{5F374978-1481-B83D-8918-045BF9A9A2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4513" y="2220277"/>
            <a:ext cx="1655811" cy="1325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0">
            <a:extLst>
              <a:ext uri="{FF2B5EF4-FFF2-40B4-BE49-F238E27FC236}">
                <a16:creationId xmlns:a16="http://schemas.microsoft.com/office/drawing/2014/main" id="{4AE400A8-1D01-E5FF-EEF8-B66C58B11A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96284" y="2220277"/>
            <a:ext cx="1878806" cy="1325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7">
            <a:extLst>
              <a:ext uri="{FF2B5EF4-FFF2-40B4-BE49-F238E27FC236}">
                <a16:creationId xmlns:a16="http://schemas.microsoft.com/office/drawing/2014/main" id="{8E54C1F9-494A-9801-8186-FB0603EA1BD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43566" y="2220277"/>
            <a:ext cx="1647290" cy="1325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 Box 11">
            <a:extLst>
              <a:ext uri="{FF2B5EF4-FFF2-40B4-BE49-F238E27FC236}">
                <a16:creationId xmlns:a16="http://schemas.microsoft.com/office/drawing/2014/main" id="{E4CB78D7-B365-C8DA-B139-A446C0A5A1CF}"/>
              </a:ext>
            </a:extLst>
          </p:cNvPr>
          <p:cNvSpPr txBox="1">
            <a:spLocks noChangeArrowheads="1"/>
          </p:cNvSpPr>
          <p:nvPr/>
        </p:nvSpPr>
        <p:spPr bwMode="auto">
          <a:xfrm>
            <a:off x="1678188" y="3549610"/>
            <a:ext cx="132516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defTabSz="685800">
              <a:spcBef>
                <a:spcPct val="50000"/>
              </a:spcBef>
              <a:buClrTx/>
              <a:buNone/>
              <a:defRPr/>
            </a:pPr>
            <a:r>
              <a:rPr lang="en-US" altLang="en-US" sz="1200" kern="0" dirty="0">
                <a:solidFill>
                  <a:srgbClr val="FF0000"/>
                </a:solidFill>
              </a:rPr>
              <a:t>290 – 2000 MHz</a:t>
            </a:r>
          </a:p>
        </p:txBody>
      </p:sp>
      <p:sp>
        <p:nvSpPr>
          <p:cNvPr id="12" name="Text Box 12">
            <a:extLst>
              <a:ext uri="{FF2B5EF4-FFF2-40B4-BE49-F238E27FC236}">
                <a16:creationId xmlns:a16="http://schemas.microsoft.com/office/drawing/2014/main" id="{1CBFE1FD-4C85-C104-BA5E-EA35A32E65A2}"/>
              </a:ext>
            </a:extLst>
          </p:cNvPr>
          <p:cNvSpPr txBox="1">
            <a:spLocks noChangeArrowheads="1"/>
          </p:cNvSpPr>
          <p:nvPr/>
        </p:nvSpPr>
        <p:spPr bwMode="auto">
          <a:xfrm>
            <a:off x="6421638" y="3566872"/>
            <a:ext cx="126801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defTabSz="685800">
              <a:spcBef>
                <a:spcPct val="50000"/>
              </a:spcBef>
              <a:buClrTx/>
              <a:buNone/>
              <a:defRPr/>
            </a:pPr>
            <a:r>
              <a:rPr lang="en-US" altLang="en-US" sz="1200" kern="0" dirty="0">
                <a:solidFill>
                  <a:srgbClr val="FF0000"/>
                </a:solidFill>
              </a:rPr>
              <a:t>0.15 – 300 MHz</a:t>
            </a:r>
          </a:p>
        </p:txBody>
      </p:sp>
      <p:sp>
        <p:nvSpPr>
          <p:cNvPr id="13" name="Text Box 13">
            <a:extLst>
              <a:ext uri="{FF2B5EF4-FFF2-40B4-BE49-F238E27FC236}">
                <a16:creationId xmlns:a16="http://schemas.microsoft.com/office/drawing/2014/main" id="{1B802930-08FF-B0FF-F6C7-297AD6A44855}"/>
              </a:ext>
            </a:extLst>
          </p:cNvPr>
          <p:cNvSpPr txBox="1">
            <a:spLocks noChangeArrowheads="1"/>
          </p:cNvSpPr>
          <p:nvPr/>
        </p:nvSpPr>
        <p:spPr bwMode="auto">
          <a:xfrm>
            <a:off x="3464392" y="3566278"/>
            <a:ext cx="2218134" cy="630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algn="ctr" defTabSz="685800">
              <a:lnSpc>
                <a:spcPts val="1350"/>
              </a:lnSpc>
              <a:spcBef>
                <a:spcPct val="50000"/>
              </a:spcBef>
              <a:buClrTx/>
              <a:buNone/>
              <a:defRPr/>
            </a:pPr>
            <a:r>
              <a:rPr lang="en-US" altLang="en-US" sz="1050" kern="0" dirty="0">
                <a:solidFill>
                  <a:srgbClr val="FF0000"/>
                </a:solidFill>
              </a:rPr>
              <a:t>EW8DQ, and his rotatable HF log-periodic beam antenna in Belarus</a:t>
            </a:r>
            <a:r>
              <a:rPr lang="en-US" altLang="en-US" sz="1350" kern="0" dirty="0">
                <a:solidFill>
                  <a:srgbClr val="000066"/>
                </a:solidFill>
                <a:latin typeface="Verdana" panose="020B0604030504040204" pitchFamily="34" charset="0"/>
              </a:rPr>
              <a:t> </a:t>
            </a:r>
          </a:p>
        </p:txBody>
      </p:sp>
      <p:sp>
        <p:nvSpPr>
          <p:cNvPr id="2" name="Rectangle 4">
            <a:extLst>
              <a:ext uri="{FF2B5EF4-FFF2-40B4-BE49-F238E27FC236}">
                <a16:creationId xmlns:a16="http://schemas.microsoft.com/office/drawing/2014/main" id="{93A5A4C5-102B-E229-5491-7F8F82525385}"/>
              </a:ext>
            </a:extLst>
          </p:cNvPr>
          <p:cNvSpPr txBox="1">
            <a:spLocks noChangeArrowheads="1"/>
          </p:cNvSpPr>
          <p:nvPr/>
        </p:nvSpPr>
        <p:spPr>
          <a:xfrm>
            <a:off x="1331118" y="156736"/>
            <a:ext cx="6481763" cy="427434"/>
          </a:xfrm>
          <a:prstGeom prst="rect">
            <a:avLst/>
          </a:prstGeom>
        </p:spPr>
        <p:txBody>
          <a:bodyPr>
            <a:normAutofit fontScale="97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r>
              <a:rPr lang="en-US" altLang="en-US" sz="2700" dirty="0"/>
              <a:t>HF Antennas</a:t>
            </a:r>
          </a:p>
        </p:txBody>
      </p:sp>
    </p:spTree>
    <p:extLst>
      <p:ext uri="{BB962C8B-B14F-4D97-AF65-F5344CB8AC3E}">
        <p14:creationId xmlns:p14="http://schemas.microsoft.com/office/powerpoint/2010/main" val="240732063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additive="repl">
                                        <p:cTn id="6" dur="1" fill="hold">
                                          <p:stCondLst>
                                            <p:cond delay="0"/>
                                          </p:stCondLst>
                                        </p:cTn>
                                        <p:tgtEl>
                                          <p:spTgt spid="25602">
                                            <p:txEl>
                                              <p:pRg st="0" end="0"/>
                                            </p:txEl>
                                          </p:spTgt>
                                        </p:tgtEl>
                                        <p:attrNameLst>
                                          <p:attrName>style.visibility</p:attrName>
                                        </p:attrNameLst>
                                      </p:cBhvr>
                                      <p:to>
                                        <p:strVal val="visible"/>
                                      </p:to>
                                    </p:set>
                                    <p:animEffect transition="in" filter="wipe(up)">
                                      <p:cBhvr additive="repl">
                                        <p:cTn id="7" dur="1000"/>
                                        <p:tgtEl>
                                          <p:spTgt spid="2560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5602">
                                            <p:txEl>
                                              <p:pRg st="2" end="2"/>
                                            </p:txEl>
                                          </p:spTgt>
                                        </p:tgtEl>
                                        <p:attrNameLst>
                                          <p:attrName>style.visibility</p:attrName>
                                        </p:attrNameLst>
                                      </p:cBhvr>
                                      <p:to>
                                        <p:strVal val="visible"/>
                                      </p:to>
                                    </p:set>
                                    <p:animEffect transition="in" filter="wipe(left)">
                                      <p:cBhvr>
                                        <p:cTn id="12" dur="1000"/>
                                        <p:tgtEl>
                                          <p:spTgt spid="2560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1000"/>
                                        <p:tgtEl>
                                          <p:spTgt spid="8"/>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10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right)">
                                      <p:cBhvr>
                                        <p:cTn id="25" dur="1000"/>
                                        <p:tgtEl>
                                          <p:spTgt spid="10"/>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right)">
                                      <p:cBhvr>
                                        <p:cTn id="28" dur="10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1000" fill="hold"/>
                                        <p:tgtEl>
                                          <p:spTgt spid="9"/>
                                        </p:tgtEl>
                                        <p:attrNameLst>
                                          <p:attrName>ppt_w</p:attrName>
                                        </p:attrNameLst>
                                      </p:cBhvr>
                                      <p:tavLst>
                                        <p:tav tm="0">
                                          <p:val>
                                            <p:fltVal val="0"/>
                                          </p:val>
                                        </p:tav>
                                        <p:tav tm="100000">
                                          <p:val>
                                            <p:strVal val="#ppt_w"/>
                                          </p:val>
                                        </p:tav>
                                      </p:tavLst>
                                    </p:anim>
                                    <p:anim calcmode="lin" valueType="num">
                                      <p:cBhvr>
                                        <p:cTn id="34" dur="1000" fill="hold"/>
                                        <p:tgtEl>
                                          <p:spTgt spid="9"/>
                                        </p:tgtEl>
                                        <p:attrNameLst>
                                          <p:attrName>ppt_h</p:attrName>
                                        </p:attrNameLst>
                                      </p:cBhvr>
                                      <p:tavLst>
                                        <p:tav tm="0">
                                          <p:val>
                                            <p:fltVal val="0"/>
                                          </p:val>
                                        </p:tav>
                                        <p:tav tm="100000">
                                          <p:val>
                                            <p:strVal val="#ppt_h"/>
                                          </p:val>
                                        </p:tav>
                                      </p:tavLst>
                                    </p:anim>
                                    <p:animEffect transition="in" filter="fade">
                                      <p:cBhvr>
                                        <p:cTn id="35" dur="1000"/>
                                        <p:tgtEl>
                                          <p:spTgt spid="9"/>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p:cTn id="38" dur="1000" fill="hold"/>
                                        <p:tgtEl>
                                          <p:spTgt spid="13"/>
                                        </p:tgtEl>
                                        <p:attrNameLst>
                                          <p:attrName>ppt_w</p:attrName>
                                        </p:attrNameLst>
                                      </p:cBhvr>
                                      <p:tavLst>
                                        <p:tav tm="0">
                                          <p:val>
                                            <p:fltVal val="0"/>
                                          </p:val>
                                        </p:tav>
                                        <p:tav tm="100000">
                                          <p:val>
                                            <p:strVal val="#ppt_w"/>
                                          </p:val>
                                        </p:tav>
                                      </p:tavLst>
                                    </p:anim>
                                    <p:anim calcmode="lin" valueType="num">
                                      <p:cBhvr>
                                        <p:cTn id="39" dur="1000" fill="hold"/>
                                        <p:tgtEl>
                                          <p:spTgt spid="13"/>
                                        </p:tgtEl>
                                        <p:attrNameLst>
                                          <p:attrName>ppt_h</p:attrName>
                                        </p:attrNameLst>
                                      </p:cBhvr>
                                      <p:tavLst>
                                        <p:tav tm="0">
                                          <p:val>
                                            <p:fltVal val="0"/>
                                          </p:val>
                                        </p:tav>
                                        <p:tav tm="100000">
                                          <p:val>
                                            <p:strVal val="#ppt_h"/>
                                          </p:val>
                                        </p:tav>
                                      </p:tavLst>
                                    </p:anim>
                                    <p:animEffect transition="in" filter="fade">
                                      <p:cBhvr>
                                        <p:cTn id="40" dur="1000"/>
                                        <p:tgtEl>
                                          <p:spTgt spid="13"/>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nodeType="clickEffect">
                                  <p:stCondLst>
                                    <p:cond delay="0"/>
                                  </p:stCondLst>
                                  <p:childTnLst>
                                    <p:set>
                                      <p:cBhvr>
                                        <p:cTn id="44" dur="1" fill="hold">
                                          <p:stCondLst>
                                            <p:cond delay="0"/>
                                          </p:stCondLst>
                                        </p:cTn>
                                        <p:tgtEl>
                                          <p:spTgt spid="25602">
                                            <p:txEl>
                                              <p:pRg st="11" end="11"/>
                                            </p:txEl>
                                          </p:spTgt>
                                        </p:tgtEl>
                                        <p:attrNameLst>
                                          <p:attrName>style.visibility</p:attrName>
                                        </p:attrNameLst>
                                      </p:cBhvr>
                                      <p:to>
                                        <p:strVal val="visible"/>
                                      </p:to>
                                    </p:set>
                                    <p:animEffect transition="in" filter="wipe(down)">
                                      <p:cBhvr>
                                        <p:cTn id="45" dur="1000"/>
                                        <p:tgtEl>
                                          <p:spTgt spid="25602">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4341F2-1F17-714C-7871-0A43A5A0F001}"/>
            </a:ext>
          </a:extLst>
        </p:cNvPr>
        <p:cNvGrpSpPr/>
        <p:nvPr/>
      </p:nvGrpSpPr>
      <p:grpSpPr>
        <a:xfrm>
          <a:off x="0" y="0"/>
          <a:ext cx="0" cy="0"/>
          <a:chOff x="0" y="0"/>
          <a:chExt cx="0" cy="0"/>
        </a:xfrm>
      </p:grpSpPr>
      <p:sp>
        <p:nvSpPr>
          <p:cNvPr id="56322" name="Rectangle 1">
            <a:extLst>
              <a:ext uri="{FF2B5EF4-FFF2-40B4-BE49-F238E27FC236}">
                <a16:creationId xmlns:a16="http://schemas.microsoft.com/office/drawing/2014/main" id="{60FB523E-5071-CDF3-3563-8B128EB02E5A}"/>
              </a:ext>
            </a:extLst>
          </p:cNvPr>
          <p:cNvSpPr>
            <a:spLocks noChangeArrowheads="1"/>
          </p:cNvSpPr>
          <p:nvPr/>
        </p:nvSpPr>
        <p:spPr bwMode="auto">
          <a:xfrm>
            <a:off x="1331119" y="195263"/>
            <a:ext cx="6481763" cy="651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nchor="b"/>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algn="ctr" defTabSz="342900" fontAlgn="base">
              <a:spcBef>
                <a:spcPct val="0"/>
              </a:spcBef>
              <a:spcAft>
                <a:spcPct val="0"/>
              </a:spcAft>
              <a:buClr>
                <a:srgbClr val="000000"/>
              </a:buClr>
              <a:buSzPct val="100000"/>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2700" dirty="0">
                <a:solidFill>
                  <a:srgbClr val="FFFFFF"/>
                </a:solidFill>
                <a:latin typeface="Rockwell" panose="02060603020205020403" pitchFamily="18" charset="0"/>
                <a:ea typeface="Microsoft YaHei" panose="020B0503020204020204" pitchFamily="34" charset="-122"/>
              </a:rPr>
              <a:t>HF Antennas</a:t>
            </a:r>
          </a:p>
        </p:txBody>
      </p:sp>
      <p:sp>
        <p:nvSpPr>
          <p:cNvPr id="28674" name="Rectangle 2">
            <a:extLst>
              <a:ext uri="{FF2B5EF4-FFF2-40B4-BE49-F238E27FC236}">
                <a16:creationId xmlns:a16="http://schemas.microsoft.com/office/drawing/2014/main" id="{E73F3C28-299B-E5EF-DD68-D59F9BC6DB8B}"/>
              </a:ext>
            </a:extLst>
          </p:cNvPr>
          <p:cNvSpPr>
            <a:spLocks noChangeArrowheads="1"/>
          </p:cNvSpPr>
          <p:nvPr/>
        </p:nvSpPr>
        <p:spPr bwMode="auto">
          <a:xfrm>
            <a:off x="514350" y="664948"/>
            <a:ext cx="8458200" cy="39826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41313" indent="-341313">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Calibri" panose="020F0502020204030204" pitchFamily="34" charset="0"/>
              </a:defRPr>
            </a:lvl9pPr>
          </a:lstStyle>
          <a:p>
            <a:pPr marL="0" indent="0" defTabSz="342900" fontAlgn="base">
              <a:spcBef>
                <a:spcPts val="375"/>
              </a:spcBef>
              <a:spcAft>
                <a:spcPct val="0"/>
              </a:spcAft>
              <a:buClr>
                <a:srgbClr val="FF1515"/>
              </a:buClr>
              <a:buSzPct val="100000"/>
              <a:buFont typeface="Wingdings" panose="05000000000000000000" pitchFamily="2" charset="2"/>
              <a:buChar char=""/>
              <a:tabLst/>
            </a:pPr>
            <a:r>
              <a:rPr lang="en-US" altLang="en-US" sz="1500" dirty="0">
                <a:solidFill>
                  <a:srgbClr val="000066"/>
                </a:solidFill>
                <a:latin typeface="Rockwell" panose="02060603020205020403" pitchFamily="18" charset="0"/>
                <a:ea typeface="Microsoft YaHei" panose="020B0503020204020204" pitchFamily="34" charset="-122"/>
              </a:rPr>
              <a:t>The primary use for a Beverage antenna is as </a:t>
            </a:r>
            <a:r>
              <a:rPr lang="en-US" altLang="en-US" sz="1500" b="1" dirty="0">
                <a:solidFill>
                  <a:srgbClr val="000066"/>
                </a:solidFill>
                <a:latin typeface="Rockwell" panose="02060603020205020403" pitchFamily="18" charset="0"/>
                <a:ea typeface="Microsoft YaHei" panose="020B0503020204020204" pitchFamily="34" charset="-122"/>
              </a:rPr>
              <a:t>directional receiving for low HF bands</a:t>
            </a:r>
            <a:r>
              <a:rPr lang="en-US" altLang="en-US" sz="1500" dirty="0">
                <a:solidFill>
                  <a:srgbClr val="000066"/>
                </a:solidFill>
                <a:latin typeface="Rockwell" panose="02060603020205020403" pitchFamily="18" charset="0"/>
                <a:ea typeface="Microsoft YaHei" panose="020B0503020204020204" pitchFamily="34" charset="-122"/>
              </a:rPr>
              <a:t>. </a:t>
            </a:r>
            <a:r>
              <a:rPr lang="en-US" altLang="en-US" sz="750" dirty="0">
                <a:solidFill>
                  <a:srgbClr val="000066"/>
                </a:solidFill>
                <a:latin typeface="Rockwell" panose="02060603020205020403" pitchFamily="18" charset="0"/>
                <a:ea typeface="Microsoft YaHei" panose="020B0503020204020204" pitchFamily="34" charset="-122"/>
              </a:rPr>
              <a:t>(G9D09)</a:t>
            </a:r>
          </a:p>
          <a:p>
            <a:pPr marL="515540" lvl="1" indent="-214313" defTabSz="342900" fontAlgn="base">
              <a:spcBef>
                <a:spcPts val="375"/>
              </a:spcBef>
              <a:spcAft>
                <a:spcPct val="0"/>
              </a:spcAft>
              <a:buClr>
                <a:srgbClr val="FF1515"/>
              </a:buClr>
              <a:buSzPct val="100000"/>
              <a:buFont typeface="Arial" panose="020B0604020202020204" pitchFamily="34" charset="0"/>
              <a:buChar char="•"/>
              <a:tabLst/>
            </a:pPr>
            <a:r>
              <a:rPr lang="en-US" altLang="en-US" sz="1200" dirty="0">
                <a:solidFill>
                  <a:srgbClr val="FF0000"/>
                </a:solidFill>
                <a:latin typeface="Rockwell" panose="02060603020205020403" pitchFamily="18" charset="0"/>
                <a:ea typeface="Microsoft YaHei" panose="020B0503020204020204" pitchFamily="34" charset="-122"/>
              </a:rPr>
              <a:t>A beverage antenna is not used for transmitting due to high losses compared to other types of antennas. </a:t>
            </a:r>
          </a:p>
          <a:p>
            <a:pPr marL="557213" lvl="1" indent="-214313"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857250" lvl="2" indent="-171450" defTabSz="685800" eaLnBrk="0" fontAlgn="base" hangingPunct="0">
              <a:spcBef>
                <a:spcPct val="20000"/>
              </a:spcBef>
              <a:spcAft>
                <a:spcPct val="0"/>
              </a:spcAft>
              <a:buClr>
                <a:srgbClr val="FF1515"/>
              </a:buClr>
              <a:buFontTx/>
              <a:buChar char="•"/>
              <a:tabLst/>
            </a:pPr>
            <a:endParaRPr lang="en-US" altLang="en-US" sz="1200" i="1" kern="0" dirty="0">
              <a:solidFill>
                <a:srgbClr val="FF0000"/>
              </a:solidFill>
              <a:latin typeface="Rockwell"/>
            </a:endParaRPr>
          </a:p>
          <a:p>
            <a:pPr marL="685800" lvl="2" indent="0" defTabSz="685800" eaLnBrk="0" fontAlgn="base" hangingPunct="0">
              <a:spcBef>
                <a:spcPct val="20000"/>
              </a:spcBef>
              <a:spcAft>
                <a:spcPct val="0"/>
              </a:spcAft>
              <a:buClr>
                <a:srgbClr val="FF1515"/>
              </a:buClr>
              <a:tabLst/>
            </a:pPr>
            <a:endParaRPr lang="en-US" altLang="en-US" sz="1350" i="1" kern="0" dirty="0">
              <a:solidFill>
                <a:srgbClr val="FF0000"/>
              </a:solidFill>
              <a:latin typeface="Rockwell"/>
            </a:endParaRPr>
          </a:p>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557213" lvl="1" indent="-214313" defTabSz="342900" fontAlgn="base">
              <a:spcBef>
                <a:spcPts val="375"/>
              </a:spcBef>
              <a:spcAft>
                <a:spcPct val="0"/>
              </a:spcAft>
              <a:buClr>
                <a:srgbClr val="FF1515"/>
              </a:buClr>
              <a:buSzPct val="100000"/>
              <a:buFont typeface="Arial" panose="020B0604020202020204" pitchFamily="34" charset="0"/>
              <a:buChar char="•"/>
              <a:tabLst>
                <a:tab pos="342900" algn="l"/>
                <a:tab pos="685800" algn="l"/>
                <a:tab pos="1028700" algn="l"/>
                <a:tab pos="1371600" algn="l"/>
                <a:tab pos="1714500" algn="l"/>
                <a:tab pos="2057400" algn="l"/>
                <a:tab pos="2400300" algn="l"/>
                <a:tab pos="2743200" algn="l"/>
                <a:tab pos="3086100" algn="l"/>
                <a:tab pos="3429000" algn="l"/>
                <a:tab pos="3771900" algn="l"/>
              </a:tabLst>
            </a:pPr>
            <a:endParaRPr lang="en-US" altLang="en-US" sz="1200" dirty="0">
              <a:solidFill>
                <a:srgbClr val="FF0000"/>
              </a:solidFill>
              <a:latin typeface="Rockwell" panose="02060603020205020403" pitchFamily="18" charset="0"/>
              <a:ea typeface="Microsoft YaHei" panose="020B0503020204020204" pitchFamily="34" charset="-122"/>
            </a:endParaRPr>
          </a:p>
          <a:p>
            <a:pPr marL="557213" lvl="1" indent="-214313" defTabSz="342900" fontAlgn="base">
              <a:spcBef>
                <a:spcPts val="375"/>
              </a:spcBef>
              <a:spcAft>
                <a:spcPct val="0"/>
              </a:spcAft>
              <a:buClr>
                <a:srgbClr val="FF1515"/>
              </a:buClr>
              <a:buSzPct val="100000"/>
              <a:buFont typeface="Arial" panose="020B0604020202020204" pitchFamily="34" charset="0"/>
              <a:buChar char="•"/>
              <a:tabLst>
                <a:tab pos="342900" algn="l"/>
                <a:tab pos="685800" algn="l"/>
                <a:tab pos="1028700" algn="l"/>
                <a:tab pos="1371600" algn="l"/>
                <a:tab pos="1714500" algn="l"/>
                <a:tab pos="2057400" algn="l"/>
                <a:tab pos="2400300" algn="l"/>
                <a:tab pos="2743200" algn="l"/>
                <a:tab pos="3086100" algn="l"/>
                <a:tab pos="3429000" algn="l"/>
                <a:tab pos="3771900" algn="l"/>
              </a:tabLst>
            </a:pPr>
            <a:endParaRPr lang="en-US" altLang="en-US" sz="1200" dirty="0">
              <a:solidFill>
                <a:srgbClr val="FF0000"/>
              </a:solidFill>
              <a:latin typeface="Rockwell" panose="02060603020205020403" pitchFamily="18" charset="0"/>
              <a:ea typeface="Microsoft YaHei" panose="020B0503020204020204" pitchFamily="34" charset="-122"/>
            </a:endParaRPr>
          </a:p>
          <a:p>
            <a:pPr marL="557213" lvl="1" indent="-214313" defTabSz="342900" fontAlgn="base">
              <a:spcBef>
                <a:spcPts val="375"/>
              </a:spcBef>
              <a:spcAft>
                <a:spcPct val="0"/>
              </a:spcAft>
              <a:buClr>
                <a:srgbClr val="FF1515"/>
              </a:buClr>
              <a:buSzPct val="100000"/>
              <a:buFont typeface="Arial" panose="020B0604020202020204" pitchFamily="34" charset="0"/>
              <a:buChar char="•"/>
              <a:tabLst>
                <a:tab pos="342900" algn="l"/>
                <a:tab pos="685800" algn="l"/>
                <a:tab pos="1028700" algn="l"/>
                <a:tab pos="1371600" algn="l"/>
                <a:tab pos="1714500" algn="l"/>
                <a:tab pos="2057400" algn="l"/>
                <a:tab pos="2400300" algn="l"/>
                <a:tab pos="2743200" algn="l"/>
                <a:tab pos="3086100" algn="l"/>
                <a:tab pos="3429000" algn="l"/>
                <a:tab pos="3771900" algn="l"/>
              </a:tabLst>
            </a:pPr>
            <a:endParaRPr lang="en-US" altLang="en-US" sz="1200" dirty="0">
              <a:solidFill>
                <a:srgbClr val="FF0000"/>
              </a:solidFill>
              <a:latin typeface="Rockwell" panose="02060603020205020403" pitchFamily="18" charset="0"/>
              <a:ea typeface="Microsoft YaHei" panose="020B0503020204020204" pitchFamily="34" charset="-122"/>
            </a:endParaRPr>
          </a:p>
          <a:p>
            <a:pPr marL="557213" lvl="1" indent="-214313" defTabSz="342900" fontAlgn="base">
              <a:spcBef>
                <a:spcPts val="375"/>
              </a:spcBef>
              <a:spcAft>
                <a:spcPct val="0"/>
              </a:spcAft>
              <a:buClr>
                <a:srgbClr val="FF1515"/>
              </a:buClr>
              <a:buSzPct val="100000"/>
              <a:buFont typeface="Arial" panose="020B0604020202020204" pitchFamily="34" charset="0"/>
              <a:buChar char="•"/>
              <a:tabLst>
                <a:tab pos="342900" algn="l"/>
                <a:tab pos="685800" algn="l"/>
                <a:tab pos="1028700" algn="l"/>
                <a:tab pos="1371600" algn="l"/>
                <a:tab pos="1714500" algn="l"/>
                <a:tab pos="2057400" algn="l"/>
                <a:tab pos="2400300" algn="l"/>
                <a:tab pos="2743200" algn="l"/>
                <a:tab pos="3086100" algn="l"/>
                <a:tab pos="3429000" algn="l"/>
                <a:tab pos="3771900" algn="l"/>
              </a:tabLst>
            </a:pPr>
            <a:endParaRPr lang="en-US" altLang="en-US" sz="1200" dirty="0">
              <a:solidFill>
                <a:srgbClr val="FF0000"/>
              </a:solidFill>
              <a:latin typeface="Rockwell" panose="02060603020205020403" pitchFamily="18" charset="0"/>
              <a:ea typeface="Microsoft YaHei" panose="020B0503020204020204" pitchFamily="34" charset="-122"/>
            </a:endParaRPr>
          </a:p>
          <a:p>
            <a:pPr marL="557213" lvl="1" indent="-214313" defTabSz="342900" fontAlgn="base">
              <a:spcBef>
                <a:spcPts val="375"/>
              </a:spcBef>
              <a:spcAft>
                <a:spcPct val="0"/>
              </a:spcAft>
              <a:buClr>
                <a:srgbClr val="FF1515"/>
              </a:buClr>
              <a:buSzPct val="100000"/>
              <a:buFont typeface="Arial" panose="020B0604020202020204" pitchFamily="34" charset="0"/>
              <a:buChar char="•"/>
              <a:tabLst>
                <a:tab pos="342900" algn="l"/>
                <a:tab pos="685800" algn="l"/>
                <a:tab pos="1028700" algn="l"/>
                <a:tab pos="1371600" algn="l"/>
                <a:tab pos="1714500" algn="l"/>
                <a:tab pos="2057400" algn="l"/>
                <a:tab pos="2400300" algn="l"/>
                <a:tab pos="2743200" algn="l"/>
                <a:tab pos="3086100" algn="l"/>
                <a:tab pos="3429000" algn="l"/>
                <a:tab pos="3771900" algn="l"/>
              </a:tabLst>
            </a:pPr>
            <a:endParaRPr lang="en-US" altLang="en-US" sz="1200" dirty="0">
              <a:solidFill>
                <a:srgbClr val="FF0000"/>
              </a:solidFill>
              <a:latin typeface="Rockwell" panose="02060603020205020403" pitchFamily="18" charset="0"/>
              <a:ea typeface="Microsoft YaHei" panose="020B0503020204020204" pitchFamily="34" charset="-122"/>
            </a:endParaRPr>
          </a:p>
          <a:p>
            <a:pPr marL="557213" lvl="1" indent="-214313" defTabSz="342900" fontAlgn="base">
              <a:spcBef>
                <a:spcPts val="375"/>
              </a:spcBef>
              <a:spcAft>
                <a:spcPct val="0"/>
              </a:spcAft>
              <a:buClr>
                <a:srgbClr val="FF1515"/>
              </a:buClr>
              <a:buSzPct val="100000"/>
              <a:buFont typeface="Arial" panose="020B0604020202020204" pitchFamily="34" charset="0"/>
              <a:buChar char="•"/>
              <a:tabLst>
                <a:tab pos="342900" algn="l"/>
                <a:tab pos="685800" algn="l"/>
                <a:tab pos="1028700" algn="l"/>
                <a:tab pos="1371600" algn="l"/>
                <a:tab pos="1714500" algn="l"/>
                <a:tab pos="2057400" algn="l"/>
                <a:tab pos="2400300" algn="l"/>
                <a:tab pos="2743200" algn="l"/>
                <a:tab pos="3086100" algn="l"/>
                <a:tab pos="3429000" algn="l"/>
                <a:tab pos="3771900" algn="l"/>
              </a:tabLst>
            </a:pPr>
            <a:endParaRPr lang="en-US" altLang="en-US" sz="1200" dirty="0">
              <a:solidFill>
                <a:srgbClr val="FF0000"/>
              </a:solidFill>
              <a:latin typeface="Rockwell" panose="02060603020205020403" pitchFamily="18" charset="0"/>
              <a:ea typeface="Microsoft YaHei" panose="020B0503020204020204" pitchFamily="34" charset="-122"/>
            </a:endParaRPr>
          </a:p>
          <a:p>
            <a:pPr marL="557213" lvl="1" indent="-214313" defTabSz="342900" fontAlgn="base">
              <a:spcBef>
                <a:spcPts val="375"/>
              </a:spcBef>
              <a:spcAft>
                <a:spcPct val="0"/>
              </a:spcAft>
              <a:buClr>
                <a:srgbClr val="FF1515"/>
              </a:buClr>
              <a:buSzPct val="100000"/>
              <a:buFont typeface="Arial" panose="020B0604020202020204" pitchFamily="34" charset="0"/>
              <a:buChar char="•"/>
              <a:tabLst>
                <a:tab pos="342900" algn="l"/>
                <a:tab pos="685800" algn="l"/>
                <a:tab pos="1028700" algn="l"/>
                <a:tab pos="1371600" algn="l"/>
                <a:tab pos="1714500" algn="l"/>
                <a:tab pos="2057400" algn="l"/>
                <a:tab pos="2400300" algn="l"/>
                <a:tab pos="2743200" algn="l"/>
                <a:tab pos="3086100" algn="l"/>
                <a:tab pos="3429000" algn="l"/>
                <a:tab pos="3771900" algn="l"/>
              </a:tabLst>
            </a:pPr>
            <a:endParaRPr lang="en-US" altLang="en-US" sz="1200" dirty="0">
              <a:solidFill>
                <a:srgbClr val="FF0000"/>
              </a:solidFill>
              <a:latin typeface="Rockwell" panose="02060603020205020403" pitchFamily="18" charset="0"/>
              <a:ea typeface="Microsoft YaHei" panose="020B0503020204020204" pitchFamily="34" charset="-122"/>
            </a:endParaRPr>
          </a:p>
          <a:p>
            <a:pPr marL="557213" lvl="1" indent="-214313" defTabSz="342900" fontAlgn="base">
              <a:spcBef>
                <a:spcPts val="375"/>
              </a:spcBef>
              <a:spcAft>
                <a:spcPct val="0"/>
              </a:spcAft>
              <a:buClr>
                <a:srgbClr val="FF1515"/>
              </a:buClr>
              <a:buSzPct val="100000"/>
              <a:buFont typeface="Arial" panose="020B0604020202020204" pitchFamily="34" charset="0"/>
              <a:buChar char="•"/>
              <a:tabLst>
                <a:tab pos="342900" algn="l"/>
                <a:tab pos="685800" algn="l"/>
                <a:tab pos="1028700" algn="l"/>
                <a:tab pos="1371600" algn="l"/>
                <a:tab pos="1714500" algn="l"/>
                <a:tab pos="2057400" algn="l"/>
                <a:tab pos="2400300" algn="l"/>
                <a:tab pos="2743200" algn="l"/>
                <a:tab pos="3086100" algn="l"/>
                <a:tab pos="3429000" algn="l"/>
                <a:tab pos="3771900" algn="l"/>
              </a:tabLst>
            </a:pPr>
            <a:endParaRPr lang="en-US" altLang="en-US" sz="1200" dirty="0">
              <a:solidFill>
                <a:srgbClr val="FF0000"/>
              </a:solidFill>
              <a:latin typeface="Rockwell" panose="02060603020205020403" pitchFamily="18" charset="0"/>
              <a:ea typeface="Microsoft YaHei" panose="020B0503020204020204" pitchFamily="34" charset="-122"/>
            </a:endParaRPr>
          </a:p>
        </p:txBody>
      </p:sp>
      <p:pic>
        <p:nvPicPr>
          <p:cNvPr id="28676" name="Picture 4">
            <a:extLst>
              <a:ext uri="{FF2B5EF4-FFF2-40B4-BE49-F238E27FC236}">
                <a16:creationId xmlns:a16="http://schemas.microsoft.com/office/drawing/2014/main" id="{CB78609C-EE3E-ABCF-F2D0-89A6974854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4649" y="1390039"/>
            <a:ext cx="3086100" cy="127074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Slide Number Placeholder 2">
            <a:extLst>
              <a:ext uri="{FF2B5EF4-FFF2-40B4-BE49-F238E27FC236}">
                <a16:creationId xmlns:a16="http://schemas.microsoft.com/office/drawing/2014/main" id="{0DF4E120-675A-B0B5-975E-FADF286A005E}"/>
              </a:ext>
            </a:extLst>
          </p:cNvPr>
          <p:cNvSpPr>
            <a:spLocks noGrp="1"/>
          </p:cNvSpPr>
          <p:nvPr>
            <p:ph type="sldNum" sz="quarter" idx="12"/>
          </p:nvPr>
        </p:nvSpPr>
        <p:spPr>
          <a:xfrm>
            <a:off x="8046191" y="4799109"/>
            <a:ext cx="594889" cy="273844"/>
          </a:xfrm>
        </p:spPr>
        <p:txBody>
          <a:bodyPr/>
          <a:lstStyle/>
          <a:p>
            <a:pPr defTabSz="342900">
              <a:defRPr/>
            </a:pPr>
            <a:fld id="{F9B04EAC-6405-42D3-B5A3-0AE3489ADD26}" type="slidenum">
              <a:rPr lang="en-US">
                <a:solidFill>
                  <a:prstClr val="black">
                    <a:tint val="75000"/>
                  </a:prstClr>
                </a:solidFill>
                <a:latin typeface="Calibri" panose="020F0502020204030204"/>
              </a:rPr>
              <a:pPr defTabSz="342900">
                <a:defRPr/>
              </a:pPr>
              <a:t>26</a:t>
            </a:fld>
            <a:endParaRPr lang="en-US" dirty="0">
              <a:solidFill>
                <a:prstClr val="black">
                  <a:tint val="75000"/>
                </a:prstClr>
              </a:solidFill>
              <a:latin typeface="Calibri" panose="020F0502020204030204"/>
            </a:endParaRPr>
          </a:p>
        </p:txBody>
      </p:sp>
      <p:pic>
        <p:nvPicPr>
          <p:cNvPr id="9218" name="Picture 2" descr="Related image">
            <a:extLst>
              <a:ext uri="{FF2B5EF4-FFF2-40B4-BE49-F238E27FC236}">
                <a16:creationId xmlns:a16="http://schemas.microsoft.com/office/drawing/2014/main" id="{89BBD14A-31F9-60A7-A422-781CC1815B4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7220" y="1218589"/>
            <a:ext cx="2000249" cy="1600199"/>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Image result for beverage antenna">
            <a:extLst>
              <a:ext uri="{FF2B5EF4-FFF2-40B4-BE49-F238E27FC236}">
                <a16:creationId xmlns:a16="http://schemas.microsoft.com/office/drawing/2014/main" id="{CA6E9FC0-E885-D380-8D3A-ED72BB10280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57951" y="1275740"/>
            <a:ext cx="2000249" cy="160019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Image result for Beverage antenna">
            <a:extLst>
              <a:ext uri="{FF2B5EF4-FFF2-40B4-BE49-F238E27FC236}">
                <a16:creationId xmlns:a16="http://schemas.microsoft.com/office/drawing/2014/main" id="{AA6C5EBC-7438-A98F-B3E3-E4FBB1BF633C}"/>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1885950" y="2974817"/>
            <a:ext cx="5086350" cy="1570379"/>
          </a:xfrm>
          <a:prstGeom prst="rect">
            <a:avLst/>
          </a:prstGeom>
          <a:noFill/>
          <a:ln>
            <a:noFill/>
          </a:ln>
        </p:spPr>
      </p:pic>
      <p:sp>
        <p:nvSpPr>
          <p:cNvPr id="2" name="Rectangle 4">
            <a:extLst>
              <a:ext uri="{FF2B5EF4-FFF2-40B4-BE49-F238E27FC236}">
                <a16:creationId xmlns:a16="http://schemas.microsoft.com/office/drawing/2014/main" id="{8724793B-3B1A-8CA5-7749-F1A964922793}"/>
              </a:ext>
            </a:extLst>
          </p:cNvPr>
          <p:cNvSpPr txBox="1">
            <a:spLocks noChangeArrowheads="1"/>
          </p:cNvSpPr>
          <p:nvPr/>
        </p:nvSpPr>
        <p:spPr>
          <a:xfrm>
            <a:off x="1331118" y="156736"/>
            <a:ext cx="6481763" cy="427434"/>
          </a:xfrm>
          <a:prstGeom prst="rect">
            <a:avLst/>
          </a:prstGeom>
        </p:spPr>
        <p:txBody>
          <a:bodyPr>
            <a:normAutofit fontScale="97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r>
              <a:rPr lang="en-US" altLang="en-US" sz="2700" dirty="0"/>
              <a:t>HF Antennas</a:t>
            </a:r>
          </a:p>
        </p:txBody>
      </p:sp>
    </p:spTree>
    <p:extLst>
      <p:ext uri="{BB962C8B-B14F-4D97-AF65-F5344CB8AC3E}">
        <p14:creationId xmlns:p14="http://schemas.microsoft.com/office/powerpoint/2010/main" val="2361916471"/>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withEffect">
                                  <p:stCondLst>
                                    <p:cond delay="0"/>
                                  </p:stCondLst>
                                  <p:childTnLst>
                                    <p:set>
                                      <p:cBhvr>
                                        <p:cTn id="6" dur="1" fill="hold">
                                          <p:stCondLst>
                                            <p:cond delay="0"/>
                                          </p:stCondLst>
                                        </p:cTn>
                                        <p:tgtEl>
                                          <p:spTgt spid="28674">
                                            <p:txEl>
                                              <p:pRg st="0" end="0"/>
                                            </p:txEl>
                                          </p:spTgt>
                                        </p:tgtEl>
                                        <p:attrNameLst>
                                          <p:attrName>style.visibility</p:attrName>
                                        </p:attrNameLst>
                                      </p:cBhvr>
                                      <p:to>
                                        <p:strVal val="visible"/>
                                      </p:to>
                                    </p:set>
                                    <p:animEffect transition="in" filter="wipe(up)">
                                      <p:cBhvr>
                                        <p:cTn id="7" dur="1000"/>
                                        <p:tgtEl>
                                          <p:spTgt spid="2867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additive="repl">
                                        <p:cTn id="11" dur="1" fill="hold">
                                          <p:stCondLst>
                                            <p:cond delay="0"/>
                                          </p:stCondLst>
                                        </p:cTn>
                                        <p:tgtEl>
                                          <p:spTgt spid="28674">
                                            <p:txEl>
                                              <p:pRg st="1" end="1"/>
                                            </p:txEl>
                                          </p:spTgt>
                                        </p:tgtEl>
                                        <p:attrNameLst>
                                          <p:attrName>style.visibility</p:attrName>
                                        </p:attrNameLst>
                                      </p:cBhvr>
                                      <p:to>
                                        <p:strVal val="visible"/>
                                      </p:to>
                                    </p:set>
                                    <p:animEffect transition="in" filter="wipe(left)">
                                      <p:cBhvr additive="repl">
                                        <p:cTn id="12" dur="1000"/>
                                        <p:tgtEl>
                                          <p:spTgt spid="2867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218"/>
                                        </p:tgtEl>
                                        <p:attrNameLst>
                                          <p:attrName>style.visibility</p:attrName>
                                        </p:attrNameLst>
                                      </p:cBhvr>
                                      <p:to>
                                        <p:strVal val="visible"/>
                                      </p:to>
                                    </p:set>
                                    <p:animEffect transition="in" filter="wipe(left)">
                                      <p:cBhvr>
                                        <p:cTn id="17" dur="1000"/>
                                        <p:tgtEl>
                                          <p:spTgt spid="9218"/>
                                        </p:tgtEl>
                                      </p:cBhvr>
                                    </p:animEffect>
                                  </p:childTnLst>
                                </p:cTn>
                              </p:par>
                              <p:par>
                                <p:cTn id="18" presetID="22" presetClass="entr" presetSubtype="2" fill="hold" nodeType="withEffect">
                                  <p:stCondLst>
                                    <p:cond delay="0"/>
                                  </p:stCondLst>
                                  <p:childTnLst>
                                    <p:set>
                                      <p:cBhvr>
                                        <p:cTn id="19" dur="1" fill="hold">
                                          <p:stCondLst>
                                            <p:cond delay="0"/>
                                          </p:stCondLst>
                                        </p:cTn>
                                        <p:tgtEl>
                                          <p:spTgt spid="9222"/>
                                        </p:tgtEl>
                                        <p:attrNameLst>
                                          <p:attrName>style.visibility</p:attrName>
                                        </p:attrNameLst>
                                      </p:cBhvr>
                                      <p:to>
                                        <p:strVal val="visible"/>
                                      </p:to>
                                    </p:set>
                                    <p:animEffect transition="in" filter="wipe(right)">
                                      <p:cBhvr>
                                        <p:cTn id="20" dur="1000"/>
                                        <p:tgtEl>
                                          <p:spTgt spid="9222"/>
                                        </p:tgtEl>
                                      </p:cBhvr>
                                    </p:animEffect>
                                  </p:childTnLst>
                                </p:cTn>
                              </p:par>
                            </p:childTnLst>
                          </p:cTn>
                        </p:par>
                        <p:par>
                          <p:cTn id="21" fill="hold">
                            <p:stCondLst>
                              <p:cond delay="1000"/>
                            </p:stCondLst>
                            <p:childTnLst>
                              <p:par>
                                <p:cTn id="22" presetID="53" presetClass="entr" presetSubtype="16" fill="hold" nodeType="afterEffect">
                                  <p:stCondLst>
                                    <p:cond delay="0"/>
                                  </p:stCondLst>
                                  <p:childTnLst>
                                    <p:set>
                                      <p:cBhvr>
                                        <p:cTn id="23" dur="1" fill="hold">
                                          <p:stCondLst>
                                            <p:cond delay="0"/>
                                          </p:stCondLst>
                                        </p:cTn>
                                        <p:tgtEl>
                                          <p:spTgt spid="28676"/>
                                        </p:tgtEl>
                                        <p:attrNameLst>
                                          <p:attrName>style.visibility</p:attrName>
                                        </p:attrNameLst>
                                      </p:cBhvr>
                                      <p:to>
                                        <p:strVal val="visible"/>
                                      </p:to>
                                    </p:set>
                                    <p:anim calcmode="lin" valueType="num">
                                      <p:cBhvr>
                                        <p:cTn id="24" dur="1000" fill="hold"/>
                                        <p:tgtEl>
                                          <p:spTgt spid="28676"/>
                                        </p:tgtEl>
                                        <p:attrNameLst>
                                          <p:attrName>ppt_w</p:attrName>
                                        </p:attrNameLst>
                                      </p:cBhvr>
                                      <p:tavLst>
                                        <p:tav tm="0">
                                          <p:val>
                                            <p:fltVal val="0"/>
                                          </p:val>
                                        </p:tav>
                                        <p:tav tm="100000">
                                          <p:val>
                                            <p:strVal val="#ppt_w"/>
                                          </p:val>
                                        </p:tav>
                                      </p:tavLst>
                                    </p:anim>
                                    <p:anim calcmode="lin" valueType="num">
                                      <p:cBhvr>
                                        <p:cTn id="25" dur="1000" fill="hold"/>
                                        <p:tgtEl>
                                          <p:spTgt spid="28676"/>
                                        </p:tgtEl>
                                        <p:attrNameLst>
                                          <p:attrName>ppt_h</p:attrName>
                                        </p:attrNameLst>
                                      </p:cBhvr>
                                      <p:tavLst>
                                        <p:tav tm="0">
                                          <p:val>
                                            <p:fltVal val="0"/>
                                          </p:val>
                                        </p:tav>
                                        <p:tav tm="100000">
                                          <p:val>
                                            <p:strVal val="#ppt_h"/>
                                          </p:val>
                                        </p:tav>
                                      </p:tavLst>
                                    </p:anim>
                                    <p:animEffect transition="in" filter="fade">
                                      <p:cBhvr>
                                        <p:cTn id="26" dur="1000"/>
                                        <p:tgtEl>
                                          <p:spTgt spid="2867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1B0F55-103F-E356-9996-8BBD8B43E633}"/>
            </a:ext>
          </a:extLst>
        </p:cNvPr>
        <p:cNvGrpSpPr/>
        <p:nvPr/>
      </p:nvGrpSpPr>
      <p:grpSpPr>
        <a:xfrm>
          <a:off x="0" y="0"/>
          <a:ext cx="0" cy="0"/>
          <a:chOff x="0" y="0"/>
          <a:chExt cx="0" cy="0"/>
        </a:xfrm>
      </p:grpSpPr>
      <p:sp>
        <p:nvSpPr>
          <p:cNvPr id="58370" name="Rectangle 1">
            <a:extLst>
              <a:ext uri="{FF2B5EF4-FFF2-40B4-BE49-F238E27FC236}">
                <a16:creationId xmlns:a16="http://schemas.microsoft.com/office/drawing/2014/main" id="{22C73C34-B190-58E7-1768-91CA36A3BA6B}"/>
              </a:ext>
            </a:extLst>
          </p:cNvPr>
          <p:cNvSpPr>
            <a:spLocks noChangeArrowheads="1"/>
          </p:cNvSpPr>
          <p:nvPr/>
        </p:nvSpPr>
        <p:spPr bwMode="auto">
          <a:xfrm>
            <a:off x="1331119" y="195263"/>
            <a:ext cx="6481763" cy="651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nchor="b"/>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algn="ctr" defTabSz="342900" fontAlgn="base">
              <a:spcBef>
                <a:spcPct val="0"/>
              </a:spcBef>
              <a:spcAft>
                <a:spcPct val="0"/>
              </a:spcAft>
              <a:buClr>
                <a:srgbClr val="000000"/>
              </a:buClr>
              <a:buSzPct val="100000"/>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2700" dirty="0">
                <a:solidFill>
                  <a:srgbClr val="FFFFFF"/>
                </a:solidFill>
                <a:latin typeface="Rockwell" panose="02060603020205020403" pitchFamily="18" charset="0"/>
                <a:ea typeface="Microsoft YaHei" panose="020B0503020204020204" pitchFamily="34" charset="-122"/>
              </a:rPr>
              <a:t>HF Antennas</a:t>
            </a:r>
          </a:p>
        </p:txBody>
      </p:sp>
      <p:sp>
        <p:nvSpPr>
          <p:cNvPr id="29698" name="Rectangle 2">
            <a:extLst>
              <a:ext uri="{FF2B5EF4-FFF2-40B4-BE49-F238E27FC236}">
                <a16:creationId xmlns:a16="http://schemas.microsoft.com/office/drawing/2014/main" id="{E19A60D9-B278-DB0E-F29E-34BEA337B8C1}"/>
              </a:ext>
            </a:extLst>
          </p:cNvPr>
          <p:cNvSpPr>
            <a:spLocks noChangeArrowheads="1"/>
          </p:cNvSpPr>
          <p:nvPr/>
        </p:nvSpPr>
        <p:spPr bwMode="auto">
          <a:xfrm>
            <a:off x="251272" y="749364"/>
            <a:ext cx="3829050" cy="40124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41313" indent="-3413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Lst>
              <a:defRPr>
                <a:solidFill>
                  <a:schemeClr val="tx1"/>
                </a:solidFill>
                <a:latin typeface="Calibri" panose="020F0502020204030204" pitchFamily="34" charset="0"/>
              </a:defRPr>
            </a:lvl2pPr>
            <a:lvl3pPr indent="-2270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Lst>
              <a:defRPr>
                <a:solidFill>
                  <a:schemeClr val="tx1"/>
                </a:solidFill>
                <a:latin typeface="Calibri" panose="020F0502020204030204" pitchFamily="34" charset="0"/>
              </a:defRPr>
            </a:lvl9pPr>
          </a:lstStyle>
          <a:p>
            <a:pPr marL="257175" indent="-257175" defTabSz="685800" eaLnBrk="0" fontAlgn="base" hangingPunct="0">
              <a:lnSpc>
                <a:spcPts val="1650"/>
              </a:lnSpc>
              <a:spcBef>
                <a:spcPct val="20000"/>
              </a:spcBef>
              <a:spcAft>
                <a:spcPct val="0"/>
              </a:spcAft>
              <a:buClr>
                <a:srgbClr val="FF1515"/>
              </a:buClr>
              <a:buFont typeface="Wingdings" panose="05000000000000000000" pitchFamily="2" charset="2"/>
              <a:buChar char="Ø"/>
              <a:tabLst/>
            </a:pPr>
            <a:endParaRPr lang="en-US" altLang="en-US" sz="1500" b="1" kern="0" dirty="0">
              <a:solidFill>
                <a:srgbClr val="000066"/>
              </a:solidFill>
              <a:latin typeface="Rockwell"/>
            </a:endParaRPr>
          </a:p>
          <a:p>
            <a:pPr marL="257175" indent="-257175" defTabSz="685800" eaLnBrk="0" fontAlgn="base" hangingPunct="0">
              <a:lnSpc>
                <a:spcPts val="1650"/>
              </a:lnSpc>
              <a:spcBef>
                <a:spcPct val="20000"/>
              </a:spcBef>
              <a:spcAft>
                <a:spcPct val="0"/>
              </a:spcAft>
              <a:buClr>
                <a:srgbClr val="FF1515"/>
              </a:buClr>
              <a:buFont typeface="Wingdings" panose="05000000000000000000" pitchFamily="2" charset="2"/>
              <a:buChar char="Ø"/>
              <a:tabLst/>
            </a:pPr>
            <a:r>
              <a:rPr lang="en-US" altLang="en-US" sz="1500" b="1" kern="0" dirty="0">
                <a:solidFill>
                  <a:srgbClr val="000066"/>
                </a:solidFill>
                <a:latin typeface="Rockwell"/>
              </a:rPr>
              <a:t>Efficiency of an electrically short antenna limits HF mobile installations. </a:t>
            </a:r>
            <a:r>
              <a:rPr lang="en-US" altLang="en-US" sz="750" kern="0" dirty="0">
                <a:solidFill>
                  <a:srgbClr val="000066"/>
                </a:solidFill>
                <a:latin typeface="Rockwell"/>
              </a:rPr>
              <a:t>(G4E05)</a:t>
            </a:r>
            <a:r>
              <a:rPr lang="en-US" altLang="en-US" sz="1500" kern="0" dirty="0">
                <a:solidFill>
                  <a:srgbClr val="000066"/>
                </a:solidFill>
                <a:latin typeface="Rockwell"/>
              </a:rPr>
              <a:t> </a:t>
            </a:r>
          </a:p>
          <a:p>
            <a:pPr marL="558403" lvl="1" indent="-257175" defTabSz="685800" eaLnBrk="0" fontAlgn="base" hangingPunct="0">
              <a:lnSpc>
                <a:spcPts val="1650"/>
              </a:lnSpc>
              <a:spcBef>
                <a:spcPct val="20000"/>
              </a:spcBef>
              <a:spcAft>
                <a:spcPct val="0"/>
              </a:spcAft>
              <a:buClr>
                <a:srgbClr val="FF1515"/>
              </a:buClr>
              <a:buFont typeface="Arial" panose="020B0604020202020204" pitchFamily="34" charset="0"/>
              <a:buChar char="•"/>
              <a:tabLst/>
            </a:pPr>
            <a:r>
              <a:rPr lang="en-US" altLang="en-US" sz="1200" i="1" kern="0" dirty="0">
                <a:solidFill>
                  <a:srgbClr val="FF0000"/>
                </a:solidFill>
                <a:latin typeface="Rockwell"/>
              </a:rPr>
              <a:t>It is not possible to put a full ¼ wavelength 75-meter antenna on a mobile.  </a:t>
            </a:r>
          </a:p>
          <a:p>
            <a:pPr marL="558403" lvl="1" indent="-257175" defTabSz="685800" eaLnBrk="0" fontAlgn="base" hangingPunct="0">
              <a:lnSpc>
                <a:spcPts val="1650"/>
              </a:lnSpc>
              <a:spcBef>
                <a:spcPct val="20000"/>
              </a:spcBef>
              <a:spcAft>
                <a:spcPct val="0"/>
              </a:spcAft>
              <a:buClr>
                <a:srgbClr val="FF1515"/>
              </a:buClr>
              <a:buFont typeface="Arial" panose="020B0604020202020204" pitchFamily="34" charset="0"/>
              <a:buChar char="•"/>
              <a:tabLst/>
            </a:pPr>
            <a:r>
              <a:rPr lang="en-US" altLang="en-US" sz="1200" i="1" kern="0" dirty="0">
                <a:solidFill>
                  <a:srgbClr val="FF0000"/>
                </a:solidFill>
                <a:latin typeface="Rockwell"/>
              </a:rPr>
              <a:t>On 40-meters and lower frequencies, no mobile antenna is efficient.</a:t>
            </a:r>
          </a:p>
          <a:p>
            <a:pPr marL="558403" lvl="1" indent="-257175" defTabSz="685800" eaLnBrk="0" fontAlgn="base" hangingPunct="0">
              <a:lnSpc>
                <a:spcPts val="1650"/>
              </a:lnSpc>
              <a:spcBef>
                <a:spcPct val="20000"/>
              </a:spcBef>
              <a:spcAft>
                <a:spcPct val="0"/>
              </a:spcAft>
              <a:buClr>
                <a:srgbClr val="FF1515"/>
              </a:buClr>
              <a:buFont typeface="Arial" panose="020B0604020202020204" pitchFamily="34" charset="0"/>
              <a:buChar char="•"/>
              <a:tabLst/>
            </a:pPr>
            <a:r>
              <a:rPr lang="en-US" altLang="en-US" sz="1200" i="1" kern="0" dirty="0">
                <a:solidFill>
                  <a:srgbClr val="FF0000"/>
                </a:solidFill>
                <a:latin typeface="Rockwell"/>
              </a:rPr>
              <a:t>Any antenna for these frequencies would be inefficient.</a:t>
            </a:r>
            <a:r>
              <a:rPr lang="en-US" altLang="en-US" sz="1200" kern="0" dirty="0">
                <a:solidFill>
                  <a:srgbClr val="000066"/>
                </a:solidFill>
                <a:latin typeface="Rockwell"/>
              </a:rPr>
              <a:t> </a:t>
            </a:r>
          </a:p>
          <a:p>
            <a:pPr marL="685800" lvl="2" indent="0" defTabSz="685800" eaLnBrk="0" fontAlgn="base" hangingPunct="0">
              <a:spcBef>
                <a:spcPct val="20000"/>
              </a:spcBef>
              <a:spcAft>
                <a:spcPct val="0"/>
              </a:spcAft>
              <a:buClr>
                <a:srgbClr val="FF1515"/>
              </a:buClr>
              <a:buFontTx/>
              <a:buChar char="•"/>
              <a:tabLst/>
            </a:pPr>
            <a:endParaRPr lang="en-US" altLang="en-US" sz="1200" kern="0" dirty="0">
              <a:solidFill>
                <a:srgbClr val="000066"/>
              </a:solidFill>
              <a:latin typeface="Rockwell"/>
            </a:endParaRPr>
          </a:p>
          <a:p>
            <a:pPr marL="685800" lvl="2" indent="0" defTabSz="685800" eaLnBrk="0" fontAlgn="base" hangingPunct="0">
              <a:spcBef>
                <a:spcPct val="20000"/>
              </a:spcBef>
              <a:spcAft>
                <a:spcPct val="0"/>
              </a:spcAft>
              <a:buClr>
                <a:srgbClr val="FF1515"/>
              </a:buClr>
              <a:buFontTx/>
              <a:buChar char="•"/>
              <a:tabLst/>
            </a:pPr>
            <a:endParaRPr lang="en-US" altLang="en-US" sz="1200" kern="0" dirty="0">
              <a:solidFill>
                <a:srgbClr val="000066"/>
              </a:solidFill>
              <a:latin typeface="Rockwell"/>
            </a:endParaRPr>
          </a:p>
          <a:p>
            <a:pPr marL="685800" lvl="2" indent="0" defTabSz="685800" eaLnBrk="0" fontAlgn="base" hangingPunct="0">
              <a:spcBef>
                <a:spcPct val="20000"/>
              </a:spcBef>
              <a:spcAft>
                <a:spcPct val="0"/>
              </a:spcAft>
              <a:buClr>
                <a:srgbClr val="FF1515"/>
              </a:buClr>
              <a:tabLst/>
            </a:pPr>
            <a:endParaRPr lang="en-US" altLang="en-US" sz="1200" kern="0" dirty="0">
              <a:solidFill>
                <a:srgbClr val="000066"/>
              </a:solidFill>
              <a:latin typeface="Rockwell"/>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Lst>
            </a:pPr>
            <a:endParaRPr lang="en-US" altLang="en-US" sz="135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Lst>
            </a:pPr>
            <a:endParaRPr lang="en-US" altLang="en-US" sz="1350" dirty="0">
              <a:solidFill>
                <a:srgbClr val="000066"/>
              </a:solidFill>
              <a:latin typeface="Rockwell" panose="02060603020205020403" pitchFamily="18" charset="0"/>
              <a:ea typeface="Microsoft YaHei" panose="020B0503020204020204" pitchFamily="34" charset="-122"/>
            </a:endParaRPr>
          </a:p>
        </p:txBody>
      </p:sp>
      <p:sp>
        <p:nvSpPr>
          <p:cNvPr id="3" name="Slide Number Placeholder 2">
            <a:extLst>
              <a:ext uri="{FF2B5EF4-FFF2-40B4-BE49-F238E27FC236}">
                <a16:creationId xmlns:a16="http://schemas.microsoft.com/office/drawing/2014/main" id="{B046CE3F-BFAA-B1B7-3E0D-973E2968F742}"/>
              </a:ext>
            </a:extLst>
          </p:cNvPr>
          <p:cNvSpPr>
            <a:spLocks noGrp="1"/>
          </p:cNvSpPr>
          <p:nvPr>
            <p:ph type="sldNum" sz="quarter" idx="12"/>
          </p:nvPr>
        </p:nvSpPr>
        <p:spPr/>
        <p:txBody>
          <a:bodyPr/>
          <a:lstStyle/>
          <a:p>
            <a:pPr defTabSz="342900">
              <a:defRPr/>
            </a:pPr>
            <a:fld id="{F9B04EAC-6405-42D3-B5A3-0AE3489ADD26}" type="slidenum">
              <a:rPr lang="en-US">
                <a:solidFill>
                  <a:prstClr val="black">
                    <a:tint val="75000"/>
                  </a:prstClr>
                </a:solidFill>
                <a:latin typeface="Calibri" panose="020F0502020204030204"/>
              </a:rPr>
              <a:pPr defTabSz="342900">
                <a:defRPr/>
              </a:pPr>
              <a:t>27</a:t>
            </a:fld>
            <a:endParaRPr lang="en-US" dirty="0">
              <a:solidFill>
                <a:prstClr val="black">
                  <a:tint val="75000"/>
                </a:prstClr>
              </a:solidFill>
              <a:latin typeface="Calibri" panose="020F0502020204030204"/>
            </a:endParaRPr>
          </a:p>
        </p:txBody>
      </p:sp>
      <p:pic>
        <p:nvPicPr>
          <p:cNvPr id="2" name="Picture 1">
            <a:extLst>
              <a:ext uri="{FF2B5EF4-FFF2-40B4-BE49-F238E27FC236}">
                <a16:creationId xmlns:a16="http://schemas.microsoft.com/office/drawing/2014/main" id="{D1908EA7-605B-62A4-9B67-10A55E5EB446}"/>
              </a:ext>
            </a:extLst>
          </p:cNvPr>
          <p:cNvPicPr>
            <a:picLocks noChangeAspect="1"/>
          </p:cNvPicPr>
          <p:nvPr/>
        </p:nvPicPr>
        <p:blipFill>
          <a:blip r:embed="rId3"/>
          <a:stretch>
            <a:fillRect/>
          </a:stretch>
        </p:blipFill>
        <p:spPr>
          <a:xfrm>
            <a:off x="4204322" y="818420"/>
            <a:ext cx="2637129" cy="2575322"/>
          </a:xfrm>
          <a:prstGeom prst="rect">
            <a:avLst/>
          </a:prstGeom>
        </p:spPr>
      </p:pic>
      <p:pic>
        <p:nvPicPr>
          <p:cNvPr id="4" name="Picture 3">
            <a:extLst>
              <a:ext uri="{FF2B5EF4-FFF2-40B4-BE49-F238E27FC236}">
                <a16:creationId xmlns:a16="http://schemas.microsoft.com/office/drawing/2014/main" id="{96C87453-08E2-FA66-E03E-A12779CA9321}"/>
              </a:ext>
            </a:extLst>
          </p:cNvPr>
          <p:cNvPicPr>
            <a:picLocks noChangeAspect="1"/>
          </p:cNvPicPr>
          <p:nvPr/>
        </p:nvPicPr>
        <p:blipFill>
          <a:blip r:embed="rId4"/>
          <a:stretch>
            <a:fillRect/>
          </a:stretch>
        </p:blipFill>
        <p:spPr>
          <a:xfrm>
            <a:off x="6933742" y="2549432"/>
            <a:ext cx="1924508" cy="2102328"/>
          </a:xfrm>
          <a:prstGeom prst="rect">
            <a:avLst/>
          </a:prstGeom>
        </p:spPr>
      </p:pic>
      <p:sp>
        <p:nvSpPr>
          <p:cNvPr id="5" name="TextBox 4">
            <a:extLst>
              <a:ext uri="{FF2B5EF4-FFF2-40B4-BE49-F238E27FC236}">
                <a16:creationId xmlns:a16="http://schemas.microsoft.com/office/drawing/2014/main" id="{BE0C4ACC-5072-5BF8-50E7-2A9DC6417BB6}"/>
              </a:ext>
            </a:extLst>
          </p:cNvPr>
          <p:cNvSpPr txBox="1"/>
          <p:nvPr/>
        </p:nvSpPr>
        <p:spPr>
          <a:xfrm>
            <a:off x="285750" y="3147641"/>
            <a:ext cx="3657601" cy="1246495"/>
          </a:xfrm>
          <a:prstGeom prst="rect">
            <a:avLst/>
          </a:prstGeom>
          <a:noFill/>
        </p:spPr>
        <p:txBody>
          <a:bodyPr wrap="square" rtlCol="0">
            <a:spAutoFit/>
          </a:bodyPr>
          <a:lstStyle/>
          <a:p>
            <a:pPr marL="257175" indent="-257175" defTabSz="342900" eaLnBrk="0" fontAlgn="base" hangingPunct="0">
              <a:spcBef>
                <a:spcPct val="0"/>
              </a:spcBef>
              <a:spcAft>
                <a:spcPct val="0"/>
              </a:spcAft>
              <a:buClr>
                <a:srgbClr val="FF0000"/>
              </a:buClr>
              <a:buFont typeface="Wingdings" panose="05000000000000000000" pitchFamily="2" charset="2"/>
              <a:buChar char="Ø"/>
            </a:pPr>
            <a:r>
              <a:rPr lang="en-US" sz="1500" b="1" dirty="0">
                <a:solidFill>
                  <a:srgbClr val="002060"/>
                </a:solidFill>
                <a:latin typeface="Rockwell" panose="02060603020205020403" pitchFamily="18" charset="0"/>
              </a:rPr>
              <a:t>One disadvantage </a:t>
            </a:r>
            <a:r>
              <a:rPr lang="en-US" sz="1500" dirty="0">
                <a:solidFill>
                  <a:srgbClr val="002060"/>
                </a:solidFill>
                <a:latin typeface="Rockwell" panose="02060603020205020403" pitchFamily="18" charset="0"/>
              </a:rPr>
              <a:t>of using a shortened mobile antenna as opposed to a full size antenna is that the </a:t>
            </a:r>
            <a:r>
              <a:rPr lang="en-US" sz="1500" b="1" dirty="0">
                <a:solidFill>
                  <a:srgbClr val="002060"/>
                </a:solidFill>
                <a:latin typeface="Rockwell" panose="02060603020205020403" pitchFamily="18" charset="0"/>
              </a:rPr>
              <a:t>operating bandwidth may be very limited.</a:t>
            </a:r>
            <a:r>
              <a:rPr lang="en-US" sz="1500" dirty="0">
                <a:solidFill>
                  <a:srgbClr val="002060"/>
                </a:solidFill>
                <a:latin typeface="Rockwell" panose="02060603020205020403" pitchFamily="18" charset="0"/>
              </a:rPr>
              <a:t> </a:t>
            </a:r>
            <a:r>
              <a:rPr lang="en-US" sz="750" dirty="0">
                <a:solidFill>
                  <a:srgbClr val="002060"/>
                </a:solidFill>
                <a:latin typeface="Rockwell" panose="02060603020205020403" pitchFamily="18" charset="0"/>
              </a:rPr>
              <a:t>(G4E06)</a:t>
            </a:r>
          </a:p>
        </p:txBody>
      </p:sp>
      <p:pic>
        <p:nvPicPr>
          <p:cNvPr id="6" name="Picture 4" descr="Related image">
            <a:extLst>
              <a:ext uri="{FF2B5EF4-FFF2-40B4-BE49-F238E27FC236}">
                <a16:creationId xmlns:a16="http://schemas.microsoft.com/office/drawing/2014/main" id="{A1262665-BE7F-3F3C-F5B4-D520A3A98CB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42779" y="818420"/>
            <a:ext cx="1924508" cy="1737802"/>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4">
            <a:extLst>
              <a:ext uri="{FF2B5EF4-FFF2-40B4-BE49-F238E27FC236}">
                <a16:creationId xmlns:a16="http://schemas.microsoft.com/office/drawing/2014/main" id="{91501F7B-072A-1672-EBD1-D39393033961}"/>
              </a:ext>
            </a:extLst>
          </p:cNvPr>
          <p:cNvSpPr txBox="1">
            <a:spLocks noChangeArrowheads="1"/>
          </p:cNvSpPr>
          <p:nvPr/>
        </p:nvSpPr>
        <p:spPr>
          <a:xfrm>
            <a:off x="1331118" y="156736"/>
            <a:ext cx="6481763" cy="427434"/>
          </a:xfrm>
          <a:prstGeom prst="rect">
            <a:avLst/>
          </a:prstGeom>
        </p:spPr>
        <p:txBody>
          <a:bodyPr>
            <a:normAutofit fontScale="97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r>
              <a:rPr lang="en-US" altLang="en-US" sz="2700" dirty="0"/>
              <a:t>HF Antennas</a:t>
            </a:r>
          </a:p>
        </p:txBody>
      </p:sp>
    </p:spTree>
    <p:extLst>
      <p:ext uri="{BB962C8B-B14F-4D97-AF65-F5344CB8AC3E}">
        <p14:creationId xmlns:p14="http://schemas.microsoft.com/office/powerpoint/2010/main" val="120841617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9698">
                                            <p:txEl>
                                              <p:pRg st="1" end="1"/>
                                            </p:txEl>
                                          </p:spTgt>
                                        </p:tgtEl>
                                        <p:attrNameLst>
                                          <p:attrName>style.visibility</p:attrName>
                                        </p:attrNameLst>
                                      </p:cBhvr>
                                      <p:to>
                                        <p:strVal val="visible"/>
                                      </p:to>
                                    </p:set>
                                    <p:animEffect transition="in" filter="wipe(up)">
                                      <p:cBhvr>
                                        <p:cTn id="7" dur="1000"/>
                                        <p:tgtEl>
                                          <p:spTgt spid="2969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additive="repl">
                                        <p:cTn id="11" dur="1" fill="hold">
                                          <p:stCondLst>
                                            <p:cond delay="0"/>
                                          </p:stCondLst>
                                        </p:cTn>
                                        <p:tgtEl>
                                          <p:spTgt spid="29698">
                                            <p:txEl>
                                              <p:pRg st="2" end="2"/>
                                            </p:txEl>
                                          </p:spTgt>
                                        </p:tgtEl>
                                        <p:attrNameLst>
                                          <p:attrName>style.visibility</p:attrName>
                                        </p:attrNameLst>
                                      </p:cBhvr>
                                      <p:to>
                                        <p:strVal val="visible"/>
                                      </p:to>
                                    </p:set>
                                    <p:animEffect transition="in" filter="wipe(left)">
                                      <p:cBhvr additive="repl">
                                        <p:cTn id="12" dur="1000"/>
                                        <p:tgtEl>
                                          <p:spTgt spid="2969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additive="repl">
                                        <p:cTn id="16" dur="1" fill="hold">
                                          <p:stCondLst>
                                            <p:cond delay="0"/>
                                          </p:stCondLst>
                                        </p:cTn>
                                        <p:tgtEl>
                                          <p:spTgt spid="29698">
                                            <p:txEl>
                                              <p:pRg st="3" end="3"/>
                                            </p:txEl>
                                          </p:spTgt>
                                        </p:tgtEl>
                                        <p:attrNameLst>
                                          <p:attrName>style.visibility</p:attrName>
                                        </p:attrNameLst>
                                      </p:cBhvr>
                                      <p:to>
                                        <p:strVal val="visible"/>
                                      </p:to>
                                    </p:set>
                                    <p:animEffect transition="in" filter="wipe(left)">
                                      <p:cBhvr additive="repl">
                                        <p:cTn id="17" dur="1000"/>
                                        <p:tgtEl>
                                          <p:spTgt spid="29698">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additive="repl">
                                        <p:cTn id="21" dur="1" fill="hold">
                                          <p:stCondLst>
                                            <p:cond delay="0"/>
                                          </p:stCondLst>
                                        </p:cTn>
                                        <p:tgtEl>
                                          <p:spTgt spid="29698">
                                            <p:txEl>
                                              <p:pRg st="4" end="4"/>
                                            </p:txEl>
                                          </p:spTgt>
                                        </p:tgtEl>
                                        <p:attrNameLst>
                                          <p:attrName>style.visibility</p:attrName>
                                        </p:attrNameLst>
                                      </p:cBhvr>
                                      <p:to>
                                        <p:strVal val="visible"/>
                                      </p:to>
                                    </p:set>
                                    <p:animEffect transition="in" filter="wipe(left)">
                                      <p:cBhvr additive="repl">
                                        <p:cTn id="22" dur="1000"/>
                                        <p:tgtEl>
                                          <p:spTgt spid="29698">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p:cTn id="27" dur="1000" fill="hold"/>
                                        <p:tgtEl>
                                          <p:spTgt spid="2"/>
                                        </p:tgtEl>
                                        <p:attrNameLst>
                                          <p:attrName>ppt_w</p:attrName>
                                        </p:attrNameLst>
                                      </p:cBhvr>
                                      <p:tavLst>
                                        <p:tav tm="0">
                                          <p:val>
                                            <p:fltVal val="0"/>
                                          </p:val>
                                        </p:tav>
                                        <p:tav tm="100000">
                                          <p:val>
                                            <p:strVal val="#ppt_w"/>
                                          </p:val>
                                        </p:tav>
                                      </p:tavLst>
                                    </p:anim>
                                    <p:anim calcmode="lin" valueType="num">
                                      <p:cBhvr>
                                        <p:cTn id="28" dur="1000" fill="hold"/>
                                        <p:tgtEl>
                                          <p:spTgt spid="2"/>
                                        </p:tgtEl>
                                        <p:attrNameLst>
                                          <p:attrName>ppt_h</p:attrName>
                                        </p:attrNameLst>
                                      </p:cBhvr>
                                      <p:tavLst>
                                        <p:tav tm="0">
                                          <p:val>
                                            <p:fltVal val="0"/>
                                          </p:val>
                                        </p:tav>
                                        <p:tav tm="100000">
                                          <p:val>
                                            <p:strVal val="#ppt_h"/>
                                          </p:val>
                                        </p:tav>
                                      </p:tavLst>
                                    </p:anim>
                                    <p:animEffect transition="in" filter="fade">
                                      <p:cBhvr>
                                        <p:cTn id="29" dur="1000"/>
                                        <p:tgtEl>
                                          <p:spTgt spid="2"/>
                                        </p:tgtEl>
                                      </p:cBhvr>
                                    </p:animEffect>
                                  </p:childTnLst>
                                </p:cTn>
                              </p:par>
                            </p:childTnLst>
                          </p:cTn>
                        </p:par>
                        <p:par>
                          <p:cTn id="30" fill="hold">
                            <p:stCondLst>
                              <p:cond delay="1000"/>
                            </p:stCondLst>
                            <p:childTnLst>
                              <p:par>
                                <p:cTn id="31" presetID="22" presetClass="entr" presetSubtype="2"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right)">
                                      <p:cBhvr>
                                        <p:cTn id="33" dur="1000"/>
                                        <p:tgtEl>
                                          <p:spTgt spid="4"/>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nodeType="clickEffect">
                                  <p:stCondLst>
                                    <p:cond delay="0"/>
                                  </p:stCondLst>
                                  <p:childTnLst>
                                    <p:set>
                                      <p:cBhvr>
                                        <p:cTn id="37" dur="1" fill="hold">
                                          <p:stCondLst>
                                            <p:cond delay="0"/>
                                          </p:stCondLst>
                                        </p:cTn>
                                        <p:tgtEl>
                                          <p:spTgt spid="5">
                                            <p:txEl>
                                              <p:pRg st="0" end="0"/>
                                            </p:txEl>
                                          </p:spTgt>
                                        </p:tgtEl>
                                        <p:attrNameLst>
                                          <p:attrName>style.visibility</p:attrName>
                                        </p:attrNameLst>
                                      </p:cBhvr>
                                      <p:to>
                                        <p:strVal val="visible"/>
                                      </p:to>
                                    </p:set>
                                    <p:animEffect transition="in" filter="wipe(down)">
                                      <p:cBhvr>
                                        <p:cTn id="38" dur="1000"/>
                                        <p:tgtEl>
                                          <p:spTgt spid="5">
                                            <p:txEl>
                                              <p:pRg st="0" end="0"/>
                                            </p:txEl>
                                          </p:spTgt>
                                        </p:tgtEl>
                                      </p:cBhvr>
                                    </p:animEffect>
                                  </p:childTnLst>
                                </p:cTn>
                              </p:par>
                            </p:childTnLst>
                          </p:cTn>
                        </p:par>
                        <p:par>
                          <p:cTn id="39" fill="hold">
                            <p:stCondLst>
                              <p:cond delay="1000"/>
                            </p:stCondLst>
                            <p:childTnLst>
                              <p:par>
                                <p:cTn id="40" presetID="22" presetClass="entr" presetSubtype="2"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right)">
                                      <p:cBhvr>
                                        <p:cTn id="4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1C303D-6823-1998-0F7D-1A25672E8F76}"/>
            </a:ext>
          </a:extLst>
        </p:cNvPr>
        <p:cNvGrpSpPr/>
        <p:nvPr/>
      </p:nvGrpSpPr>
      <p:grpSpPr>
        <a:xfrm>
          <a:off x="0" y="0"/>
          <a:ext cx="0" cy="0"/>
          <a:chOff x="0" y="0"/>
          <a:chExt cx="0" cy="0"/>
        </a:xfrm>
      </p:grpSpPr>
      <p:sp>
        <p:nvSpPr>
          <p:cNvPr id="60418" name="Rectangle 1">
            <a:extLst>
              <a:ext uri="{FF2B5EF4-FFF2-40B4-BE49-F238E27FC236}">
                <a16:creationId xmlns:a16="http://schemas.microsoft.com/office/drawing/2014/main" id="{B800A571-3E36-D303-3928-45584F010F51}"/>
              </a:ext>
            </a:extLst>
          </p:cNvPr>
          <p:cNvSpPr>
            <a:spLocks noChangeArrowheads="1"/>
          </p:cNvSpPr>
          <p:nvPr/>
        </p:nvSpPr>
        <p:spPr bwMode="auto">
          <a:xfrm>
            <a:off x="1331119" y="195263"/>
            <a:ext cx="6481763" cy="651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nchor="b"/>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algn="ctr" defTabSz="342900" fontAlgn="base">
              <a:spcBef>
                <a:spcPct val="0"/>
              </a:spcBef>
              <a:spcAft>
                <a:spcPct val="0"/>
              </a:spcAft>
              <a:buClr>
                <a:srgbClr val="000000"/>
              </a:buClr>
              <a:buSzPct val="100000"/>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2700" dirty="0">
                <a:solidFill>
                  <a:srgbClr val="FFFFFF"/>
                </a:solidFill>
                <a:latin typeface="Rockwell" panose="02060603020205020403" pitchFamily="18" charset="0"/>
                <a:ea typeface="Microsoft YaHei" panose="020B0503020204020204" pitchFamily="34" charset="-122"/>
              </a:rPr>
              <a:t>HF Antennas</a:t>
            </a:r>
          </a:p>
        </p:txBody>
      </p:sp>
      <p:sp>
        <p:nvSpPr>
          <p:cNvPr id="30722" name="Rectangle 2">
            <a:extLst>
              <a:ext uri="{FF2B5EF4-FFF2-40B4-BE49-F238E27FC236}">
                <a16:creationId xmlns:a16="http://schemas.microsoft.com/office/drawing/2014/main" id="{B680D25B-3F0F-D55A-CF59-AE48BBF26D07}"/>
              </a:ext>
            </a:extLst>
          </p:cNvPr>
          <p:cNvSpPr>
            <a:spLocks noChangeArrowheads="1"/>
          </p:cNvSpPr>
          <p:nvPr/>
        </p:nvSpPr>
        <p:spPr bwMode="auto">
          <a:xfrm>
            <a:off x="400050" y="642342"/>
            <a:ext cx="8343900" cy="38588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41313" indent="-3413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1500" dirty="0">
                <a:solidFill>
                  <a:srgbClr val="000066"/>
                </a:solidFill>
                <a:latin typeface="Rockwell" panose="02060603020205020403" pitchFamily="18" charset="0"/>
                <a:ea typeface="Microsoft YaHei" panose="020B0503020204020204" pitchFamily="34" charset="-122"/>
              </a:rPr>
              <a:t>A “</a:t>
            </a:r>
            <a:r>
              <a:rPr lang="en-US" altLang="en-US" sz="1500" b="1" dirty="0">
                <a:solidFill>
                  <a:srgbClr val="000066"/>
                </a:solidFill>
                <a:latin typeface="Rockwell" panose="02060603020205020403" pitchFamily="18" charset="0"/>
                <a:ea typeface="Microsoft YaHei" panose="020B0503020204020204" pitchFamily="34" charset="-122"/>
              </a:rPr>
              <a:t>screwdriver</a:t>
            </a:r>
            <a:r>
              <a:rPr lang="en-US" altLang="en-US" sz="1500" dirty="0">
                <a:solidFill>
                  <a:srgbClr val="000066"/>
                </a:solidFill>
                <a:latin typeface="Rockwell" panose="02060603020205020403" pitchFamily="18" charset="0"/>
                <a:ea typeface="Microsoft YaHei" panose="020B0503020204020204" pitchFamily="34" charset="-122"/>
              </a:rPr>
              <a:t>” mobile antenna </a:t>
            </a:r>
            <a:r>
              <a:rPr lang="en-US" altLang="en-US" sz="1500" b="1" dirty="0">
                <a:solidFill>
                  <a:srgbClr val="000066"/>
                </a:solidFill>
                <a:latin typeface="Rockwell" panose="02060603020205020403" pitchFamily="18" charset="0"/>
                <a:ea typeface="Microsoft YaHei" panose="020B0503020204020204" pitchFamily="34" charset="-122"/>
              </a:rPr>
              <a:t>adjusts its feed-point impedance </a:t>
            </a:r>
            <a:r>
              <a:rPr lang="en-US" altLang="en-US" sz="1500" dirty="0">
                <a:solidFill>
                  <a:srgbClr val="000066"/>
                </a:solidFill>
                <a:latin typeface="Rockwell" panose="02060603020205020403" pitchFamily="18" charset="0"/>
                <a:ea typeface="Microsoft YaHei" panose="020B0503020204020204" pitchFamily="34" charset="-122"/>
              </a:rPr>
              <a:t>by </a:t>
            </a:r>
            <a:r>
              <a:rPr lang="en-US" altLang="en-US" sz="1500" b="1" dirty="0">
                <a:solidFill>
                  <a:srgbClr val="000066"/>
                </a:solidFill>
                <a:latin typeface="Rockwell" panose="02060603020205020403" pitchFamily="18" charset="0"/>
                <a:ea typeface="Microsoft YaHei" panose="020B0503020204020204" pitchFamily="34" charset="-122"/>
              </a:rPr>
              <a:t>varying the base loading inductance</a:t>
            </a:r>
            <a:r>
              <a:rPr lang="en-US" altLang="en-US" sz="1500" dirty="0">
                <a:solidFill>
                  <a:srgbClr val="000066"/>
                </a:solidFill>
                <a:latin typeface="Rockwell" panose="02060603020205020403" pitchFamily="18" charset="0"/>
                <a:ea typeface="Microsoft YaHei" panose="020B0503020204020204" pitchFamily="34" charset="-122"/>
              </a:rPr>
              <a:t>. </a:t>
            </a:r>
            <a:r>
              <a:rPr lang="en-US" altLang="en-US" sz="750" dirty="0">
                <a:solidFill>
                  <a:srgbClr val="000066"/>
                </a:solidFill>
                <a:latin typeface="Rockwell" panose="02060603020205020403" pitchFamily="18" charset="0"/>
                <a:ea typeface="Microsoft YaHei" panose="020B0503020204020204" pitchFamily="34" charset="-122"/>
              </a:rPr>
              <a:t>(G9D08)</a:t>
            </a:r>
          </a:p>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p:txBody>
      </p:sp>
      <p:sp>
        <p:nvSpPr>
          <p:cNvPr id="3" name="Slide Number Placeholder 2">
            <a:extLst>
              <a:ext uri="{FF2B5EF4-FFF2-40B4-BE49-F238E27FC236}">
                <a16:creationId xmlns:a16="http://schemas.microsoft.com/office/drawing/2014/main" id="{3AA4DE9C-A40F-CC03-F8DB-C8E81CF8A0B6}"/>
              </a:ext>
            </a:extLst>
          </p:cNvPr>
          <p:cNvSpPr>
            <a:spLocks noGrp="1"/>
          </p:cNvSpPr>
          <p:nvPr>
            <p:ph type="sldNum" sz="quarter" idx="12"/>
          </p:nvPr>
        </p:nvSpPr>
        <p:spPr/>
        <p:txBody>
          <a:bodyPr/>
          <a:lstStyle/>
          <a:p>
            <a:pPr defTabSz="342900">
              <a:defRPr/>
            </a:pPr>
            <a:fld id="{F9B04EAC-6405-42D3-B5A3-0AE3489ADD26}" type="slidenum">
              <a:rPr lang="en-US">
                <a:solidFill>
                  <a:prstClr val="black">
                    <a:tint val="75000"/>
                  </a:prstClr>
                </a:solidFill>
                <a:latin typeface="Calibri" panose="020F0502020204030204"/>
              </a:rPr>
              <a:pPr defTabSz="342900">
                <a:defRPr/>
              </a:pPr>
              <a:t>28</a:t>
            </a:fld>
            <a:endParaRPr lang="en-US" dirty="0">
              <a:solidFill>
                <a:prstClr val="black">
                  <a:tint val="75000"/>
                </a:prstClr>
              </a:solidFill>
              <a:latin typeface="Calibri" panose="020F0502020204030204"/>
            </a:endParaRPr>
          </a:p>
        </p:txBody>
      </p:sp>
      <p:pic>
        <p:nvPicPr>
          <p:cNvPr id="7" name="Picture 6">
            <a:extLst>
              <a:ext uri="{FF2B5EF4-FFF2-40B4-BE49-F238E27FC236}">
                <a16:creationId xmlns:a16="http://schemas.microsoft.com/office/drawing/2014/main" id="{8EC066A8-7459-76F0-8A2A-C42DF01F94B0}"/>
              </a:ext>
            </a:extLst>
          </p:cNvPr>
          <p:cNvPicPr>
            <a:picLocks noChangeAspect="1"/>
          </p:cNvPicPr>
          <p:nvPr/>
        </p:nvPicPr>
        <p:blipFill>
          <a:blip r:embed="rId3"/>
          <a:stretch>
            <a:fillRect/>
          </a:stretch>
        </p:blipFill>
        <p:spPr>
          <a:xfrm>
            <a:off x="1047988" y="1230511"/>
            <a:ext cx="2814638" cy="3270647"/>
          </a:xfrm>
          <a:prstGeom prst="rect">
            <a:avLst/>
          </a:prstGeom>
        </p:spPr>
      </p:pic>
      <p:pic>
        <p:nvPicPr>
          <p:cNvPr id="8" name="Picture 7">
            <a:extLst>
              <a:ext uri="{FF2B5EF4-FFF2-40B4-BE49-F238E27FC236}">
                <a16:creationId xmlns:a16="http://schemas.microsoft.com/office/drawing/2014/main" id="{15779A9F-A094-2614-8135-CCE49A8D9A62}"/>
              </a:ext>
            </a:extLst>
          </p:cNvPr>
          <p:cNvPicPr>
            <a:picLocks noChangeAspect="1"/>
          </p:cNvPicPr>
          <p:nvPr/>
        </p:nvPicPr>
        <p:blipFill>
          <a:blip r:embed="rId4"/>
          <a:stretch>
            <a:fillRect/>
          </a:stretch>
        </p:blipFill>
        <p:spPr>
          <a:xfrm>
            <a:off x="6248281" y="1225929"/>
            <a:ext cx="2248139" cy="3275229"/>
          </a:xfrm>
          <a:prstGeom prst="rect">
            <a:avLst/>
          </a:prstGeom>
        </p:spPr>
      </p:pic>
      <p:sp>
        <p:nvSpPr>
          <p:cNvPr id="9" name="TextBox 8">
            <a:extLst>
              <a:ext uri="{FF2B5EF4-FFF2-40B4-BE49-F238E27FC236}">
                <a16:creationId xmlns:a16="http://schemas.microsoft.com/office/drawing/2014/main" id="{9AC0C092-A30E-DBE6-19AD-477423E31FDC}"/>
              </a:ext>
            </a:extLst>
          </p:cNvPr>
          <p:cNvSpPr txBox="1"/>
          <p:nvPr/>
        </p:nvSpPr>
        <p:spPr>
          <a:xfrm>
            <a:off x="4500205" y="4182045"/>
            <a:ext cx="1257300" cy="461665"/>
          </a:xfrm>
          <a:prstGeom prst="rect">
            <a:avLst/>
          </a:prstGeom>
          <a:noFill/>
        </p:spPr>
        <p:txBody>
          <a:bodyPr wrap="square" rtlCol="0">
            <a:spAutoFit/>
          </a:bodyPr>
          <a:lstStyle/>
          <a:p>
            <a:pPr algn="ctr" defTabSz="342900" eaLnBrk="0" fontAlgn="base" hangingPunct="0">
              <a:spcBef>
                <a:spcPct val="0"/>
              </a:spcBef>
              <a:spcAft>
                <a:spcPct val="0"/>
              </a:spcAft>
            </a:pPr>
            <a:r>
              <a:rPr lang="en-US" sz="1200" dirty="0">
                <a:solidFill>
                  <a:srgbClr val="FF0F0F"/>
                </a:solidFill>
                <a:latin typeface="Rockwell" panose="02060603020205020403" pitchFamily="18" charset="0"/>
              </a:rPr>
              <a:t>From transmitter.</a:t>
            </a:r>
            <a:endParaRPr lang="en-US" sz="1350" dirty="0">
              <a:solidFill>
                <a:srgbClr val="FF0F0F"/>
              </a:solidFill>
              <a:latin typeface="Rockwell" panose="02060603020205020403" pitchFamily="18" charset="0"/>
            </a:endParaRPr>
          </a:p>
        </p:txBody>
      </p:sp>
      <p:cxnSp>
        <p:nvCxnSpPr>
          <p:cNvPr id="11" name="Straight Arrow Connector 10">
            <a:extLst>
              <a:ext uri="{FF2B5EF4-FFF2-40B4-BE49-F238E27FC236}">
                <a16:creationId xmlns:a16="http://schemas.microsoft.com/office/drawing/2014/main" id="{1165651D-8EB9-B6AE-8AF9-282B9BC401B9}"/>
              </a:ext>
            </a:extLst>
          </p:cNvPr>
          <p:cNvCxnSpPr/>
          <p:nvPr/>
        </p:nvCxnSpPr>
        <p:spPr>
          <a:xfrm flipH="1" flipV="1">
            <a:off x="3381852" y="4439461"/>
            <a:ext cx="1247298" cy="61697"/>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07202588-9CF0-7FF5-0D47-BBFF7292FC56}"/>
              </a:ext>
            </a:extLst>
          </p:cNvPr>
          <p:cNvCxnSpPr/>
          <p:nvPr/>
        </p:nvCxnSpPr>
        <p:spPr>
          <a:xfrm flipV="1">
            <a:off x="5571947" y="4301512"/>
            <a:ext cx="1614308" cy="199646"/>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 name="Rectangle 4">
            <a:extLst>
              <a:ext uri="{FF2B5EF4-FFF2-40B4-BE49-F238E27FC236}">
                <a16:creationId xmlns:a16="http://schemas.microsoft.com/office/drawing/2014/main" id="{1623585C-9511-F35C-5B06-FD9E5FC8D04A}"/>
              </a:ext>
            </a:extLst>
          </p:cNvPr>
          <p:cNvSpPr txBox="1">
            <a:spLocks noChangeArrowheads="1"/>
          </p:cNvSpPr>
          <p:nvPr/>
        </p:nvSpPr>
        <p:spPr>
          <a:xfrm>
            <a:off x="1331118" y="156736"/>
            <a:ext cx="6481763" cy="427434"/>
          </a:xfrm>
          <a:prstGeom prst="rect">
            <a:avLst/>
          </a:prstGeom>
        </p:spPr>
        <p:txBody>
          <a:bodyPr>
            <a:normAutofit fontScale="97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r>
              <a:rPr lang="en-US" altLang="en-US" sz="2700" dirty="0"/>
              <a:t>HF Antennas</a:t>
            </a:r>
          </a:p>
        </p:txBody>
      </p:sp>
    </p:spTree>
    <p:extLst>
      <p:ext uri="{BB962C8B-B14F-4D97-AF65-F5344CB8AC3E}">
        <p14:creationId xmlns:p14="http://schemas.microsoft.com/office/powerpoint/2010/main" val="314989029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additive="repl">
                                        <p:cTn id="6" dur="1" fill="hold">
                                          <p:stCondLst>
                                            <p:cond delay="0"/>
                                          </p:stCondLst>
                                        </p:cTn>
                                        <p:tgtEl>
                                          <p:spTgt spid="30722">
                                            <p:txEl>
                                              <p:pRg st="0" end="0"/>
                                            </p:txEl>
                                          </p:spTgt>
                                        </p:tgtEl>
                                        <p:attrNameLst>
                                          <p:attrName>style.visibility</p:attrName>
                                        </p:attrNameLst>
                                      </p:cBhvr>
                                      <p:to>
                                        <p:strVal val="visible"/>
                                      </p:to>
                                    </p:set>
                                    <p:animEffect transition="in" filter="wipe(up)">
                                      <p:cBhvr additive="repl">
                                        <p:cTn id="7" dur="1000"/>
                                        <p:tgtEl>
                                          <p:spTgt spid="3072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1000"/>
                                        <p:tgtEl>
                                          <p:spTgt spid="7"/>
                                        </p:tgtEl>
                                      </p:cBhvr>
                                    </p:animEffect>
                                  </p:childTnLst>
                                </p:cTn>
                              </p:par>
                              <p:par>
                                <p:cTn id="13" presetID="22" presetClass="entr" presetSubtype="2"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10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1000"/>
                                        <p:tgtEl>
                                          <p:spTgt spid="9"/>
                                        </p:tgtEl>
                                      </p:cBhvr>
                                    </p:animEffect>
                                  </p:childTnLst>
                                </p:cTn>
                              </p:par>
                            </p:childTnLst>
                          </p:cTn>
                        </p:par>
                        <p:par>
                          <p:cTn id="21" fill="hold">
                            <p:stCondLst>
                              <p:cond delay="1000"/>
                            </p:stCondLst>
                            <p:childTnLst>
                              <p:par>
                                <p:cTn id="22" presetID="22" presetClass="entr" presetSubtype="4" fill="hold" nodeType="afterEffect">
                                  <p:stCondLst>
                                    <p:cond delay="500"/>
                                  </p:stCondLst>
                                  <p:childTnLst>
                                    <p:set>
                                      <p:cBhvr>
                                        <p:cTn id="23" dur="1" fill="hold">
                                          <p:stCondLst>
                                            <p:cond delay="0"/>
                                          </p:stCondLst>
                                        </p:cTn>
                                        <p:tgtEl>
                                          <p:spTgt spid="11"/>
                                        </p:tgtEl>
                                        <p:attrNameLst>
                                          <p:attrName>style.visibility</p:attrName>
                                        </p:attrNameLst>
                                      </p:cBhvr>
                                      <p:to>
                                        <p:strVal val="visible"/>
                                      </p:to>
                                    </p:set>
                                    <p:animEffect transition="in" filter="wipe(down)">
                                      <p:cBhvr>
                                        <p:cTn id="24" dur="1000"/>
                                        <p:tgtEl>
                                          <p:spTgt spid="11"/>
                                        </p:tgtEl>
                                      </p:cBhvr>
                                    </p:animEffect>
                                  </p:childTnLst>
                                </p:cTn>
                              </p:par>
                              <p:par>
                                <p:cTn id="25" presetID="22" presetClass="entr" presetSubtype="4" fill="hold" nodeType="withEffect">
                                  <p:stCondLst>
                                    <p:cond delay="500"/>
                                  </p:stCondLst>
                                  <p:childTnLst>
                                    <p:set>
                                      <p:cBhvr>
                                        <p:cTn id="26" dur="1" fill="hold">
                                          <p:stCondLst>
                                            <p:cond delay="0"/>
                                          </p:stCondLst>
                                        </p:cTn>
                                        <p:tgtEl>
                                          <p:spTgt spid="15"/>
                                        </p:tgtEl>
                                        <p:attrNameLst>
                                          <p:attrName>style.visibility</p:attrName>
                                        </p:attrNameLst>
                                      </p:cBhvr>
                                      <p:to>
                                        <p:strVal val="visible"/>
                                      </p:to>
                                    </p:set>
                                    <p:animEffect transition="in" filter="wipe(down)">
                                      <p:cBhvr>
                                        <p:cTn id="2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9671C9-BA6D-8C8D-0E17-C8DC937D9331}"/>
            </a:ext>
          </a:extLst>
        </p:cNvPr>
        <p:cNvGrpSpPr/>
        <p:nvPr/>
      </p:nvGrpSpPr>
      <p:grpSpPr>
        <a:xfrm>
          <a:off x="0" y="0"/>
          <a:ext cx="0" cy="0"/>
          <a:chOff x="0" y="0"/>
          <a:chExt cx="0" cy="0"/>
        </a:xfrm>
      </p:grpSpPr>
      <p:sp>
        <p:nvSpPr>
          <p:cNvPr id="60418" name="Rectangle 1">
            <a:extLst>
              <a:ext uri="{FF2B5EF4-FFF2-40B4-BE49-F238E27FC236}">
                <a16:creationId xmlns:a16="http://schemas.microsoft.com/office/drawing/2014/main" id="{97323602-2496-DD51-2829-8D4B1527BFDE}"/>
              </a:ext>
            </a:extLst>
          </p:cNvPr>
          <p:cNvSpPr>
            <a:spLocks noChangeArrowheads="1"/>
          </p:cNvSpPr>
          <p:nvPr/>
        </p:nvSpPr>
        <p:spPr bwMode="auto">
          <a:xfrm>
            <a:off x="1331119" y="195263"/>
            <a:ext cx="6481763" cy="651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nchor="b"/>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algn="ctr" defTabSz="342900" fontAlgn="base">
              <a:spcBef>
                <a:spcPct val="0"/>
              </a:spcBef>
              <a:spcAft>
                <a:spcPct val="0"/>
              </a:spcAft>
              <a:buClr>
                <a:srgbClr val="000000"/>
              </a:buClr>
              <a:buSzPct val="100000"/>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2700" dirty="0">
                <a:solidFill>
                  <a:srgbClr val="FFFFFF"/>
                </a:solidFill>
                <a:latin typeface="Rockwell" panose="02060603020205020403" pitchFamily="18" charset="0"/>
                <a:ea typeface="Microsoft YaHei" panose="020B0503020204020204" pitchFamily="34" charset="-122"/>
              </a:rPr>
              <a:t>HF Antennas</a:t>
            </a:r>
          </a:p>
        </p:txBody>
      </p:sp>
      <p:sp>
        <p:nvSpPr>
          <p:cNvPr id="30722" name="Rectangle 2">
            <a:extLst>
              <a:ext uri="{FF2B5EF4-FFF2-40B4-BE49-F238E27FC236}">
                <a16:creationId xmlns:a16="http://schemas.microsoft.com/office/drawing/2014/main" id="{A47F1492-9E78-9D12-1B29-C6BB8B42E2C8}"/>
              </a:ext>
            </a:extLst>
          </p:cNvPr>
          <p:cNvSpPr>
            <a:spLocks noChangeArrowheads="1"/>
          </p:cNvSpPr>
          <p:nvPr/>
        </p:nvSpPr>
        <p:spPr bwMode="auto">
          <a:xfrm>
            <a:off x="480060" y="846535"/>
            <a:ext cx="7990509" cy="37218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41313" indent="-3413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1500" dirty="0">
                <a:solidFill>
                  <a:srgbClr val="000066"/>
                </a:solidFill>
                <a:latin typeface="Rockwell" panose="02060603020205020403" pitchFamily="18" charset="0"/>
                <a:ea typeface="Microsoft YaHei" panose="020B0503020204020204" pitchFamily="34" charset="-122"/>
              </a:rPr>
              <a:t>A "capacitance hat" on a mobile antenna is </a:t>
            </a:r>
            <a:r>
              <a:rPr lang="en-US" altLang="en-US" sz="1500" b="1" dirty="0">
                <a:solidFill>
                  <a:srgbClr val="000066"/>
                </a:solidFill>
                <a:latin typeface="Rockwell" panose="02060603020205020403" pitchFamily="18" charset="0"/>
                <a:ea typeface="Microsoft YaHei" panose="020B0503020204020204" pitchFamily="34" charset="-122"/>
              </a:rPr>
              <a:t>a device to electrically lengthen a physically short antenna</a:t>
            </a:r>
            <a:r>
              <a:rPr lang="en-US" altLang="en-US" sz="1500" dirty="0">
                <a:solidFill>
                  <a:srgbClr val="000066"/>
                </a:solidFill>
                <a:latin typeface="Rockwell" panose="02060603020205020403" pitchFamily="18" charset="0"/>
                <a:ea typeface="Microsoft YaHei" panose="020B0503020204020204" pitchFamily="34" charset="-122"/>
              </a:rPr>
              <a:t>. </a:t>
            </a:r>
            <a:r>
              <a:rPr lang="en-US" altLang="en-US" sz="750" dirty="0">
                <a:solidFill>
                  <a:srgbClr val="000066"/>
                </a:solidFill>
                <a:latin typeface="Rockwell" panose="02060603020205020403" pitchFamily="18" charset="0"/>
                <a:ea typeface="Microsoft YaHei" panose="020B0503020204020204" pitchFamily="34" charset="-122"/>
              </a:rPr>
              <a:t>(G4E01)</a:t>
            </a:r>
            <a:r>
              <a:rPr lang="en-US" altLang="en-US" sz="1500" dirty="0">
                <a:solidFill>
                  <a:srgbClr val="000066"/>
                </a:solidFill>
                <a:latin typeface="Rockwell" panose="02060603020205020403" pitchFamily="18" charset="0"/>
                <a:ea typeface="Microsoft YaHei" panose="020B0503020204020204" pitchFamily="34" charset="-122"/>
              </a:rPr>
              <a:t> </a:t>
            </a:r>
          </a:p>
          <a:p>
            <a:pPr marL="600075" lvl="1" indent="-257175" defTabSz="342900" fontAlgn="base">
              <a:spcBef>
                <a:spcPts val="375"/>
              </a:spcBef>
              <a:spcAft>
                <a:spcPct val="0"/>
              </a:spcAft>
              <a:buClr>
                <a:srgbClr val="FF1515"/>
              </a:buClr>
              <a:buSzPct val="100000"/>
              <a:buFont typeface="Arial" panose="020B0604020202020204" pitchFamily="34" charset="0"/>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1200" dirty="0">
                <a:solidFill>
                  <a:srgbClr val="FF0F0F"/>
                </a:solidFill>
                <a:latin typeface="Rockwell" panose="02060603020205020403" pitchFamily="18" charset="0"/>
                <a:ea typeface="Microsoft YaHei" panose="020B0503020204020204" pitchFamily="34" charset="-122"/>
              </a:rPr>
              <a:t>The home-brew capacity hat helps improve mobile HF antenna efficiency.</a:t>
            </a:r>
            <a:endParaRPr lang="en-US" altLang="en-US" sz="1500" dirty="0">
              <a:solidFill>
                <a:srgbClr val="FF0F0F"/>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0" indent="0" defTabSz="342900" fontAlgn="base">
              <a:spcBef>
                <a:spcPts val="375"/>
              </a:spcBef>
              <a:spcAft>
                <a:spcPct val="0"/>
              </a:spcAft>
              <a:buClr>
                <a:srgbClr val="FF1515"/>
              </a:buClr>
              <a:buSzPct val="100000"/>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endParaRPr lang="en-US" altLang="en-US" sz="1500" dirty="0">
              <a:solidFill>
                <a:srgbClr val="000066"/>
              </a:solidFill>
              <a:latin typeface="Rockwell" panose="02060603020205020403" pitchFamily="18" charset="0"/>
              <a:ea typeface="Microsoft YaHei" panose="020B0503020204020204" pitchFamily="34" charset="-122"/>
            </a:endParaRPr>
          </a:p>
        </p:txBody>
      </p:sp>
      <p:pic>
        <p:nvPicPr>
          <p:cNvPr id="30724" name="Picture 4">
            <a:extLst>
              <a:ext uri="{FF2B5EF4-FFF2-40B4-BE49-F238E27FC236}">
                <a16:creationId xmlns:a16="http://schemas.microsoft.com/office/drawing/2014/main" id="{48D7BC84-D961-1960-78D5-D1EE75EB32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7260" y="1768288"/>
            <a:ext cx="1988344" cy="129421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0725" name="Picture 5">
            <a:extLst>
              <a:ext uri="{FF2B5EF4-FFF2-40B4-BE49-F238E27FC236}">
                <a16:creationId xmlns:a16="http://schemas.microsoft.com/office/drawing/2014/main" id="{0BECF88F-FF47-2753-A6A7-54635721A13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0026" y="1768287"/>
            <a:ext cx="1988344" cy="129421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Slide Number Placeholder 2">
            <a:extLst>
              <a:ext uri="{FF2B5EF4-FFF2-40B4-BE49-F238E27FC236}">
                <a16:creationId xmlns:a16="http://schemas.microsoft.com/office/drawing/2014/main" id="{E91B3F2D-4EE7-3C66-CAFA-7AA5FF3B7B0C}"/>
              </a:ext>
            </a:extLst>
          </p:cNvPr>
          <p:cNvSpPr>
            <a:spLocks noGrp="1"/>
          </p:cNvSpPr>
          <p:nvPr>
            <p:ph type="sldNum" sz="quarter" idx="12"/>
          </p:nvPr>
        </p:nvSpPr>
        <p:spPr/>
        <p:txBody>
          <a:bodyPr/>
          <a:lstStyle/>
          <a:p>
            <a:pPr defTabSz="342900">
              <a:defRPr/>
            </a:pPr>
            <a:fld id="{F9B04EAC-6405-42D3-B5A3-0AE3489ADD26}" type="slidenum">
              <a:rPr lang="en-US">
                <a:solidFill>
                  <a:prstClr val="black">
                    <a:tint val="75000"/>
                  </a:prstClr>
                </a:solidFill>
                <a:latin typeface="Calibri" panose="020F0502020204030204"/>
              </a:rPr>
              <a:pPr defTabSz="342900">
                <a:defRPr/>
              </a:pPr>
              <a:t>29</a:t>
            </a:fld>
            <a:endParaRPr lang="en-US" dirty="0">
              <a:solidFill>
                <a:prstClr val="black">
                  <a:tint val="75000"/>
                </a:prstClr>
              </a:solidFill>
              <a:latin typeface="Calibri" panose="020F0502020204030204"/>
            </a:endParaRPr>
          </a:p>
        </p:txBody>
      </p:sp>
      <p:pic>
        <p:nvPicPr>
          <p:cNvPr id="4" name="Picture 3">
            <a:extLst>
              <a:ext uri="{FF2B5EF4-FFF2-40B4-BE49-F238E27FC236}">
                <a16:creationId xmlns:a16="http://schemas.microsoft.com/office/drawing/2014/main" id="{E42F4B9F-B40C-607A-3FEF-47D630E6481D}"/>
              </a:ext>
            </a:extLst>
          </p:cNvPr>
          <p:cNvPicPr>
            <a:picLocks noChangeAspect="1"/>
          </p:cNvPicPr>
          <p:nvPr/>
        </p:nvPicPr>
        <p:blipFill>
          <a:blip r:embed="rId5"/>
          <a:stretch>
            <a:fillRect/>
          </a:stretch>
        </p:blipFill>
        <p:spPr>
          <a:xfrm>
            <a:off x="6803230" y="3216091"/>
            <a:ext cx="1335140" cy="1408298"/>
          </a:xfrm>
          <a:prstGeom prst="rect">
            <a:avLst/>
          </a:prstGeom>
        </p:spPr>
      </p:pic>
      <p:pic>
        <p:nvPicPr>
          <p:cNvPr id="2" name="Picture 1">
            <a:extLst>
              <a:ext uri="{FF2B5EF4-FFF2-40B4-BE49-F238E27FC236}">
                <a16:creationId xmlns:a16="http://schemas.microsoft.com/office/drawing/2014/main" id="{A2EFE661-1F45-4EC9-0602-F92CB6BECD67}"/>
              </a:ext>
            </a:extLst>
          </p:cNvPr>
          <p:cNvPicPr>
            <a:picLocks noChangeAspect="1"/>
          </p:cNvPicPr>
          <p:nvPr/>
        </p:nvPicPr>
        <p:blipFill>
          <a:blip r:embed="rId6"/>
          <a:stretch>
            <a:fillRect/>
          </a:stretch>
        </p:blipFill>
        <p:spPr>
          <a:xfrm>
            <a:off x="4642721" y="1768288"/>
            <a:ext cx="1175106" cy="1294210"/>
          </a:xfrm>
          <a:prstGeom prst="rect">
            <a:avLst/>
          </a:prstGeom>
        </p:spPr>
      </p:pic>
      <p:pic>
        <p:nvPicPr>
          <p:cNvPr id="5" name="Picture 4">
            <a:extLst>
              <a:ext uri="{FF2B5EF4-FFF2-40B4-BE49-F238E27FC236}">
                <a16:creationId xmlns:a16="http://schemas.microsoft.com/office/drawing/2014/main" id="{4EF0A3ED-3657-F5B8-C0FD-77398D9337BF}"/>
              </a:ext>
            </a:extLst>
          </p:cNvPr>
          <p:cNvPicPr>
            <a:picLocks noChangeAspect="1"/>
          </p:cNvPicPr>
          <p:nvPr/>
        </p:nvPicPr>
        <p:blipFill>
          <a:blip r:embed="rId7"/>
          <a:stretch>
            <a:fillRect/>
          </a:stretch>
        </p:blipFill>
        <p:spPr>
          <a:xfrm>
            <a:off x="3431591" y="1768288"/>
            <a:ext cx="850000" cy="1294210"/>
          </a:xfrm>
          <a:prstGeom prst="rect">
            <a:avLst/>
          </a:prstGeom>
        </p:spPr>
      </p:pic>
      <p:sp>
        <p:nvSpPr>
          <p:cNvPr id="9" name="TextBox 8">
            <a:extLst>
              <a:ext uri="{FF2B5EF4-FFF2-40B4-BE49-F238E27FC236}">
                <a16:creationId xmlns:a16="http://schemas.microsoft.com/office/drawing/2014/main" id="{C5553995-6C71-4DF1-CA40-DE36371445AD}"/>
              </a:ext>
            </a:extLst>
          </p:cNvPr>
          <p:cNvSpPr txBox="1"/>
          <p:nvPr/>
        </p:nvSpPr>
        <p:spPr>
          <a:xfrm>
            <a:off x="465773" y="3225779"/>
            <a:ext cx="5478661" cy="1815882"/>
          </a:xfrm>
          <a:prstGeom prst="rect">
            <a:avLst/>
          </a:prstGeom>
          <a:noFill/>
        </p:spPr>
        <p:txBody>
          <a:bodyPr wrap="square" rtlCol="0">
            <a:spAutoFit/>
          </a:bodyPr>
          <a:lstStyle/>
          <a:p>
            <a:pPr marL="257175" indent="-257175" defTabSz="342900" fontAlgn="base">
              <a:spcBef>
                <a:spcPts val="375"/>
              </a:spcBef>
              <a:spcAft>
                <a:spcPct val="0"/>
              </a:spcAft>
              <a:buClr>
                <a:srgbClr val="FF1515"/>
              </a:buClr>
              <a:buSzPct val="100000"/>
              <a:buFont typeface="Wingdings" panose="05000000000000000000" pitchFamily="2" charset="2"/>
              <a:buChar char="Ø"/>
            </a:pPr>
            <a:r>
              <a:rPr lang="en-US" altLang="en-US" sz="1500" dirty="0">
                <a:solidFill>
                  <a:srgbClr val="000066"/>
                </a:solidFill>
                <a:latin typeface="Rockwell" panose="02060603020205020403" pitchFamily="18" charset="0"/>
                <a:ea typeface="Microsoft YaHei" panose="020B0503020204020204" pitchFamily="34" charset="-122"/>
              </a:rPr>
              <a:t>The purpose of a "corona ball" on a HF mobile antenna is </a:t>
            </a:r>
            <a:r>
              <a:rPr lang="en-US" altLang="en-US" sz="1500" b="1" dirty="0">
                <a:solidFill>
                  <a:srgbClr val="000066"/>
                </a:solidFill>
                <a:latin typeface="Rockwell" panose="02060603020205020403" pitchFamily="18" charset="0"/>
                <a:ea typeface="Microsoft YaHei" panose="020B0503020204020204" pitchFamily="34" charset="-122"/>
              </a:rPr>
              <a:t>to reduce high voltage discharge from the tip of the antenna</a:t>
            </a:r>
            <a:r>
              <a:rPr lang="en-US" altLang="en-US" sz="1500" dirty="0">
                <a:solidFill>
                  <a:srgbClr val="000066"/>
                </a:solidFill>
                <a:latin typeface="Rockwell" panose="02060603020205020403" pitchFamily="18" charset="0"/>
                <a:ea typeface="Microsoft YaHei" panose="020B0503020204020204" pitchFamily="34" charset="-122"/>
              </a:rPr>
              <a:t>. </a:t>
            </a:r>
            <a:r>
              <a:rPr lang="en-US" altLang="en-US" sz="750" dirty="0">
                <a:solidFill>
                  <a:srgbClr val="000066"/>
                </a:solidFill>
                <a:latin typeface="Rockwell" panose="02060603020205020403" pitchFamily="18" charset="0"/>
                <a:ea typeface="Microsoft YaHei" panose="020B0503020204020204" pitchFamily="34" charset="-122"/>
              </a:rPr>
              <a:t>(G4E02)</a:t>
            </a:r>
          </a:p>
          <a:p>
            <a:pPr marL="600075" lvl="1" indent="-257175" defTabSz="342900" fontAlgn="base">
              <a:spcBef>
                <a:spcPts val="375"/>
              </a:spcBef>
              <a:spcAft>
                <a:spcPct val="0"/>
              </a:spcAft>
              <a:buClr>
                <a:srgbClr val="FF1515"/>
              </a:buClr>
              <a:buSzPct val="100000"/>
              <a:buFont typeface="Arial" panose="020B0604020202020204" pitchFamily="34" charset="0"/>
              <a:buChar char="•"/>
            </a:pPr>
            <a:r>
              <a:rPr lang="en-US" altLang="en-US" sz="1350" dirty="0">
                <a:solidFill>
                  <a:srgbClr val="FF0000"/>
                </a:solidFill>
                <a:latin typeface="Rockwell" panose="02060603020205020403" pitchFamily="18" charset="0"/>
                <a:ea typeface="Microsoft YaHei" panose="020B0503020204020204" pitchFamily="34" charset="-122"/>
              </a:rPr>
              <a:t>They dissipate static build up from movement through the air caused by vehicle movement.</a:t>
            </a:r>
          </a:p>
          <a:p>
            <a:pPr defTabSz="342900" fontAlgn="base">
              <a:spcBef>
                <a:spcPts val="375"/>
              </a:spcBef>
              <a:spcAft>
                <a:spcPct val="0"/>
              </a:spcAft>
            </a:pPr>
            <a:endParaRPr lang="en-US" altLang="en-US" sz="1500" dirty="0">
              <a:solidFill>
                <a:srgbClr val="000066"/>
              </a:solidFill>
              <a:latin typeface="Rockwell" panose="02060603020205020403" pitchFamily="18" charset="0"/>
              <a:ea typeface="Microsoft YaHei" panose="020B0503020204020204" pitchFamily="34" charset="-122"/>
            </a:endParaRPr>
          </a:p>
          <a:p>
            <a:pPr defTabSz="342900" fontAlgn="base">
              <a:spcBef>
                <a:spcPts val="375"/>
              </a:spcBef>
              <a:spcAft>
                <a:spcPct val="0"/>
              </a:spcAft>
              <a:buClr>
                <a:srgbClr val="FF1515"/>
              </a:buClr>
              <a:buSzPct val="100000"/>
              <a:buFont typeface="Wingdings" panose="05000000000000000000" pitchFamily="2" charset="2"/>
              <a:buChar char=""/>
            </a:pPr>
            <a:endParaRPr lang="en-US" altLang="en-US" sz="1500" dirty="0">
              <a:solidFill>
                <a:srgbClr val="000066"/>
              </a:solidFill>
              <a:latin typeface="Rockwell" panose="02060603020205020403" pitchFamily="18" charset="0"/>
              <a:ea typeface="Microsoft YaHei" panose="020B0503020204020204" pitchFamily="34" charset="-122"/>
            </a:endParaRPr>
          </a:p>
        </p:txBody>
      </p:sp>
      <p:sp>
        <p:nvSpPr>
          <p:cNvPr id="6" name="Rectangle 4">
            <a:extLst>
              <a:ext uri="{FF2B5EF4-FFF2-40B4-BE49-F238E27FC236}">
                <a16:creationId xmlns:a16="http://schemas.microsoft.com/office/drawing/2014/main" id="{B5D1D51E-043A-71AE-13CC-D0420B266866}"/>
              </a:ext>
            </a:extLst>
          </p:cNvPr>
          <p:cNvSpPr txBox="1">
            <a:spLocks noChangeArrowheads="1"/>
          </p:cNvSpPr>
          <p:nvPr/>
        </p:nvSpPr>
        <p:spPr>
          <a:xfrm>
            <a:off x="1331118" y="156736"/>
            <a:ext cx="6481763" cy="427434"/>
          </a:xfrm>
          <a:prstGeom prst="rect">
            <a:avLst/>
          </a:prstGeom>
        </p:spPr>
        <p:txBody>
          <a:bodyPr>
            <a:normAutofit fontScale="97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r>
              <a:rPr lang="en-US" altLang="en-US" sz="2700" dirty="0"/>
              <a:t>HF Antennas</a:t>
            </a:r>
          </a:p>
        </p:txBody>
      </p:sp>
    </p:spTree>
    <p:extLst>
      <p:ext uri="{BB962C8B-B14F-4D97-AF65-F5344CB8AC3E}">
        <p14:creationId xmlns:p14="http://schemas.microsoft.com/office/powerpoint/2010/main" val="3230769780"/>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additive="repl">
                                        <p:cTn id="6" dur="1" fill="hold">
                                          <p:stCondLst>
                                            <p:cond delay="0"/>
                                          </p:stCondLst>
                                        </p:cTn>
                                        <p:tgtEl>
                                          <p:spTgt spid="30722">
                                            <p:txEl>
                                              <p:pRg st="0" end="0"/>
                                            </p:txEl>
                                          </p:spTgt>
                                        </p:tgtEl>
                                        <p:attrNameLst>
                                          <p:attrName>style.visibility</p:attrName>
                                        </p:attrNameLst>
                                      </p:cBhvr>
                                      <p:to>
                                        <p:strVal val="visible"/>
                                      </p:to>
                                    </p:set>
                                    <p:animEffect transition="in" filter="wipe(up)">
                                      <p:cBhvr additive="repl">
                                        <p:cTn id="7" dur="1000"/>
                                        <p:tgtEl>
                                          <p:spTgt spid="3072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0722">
                                            <p:txEl>
                                              <p:pRg st="1" end="1"/>
                                            </p:txEl>
                                          </p:spTgt>
                                        </p:tgtEl>
                                        <p:attrNameLst>
                                          <p:attrName>style.visibility</p:attrName>
                                        </p:attrNameLst>
                                      </p:cBhvr>
                                      <p:to>
                                        <p:strVal val="visible"/>
                                      </p:to>
                                    </p:set>
                                    <p:animEffect transition="in" filter="wipe(left)">
                                      <p:cBhvr>
                                        <p:cTn id="12" dur="1000"/>
                                        <p:tgtEl>
                                          <p:spTgt spid="3072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0724"/>
                                        </p:tgtEl>
                                        <p:attrNameLst>
                                          <p:attrName>style.visibility</p:attrName>
                                        </p:attrNameLst>
                                      </p:cBhvr>
                                      <p:to>
                                        <p:strVal val="visible"/>
                                      </p:to>
                                    </p:set>
                                    <p:animEffect transition="in" filter="wipe(left)">
                                      <p:cBhvr>
                                        <p:cTn id="17" dur="1000"/>
                                        <p:tgtEl>
                                          <p:spTgt spid="30724"/>
                                        </p:tgtEl>
                                      </p:cBhvr>
                                    </p:animEffect>
                                  </p:childTnLst>
                                </p:cTn>
                              </p:par>
                              <p:par>
                                <p:cTn id="18" presetID="53" presetClass="entr" presetSubtype="16"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1000" fill="hold"/>
                                        <p:tgtEl>
                                          <p:spTgt spid="5"/>
                                        </p:tgtEl>
                                        <p:attrNameLst>
                                          <p:attrName>ppt_w</p:attrName>
                                        </p:attrNameLst>
                                      </p:cBhvr>
                                      <p:tavLst>
                                        <p:tav tm="0">
                                          <p:val>
                                            <p:fltVal val="0"/>
                                          </p:val>
                                        </p:tav>
                                        <p:tav tm="100000">
                                          <p:val>
                                            <p:strVal val="#ppt_w"/>
                                          </p:val>
                                        </p:tav>
                                      </p:tavLst>
                                    </p:anim>
                                    <p:anim calcmode="lin" valueType="num">
                                      <p:cBhvr>
                                        <p:cTn id="21" dur="1000" fill="hold"/>
                                        <p:tgtEl>
                                          <p:spTgt spid="5"/>
                                        </p:tgtEl>
                                        <p:attrNameLst>
                                          <p:attrName>ppt_h</p:attrName>
                                        </p:attrNameLst>
                                      </p:cBhvr>
                                      <p:tavLst>
                                        <p:tav tm="0">
                                          <p:val>
                                            <p:fltVal val="0"/>
                                          </p:val>
                                        </p:tav>
                                        <p:tav tm="100000">
                                          <p:val>
                                            <p:strVal val="#ppt_h"/>
                                          </p:val>
                                        </p:tav>
                                      </p:tavLst>
                                    </p:anim>
                                    <p:animEffect transition="in" filter="fade">
                                      <p:cBhvr>
                                        <p:cTn id="22" dur="1000"/>
                                        <p:tgtEl>
                                          <p:spTgt spid="5"/>
                                        </p:tgtEl>
                                      </p:cBhvr>
                                    </p:animEffect>
                                  </p:childTnLst>
                                </p:cTn>
                              </p:par>
                              <p:par>
                                <p:cTn id="23" presetID="22" presetClass="entr" presetSubtype="2" fill="hold" nodeType="withEffect">
                                  <p:stCondLst>
                                    <p:cond delay="0"/>
                                  </p:stCondLst>
                                  <p:childTnLst>
                                    <p:set>
                                      <p:cBhvr>
                                        <p:cTn id="24" dur="1" fill="hold">
                                          <p:stCondLst>
                                            <p:cond delay="0"/>
                                          </p:stCondLst>
                                        </p:cTn>
                                        <p:tgtEl>
                                          <p:spTgt spid="30725"/>
                                        </p:tgtEl>
                                        <p:attrNameLst>
                                          <p:attrName>style.visibility</p:attrName>
                                        </p:attrNameLst>
                                      </p:cBhvr>
                                      <p:to>
                                        <p:strVal val="visible"/>
                                      </p:to>
                                    </p:set>
                                    <p:animEffect transition="in" filter="wipe(right)">
                                      <p:cBhvr>
                                        <p:cTn id="25" dur="1000"/>
                                        <p:tgtEl>
                                          <p:spTgt spid="30725"/>
                                        </p:tgtEl>
                                      </p:cBhvr>
                                    </p:animEffect>
                                  </p:childTnLst>
                                </p:cTn>
                              </p:par>
                              <p:par>
                                <p:cTn id="26" presetID="53" presetClass="entr" presetSubtype="16" fill="hold" nodeType="with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1000" fill="hold"/>
                                        <p:tgtEl>
                                          <p:spTgt spid="2"/>
                                        </p:tgtEl>
                                        <p:attrNameLst>
                                          <p:attrName>ppt_w</p:attrName>
                                        </p:attrNameLst>
                                      </p:cBhvr>
                                      <p:tavLst>
                                        <p:tav tm="0">
                                          <p:val>
                                            <p:fltVal val="0"/>
                                          </p:val>
                                        </p:tav>
                                        <p:tav tm="100000">
                                          <p:val>
                                            <p:strVal val="#ppt_w"/>
                                          </p:val>
                                        </p:tav>
                                      </p:tavLst>
                                    </p:anim>
                                    <p:anim calcmode="lin" valueType="num">
                                      <p:cBhvr>
                                        <p:cTn id="29" dur="1000" fill="hold"/>
                                        <p:tgtEl>
                                          <p:spTgt spid="2"/>
                                        </p:tgtEl>
                                        <p:attrNameLst>
                                          <p:attrName>ppt_h</p:attrName>
                                        </p:attrNameLst>
                                      </p:cBhvr>
                                      <p:tavLst>
                                        <p:tav tm="0">
                                          <p:val>
                                            <p:fltVal val="0"/>
                                          </p:val>
                                        </p:tav>
                                        <p:tav tm="100000">
                                          <p:val>
                                            <p:strVal val="#ppt_h"/>
                                          </p:val>
                                        </p:tav>
                                      </p:tavLst>
                                    </p:anim>
                                    <p:animEffect transition="in" filter="fade">
                                      <p:cBhvr>
                                        <p:cTn id="30" dur="1000"/>
                                        <p:tgtEl>
                                          <p:spTgt spid="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9">
                                            <p:txEl>
                                              <p:pRg st="0" end="0"/>
                                            </p:txEl>
                                          </p:spTgt>
                                        </p:tgtEl>
                                        <p:attrNameLst>
                                          <p:attrName>style.visibility</p:attrName>
                                        </p:attrNameLst>
                                      </p:cBhvr>
                                      <p:to>
                                        <p:strVal val="visible"/>
                                      </p:to>
                                    </p:set>
                                    <p:animEffect transition="in" filter="wipe(left)">
                                      <p:cBhvr>
                                        <p:cTn id="35" dur="1000"/>
                                        <p:tgtEl>
                                          <p:spTgt spid="9">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9">
                                            <p:txEl>
                                              <p:pRg st="1" end="1"/>
                                            </p:txEl>
                                          </p:spTgt>
                                        </p:tgtEl>
                                        <p:attrNameLst>
                                          <p:attrName>style.visibility</p:attrName>
                                        </p:attrNameLst>
                                      </p:cBhvr>
                                      <p:to>
                                        <p:strVal val="visible"/>
                                      </p:to>
                                    </p:set>
                                    <p:animEffect transition="in" filter="wipe(left)">
                                      <p:cBhvr>
                                        <p:cTn id="40" dur="1000"/>
                                        <p:tgtEl>
                                          <p:spTgt spid="9">
                                            <p:txEl>
                                              <p:pRg st="1" end="1"/>
                                            </p:txEl>
                                          </p:spTgt>
                                        </p:tgtEl>
                                      </p:cBhvr>
                                    </p:animEffect>
                                  </p:childTnLst>
                                </p:cTn>
                              </p:par>
                            </p:childTnLst>
                          </p:cTn>
                        </p:par>
                        <p:par>
                          <p:cTn id="41" fill="hold">
                            <p:stCondLst>
                              <p:cond delay="1000"/>
                            </p:stCondLst>
                            <p:childTnLst>
                              <p:par>
                                <p:cTn id="42" presetID="22" presetClass="entr" presetSubtype="4" fill="hold" nodeType="afterEffect">
                                  <p:stCondLst>
                                    <p:cond delay="1000"/>
                                  </p:stCondLst>
                                  <p:childTnLst>
                                    <p:set>
                                      <p:cBhvr>
                                        <p:cTn id="43" dur="1" fill="hold">
                                          <p:stCondLst>
                                            <p:cond delay="0"/>
                                          </p:stCondLst>
                                        </p:cTn>
                                        <p:tgtEl>
                                          <p:spTgt spid="4"/>
                                        </p:tgtEl>
                                        <p:attrNameLst>
                                          <p:attrName>style.visibility</p:attrName>
                                        </p:attrNameLst>
                                      </p:cBhvr>
                                      <p:to>
                                        <p:strVal val="visible"/>
                                      </p:to>
                                    </p:set>
                                    <p:animEffect transition="in" filter="wipe(down)">
                                      <p:cBhvr>
                                        <p:cTn id="4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4224EBC-67B3-694C-971A-3ECC13E68B4B}"/>
              </a:ext>
            </a:extLst>
          </p:cNvPr>
          <p:cNvPicPr>
            <a:picLocks noChangeAspect="1"/>
          </p:cNvPicPr>
          <p:nvPr/>
        </p:nvPicPr>
        <p:blipFill rotWithShape="1">
          <a:blip r:embed="rId4">
            <a:grayscl/>
          </a:blip>
          <a:srcRect l="17740" r="16208"/>
          <a:stretch/>
        </p:blipFill>
        <p:spPr>
          <a:xfrm>
            <a:off x="1" y="0"/>
            <a:ext cx="9144000" cy="5143500"/>
          </a:xfrm>
          <a:prstGeom prst="rect">
            <a:avLst/>
          </a:prstGeom>
        </p:spPr>
      </p:pic>
      <p:sp>
        <p:nvSpPr>
          <p:cNvPr id="3" name="Slide Number Placeholder 2">
            <a:extLst>
              <a:ext uri="{FF2B5EF4-FFF2-40B4-BE49-F238E27FC236}">
                <a16:creationId xmlns:a16="http://schemas.microsoft.com/office/drawing/2014/main" id="{D09D571A-C772-9C4C-8D1E-D681D13EDF77}"/>
              </a:ext>
            </a:extLst>
          </p:cNvPr>
          <p:cNvSpPr>
            <a:spLocks noGrp="1"/>
          </p:cNvSpPr>
          <p:nvPr>
            <p:ph type="sldNum" sz="quarter" idx="12"/>
          </p:nvPr>
        </p:nvSpPr>
        <p:spPr/>
        <p:txBody>
          <a:bodyPr/>
          <a:lstStyle/>
          <a:p>
            <a:fld id="{A93B5EC9-35C3-2E48-B4C1-EF6677BA8B04}" type="slidenum">
              <a:rPr lang="en-ES" smtClean="0">
                <a:solidFill>
                  <a:srgbClr val="FDCF05"/>
                </a:solidFill>
              </a:rPr>
              <a:t>3</a:t>
            </a:fld>
            <a:endParaRPr lang="en-ES" dirty="0">
              <a:solidFill>
                <a:srgbClr val="FDCF05"/>
              </a:solidFill>
            </a:endParaRPr>
          </a:p>
        </p:txBody>
      </p:sp>
      <p:grpSp>
        <p:nvGrpSpPr>
          <p:cNvPr id="31" name="Group 30">
            <a:extLst>
              <a:ext uri="{FF2B5EF4-FFF2-40B4-BE49-F238E27FC236}">
                <a16:creationId xmlns:a16="http://schemas.microsoft.com/office/drawing/2014/main" id="{F7C7A210-F177-8C47-AB5D-67F15DE82E87}"/>
              </a:ext>
            </a:extLst>
          </p:cNvPr>
          <p:cNvGrpSpPr/>
          <p:nvPr/>
        </p:nvGrpSpPr>
        <p:grpSpPr>
          <a:xfrm>
            <a:off x="4244296" y="-983718"/>
            <a:ext cx="5053109" cy="5053109"/>
            <a:chOff x="3474464" y="5787"/>
            <a:chExt cx="5053109" cy="5053109"/>
          </a:xfrm>
        </p:grpSpPr>
        <p:sp>
          <p:nvSpPr>
            <p:cNvPr id="32" name="Oval 31">
              <a:extLst>
                <a:ext uri="{FF2B5EF4-FFF2-40B4-BE49-F238E27FC236}">
                  <a16:creationId xmlns:a16="http://schemas.microsoft.com/office/drawing/2014/main" id="{A5960884-1842-A54F-B69D-A4151D7D38FF}"/>
                </a:ext>
              </a:extLst>
            </p:cNvPr>
            <p:cNvSpPr>
              <a:spLocks noChangeAspect="1"/>
            </p:cNvSpPr>
            <p:nvPr userDrawn="1"/>
          </p:nvSpPr>
          <p:spPr>
            <a:xfrm>
              <a:off x="3474464" y="5787"/>
              <a:ext cx="5053109" cy="5053109"/>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3" name="Oval 32">
              <a:extLst>
                <a:ext uri="{FF2B5EF4-FFF2-40B4-BE49-F238E27FC236}">
                  <a16:creationId xmlns:a16="http://schemas.microsoft.com/office/drawing/2014/main" id="{B4E65E71-D47E-4F4E-B0D9-A3080CA5C883}"/>
                </a:ext>
              </a:extLst>
            </p:cNvPr>
            <p:cNvSpPr/>
            <p:nvPr userDrawn="1"/>
          </p:nvSpPr>
          <p:spPr>
            <a:xfrm>
              <a:off x="3788997" y="320320"/>
              <a:ext cx="4424042" cy="4424042"/>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4" name="Oval 33">
              <a:extLst>
                <a:ext uri="{FF2B5EF4-FFF2-40B4-BE49-F238E27FC236}">
                  <a16:creationId xmlns:a16="http://schemas.microsoft.com/office/drawing/2014/main" id="{BF8E81C1-68DC-DF45-9D0A-231B97033B8C}"/>
                </a:ext>
              </a:extLst>
            </p:cNvPr>
            <p:cNvSpPr/>
            <p:nvPr userDrawn="1"/>
          </p:nvSpPr>
          <p:spPr>
            <a:xfrm>
              <a:off x="4047296" y="578619"/>
              <a:ext cx="3907445" cy="3907445"/>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5" name="Oval 34">
              <a:extLst>
                <a:ext uri="{FF2B5EF4-FFF2-40B4-BE49-F238E27FC236}">
                  <a16:creationId xmlns:a16="http://schemas.microsoft.com/office/drawing/2014/main" id="{2C2D85C0-8B2E-364A-8814-75EFF6CE9E4F}"/>
                </a:ext>
              </a:extLst>
            </p:cNvPr>
            <p:cNvSpPr/>
            <p:nvPr userDrawn="1"/>
          </p:nvSpPr>
          <p:spPr>
            <a:xfrm>
              <a:off x="4342900" y="874223"/>
              <a:ext cx="3316236" cy="3316236"/>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6" name="Oval 35">
              <a:extLst>
                <a:ext uri="{FF2B5EF4-FFF2-40B4-BE49-F238E27FC236}">
                  <a16:creationId xmlns:a16="http://schemas.microsoft.com/office/drawing/2014/main" id="{3725F121-2295-9C41-8F10-48E5DE5C5C76}"/>
                </a:ext>
              </a:extLst>
            </p:cNvPr>
            <p:cNvSpPr/>
            <p:nvPr userDrawn="1"/>
          </p:nvSpPr>
          <p:spPr>
            <a:xfrm>
              <a:off x="4630968" y="1162291"/>
              <a:ext cx="2740100" cy="2740100"/>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7" name="Oval 36">
              <a:extLst>
                <a:ext uri="{FF2B5EF4-FFF2-40B4-BE49-F238E27FC236}">
                  <a16:creationId xmlns:a16="http://schemas.microsoft.com/office/drawing/2014/main" id="{CAFE6E11-020A-344E-B2A3-AB1244FB9C83}"/>
                </a:ext>
              </a:extLst>
            </p:cNvPr>
            <p:cNvSpPr/>
            <p:nvPr userDrawn="1"/>
          </p:nvSpPr>
          <p:spPr>
            <a:xfrm>
              <a:off x="4937288" y="1468611"/>
              <a:ext cx="2127460" cy="2127460"/>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8" name="Oval 37">
              <a:extLst>
                <a:ext uri="{FF2B5EF4-FFF2-40B4-BE49-F238E27FC236}">
                  <a16:creationId xmlns:a16="http://schemas.microsoft.com/office/drawing/2014/main" id="{F2FAD5E5-0A57-9F4D-93F7-2E80A18CF780}"/>
                </a:ext>
              </a:extLst>
            </p:cNvPr>
            <p:cNvSpPr/>
            <p:nvPr userDrawn="1"/>
          </p:nvSpPr>
          <p:spPr>
            <a:xfrm>
              <a:off x="5182493" y="1713816"/>
              <a:ext cx="1637050" cy="1637050"/>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9" name="Oval 38">
              <a:extLst>
                <a:ext uri="{FF2B5EF4-FFF2-40B4-BE49-F238E27FC236}">
                  <a16:creationId xmlns:a16="http://schemas.microsoft.com/office/drawing/2014/main" id="{0937B01C-E0A4-3E40-A2D8-BFB80F463A8E}"/>
                </a:ext>
              </a:extLst>
            </p:cNvPr>
            <p:cNvSpPr/>
            <p:nvPr userDrawn="1"/>
          </p:nvSpPr>
          <p:spPr>
            <a:xfrm>
              <a:off x="5474697" y="2006020"/>
              <a:ext cx="1052643" cy="1052643"/>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grpSp>
      <p:sp>
        <p:nvSpPr>
          <p:cNvPr id="19" name="Slide Number Placeholder 5">
            <a:extLst>
              <a:ext uri="{FF2B5EF4-FFF2-40B4-BE49-F238E27FC236}">
                <a16:creationId xmlns:a16="http://schemas.microsoft.com/office/drawing/2014/main" id="{58103DF2-BDC4-C64E-B8B9-2C615D2C0EDD}"/>
              </a:ext>
            </a:extLst>
          </p:cNvPr>
          <p:cNvSpPr txBox="1">
            <a:spLocks/>
          </p:cNvSpPr>
          <p:nvPr/>
        </p:nvSpPr>
        <p:spPr>
          <a:xfrm>
            <a:off x="7939511" y="4644970"/>
            <a:ext cx="594889" cy="273844"/>
          </a:xfrm>
          <a:prstGeom prst="rect">
            <a:avLst/>
          </a:prstGeom>
        </p:spPr>
        <p:txBody>
          <a:bodyPr vert="horz" lIns="0" tIns="0" rIns="0" bIns="0" rtlCol="0" anchor="ctr"/>
          <a:lstStyle>
            <a:defPPr>
              <a:defRPr lang="en-US"/>
            </a:defPPr>
            <a:lvl1pPr marL="0" algn="r" defTabSz="457200" rtl="0" eaLnBrk="1" latinLnBrk="0" hangingPunct="1">
              <a:defRPr sz="1500" b="0" i="0" kern="1200">
                <a:solidFill>
                  <a:schemeClr val="bg1"/>
                </a:solidFill>
                <a:latin typeface="Calibri" panose="020F0502020204030204" pitchFamily="34" charset="0"/>
                <a:ea typeface="+mn-ea"/>
                <a:cs typeface="Calibri" panose="020F0502020204030204"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93B5EC9-35C3-2E48-B4C1-EF6677BA8B04}" type="slidenum">
              <a:rPr lang="en-ES" smtClean="0"/>
              <a:pPr/>
              <a:t>3</a:t>
            </a:fld>
            <a:endParaRPr lang="en-ES" dirty="0"/>
          </a:p>
        </p:txBody>
      </p:sp>
      <p:grpSp>
        <p:nvGrpSpPr>
          <p:cNvPr id="20" name="Group 19">
            <a:extLst>
              <a:ext uri="{FF2B5EF4-FFF2-40B4-BE49-F238E27FC236}">
                <a16:creationId xmlns:a16="http://schemas.microsoft.com/office/drawing/2014/main" id="{7812196A-3300-0047-B349-7871FEA163F4}"/>
              </a:ext>
            </a:extLst>
          </p:cNvPr>
          <p:cNvGrpSpPr/>
          <p:nvPr/>
        </p:nvGrpSpPr>
        <p:grpSpPr>
          <a:xfrm>
            <a:off x="228500" y="4478344"/>
            <a:ext cx="8305900" cy="607097"/>
            <a:chOff x="228500" y="4478344"/>
            <a:chExt cx="8305900" cy="607097"/>
          </a:xfrm>
        </p:grpSpPr>
        <p:pic>
          <p:nvPicPr>
            <p:cNvPr id="26" name="Picture 25">
              <a:extLst>
                <a:ext uri="{FF2B5EF4-FFF2-40B4-BE49-F238E27FC236}">
                  <a16:creationId xmlns:a16="http://schemas.microsoft.com/office/drawing/2014/main" id="{D5C23A2F-2138-C94B-B5B0-DF0BD13568F4}"/>
                </a:ext>
              </a:extLst>
            </p:cNvPr>
            <p:cNvPicPr>
              <a:picLocks noChangeAspect="1"/>
            </p:cNvPicPr>
            <p:nvPr userDrawn="1"/>
          </p:nvPicPr>
          <p:blipFill>
            <a:blip r:embed="rId5"/>
            <a:srcRect/>
            <a:stretch/>
          </p:blipFill>
          <p:spPr>
            <a:xfrm>
              <a:off x="228500" y="4478344"/>
              <a:ext cx="258623" cy="607097"/>
            </a:xfrm>
            <a:prstGeom prst="rect">
              <a:avLst/>
            </a:prstGeom>
          </p:spPr>
        </p:pic>
        <p:cxnSp>
          <p:nvCxnSpPr>
            <p:cNvPr id="23" name="Straight Connector 22">
              <a:extLst>
                <a:ext uri="{FF2B5EF4-FFF2-40B4-BE49-F238E27FC236}">
                  <a16:creationId xmlns:a16="http://schemas.microsoft.com/office/drawing/2014/main" id="{D25E25CD-448B-1A48-BD2A-1A5AD0013CDD}"/>
                </a:ext>
              </a:extLst>
            </p:cNvPr>
            <p:cNvCxnSpPr>
              <a:cxnSpLocks/>
            </p:cNvCxnSpPr>
            <p:nvPr userDrawn="1"/>
          </p:nvCxnSpPr>
          <p:spPr>
            <a:xfrm>
              <a:off x="609600" y="4622800"/>
              <a:ext cx="79248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1" name="Title 1">
            <a:extLst>
              <a:ext uri="{FF2B5EF4-FFF2-40B4-BE49-F238E27FC236}">
                <a16:creationId xmlns:a16="http://schemas.microsoft.com/office/drawing/2014/main" id="{82F06275-F108-4587-9E4B-537949CF5BBF}"/>
              </a:ext>
            </a:extLst>
          </p:cNvPr>
          <p:cNvSpPr txBox="1">
            <a:spLocks/>
          </p:cNvSpPr>
          <p:nvPr/>
        </p:nvSpPr>
        <p:spPr>
          <a:xfrm>
            <a:off x="609600" y="3301361"/>
            <a:ext cx="3938828" cy="571301"/>
          </a:xfrm>
          <a:prstGeom prst="rect">
            <a:avLst/>
          </a:prstGeom>
          <a:solidFill>
            <a:srgbClr val="FDCF05"/>
          </a:solidFill>
        </p:spPr>
        <p:txBody>
          <a:bodyPr vert="horz" wrap="square" lIns="72000" tIns="72000" rIns="72000" bIns="0" rtlCol="0" anchor="t">
            <a:spAutoFit/>
          </a:bodyPr>
          <a:lstStyle>
            <a:lvl1pPr algn="l" defTabSz="685800" rtl="0" eaLnBrk="1" latinLnBrk="0" hangingPunct="1">
              <a:lnSpc>
                <a:spcPct val="90000"/>
              </a:lnSpc>
              <a:spcBef>
                <a:spcPct val="0"/>
              </a:spcBef>
              <a:buNone/>
              <a:defRPr sz="4500" kern="1200">
                <a:solidFill>
                  <a:schemeClr val="bg1"/>
                </a:solidFill>
                <a:latin typeface="Georgia" panose="02040502050405020303" pitchFamily="18" charset="0"/>
                <a:ea typeface="+mj-ea"/>
                <a:cs typeface="+mj-cs"/>
              </a:defRPr>
            </a:lvl1pPr>
          </a:lstStyle>
          <a:p>
            <a:r>
              <a:rPr lang="en-US" sz="3600" dirty="0"/>
              <a:t>General Class</a:t>
            </a:r>
            <a:endParaRPr lang="en-US" sz="1400" i="1" dirty="0"/>
          </a:p>
        </p:txBody>
      </p:sp>
    </p:spTree>
    <p:custDataLst>
      <p:tags r:id="rId1"/>
    </p:custDataLst>
    <p:extLst>
      <p:ext uri="{BB962C8B-B14F-4D97-AF65-F5344CB8AC3E}">
        <p14:creationId xmlns:p14="http://schemas.microsoft.com/office/powerpoint/2010/main" val="26288411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749DC5-D245-BF4C-86A2-80E2B4250966}"/>
            </a:ext>
          </a:extLst>
        </p:cNvPr>
        <p:cNvGrpSpPr/>
        <p:nvPr/>
      </p:nvGrpSpPr>
      <p:grpSpPr>
        <a:xfrm>
          <a:off x="0" y="0"/>
          <a:ext cx="0" cy="0"/>
          <a:chOff x="0" y="0"/>
          <a:chExt cx="0" cy="0"/>
        </a:xfrm>
      </p:grpSpPr>
      <p:sp>
        <p:nvSpPr>
          <p:cNvPr id="62466" name="Rectangle 1">
            <a:extLst>
              <a:ext uri="{FF2B5EF4-FFF2-40B4-BE49-F238E27FC236}">
                <a16:creationId xmlns:a16="http://schemas.microsoft.com/office/drawing/2014/main" id="{DC137D3A-0196-7778-900D-20557C0A205B}"/>
              </a:ext>
            </a:extLst>
          </p:cNvPr>
          <p:cNvSpPr>
            <a:spLocks noChangeArrowheads="1"/>
          </p:cNvSpPr>
          <p:nvPr/>
        </p:nvSpPr>
        <p:spPr bwMode="auto">
          <a:xfrm>
            <a:off x="1331119" y="195263"/>
            <a:ext cx="6481763" cy="651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nchor="b"/>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algn="ctr" defTabSz="342900" fontAlgn="base">
              <a:spcBef>
                <a:spcPct val="0"/>
              </a:spcBef>
              <a:spcAft>
                <a:spcPct val="0"/>
              </a:spcAft>
              <a:buClr>
                <a:srgbClr val="000000"/>
              </a:buClr>
              <a:buSzPct val="100000"/>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2700" dirty="0">
                <a:solidFill>
                  <a:srgbClr val="FFFFFF"/>
                </a:solidFill>
                <a:latin typeface="Rockwell" panose="02060603020205020403" pitchFamily="18" charset="0"/>
                <a:ea typeface="Microsoft YaHei" panose="020B0503020204020204" pitchFamily="34" charset="-122"/>
              </a:rPr>
              <a:t>HF Antennas</a:t>
            </a:r>
          </a:p>
        </p:txBody>
      </p:sp>
      <p:sp>
        <p:nvSpPr>
          <p:cNvPr id="31746" name="Rectangle 2">
            <a:extLst>
              <a:ext uri="{FF2B5EF4-FFF2-40B4-BE49-F238E27FC236}">
                <a16:creationId xmlns:a16="http://schemas.microsoft.com/office/drawing/2014/main" id="{6CA41B9C-07D5-61A2-268E-90F454E537D2}"/>
              </a:ext>
            </a:extLst>
          </p:cNvPr>
          <p:cNvSpPr>
            <a:spLocks noChangeArrowheads="1"/>
          </p:cNvSpPr>
          <p:nvPr/>
        </p:nvSpPr>
        <p:spPr bwMode="auto">
          <a:xfrm>
            <a:off x="620197" y="959390"/>
            <a:ext cx="4003477" cy="36855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41313" indent="-341313">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Calibri" panose="020F0502020204030204" pitchFamily="34" charset="0"/>
              </a:defRPr>
            </a:lvl9pPr>
          </a:lstStyle>
          <a:p>
            <a:pPr marL="255985" indent="-255985" defTabSz="342900" fontAlgn="base">
              <a:spcBef>
                <a:spcPts val="188"/>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Lst>
            </a:pPr>
            <a:r>
              <a:rPr lang="en-US" altLang="en-US" sz="1500" dirty="0">
                <a:solidFill>
                  <a:srgbClr val="000066"/>
                </a:solidFill>
                <a:latin typeface="Rockwell" panose="02060603020205020403" pitchFamily="18" charset="0"/>
                <a:ea typeface="Microsoft YaHei" panose="020B0503020204020204" pitchFamily="34" charset="-122"/>
              </a:rPr>
              <a:t>The antenna and feed line must be connected to an antenna analyzer when it is being used for SWR measurements.  </a:t>
            </a:r>
            <a:r>
              <a:rPr lang="en-US" altLang="en-US" sz="750" dirty="0">
                <a:solidFill>
                  <a:srgbClr val="000066"/>
                </a:solidFill>
                <a:latin typeface="Rockwell" panose="02060603020205020403" pitchFamily="18" charset="0"/>
                <a:ea typeface="Microsoft YaHei" panose="020B0503020204020204" pitchFamily="34" charset="-122"/>
              </a:rPr>
              <a:t>(G4B11)</a:t>
            </a:r>
          </a:p>
          <a:p>
            <a:pPr marL="255985" indent="-255985" defTabSz="342900" fontAlgn="base">
              <a:spcBef>
                <a:spcPts val="188"/>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188"/>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Lst>
            </a:pPr>
            <a:r>
              <a:rPr lang="en-US" altLang="en-US" sz="1500" dirty="0">
                <a:solidFill>
                  <a:srgbClr val="000066"/>
                </a:solidFill>
                <a:latin typeface="Rockwell" panose="02060603020205020403" pitchFamily="18" charset="0"/>
                <a:ea typeface="Microsoft YaHei" panose="020B0503020204020204" pitchFamily="34" charset="-122"/>
              </a:rPr>
              <a:t>A use for an antenna analyzer, other than measuring the SWR of an antenna system, is </a:t>
            </a:r>
            <a:r>
              <a:rPr lang="en-US" altLang="en-US" sz="1500" b="1" dirty="0">
                <a:solidFill>
                  <a:srgbClr val="000066"/>
                </a:solidFill>
                <a:latin typeface="Rockwell" panose="02060603020205020403" pitchFamily="18" charset="0"/>
                <a:ea typeface="Microsoft YaHei" panose="020B0503020204020204" pitchFamily="34" charset="-122"/>
              </a:rPr>
              <a:t>determining the impedance of an unknown or unmarked coaxial cable</a:t>
            </a:r>
            <a:r>
              <a:rPr lang="en-US" altLang="en-US" sz="1500" dirty="0">
                <a:solidFill>
                  <a:srgbClr val="000066"/>
                </a:solidFill>
                <a:latin typeface="Rockwell" panose="02060603020205020403" pitchFamily="18" charset="0"/>
                <a:ea typeface="Microsoft YaHei" panose="020B0503020204020204" pitchFamily="34" charset="-122"/>
              </a:rPr>
              <a:t>. </a:t>
            </a:r>
            <a:r>
              <a:rPr lang="en-US" altLang="en-US" sz="750" dirty="0">
                <a:solidFill>
                  <a:srgbClr val="000066"/>
                </a:solidFill>
                <a:latin typeface="Rockwell" panose="02060603020205020403" pitchFamily="18" charset="0"/>
                <a:ea typeface="Microsoft YaHei" panose="020B0503020204020204" pitchFamily="34" charset="-122"/>
              </a:rPr>
              <a:t>(G4B13)</a:t>
            </a: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Lst>
            </a:pPr>
            <a:endParaRPr lang="en-US" altLang="en-US" sz="75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Lst>
            </a:pPr>
            <a:r>
              <a:rPr lang="en-US" altLang="en-US" sz="1500" b="1" dirty="0">
                <a:solidFill>
                  <a:srgbClr val="000066"/>
                </a:solidFill>
                <a:latin typeface="Rockwell" panose="02060603020205020403" pitchFamily="18" charset="0"/>
                <a:ea typeface="Microsoft YaHei" panose="020B0503020204020204" pitchFamily="34" charset="-122"/>
              </a:rPr>
              <a:t>Strong signals from nearby transmitters can affect the accuracy of measurements </a:t>
            </a:r>
            <a:r>
              <a:rPr lang="en-US" altLang="en-US" sz="1500" dirty="0">
                <a:solidFill>
                  <a:srgbClr val="000066"/>
                </a:solidFill>
                <a:latin typeface="Rockwell" panose="02060603020205020403" pitchFamily="18" charset="0"/>
                <a:ea typeface="Microsoft YaHei" panose="020B0503020204020204" pitchFamily="34" charset="-122"/>
              </a:rPr>
              <a:t>when making measurements on an antenna system with an antenna analyzer. </a:t>
            </a:r>
            <a:r>
              <a:rPr lang="en-US" altLang="en-US" sz="750" dirty="0">
                <a:solidFill>
                  <a:srgbClr val="000066"/>
                </a:solidFill>
                <a:latin typeface="Rockwell" panose="02060603020205020403" pitchFamily="18" charset="0"/>
                <a:ea typeface="Microsoft YaHei" panose="020B0503020204020204" pitchFamily="34" charset="-122"/>
              </a:rPr>
              <a:t>(G4B12)</a:t>
            </a:r>
            <a:r>
              <a:rPr lang="en-US" altLang="en-US" sz="1500" dirty="0">
                <a:solidFill>
                  <a:srgbClr val="000066"/>
                </a:solidFill>
                <a:latin typeface="Rockwell" panose="02060603020205020403" pitchFamily="18" charset="0"/>
                <a:ea typeface="Microsoft YaHei" panose="020B0503020204020204" pitchFamily="34" charset="-122"/>
              </a:rPr>
              <a:t> </a:t>
            </a: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Lst>
            </a:pPr>
            <a:endParaRPr lang="en-US" altLang="en-US" sz="1500" dirty="0">
              <a:solidFill>
                <a:srgbClr val="000066"/>
              </a:solidFill>
              <a:latin typeface="Rockwell" panose="02060603020205020403" pitchFamily="18" charset="0"/>
              <a:ea typeface="Microsoft YaHei" panose="020B0503020204020204" pitchFamily="34" charset="-122"/>
            </a:endParaRPr>
          </a:p>
        </p:txBody>
      </p:sp>
      <p:pic>
        <p:nvPicPr>
          <p:cNvPr id="31747" name="Picture 3">
            <a:extLst>
              <a:ext uri="{FF2B5EF4-FFF2-40B4-BE49-F238E27FC236}">
                <a16:creationId xmlns:a16="http://schemas.microsoft.com/office/drawing/2014/main" id="{57A5C875-5549-5028-11F9-EECDA95E6D5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96577" y="1057618"/>
            <a:ext cx="1701403" cy="30813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1748" name="Picture 4">
            <a:extLst>
              <a:ext uri="{FF2B5EF4-FFF2-40B4-BE49-F238E27FC236}">
                <a16:creationId xmlns:a16="http://schemas.microsoft.com/office/drawing/2014/main" id="{C144AB65-7511-738A-D723-4674322EB6E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18403" y="1064165"/>
            <a:ext cx="1371600" cy="30813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1749" name="AutoShape 5">
            <a:extLst>
              <a:ext uri="{FF2B5EF4-FFF2-40B4-BE49-F238E27FC236}">
                <a16:creationId xmlns:a16="http://schemas.microsoft.com/office/drawing/2014/main" id="{60029FD7-9D4F-278B-436D-F68F131B4310}"/>
              </a:ext>
            </a:extLst>
          </p:cNvPr>
          <p:cNvSpPr>
            <a:spLocks noChangeArrowheads="1"/>
          </p:cNvSpPr>
          <p:nvPr/>
        </p:nvSpPr>
        <p:spPr bwMode="auto">
          <a:xfrm>
            <a:off x="7343655" y="4235395"/>
            <a:ext cx="807245" cy="255551"/>
          </a:xfrm>
          <a:custGeom>
            <a:avLst/>
            <a:gdLst>
              <a:gd name="T0" fmla="*/ 1498600 w 1498600"/>
              <a:gd name="T1" fmla="*/ 184150 h 368300"/>
              <a:gd name="T2" fmla="*/ 749300 w 1498600"/>
              <a:gd name="T3" fmla="*/ 368300 h 368300"/>
              <a:gd name="T4" fmla="*/ 0 w 1498600"/>
              <a:gd name="T5" fmla="*/ 184150 h 368300"/>
              <a:gd name="T6" fmla="*/ 749300 w 1498600"/>
              <a:gd name="T7" fmla="*/ 0 h 368300"/>
              <a:gd name="T8" fmla="*/ 0 60000 65536"/>
              <a:gd name="T9" fmla="*/ 5898240 60000 65536"/>
              <a:gd name="T10" fmla="*/ 11796480 60000 65536"/>
              <a:gd name="T11" fmla="*/ 17694720 60000 65536"/>
              <a:gd name="T12" fmla="*/ 0 w 1498600"/>
              <a:gd name="T13" fmla="*/ 0 h 368300"/>
              <a:gd name="T14" fmla="*/ 1498600 w 1498600"/>
              <a:gd name="T15" fmla="*/ 368300 h 368300"/>
            </a:gdLst>
            <a:ahLst/>
            <a:cxnLst>
              <a:cxn ang="T8">
                <a:pos x="T0" y="T1"/>
              </a:cxn>
              <a:cxn ang="T9">
                <a:pos x="T2" y="T3"/>
              </a:cxn>
              <a:cxn ang="T10">
                <a:pos x="T4" y="T5"/>
              </a:cxn>
              <a:cxn ang="T11">
                <a:pos x="T6" y="T7"/>
              </a:cxn>
            </a:cxnLst>
            <a:rect l="T12" t="T13" r="T14" b="T15"/>
            <a:pathLst>
              <a:path w="1498600" h="36830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67500" tIns="35100" rIns="67500" bIns="35100">
            <a:spAutoFit/>
          </a:bodyPr>
          <a:lstStyle>
            <a:lvl1pPr>
              <a:tabLst>
                <a:tab pos="457200" algn="l"/>
                <a:tab pos="914400" algn="l"/>
                <a:tab pos="1371600" algn="l"/>
              </a:tabLst>
              <a:defRPr>
                <a:solidFill>
                  <a:schemeClr val="tx1"/>
                </a:solidFill>
                <a:latin typeface="Calibri" panose="020F0502020204030204" pitchFamily="34" charset="0"/>
              </a:defRPr>
            </a:lvl1pPr>
            <a:lvl2pPr marL="742950" indent="-285750">
              <a:tabLst>
                <a:tab pos="457200" algn="l"/>
                <a:tab pos="914400" algn="l"/>
                <a:tab pos="1371600" algn="l"/>
              </a:tabLst>
              <a:defRPr>
                <a:solidFill>
                  <a:schemeClr val="tx1"/>
                </a:solidFill>
                <a:latin typeface="Calibri" panose="020F0502020204030204" pitchFamily="34" charset="0"/>
              </a:defRPr>
            </a:lvl2pPr>
            <a:lvl3pPr marL="1143000" indent="-228600">
              <a:tabLst>
                <a:tab pos="457200" algn="l"/>
                <a:tab pos="914400" algn="l"/>
                <a:tab pos="1371600" algn="l"/>
              </a:tabLst>
              <a:defRPr>
                <a:solidFill>
                  <a:schemeClr val="tx1"/>
                </a:solidFill>
                <a:latin typeface="Calibri" panose="020F0502020204030204" pitchFamily="34" charset="0"/>
              </a:defRPr>
            </a:lvl3pPr>
            <a:lvl4pPr marL="1600200" indent="-228600">
              <a:tabLst>
                <a:tab pos="457200" algn="l"/>
                <a:tab pos="914400" algn="l"/>
                <a:tab pos="1371600" algn="l"/>
              </a:tabLst>
              <a:defRPr>
                <a:solidFill>
                  <a:schemeClr val="tx1"/>
                </a:solidFill>
                <a:latin typeface="Calibri" panose="020F0502020204030204" pitchFamily="34" charset="0"/>
              </a:defRPr>
            </a:lvl4pPr>
            <a:lvl5pPr marL="2057400" indent="-228600">
              <a:tabLst>
                <a:tab pos="457200" algn="l"/>
                <a:tab pos="914400" algn="l"/>
                <a:tab pos="1371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Lst>
              <a:defRPr>
                <a:solidFill>
                  <a:schemeClr val="tx1"/>
                </a:solidFill>
                <a:latin typeface="Calibri" panose="020F0502020204030204" pitchFamily="34" charset="0"/>
              </a:defRPr>
            </a:lvl9pPr>
          </a:lstStyle>
          <a:p>
            <a:pPr defTabSz="342900" fontAlgn="base">
              <a:spcBef>
                <a:spcPts val="844"/>
              </a:spcBef>
              <a:spcAft>
                <a:spcPct val="0"/>
              </a:spcAft>
              <a:buClr>
                <a:srgbClr val="000000"/>
              </a:buClr>
              <a:buSzPct val="100000"/>
              <a:tabLst>
                <a:tab pos="342900" algn="l"/>
                <a:tab pos="685800" algn="l"/>
                <a:tab pos="1028700" algn="l"/>
              </a:tabLst>
            </a:pPr>
            <a:r>
              <a:rPr lang="en-US" altLang="en-US" sz="1200" dirty="0">
                <a:solidFill>
                  <a:srgbClr val="FF0000"/>
                </a:solidFill>
                <a:latin typeface="Rockwell" panose="02060603020205020403" pitchFamily="18" charset="0"/>
                <a:ea typeface="Microsoft YaHei" panose="020B0503020204020204" pitchFamily="34" charset="-122"/>
                <a:cs typeface="DejaVu Sans" panose="020B0603030804020204" pitchFamily="34" charset="0"/>
              </a:rPr>
              <a:t>MFJ-259B</a:t>
            </a:r>
          </a:p>
        </p:txBody>
      </p:sp>
      <p:sp>
        <p:nvSpPr>
          <p:cNvPr id="31750" name="AutoShape 6">
            <a:extLst>
              <a:ext uri="{FF2B5EF4-FFF2-40B4-BE49-F238E27FC236}">
                <a16:creationId xmlns:a16="http://schemas.microsoft.com/office/drawing/2014/main" id="{C694AF48-8140-7B09-8094-EF2C95876003}"/>
              </a:ext>
            </a:extLst>
          </p:cNvPr>
          <p:cNvSpPr>
            <a:spLocks noChangeArrowheads="1"/>
          </p:cNvSpPr>
          <p:nvPr/>
        </p:nvSpPr>
        <p:spPr bwMode="auto">
          <a:xfrm>
            <a:off x="5318404" y="4235612"/>
            <a:ext cx="1526381" cy="255551"/>
          </a:xfrm>
          <a:custGeom>
            <a:avLst/>
            <a:gdLst>
              <a:gd name="T0" fmla="*/ 2035175 w 2035175"/>
              <a:gd name="T1" fmla="*/ 184150 h 368300"/>
              <a:gd name="T2" fmla="*/ 1017588 w 2035175"/>
              <a:gd name="T3" fmla="*/ 368300 h 368300"/>
              <a:gd name="T4" fmla="*/ 0 w 2035175"/>
              <a:gd name="T5" fmla="*/ 184150 h 368300"/>
              <a:gd name="T6" fmla="*/ 1017588 w 2035175"/>
              <a:gd name="T7" fmla="*/ 0 h 368300"/>
              <a:gd name="T8" fmla="*/ 0 60000 65536"/>
              <a:gd name="T9" fmla="*/ 5898240 60000 65536"/>
              <a:gd name="T10" fmla="*/ 11796480 60000 65536"/>
              <a:gd name="T11" fmla="*/ 17694720 60000 65536"/>
              <a:gd name="T12" fmla="*/ 0 w 2035175"/>
              <a:gd name="T13" fmla="*/ 0 h 368300"/>
              <a:gd name="T14" fmla="*/ 2035175 w 2035175"/>
              <a:gd name="T15" fmla="*/ 368300 h 368300"/>
            </a:gdLst>
            <a:ahLst/>
            <a:cxnLst>
              <a:cxn ang="T8">
                <a:pos x="T0" y="T1"/>
              </a:cxn>
              <a:cxn ang="T9">
                <a:pos x="T2" y="T3"/>
              </a:cxn>
              <a:cxn ang="T10">
                <a:pos x="T4" y="T5"/>
              </a:cxn>
              <a:cxn ang="T11">
                <a:pos x="T6" y="T7"/>
              </a:cxn>
            </a:cxnLst>
            <a:rect l="T12" t="T13" r="T14" b="T15"/>
            <a:pathLst>
              <a:path w="2035175" h="36830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5100" rIns="67500" bIns="35100">
            <a:spAutoFit/>
          </a:bodyPr>
          <a:lstStyle>
            <a:lvl1pPr>
              <a:tabLst>
                <a:tab pos="457200" algn="l"/>
                <a:tab pos="914400" algn="l"/>
                <a:tab pos="1371600" algn="l"/>
                <a:tab pos="18288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Lst>
              <a:defRPr>
                <a:solidFill>
                  <a:schemeClr val="tx1"/>
                </a:solidFill>
                <a:latin typeface="Calibri" panose="020F0502020204030204" pitchFamily="34" charset="0"/>
              </a:defRPr>
            </a:lvl9pPr>
          </a:lstStyle>
          <a:p>
            <a:pPr defTabSz="342900" fontAlgn="base">
              <a:spcBef>
                <a:spcPts val="844"/>
              </a:spcBef>
              <a:spcAft>
                <a:spcPct val="0"/>
              </a:spcAft>
              <a:buClr>
                <a:srgbClr val="000000"/>
              </a:buClr>
              <a:buSzPct val="100000"/>
              <a:tabLst>
                <a:tab pos="342900" algn="l"/>
                <a:tab pos="685800" algn="l"/>
                <a:tab pos="1028700" algn="l"/>
                <a:tab pos="1371600" algn="l"/>
              </a:tabLst>
            </a:pPr>
            <a:r>
              <a:rPr lang="en-US" altLang="en-US" sz="1200" dirty="0">
                <a:solidFill>
                  <a:srgbClr val="FF0000"/>
                </a:solidFill>
                <a:latin typeface="Rockwell" panose="02060603020205020403" pitchFamily="18" charset="0"/>
                <a:ea typeface="Microsoft YaHei" panose="020B0503020204020204" pitchFamily="34" charset="-122"/>
                <a:cs typeface="DejaVu Sans" panose="020B0603030804020204" pitchFamily="34" charset="0"/>
              </a:rPr>
              <a:t>Comet CAA-500</a:t>
            </a:r>
          </a:p>
        </p:txBody>
      </p:sp>
      <p:sp>
        <p:nvSpPr>
          <p:cNvPr id="3" name="Slide Number Placeholder 2">
            <a:extLst>
              <a:ext uri="{FF2B5EF4-FFF2-40B4-BE49-F238E27FC236}">
                <a16:creationId xmlns:a16="http://schemas.microsoft.com/office/drawing/2014/main" id="{DB794AC1-CD49-3B83-BDE8-702E62131D5B}"/>
              </a:ext>
            </a:extLst>
          </p:cNvPr>
          <p:cNvSpPr>
            <a:spLocks noGrp="1"/>
          </p:cNvSpPr>
          <p:nvPr>
            <p:ph type="sldNum" sz="quarter" idx="12"/>
          </p:nvPr>
        </p:nvSpPr>
        <p:spPr/>
        <p:txBody>
          <a:bodyPr/>
          <a:lstStyle/>
          <a:p>
            <a:pPr defTabSz="342900">
              <a:defRPr/>
            </a:pPr>
            <a:fld id="{F9B04EAC-6405-42D3-B5A3-0AE3489ADD26}" type="slidenum">
              <a:rPr lang="en-US">
                <a:solidFill>
                  <a:prstClr val="black">
                    <a:tint val="75000"/>
                  </a:prstClr>
                </a:solidFill>
                <a:latin typeface="Calibri" panose="020F0502020204030204"/>
              </a:rPr>
              <a:pPr defTabSz="342900">
                <a:defRPr/>
              </a:pPr>
              <a:t>30</a:t>
            </a:fld>
            <a:endParaRPr lang="en-US" dirty="0">
              <a:solidFill>
                <a:prstClr val="black">
                  <a:tint val="75000"/>
                </a:prstClr>
              </a:solidFill>
              <a:latin typeface="Calibri" panose="020F0502020204030204"/>
            </a:endParaRPr>
          </a:p>
        </p:txBody>
      </p:sp>
      <p:sp>
        <p:nvSpPr>
          <p:cNvPr id="2" name="Rectangle 4">
            <a:extLst>
              <a:ext uri="{FF2B5EF4-FFF2-40B4-BE49-F238E27FC236}">
                <a16:creationId xmlns:a16="http://schemas.microsoft.com/office/drawing/2014/main" id="{A126F304-A4AD-D0C4-F835-3B2B7CABF535}"/>
              </a:ext>
            </a:extLst>
          </p:cNvPr>
          <p:cNvSpPr txBox="1">
            <a:spLocks noChangeArrowheads="1"/>
          </p:cNvSpPr>
          <p:nvPr/>
        </p:nvSpPr>
        <p:spPr>
          <a:xfrm>
            <a:off x="1331118" y="156736"/>
            <a:ext cx="6481763" cy="427434"/>
          </a:xfrm>
          <a:prstGeom prst="rect">
            <a:avLst/>
          </a:prstGeom>
        </p:spPr>
        <p:txBody>
          <a:bodyPr>
            <a:normAutofit fontScale="97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r>
              <a:rPr lang="en-US" altLang="en-US" sz="2700" dirty="0"/>
              <a:t>HF Antennas</a:t>
            </a:r>
          </a:p>
        </p:txBody>
      </p:sp>
    </p:spTree>
    <p:extLst>
      <p:ext uri="{BB962C8B-B14F-4D97-AF65-F5344CB8AC3E}">
        <p14:creationId xmlns:p14="http://schemas.microsoft.com/office/powerpoint/2010/main" val="5139667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additive="repl">
                                        <p:cTn id="6" dur="1" fill="hold">
                                          <p:stCondLst>
                                            <p:cond delay="0"/>
                                          </p:stCondLst>
                                        </p:cTn>
                                        <p:tgtEl>
                                          <p:spTgt spid="31746">
                                            <p:txEl>
                                              <p:pRg st="0" end="0"/>
                                            </p:txEl>
                                          </p:spTgt>
                                        </p:tgtEl>
                                        <p:attrNameLst>
                                          <p:attrName>style.visibility</p:attrName>
                                        </p:attrNameLst>
                                      </p:cBhvr>
                                      <p:to>
                                        <p:strVal val="visible"/>
                                      </p:to>
                                    </p:set>
                                    <p:animEffect transition="in" filter="wipe(up)">
                                      <p:cBhvr additive="repl">
                                        <p:cTn id="7" dur="1000"/>
                                        <p:tgtEl>
                                          <p:spTgt spid="31746">
                                            <p:txEl>
                                              <p:pRg st="0" end="0"/>
                                            </p:txEl>
                                          </p:spTgt>
                                        </p:tgtEl>
                                      </p:cBhvr>
                                    </p:animEffect>
                                  </p:childTnLst>
                                </p:cTn>
                              </p:par>
                            </p:childTnLst>
                          </p:cTn>
                        </p:par>
                        <p:par>
                          <p:cTn id="8" fill="hold">
                            <p:stCondLst>
                              <p:cond delay="1000"/>
                            </p:stCondLst>
                            <p:childTnLst>
                              <p:par>
                                <p:cTn id="9" presetID="22" presetClass="entr" presetSubtype="2" fill="hold" nodeType="afterEffect">
                                  <p:stCondLst>
                                    <p:cond delay="0"/>
                                  </p:stCondLst>
                                  <p:childTnLst>
                                    <p:set>
                                      <p:cBhvr additive="repl">
                                        <p:cTn id="10" dur="1" fill="hold">
                                          <p:stCondLst>
                                            <p:cond delay="0"/>
                                          </p:stCondLst>
                                        </p:cTn>
                                        <p:tgtEl>
                                          <p:spTgt spid="31748"/>
                                        </p:tgtEl>
                                        <p:attrNameLst>
                                          <p:attrName>style.visibility</p:attrName>
                                        </p:attrNameLst>
                                      </p:cBhvr>
                                      <p:to>
                                        <p:strVal val="visible"/>
                                      </p:to>
                                    </p:set>
                                    <p:animEffect transition="in" filter="wipe(right)">
                                      <p:cBhvr additive="repl">
                                        <p:cTn id="11" dur="1000"/>
                                        <p:tgtEl>
                                          <p:spTgt spid="31748"/>
                                        </p:tgtEl>
                                      </p:cBhvr>
                                    </p:animEffect>
                                  </p:childTnLst>
                                </p:cTn>
                              </p:par>
                              <p:par>
                                <p:cTn id="12" presetID="22" presetClass="entr" presetSubtype="2" fill="hold" nodeType="withEffect">
                                  <p:stCondLst>
                                    <p:cond delay="0"/>
                                  </p:stCondLst>
                                  <p:childTnLst>
                                    <p:set>
                                      <p:cBhvr additive="repl">
                                        <p:cTn id="13" dur="1" fill="hold">
                                          <p:stCondLst>
                                            <p:cond delay="0"/>
                                          </p:stCondLst>
                                        </p:cTn>
                                        <p:tgtEl>
                                          <p:spTgt spid="31750"/>
                                        </p:tgtEl>
                                        <p:attrNameLst>
                                          <p:attrName>style.visibility</p:attrName>
                                        </p:attrNameLst>
                                      </p:cBhvr>
                                      <p:to>
                                        <p:strVal val="visible"/>
                                      </p:to>
                                    </p:set>
                                    <p:animEffect transition="in" filter="wipe(right)">
                                      <p:cBhvr additive="repl">
                                        <p:cTn id="14" dur="1000"/>
                                        <p:tgtEl>
                                          <p:spTgt spid="31750"/>
                                        </p:tgtEl>
                                      </p:cBhvr>
                                    </p:animEffect>
                                  </p:childTnLst>
                                </p:cTn>
                              </p:par>
                            </p:childTnLst>
                          </p:cTn>
                        </p:par>
                        <p:par>
                          <p:cTn id="15" fill="hold">
                            <p:stCondLst>
                              <p:cond delay="2000"/>
                            </p:stCondLst>
                            <p:childTnLst>
                              <p:par>
                                <p:cTn id="16" presetID="22" presetClass="entr" presetSubtype="2" fill="hold" nodeType="afterEffect">
                                  <p:stCondLst>
                                    <p:cond delay="0"/>
                                  </p:stCondLst>
                                  <p:childTnLst>
                                    <p:set>
                                      <p:cBhvr additive="repl">
                                        <p:cTn id="17" dur="1" fill="hold">
                                          <p:stCondLst>
                                            <p:cond delay="0"/>
                                          </p:stCondLst>
                                        </p:cTn>
                                        <p:tgtEl>
                                          <p:spTgt spid="31747"/>
                                        </p:tgtEl>
                                        <p:attrNameLst>
                                          <p:attrName>style.visibility</p:attrName>
                                        </p:attrNameLst>
                                      </p:cBhvr>
                                      <p:to>
                                        <p:strVal val="visible"/>
                                      </p:to>
                                    </p:set>
                                    <p:animEffect transition="in" filter="wipe(right)">
                                      <p:cBhvr additive="repl">
                                        <p:cTn id="18" dur="1000"/>
                                        <p:tgtEl>
                                          <p:spTgt spid="31747"/>
                                        </p:tgtEl>
                                      </p:cBhvr>
                                    </p:animEffect>
                                  </p:childTnLst>
                                </p:cTn>
                              </p:par>
                              <p:par>
                                <p:cTn id="19" presetID="22" presetClass="entr" presetSubtype="2" fill="hold" nodeType="withEffect">
                                  <p:stCondLst>
                                    <p:cond delay="0"/>
                                  </p:stCondLst>
                                  <p:childTnLst>
                                    <p:set>
                                      <p:cBhvr additive="repl">
                                        <p:cTn id="20" dur="1" fill="hold">
                                          <p:stCondLst>
                                            <p:cond delay="0"/>
                                          </p:stCondLst>
                                        </p:cTn>
                                        <p:tgtEl>
                                          <p:spTgt spid="31749"/>
                                        </p:tgtEl>
                                        <p:attrNameLst>
                                          <p:attrName>style.visibility</p:attrName>
                                        </p:attrNameLst>
                                      </p:cBhvr>
                                      <p:to>
                                        <p:strVal val="visible"/>
                                      </p:to>
                                    </p:set>
                                    <p:animEffect transition="in" filter="wipe(right)">
                                      <p:cBhvr additive="repl">
                                        <p:cTn id="21" dur="1000"/>
                                        <p:tgtEl>
                                          <p:spTgt spid="3174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31746">
                                            <p:txEl>
                                              <p:pRg st="2" end="2"/>
                                            </p:txEl>
                                          </p:spTgt>
                                        </p:tgtEl>
                                        <p:attrNameLst>
                                          <p:attrName>style.visibility</p:attrName>
                                        </p:attrNameLst>
                                      </p:cBhvr>
                                      <p:to>
                                        <p:strVal val="visible"/>
                                      </p:to>
                                    </p:set>
                                    <p:animEffect transition="in" filter="wipe(left)">
                                      <p:cBhvr>
                                        <p:cTn id="26" dur="1000"/>
                                        <p:tgtEl>
                                          <p:spTgt spid="31746">
                                            <p:txEl>
                                              <p:pRg st="2" end="2"/>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4" fill="hold" nodeType="clickEffect">
                                  <p:stCondLst>
                                    <p:cond delay="0"/>
                                  </p:stCondLst>
                                  <p:childTnLst>
                                    <p:set>
                                      <p:cBhvr additive="repl">
                                        <p:cTn id="30" dur="1" fill="hold">
                                          <p:stCondLst>
                                            <p:cond delay="0"/>
                                          </p:stCondLst>
                                        </p:cTn>
                                        <p:tgtEl>
                                          <p:spTgt spid="31746">
                                            <p:txEl>
                                              <p:pRg st="4" end="4"/>
                                            </p:txEl>
                                          </p:spTgt>
                                        </p:tgtEl>
                                        <p:attrNameLst>
                                          <p:attrName>style.visibility</p:attrName>
                                        </p:attrNameLst>
                                      </p:cBhvr>
                                      <p:to>
                                        <p:strVal val="visible"/>
                                      </p:to>
                                    </p:set>
                                    <p:animEffect transition="in" filter="wipe(down)">
                                      <p:cBhvr additive="repl">
                                        <p:cTn id="31" dur="1000"/>
                                        <p:tgtEl>
                                          <p:spTgt spid="3174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B26F0F-1CF7-D24C-3B23-0E589E3FAE60}"/>
            </a:ext>
          </a:extLst>
        </p:cNvPr>
        <p:cNvGrpSpPr/>
        <p:nvPr/>
      </p:nvGrpSpPr>
      <p:grpSpPr>
        <a:xfrm>
          <a:off x="0" y="0"/>
          <a:ext cx="0" cy="0"/>
          <a:chOff x="0" y="0"/>
          <a:chExt cx="0" cy="0"/>
        </a:xfrm>
      </p:grpSpPr>
      <p:sp>
        <p:nvSpPr>
          <p:cNvPr id="64514" name="Rectangle 1">
            <a:extLst>
              <a:ext uri="{FF2B5EF4-FFF2-40B4-BE49-F238E27FC236}">
                <a16:creationId xmlns:a16="http://schemas.microsoft.com/office/drawing/2014/main" id="{458E5FA7-4F4C-B5B9-34F5-AE77A3044304}"/>
              </a:ext>
            </a:extLst>
          </p:cNvPr>
          <p:cNvSpPr>
            <a:spLocks noChangeArrowheads="1"/>
          </p:cNvSpPr>
          <p:nvPr/>
        </p:nvSpPr>
        <p:spPr bwMode="auto">
          <a:xfrm>
            <a:off x="1331119" y="195263"/>
            <a:ext cx="6481763" cy="651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nchor="b"/>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algn="ctr" defTabSz="342900" fontAlgn="base">
              <a:spcBef>
                <a:spcPct val="0"/>
              </a:spcBef>
              <a:spcAft>
                <a:spcPct val="0"/>
              </a:spcAft>
              <a:buClr>
                <a:srgbClr val="000000"/>
              </a:buClr>
              <a:buSzPct val="100000"/>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2700" dirty="0">
                <a:solidFill>
                  <a:srgbClr val="FFFFFF"/>
                </a:solidFill>
                <a:latin typeface="Rockwell" panose="02060603020205020403" pitchFamily="18" charset="0"/>
                <a:ea typeface="Microsoft YaHei" panose="020B0503020204020204" pitchFamily="34" charset="-122"/>
              </a:rPr>
              <a:t>HF Antennas</a:t>
            </a:r>
          </a:p>
        </p:txBody>
      </p:sp>
      <p:sp>
        <p:nvSpPr>
          <p:cNvPr id="32770" name="Rectangle 2">
            <a:extLst>
              <a:ext uri="{FF2B5EF4-FFF2-40B4-BE49-F238E27FC236}">
                <a16:creationId xmlns:a16="http://schemas.microsoft.com/office/drawing/2014/main" id="{0F45F6CF-A6A6-15AD-5357-EA0233BEDC83}"/>
              </a:ext>
            </a:extLst>
          </p:cNvPr>
          <p:cNvSpPr>
            <a:spLocks noChangeArrowheads="1"/>
          </p:cNvSpPr>
          <p:nvPr/>
        </p:nvSpPr>
        <p:spPr bwMode="auto">
          <a:xfrm>
            <a:off x="285750" y="1645920"/>
            <a:ext cx="4507262" cy="32575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41313" indent="-341313">
              <a:tabLst>
                <a:tab pos="457200" algn="l"/>
                <a:tab pos="914400" algn="l"/>
                <a:tab pos="1371600" algn="l"/>
                <a:tab pos="1828800" algn="l"/>
                <a:tab pos="2286000" algn="l"/>
                <a:tab pos="2743200" algn="l"/>
                <a:tab pos="3200400" algn="l"/>
                <a:tab pos="3657600" algn="l"/>
                <a:tab pos="41148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Lst>
              <a:defRPr>
                <a:solidFill>
                  <a:schemeClr val="tx1"/>
                </a:solidFill>
                <a:latin typeface="Calibri" panose="020F0502020204030204" pitchFamily="34" charset="0"/>
              </a:defRPr>
            </a:lvl9pPr>
          </a:lstStyle>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Lst>
            </a:pPr>
            <a:r>
              <a:rPr lang="en-US" altLang="en-US" sz="1500" b="1" dirty="0">
                <a:solidFill>
                  <a:srgbClr val="000066"/>
                </a:solidFill>
                <a:latin typeface="Rockwell" panose="02060603020205020403" pitchFamily="18" charset="0"/>
                <a:ea typeface="Microsoft YaHei" panose="020B0503020204020204" pitchFamily="34" charset="-122"/>
              </a:rPr>
              <a:t>A field-strength meter </a:t>
            </a:r>
            <a:r>
              <a:rPr lang="en-US" altLang="en-US" sz="1500" dirty="0">
                <a:solidFill>
                  <a:srgbClr val="000066"/>
                </a:solidFill>
                <a:latin typeface="Rockwell" panose="02060603020205020403" pitchFamily="18" charset="0"/>
                <a:ea typeface="Microsoft YaHei" panose="020B0503020204020204" pitchFamily="34" charset="-122"/>
              </a:rPr>
              <a:t>may also be used to monitor relative RF output when making antenna and transmitter adjustments. </a:t>
            </a:r>
            <a:r>
              <a:rPr lang="en-US" altLang="en-US" sz="750" dirty="0">
                <a:solidFill>
                  <a:srgbClr val="000066"/>
                </a:solidFill>
                <a:latin typeface="Rockwell" panose="02060603020205020403" pitchFamily="18" charset="0"/>
                <a:ea typeface="Microsoft YaHei" panose="020B0503020204020204" pitchFamily="34" charset="-122"/>
              </a:rPr>
              <a:t>(G4B08)</a:t>
            </a:r>
            <a:r>
              <a:rPr lang="en-US" altLang="en-US" sz="1500" dirty="0">
                <a:solidFill>
                  <a:srgbClr val="000066"/>
                </a:solidFill>
                <a:latin typeface="Rockwell" panose="02060603020205020403" pitchFamily="18" charset="0"/>
                <a:ea typeface="Microsoft YaHei" panose="020B0503020204020204" pitchFamily="34" charset="-122"/>
              </a:rPr>
              <a:t> </a:t>
            </a: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188"/>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Lst>
            </a:pPr>
            <a:r>
              <a:rPr lang="en-US" altLang="en-US" sz="1500" b="1" dirty="0">
                <a:solidFill>
                  <a:srgbClr val="000066"/>
                </a:solidFill>
                <a:latin typeface="Rockwell" panose="02060603020205020403" pitchFamily="18" charset="0"/>
                <a:ea typeface="Microsoft YaHei" panose="020B0503020204020204" pitchFamily="34" charset="-122"/>
              </a:rPr>
              <a:t>The radiation pattern of an antenna </a:t>
            </a:r>
            <a:r>
              <a:rPr lang="en-US" altLang="en-US" sz="1500" dirty="0">
                <a:solidFill>
                  <a:srgbClr val="000066"/>
                </a:solidFill>
                <a:latin typeface="Rockwell" panose="02060603020205020403" pitchFamily="18" charset="0"/>
                <a:ea typeface="Microsoft YaHei" panose="020B0503020204020204" pitchFamily="34" charset="-122"/>
              </a:rPr>
              <a:t>can be determined with a field strength meter. </a:t>
            </a:r>
            <a:r>
              <a:rPr lang="en-US" altLang="en-US" sz="750" dirty="0">
                <a:solidFill>
                  <a:srgbClr val="000066"/>
                </a:solidFill>
                <a:latin typeface="Rockwell" panose="02060603020205020403" pitchFamily="18" charset="0"/>
                <a:ea typeface="Microsoft YaHei" panose="020B0503020204020204" pitchFamily="34" charset="-122"/>
              </a:rPr>
              <a:t>(G4B09) </a:t>
            </a:r>
          </a:p>
          <a:p>
            <a:pPr marL="255985" indent="-255985" defTabSz="342900" fontAlgn="base">
              <a:spcBef>
                <a:spcPts val="188"/>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Lst>
            </a:pPr>
            <a:endParaRPr lang="en-US" altLang="en-US" sz="75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Lst>
            </a:pPr>
            <a:endParaRPr lang="en-US" altLang="en-US" sz="750" dirty="0">
              <a:solidFill>
                <a:srgbClr val="000066"/>
              </a:solidFill>
              <a:latin typeface="Rockwell" panose="02060603020205020403" pitchFamily="18" charset="0"/>
              <a:ea typeface="Microsoft YaHei" panose="020B0503020204020204" pitchFamily="34" charset="-122"/>
            </a:endParaRPr>
          </a:p>
          <a:p>
            <a:pPr marL="600075" lvl="1" indent="-257175" defTabSz="342900" fontAlgn="base">
              <a:spcBef>
                <a:spcPts val="375"/>
              </a:spcBef>
              <a:spcAft>
                <a:spcPct val="0"/>
              </a:spcAft>
              <a:buClr>
                <a:srgbClr val="FF1515"/>
              </a:buClr>
              <a:buSzPct val="100000"/>
              <a:buFont typeface="Arial" panose="020B0604020202020204" pitchFamily="34" charset="0"/>
              <a:buChar char="•"/>
              <a:tabLst>
                <a:tab pos="342900" algn="l"/>
                <a:tab pos="685800" algn="l"/>
                <a:tab pos="1028700" algn="l"/>
                <a:tab pos="1371600" algn="l"/>
                <a:tab pos="1714500" algn="l"/>
                <a:tab pos="2057400" algn="l"/>
                <a:tab pos="2400300" algn="l"/>
                <a:tab pos="2743200" algn="l"/>
                <a:tab pos="3086100" algn="l"/>
              </a:tabLst>
            </a:pPr>
            <a:r>
              <a:rPr lang="en-US" altLang="en-US" sz="1500" dirty="0">
                <a:solidFill>
                  <a:srgbClr val="000066"/>
                </a:solidFill>
                <a:latin typeface="Rockwell" panose="02060603020205020403" pitchFamily="18" charset="0"/>
                <a:ea typeface="Microsoft YaHei" panose="020B0503020204020204" pitchFamily="34" charset="-122"/>
              </a:rPr>
              <a:t>One other use for a field strength meter is </a:t>
            </a:r>
            <a:r>
              <a:rPr lang="en-US" altLang="en-US" sz="1500" b="1" dirty="0">
                <a:solidFill>
                  <a:srgbClr val="000066"/>
                </a:solidFill>
                <a:latin typeface="Rockwell" panose="02060603020205020403" pitchFamily="18" charset="0"/>
                <a:ea typeface="Microsoft YaHei" panose="020B0503020204020204" pitchFamily="34" charset="-122"/>
              </a:rPr>
              <a:t>close-in radio direction-finding</a:t>
            </a:r>
            <a:r>
              <a:rPr lang="en-US" altLang="en-US" sz="1500" dirty="0">
                <a:solidFill>
                  <a:srgbClr val="000066"/>
                </a:solidFill>
                <a:latin typeface="Rockwell" panose="02060603020205020403" pitchFamily="18" charset="0"/>
                <a:ea typeface="Microsoft YaHei" panose="020B0503020204020204" pitchFamily="34" charset="-122"/>
              </a:rPr>
              <a:t>. </a:t>
            </a: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Lst>
            </a:pPr>
            <a:endParaRPr lang="en-US" altLang="en-US" sz="15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Lst>
            </a:pPr>
            <a:endParaRPr lang="en-US" altLang="en-US" sz="1500" dirty="0">
              <a:solidFill>
                <a:srgbClr val="000066"/>
              </a:solidFill>
              <a:latin typeface="Rockwell" panose="02060603020205020403" pitchFamily="18" charset="0"/>
              <a:ea typeface="Microsoft YaHei" panose="020B0503020204020204" pitchFamily="34" charset="-122"/>
            </a:endParaRPr>
          </a:p>
        </p:txBody>
      </p:sp>
      <p:pic>
        <p:nvPicPr>
          <p:cNvPr id="32771" name="Picture 3">
            <a:extLst>
              <a:ext uri="{FF2B5EF4-FFF2-40B4-BE49-F238E27FC236}">
                <a16:creationId xmlns:a16="http://schemas.microsoft.com/office/drawing/2014/main" id="{8196414F-422E-6FC7-3527-AB448A8167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3333" y="1233964"/>
            <a:ext cx="1638366" cy="208749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2774" name="Picture 6">
            <a:extLst>
              <a:ext uri="{FF2B5EF4-FFF2-40B4-BE49-F238E27FC236}">
                <a16:creationId xmlns:a16="http://schemas.microsoft.com/office/drawing/2014/main" id="{ACA9E288-9931-88D9-EF4C-D8127B83BDF6}"/>
              </a:ext>
            </a:extLst>
          </p:cNvPr>
          <p:cNvSpPr>
            <a:spLocks noChangeAspect="1" noChangeArrowheads="1"/>
          </p:cNvSpPr>
          <p:nvPr/>
        </p:nvSpPr>
        <p:spPr bwMode="auto">
          <a:xfrm>
            <a:off x="6617494" y="1333500"/>
            <a:ext cx="1209675" cy="17716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defTabSz="342900" fontAlgn="base">
              <a:spcBef>
                <a:spcPct val="0"/>
              </a:spcBef>
              <a:spcAft>
                <a:spcPct val="0"/>
              </a:spcAft>
            </a:pPr>
            <a:endParaRPr lang="en-US" altLang="en-US" sz="1350" dirty="0">
              <a:solidFill>
                <a:prstClr val="black"/>
              </a:solidFill>
            </a:endParaRPr>
          </a:p>
        </p:txBody>
      </p:sp>
      <p:sp>
        <p:nvSpPr>
          <p:cNvPr id="3" name="Slide Number Placeholder 2">
            <a:extLst>
              <a:ext uri="{FF2B5EF4-FFF2-40B4-BE49-F238E27FC236}">
                <a16:creationId xmlns:a16="http://schemas.microsoft.com/office/drawing/2014/main" id="{12EDEE57-D183-24D7-135E-5EE71DA75DA6}"/>
              </a:ext>
            </a:extLst>
          </p:cNvPr>
          <p:cNvSpPr>
            <a:spLocks noGrp="1"/>
          </p:cNvSpPr>
          <p:nvPr>
            <p:ph type="sldNum" sz="quarter" idx="12"/>
          </p:nvPr>
        </p:nvSpPr>
        <p:spPr/>
        <p:txBody>
          <a:bodyPr/>
          <a:lstStyle/>
          <a:p>
            <a:pPr defTabSz="342900">
              <a:defRPr/>
            </a:pPr>
            <a:fld id="{F9B04EAC-6405-42D3-B5A3-0AE3489ADD26}" type="slidenum">
              <a:rPr lang="en-US">
                <a:solidFill>
                  <a:prstClr val="black">
                    <a:tint val="75000"/>
                  </a:prstClr>
                </a:solidFill>
                <a:latin typeface="Calibri" panose="020F0502020204030204"/>
              </a:rPr>
              <a:pPr defTabSz="342900">
                <a:defRPr/>
              </a:pPr>
              <a:t>31</a:t>
            </a:fld>
            <a:endParaRPr lang="en-US" dirty="0">
              <a:solidFill>
                <a:prstClr val="black">
                  <a:tint val="75000"/>
                </a:prstClr>
              </a:solidFill>
              <a:latin typeface="Calibri" panose="020F0502020204030204"/>
            </a:endParaRPr>
          </a:p>
        </p:txBody>
      </p:sp>
      <p:pic>
        <p:nvPicPr>
          <p:cNvPr id="6" name="Picture 5">
            <a:extLst>
              <a:ext uri="{FF2B5EF4-FFF2-40B4-BE49-F238E27FC236}">
                <a16:creationId xmlns:a16="http://schemas.microsoft.com/office/drawing/2014/main" id="{59951464-0CB5-C3DF-67D2-139D47C45D92}"/>
              </a:ext>
            </a:extLst>
          </p:cNvPr>
          <p:cNvPicPr>
            <a:picLocks noChangeAspect="1"/>
          </p:cNvPicPr>
          <p:nvPr/>
        </p:nvPicPr>
        <p:blipFill>
          <a:blip r:embed="rId4"/>
          <a:stretch>
            <a:fillRect/>
          </a:stretch>
        </p:blipFill>
        <p:spPr>
          <a:xfrm>
            <a:off x="4911443" y="3507139"/>
            <a:ext cx="1733425" cy="1073605"/>
          </a:xfrm>
          <a:prstGeom prst="rect">
            <a:avLst/>
          </a:prstGeom>
        </p:spPr>
      </p:pic>
      <p:pic>
        <p:nvPicPr>
          <p:cNvPr id="7" name="Picture 6">
            <a:extLst>
              <a:ext uri="{FF2B5EF4-FFF2-40B4-BE49-F238E27FC236}">
                <a16:creationId xmlns:a16="http://schemas.microsoft.com/office/drawing/2014/main" id="{B910E425-27CB-AB54-3507-4859129DDB5C}"/>
              </a:ext>
            </a:extLst>
          </p:cNvPr>
          <p:cNvPicPr>
            <a:picLocks noChangeAspect="1"/>
          </p:cNvPicPr>
          <p:nvPr/>
        </p:nvPicPr>
        <p:blipFill>
          <a:blip r:embed="rId5"/>
          <a:stretch>
            <a:fillRect/>
          </a:stretch>
        </p:blipFill>
        <p:spPr>
          <a:xfrm>
            <a:off x="6703334" y="3508158"/>
            <a:ext cx="1638366" cy="1068014"/>
          </a:xfrm>
          <a:prstGeom prst="rect">
            <a:avLst/>
          </a:prstGeom>
        </p:spPr>
      </p:pic>
      <p:pic>
        <p:nvPicPr>
          <p:cNvPr id="8" name="Picture 7">
            <a:extLst>
              <a:ext uri="{FF2B5EF4-FFF2-40B4-BE49-F238E27FC236}">
                <a16:creationId xmlns:a16="http://schemas.microsoft.com/office/drawing/2014/main" id="{4CF111DF-BA9D-FB13-1932-B4A8452C3D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84978" y="1233964"/>
            <a:ext cx="1240550" cy="2087490"/>
          </a:xfrm>
          <a:prstGeom prst="rect">
            <a:avLst/>
          </a:prstGeom>
        </p:spPr>
      </p:pic>
      <p:sp>
        <p:nvSpPr>
          <p:cNvPr id="2" name="Rectangle 4">
            <a:extLst>
              <a:ext uri="{FF2B5EF4-FFF2-40B4-BE49-F238E27FC236}">
                <a16:creationId xmlns:a16="http://schemas.microsoft.com/office/drawing/2014/main" id="{413393DC-0B3A-1EAE-D006-566C0889D2FC}"/>
              </a:ext>
            </a:extLst>
          </p:cNvPr>
          <p:cNvSpPr txBox="1">
            <a:spLocks noChangeArrowheads="1"/>
          </p:cNvSpPr>
          <p:nvPr/>
        </p:nvSpPr>
        <p:spPr>
          <a:xfrm>
            <a:off x="1345406" y="156736"/>
            <a:ext cx="6481763" cy="427434"/>
          </a:xfrm>
          <a:prstGeom prst="rect">
            <a:avLst/>
          </a:prstGeom>
        </p:spPr>
        <p:txBody>
          <a:bodyPr>
            <a:normAutofit fontScale="97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r>
              <a:rPr lang="en-US" altLang="en-US" sz="2700" dirty="0"/>
              <a:t>HF Antennas</a:t>
            </a:r>
          </a:p>
        </p:txBody>
      </p:sp>
    </p:spTree>
    <p:extLst>
      <p:ext uri="{BB962C8B-B14F-4D97-AF65-F5344CB8AC3E}">
        <p14:creationId xmlns:p14="http://schemas.microsoft.com/office/powerpoint/2010/main" val="61586735"/>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additive="repl">
                                        <p:cTn id="6" dur="1" fill="hold">
                                          <p:stCondLst>
                                            <p:cond delay="0"/>
                                          </p:stCondLst>
                                        </p:cTn>
                                        <p:tgtEl>
                                          <p:spTgt spid="32770">
                                            <p:txEl>
                                              <p:pRg st="0" end="0"/>
                                            </p:txEl>
                                          </p:spTgt>
                                        </p:tgtEl>
                                        <p:attrNameLst>
                                          <p:attrName>style.visibility</p:attrName>
                                        </p:attrNameLst>
                                      </p:cBhvr>
                                      <p:to>
                                        <p:strVal val="visible"/>
                                      </p:to>
                                    </p:set>
                                    <p:animEffect transition="in" filter="wipe(up)">
                                      <p:cBhvr additive="repl">
                                        <p:cTn id="7" dur="1000"/>
                                        <p:tgtEl>
                                          <p:spTgt spid="32770">
                                            <p:txEl>
                                              <p:pRg st="0" end="0"/>
                                            </p:txEl>
                                          </p:spTgt>
                                        </p:tgtEl>
                                      </p:cBhvr>
                                    </p:animEffect>
                                  </p:childTnLst>
                                </p:cTn>
                              </p:par>
                            </p:childTnLst>
                          </p:cTn>
                        </p:par>
                        <p:par>
                          <p:cTn id="8" fill="hold" nodeType="withGroup">
                            <p:stCondLst>
                              <p:cond delay="1000"/>
                            </p:stCondLst>
                            <p:childTnLst>
                              <p:par>
                                <p:cTn id="9" presetID="22"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1000"/>
                                        <p:tgtEl>
                                          <p:spTgt spid="8"/>
                                        </p:tgtEl>
                                      </p:cBhvr>
                                    </p:animEffect>
                                  </p:childTnLst>
                                </p:cTn>
                              </p:par>
                              <p:par>
                                <p:cTn id="12" presetID="22" presetClass="entr" presetSubtype="2" fill="hold" nodeType="withEffect">
                                  <p:stCondLst>
                                    <p:cond delay="0"/>
                                  </p:stCondLst>
                                  <p:childTnLst>
                                    <p:set>
                                      <p:cBhvr additive="repl">
                                        <p:cTn id="13" dur="1" fill="hold">
                                          <p:stCondLst>
                                            <p:cond delay="0"/>
                                          </p:stCondLst>
                                        </p:cTn>
                                        <p:tgtEl>
                                          <p:spTgt spid="32771"/>
                                        </p:tgtEl>
                                        <p:attrNameLst>
                                          <p:attrName>style.visibility</p:attrName>
                                        </p:attrNameLst>
                                      </p:cBhvr>
                                      <p:to>
                                        <p:strVal val="visible"/>
                                      </p:to>
                                    </p:set>
                                    <p:animEffect transition="in" filter="wipe(right)">
                                      <p:cBhvr additive="repl">
                                        <p:cTn id="14" dur="1000"/>
                                        <p:tgtEl>
                                          <p:spTgt spid="32771"/>
                                        </p:tgtEl>
                                      </p:cBhvr>
                                    </p:animEffect>
                                  </p:childTnLst>
                                </p:cTn>
                              </p:par>
                            </p:childTnLst>
                          </p:cTn>
                        </p:par>
                        <p:par>
                          <p:cTn id="15" fill="hold" nodeType="withGroup">
                            <p:stCondLst>
                              <p:cond delay="2000"/>
                            </p:stCondLst>
                            <p:childTnLst>
                              <p:par>
                                <p:cTn id="16" presetID="53" presetClass="entr" presetSubtype="16"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1000" fill="hold"/>
                                        <p:tgtEl>
                                          <p:spTgt spid="6"/>
                                        </p:tgtEl>
                                        <p:attrNameLst>
                                          <p:attrName>ppt_w</p:attrName>
                                        </p:attrNameLst>
                                      </p:cBhvr>
                                      <p:tavLst>
                                        <p:tav tm="0">
                                          <p:val>
                                            <p:fltVal val="0"/>
                                          </p:val>
                                        </p:tav>
                                        <p:tav tm="100000">
                                          <p:val>
                                            <p:strVal val="#ppt_w"/>
                                          </p:val>
                                        </p:tav>
                                      </p:tavLst>
                                    </p:anim>
                                    <p:anim calcmode="lin" valueType="num">
                                      <p:cBhvr>
                                        <p:cTn id="19" dur="1000" fill="hold"/>
                                        <p:tgtEl>
                                          <p:spTgt spid="6"/>
                                        </p:tgtEl>
                                        <p:attrNameLst>
                                          <p:attrName>ppt_h</p:attrName>
                                        </p:attrNameLst>
                                      </p:cBhvr>
                                      <p:tavLst>
                                        <p:tav tm="0">
                                          <p:val>
                                            <p:fltVal val="0"/>
                                          </p:val>
                                        </p:tav>
                                        <p:tav tm="100000">
                                          <p:val>
                                            <p:strVal val="#ppt_h"/>
                                          </p:val>
                                        </p:tav>
                                      </p:tavLst>
                                    </p:anim>
                                    <p:animEffect transition="in" filter="fade">
                                      <p:cBhvr>
                                        <p:cTn id="20" dur="1000"/>
                                        <p:tgtEl>
                                          <p:spTgt spid="6"/>
                                        </p:tgtEl>
                                      </p:cBhvr>
                                    </p:animEffect>
                                  </p:childTnLst>
                                </p:cTn>
                              </p:par>
                              <p:par>
                                <p:cTn id="21" presetID="53" presetClass="entr" presetSubtype="16"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1000" fill="hold"/>
                                        <p:tgtEl>
                                          <p:spTgt spid="7"/>
                                        </p:tgtEl>
                                        <p:attrNameLst>
                                          <p:attrName>ppt_w</p:attrName>
                                        </p:attrNameLst>
                                      </p:cBhvr>
                                      <p:tavLst>
                                        <p:tav tm="0">
                                          <p:val>
                                            <p:fltVal val="0"/>
                                          </p:val>
                                        </p:tav>
                                        <p:tav tm="100000">
                                          <p:val>
                                            <p:strVal val="#ppt_w"/>
                                          </p:val>
                                        </p:tav>
                                      </p:tavLst>
                                    </p:anim>
                                    <p:anim calcmode="lin" valueType="num">
                                      <p:cBhvr>
                                        <p:cTn id="24" dur="1000" fill="hold"/>
                                        <p:tgtEl>
                                          <p:spTgt spid="7"/>
                                        </p:tgtEl>
                                        <p:attrNameLst>
                                          <p:attrName>ppt_h</p:attrName>
                                        </p:attrNameLst>
                                      </p:cBhvr>
                                      <p:tavLst>
                                        <p:tav tm="0">
                                          <p:val>
                                            <p:fltVal val="0"/>
                                          </p:val>
                                        </p:tav>
                                        <p:tav tm="100000">
                                          <p:val>
                                            <p:strVal val="#ppt_h"/>
                                          </p:val>
                                        </p:tav>
                                      </p:tavLst>
                                    </p:anim>
                                    <p:animEffect transition="in" filter="fade">
                                      <p:cBhvr>
                                        <p:cTn id="25" dur="10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additive="repl">
                                        <p:cTn id="29" dur="1" fill="hold">
                                          <p:stCondLst>
                                            <p:cond delay="0"/>
                                          </p:stCondLst>
                                        </p:cTn>
                                        <p:tgtEl>
                                          <p:spTgt spid="32770">
                                            <p:txEl>
                                              <p:pRg st="2" end="2"/>
                                            </p:txEl>
                                          </p:spTgt>
                                        </p:tgtEl>
                                        <p:attrNameLst>
                                          <p:attrName>style.visibility</p:attrName>
                                        </p:attrNameLst>
                                      </p:cBhvr>
                                      <p:to>
                                        <p:strVal val="visible"/>
                                      </p:to>
                                    </p:set>
                                    <p:animEffect transition="in" filter="wipe(left)">
                                      <p:cBhvr additive="repl">
                                        <p:cTn id="30" dur="1000"/>
                                        <p:tgtEl>
                                          <p:spTgt spid="32770">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additive="repl">
                                        <p:cTn id="34" dur="1" fill="hold">
                                          <p:stCondLst>
                                            <p:cond delay="0"/>
                                          </p:stCondLst>
                                        </p:cTn>
                                        <p:tgtEl>
                                          <p:spTgt spid="32770">
                                            <p:txEl>
                                              <p:pRg st="5" end="5"/>
                                            </p:txEl>
                                          </p:spTgt>
                                        </p:tgtEl>
                                        <p:attrNameLst>
                                          <p:attrName>style.visibility</p:attrName>
                                        </p:attrNameLst>
                                      </p:cBhvr>
                                      <p:to>
                                        <p:strVal val="visible"/>
                                      </p:to>
                                    </p:set>
                                    <p:animEffect transition="in" filter="wipe(down)">
                                      <p:cBhvr additive="repl">
                                        <p:cTn id="35" dur="1000"/>
                                        <p:tgtEl>
                                          <p:spTgt spid="3277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a:defRPr/>
            </a:pPr>
            <a:fld id="{6E99D2E9-C39C-4B2C-85A5-6556FE594940}" type="slidenum">
              <a:rPr lang="en-US" altLang="en-US">
                <a:solidFill>
                  <a:srgbClr val="000066"/>
                </a:solidFill>
              </a:rPr>
              <a:pPr>
                <a:defRPr/>
              </a:pPr>
              <a:t>32</a:t>
            </a:fld>
            <a:endParaRPr lang="en-US" altLang="en-US" dirty="0">
              <a:solidFill>
                <a:srgbClr val="000066"/>
              </a:solidFill>
            </a:endParaRPr>
          </a:p>
        </p:txBody>
      </p:sp>
      <p:sp>
        <p:nvSpPr>
          <p:cNvPr id="5" name="Rectangle 2"/>
          <p:cNvSpPr>
            <a:spLocks noGrp="1" noChangeArrowheads="1"/>
          </p:cNvSpPr>
          <p:nvPr>
            <p:ph type="title"/>
          </p:nvPr>
        </p:nvSpPr>
        <p:spPr/>
        <p:txBody>
          <a:bodyPr>
            <a:normAutofit fontScale="90000"/>
          </a:bodyPr>
          <a:lstStyle/>
          <a:p>
            <a:pPr algn="ctr"/>
            <a:r>
              <a:rPr lang="en-GB" altLang="en-US" b="1" dirty="0"/>
              <a:t>Element 3 General  Class Question Pool</a:t>
            </a:r>
            <a:endParaRPr lang="en-US" altLang="en-US" dirty="0"/>
          </a:p>
        </p:txBody>
      </p:sp>
      <p:sp>
        <p:nvSpPr>
          <p:cNvPr id="18" name="Text Box 3"/>
          <p:cNvSpPr txBox="1">
            <a:spLocks noChangeArrowheads="1"/>
          </p:cNvSpPr>
          <p:nvPr/>
        </p:nvSpPr>
        <p:spPr bwMode="auto">
          <a:xfrm>
            <a:off x="2618432" y="1361905"/>
            <a:ext cx="348615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algn="ctr" eaLnBrk="1" hangingPunct="1">
              <a:spcBef>
                <a:spcPct val="50000"/>
              </a:spcBef>
              <a:buClr>
                <a:srgbClr val="000000"/>
              </a:buClr>
              <a:buSzPct val="87000"/>
              <a:buFont typeface="StarSymbol" charset="0"/>
              <a:buNone/>
            </a:pPr>
            <a:r>
              <a:rPr lang="en-US" altLang="en-US" sz="2700" b="1" dirty="0">
                <a:solidFill>
                  <a:srgbClr val="FF0000"/>
                </a:solidFill>
                <a:cs typeface="Tahoma" panose="020B0604030504040204" pitchFamily="34" charset="0"/>
              </a:rPr>
              <a:t>In An Emergency</a:t>
            </a:r>
          </a:p>
        </p:txBody>
      </p:sp>
      <p:pic>
        <p:nvPicPr>
          <p:cNvPr id="19" name="Picture 11" descr="elmer-n-ham"/>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929" y="2786063"/>
            <a:ext cx="2196175" cy="2255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195930" y="2223281"/>
            <a:ext cx="1879047" cy="2817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4">
            <a:extLst>
              <a:ext uri="{FF2B5EF4-FFF2-40B4-BE49-F238E27FC236}">
                <a16:creationId xmlns:a16="http://schemas.microsoft.com/office/drawing/2014/main" id="{79A11C2D-83A0-2B34-9A56-94B33CAEC48E}"/>
              </a:ext>
            </a:extLst>
          </p:cNvPr>
          <p:cNvSpPr txBox="1"/>
          <p:nvPr/>
        </p:nvSpPr>
        <p:spPr>
          <a:xfrm>
            <a:off x="2349104" y="2858267"/>
            <a:ext cx="4206881" cy="50783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350" dirty="0"/>
              <a:t>Question Pool valid</a:t>
            </a:r>
          </a:p>
          <a:p>
            <a:pPr algn="ctr"/>
            <a:r>
              <a:rPr lang="en-US" sz="1350" dirty="0"/>
              <a:t>July 1</a:t>
            </a:r>
            <a:r>
              <a:rPr lang="en-US" sz="1350" baseline="30000" dirty="0"/>
              <a:t>st</a:t>
            </a:r>
            <a:r>
              <a:rPr lang="en-US" sz="1350" dirty="0"/>
              <a:t>, 2023 Through June 30</a:t>
            </a:r>
            <a:r>
              <a:rPr lang="en-US" sz="1350" baseline="30000" dirty="0"/>
              <a:t>th</a:t>
            </a:r>
            <a:r>
              <a:rPr lang="en-US" sz="1350" dirty="0"/>
              <a:t> 2027</a:t>
            </a:r>
          </a:p>
        </p:txBody>
      </p:sp>
    </p:spTree>
    <p:extLst>
      <p:ext uri="{BB962C8B-B14F-4D97-AF65-F5344CB8AC3E}">
        <p14:creationId xmlns:p14="http://schemas.microsoft.com/office/powerpoint/2010/main" val="19114960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3172D7E0-48CA-4279-B18E-ACA4012A05BE}"/>
              </a:ext>
            </a:extLst>
          </p:cNvPr>
          <p:cNvSpPr>
            <a:spLocks noChangeArrowheads="1"/>
          </p:cNvSpPr>
          <p:nvPr/>
        </p:nvSpPr>
        <p:spPr bwMode="auto">
          <a:xfrm>
            <a:off x="464820" y="842010"/>
            <a:ext cx="2743200" cy="3224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solidFill>
                  <a:schemeClr val="tx1"/>
                </a:solidFill>
                <a:latin typeface="Calibri" panose="020F0502020204030204" pitchFamily="34" charset="0"/>
              </a:defRPr>
            </a:lvl9pPr>
          </a:lstStyle>
          <a:p>
            <a:pPr>
              <a:lnSpc>
                <a:spcPct val="200000"/>
              </a:lnSpc>
              <a:spcBef>
                <a:spcPts val="450"/>
              </a:spcBef>
              <a:buClr>
                <a:srgbClr val="FF1515"/>
              </a:buClr>
              <a:buSzPct val="100000"/>
              <a:buFont typeface="Times New Roman" panose="02020603050405020304" pitchFamily="18" charset="0"/>
              <a:buAutoNum type="alphaUcPeriod"/>
            </a:pPr>
            <a:r>
              <a:rPr lang="en-US" altLang="en-US" sz="2400" dirty="0">
                <a:solidFill>
                  <a:srgbClr val="000066"/>
                </a:solidFill>
                <a:latin typeface="Rockwell" panose="02060603020205020403" pitchFamily="18" charset="0"/>
                <a:ea typeface="Microsoft YaHei" panose="020B0503020204020204" pitchFamily="34" charset="-122"/>
              </a:rPr>
              <a:t>8 feet.</a:t>
            </a:r>
          </a:p>
          <a:p>
            <a:pPr>
              <a:lnSpc>
                <a:spcPct val="200000"/>
              </a:lnSpc>
              <a:spcBef>
                <a:spcPts val="450"/>
              </a:spcBef>
              <a:buClr>
                <a:srgbClr val="FF1515"/>
              </a:buClr>
              <a:buSzPct val="100000"/>
              <a:buFont typeface="Times New Roman" panose="02020603050405020304" pitchFamily="18" charset="0"/>
              <a:buAutoNum type="alphaUcPeriod"/>
            </a:pPr>
            <a:r>
              <a:rPr lang="en-US" altLang="en-US" sz="2400" dirty="0">
                <a:solidFill>
                  <a:srgbClr val="000066"/>
                </a:solidFill>
                <a:latin typeface="Rockwell" panose="02060603020205020403" pitchFamily="18" charset="0"/>
                <a:ea typeface="Microsoft YaHei" panose="020B0503020204020204" pitchFamily="34" charset="-122"/>
              </a:rPr>
              <a:t>16 feet.</a:t>
            </a:r>
          </a:p>
          <a:p>
            <a:pPr>
              <a:lnSpc>
                <a:spcPct val="200000"/>
              </a:lnSpc>
              <a:spcBef>
                <a:spcPts val="450"/>
              </a:spcBef>
              <a:buClr>
                <a:srgbClr val="FF1515"/>
              </a:buClr>
              <a:buSzPct val="100000"/>
              <a:buFont typeface="Times New Roman" panose="02020603050405020304" pitchFamily="18" charset="0"/>
              <a:buAutoNum type="alphaUcPeriod"/>
            </a:pPr>
            <a:r>
              <a:rPr lang="en-US" altLang="en-US" sz="2400" dirty="0">
                <a:solidFill>
                  <a:srgbClr val="000066"/>
                </a:solidFill>
                <a:latin typeface="Rockwell" panose="02060603020205020403" pitchFamily="18" charset="0"/>
                <a:ea typeface="Microsoft YaHei" panose="020B0503020204020204" pitchFamily="34" charset="-122"/>
              </a:rPr>
              <a:t>24 feet.</a:t>
            </a:r>
          </a:p>
          <a:p>
            <a:pPr>
              <a:lnSpc>
                <a:spcPct val="200000"/>
              </a:lnSpc>
              <a:spcBef>
                <a:spcPts val="375"/>
              </a:spcBef>
              <a:buClr>
                <a:srgbClr val="FF1515"/>
              </a:buClr>
              <a:buSzPct val="100000"/>
              <a:buFont typeface="Times New Roman" panose="02020603050405020304" pitchFamily="18" charset="0"/>
              <a:buAutoNum type="alphaUcPeriod"/>
            </a:pPr>
            <a:r>
              <a:rPr lang="en-US" altLang="en-US" sz="2400" dirty="0">
                <a:solidFill>
                  <a:srgbClr val="000066"/>
                </a:solidFill>
                <a:latin typeface="Rockwell" panose="02060603020205020403" pitchFamily="18" charset="0"/>
                <a:ea typeface="Microsoft YaHei" panose="020B0503020204020204" pitchFamily="34" charset="-122"/>
              </a:rPr>
              <a:t>33 feet.</a:t>
            </a:r>
            <a:br>
              <a:rPr lang="en-US" altLang="en-US" sz="2400" dirty="0">
                <a:solidFill>
                  <a:srgbClr val="000066"/>
                </a:solidFill>
                <a:latin typeface="Rockwell" panose="02060603020205020403" pitchFamily="18" charset="0"/>
                <a:ea typeface="Microsoft YaHei" panose="020B0503020204020204" pitchFamily="34" charset="-122"/>
              </a:rPr>
            </a:br>
            <a:br>
              <a:rPr lang="en-US" altLang="en-US" sz="2400"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p:cNvSpPr>
            <a:spLocks noGrp="1"/>
          </p:cNvSpPr>
          <p:nvPr>
            <p:ph type="sldNum" sz="quarter" idx="12"/>
          </p:nvPr>
        </p:nvSpPr>
        <p:spPr/>
        <p:txBody>
          <a:bodyPr/>
          <a:lstStyle/>
          <a:p>
            <a:pPr>
              <a:defRPr/>
            </a:pPr>
            <a:fld id="{F9B04EAC-6405-42D3-B5A3-0AE3489ADD26}" type="slidenum">
              <a:rPr lang="en-US" smtClean="0"/>
              <a:pPr>
                <a:defRPr/>
              </a:pPr>
              <a:t>33</a:t>
            </a:fld>
            <a:endParaRPr lang="en-US" dirty="0"/>
          </a:p>
        </p:txBody>
      </p:sp>
      <p:sp>
        <p:nvSpPr>
          <p:cNvPr id="2" name="Rectangle 4">
            <a:extLst>
              <a:ext uri="{FF2B5EF4-FFF2-40B4-BE49-F238E27FC236}">
                <a16:creationId xmlns:a16="http://schemas.microsoft.com/office/drawing/2014/main" id="{D2219495-4AE8-DE05-F7F3-EC223377BA67}"/>
              </a:ext>
            </a:extLst>
          </p:cNvPr>
          <p:cNvSpPr txBox="1">
            <a:spLocks noChangeArrowheads="1"/>
          </p:cNvSpPr>
          <p:nvPr/>
        </p:nvSpPr>
        <p:spPr>
          <a:xfrm>
            <a:off x="350520" y="156736"/>
            <a:ext cx="8496300" cy="887204"/>
          </a:xfrm>
          <a:prstGeom prst="rect">
            <a:avLst/>
          </a:prstGeom>
        </p:spPr>
        <p:txBody>
          <a:bodyPr>
            <a:normAutofit fontScale="82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000" dirty="0">
                <a:latin typeface="Rockwell" panose="02060603020205020403" pitchFamily="18" charset="0"/>
              </a:rPr>
              <a:t>G9B10</a:t>
            </a:r>
          </a:p>
          <a:p>
            <a:pPr algn="ctr">
              <a:lnSpc>
                <a:spcPct val="150000"/>
              </a:lnSpc>
            </a:pPr>
            <a:r>
              <a:rPr lang="en-US" altLang="en-US" sz="2000" dirty="0">
                <a:latin typeface="Rockwell" panose="02060603020205020403" pitchFamily="18" charset="0"/>
              </a:rPr>
              <a:t>What is the approximate length for a 1/2 wave dipole antenna cut for 14.250 MHz?</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additive="repl">
                                        <p:cTn id="6" dur="1000" fill="hold" masterRel="lastClick"/>
                                        <p:tgtEl>
                                          <p:spTgt spid="34818">
                                            <p:txEl>
                                              <p:pRg st="3" end="3"/>
                                            </p:txEl>
                                          </p:spTgt>
                                        </p:tgtEl>
                                        <p:attrNameLst>
                                          <p:attrName>style.color</p:attrName>
                                        </p:attrNameLst>
                                      </p:cBhvr>
                                      <p:to>
                                        <a:srgbClr val="FF1515"/>
                                      </p:to>
                                    </p:animClr>
                                  </p:childTnLst>
                                </p:cTn>
                              </p:par>
                              <p:par>
                                <p:cTn id="7" presetID="5" presetClass="emph" presetSubtype="1" fill="hold" nodeType="withEffect">
                                  <p:stCondLst>
                                    <p:cond delay="0"/>
                                  </p:stCondLst>
                                  <p:childTnLst>
                                    <p:set>
                                      <p:cBhvr additive="repl">
                                        <p:cTn id="8" dur="1000"/>
                                        <p:tgtEl>
                                          <p:spTgt spid="34818">
                                            <p:txEl>
                                              <p:pRg st="3" end="3"/>
                                            </p:txEl>
                                          </p:spTgt>
                                        </p:tgtEl>
                                        <p:attrNameLst>
                                          <p:attrName>style.fontStyle</p:attrName>
                                        </p:attrNameLst>
                                      </p:cBhvr>
                                      <p:to>
                                        <p:strVal val="normal"/>
                                      </p:to>
                                    </p:set>
                                    <p:set>
                                      <p:cBhvr additive="repl">
                                        <p:cTn id="9" dur="1000"/>
                                        <p:tgtEl>
                                          <p:spTgt spid="34818">
                                            <p:txEl>
                                              <p:pRg st="3" end="3"/>
                                            </p:txEl>
                                          </p:spTgt>
                                        </p:tgtEl>
                                        <p:attrNameLst>
                                          <p:attrName>style.fontWeight</p:attrName>
                                        </p:attrNameLst>
                                      </p:cBhvr>
                                      <p:to>
                                        <p:strVal val="bold"/>
                                      </p:to>
                                    </p:set>
                                    <p:set>
                                      <p:cBhvr additive="repl">
                                        <p:cTn id="10" dur="1000"/>
                                        <p:tgtEl>
                                          <p:spTgt spid="34818">
                                            <p:txEl>
                                              <p:pRg st="3" end="3"/>
                                            </p:txEl>
                                          </p:spTgt>
                                        </p:tgtEl>
                                        <p:attrNameLst>
                                          <p:attrName>style.textDecorationUnderline</p:attrName>
                                        </p:attrNameLst>
                                      </p:cBhvr>
                                      <p:to>
                                        <p:strVal val="false"/>
                                      </p:to>
                                    </p:set>
                                  </p:childTnLst>
                                </p:cTn>
                              </p:par>
                              <p:par>
                                <p:cTn id="11" presetID="8" presetClass="emph" fill="hold" nodeType="withEffect">
                                  <p:stCondLst>
                                    <p:cond delay="0"/>
                                  </p:stCondLst>
                                  <p:childTnLst>
                                    <p:animRot by="21600000">
                                      <p:cBhvr additive="repl">
                                        <p:cTn id="12" dur="1000" fill="hold"/>
                                        <p:tgtEl>
                                          <p:spTgt spid="34818">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1">
            <a:extLst>
              <a:ext uri="{FF2B5EF4-FFF2-40B4-BE49-F238E27FC236}">
                <a16:creationId xmlns:a16="http://schemas.microsoft.com/office/drawing/2014/main" id="{4D194D61-7F67-4CED-89BE-45299ABF7E36}"/>
              </a:ext>
            </a:extLst>
          </p:cNvPr>
          <p:cNvSpPr>
            <a:spLocks noChangeArrowheads="1"/>
          </p:cNvSpPr>
          <p:nvPr/>
        </p:nvSpPr>
        <p:spPr bwMode="auto">
          <a:xfrm>
            <a:off x="342900" y="114300"/>
            <a:ext cx="8286750" cy="9251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9pPr>
          </a:lstStyle>
          <a:p>
            <a:pPr eaLnBrk="1" hangingPunct="1">
              <a:buClr>
                <a:srgbClr val="000000"/>
              </a:buClr>
              <a:buSzPct val="100000"/>
              <a:buFont typeface="Times New Roman" panose="02020603050405020304" pitchFamily="18" charset="0"/>
              <a:buNone/>
            </a:pPr>
            <a:r>
              <a:rPr lang="en-US" altLang="en-US" sz="3000" dirty="0">
                <a:solidFill>
                  <a:srgbClr val="FFFFFF"/>
                </a:solidFill>
                <a:latin typeface="Rockwell" panose="02060603020205020403" pitchFamily="18" charset="0"/>
                <a:ea typeface="Microsoft YaHei" panose="020B0503020204020204" pitchFamily="34" charset="-122"/>
              </a:rPr>
              <a:t>G9B11</a:t>
            </a:r>
            <a:r>
              <a:rPr lang="en-US" altLang="en-US" sz="2700" dirty="0">
                <a:solidFill>
                  <a:srgbClr val="FFFFFF"/>
                </a:solidFill>
                <a:latin typeface="Rockwell" panose="02060603020205020403" pitchFamily="18" charset="0"/>
                <a:ea typeface="Microsoft YaHei" panose="020B0503020204020204" pitchFamily="34" charset="-122"/>
              </a:rPr>
              <a:t> 	</a:t>
            </a:r>
            <a:r>
              <a:rPr lang="en-US" altLang="en-US" sz="2400" dirty="0">
                <a:solidFill>
                  <a:srgbClr val="FFFFFF"/>
                </a:solidFill>
                <a:latin typeface="Rockwell" panose="02060603020205020403" pitchFamily="18" charset="0"/>
                <a:ea typeface="Microsoft YaHei" panose="020B0503020204020204" pitchFamily="34" charset="-122"/>
              </a:rPr>
              <a:t>What is the approximate length for a 1/2-wave 				dipole 	antenna cut for 3.550 MHz?</a:t>
            </a:r>
          </a:p>
        </p:txBody>
      </p:sp>
      <p:sp>
        <p:nvSpPr>
          <p:cNvPr id="35842" name="Rectangle 2">
            <a:extLst>
              <a:ext uri="{FF2B5EF4-FFF2-40B4-BE49-F238E27FC236}">
                <a16:creationId xmlns:a16="http://schemas.microsoft.com/office/drawing/2014/main" id="{7B653C48-9B0C-4455-8C04-2B97DD1F14C3}"/>
              </a:ext>
            </a:extLst>
          </p:cNvPr>
          <p:cNvSpPr>
            <a:spLocks noChangeArrowheads="1"/>
          </p:cNvSpPr>
          <p:nvPr/>
        </p:nvSpPr>
        <p:spPr bwMode="auto">
          <a:xfrm>
            <a:off x="514350" y="914400"/>
            <a:ext cx="2971800" cy="331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a:lnSpc>
                <a:spcPct val="200000"/>
              </a:lnSpc>
              <a:spcBef>
                <a:spcPts val="450"/>
              </a:spcBef>
              <a:buClr>
                <a:srgbClr val="FF1515"/>
              </a:buClr>
              <a:buSzPct val="100000"/>
              <a:buFont typeface="Times New Roman" panose="02020603050405020304" pitchFamily="18" charset="0"/>
              <a:buAutoNum type="alphaUcPeriod"/>
            </a:pPr>
            <a:r>
              <a:rPr lang="en-US" altLang="en-US" sz="2400" dirty="0">
                <a:solidFill>
                  <a:srgbClr val="000066"/>
                </a:solidFill>
                <a:latin typeface="Rockwell" panose="02060603020205020403" pitchFamily="18" charset="0"/>
                <a:ea typeface="Microsoft YaHei" panose="020B0503020204020204" pitchFamily="34" charset="-122"/>
              </a:rPr>
              <a:t>42 feet.</a:t>
            </a:r>
          </a:p>
          <a:p>
            <a:pPr>
              <a:lnSpc>
                <a:spcPct val="200000"/>
              </a:lnSpc>
              <a:spcBef>
                <a:spcPts val="450"/>
              </a:spcBef>
              <a:buClr>
                <a:srgbClr val="FF1515"/>
              </a:buClr>
              <a:buSzPct val="100000"/>
              <a:buFont typeface="Times New Roman" panose="02020603050405020304" pitchFamily="18" charset="0"/>
              <a:buAutoNum type="alphaUcPeriod"/>
            </a:pPr>
            <a:r>
              <a:rPr lang="en-US" altLang="en-US" sz="2400" dirty="0">
                <a:solidFill>
                  <a:srgbClr val="000066"/>
                </a:solidFill>
                <a:latin typeface="Rockwell" panose="02060603020205020403" pitchFamily="18" charset="0"/>
                <a:ea typeface="Microsoft YaHei" panose="020B0503020204020204" pitchFamily="34" charset="-122"/>
              </a:rPr>
              <a:t>84 feet.</a:t>
            </a:r>
          </a:p>
          <a:p>
            <a:pPr>
              <a:lnSpc>
                <a:spcPct val="200000"/>
              </a:lnSpc>
              <a:spcBef>
                <a:spcPts val="450"/>
              </a:spcBef>
              <a:buClr>
                <a:srgbClr val="FF1515"/>
              </a:buClr>
              <a:buSzPct val="100000"/>
              <a:buFont typeface="Times New Roman" panose="02020603050405020304" pitchFamily="18" charset="0"/>
              <a:buAutoNum type="alphaUcPeriod"/>
            </a:pPr>
            <a:r>
              <a:rPr lang="en-US" altLang="en-US" sz="2400" dirty="0">
                <a:solidFill>
                  <a:srgbClr val="000066"/>
                </a:solidFill>
                <a:latin typeface="Rockwell" panose="02060603020205020403" pitchFamily="18" charset="0"/>
                <a:ea typeface="Microsoft YaHei" panose="020B0503020204020204" pitchFamily="34" charset="-122"/>
              </a:rPr>
              <a:t>132 feet.</a:t>
            </a:r>
          </a:p>
          <a:p>
            <a:pPr>
              <a:lnSpc>
                <a:spcPct val="200000"/>
              </a:lnSpc>
              <a:spcBef>
                <a:spcPts val="450"/>
              </a:spcBef>
              <a:buClr>
                <a:srgbClr val="FF1515"/>
              </a:buClr>
              <a:buSzPct val="100000"/>
              <a:buFont typeface="Times New Roman" panose="02020603050405020304" pitchFamily="18" charset="0"/>
              <a:buAutoNum type="alphaUcPeriod"/>
            </a:pPr>
            <a:r>
              <a:rPr lang="en-US" altLang="en-US" sz="2400" dirty="0">
                <a:solidFill>
                  <a:srgbClr val="000066"/>
                </a:solidFill>
                <a:latin typeface="Rockwell" panose="02060603020205020403" pitchFamily="18" charset="0"/>
                <a:ea typeface="Microsoft YaHei" panose="020B0503020204020204" pitchFamily="34" charset="-122"/>
              </a:rPr>
              <a:t>263 feet.</a:t>
            </a:r>
            <a:br>
              <a:rPr lang="en-US" altLang="en-US" sz="2400" dirty="0">
                <a:solidFill>
                  <a:srgbClr val="000066"/>
                </a:solidFill>
                <a:latin typeface="Rockwell" panose="02060603020205020403" pitchFamily="18" charset="0"/>
                <a:ea typeface="Microsoft YaHei" panose="020B0503020204020204" pitchFamily="34" charset="-122"/>
              </a:rPr>
            </a:br>
            <a:br>
              <a:rPr lang="en-US" altLang="en-US" sz="1350"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p:cNvSpPr>
            <a:spLocks noGrp="1"/>
          </p:cNvSpPr>
          <p:nvPr>
            <p:ph type="sldNum" sz="quarter" idx="12"/>
          </p:nvPr>
        </p:nvSpPr>
        <p:spPr/>
        <p:txBody>
          <a:bodyPr/>
          <a:lstStyle/>
          <a:p>
            <a:pPr>
              <a:defRPr/>
            </a:pPr>
            <a:fld id="{F9B04EAC-6405-42D3-B5A3-0AE3489ADD26}" type="slidenum">
              <a:rPr lang="en-US" smtClean="0"/>
              <a:pPr>
                <a:defRPr/>
              </a:pPr>
              <a:t>34</a:t>
            </a:fld>
            <a:endParaRPr lang="en-US" dirty="0"/>
          </a:p>
        </p:txBody>
      </p:sp>
      <p:sp>
        <p:nvSpPr>
          <p:cNvPr id="2" name="Rectangle 4">
            <a:extLst>
              <a:ext uri="{FF2B5EF4-FFF2-40B4-BE49-F238E27FC236}">
                <a16:creationId xmlns:a16="http://schemas.microsoft.com/office/drawing/2014/main" id="{710B65D8-337F-0CF0-198A-E8EDD52F53A3}"/>
              </a:ext>
            </a:extLst>
          </p:cNvPr>
          <p:cNvSpPr txBox="1">
            <a:spLocks noChangeArrowheads="1"/>
          </p:cNvSpPr>
          <p:nvPr/>
        </p:nvSpPr>
        <p:spPr>
          <a:xfrm>
            <a:off x="350520" y="156736"/>
            <a:ext cx="8496300" cy="887204"/>
          </a:xfrm>
          <a:prstGeom prst="rect">
            <a:avLst/>
          </a:prstGeom>
        </p:spPr>
        <p:txBody>
          <a:bodyPr>
            <a:normAutofit fontScale="82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000" dirty="0">
                <a:latin typeface="Rockwell" panose="02060603020205020403" pitchFamily="18" charset="0"/>
              </a:rPr>
              <a:t>G9B11</a:t>
            </a:r>
          </a:p>
          <a:p>
            <a:pPr algn="ctr">
              <a:lnSpc>
                <a:spcPct val="150000"/>
              </a:lnSpc>
            </a:pPr>
            <a:r>
              <a:rPr lang="en-US" altLang="en-US" sz="2000" dirty="0">
                <a:latin typeface="Rockwell" panose="02060603020205020403" pitchFamily="18" charset="0"/>
              </a:rPr>
              <a:t>What is the approximate length for a 1/2 wave dipole antenna cut for 3.550 MHz?</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additive="repl">
                                        <p:cTn id="6" dur="1000" fill="hold" masterRel="lastClick"/>
                                        <p:tgtEl>
                                          <p:spTgt spid="35842">
                                            <p:txEl>
                                              <p:pRg st="2" end="2"/>
                                            </p:txEl>
                                          </p:spTgt>
                                        </p:tgtEl>
                                        <p:attrNameLst>
                                          <p:attrName>style.color</p:attrName>
                                        </p:attrNameLst>
                                      </p:cBhvr>
                                      <p:to>
                                        <a:srgbClr val="FF1515"/>
                                      </p:to>
                                    </p:animClr>
                                  </p:childTnLst>
                                </p:cTn>
                              </p:par>
                              <p:par>
                                <p:cTn id="7" presetID="5" presetClass="emph" presetSubtype="1" fill="hold" nodeType="withEffect">
                                  <p:stCondLst>
                                    <p:cond delay="0"/>
                                  </p:stCondLst>
                                  <p:childTnLst>
                                    <p:set>
                                      <p:cBhvr additive="repl">
                                        <p:cTn id="8" dur="1000"/>
                                        <p:tgtEl>
                                          <p:spTgt spid="35842">
                                            <p:txEl>
                                              <p:pRg st="2" end="2"/>
                                            </p:txEl>
                                          </p:spTgt>
                                        </p:tgtEl>
                                        <p:attrNameLst>
                                          <p:attrName>style.fontStyle</p:attrName>
                                        </p:attrNameLst>
                                      </p:cBhvr>
                                      <p:to>
                                        <p:strVal val="normal"/>
                                      </p:to>
                                    </p:set>
                                    <p:set>
                                      <p:cBhvr additive="repl">
                                        <p:cTn id="9" dur="1000"/>
                                        <p:tgtEl>
                                          <p:spTgt spid="35842">
                                            <p:txEl>
                                              <p:pRg st="2" end="2"/>
                                            </p:txEl>
                                          </p:spTgt>
                                        </p:tgtEl>
                                        <p:attrNameLst>
                                          <p:attrName>style.fontWeight</p:attrName>
                                        </p:attrNameLst>
                                      </p:cBhvr>
                                      <p:to>
                                        <p:strVal val="bold"/>
                                      </p:to>
                                    </p:set>
                                    <p:set>
                                      <p:cBhvr additive="repl">
                                        <p:cTn id="10" dur="1000"/>
                                        <p:tgtEl>
                                          <p:spTgt spid="35842">
                                            <p:txEl>
                                              <p:pRg st="2" end="2"/>
                                            </p:txEl>
                                          </p:spTgt>
                                        </p:tgtEl>
                                        <p:attrNameLst>
                                          <p:attrName>style.textDecorationUnderline</p:attrName>
                                        </p:attrNameLst>
                                      </p:cBhvr>
                                      <p:to>
                                        <p:strVal val="false"/>
                                      </p:to>
                                    </p:set>
                                  </p:childTnLst>
                                </p:cTn>
                              </p:par>
                              <p:par>
                                <p:cTn id="11" presetID="8" presetClass="emph" fill="hold" nodeType="withEffect">
                                  <p:stCondLst>
                                    <p:cond delay="0"/>
                                  </p:stCondLst>
                                  <p:childTnLst>
                                    <p:animRot by="21600000">
                                      <p:cBhvr additive="repl">
                                        <p:cTn id="12" dur="1000" fill="hold"/>
                                        <p:tgtEl>
                                          <p:spTgt spid="35842">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60CC54-A060-96D8-AA81-D90614C7A52B}"/>
            </a:ext>
          </a:extLst>
        </p:cNvPr>
        <p:cNvGrpSpPr/>
        <p:nvPr/>
      </p:nvGrpSpPr>
      <p:grpSpPr>
        <a:xfrm>
          <a:off x="0" y="0"/>
          <a:ext cx="0" cy="0"/>
          <a:chOff x="0" y="0"/>
          <a:chExt cx="0" cy="0"/>
        </a:xfrm>
      </p:grpSpPr>
      <p:sp>
        <p:nvSpPr>
          <p:cNvPr id="70658" name="Rectangle 1">
            <a:extLst>
              <a:ext uri="{FF2B5EF4-FFF2-40B4-BE49-F238E27FC236}">
                <a16:creationId xmlns:a16="http://schemas.microsoft.com/office/drawing/2014/main" id="{4B8E7ADC-388E-D3C6-88B1-39D11796DD5A}"/>
              </a:ext>
            </a:extLst>
          </p:cNvPr>
          <p:cNvSpPr>
            <a:spLocks noChangeArrowheads="1"/>
          </p:cNvSpPr>
          <p:nvPr/>
        </p:nvSpPr>
        <p:spPr bwMode="auto">
          <a:xfrm>
            <a:off x="342900" y="114300"/>
            <a:ext cx="8286750" cy="9251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9pPr>
          </a:lstStyle>
          <a:p>
            <a:pPr eaLnBrk="1" hangingPunct="1">
              <a:buClr>
                <a:srgbClr val="000000"/>
              </a:buClr>
              <a:buSzPct val="100000"/>
              <a:buFont typeface="Times New Roman" panose="02020603050405020304" pitchFamily="18" charset="0"/>
              <a:buNone/>
            </a:pPr>
            <a:r>
              <a:rPr lang="en-US" altLang="en-US" sz="3000" dirty="0">
                <a:solidFill>
                  <a:srgbClr val="FFFFFF"/>
                </a:solidFill>
                <a:latin typeface="Rockwell" panose="02060603020205020403" pitchFamily="18" charset="0"/>
                <a:ea typeface="Microsoft YaHei" panose="020B0503020204020204" pitchFamily="34" charset="-122"/>
              </a:rPr>
              <a:t>G9B11</a:t>
            </a:r>
            <a:r>
              <a:rPr lang="en-US" altLang="en-US" sz="2700" dirty="0">
                <a:solidFill>
                  <a:srgbClr val="FFFFFF"/>
                </a:solidFill>
                <a:latin typeface="Rockwell" panose="02060603020205020403" pitchFamily="18" charset="0"/>
                <a:ea typeface="Microsoft YaHei" panose="020B0503020204020204" pitchFamily="34" charset="-122"/>
              </a:rPr>
              <a:t> 	</a:t>
            </a:r>
            <a:r>
              <a:rPr lang="en-US" altLang="en-US" sz="2400" dirty="0">
                <a:solidFill>
                  <a:srgbClr val="FFFFFF"/>
                </a:solidFill>
                <a:latin typeface="Rockwell" panose="02060603020205020403" pitchFamily="18" charset="0"/>
                <a:ea typeface="Microsoft YaHei" panose="020B0503020204020204" pitchFamily="34" charset="-122"/>
              </a:rPr>
              <a:t>What is the approximate length for a 1/2-wave 				dipole 	antenna cut for 3.550 MHz?</a:t>
            </a:r>
          </a:p>
        </p:txBody>
      </p:sp>
      <p:sp>
        <p:nvSpPr>
          <p:cNvPr id="35842" name="Rectangle 2">
            <a:extLst>
              <a:ext uri="{FF2B5EF4-FFF2-40B4-BE49-F238E27FC236}">
                <a16:creationId xmlns:a16="http://schemas.microsoft.com/office/drawing/2014/main" id="{373407FB-50C5-4C53-380C-3E56C0D44BAC}"/>
              </a:ext>
            </a:extLst>
          </p:cNvPr>
          <p:cNvSpPr>
            <a:spLocks noChangeArrowheads="1"/>
          </p:cNvSpPr>
          <p:nvPr/>
        </p:nvSpPr>
        <p:spPr bwMode="auto">
          <a:xfrm>
            <a:off x="514350" y="914400"/>
            <a:ext cx="8020050" cy="331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a:lnSpc>
                <a:spcPct val="200000"/>
              </a:lnSpc>
              <a:spcBef>
                <a:spcPts val="450"/>
              </a:spcBef>
              <a:buClr>
                <a:srgbClr val="FF1515"/>
              </a:buClr>
              <a:buSzPct val="100000"/>
              <a:buFont typeface="Times New Roman" panose="02020603050405020304" pitchFamily="18" charset="0"/>
              <a:buAutoNum type="alphaUcPeriod"/>
            </a:pPr>
            <a:r>
              <a:rPr lang="en-US" altLang="en-US" sz="2400" dirty="0">
                <a:solidFill>
                  <a:srgbClr val="000066"/>
                </a:solidFill>
                <a:latin typeface="Rockwell" panose="02060603020205020403" pitchFamily="18" charset="0"/>
                <a:ea typeface="Microsoft YaHei" panose="020B0503020204020204" pitchFamily="34" charset="-122"/>
              </a:rPr>
              <a:t>Lower ground losses</a:t>
            </a:r>
          </a:p>
          <a:p>
            <a:pPr>
              <a:lnSpc>
                <a:spcPct val="200000"/>
              </a:lnSpc>
              <a:spcBef>
                <a:spcPts val="450"/>
              </a:spcBef>
              <a:buClr>
                <a:srgbClr val="FF1515"/>
              </a:buClr>
              <a:buSzPct val="100000"/>
              <a:buFont typeface="Times New Roman" panose="02020603050405020304" pitchFamily="18" charset="0"/>
              <a:buAutoNum type="alphaUcPeriod"/>
            </a:pPr>
            <a:r>
              <a:rPr lang="en-US" altLang="en-US" sz="2400" dirty="0">
                <a:solidFill>
                  <a:srgbClr val="000066"/>
                </a:solidFill>
                <a:latin typeface="Rockwell" panose="02060603020205020403" pitchFamily="18" charset="0"/>
                <a:ea typeface="Microsoft YaHei" panose="020B0503020204020204" pitchFamily="34" charset="-122"/>
              </a:rPr>
              <a:t>Lower feed point impedance</a:t>
            </a:r>
          </a:p>
          <a:p>
            <a:pPr>
              <a:lnSpc>
                <a:spcPct val="200000"/>
              </a:lnSpc>
              <a:spcBef>
                <a:spcPts val="450"/>
              </a:spcBef>
              <a:buClr>
                <a:srgbClr val="FF1515"/>
              </a:buClr>
              <a:buSzPct val="100000"/>
              <a:buFont typeface="Times New Roman" panose="02020603050405020304" pitchFamily="18" charset="0"/>
              <a:buAutoNum type="alphaUcPeriod"/>
            </a:pPr>
            <a:r>
              <a:rPr lang="en-US" altLang="en-US" sz="2400" dirty="0">
                <a:solidFill>
                  <a:srgbClr val="000066"/>
                </a:solidFill>
                <a:latin typeface="Rockwell" panose="02060603020205020403" pitchFamily="18" charset="0"/>
                <a:ea typeface="Microsoft YaHei" panose="020B0503020204020204" pitchFamily="34" charset="-122"/>
              </a:rPr>
              <a:t>Shorter radials</a:t>
            </a:r>
          </a:p>
          <a:p>
            <a:pPr>
              <a:lnSpc>
                <a:spcPct val="200000"/>
              </a:lnSpc>
              <a:spcBef>
                <a:spcPts val="450"/>
              </a:spcBef>
              <a:buClr>
                <a:srgbClr val="FF1515"/>
              </a:buClr>
              <a:buSzPct val="100000"/>
              <a:buFont typeface="Times New Roman" panose="02020603050405020304" pitchFamily="18" charset="0"/>
              <a:buAutoNum type="alphaUcPeriod"/>
            </a:pPr>
            <a:r>
              <a:rPr lang="en-US" altLang="en-US" sz="2400" dirty="0">
                <a:solidFill>
                  <a:srgbClr val="000066"/>
                </a:solidFill>
                <a:latin typeface="Rockwell" panose="02060603020205020403" pitchFamily="18" charset="0"/>
                <a:ea typeface="Microsoft YaHei" panose="020B0503020204020204" pitchFamily="34" charset="-122"/>
              </a:rPr>
              <a:t>Lower radiation resistance</a:t>
            </a:r>
          </a:p>
          <a:p>
            <a:pPr marL="0" indent="0">
              <a:lnSpc>
                <a:spcPct val="200000"/>
              </a:lnSpc>
              <a:spcBef>
                <a:spcPts val="450"/>
              </a:spcBef>
              <a:buClr>
                <a:srgbClr val="FF1515"/>
              </a:buClr>
              <a:buSzPct val="100000"/>
            </a:pPr>
            <a:br>
              <a:rPr lang="en-US" altLang="en-US" sz="2400" dirty="0">
                <a:solidFill>
                  <a:srgbClr val="000066"/>
                </a:solidFill>
                <a:latin typeface="Rockwell" panose="02060603020205020403" pitchFamily="18" charset="0"/>
                <a:ea typeface="Microsoft YaHei" panose="020B0503020204020204" pitchFamily="34" charset="-122"/>
              </a:rPr>
            </a:br>
            <a:br>
              <a:rPr lang="en-US" altLang="en-US" sz="1350"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9889305B-BA61-4980-D514-8554336304A4}"/>
              </a:ext>
            </a:extLst>
          </p:cNvPr>
          <p:cNvSpPr>
            <a:spLocks noGrp="1"/>
          </p:cNvSpPr>
          <p:nvPr>
            <p:ph type="sldNum" sz="quarter" idx="12"/>
          </p:nvPr>
        </p:nvSpPr>
        <p:spPr/>
        <p:txBody>
          <a:bodyPr/>
          <a:lstStyle/>
          <a:p>
            <a:pPr>
              <a:defRPr/>
            </a:pPr>
            <a:fld id="{F9B04EAC-6405-42D3-B5A3-0AE3489ADD26}" type="slidenum">
              <a:rPr lang="en-US" smtClean="0"/>
              <a:pPr>
                <a:defRPr/>
              </a:pPr>
              <a:t>35</a:t>
            </a:fld>
            <a:endParaRPr lang="en-US" dirty="0"/>
          </a:p>
        </p:txBody>
      </p:sp>
      <p:sp>
        <p:nvSpPr>
          <p:cNvPr id="2" name="Rectangle 4">
            <a:extLst>
              <a:ext uri="{FF2B5EF4-FFF2-40B4-BE49-F238E27FC236}">
                <a16:creationId xmlns:a16="http://schemas.microsoft.com/office/drawing/2014/main" id="{DA07ABF2-15C4-5C77-E6F3-0B9E703F1C73}"/>
              </a:ext>
            </a:extLst>
          </p:cNvPr>
          <p:cNvSpPr txBox="1">
            <a:spLocks noChangeArrowheads="1"/>
          </p:cNvSpPr>
          <p:nvPr/>
        </p:nvSpPr>
        <p:spPr>
          <a:xfrm>
            <a:off x="350520" y="156736"/>
            <a:ext cx="8496300" cy="114628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000" dirty="0">
                <a:latin typeface="Rockwell" panose="02060603020205020403" pitchFamily="18" charset="0"/>
              </a:rPr>
              <a:t>G9B09</a:t>
            </a:r>
          </a:p>
          <a:p>
            <a:pPr algn="ctr">
              <a:lnSpc>
                <a:spcPct val="150000"/>
              </a:lnSpc>
            </a:pPr>
            <a:r>
              <a:rPr lang="en-US" altLang="en-US" sz="2000" dirty="0">
                <a:latin typeface="Rockwell" panose="02060603020205020403" pitchFamily="18" charset="0"/>
              </a:rPr>
              <a:t>Which of the following is an advantage of using a horizontally polarized as compared to a vertically polarized HF antenna?</a:t>
            </a:r>
          </a:p>
        </p:txBody>
      </p:sp>
    </p:spTree>
    <p:extLst>
      <p:ext uri="{BB962C8B-B14F-4D97-AF65-F5344CB8AC3E}">
        <p14:creationId xmlns:p14="http://schemas.microsoft.com/office/powerpoint/2010/main" val="3540978017"/>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1D1FC1-0BF8-2640-AF99-C9792D01F9EF}"/>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94BCE3B3-1B01-9A07-19CB-0D2A1F4F9971}"/>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Propagation near the MUF</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Short distance MF or HF propagation at high elevation angles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Long path HF propagation at sunrise and sunset</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Double hop propagation near the LUF</a:t>
            </a:r>
          </a:p>
          <a:p>
            <a:pPr marL="0" indent="0">
              <a:lnSpc>
                <a:spcPct val="150000"/>
              </a:lnSpc>
              <a:spcBef>
                <a:spcPts val="450"/>
              </a:spcBef>
              <a:buClr>
                <a:srgbClr val="FF1515"/>
              </a:buClr>
              <a:buSzPct val="100000"/>
            </a:pP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99F4CBA1-6746-58FA-1AC6-A3623FA80E2D}"/>
              </a:ext>
            </a:extLst>
          </p:cNvPr>
          <p:cNvSpPr>
            <a:spLocks noGrp="1"/>
          </p:cNvSpPr>
          <p:nvPr>
            <p:ph type="sldNum" sz="quarter" idx="12"/>
          </p:nvPr>
        </p:nvSpPr>
        <p:spPr/>
        <p:txBody>
          <a:bodyPr/>
          <a:lstStyle/>
          <a:p>
            <a:pPr>
              <a:defRPr/>
            </a:pPr>
            <a:fld id="{F9B04EAC-6405-42D3-B5A3-0AE3489ADD26}" type="slidenum">
              <a:rPr lang="en-US" smtClean="0"/>
              <a:pPr>
                <a:defRPr/>
              </a:pPr>
              <a:t>36</a:t>
            </a:fld>
            <a:endParaRPr lang="en-US" dirty="0"/>
          </a:p>
        </p:txBody>
      </p:sp>
      <p:sp>
        <p:nvSpPr>
          <p:cNvPr id="2" name="Rectangle 4">
            <a:extLst>
              <a:ext uri="{FF2B5EF4-FFF2-40B4-BE49-F238E27FC236}">
                <a16:creationId xmlns:a16="http://schemas.microsoft.com/office/drawing/2014/main" id="{E18D7D25-651B-6662-0F61-588B7D2E27FF}"/>
              </a:ext>
            </a:extLst>
          </p:cNvPr>
          <p:cNvSpPr txBox="1">
            <a:spLocks noChangeArrowheads="1"/>
          </p:cNvSpPr>
          <p:nvPr/>
        </p:nvSpPr>
        <p:spPr>
          <a:xfrm>
            <a:off x="350520" y="156736"/>
            <a:ext cx="8496300" cy="88720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G3C10</a:t>
            </a:r>
          </a:p>
          <a:p>
            <a:pPr algn="ctr">
              <a:lnSpc>
                <a:spcPct val="150000"/>
              </a:lnSpc>
            </a:pPr>
            <a:r>
              <a:rPr lang="en-US" altLang="en-US" sz="2200" dirty="0">
                <a:latin typeface="Rockwell" panose="02060603020205020403" pitchFamily="18" charset="0"/>
              </a:rPr>
              <a:t>What is near vertical incidence skywave (NVIS) propagation?</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4239978518"/>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7007C5-2A1D-EC7E-4155-972DE3EBC673}"/>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7D439008-C3D3-6104-C56D-508FF2646372}"/>
              </a:ext>
            </a:extLst>
          </p:cNvPr>
          <p:cNvSpPr>
            <a:spLocks noChangeArrowheads="1"/>
          </p:cNvSpPr>
          <p:nvPr/>
        </p:nvSpPr>
        <p:spPr bwMode="auto">
          <a:xfrm>
            <a:off x="350520" y="14325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 horizontal dipole placed between 1/10 and 1/4 wavelength above the ground</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 vertical antenna placed between 1/4 and 1/2 wavelength above the ground</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 horizontal dipole placed at approximately 1/2 wavelength above the ground</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 vertical dipole placed at approximately 1/2 wavelength above the ground</a:t>
            </a:r>
            <a:br>
              <a:rPr lang="en-US" altLang="en-US" sz="2100" dirty="0">
                <a:solidFill>
                  <a:srgbClr val="000066"/>
                </a:solidFill>
                <a:latin typeface="Rockwell" panose="02060603020205020403" pitchFamily="18" charset="0"/>
                <a:ea typeface="Microsoft YaHei" panose="020B0503020204020204" pitchFamily="34" charset="-122"/>
              </a:rPr>
            </a:br>
            <a:r>
              <a:rPr lang="en-US" altLang="en-US" sz="2100"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0897A8D0-56BD-3B06-E660-7A5FD7EDE70E}"/>
              </a:ext>
            </a:extLst>
          </p:cNvPr>
          <p:cNvSpPr>
            <a:spLocks noGrp="1"/>
          </p:cNvSpPr>
          <p:nvPr>
            <p:ph type="sldNum" sz="quarter" idx="12"/>
          </p:nvPr>
        </p:nvSpPr>
        <p:spPr/>
        <p:txBody>
          <a:bodyPr/>
          <a:lstStyle/>
          <a:p>
            <a:pPr>
              <a:defRPr/>
            </a:pPr>
            <a:fld id="{F9B04EAC-6405-42D3-B5A3-0AE3489ADD26}" type="slidenum">
              <a:rPr lang="en-US" smtClean="0"/>
              <a:pPr>
                <a:defRPr/>
              </a:pPr>
              <a:t>37</a:t>
            </a:fld>
            <a:endParaRPr lang="en-US" dirty="0"/>
          </a:p>
        </p:txBody>
      </p:sp>
      <p:sp>
        <p:nvSpPr>
          <p:cNvPr id="2" name="Rectangle 4">
            <a:extLst>
              <a:ext uri="{FF2B5EF4-FFF2-40B4-BE49-F238E27FC236}">
                <a16:creationId xmlns:a16="http://schemas.microsoft.com/office/drawing/2014/main" id="{19EB35A1-75E9-22B6-C9C7-5FBEE9A235F7}"/>
              </a:ext>
            </a:extLst>
          </p:cNvPr>
          <p:cNvSpPr txBox="1">
            <a:spLocks noChangeArrowheads="1"/>
          </p:cNvSpPr>
          <p:nvPr/>
        </p:nvSpPr>
        <p:spPr>
          <a:xfrm>
            <a:off x="350520" y="156736"/>
            <a:ext cx="8496300" cy="1275824"/>
          </a:xfrm>
          <a:prstGeom prst="rect">
            <a:avLst/>
          </a:prstGeom>
        </p:spPr>
        <p:txBody>
          <a:bodyPr>
            <a:normAutofit fontScale="75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000" dirty="0">
                <a:latin typeface="Rockwell" panose="02060603020205020403" pitchFamily="18" charset="0"/>
              </a:rPr>
              <a:t>G9D01</a:t>
            </a:r>
          </a:p>
          <a:p>
            <a:pPr algn="ctr">
              <a:lnSpc>
                <a:spcPct val="150000"/>
              </a:lnSpc>
            </a:pPr>
            <a:r>
              <a:rPr lang="en-US" altLang="en-US" sz="2100" dirty="0">
                <a:latin typeface="Rockwell" panose="02060603020205020403" pitchFamily="18" charset="0"/>
              </a:rPr>
              <a:t>Which of the following antenna types will be most effective as a near vertical incidence skywave (NVIS) antenna for short-skip communications on 40 meters during the day?</a:t>
            </a:r>
          </a:p>
        </p:txBody>
      </p:sp>
    </p:spTree>
    <p:extLst>
      <p:ext uri="{BB962C8B-B14F-4D97-AF65-F5344CB8AC3E}">
        <p14:creationId xmlns:p14="http://schemas.microsoft.com/office/powerpoint/2010/main" val="1195331566"/>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0AC009-0464-5D99-23E4-E13EEECE9C19}"/>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3005A495-797C-7190-EECC-737B7ADA379A}"/>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It steadily increases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It steadily decreases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It peaks at about 1/8 wavelength above ground</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It is unaffected by the height above ground</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185E7571-CB6E-0E8E-CCB8-C7571003314A}"/>
              </a:ext>
            </a:extLst>
          </p:cNvPr>
          <p:cNvSpPr>
            <a:spLocks noGrp="1"/>
          </p:cNvSpPr>
          <p:nvPr>
            <p:ph type="sldNum" sz="quarter" idx="12"/>
          </p:nvPr>
        </p:nvSpPr>
        <p:spPr/>
        <p:txBody>
          <a:bodyPr/>
          <a:lstStyle/>
          <a:p>
            <a:pPr>
              <a:defRPr/>
            </a:pPr>
            <a:fld id="{F9B04EAC-6405-42D3-B5A3-0AE3489ADD26}" type="slidenum">
              <a:rPr lang="en-US" smtClean="0"/>
              <a:pPr>
                <a:defRPr/>
              </a:pPr>
              <a:t>38</a:t>
            </a:fld>
            <a:endParaRPr lang="en-US" dirty="0"/>
          </a:p>
        </p:txBody>
      </p:sp>
      <p:sp>
        <p:nvSpPr>
          <p:cNvPr id="2" name="Rectangle 4">
            <a:extLst>
              <a:ext uri="{FF2B5EF4-FFF2-40B4-BE49-F238E27FC236}">
                <a16:creationId xmlns:a16="http://schemas.microsoft.com/office/drawing/2014/main" id="{CE4FE91F-BD17-5D80-6148-797838D62E3A}"/>
              </a:ext>
            </a:extLst>
          </p:cNvPr>
          <p:cNvSpPr txBox="1">
            <a:spLocks noChangeArrowheads="1"/>
          </p:cNvSpPr>
          <p:nvPr/>
        </p:nvSpPr>
        <p:spPr>
          <a:xfrm>
            <a:off x="350520" y="156736"/>
            <a:ext cx="8496300" cy="1070084"/>
          </a:xfrm>
          <a:prstGeom prst="rect">
            <a:avLst/>
          </a:prstGeom>
        </p:spPr>
        <p:txBody>
          <a:bodyPr>
            <a:normAutofit fontScale="75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G9B07</a:t>
            </a:r>
          </a:p>
          <a:p>
            <a:pPr algn="ctr">
              <a:lnSpc>
                <a:spcPct val="150000"/>
              </a:lnSpc>
            </a:pPr>
            <a:r>
              <a:rPr lang="en-US" altLang="en-US" sz="2200" dirty="0">
                <a:latin typeface="Rockwell" panose="02060603020205020403" pitchFamily="18" charset="0"/>
              </a:rPr>
              <a:t>How does the feed point impedance of a horizontal 1/2 wave dipole antenna change as the antenna height is reduced to 1/10 wavelength above ground?</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848166695"/>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F0BFDF-50DF-78D8-4641-779B77384872}"/>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E84C92FB-A718-B5E7-31A2-B45BCC0114B6}"/>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It steadily increases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It steadily decreases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It peaks at about 1/8 wavelength from the end</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It is unaffected by the location of the feed point</a:t>
            </a:r>
          </a:p>
          <a:p>
            <a:pPr marL="0" indent="0">
              <a:lnSpc>
                <a:spcPct val="150000"/>
              </a:lnSpc>
              <a:spcBef>
                <a:spcPts val="450"/>
              </a:spcBef>
              <a:buClr>
                <a:srgbClr val="FF1515"/>
              </a:buClr>
              <a:buSzPct val="100000"/>
            </a:pP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11F6EDEE-09EA-85B9-0B9D-27DA6F339F54}"/>
              </a:ext>
            </a:extLst>
          </p:cNvPr>
          <p:cNvSpPr>
            <a:spLocks noGrp="1"/>
          </p:cNvSpPr>
          <p:nvPr>
            <p:ph type="sldNum" sz="quarter" idx="12"/>
          </p:nvPr>
        </p:nvSpPr>
        <p:spPr/>
        <p:txBody>
          <a:bodyPr/>
          <a:lstStyle/>
          <a:p>
            <a:pPr>
              <a:defRPr/>
            </a:pPr>
            <a:fld id="{F9B04EAC-6405-42D3-B5A3-0AE3489ADD26}" type="slidenum">
              <a:rPr lang="en-US" smtClean="0"/>
              <a:pPr>
                <a:defRPr/>
              </a:pPr>
              <a:t>39</a:t>
            </a:fld>
            <a:endParaRPr lang="en-US" dirty="0"/>
          </a:p>
        </p:txBody>
      </p:sp>
      <p:sp>
        <p:nvSpPr>
          <p:cNvPr id="2" name="Rectangle 4">
            <a:extLst>
              <a:ext uri="{FF2B5EF4-FFF2-40B4-BE49-F238E27FC236}">
                <a16:creationId xmlns:a16="http://schemas.microsoft.com/office/drawing/2014/main" id="{ABB6EB14-8018-FB0F-A354-5289CAD3E470}"/>
              </a:ext>
            </a:extLst>
          </p:cNvPr>
          <p:cNvSpPr txBox="1">
            <a:spLocks noChangeArrowheads="1"/>
          </p:cNvSpPr>
          <p:nvPr/>
        </p:nvSpPr>
        <p:spPr>
          <a:xfrm>
            <a:off x="350520" y="156736"/>
            <a:ext cx="8496300" cy="1192004"/>
          </a:xfrm>
          <a:prstGeom prst="rect">
            <a:avLst/>
          </a:prstGeom>
        </p:spPr>
        <p:txBody>
          <a:bodyPr>
            <a:normAutofit fontScale="825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G3B08</a:t>
            </a:r>
          </a:p>
          <a:p>
            <a:pPr algn="ctr">
              <a:lnSpc>
                <a:spcPct val="150000"/>
              </a:lnSpc>
            </a:pPr>
            <a:r>
              <a:rPr lang="en-US" altLang="en-US" sz="2200" dirty="0">
                <a:latin typeface="Rockwell" panose="02060603020205020403" pitchFamily="18" charset="0"/>
              </a:rPr>
              <a:t>How does the feed point impedance of a 1/2 wave dipole change as the feed point is moved from the center toward the ends?</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79044436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idx="4294967295"/>
          </p:nvPr>
        </p:nvSpPr>
        <p:spPr>
          <a:xfrm>
            <a:off x="1375172" y="409653"/>
            <a:ext cx="6457950" cy="457048"/>
          </a:xfrm>
        </p:spPr>
        <p:txBody>
          <a:bodyPr vert="horz" wrap="square" lIns="0" tIns="0" rIns="0" bIns="0" numCol="1" rtlCol="0" anchor="ctr" anchorCtr="0" compatLnSpc="1">
            <a:prstTxWarp prst="textNoShape">
              <a:avLst/>
            </a:prstTxWarp>
            <a:spAutoFit/>
          </a:bodyPr>
          <a:lstStyle/>
          <a:p>
            <a:pPr algn="ctr" defTabSz="3429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 pos="6858000" algn="l"/>
              </a:tabLst>
            </a:pPr>
            <a:r>
              <a:rPr lang="en-GB" altLang="en-US" b="1" dirty="0">
                <a:solidFill>
                  <a:schemeClr val="tx1"/>
                </a:solidFill>
                <a:latin typeface="Franklin Gothic Book" panose="020B0503020102020204" pitchFamily="34" charset="0"/>
              </a:rPr>
              <a:t>Chapter 16</a:t>
            </a:r>
          </a:p>
        </p:txBody>
      </p:sp>
      <p:sp>
        <p:nvSpPr>
          <p:cNvPr id="3075" name="Text Box 6"/>
          <p:cNvSpPr txBox="1">
            <a:spLocks noChangeArrowheads="1"/>
          </p:cNvSpPr>
          <p:nvPr/>
        </p:nvSpPr>
        <p:spPr bwMode="auto">
          <a:xfrm>
            <a:off x="3089673" y="1275160"/>
            <a:ext cx="2996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algn="ctr" eaLnBrk="1" hangingPunct="1">
              <a:spcBef>
                <a:spcPct val="50000"/>
              </a:spcBef>
            </a:pPr>
            <a:r>
              <a:rPr lang="en-GB" sz="2400" b="1" i="0" u="none" strike="noStrike" dirty="0">
                <a:solidFill>
                  <a:srgbClr val="FF3300"/>
                </a:solidFill>
                <a:effectLst/>
                <a:highlight>
                  <a:srgbClr val="F5F5F5"/>
                </a:highlight>
                <a:latin typeface="Rockwell" panose="02060603020205020403" pitchFamily="18" charset="0"/>
              </a:rPr>
              <a:t>HF Antennas​</a:t>
            </a:r>
            <a:endParaRPr lang="en-US" altLang="en-US" sz="2400" b="1" dirty="0">
              <a:solidFill>
                <a:srgbClr val="FF3300"/>
              </a:solidFill>
              <a:latin typeface="Rockwell" panose="02060603020205020403" pitchFamily="18" charset="0"/>
            </a:endParaRPr>
          </a:p>
        </p:txBody>
      </p:sp>
      <p:pic>
        <p:nvPicPr>
          <p:cNvPr id="3076" name="Picture 11" descr="elmer-n-ha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026" y="2886619"/>
            <a:ext cx="2105771" cy="2162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4"/>
          <a:stretch>
            <a:fillRect/>
          </a:stretch>
        </p:blipFill>
        <p:spPr>
          <a:xfrm>
            <a:off x="7116418" y="2239761"/>
            <a:ext cx="1874618" cy="2809076"/>
          </a:xfrm>
          <a:prstGeom prst="rect">
            <a:avLst/>
          </a:prstGeom>
        </p:spPr>
      </p:pic>
      <p:sp>
        <p:nvSpPr>
          <p:cNvPr id="3" name="Slide Number Placeholder 2"/>
          <p:cNvSpPr>
            <a:spLocks noGrp="1"/>
          </p:cNvSpPr>
          <p:nvPr>
            <p:ph type="sldNum" sz="quarter" idx="12"/>
          </p:nvPr>
        </p:nvSpPr>
        <p:spPr/>
        <p:txBody>
          <a:bodyPr/>
          <a:lstStyle/>
          <a:p>
            <a:fld id="{839912F6-13D3-4EB1-90B1-84A7688E1C56}" type="slidenum">
              <a:rPr lang="en-US" altLang="en-US" smtClean="0"/>
              <a:pPr/>
              <a:t>4</a:t>
            </a:fld>
            <a:endParaRPr lang="en-US" altLang="en-US"/>
          </a:p>
        </p:txBody>
      </p:sp>
      <p:sp>
        <p:nvSpPr>
          <p:cNvPr id="9" name="TextBox 8"/>
          <p:cNvSpPr txBox="1"/>
          <p:nvPr/>
        </p:nvSpPr>
        <p:spPr>
          <a:xfrm>
            <a:off x="2386407" y="2592616"/>
            <a:ext cx="4206881" cy="507831"/>
          </a:xfrm>
          <a:prstGeom prst="rect">
            <a:avLst/>
          </a:prstGeom>
          <a:noFill/>
        </p:spPr>
        <p:txBody>
          <a:bodyPr wrap="square" rtlCol="0">
            <a:spAutoFit/>
          </a:bodyPr>
          <a:lstStyle/>
          <a:p>
            <a:pPr algn="ctr"/>
            <a:r>
              <a:rPr lang="en-US" sz="1350" dirty="0"/>
              <a:t>Question Pool valid</a:t>
            </a:r>
          </a:p>
          <a:p>
            <a:pPr algn="ctr"/>
            <a:r>
              <a:rPr lang="en-US" sz="1350" dirty="0"/>
              <a:t>July 1</a:t>
            </a:r>
            <a:r>
              <a:rPr lang="en-US" sz="1350" baseline="30000" dirty="0"/>
              <a:t>st</a:t>
            </a:r>
            <a:r>
              <a:rPr lang="en-US" sz="1350" dirty="0"/>
              <a:t>, 2023 Through June 30</a:t>
            </a:r>
            <a:r>
              <a:rPr lang="en-US" sz="1350" baseline="30000" dirty="0"/>
              <a:t>th</a:t>
            </a:r>
            <a:r>
              <a:rPr lang="en-US" sz="1350" dirty="0"/>
              <a:t> 2027</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CAC05E-3E35-095C-30F5-0609059015BC}"/>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BF534A58-922F-F3D3-92EB-ECEED88F7425}"/>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Inverted V</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Inverted L</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err="1">
                <a:solidFill>
                  <a:srgbClr val="000066"/>
                </a:solidFill>
                <a:latin typeface="Rockwell" panose="02060603020205020403" pitchFamily="18" charset="0"/>
                <a:ea typeface="Microsoft YaHei" panose="020B0503020204020204" pitchFamily="34" charset="-122"/>
              </a:rPr>
              <a:t>Sloper</a:t>
            </a:r>
            <a:endParaRPr lang="en-US" altLang="en-US" dirty="0">
              <a:solidFill>
                <a:srgbClr val="000066"/>
              </a:solidFill>
              <a:latin typeface="Rockwell" panose="02060603020205020403" pitchFamily="18" charset="0"/>
              <a:ea typeface="Microsoft YaHei" panose="020B0503020204020204" pitchFamily="34" charset="-122"/>
            </a:endParaRP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Lazy H</a:t>
            </a:r>
          </a:p>
          <a:p>
            <a:pPr marL="0" indent="0">
              <a:lnSpc>
                <a:spcPct val="150000"/>
              </a:lnSpc>
              <a:spcBef>
                <a:spcPts val="450"/>
              </a:spcBef>
              <a:buClr>
                <a:srgbClr val="FF1515"/>
              </a:buClr>
              <a:buSzPct val="100000"/>
            </a:pP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3A1F7285-C872-12F4-E0AC-D53E2D885218}"/>
              </a:ext>
            </a:extLst>
          </p:cNvPr>
          <p:cNvSpPr>
            <a:spLocks noGrp="1"/>
          </p:cNvSpPr>
          <p:nvPr>
            <p:ph type="sldNum" sz="quarter" idx="12"/>
          </p:nvPr>
        </p:nvSpPr>
        <p:spPr/>
        <p:txBody>
          <a:bodyPr/>
          <a:lstStyle/>
          <a:p>
            <a:pPr>
              <a:defRPr/>
            </a:pPr>
            <a:fld id="{F9B04EAC-6405-42D3-B5A3-0AE3489ADD26}" type="slidenum">
              <a:rPr lang="en-US" smtClean="0"/>
              <a:pPr>
                <a:defRPr/>
              </a:pPr>
              <a:t>40</a:t>
            </a:fld>
            <a:endParaRPr lang="en-US" dirty="0"/>
          </a:p>
        </p:txBody>
      </p:sp>
      <p:sp>
        <p:nvSpPr>
          <p:cNvPr id="2" name="Rectangle 4">
            <a:extLst>
              <a:ext uri="{FF2B5EF4-FFF2-40B4-BE49-F238E27FC236}">
                <a16:creationId xmlns:a16="http://schemas.microsoft.com/office/drawing/2014/main" id="{16EECD05-EF1F-82A3-B0AB-91F4249B15FC}"/>
              </a:ext>
            </a:extLst>
          </p:cNvPr>
          <p:cNvSpPr txBox="1">
            <a:spLocks noChangeArrowheads="1"/>
          </p:cNvSpPr>
          <p:nvPr/>
        </p:nvSpPr>
        <p:spPr>
          <a:xfrm>
            <a:off x="350520" y="156736"/>
            <a:ext cx="8496300" cy="887204"/>
          </a:xfrm>
          <a:prstGeom prst="rect">
            <a:avLst/>
          </a:prstGeom>
        </p:spPr>
        <p:txBody>
          <a:bodyPr>
            <a:normAutofit fontScale="900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G9D12 </a:t>
            </a:r>
          </a:p>
          <a:p>
            <a:pPr algn="ctr">
              <a:lnSpc>
                <a:spcPct val="150000"/>
              </a:lnSpc>
            </a:pPr>
            <a:r>
              <a:rPr lang="en-US" altLang="en-US" sz="2000" dirty="0">
                <a:latin typeface="Rockwell" panose="02060603020205020403" pitchFamily="18" charset="0"/>
              </a:rPr>
              <a:t>What is the common name of a dipole with a single central support?</a:t>
            </a:r>
          </a:p>
        </p:txBody>
      </p:sp>
    </p:spTree>
    <p:extLst>
      <p:ext uri="{BB962C8B-B14F-4D97-AF65-F5344CB8AC3E}">
        <p14:creationId xmlns:p14="http://schemas.microsoft.com/office/powerpoint/2010/main" val="2758694183"/>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B78EFE-DE87-61F7-C74F-BC085771BFE6}"/>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B7731874-2C3B-3F3D-BFC4-F346F4A6801B}"/>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Very low</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Approximately 50 ohms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Approximately 300 ohms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Very high</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48A395FA-655C-4B8C-A8CC-6CB4EF7A03CA}"/>
              </a:ext>
            </a:extLst>
          </p:cNvPr>
          <p:cNvSpPr>
            <a:spLocks noGrp="1"/>
          </p:cNvSpPr>
          <p:nvPr>
            <p:ph type="sldNum" sz="quarter" idx="12"/>
          </p:nvPr>
        </p:nvSpPr>
        <p:spPr/>
        <p:txBody>
          <a:bodyPr/>
          <a:lstStyle/>
          <a:p>
            <a:pPr>
              <a:defRPr/>
            </a:pPr>
            <a:fld id="{F9B04EAC-6405-42D3-B5A3-0AE3489ADD26}" type="slidenum">
              <a:rPr lang="en-US" smtClean="0"/>
              <a:pPr>
                <a:defRPr/>
              </a:pPr>
              <a:t>41</a:t>
            </a:fld>
            <a:endParaRPr lang="en-US" dirty="0"/>
          </a:p>
        </p:txBody>
      </p:sp>
      <p:sp>
        <p:nvSpPr>
          <p:cNvPr id="2" name="Rectangle 4">
            <a:extLst>
              <a:ext uri="{FF2B5EF4-FFF2-40B4-BE49-F238E27FC236}">
                <a16:creationId xmlns:a16="http://schemas.microsoft.com/office/drawing/2014/main" id="{3CDA36E0-554A-19B3-410A-38484EF77856}"/>
              </a:ext>
            </a:extLst>
          </p:cNvPr>
          <p:cNvSpPr txBox="1">
            <a:spLocks noChangeArrowheads="1"/>
          </p:cNvSpPr>
          <p:nvPr/>
        </p:nvSpPr>
        <p:spPr>
          <a:xfrm>
            <a:off x="350520" y="156736"/>
            <a:ext cx="8496300" cy="88720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G9D02 </a:t>
            </a:r>
          </a:p>
          <a:p>
            <a:pPr algn="ctr">
              <a:lnSpc>
                <a:spcPct val="150000"/>
              </a:lnSpc>
            </a:pPr>
            <a:r>
              <a:rPr lang="en-US" altLang="en-US" sz="2200" dirty="0">
                <a:latin typeface="Rockwell" panose="02060603020205020403" pitchFamily="18" charset="0"/>
              </a:rPr>
              <a:t>What is the feed point impedance of an end-fed half-wave antenna?</a:t>
            </a:r>
          </a:p>
        </p:txBody>
      </p:sp>
    </p:spTree>
    <p:extLst>
      <p:ext uri="{BB962C8B-B14F-4D97-AF65-F5344CB8AC3E}">
        <p14:creationId xmlns:p14="http://schemas.microsoft.com/office/powerpoint/2010/main" val="2552300458"/>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FF2F95-2ABB-F797-1A22-8057835C0FA1}"/>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21507D60-D90A-E69C-43C6-30CDD3578332}"/>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It is a figure-eight at right angles to the antenna</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It is a figure-eight off both ends of the antenna</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It is a circle (equal radiation in all directions)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It has a pair of lobes on one side of the antenna and a single lobe on the other side</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D5CCDADB-9D96-7F7A-DD56-E8B1BEEE9C88}"/>
              </a:ext>
            </a:extLst>
          </p:cNvPr>
          <p:cNvSpPr>
            <a:spLocks noGrp="1"/>
          </p:cNvSpPr>
          <p:nvPr>
            <p:ph type="sldNum" sz="quarter" idx="12"/>
          </p:nvPr>
        </p:nvSpPr>
        <p:spPr/>
        <p:txBody>
          <a:bodyPr/>
          <a:lstStyle/>
          <a:p>
            <a:pPr>
              <a:defRPr/>
            </a:pPr>
            <a:fld id="{F9B04EAC-6405-42D3-B5A3-0AE3489ADD26}" type="slidenum">
              <a:rPr lang="en-US" smtClean="0"/>
              <a:pPr>
                <a:defRPr/>
              </a:pPr>
              <a:t>42</a:t>
            </a:fld>
            <a:endParaRPr lang="en-US" dirty="0"/>
          </a:p>
        </p:txBody>
      </p:sp>
      <p:sp>
        <p:nvSpPr>
          <p:cNvPr id="2" name="Rectangle 4">
            <a:extLst>
              <a:ext uri="{FF2B5EF4-FFF2-40B4-BE49-F238E27FC236}">
                <a16:creationId xmlns:a16="http://schemas.microsoft.com/office/drawing/2014/main" id="{1DB8EBE7-4518-068B-FAF9-226245050EC5}"/>
              </a:ext>
            </a:extLst>
          </p:cNvPr>
          <p:cNvSpPr txBox="1">
            <a:spLocks noChangeArrowheads="1"/>
          </p:cNvSpPr>
          <p:nvPr/>
        </p:nvSpPr>
        <p:spPr>
          <a:xfrm>
            <a:off x="350520" y="156736"/>
            <a:ext cx="8496300" cy="1077704"/>
          </a:xfrm>
          <a:prstGeom prst="rect">
            <a:avLst/>
          </a:prstGeom>
        </p:spPr>
        <p:txBody>
          <a:bodyPr>
            <a:normAutofit fontScale="75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G9B04</a:t>
            </a:r>
          </a:p>
          <a:p>
            <a:pPr algn="ctr">
              <a:lnSpc>
                <a:spcPct val="150000"/>
              </a:lnSpc>
            </a:pPr>
            <a:r>
              <a:rPr lang="en-US" altLang="en-US" sz="2200" dirty="0">
                <a:latin typeface="Rockwell" panose="02060603020205020403" pitchFamily="18" charset="0"/>
              </a:rPr>
              <a:t>What is the radiation pattern of a dipole antenna in free space in a plane containing the conductor?</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3495299142"/>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57EE66-D525-FCAF-C94B-B79DF7DE980B}"/>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8593F26F-FDB9-FD4B-49AF-BC1D19494046}"/>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Broadside to the plane of the halo</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Opposite the feed point</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Omnidirectional in the plane of the halo</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On the same side as the feed point</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D1AD81B0-3363-843A-9242-42B1D571AD8F}"/>
              </a:ext>
            </a:extLst>
          </p:cNvPr>
          <p:cNvSpPr>
            <a:spLocks noGrp="1"/>
          </p:cNvSpPr>
          <p:nvPr>
            <p:ph type="sldNum" sz="quarter" idx="12"/>
          </p:nvPr>
        </p:nvSpPr>
        <p:spPr/>
        <p:txBody>
          <a:bodyPr/>
          <a:lstStyle/>
          <a:p>
            <a:pPr>
              <a:defRPr/>
            </a:pPr>
            <a:fld id="{F9B04EAC-6405-42D3-B5A3-0AE3489ADD26}" type="slidenum">
              <a:rPr lang="en-US" smtClean="0"/>
              <a:pPr>
                <a:defRPr/>
              </a:pPr>
              <a:t>43</a:t>
            </a:fld>
            <a:endParaRPr lang="en-US" dirty="0"/>
          </a:p>
        </p:txBody>
      </p:sp>
      <p:sp>
        <p:nvSpPr>
          <p:cNvPr id="2" name="Rectangle 4">
            <a:extLst>
              <a:ext uri="{FF2B5EF4-FFF2-40B4-BE49-F238E27FC236}">
                <a16:creationId xmlns:a16="http://schemas.microsoft.com/office/drawing/2014/main" id="{793476E3-BBF6-953F-73D0-412D378241F6}"/>
              </a:ext>
            </a:extLst>
          </p:cNvPr>
          <p:cNvSpPr txBox="1">
            <a:spLocks noChangeArrowheads="1"/>
          </p:cNvSpPr>
          <p:nvPr/>
        </p:nvSpPr>
        <p:spPr>
          <a:xfrm>
            <a:off x="350520" y="156736"/>
            <a:ext cx="8496300" cy="887204"/>
          </a:xfrm>
          <a:prstGeom prst="rect">
            <a:avLst/>
          </a:prstGeom>
        </p:spPr>
        <p:txBody>
          <a:bodyPr>
            <a:normAutofit fontScale="82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G9D03 </a:t>
            </a:r>
          </a:p>
          <a:p>
            <a:pPr algn="ctr">
              <a:lnSpc>
                <a:spcPct val="150000"/>
              </a:lnSpc>
            </a:pPr>
            <a:r>
              <a:rPr lang="en-US" altLang="en-US" sz="2200" dirty="0">
                <a:latin typeface="Rockwell" panose="02060603020205020403" pitchFamily="18" charset="0"/>
              </a:rPr>
              <a:t>In which direction is the maximum radiation from a VHF/UHF “halo” antenna?</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1201238118"/>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98EF16-1D48-4FDF-34A7-BBD530A244BF}"/>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31215B0D-8126-B039-C1BA-3DA2789BB757}"/>
              </a:ext>
            </a:extLst>
          </p:cNvPr>
          <p:cNvSpPr>
            <a:spLocks noChangeArrowheads="1"/>
          </p:cNvSpPr>
          <p:nvPr/>
        </p:nvSpPr>
        <p:spPr bwMode="auto">
          <a:xfrm>
            <a:off x="350520" y="1325880"/>
            <a:ext cx="8496300" cy="3219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If the antenna is too high, the pattern becomes unpredictable</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Antenna height has no effect on the pattern</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If the antenna is less than 1/2 wavelength high, the azimuthal pattern is almost omnidirectional</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If the antenna is less than 1/2 wavelength high, radiation off the ends of the wire is eliminated</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CF0AD54E-1AD3-2E4D-9F0F-29B56C9A39A8}"/>
              </a:ext>
            </a:extLst>
          </p:cNvPr>
          <p:cNvSpPr>
            <a:spLocks noGrp="1"/>
          </p:cNvSpPr>
          <p:nvPr>
            <p:ph type="sldNum" sz="quarter" idx="12"/>
          </p:nvPr>
        </p:nvSpPr>
        <p:spPr/>
        <p:txBody>
          <a:bodyPr/>
          <a:lstStyle/>
          <a:p>
            <a:pPr>
              <a:defRPr/>
            </a:pPr>
            <a:fld id="{F9B04EAC-6405-42D3-B5A3-0AE3489ADD26}" type="slidenum">
              <a:rPr lang="en-US" smtClean="0"/>
              <a:pPr>
                <a:defRPr/>
              </a:pPr>
              <a:t>44</a:t>
            </a:fld>
            <a:endParaRPr lang="en-US" dirty="0"/>
          </a:p>
        </p:txBody>
      </p:sp>
      <p:sp>
        <p:nvSpPr>
          <p:cNvPr id="2" name="Rectangle 4">
            <a:extLst>
              <a:ext uri="{FF2B5EF4-FFF2-40B4-BE49-F238E27FC236}">
                <a16:creationId xmlns:a16="http://schemas.microsoft.com/office/drawing/2014/main" id="{4F89B7F3-97A6-B4DE-586B-FD42B0922E4A}"/>
              </a:ext>
            </a:extLst>
          </p:cNvPr>
          <p:cNvSpPr txBox="1">
            <a:spLocks noChangeArrowheads="1"/>
          </p:cNvSpPr>
          <p:nvPr/>
        </p:nvSpPr>
        <p:spPr>
          <a:xfrm>
            <a:off x="350520" y="156736"/>
            <a:ext cx="8496300" cy="1169144"/>
          </a:xfrm>
          <a:prstGeom prst="rect">
            <a:avLst/>
          </a:prstGeom>
        </p:spPr>
        <p:txBody>
          <a:bodyPr>
            <a:normAutofit fontScale="825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G9B05</a:t>
            </a:r>
          </a:p>
          <a:p>
            <a:pPr algn="ctr">
              <a:lnSpc>
                <a:spcPct val="150000"/>
              </a:lnSpc>
            </a:pPr>
            <a:r>
              <a:rPr lang="en-US" altLang="en-US" sz="2200" dirty="0">
                <a:latin typeface="Rockwell" panose="02060603020205020403" pitchFamily="18" charset="0"/>
              </a:rPr>
              <a:t>How does antenna height affect the azimuthal radiation pattern of a horizontal dipole HF antenna at elevation angles higher than about 45 degrees?</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3551544878"/>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CE2E6B-BCAD-A626-9846-A08934CEF59A}"/>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53933EC5-E735-564C-63D2-ED517A0E6E12}"/>
              </a:ext>
            </a:extLst>
          </p:cNvPr>
          <p:cNvSpPr>
            <a:spLocks noChangeArrowheads="1"/>
          </p:cNvSpPr>
          <p:nvPr/>
        </p:nvSpPr>
        <p:spPr bwMode="auto">
          <a:xfrm>
            <a:off x="350520" y="1326222"/>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Bi-directional in azimuth</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Isotropic</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Hemispherical</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Omnidirectional in azimuth</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24060544-526E-B16B-3420-262EF50D133F}"/>
              </a:ext>
            </a:extLst>
          </p:cNvPr>
          <p:cNvSpPr>
            <a:spLocks noGrp="1"/>
          </p:cNvSpPr>
          <p:nvPr>
            <p:ph type="sldNum" sz="quarter" idx="12"/>
          </p:nvPr>
        </p:nvSpPr>
        <p:spPr/>
        <p:txBody>
          <a:bodyPr/>
          <a:lstStyle/>
          <a:p>
            <a:pPr>
              <a:defRPr/>
            </a:pPr>
            <a:fld id="{F9B04EAC-6405-42D3-B5A3-0AE3489ADD26}" type="slidenum">
              <a:rPr lang="en-US" smtClean="0"/>
              <a:pPr>
                <a:defRPr/>
              </a:pPr>
              <a:t>45</a:t>
            </a:fld>
            <a:endParaRPr lang="en-US" dirty="0"/>
          </a:p>
        </p:txBody>
      </p:sp>
      <p:sp>
        <p:nvSpPr>
          <p:cNvPr id="2" name="Rectangle 4">
            <a:extLst>
              <a:ext uri="{FF2B5EF4-FFF2-40B4-BE49-F238E27FC236}">
                <a16:creationId xmlns:a16="http://schemas.microsoft.com/office/drawing/2014/main" id="{DAE41CFE-4DC3-BAA4-2762-7E3FF39057E1}"/>
              </a:ext>
            </a:extLst>
          </p:cNvPr>
          <p:cNvSpPr txBox="1">
            <a:spLocks noChangeArrowheads="1"/>
          </p:cNvSpPr>
          <p:nvPr/>
        </p:nvSpPr>
        <p:spPr>
          <a:xfrm>
            <a:off x="350520" y="156736"/>
            <a:ext cx="8496300" cy="129868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G9B03</a:t>
            </a:r>
          </a:p>
          <a:p>
            <a:pPr algn="ctr">
              <a:lnSpc>
                <a:spcPct val="150000"/>
              </a:lnSpc>
            </a:pPr>
            <a:r>
              <a:rPr lang="en-US" altLang="en-US" sz="2200" dirty="0">
                <a:latin typeface="Rockwell" panose="02060603020205020403" pitchFamily="18" charset="0"/>
              </a:rPr>
              <a:t>Which of the following best describes the radiation pattern of a quarter-wave ground-plane vertical antenna?</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3898650642"/>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1">
            <a:extLst>
              <a:ext uri="{FF2B5EF4-FFF2-40B4-BE49-F238E27FC236}">
                <a16:creationId xmlns:a16="http://schemas.microsoft.com/office/drawing/2014/main" id="{2456F78B-B391-4017-A9E1-5CDA1E05E089}"/>
              </a:ext>
            </a:extLst>
          </p:cNvPr>
          <p:cNvSpPr>
            <a:spLocks noChangeArrowheads="1"/>
          </p:cNvSpPr>
          <p:nvPr/>
        </p:nvSpPr>
        <p:spPr bwMode="auto">
          <a:xfrm>
            <a:off x="171450" y="0"/>
            <a:ext cx="9086850" cy="914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eaLnBrk="1" hangingPunct="1">
              <a:buClr>
                <a:srgbClr val="000000"/>
              </a:buClr>
              <a:buSzPct val="100000"/>
              <a:buFont typeface="Times New Roman" panose="02020603050405020304" pitchFamily="18" charset="0"/>
              <a:buNone/>
            </a:pPr>
            <a:r>
              <a:rPr lang="en-US" altLang="en-US" sz="3000" dirty="0">
                <a:solidFill>
                  <a:srgbClr val="FFFFFF"/>
                </a:solidFill>
                <a:latin typeface="Rockwell" panose="02060603020205020403" pitchFamily="18" charset="0"/>
                <a:ea typeface="Microsoft YaHei" panose="020B0503020204020204" pitchFamily="34" charset="-122"/>
              </a:rPr>
              <a:t>G9B09</a:t>
            </a:r>
            <a:r>
              <a:rPr lang="en-US" altLang="en-US" sz="2700" dirty="0">
                <a:solidFill>
                  <a:srgbClr val="FFFFFF"/>
                </a:solidFill>
                <a:latin typeface="Rockwell" panose="02060603020205020403" pitchFamily="18" charset="0"/>
                <a:ea typeface="Microsoft YaHei" panose="020B0503020204020204" pitchFamily="34" charset="-122"/>
              </a:rPr>
              <a:t> 	</a:t>
            </a:r>
            <a:r>
              <a:rPr lang="en-US" altLang="en-US" sz="2100" dirty="0">
                <a:solidFill>
                  <a:srgbClr val="FFFFFF"/>
                </a:solidFill>
                <a:latin typeface="Rockwell" panose="02060603020205020403" pitchFamily="18" charset="0"/>
                <a:ea typeface="Microsoft YaHei" panose="020B0503020204020204" pitchFamily="34" charset="-122"/>
              </a:rPr>
              <a:t>Which of the following is an advantage of a horizontally 							polarized as compared to vertically polarized HF antenna?</a:t>
            </a:r>
          </a:p>
        </p:txBody>
      </p:sp>
      <p:sp>
        <p:nvSpPr>
          <p:cNvPr id="36866" name="Rectangle 2">
            <a:extLst>
              <a:ext uri="{FF2B5EF4-FFF2-40B4-BE49-F238E27FC236}">
                <a16:creationId xmlns:a16="http://schemas.microsoft.com/office/drawing/2014/main" id="{2B93262A-0385-4EA6-AC96-C42C14AEEF7B}"/>
              </a:ext>
            </a:extLst>
          </p:cNvPr>
          <p:cNvSpPr>
            <a:spLocks noChangeArrowheads="1"/>
          </p:cNvSpPr>
          <p:nvPr/>
        </p:nvSpPr>
        <p:spPr bwMode="auto">
          <a:xfrm>
            <a:off x="314325" y="807720"/>
            <a:ext cx="5314950" cy="288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solidFill>
                  <a:schemeClr val="tx1"/>
                </a:solidFill>
                <a:latin typeface="Calibri" panose="020F0502020204030204" pitchFamily="34" charset="0"/>
              </a:defRPr>
            </a:lvl9pPr>
          </a:lstStyle>
          <a:p>
            <a:pPr>
              <a:lnSpc>
                <a:spcPct val="20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8 feet</a:t>
            </a:r>
          </a:p>
          <a:p>
            <a:pPr>
              <a:lnSpc>
                <a:spcPct val="20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11 feet</a:t>
            </a:r>
          </a:p>
          <a:p>
            <a:pPr>
              <a:lnSpc>
                <a:spcPct val="20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16 feet</a:t>
            </a:r>
          </a:p>
          <a:p>
            <a:pPr>
              <a:lnSpc>
                <a:spcPct val="20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21 feet</a:t>
            </a:r>
            <a:br>
              <a:rPr lang="en-US" altLang="en-US" sz="2100" dirty="0">
                <a:solidFill>
                  <a:srgbClr val="000066"/>
                </a:solidFill>
                <a:latin typeface="Rockwell" panose="02060603020205020403" pitchFamily="18" charset="0"/>
                <a:ea typeface="Microsoft YaHei" panose="020B0503020204020204" pitchFamily="34" charset="-122"/>
              </a:rPr>
            </a:br>
            <a:br>
              <a:rPr lang="en-US" altLang="en-US" sz="1350" dirty="0">
                <a:solidFill>
                  <a:srgbClr val="000066"/>
                </a:solidFill>
                <a:latin typeface="Rockwell" panose="02060603020205020403" pitchFamily="18" charset="0"/>
                <a:ea typeface="Microsoft YaHei" panose="020B0503020204020204" pitchFamily="34" charset="-122"/>
              </a:rPr>
            </a:br>
            <a:br>
              <a:rPr lang="en-US" altLang="en-US" sz="1350"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p:cNvSpPr>
            <a:spLocks noGrp="1"/>
          </p:cNvSpPr>
          <p:nvPr>
            <p:ph type="sldNum" sz="quarter" idx="12"/>
          </p:nvPr>
        </p:nvSpPr>
        <p:spPr/>
        <p:txBody>
          <a:bodyPr/>
          <a:lstStyle/>
          <a:p>
            <a:pPr>
              <a:defRPr/>
            </a:pPr>
            <a:fld id="{F9B04EAC-6405-42D3-B5A3-0AE3489ADD26}" type="slidenum">
              <a:rPr lang="en-US" smtClean="0"/>
              <a:pPr>
                <a:defRPr/>
              </a:pPr>
              <a:t>46</a:t>
            </a:fld>
            <a:endParaRPr lang="en-US" dirty="0"/>
          </a:p>
        </p:txBody>
      </p:sp>
      <p:sp>
        <p:nvSpPr>
          <p:cNvPr id="2" name="Rectangle 4">
            <a:extLst>
              <a:ext uri="{FF2B5EF4-FFF2-40B4-BE49-F238E27FC236}">
                <a16:creationId xmlns:a16="http://schemas.microsoft.com/office/drawing/2014/main" id="{710270DC-1EB4-184C-4499-0AECA85F6AE2}"/>
              </a:ext>
            </a:extLst>
          </p:cNvPr>
          <p:cNvSpPr txBox="1">
            <a:spLocks noChangeArrowheads="1"/>
          </p:cNvSpPr>
          <p:nvPr/>
        </p:nvSpPr>
        <p:spPr>
          <a:xfrm>
            <a:off x="350520" y="156736"/>
            <a:ext cx="8496300" cy="887204"/>
          </a:xfrm>
          <a:prstGeom prst="rect">
            <a:avLst/>
          </a:prstGeom>
        </p:spPr>
        <p:txBody>
          <a:bodyPr>
            <a:normAutofit fontScale="82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000" dirty="0">
                <a:latin typeface="Rockwell" panose="02060603020205020403" pitchFamily="18" charset="0"/>
              </a:rPr>
              <a:t>G9B12</a:t>
            </a:r>
          </a:p>
          <a:p>
            <a:pPr algn="ctr">
              <a:lnSpc>
                <a:spcPct val="150000"/>
              </a:lnSpc>
            </a:pPr>
            <a:r>
              <a:rPr lang="en-US" altLang="en-US" sz="2000" dirty="0">
                <a:latin typeface="Rockwell" panose="02060603020205020403" pitchFamily="18" charset="0"/>
              </a:rPr>
              <a:t>What is the approximate length for a 1/4 wave monopole antenna cut for 28.5 MHz?</a:t>
            </a:r>
          </a:p>
        </p:txBody>
      </p:sp>
    </p:spTree>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A0C1A6-E098-A032-CD24-8E334B6A5C27}"/>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996160CC-6C70-CCDE-CCEC-2A57E1619503}"/>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As high as possible above the ground</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Parallel to the antenna element</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On the surface or buried a few inches below the ground</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At the center of the antenna</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540EEC6C-BFBE-5215-2EEA-F7AED80F7C4D}"/>
              </a:ext>
            </a:extLst>
          </p:cNvPr>
          <p:cNvSpPr>
            <a:spLocks noGrp="1"/>
          </p:cNvSpPr>
          <p:nvPr>
            <p:ph type="sldNum" sz="quarter" idx="12"/>
          </p:nvPr>
        </p:nvSpPr>
        <p:spPr/>
        <p:txBody>
          <a:bodyPr/>
          <a:lstStyle/>
          <a:p>
            <a:pPr>
              <a:defRPr/>
            </a:pPr>
            <a:fld id="{F9B04EAC-6405-42D3-B5A3-0AE3489ADD26}" type="slidenum">
              <a:rPr lang="en-US" smtClean="0"/>
              <a:pPr>
                <a:defRPr/>
              </a:pPr>
              <a:t>47</a:t>
            </a:fld>
            <a:endParaRPr lang="en-US" dirty="0"/>
          </a:p>
        </p:txBody>
      </p:sp>
      <p:sp>
        <p:nvSpPr>
          <p:cNvPr id="2" name="Rectangle 4">
            <a:extLst>
              <a:ext uri="{FF2B5EF4-FFF2-40B4-BE49-F238E27FC236}">
                <a16:creationId xmlns:a16="http://schemas.microsoft.com/office/drawing/2014/main" id="{6777D824-ED30-EB64-3142-2EA7E680E49B}"/>
              </a:ext>
            </a:extLst>
          </p:cNvPr>
          <p:cNvSpPr txBox="1">
            <a:spLocks noChangeArrowheads="1"/>
          </p:cNvSpPr>
          <p:nvPr/>
        </p:nvSpPr>
        <p:spPr>
          <a:xfrm>
            <a:off x="350520" y="156736"/>
            <a:ext cx="8496300" cy="887204"/>
          </a:xfrm>
          <a:prstGeom prst="rect">
            <a:avLst/>
          </a:prstGeom>
        </p:spPr>
        <p:txBody>
          <a:bodyPr>
            <a:normAutofit fontScale="675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G9B06</a:t>
            </a:r>
          </a:p>
          <a:p>
            <a:pPr algn="ctr">
              <a:lnSpc>
                <a:spcPct val="150000"/>
              </a:lnSpc>
            </a:pPr>
            <a:r>
              <a:rPr lang="en-US" altLang="en-US" sz="2200" dirty="0">
                <a:latin typeface="Rockwell" panose="02060603020205020403" pitchFamily="18" charset="0"/>
              </a:rPr>
              <a:t>Where should the radial wires of a ground-mounted vertical antenna system be placed?</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4264993520"/>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187177-B4EA-84B0-D3D3-389399DA811A}"/>
            </a:ext>
          </a:extLst>
        </p:cNvPr>
        <p:cNvGrpSpPr/>
        <p:nvPr/>
      </p:nvGrpSpPr>
      <p:grpSpPr>
        <a:xfrm>
          <a:off x="0" y="0"/>
          <a:ext cx="0" cy="0"/>
          <a:chOff x="0" y="0"/>
          <a:chExt cx="0" cy="0"/>
        </a:xfrm>
      </p:grpSpPr>
      <p:sp>
        <p:nvSpPr>
          <p:cNvPr id="78850" name="Rectangle 1">
            <a:extLst>
              <a:ext uri="{FF2B5EF4-FFF2-40B4-BE49-F238E27FC236}">
                <a16:creationId xmlns:a16="http://schemas.microsoft.com/office/drawing/2014/main" id="{436D87EB-8E4F-8E15-E15D-EF86F6847656}"/>
              </a:ext>
            </a:extLst>
          </p:cNvPr>
          <p:cNvSpPr>
            <a:spLocks noChangeArrowheads="1"/>
          </p:cNvSpPr>
          <p:nvPr/>
        </p:nvSpPr>
        <p:spPr bwMode="auto">
          <a:xfrm>
            <a:off x="628650" y="-45243"/>
            <a:ext cx="8058150" cy="10620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9pPr>
          </a:lstStyle>
          <a:p>
            <a:pPr eaLnBrk="1" hangingPunct="1">
              <a:buClr>
                <a:srgbClr val="000000"/>
              </a:buClr>
              <a:buSzPct val="100000"/>
              <a:buFont typeface="Times New Roman" panose="02020603050405020304" pitchFamily="18" charset="0"/>
              <a:buNone/>
            </a:pPr>
            <a:r>
              <a:rPr lang="en-US" altLang="en-US" sz="3000" dirty="0">
                <a:solidFill>
                  <a:srgbClr val="FFFFFF"/>
                </a:solidFill>
                <a:latin typeface="Rockwell" panose="02060603020205020403" pitchFamily="18" charset="0"/>
                <a:ea typeface="Microsoft YaHei" panose="020B0503020204020204" pitchFamily="34" charset="-122"/>
              </a:rPr>
              <a:t>G9B07</a:t>
            </a:r>
            <a:r>
              <a:rPr lang="en-US" altLang="en-US" sz="2700" dirty="0">
                <a:solidFill>
                  <a:srgbClr val="FFFFFF"/>
                </a:solidFill>
                <a:latin typeface="Rockwell" panose="02060603020205020403" pitchFamily="18" charset="0"/>
                <a:ea typeface="Microsoft YaHei" panose="020B0503020204020204" pitchFamily="34" charset="-122"/>
              </a:rPr>
              <a:t> 	</a:t>
            </a:r>
            <a:r>
              <a:rPr lang="en-US" altLang="en-US" sz="2100" dirty="0">
                <a:solidFill>
                  <a:srgbClr val="FFFFFF"/>
                </a:solidFill>
                <a:latin typeface="Rockwell" panose="02060603020205020403" pitchFamily="18" charset="0"/>
                <a:ea typeface="Microsoft YaHei" panose="020B0503020204020204" pitchFamily="34" charset="-122"/>
              </a:rPr>
              <a:t>How does the feed-point impedance of a ½ wave 						dipole antenna change as the antenna is lowered 						below ¼ wave above ground ?</a:t>
            </a:r>
          </a:p>
        </p:txBody>
      </p:sp>
      <p:sp>
        <p:nvSpPr>
          <p:cNvPr id="39938" name="Rectangle 2">
            <a:extLst>
              <a:ext uri="{FF2B5EF4-FFF2-40B4-BE49-F238E27FC236}">
                <a16:creationId xmlns:a16="http://schemas.microsoft.com/office/drawing/2014/main" id="{2A22CDBA-6806-3466-F339-334B2AD6039E}"/>
              </a:ext>
            </a:extLst>
          </p:cNvPr>
          <p:cNvSpPr>
            <a:spLocks noChangeArrowheads="1"/>
          </p:cNvSpPr>
          <p:nvPr/>
        </p:nvSpPr>
        <p:spPr bwMode="auto">
          <a:xfrm>
            <a:off x="297180" y="1201272"/>
            <a:ext cx="7109460" cy="33522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The reflector is longer, and the director is shorter</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The reflector is shorter, and the director is longer</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They are all the same length</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Relative length depends on the frequency of operation</a:t>
            </a:r>
          </a:p>
          <a:p>
            <a:pPr>
              <a:spcBef>
                <a:spcPts val="450"/>
              </a:spcBef>
              <a:buClr>
                <a:srgbClr val="FF1515"/>
              </a:buClr>
              <a:buSzPct val="100000"/>
              <a:buFont typeface="Times New Roman" panose="02020603050405020304" pitchFamily="18" charset="0"/>
              <a:buAutoNum type="alphaUcPeriod"/>
            </a:pPr>
            <a:endParaRPr lang="en-US" altLang="en-US" sz="2100" dirty="0">
              <a:solidFill>
                <a:srgbClr val="000066"/>
              </a:solidFill>
              <a:latin typeface="Rockwell" panose="02060603020205020403" pitchFamily="18" charset="0"/>
              <a:ea typeface="Microsoft YaHei" panose="020B0503020204020204" pitchFamily="34" charset="-122"/>
            </a:endParaRPr>
          </a:p>
        </p:txBody>
      </p:sp>
      <p:sp>
        <p:nvSpPr>
          <p:cNvPr id="3" name="Slide Number Placeholder 2">
            <a:extLst>
              <a:ext uri="{FF2B5EF4-FFF2-40B4-BE49-F238E27FC236}">
                <a16:creationId xmlns:a16="http://schemas.microsoft.com/office/drawing/2014/main" id="{799B767E-EB2A-D819-068A-264478D2C56E}"/>
              </a:ext>
            </a:extLst>
          </p:cNvPr>
          <p:cNvSpPr>
            <a:spLocks noGrp="1"/>
          </p:cNvSpPr>
          <p:nvPr>
            <p:ph type="sldNum" sz="quarter" idx="12"/>
          </p:nvPr>
        </p:nvSpPr>
        <p:spPr/>
        <p:txBody>
          <a:bodyPr/>
          <a:lstStyle/>
          <a:p>
            <a:pPr>
              <a:defRPr/>
            </a:pPr>
            <a:fld id="{F9B04EAC-6405-42D3-B5A3-0AE3489ADD26}" type="slidenum">
              <a:rPr lang="en-US" smtClean="0"/>
              <a:pPr>
                <a:defRPr/>
              </a:pPr>
              <a:t>48</a:t>
            </a:fld>
            <a:endParaRPr lang="en-US" dirty="0"/>
          </a:p>
        </p:txBody>
      </p:sp>
      <p:sp>
        <p:nvSpPr>
          <p:cNvPr id="2" name="Rectangle 4">
            <a:extLst>
              <a:ext uri="{FF2B5EF4-FFF2-40B4-BE49-F238E27FC236}">
                <a16:creationId xmlns:a16="http://schemas.microsoft.com/office/drawing/2014/main" id="{030246C3-3B91-F3A9-5089-E6E3AD0A3243}"/>
              </a:ext>
            </a:extLst>
          </p:cNvPr>
          <p:cNvSpPr txBox="1">
            <a:spLocks noChangeArrowheads="1"/>
          </p:cNvSpPr>
          <p:nvPr/>
        </p:nvSpPr>
        <p:spPr>
          <a:xfrm>
            <a:off x="350520" y="156736"/>
            <a:ext cx="8496300" cy="119200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000" dirty="0">
                <a:latin typeface="Rockwell" panose="02060603020205020403" pitchFamily="18" charset="0"/>
              </a:rPr>
              <a:t>G9C03</a:t>
            </a:r>
          </a:p>
          <a:p>
            <a:pPr algn="ctr">
              <a:lnSpc>
                <a:spcPct val="150000"/>
              </a:lnSpc>
            </a:pPr>
            <a:r>
              <a:rPr lang="en-US" altLang="en-US" sz="2000" dirty="0">
                <a:latin typeface="Rockwell" panose="02060603020205020403" pitchFamily="18" charset="0"/>
              </a:rPr>
              <a:t>How do the lengths of a three-element Yagi reflector and director compare to that of the driven element?</a:t>
            </a:r>
          </a:p>
        </p:txBody>
      </p:sp>
    </p:spTree>
    <p:extLst>
      <p:ext uri="{BB962C8B-B14F-4D97-AF65-F5344CB8AC3E}">
        <p14:creationId xmlns:p14="http://schemas.microsoft.com/office/powerpoint/2010/main" val="2087893689"/>
      </p:ext>
    </p:extLst>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343713-565A-DC11-1C57-2F0A8AB16617}"/>
            </a:ext>
          </a:extLst>
        </p:cNvPr>
        <p:cNvGrpSpPr/>
        <p:nvPr/>
      </p:nvGrpSpPr>
      <p:grpSpPr>
        <a:xfrm>
          <a:off x="0" y="0"/>
          <a:ext cx="0" cy="0"/>
          <a:chOff x="0" y="0"/>
          <a:chExt cx="0" cy="0"/>
        </a:xfrm>
      </p:grpSpPr>
      <p:sp>
        <p:nvSpPr>
          <p:cNvPr id="76802" name="Rectangle 1">
            <a:extLst>
              <a:ext uri="{FF2B5EF4-FFF2-40B4-BE49-F238E27FC236}">
                <a16:creationId xmlns:a16="http://schemas.microsoft.com/office/drawing/2014/main" id="{3C3706B0-656F-E27D-1DDC-FEB5E44C9C56}"/>
              </a:ext>
            </a:extLst>
          </p:cNvPr>
          <p:cNvSpPr>
            <a:spLocks noChangeArrowheads="1"/>
          </p:cNvSpPr>
          <p:nvPr/>
        </p:nvSpPr>
        <p:spPr bwMode="auto">
          <a:xfrm>
            <a:off x="7144" y="-57150"/>
            <a:ext cx="9144000" cy="10965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9pPr>
          </a:lstStyle>
          <a:p>
            <a:pPr eaLnBrk="1" hangingPunct="1">
              <a:buClr>
                <a:srgbClr val="000000"/>
              </a:buClr>
              <a:buSzPct val="100000"/>
              <a:buFont typeface="Times New Roman" panose="02020603050405020304" pitchFamily="18" charset="0"/>
              <a:buNone/>
            </a:pPr>
            <a:r>
              <a:rPr lang="en-US" altLang="en-US" sz="3000" dirty="0">
                <a:solidFill>
                  <a:srgbClr val="FFFFFF"/>
                </a:solidFill>
                <a:latin typeface="Rockwell" panose="02060603020205020403" pitchFamily="18" charset="0"/>
                <a:ea typeface="Microsoft YaHei" panose="020B0503020204020204" pitchFamily="34" charset="-122"/>
              </a:rPr>
              <a:t>G9D01</a:t>
            </a:r>
            <a:r>
              <a:rPr lang="en-US" altLang="en-US" sz="2700" dirty="0">
                <a:solidFill>
                  <a:srgbClr val="FFFFFF"/>
                </a:solidFill>
                <a:latin typeface="Rockwell" panose="02060603020205020403" pitchFamily="18" charset="0"/>
                <a:ea typeface="Microsoft YaHei" panose="020B0503020204020204" pitchFamily="34" charset="-122"/>
              </a:rPr>
              <a:t> 	</a:t>
            </a:r>
            <a:r>
              <a:rPr lang="en-US" altLang="en-US" sz="2100" dirty="0">
                <a:solidFill>
                  <a:srgbClr val="FFFFFF"/>
                </a:solidFill>
                <a:latin typeface="Rockwell" panose="02060603020205020403" pitchFamily="18" charset="0"/>
                <a:ea typeface="Microsoft YaHei" panose="020B0503020204020204" pitchFamily="34" charset="-122"/>
              </a:rPr>
              <a:t>Which of the following antenna types will be most effective as 				a Near Vertical Incidence Skywave (NVIS) antenna for short-					skip communications on 40 meters during the day ?</a:t>
            </a:r>
          </a:p>
        </p:txBody>
      </p:sp>
      <p:sp>
        <p:nvSpPr>
          <p:cNvPr id="38914" name="Rectangle 2">
            <a:extLst>
              <a:ext uri="{FF2B5EF4-FFF2-40B4-BE49-F238E27FC236}">
                <a16:creationId xmlns:a16="http://schemas.microsoft.com/office/drawing/2014/main" id="{3A52951B-652F-9EFC-5D95-568008F997E2}"/>
              </a:ext>
            </a:extLst>
          </p:cNvPr>
          <p:cNvSpPr>
            <a:spLocks noChangeArrowheads="1"/>
          </p:cNvSpPr>
          <p:nvPr/>
        </p:nvSpPr>
        <p:spPr bwMode="auto">
          <a:xfrm>
            <a:off x="598170" y="779146"/>
            <a:ext cx="5029200" cy="32396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nchor="ctr"/>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1/4 wavelength</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1/2 wavelength</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3/4 wavelength</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1 wavelength</a:t>
            </a:r>
          </a:p>
          <a:p>
            <a:pPr marL="0" indent="0">
              <a:spcBef>
                <a:spcPts val="450"/>
              </a:spcBef>
              <a:buClr>
                <a:srgbClr val="FF1515"/>
              </a:buClr>
              <a:buSzPct val="100000"/>
            </a:pPr>
            <a:endParaRPr lang="en-US" altLang="en-US" dirty="0">
              <a:solidFill>
                <a:srgbClr val="000066"/>
              </a:solidFill>
              <a:latin typeface="Rockwell" panose="02060603020205020403" pitchFamily="18" charset="0"/>
              <a:ea typeface="Microsoft YaHei" panose="020B0503020204020204" pitchFamily="34" charset="-122"/>
            </a:endParaRPr>
          </a:p>
        </p:txBody>
      </p:sp>
      <p:sp>
        <p:nvSpPr>
          <p:cNvPr id="2" name="Slide Number Placeholder 1">
            <a:extLst>
              <a:ext uri="{FF2B5EF4-FFF2-40B4-BE49-F238E27FC236}">
                <a16:creationId xmlns:a16="http://schemas.microsoft.com/office/drawing/2014/main" id="{245B7AD9-F008-7174-08F9-30626DC652FD}"/>
              </a:ext>
            </a:extLst>
          </p:cNvPr>
          <p:cNvSpPr>
            <a:spLocks noGrp="1"/>
          </p:cNvSpPr>
          <p:nvPr>
            <p:ph type="sldNum" sz="quarter" idx="12"/>
          </p:nvPr>
        </p:nvSpPr>
        <p:spPr/>
        <p:txBody>
          <a:bodyPr/>
          <a:lstStyle/>
          <a:p>
            <a:pPr>
              <a:defRPr/>
            </a:pPr>
            <a:fld id="{F9B04EAC-6405-42D3-B5A3-0AE3489ADD26}" type="slidenum">
              <a:rPr lang="en-US" smtClean="0">
                <a:solidFill>
                  <a:prstClr val="black">
                    <a:tint val="75000"/>
                  </a:prstClr>
                </a:solidFill>
              </a:rPr>
              <a:pPr>
                <a:defRPr/>
              </a:pPr>
              <a:t>49</a:t>
            </a:fld>
            <a:endParaRPr lang="en-US">
              <a:solidFill>
                <a:prstClr val="black">
                  <a:tint val="75000"/>
                </a:prstClr>
              </a:solidFill>
            </a:endParaRPr>
          </a:p>
        </p:txBody>
      </p:sp>
      <p:sp>
        <p:nvSpPr>
          <p:cNvPr id="3" name="Rectangle 4">
            <a:extLst>
              <a:ext uri="{FF2B5EF4-FFF2-40B4-BE49-F238E27FC236}">
                <a16:creationId xmlns:a16="http://schemas.microsoft.com/office/drawing/2014/main" id="{D609C8F4-059C-1C4B-A38B-668A03D5A383}"/>
              </a:ext>
            </a:extLst>
          </p:cNvPr>
          <p:cNvSpPr txBox="1">
            <a:spLocks noChangeArrowheads="1"/>
          </p:cNvSpPr>
          <p:nvPr/>
        </p:nvSpPr>
        <p:spPr>
          <a:xfrm>
            <a:off x="350520" y="156736"/>
            <a:ext cx="8496300" cy="887204"/>
          </a:xfrm>
          <a:prstGeom prst="rect">
            <a:avLst/>
          </a:prstGeom>
        </p:spPr>
        <p:txBody>
          <a:bodyPr>
            <a:normAutofit fontScale="9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000" dirty="0">
                <a:latin typeface="Rockwell" panose="02060603020205020403" pitchFamily="18" charset="0"/>
              </a:rPr>
              <a:t>G9C02</a:t>
            </a:r>
          </a:p>
          <a:p>
            <a:pPr algn="ctr">
              <a:lnSpc>
                <a:spcPct val="150000"/>
              </a:lnSpc>
            </a:pPr>
            <a:r>
              <a:rPr lang="en-US" altLang="en-US" sz="2000" dirty="0">
                <a:latin typeface="Rockwell" panose="02060603020205020403" pitchFamily="18" charset="0"/>
              </a:rPr>
              <a:t>What is the approximate length of the driven element of a Yagi antenna?</a:t>
            </a:r>
          </a:p>
        </p:txBody>
      </p:sp>
    </p:spTree>
    <p:extLst>
      <p:ext uri="{BB962C8B-B14F-4D97-AF65-F5344CB8AC3E}">
        <p14:creationId xmlns:p14="http://schemas.microsoft.com/office/powerpoint/2010/main" val="2522305568"/>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additive="repl">
                                        <p:cTn id="6" dur="1000" fill="hold" masterRel="lastClick"/>
                                        <p:tgtEl>
                                          <p:spTgt spid="38914">
                                            <p:txEl>
                                              <p:pRg st="0" end="0"/>
                                            </p:txEl>
                                          </p:spTgt>
                                        </p:tgtEl>
                                        <p:attrNameLst>
                                          <p:attrName>style.color</p:attrName>
                                        </p:attrNameLst>
                                      </p:cBhvr>
                                      <p:to>
                                        <a:srgbClr val="FF1515"/>
                                      </p:to>
                                    </p:animClr>
                                  </p:childTnLst>
                                </p:cTn>
                              </p:par>
                            </p:childTnLst>
                          </p:cTn>
                        </p:par>
                      </p:childTnLst>
                    </p:cTn>
                  </p:par>
                  <p:par>
                    <p:cTn id="7" fill="hold">
                      <p:stCondLst>
                        <p:cond delay="indefinite"/>
                      </p:stCondLst>
                      <p:childTnLst>
                        <p:par>
                          <p:cTn id="8" fill="hold">
                            <p:stCondLst>
                              <p:cond delay="0"/>
                            </p:stCondLst>
                            <p:childTnLst>
                              <p:par>
                                <p:cTn id="9" presetID="3" presetClass="emph" presetSubtype="2" fill="hold" nodeType="clickEffect">
                                  <p:stCondLst>
                                    <p:cond delay="0"/>
                                  </p:stCondLst>
                                  <p:childTnLst>
                                    <p:animClr clrSpc="rgb" dir="cw">
                                      <p:cBhvr additive="repl">
                                        <p:cTn id="10" dur="1000" fill="hold" masterRel="lastClick"/>
                                        <p:tgtEl>
                                          <p:spTgt spid="38914">
                                            <p:txEl>
                                              <p:pRg st="1" end="1"/>
                                            </p:txEl>
                                          </p:spTgt>
                                        </p:tgtEl>
                                        <p:attrNameLst>
                                          <p:attrName>style.color</p:attrName>
                                        </p:attrNameLst>
                                      </p:cBhvr>
                                      <p:to>
                                        <a:srgbClr val="FF1515"/>
                                      </p:to>
                                    </p:animClr>
                                  </p:childTnLst>
                                </p:cTn>
                              </p:par>
                            </p:childTnLst>
                          </p:cTn>
                        </p:par>
                      </p:childTnLst>
                    </p:cTn>
                  </p:par>
                  <p:par>
                    <p:cTn id="11" fill="hold">
                      <p:stCondLst>
                        <p:cond delay="indefinite"/>
                      </p:stCondLst>
                      <p:childTnLst>
                        <p:par>
                          <p:cTn id="12" fill="hold">
                            <p:stCondLst>
                              <p:cond delay="0"/>
                            </p:stCondLst>
                            <p:childTnLst>
                              <p:par>
                                <p:cTn id="13" presetID="3" presetClass="emph" presetSubtype="2" fill="hold" nodeType="clickEffect">
                                  <p:stCondLst>
                                    <p:cond delay="0"/>
                                  </p:stCondLst>
                                  <p:childTnLst>
                                    <p:animClr clrSpc="rgb" dir="cw">
                                      <p:cBhvr additive="repl">
                                        <p:cTn id="14" dur="1000" fill="hold" masterRel="lastClick"/>
                                        <p:tgtEl>
                                          <p:spTgt spid="38914">
                                            <p:txEl>
                                              <p:pRg st="2" end="2"/>
                                            </p:txEl>
                                          </p:spTgt>
                                        </p:tgtEl>
                                        <p:attrNameLst>
                                          <p:attrName>style.color</p:attrName>
                                        </p:attrNameLst>
                                      </p:cBhvr>
                                      <p:to>
                                        <a:srgbClr val="FF1515"/>
                                      </p:to>
                                    </p:animClr>
                                  </p:childTnLst>
                                </p:cTn>
                              </p:par>
                            </p:childTnLst>
                          </p:cTn>
                        </p:par>
                      </p:childTnLst>
                    </p:cTn>
                  </p:par>
                  <p:par>
                    <p:cTn id="15" fill="hold">
                      <p:stCondLst>
                        <p:cond delay="indefinite"/>
                      </p:stCondLst>
                      <p:childTnLst>
                        <p:par>
                          <p:cTn id="16" fill="hold">
                            <p:stCondLst>
                              <p:cond delay="0"/>
                            </p:stCondLst>
                            <p:childTnLst>
                              <p:par>
                                <p:cTn id="17" presetID="3" presetClass="emph" presetSubtype="2" fill="hold" nodeType="clickEffect">
                                  <p:stCondLst>
                                    <p:cond delay="0"/>
                                  </p:stCondLst>
                                  <p:childTnLst>
                                    <p:animClr clrSpc="rgb" dir="cw">
                                      <p:cBhvr additive="repl">
                                        <p:cTn id="18" dur="1000" fill="hold" masterRel="lastClick"/>
                                        <p:tgtEl>
                                          <p:spTgt spid="38914">
                                            <p:txEl>
                                              <p:pRg st="3" end="3"/>
                                            </p:txEl>
                                          </p:spTgt>
                                        </p:tgtEl>
                                        <p:attrNameLst>
                                          <p:attrName>style.color</p:attrName>
                                        </p:attrNameLst>
                                      </p:cBhvr>
                                      <p:to>
                                        <a:srgbClr val="FF1515"/>
                                      </p:to>
                                    </p:animClr>
                                  </p:childTnLst>
                                </p:cTn>
                              </p:par>
                              <p:par>
                                <p:cTn id="19" presetID="5" presetClass="emph" presetSubtype="1" fill="hold" nodeType="withEffect">
                                  <p:stCondLst>
                                    <p:cond delay="0"/>
                                  </p:stCondLst>
                                  <p:childTnLst>
                                    <p:set>
                                      <p:cBhvr additive="repl">
                                        <p:cTn id="20" dur="indefinite"/>
                                        <p:tgtEl>
                                          <p:spTgt spid="38914">
                                            <p:txEl>
                                              <p:pRg st="0" end="0"/>
                                            </p:txEl>
                                          </p:spTgt>
                                        </p:tgtEl>
                                        <p:attrNameLst>
                                          <p:attrName>style.fontStyle</p:attrName>
                                        </p:attrNameLst>
                                      </p:cBhvr>
                                      <p:to>
                                        <p:strVal val="normal"/>
                                      </p:to>
                                    </p:set>
                                    <p:set>
                                      <p:cBhvr additive="repl">
                                        <p:cTn id="21" dur="indefinite"/>
                                        <p:tgtEl>
                                          <p:spTgt spid="38914">
                                            <p:txEl>
                                              <p:pRg st="0" end="0"/>
                                            </p:txEl>
                                          </p:spTgt>
                                        </p:tgtEl>
                                        <p:attrNameLst>
                                          <p:attrName>style.fontWeight</p:attrName>
                                        </p:attrNameLst>
                                      </p:cBhvr>
                                      <p:to>
                                        <p:strVal val="bold"/>
                                      </p:to>
                                    </p:set>
                                    <p:set>
                                      <p:cBhvr additive="repl">
                                        <p:cTn id="22" dur="indefinite"/>
                                        <p:tgtEl>
                                          <p:spTgt spid="38914">
                                            <p:txEl>
                                              <p:pRg st="0" end="0"/>
                                            </p:txEl>
                                          </p:spTgt>
                                        </p:tgtEl>
                                        <p:attrNameLst>
                                          <p:attrName>style.textDecorationUnderline</p:attrName>
                                        </p:attrNameLst>
                                      </p:cBhvr>
                                      <p:to>
                                        <p:strVal val="false"/>
                                      </p:to>
                                    </p:set>
                                  </p:childTnLst>
                                </p:cTn>
                              </p:par>
                              <p:par>
                                <p:cTn id="23" presetID="5" presetClass="emph" presetSubtype="1" fill="hold" nodeType="withEffect">
                                  <p:stCondLst>
                                    <p:cond delay="0"/>
                                  </p:stCondLst>
                                  <p:childTnLst>
                                    <p:set>
                                      <p:cBhvr additive="repl">
                                        <p:cTn id="24" dur="indefinite"/>
                                        <p:tgtEl>
                                          <p:spTgt spid="38914">
                                            <p:txEl>
                                              <p:pRg st="1" end="1"/>
                                            </p:txEl>
                                          </p:spTgt>
                                        </p:tgtEl>
                                        <p:attrNameLst>
                                          <p:attrName>style.fontStyle</p:attrName>
                                        </p:attrNameLst>
                                      </p:cBhvr>
                                      <p:to>
                                        <p:strVal val="normal"/>
                                      </p:to>
                                    </p:set>
                                    <p:set>
                                      <p:cBhvr additive="repl">
                                        <p:cTn id="25" dur="indefinite"/>
                                        <p:tgtEl>
                                          <p:spTgt spid="38914">
                                            <p:txEl>
                                              <p:pRg st="1" end="1"/>
                                            </p:txEl>
                                          </p:spTgt>
                                        </p:tgtEl>
                                        <p:attrNameLst>
                                          <p:attrName>style.fontWeight</p:attrName>
                                        </p:attrNameLst>
                                      </p:cBhvr>
                                      <p:to>
                                        <p:strVal val="bold"/>
                                      </p:to>
                                    </p:set>
                                    <p:set>
                                      <p:cBhvr additive="repl">
                                        <p:cTn id="26" dur="indefinite"/>
                                        <p:tgtEl>
                                          <p:spTgt spid="38914">
                                            <p:txEl>
                                              <p:pRg st="1" end="1"/>
                                            </p:txEl>
                                          </p:spTgt>
                                        </p:tgtEl>
                                        <p:attrNameLst>
                                          <p:attrName>style.textDecorationUnderline</p:attrName>
                                        </p:attrNameLst>
                                      </p:cBhvr>
                                      <p:to>
                                        <p:strVal val="false"/>
                                      </p:to>
                                    </p:set>
                                  </p:childTnLst>
                                </p:cTn>
                              </p:par>
                              <p:par>
                                <p:cTn id="27" presetID="5" presetClass="emph" presetSubtype="1" fill="hold" nodeType="withEffect">
                                  <p:stCondLst>
                                    <p:cond delay="0"/>
                                  </p:stCondLst>
                                  <p:childTnLst>
                                    <p:set>
                                      <p:cBhvr additive="repl">
                                        <p:cTn id="28" dur="indefinite"/>
                                        <p:tgtEl>
                                          <p:spTgt spid="38914">
                                            <p:txEl>
                                              <p:pRg st="2" end="2"/>
                                            </p:txEl>
                                          </p:spTgt>
                                        </p:tgtEl>
                                        <p:attrNameLst>
                                          <p:attrName>style.fontStyle</p:attrName>
                                        </p:attrNameLst>
                                      </p:cBhvr>
                                      <p:to>
                                        <p:strVal val="normal"/>
                                      </p:to>
                                    </p:set>
                                    <p:set>
                                      <p:cBhvr additive="repl">
                                        <p:cTn id="29" dur="indefinite"/>
                                        <p:tgtEl>
                                          <p:spTgt spid="38914">
                                            <p:txEl>
                                              <p:pRg st="2" end="2"/>
                                            </p:txEl>
                                          </p:spTgt>
                                        </p:tgtEl>
                                        <p:attrNameLst>
                                          <p:attrName>style.fontWeight</p:attrName>
                                        </p:attrNameLst>
                                      </p:cBhvr>
                                      <p:to>
                                        <p:strVal val="bold"/>
                                      </p:to>
                                    </p:set>
                                    <p:set>
                                      <p:cBhvr additive="repl">
                                        <p:cTn id="30" dur="indefinite"/>
                                        <p:tgtEl>
                                          <p:spTgt spid="38914">
                                            <p:txEl>
                                              <p:pRg st="2" end="2"/>
                                            </p:txEl>
                                          </p:spTgt>
                                        </p:tgtEl>
                                        <p:attrNameLst>
                                          <p:attrName>style.textDecorationUnderline</p:attrName>
                                        </p:attrNameLst>
                                      </p:cBhvr>
                                      <p:to>
                                        <p:strVal val="false"/>
                                      </p:to>
                                    </p:set>
                                  </p:childTnLst>
                                </p:cTn>
                              </p:par>
                              <p:par>
                                <p:cTn id="31" presetID="5" presetClass="emph" presetSubtype="1" fill="hold" nodeType="withEffect">
                                  <p:stCondLst>
                                    <p:cond delay="0"/>
                                  </p:stCondLst>
                                  <p:childTnLst>
                                    <p:set>
                                      <p:cBhvr additive="repl">
                                        <p:cTn id="32" dur="indefinite"/>
                                        <p:tgtEl>
                                          <p:spTgt spid="38914">
                                            <p:txEl>
                                              <p:pRg st="3" end="3"/>
                                            </p:txEl>
                                          </p:spTgt>
                                        </p:tgtEl>
                                        <p:attrNameLst>
                                          <p:attrName>style.fontStyle</p:attrName>
                                        </p:attrNameLst>
                                      </p:cBhvr>
                                      <p:to>
                                        <p:strVal val="normal"/>
                                      </p:to>
                                    </p:set>
                                    <p:set>
                                      <p:cBhvr additive="repl">
                                        <p:cTn id="33" dur="indefinite"/>
                                        <p:tgtEl>
                                          <p:spTgt spid="38914">
                                            <p:txEl>
                                              <p:pRg st="3" end="3"/>
                                            </p:txEl>
                                          </p:spTgt>
                                        </p:tgtEl>
                                        <p:attrNameLst>
                                          <p:attrName>style.fontWeight</p:attrName>
                                        </p:attrNameLst>
                                      </p:cBhvr>
                                      <p:to>
                                        <p:strVal val="bold"/>
                                      </p:to>
                                    </p:set>
                                    <p:set>
                                      <p:cBhvr additive="repl">
                                        <p:cTn id="34" dur="indefinite"/>
                                        <p:tgtEl>
                                          <p:spTgt spid="38914">
                                            <p:txEl>
                                              <p:pRg st="3" end="3"/>
                                            </p:txEl>
                                          </p:spTgt>
                                        </p:tgtEl>
                                        <p:attrNameLst>
                                          <p:attrName>style.textDecorationUnderline</p:attrName>
                                        </p:attrNameLst>
                                      </p:cBhvr>
                                      <p:to>
                                        <p:strVal val="false"/>
                                      </p:to>
                                    </p:set>
                                  </p:childTnLst>
                                </p:cTn>
                              </p:par>
                              <p:par>
                                <p:cTn id="35" presetID="8" presetClass="emph" fill="hold" nodeType="withEffect">
                                  <p:stCondLst>
                                    <p:cond delay="0"/>
                                  </p:stCondLst>
                                  <p:childTnLst>
                                    <p:animRot by="21600000">
                                      <p:cBhvr additive="repl">
                                        <p:cTn id="36" dur="1000" fill="hold"/>
                                        <p:tgtEl>
                                          <p:spTgt spid="38914">
                                            <p:txEl>
                                              <p:pRg st="0" end="0"/>
                                            </p:txEl>
                                          </p:spTgt>
                                        </p:tgtEl>
                                        <p:attrNameLst>
                                          <p:attrName>r</p:attrName>
                                        </p:attrNameLst>
                                      </p:cBhvr>
                                    </p:animRot>
                                  </p:childTnLst>
                                </p:cTn>
                              </p:par>
                              <p:par>
                                <p:cTn id="37" presetID="8" presetClass="emph" fill="hold" nodeType="withEffect">
                                  <p:stCondLst>
                                    <p:cond delay="0"/>
                                  </p:stCondLst>
                                  <p:childTnLst>
                                    <p:animRot by="21600000">
                                      <p:cBhvr additive="repl">
                                        <p:cTn id="38" dur="1000" fill="hold"/>
                                        <p:tgtEl>
                                          <p:spTgt spid="38914">
                                            <p:txEl>
                                              <p:pRg st="1" end="1"/>
                                            </p:txEl>
                                          </p:spTgt>
                                        </p:tgtEl>
                                        <p:attrNameLst>
                                          <p:attrName>r</p:attrName>
                                        </p:attrNameLst>
                                      </p:cBhvr>
                                    </p:animRot>
                                  </p:childTnLst>
                                </p:cTn>
                              </p:par>
                              <p:par>
                                <p:cTn id="39" presetID="8" presetClass="emph" fill="hold" nodeType="withEffect">
                                  <p:stCondLst>
                                    <p:cond delay="0"/>
                                  </p:stCondLst>
                                  <p:childTnLst>
                                    <p:animRot by="21600000">
                                      <p:cBhvr additive="repl">
                                        <p:cTn id="40" dur="1000" fill="hold"/>
                                        <p:tgtEl>
                                          <p:spTgt spid="38914">
                                            <p:txEl>
                                              <p:pRg st="2" end="2"/>
                                            </p:txEl>
                                          </p:spTgt>
                                        </p:tgtEl>
                                        <p:attrNameLst>
                                          <p:attrName>r</p:attrName>
                                        </p:attrNameLst>
                                      </p:cBhvr>
                                    </p:animRot>
                                  </p:childTnLst>
                                </p:cTn>
                              </p:par>
                              <p:par>
                                <p:cTn id="41" presetID="8" presetClass="emph" fill="hold" nodeType="withEffect">
                                  <p:stCondLst>
                                    <p:cond delay="0"/>
                                  </p:stCondLst>
                                  <p:childTnLst>
                                    <p:animRot by="21600000">
                                      <p:cBhvr additive="repl">
                                        <p:cTn id="42" dur="1000" fill="hold"/>
                                        <p:tgtEl>
                                          <p:spTgt spid="38914">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anose="020B0604030504040204" pitchFamily="34" charset="0"/>
              </a:defRPr>
            </a:lvl1pPr>
            <a:lvl2pPr marL="557213" indent="-214313" eaLnBrk="0" hangingPunct="0">
              <a:defRPr>
                <a:solidFill>
                  <a:schemeClr val="tx1"/>
                </a:solidFill>
                <a:latin typeface="Verdana" panose="020B0604030504040204" pitchFamily="34" charset="0"/>
              </a:defRPr>
            </a:lvl2pPr>
            <a:lvl3pPr marL="857250" indent="-171450" eaLnBrk="0" hangingPunct="0">
              <a:defRPr>
                <a:solidFill>
                  <a:schemeClr val="tx1"/>
                </a:solidFill>
                <a:latin typeface="Verdana" panose="020B0604030504040204" pitchFamily="34" charset="0"/>
              </a:defRPr>
            </a:lvl3pPr>
            <a:lvl4pPr marL="1200150" indent="-171450" eaLnBrk="0" hangingPunct="0">
              <a:defRPr>
                <a:solidFill>
                  <a:schemeClr val="tx1"/>
                </a:solidFill>
                <a:latin typeface="Verdana" panose="020B0604030504040204" pitchFamily="34" charset="0"/>
              </a:defRPr>
            </a:lvl4pPr>
            <a:lvl5pPr marL="1543050" indent="-171450" eaLnBrk="0" hangingPunct="0">
              <a:defRPr>
                <a:solidFill>
                  <a:schemeClr val="tx1"/>
                </a:solidFill>
                <a:latin typeface="Verdana" panose="020B0604030504040204" pitchFamily="34" charset="0"/>
              </a:defRPr>
            </a:lvl5pPr>
            <a:lvl6pPr marL="1885950" indent="-171450" eaLnBrk="0" fontAlgn="base" hangingPunct="0">
              <a:spcBef>
                <a:spcPct val="0"/>
              </a:spcBef>
              <a:spcAft>
                <a:spcPct val="0"/>
              </a:spcAft>
              <a:defRPr>
                <a:solidFill>
                  <a:schemeClr val="tx1"/>
                </a:solidFill>
                <a:latin typeface="Verdana" panose="020B0604030504040204" pitchFamily="34" charset="0"/>
              </a:defRPr>
            </a:lvl6pPr>
            <a:lvl7pPr marL="2228850" indent="-171450" eaLnBrk="0" fontAlgn="base" hangingPunct="0">
              <a:spcBef>
                <a:spcPct val="0"/>
              </a:spcBef>
              <a:spcAft>
                <a:spcPct val="0"/>
              </a:spcAft>
              <a:defRPr>
                <a:solidFill>
                  <a:schemeClr val="tx1"/>
                </a:solidFill>
                <a:latin typeface="Verdana" panose="020B0604030504040204" pitchFamily="34" charset="0"/>
              </a:defRPr>
            </a:lvl7pPr>
            <a:lvl8pPr marL="2571750" indent="-171450" eaLnBrk="0" fontAlgn="base" hangingPunct="0">
              <a:spcBef>
                <a:spcPct val="0"/>
              </a:spcBef>
              <a:spcAft>
                <a:spcPct val="0"/>
              </a:spcAft>
              <a:defRPr>
                <a:solidFill>
                  <a:schemeClr val="tx1"/>
                </a:solidFill>
                <a:latin typeface="Verdana" panose="020B0604030504040204" pitchFamily="34" charset="0"/>
              </a:defRPr>
            </a:lvl8pPr>
            <a:lvl9pPr marL="2914650" indent="-171450" eaLnBrk="0" fontAlgn="base" hangingPunct="0">
              <a:spcBef>
                <a:spcPct val="0"/>
              </a:spcBef>
              <a:spcAft>
                <a:spcPct val="0"/>
              </a:spcAft>
              <a:defRPr>
                <a:solidFill>
                  <a:schemeClr val="tx1"/>
                </a:solidFill>
                <a:latin typeface="Verdana" panose="020B0604030504040204" pitchFamily="34" charset="0"/>
              </a:defRPr>
            </a:lvl9pPr>
          </a:lstStyle>
          <a:p>
            <a:pPr eaLnBrk="1" hangingPunct="1"/>
            <a:fld id="{EC7C6CD3-71EE-4BC8-82AF-23E5EF8225FF}" type="slidenum">
              <a:rPr lang="en-US" altLang="en-US">
                <a:latin typeface="Times New Roman" panose="02020603050405020304" pitchFamily="18" charset="0"/>
              </a:rPr>
              <a:pPr eaLnBrk="1" hangingPunct="1"/>
              <a:t>5</a:t>
            </a:fld>
            <a:endParaRPr lang="en-US" altLang="en-US">
              <a:latin typeface="Times New Roman" panose="02020603050405020304" pitchFamily="18" charset="0"/>
            </a:endParaRPr>
          </a:p>
        </p:txBody>
      </p:sp>
      <p:sp>
        <p:nvSpPr>
          <p:cNvPr id="4099" name="Rectangle 4"/>
          <p:cNvSpPr>
            <a:spLocks noGrp="1" noChangeArrowheads="1"/>
          </p:cNvSpPr>
          <p:nvPr>
            <p:ph type="title"/>
          </p:nvPr>
        </p:nvSpPr>
        <p:spPr>
          <a:xfrm>
            <a:off x="1345406" y="296466"/>
            <a:ext cx="6481763" cy="651272"/>
          </a:xfrm>
        </p:spPr>
        <p:txBody>
          <a:bodyPr>
            <a:normAutofit fontScale="90000"/>
          </a:bodyPr>
          <a:lstStyle/>
          <a:p>
            <a:pPr algn="ctr" eaLnBrk="1" hangingPunct="1"/>
            <a:r>
              <a:rPr lang="en-US" altLang="en-US" sz="2700" dirty="0"/>
              <a:t>Amateur Radio General Class</a:t>
            </a:r>
            <a:br>
              <a:rPr lang="en-US" altLang="en-US" sz="2700" dirty="0"/>
            </a:br>
            <a:r>
              <a:rPr lang="en-US" altLang="en-US" sz="2700" dirty="0"/>
              <a:t>Element 3 Course Presentation</a:t>
            </a:r>
          </a:p>
        </p:txBody>
      </p:sp>
      <p:sp>
        <p:nvSpPr>
          <p:cNvPr id="2053" name="Rectangle 5"/>
          <p:cNvSpPr>
            <a:spLocks noGrp="1" noChangeArrowheads="1"/>
          </p:cNvSpPr>
          <p:nvPr>
            <p:ph type="body" idx="1"/>
          </p:nvPr>
        </p:nvSpPr>
        <p:spPr>
          <a:xfrm>
            <a:off x="621280" y="1227257"/>
            <a:ext cx="3823500" cy="3340894"/>
          </a:xfrm>
        </p:spPr>
        <p:txBody>
          <a:bodyPr>
            <a:normAutofit/>
          </a:bodyPr>
          <a:lstStyle/>
          <a:p>
            <a:pPr eaLnBrk="1" hangingPunct="1">
              <a:lnSpc>
                <a:spcPct val="90000"/>
              </a:lnSpc>
              <a:buClr>
                <a:srgbClr val="FF0000"/>
              </a:buClr>
              <a:buFont typeface="Wingdings" panose="05000000000000000000" pitchFamily="2" charset="2"/>
              <a:buChar char="Ø"/>
            </a:pPr>
            <a:r>
              <a:rPr lang="en-US" altLang="en-US" sz="2100" b="1" dirty="0"/>
              <a:t>ELEMENT 3 SUB-ELEMENTS</a:t>
            </a:r>
            <a:r>
              <a:rPr lang="en-US" altLang="en-US" b="1" dirty="0"/>
              <a:t> </a:t>
            </a:r>
            <a:r>
              <a:rPr lang="en-US" altLang="en-US" sz="750" b="1" dirty="0"/>
              <a:t>(Groupings)</a:t>
            </a:r>
            <a:endParaRPr lang="en-US" altLang="en-US" sz="900" b="1" dirty="0"/>
          </a:p>
          <a:p>
            <a:pPr lvl="1" eaLnBrk="1" hangingPunct="1">
              <a:lnSpc>
                <a:spcPct val="90000"/>
              </a:lnSpc>
            </a:pPr>
            <a:r>
              <a:rPr lang="en-US" altLang="en-US" sz="1800" b="1" dirty="0">
                <a:solidFill>
                  <a:schemeClr val="tx1"/>
                </a:solidFill>
              </a:rPr>
              <a:t>1 - Your Passing CSCE</a:t>
            </a:r>
          </a:p>
          <a:p>
            <a:pPr lvl="1" eaLnBrk="1" hangingPunct="1">
              <a:lnSpc>
                <a:spcPct val="90000"/>
              </a:lnSpc>
            </a:pPr>
            <a:r>
              <a:rPr lang="en-US" altLang="en-US" sz="1800" b="1" dirty="0">
                <a:solidFill>
                  <a:schemeClr val="tx1"/>
                </a:solidFill>
              </a:rPr>
              <a:t>2 - Your New General Bands</a:t>
            </a:r>
          </a:p>
          <a:p>
            <a:pPr lvl="1" eaLnBrk="1" hangingPunct="1">
              <a:lnSpc>
                <a:spcPct val="90000"/>
              </a:lnSpc>
            </a:pPr>
            <a:r>
              <a:rPr lang="en-US" altLang="en-US" sz="1800" b="1" dirty="0">
                <a:solidFill>
                  <a:schemeClr val="tx1"/>
                </a:solidFill>
              </a:rPr>
              <a:t>3 - FCC Rules</a:t>
            </a:r>
          </a:p>
          <a:p>
            <a:pPr lvl="1" eaLnBrk="1" hangingPunct="1">
              <a:lnSpc>
                <a:spcPct val="90000"/>
              </a:lnSpc>
            </a:pPr>
            <a:r>
              <a:rPr lang="en-US" altLang="en-US" sz="1800" b="1" dirty="0">
                <a:solidFill>
                  <a:schemeClr val="tx1"/>
                </a:solidFill>
              </a:rPr>
              <a:t>4 - Be a VE</a:t>
            </a:r>
          </a:p>
          <a:p>
            <a:pPr lvl="1" eaLnBrk="1" hangingPunct="1">
              <a:lnSpc>
                <a:spcPct val="90000"/>
              </a:lnSpc>
            </a:pPr>
            <a:r>
              <a:rPr lang="en-US" altLang="en-US" sz="1800" b="1" dirty="0">
                <a:solidFill>
                  <a:schemeClr val="tx1"/>
                </a:solidFill>
              </a:rPr>
              <a:t>5 Voice Operations</a:t>
            </a:r>
          </a:p>
          <a:p>
            <a:pPr lvl="1" eaLnBrk="1" hangingPunct="1">
              <a:lnSpc>
                <a:spcPct val="90000"/>
              </a:lnSpc>
            </a:pPr>
            <a:r>
              <a:rPr lang="en-US" altLang="en-US" sz="1800" b="1" dirty="0">
                <a:solidFill>
                  <a:schemeClr val="tx1"/>
                </a:solidFill>
              </a:rPr>
              <a:t>6 CW Lives</a:t>
            </a:r>
          </a:p>
          <a:p>
            <a:pPr lvl="1"/>
            <a:r>
              <a:rPr lang="en-US" altLang="en-US" sz="1800" b="1" dirty="0">
                <a:solidFill>
                  <a:schemeClr val="tx1"/>
                </a:solidFill>
              </a:rPr>
              <a:t>7 - Digital Operating</a:t>
            </a:r>
          </a:p>
          <a:p>
            <a:pPr lvl="1"/>
            <a:r>
              <a:rPr lang="en-US" altLang="en-US" sz="1800" b="1" dirty="0">
                <a:solidFill>
                  <a:schemeClr val="tx1"/>
                </a:solidFill>
              </a:rPr>
              <a:t>8 - In An Emergency</a:t>
            </a:r>
          </a:p>
          <a:p>
            <a:pPr lvl="1" eaLnBrk="1" hangingPunct="1">
              <a:lnSpc>
                <a:spcPct val="90000"/>
              </a:lnSpc>
            </a:pPr>
            <a:r>
              <a:rPr lang="en-US" altLang="en-US" sz="1800" b="1" dirty="0">
                <a:solidFill>
                  <a:schemeClr val="tx1"/>
                </a:solidFill>
              </a:rPr>
              <a:t>9 - </a:t>
            </a:r>
            <a:r>
              <a:rPr lang="en-US" altLang="en-US" sz="1800" b="1" dirty="0" err="1">
                <a:solidFill>
                  <a:schemeClr val="tx1"/>
                </a:solidFill>
              </a:rPr>
              <a:t>Skywave</a:t>
            </a:r>
            <a:r>
              <a:rPr lang="en-US" altLang="en-US" sz="1800" b="1" dirty="0">
                <a:solidFill>
                  <a:schemeClr val="tx1"/>
                </a:solidFill>
              </a:rPr>
              <a:t> Excitement</a:t>
            </a:r>
          </a:p>
          <a:p>
            <a:pPr lvl="1" eaLnBrk="1" hangingPunct="1">
              <a:lnSpc>
                <a:spcPct val="90000"/>
              </a:lnSpc>
              <a:buFontTx/>
              <a:buNone/>
            </a:pPr>
            <a:endParaRPr lang="en-US" altLang="en-US" sz="1800" b="1" dirty="0"/>
          </a:p>
        </p:txBody>
      </p:sp>
      <p:sp>
        <p:nvSpPr>
          <p:cNvPr id="5124" name="Rectangle 3"/>
          <p:cNvSpPr txBox="1">
            <a:spLocks noChangeArrowheads="1"/>
          </p:cNvSpPr>
          <p:nvPr/>
        </p:nvSpPr>
        <p:spPr>
          <a:xfrm>
            <a:off x="4923390" y="1553350"/>
            <a:ext cx="4061584" cy="2772160"/>
          </a:xfrm>
          <a:prstGeom prst="rect">
            <a:avLst/>
          </a:prstGeom>
        </p:spPr>
        <p:txBody>
          <a:bodyPr vert="horz" lIns="0" tIns="36000" rIns="0" bIns="36000" rtlCol="0">
            <a:normAutofit/>
          </a:bodyPr>
          <a:lstStyle>
            <a:lvl1pPr marL="144000" indent="-144000" algn="l" defTabSz="685800" rtl="0" eaLnBrk="1" latinLnBrk="0" hangingPunct="1">
              <a:lnSpc>
                <a:spcPct val="90000"/>
              </a:lnSpc>
              <a:spcBef>
                <a:spcPts val="750"/>
              </a:spcBef>
              <a:buClr>
                <a:srgbClr val="E33928"/>
              </a:buClr>
              <a:buFont typeface="Arial" panose="020B0604020202020204" pitchFamily="34" charset="0"/>
              <a:buChar char="•"/>
              <a:defRPr sz="1800" kern="1200">
                <a:solidFill>
                  <a:srgbClr val="15183E"/>
                </a:solidFill>
                <a:latin typeface="+mn-lt"/>
                <a:ea typeface="+mn-ea"/>
                <a:cs typeface="+mn-cs"/>
              </a:defRPr>
            </a:lvl1pPr>
            <a:lvl2pPr marL="288000" indent="-144000" algn="l" defTabSz="685800" rtl="0" eaLnBrk="1" latinLnBrk="0" hangingPunct="1">
              <a:lnSpc>
                <a:spcPct val="90000"/>
              </a:lnSpc>
              <a:spcBef>
                <a:spcPts val="375"/>
              </a:spcBef>
              <a:buClr>
                <a:srgbClr val="004B98"/>
              </a:buClr>
              <a:buFont typeface="Arial" panose="020B0604020202020204" pitchFamily="34" charset="0"/>
              <a:buChar char="•"/>
              <a:defRPr sz="1600" kern="1200">
                <a:solidFill>
                  <a:srgbClr val="B0B655"/>
                </a:solidFill>
                <a:latin typeface="+mn-lt"/>
                <a:ea typeface="+mn-ea"/>
                <a:cs typeface="+mn-cs"/>
              </a:defRPr>
            </a:lvl2pPr>
            <a:lvl3pPr marL="432000" indent="-144000" algn="l" defTabSz="685800" rtl="0" eaLnBrk="1" latinLnBrk="0" hangingPunct="1">
              <a:lnSpc>
                <a:spcPct val="90000"/>
              </a:lnSpc>
              <a:spcBef>
                <a:spcPts val="375"/>
              </a:spcBef>
              <a:buClr>
                <a:srgbClr val="B0B655"/>
              </a:buClr>
              <a:buFont typeface="Arial" panose="020B0604020202020204" pitchFamily="34" charset="0"/>
              <a:buChar char="•"/>
              <a:defRPr sz="1400" kern="1200">
                <a:solidFill>
                  <a:srgbClr val="004B98"/>
                </a:solidFill>
                <a:latin typeface="+mn-lt"/>
                <a:ea typeface="+mn-ea"/>
                <a:cs typeface="+mn-cs"/>
              </a:defRPr>
            </a:lvl3pPr>
            <a:lvl4pPr marL="576000" indent="-144000" algn="l" defTabSz="685800" rtl="0" eaLnBrk="1" latinLnBrk="0" hangingPunct="1">
              <a:lnSpc>
                <a:spcPct val="90000"/>
              </a:lnSpc>
              <a:spcBef>
                <a:spcPts val="375"/>
              </a:spcBef>
              <a:buClr>
                <a:srgbClr val="B0B655"/>
              </a:buClr>
              <a:buFont typeface="Arial" panose="020B0604020202020204" pitchFamily="34" charset="0"/>
              <a:buChar char="•"/>
              <a:defRPr sz="1200" kern="1200">
                <a:solidFill>
                  <a:srgbClr val="15183E"/>
                </a:solidFill>
                <a:latin typeface="+mn-lt"/>
                <a:ea typeface="+mn-ea"/>
                <a:cs typeface="+mn-cs"/>
              </a:defRPr>
            </a:lvl4pPr>
            <a:lvl5pPr marL="540000" indent="-108000" algn="l" defTabSz="685800" rtl="0" eaLnBrk="1" latinLnBrk="0" hangingPunct="1">
              <a:lnSpc>
                <a:spcPct val="90000"/>
              </a:lnSpc>
              <a:spcBef>
                <a:spcPts val="375"/>
              </a:spcBef>
              <a:buClr>
                <a:srgbClr val="B0B655"/>
              </a:buClr>
              <a:buFont typeface="Arial" panose="020B0604020202020204" pitchFamily="34" charset="0"/>
              <a:buChar char="•"/>
              <a:defRPr sz="1000" kern="1200">
                <a:solidFill>
                  <a:srgbClr val="15183E"/>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1"/>
            <a:r>
              <a:rPr lang="en-US" altLang="en-US" sz="1800" b="1" dirty="0">
                <a:solidFill>
                  <a:schemeClr val="tx1"/>
                </a:solidFill>
              </a:rPr>
              <a:t>10 - Your  HF Transmitter</a:t>
            </a:r>
          </a:p>
          <a:p>
            <a:pPr lvl="1"/>
            <a:r>
              <a:rPr lang="en-US" altLang="en-US" sz="1800" b="1" dirty="0">
                <a:solidFill>
                  <a:schemeClr val="tx1"/>
                </a:solidFill>
              </a:rPr>
              <a:t>11 - Your Receiver</a:t>
            </a:r>
          </a:p>
          <a:p>
            <a:pPr lvl="1"/>
            <a:r>
              <a:rPr lang="en-US" altLang="en-US" sz="1800" b="1" dirty="0">
                <a:solidFill>
                  <a:schemeClr val="tx1"/>
                </a:solidFill>
              </a:rPr>
              <a:t>12 - Oscillators &amp; Components</a:t>
            </a:r>
          </a:p>
          <a:p>
            <a:pPr lvl="1"/>
            <a:r>
              <a:rPr lang="en-US" altLang="en-US" sz="1800" b="1" dirty="0">
                <a:solidFill>
                  <a:schemeClr val="tx1"/>
                </a:solidFill>
              </a:rPr>
              <a:t>13 - Electrical Principles</a:t>
            </a:r>
          </a:p>
          <a:p>
            <a:pPr lvl="1"/>
            <a:r>
              <a:rPr lang="en-US" altLang="en-US" sz="1800" b="1" dirty="0">
                <a:solidFill>
                  <a:schemeClr val="tx1"/>
                </a:solidFill>
              </a:rPr>
              <a:t>14 - Circuits</a:t>
            </a:r>
          </a:p>
          <a:p>
            <a:pPr lvl="1"/>
            <a:r>
              <a:rPr lang="en-US" altLang="en-US" sz="1800" b="1" dirty="0">
                <a:solidFill>
                  <a:schemeClr val="tx1"/>
                </a:solidFill>
              </a:rPr>
              <a:t>15 - Good Grounds</a:t>
            </a:r>
          </a:p>
          <a:p>
            <a:pPr lvl="1">
              <a:buFont typeface="Wingdings" panose="05000000000000000000" pitchFamily="2" charset="2"/>
              <a:buChar char="Ø"/>
            </a:pPr>
            <a:r>
              <a:rPr lang="en-US" altLang="en-US" sz="1800" b="1" dirty="0">
                <a:solidFill>
                  <a:schemeClr val="accent1"/>
                </a:solidFill>
              </a:rPr>
              <a:t>16 - HF Antennas</a:t>
            </a:r>
          </a:p>
          <a:p>
            <a:pPr lvl="1"/>
            <a:r>
              <a:rPr lang="en-US" altLang="en-US" sz="1800" b="1" dirty="0">
                <a:solidFill>
                  <a:schemeClr val="tx1"/>
                </a:solidFill>
              </a:rPr>
              <a:t>17 -Coax Cable</a:t>
            </a:r>
          </a:p>
          <a:p>
            <a:pPr lvl="1"/>
            <a:r>
              <a:rPr lang="en-US" altLang="en-US" sz="1800" b="1" dirty="0">
                <a:solidFill>
                  <a:schemeClr val="tx1"/>
                </a:solidFill>
              </a:rPr>
              <a:t>18 - RF &amp; Electrical Safety</a:t>
            </a:r>
          </a:p>
          <a:p>
            <a:pPr lvl="1"/>
            <a:endParaRPr lang="en-US" altLang="en-US"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nodeType="withEffect">
                                  <p:stCondLst>
                                    <p:cond delay="0"/>
                                  </p:stCondLst>
                                  <p:childTnLst>
                                    <p:set>
                                      <p:cBhvr>
                                        <p:cTn id="6" dur="1" fill="hold">
                                          <p:stCondLst>
                                            <p:cond delay="0"/>
                                          </p:stCondLst>
                                        </p:cTn>
                                        <p:tgtEl>
                                          <p:spTgt spid="2053">
                                            <p:txEl>
                                              <p:pRg st="7" end="7"/>
                                            </p:txEl>
                                          </p:spTgt>
                                        </p:tgtEl>
                                        <p:attrNameLst>
                                          <p:attrName>style.visibility</p:attrName>
                                        </p:attrNameLst>
                                      </p:cBhvr>
                                      <p:to>
                                        <p:strVal val="visible"/>
                                      </p:to>
                                    </p:set>
                                    <p:animScale>
                                      <p:cBhvr>
                                        <p:cTn id="7" dur="1000" decel="50000" fill="hold">
                                          <p:stCondLst>
                                            <p:cond delay="0"/>
                                          </p:stCondLst>
                                        </p:cTn>
                                        <p:tgtEl>
                                          <p:spTgt spid="2053">
                                            <p:txEl>
                                              <p:pRg st="7" end="7"/>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053">
                                            <p:txEl>
                                              <p:pRg st="7" end="7"/>
                                            </p:txEl>
                                          </p:spTgt>
                                        </p:tgtEl>
                                        <p:attrNameLst>
                                          <p:attrName>ppt_x</p:attrName>
                                          <p:attrName>ppt_y</p:attrName>
                                        </p:attrNameLst>
                                      </p:cBhvr>
                                    </p:animMotion>
                                    <p:animEffect transition="in" filter="fade">
                                      <p:cBhvr>
                                        <p:cTn id="9" dur="1000"/>
                                        <p:tgtEl>
                                          <p:spTgt spid="205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96EB94-8A8F-BBDD-26B0-21BCFCA3D8C1}"/>
            </a:ext>
          </a:extLst>
        </p:cNvPr>
        <p:cNvGrpSpPr/>
        <p:nvPr/>
      </p:nvGrpSpPr>
      <p:grpSpPr>
        <a:xfrm>
          <a:off x="0" y="0"/>
          <a:ext cx="0" cy="0"/>
          <a:chOff x="0" y="0"/>
          <a:chExt cx="0" cy="0"/>
        </a:xfrm>
      </p:grpSpPr>
      <p:sp>
        <p:nvSpPr>
          <p:cNvPr id="82946" name="Rectangle 1">
            <a:extLst>
              <a:ext uri="{FF2B5EF4-FFF2-40B4-BE49-F238E27FC236}">
                <a16:creationId xmlns:a16="http://schemas.microsoft.com/office/drawing/2014/main" id="{34F723CA-272C-EFE9-522C-25EC3E13DAE4}"/>
              </a:ext>
            </a:extLst>
          </p:cNvPr>
          <p:cNvSpPr>
            <a:spLocks noChangeArrowheads="1"/>
          </p:cNvSpPr>
          <p:nvPr/>
        </p:nvSpPr>
        <p:spPr bwMode="auto">
          <a:xfrm>
            <a:off x="1314450" y="57150"/>
            <a:ext cx="7200900" cy="857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9pPr>
          </a:lstStyle>
          <a:p>
            <a:pPr eaLnBrk="1" hangingPunct="1">
              <a:buClr>
                <a:srgbClr val="000000"/>
              </a:buClr>
              <a:buSzPct val="100000"/>
              <a:buFont typeface="Times New Roman" panose="02020603050405020304" pitchFamily="18" charset="0"/>
              <a:buNone/>
            </a:pPr>
            <a:r>
              <a:rPr lang="en-US" altLang="en-US" sz="3000" dirty="0">
                <a:solidFill>
                  <a:srgbClr val="FFFFFF"/>
                </a:solidFill>
                <a:latin typeface="Rockwell" panose="02060603020205020403" pitchFamily="18" charset="0"/>
                <a:ea typeface="Microsoft YaHei" panose="020B0503020204020204" pitchFamily="34" charset="-122"/>
              </a:rPr>
              <a:t>G9D12</a:t>
            </a:r>
            <a:r>
              <a:rPr lang="en-US" altLang="en-US" sz="2700" dirty="0">
                <a:solidFill>
                  <a:srgbClr val="FFFFFF"/>
                </a:solidFill>
                <a:latin typeface="Rockwell" panose="02060603020205020403" pitchFamily="18" charset="0"/>
                <a:ea typeface="Microsoft YaHei" panose="020B0503020204020204" pitchFamily="34" charset="-122"/>
              </a:rPr>
              <a:t>	</a:t>
            </a:r>
            <a:r>
              <a:rPr lang="en-US" altLang="en-US" sz="2400" dirty="0">
                <a:solidFill>
                  <a:srgbClr val="FFFFFF"/>
                </a:solidFill>
                <a:latin typeface="Rockwell" panose="02060603020205020403" pitchFamily="18" charset="0"/>
                <a:ea typeface="Microsoft YaHei" panose="020B0503020204020204" pitchFamily="34" charset="-122"/>
              </a:rPr>
              <a:t>What is the common name of a dipole 					with 	a single central support? </a:t>
            </a:r>
          </a:p>
        </p:txBody>
      </p:sp>
      <p:sp>
        <p:nvSpPr>
          <p:cNvPr id="41986" name="Rectangle 2">
            <a:extLst>
              <a:ext uri="{FF2B5EF4-FFF2-40B4-BE49-F238E27FC236}">
                <a16:creationId xmlns:a16="http://schemas.microsoft.com/office/drawing/2014/main" id="{042DC30D-DE57-F65D-C64C-1FBBCD589A9F}"/>
              </a:ext>
            </a:extLst>
          </p:cNvPr>
          <p:cNvSpPr>
            <a:spLocks noChangeArrowheads="1"/>
          </p:cNvSpPr>
          <p:nvPr/>
        </p:nvSpPr>
        <p:spPr bwMode="auto">
          <a:xfrm>
            <a:off x="487680" y="1112810"/>
            <a:ext cx="7345680" cy="3028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sz="2400" dirty="0">
                <a:solidFill>
                  <a:srgbClr val="000066"/>
                </a:solidFill>
                <a:latin typeface="Rockwell" panose="02060603020205020403" pitchFamily="18" charset="0"/>
                <a:ea typeface="Microsoft YaHei" panose="020B0503020204020204" pitchFamily="34" charset="-122"/>
              </a:rPr>
              <a:t>Gain increases</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400" dirty="0">
                <a:solidFill>
                  <a:srgbClr val="000066"/>
                </a:solidFill>
                <a:latin typeface="Rockwell" panose="02060603020205020403" pitchFamily="18" charset="0"/>
                <a:ea typeface="Microsoft YaHei" panose="020B0503020204020204" pitchFamily="34" charset="-122"/>
              </a:rPr>
              <a:t>Beamwidth increases</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400" dirty="0">
                <a:solidFill>
                  <a:srgbClr val="000066"/>
                </a:solidFill>
                <a:latin typeface="Rockwell" panose="02060603020205020403" pitchFamily="18" charset="0"/>
                <a:ea typeface="Microsoft YaHei" panose="020B0503020204020204" pitchFamily="34" charset="-122"/>
              </a:rPr>
              <a:t>Front-to-back ratio decreases</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400" dirty="0">
                <a:solidFill>
                  <a:srgbClr val="000066"/>
                </a:solidFill>
                <a:latin typeface="Rockwell" panose="02060603020205020403" pitchFamily="18" charset="0"/>
                <a:ea typeface="Microsoft YaHei" panose="020B0503020204020204" pitchFamily="34" charset="-122"/>
              </a:rPr>
              <a:t>Resonant frequency is lower</a:t>
            </a:r>
          </a:p>
          <a:p>
            <a:pPr>
              <a:lnSpc>
                <a:spcPct val="150000"/>
              </a:lnSpc>
              <a:spcBef>
                <a:spcPts val="450"/>
              </a:spcBef>
              <a:buClr>
                <a:srgbClr val="FF1515"/>
              </a:buClr>
              <a:buSzPct val="100000"/>
              <a:buFont typeface="Times New Roman" panose="02020603050405020304" pitchFamily="18" charset="0"/>
              <a:buAutoNum type="alphaUcPeriod"/>
            </a:pPr>
            <a:endParaRPr lang="en-US" altLang="en-US" sz="2400" dirty="0">
              <a:solidFill>
                <a:srgbClr val="000066"/>
              </a:solidFill>
              <a:latin typeface="Rockwell" panose="02060603020205020403" pitchFamily="18" charset="0"/>
              <a:ea typeface="Microsoft YaHei" panose="020B0503020204020204" pitchFamily="34" charset="-122"/>
            </a:endParaRPr>
          </a:p>
        </p:txBody>
      </p:sp>
      <p:sp>
        <p:nvSpPr>
          <p:cNvPr id="3" name="Slide Number Placeholder 2">
            <a:extLst>
              <a:ext uri="{FF2B5EF4-FFF2-40B4-BE49-F238E27FC236}">
                <a16:creationId xmlns:a16="http://schemas.microsoft.com/office/drawing/2014/main" id="{5B735707-8E0E-399B-D1FA-9E8F696BF86D}"/>
              </a:ext>
            </a:extLst>
          </p:cNvPr>
          <p:cNvSpPr>
            <a:spLocks noGrp="1"/>
          </p:cNvSpPr>
          <p:nvPr>
            <p:ph type="sldNum" sz="quarter" idx="12"/>
          </p:nvPr>
        </p:nvSpPr>
        <p:spPr/>
        <p:txBody>
          <a:bodyPr/>
          <a:lstStyle/>
          <a:p>
            <a:pPr>
              <a:defRPr/>
            </a:pPr>
            <a:fld id="{F9B04EAC-6405-42D3-B5A3-0AE3489ADD26}" type="slidenum">
              <a:rPr lang="en-US" smtClean="0"/>
              <a:pPr>
                <a:defRPr/>
              </a:pPr>
              <a:t>50</a:t>
            </a:fld>
            <a:endParaRPr lang="en-US" dirty="0"/>
          </a:p>
        </p:txBody>
      </p:sp>
      <p:sp>
        <p:nvSpPr>
          <p:cNvPr id="2" name="Rectangle 4">
            <a:extLst>
              <a:ext uri="{FF2B5EF4-FFF2-40B4-BE49-F238E27FC236}">
                <a16:creationId xmlns:a16="http://schemas.microsoft.com/office/drawing/2014/main" id="{43A06FDC-E59A-8F0A-2912-34314EBFCC20}"/>
              </a:ext>
            </a:extLst>
          </p:cNvPr>
          <p:cNvSpPr txBox="1">
            <a:spLocks noChangeArrowheads="1"/>
          </p:cNvSpPr>
          <p:nvPr/>
        </p:nvSpPr>
        <p:spPr>
          <a:xfrm>
            <a:off x="350520" y="156736"/>
            <a:ext cx="8496300" cy="1108184"/>
          </a:xfrm>
          <a:prstGeom prst="rect">
            <a:avLst/>
          </a:prstGeom>
        </p:spPr>
        <p:txBody>
          <a:bodyPr>
            <a:normAutofit fontScale="825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000" dirty="0">
                <a:latin typeface="Rockwell" panose="02060603020205020403" pitchFamily="18" charset="0"/>
              </a:rPr>
              <a:t>G9C05</a:t>
            </a:r>
          </a:p>
          <a:p>
            <a:pPr algn="ctr">
              <a:lnSpc>
                <a:spcPct val="150000"/>
              </a:lnSpc>
            </a:pPr>
            <a:r>
              <a:rPr lang="en-US" altLang="en-US" sz="2000" dirty="0">
                <a:latin typeface="Rockwell" panose="02060603020205020403" pitchFamily="18" charset="0"/>
              </a:rPr>
              <a:t>What is the primary effect of increasing boom length and adding directors to a Yagi antenna?</a:t>
            </a:r>
          </a:p>
        </p:txBody>
      </p:sp>
    </p:spTree>
    <p:extLst>
      <p:ext uri="{BB962C8B-B14F-4D97-AF65-F5344CB8AC3E}">
        <p14:creationId xmlns:p14="http://schemas.microsoft.com/office/powerpoint/2010/main" val="1637758910"/>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additive="repl">
                                        <p:cTn id="6" dur="1000" fill="hold" masterRel="lastClick"/>
                                        <p:tgtEl>
                                          <p:spTgt spid="41986">
                                            <p:txEl>
                                              <p:pRg st="0" end="0"/>
                                            </p:txEl>
                                          </p:spTgt>
                                        </p:tgtEl>
                                        <p:attrNameLst>
                                          <p:attrName>style.color</p:attrName>
                                        </p:attrNameLst>
                                      </p:cBhvr>
                                      <p:to>
                                        <a:srgbClr val="FF1515"/>
                                      </p:to>
                                    </p:animClr>
                                  </p:childTnLst>
                                </p:cTn>
                              </p:par>
                            </p:childTnLst>
                          </p:cTn>
                        </p:par>
                      </p:childTnLst>
                    </p:cTn>
                  </p:par>
                  <p:par>
                    <p:cTn id="7" fill="hold">
                      <p:stCondLst>
                        <p:cond delay="indefinite"/>
                      </p:stCondLst>
                      <p:childTnLst>
                        <p:par>
                          <p:cTn id="8" fill="hold">
                            <p:stCondLst>
                              <p:cond delay="0"/>
                            </p:stCondLst>
                            <p:childTnLst>
                              <p:par>
                                <p:cTn id="9" presetID="3" presetClass="emph" presetSubtype="2" fill="hold" nodeType="clickEffect">
                                  <p:stCondLst>
                                    <p:cond delay="0"/>
                                  </p:stCondLst>
                                  <p:childTnLst>
                                    <p:animClr clrSpc="rgb" dir="cw">
                                      <p:cBhvr additive="repl">
                                        <p:cTn id="10" dur="1000" fill="hold" masterRel="lastClick"/>
                                        <p:tgtEl>
                                          <p:spTgt spid="41986">
                                            <p:txEl>
                                              <p:pRg st="1" end="1"/>
                                            </p:txEl>
                                          </p:spTgt>
                                        </p:tgtEl>
                                        <p:attrNameLst>
                                          <p:attrName>style.color</p:attrName>
                                        </p:attrNameLst>
                                      </p:cBhvr>
                                      <p:to>
                                        <a:srgbClr val="FF1515"/>
                                      </p:to>
                                    </p:animClr>
                                  </p:childTnLst>
                                </p:cTn>
                              </p:par>
                            </p:childTnLst>
                          </p:cTn>
                        </p:par>
                      </p:childTnLst>
                    </p:cTn>
                  </p:par>
                  <p:par>
                    <p:cTn id="11" fill="hold">
                      <p:stCondLst>
                        <p:cond delay="indefinite"/>
                      </p:stCondLst>
                      <p:childTnLst>
                        <p:par>
                          <p:cTn id="12" fill="hold">
                            <p:stCondLst>
                              <p:cond delay="0"/>
                            </p:stCondLst>
                            <p:childTnLst>
                              <p:par>
                                <p:cTn id="13" presetID="3" presetClass="emph" presetSubtype="2" fill="hold" nodeType="clickEffect">
                                  <p:stCondLst>
                                    <p:cond delay="0"/>
                                  </p:stCondLst>
                                  <p:childTnLst>
                                    <p:animClr clrSpc="rgb" dir="cw">
                                      <p:cBhvr additive="repl">
                                        <p:cTn id="14" dur="1000" fill="hold" masterRel="lastClick"/>
                                        <p:tgtEl>
                                          <p:spTgt spid="41986">
                                            <p:txEl>
                                              <p:pRg st="2" end="2"/>
                                            </p:txEl>
                                          </p:spTgt>
                                        </p:tgtEl>
                                        <p:attrNameLst>
                                          <p:attrName>style.color</p:attrName>
                                        </p:attrNameLst>
                                      </p:cBhvr>
                                      <p:to>
                                        <a:srgbClr val="FF1515"/>
                                      </p:to>
                                    </p:animClr>
                                  </p:childTnLst>
                                </p:cTn>
                              </p:par>
                            </p:childTnLst>
                          </p:cTn>
                        </p:par>
                      </p:childTnLst>
                    </p:cTn>
                  </p:par>
                  <p:par>
                    <p:cTn id="15" fill="hold">
                      <p:stCondLst>
                        <p:cond delay="indefinite"/>
                      </p:stCondLst>
                      <p:childTnLst>
                        <p:par>
                          <p:cTn id="16" fill="hold">
                            <p:stCondLst>
                              <p:cond delay="0"/>
                            </p:stCondLst>
                            <p:childTnLst>
                              <p:par>
                                <p:cTn id="17" presetID="3" presetClass="emph" presetSubtype="2" fill="hold" nodeType="clickEffect">
                                  <p:stCondLst>
                                    <p:cond delay="0"/>
                                  </p:stCondLst>
                                  <p:childTnLst>
                                    <p:animClr clrSpc="rgb" dir="cw">
                                      <p:cBhvr additive="repl">
                                        <p:cTn id="18" dur="1000" fill="hold" masterRel="lastClick"/>
                                        <p:tgtEl>
                                          <p:spTgt spid="41986">
                                            <p:txEl>
                                              <p:pRg st="3" end="3"/>
                                            </p:txEl>
                                          </p:spTgt>
                                        </p:tgtEl>
                                        <p:attrNameLst>
                                          <p:attrName>style.color</p:attrName>
                                        </p:attrNameLst>
                                      </p:cBhvr>
                                      <p:to>
                                        <a:srgbClr val="FF1515"/>
                                      </p:to>
                                    </p:animClr>
                                  </p:childTnLst>
                                </p:cTn>
                              </p:par>
                              <p:par>
                                <p:cTn id="19" presetID="5" presetClass="emph" presetSubtype="1" fill="hold" nodeType="withEffect">
                                  <p:stCondLst>
                                    <p:cond delay="0"/>
                                  </p:stCondLst>
                                  <p:childTnLst>
                                    <p:set>
                                      <p:cBhvr additive="repl">
                                        <p:cTn id="20" dur="1000"/>
                                        <p:tgtEl>
                                          <p:spTgt spid="41986">
                                            <p:txEl>
                                              <p:pRg st="0" end="0"/>
                                            </p:txEl>
                                          </p:spTgt>
                                        </p:tgtEl>
                                        <p:attrNameLst>
                                          <p:attrName>style.fontStyle</p:attrName>
                                        </p:attrNameLst>
                                      </p:cBhvr>
                                      <p:to>
                                        <p:strVal val="normal"/>
                                      </p:to>
                                    </p:set>
                                    <p:set>
                                      <p:cBhvr additive="repl">
                                        <p:cTn id="21" dur="1000"/>
                                        <p:tgtEl>
                                          <p:spTgt spid="41986">
                                            <p:txEl>
                                              <p:pRg st="0" end="0"/>
                                            </p:txEl>
                                          </p:spTgt>
                                        </p:tgtEl>
                                        <p:attrNameLst>
                                          <p:attrName>style.fontWeight</p:attrName>
                                        </p:attrNameLst>
                                      </p:cBhvr>
                                      <p:to>
                                        <p:strVal val="bold"/>
                                      </p:to>
                                    </p:set>
                                    <p:set>
                                      <p:cBhvr additive="repl">
                                        <p:cTn id="22" dur="1000"/>
                                        <p:tgtEl>
                                          <p:spTgt spid="41986">
                                            <p:txEl>
                                              <p:pRg st="0" end="0"/>
                                            </p:txEl>
                                          </p:spTgt>
                                        </p:tgtEl>
                                        <p:attrNameLst>
                                          <p:attrName>style.textDecorationUnderline</p:attrName>
                                        </p:attrNameLst>
                                      </p:cBhvr>
                                      <p:to>
                                        <p:strVal val="false"/>
                                      </p:to>
                                    </p:set>
                                  </p:childTnLst>
                                </p:cTn>
                              </p:par>
                              <p:par>
                                <p:cTn id="23" presetID="5" presetClass="emph" presetSubtype="1" fill="hold" nodeType="withEffect">
                                  <p:stCondLst>
                                    <p:cond delay="0"/>
                                  </p:stCondLst>
                                  <p:childTnLst>
                                    <p:set>
                                      <p:cBhvr additive="repl">
                                        <p:cTn id="24" dur="1000"/>
                                        <p:tgtEl>
                                          <p:spTgt spid="41986">
                                            <p:txEl>
                                              <p:pRg st="1" end="1"/>
                                            </p:txEl>
                                          </p:spTgt>
                                        </p:tgtEl>
                                        <p:attrNameLst>
                                          <p:attrName>style.fontStyle</p:attrName>
                                        </p:attrNameLst>
                                      </p:cBhvr>
                                      <p:to>
                                        <p:strVal val="normal"/>
                                      </p:to>
                                    </p:set>
                                    <p:set>
                                      <p:cBhvr additive="repl">
                                        <p:cTn id="25" dur="1000"/>
                                        <p:tgtEl>
                                          <p:spTgt spid="41986">
                                            <p:txEl>
                                              <p:pRg st="1" end="1"/>
                                            </p:txEl>
                                          </p:spTgt>
                                        </p:tgtEl>
                                        <p:attrNameLst>
                                          <p:attrName>style.fontWeight</p:attrName>
                                        </p:attrNameLst>
                                      </p:cBhvr>
                                      <p:to>
                                        <p:strVal val="bold"/>
                                      </p:to>
                                    </p:set>
                                    <p:set>
                                      <p:cBhvr additive="repl">
                                        <p:cTn id="26" dur="1000"/>
                                        <p:tgtEl>
                                          <p:spTgt spid="41986">
                                            <p:txEl>
                                              <p:pRg st="1" end="1"/>
                                            </p:txEl>
                                          </p:spTgt>
                                        </p:tgtEl>
                                        <p:attrNameLst>
                                          <p:attrName>style.textDecorationUnderline</p:attrName>
                                        </p:attrNameLst>
                                      </p:cBhvr>
                                      <p:to>
                                        <p:strVal val="false"/>
                                      </p:to>
                                    </p:set>
                                  </p:childTnLst>
                                </p:cTn>
                              </p:par>
                              <p:par>
                                <p:cTn id="27" presetID="5" presetClass="emph" presetSubtype="1" fill="hold" nodeType="withEffect">
                                  <p:stCondLst>
                                    <p:cond delay="0"/>
                                  </p:stCondLst>
                                  <p:childTnLst>
                                    <p:set>
                                      <p:cBhvr additive="repl">
                                        <p:cTn id="28" dur="1000"/>
                                        <p:tgtEl>
                                          <p:spTgt spid="41986">
                                            <p:txEl>
                                              <p:pRg st="2" end="2"/>
                                            </p:txEl>
                                          </p:spTgt>
                                        </p:tgtEl>
                                        <p:attrNameLst>
                                          <p:attrName>style.fontStyle</p:attrName>
                                        </p:attrNameLst>
                                      </p:cBhvr>
                                      <p:to>
                                        <p:strVal val="normal"/>
                                      </p:to>
                                    </p:set>
                                    <p:set>
                                      <p:cBhvr additive="repl">
                                        <p:cTn id="29" dur="1000"/>
                                        <p:tgtEl>
                                          <p:spTgt spid="41986">
                                            <p:txEl>
                                              <p:pRg st="2" end="2"/>
                                            </p:txEl>
                                          </p:spTgt>
                                        </p:tgtEl>
                                        <p:attrNameLst>
                                          <p:attrName>style.fontWeight</p:attrName>
                                        </p:attrNameLst>
                                      </p:cBhvr>
                                      <p:to>
                                        <p:strVal val="bold"/>
                                      </p:to>
                                    </p:set>
                                    <p:set>
                                      <p:cBhvr additive="repl">
                                        <p:cTn id="30" dur="1000"/>
                                        <p:tgtEl>
                                          <p:spTgt spid="41986">
                                            <p:txEl>
                                              <p:pRg st="2" end="2"/>
                                            </p:txEl>
                                          </p:spTgt>
                                        </p:tgtEl>
                                        <p:attrNameLst>
                                          <p:attrName>style.textDecorationUnderline</p:attrName>
                                        </p:attrNameLst>
                                      </p:cBhvr>
                                      <p:to>
                                        <p:strVal val="false"/>
                                      </p:to>
                                    </p:set>
                                  </p:childTnLst>
                                </p:cTn>
                              </p:par>
                              <p:par>
                                <p:cTn id="31" presetID="5" presetClass="emph" presetSubtype="1" fill="hold" nodeType="withEffect">
                                  <p:stCondLst>
                                    <p:cond delay="0"/>
                                  </p:stCondLst>
                                  <p:childTnLst>
                                    <p:set>
                                      <p:cBhvr additive="repl">
                                        <p:cTn id="32" dur="1000"/>
                                        <p:tgtEl>
                                          <p:spTgt spid="41986">
                                            <p:txEl>
                                              <p:pRg st="3" end="3"/>
                                            </p:txEl>
                                          </p:spTgt>
                                        </p:tgtEl>
                                        <p:attrNameLst>
                                          <p:attrName>style.fontStyle</p:attrName>
                                        </p:attrNameLst>
                                      </p:cBhvr>
                                      <p:to>
                                        <p:strVal val="normal"/>
                                      </p:to>
                                    </p:set>
                                    <p:set>
                                      <p:cBhvr additive="repl">
                                        <p:cTn id="33" dur="1000"/>
                                        <p:tgtEl>
                                          <p:spTgt spid="41986">
                                            <p:txEl>
                                              <p:pRg st="3" end="3"/>
                                            </p:txEl>
                                          </p:spTgt>
                                        </p:tgtEl>
                                        <p:attrNameLst>
                                          <p:attrName>style.fontWeight</p:attrName>
                                        </p:attrNameLst>
                                      </p:cBhvr>
                                      <p:to>
                                        <p:strVal val="bold"/>
                                      </p:to>
                                    </p:set>
                                    <p:set>
                                      <p:cBhvr additive="repl">
                                        <p:cTn id="34" dur="1000"/>
                                        <p:tgtEl>
                                          <p:spTgt spid="41986">
                                            <p:txEl>
                                              <p:pRg st="3" end="3"/>
                                            </p:txEl>
                                          </p:spTgt>
                                        </p:tgtEl>
                                        <p:attrNameLst>
                                          <p:attrName>style.textDecorationUnderline</p:attrName>
                                        </p:attrNameLst>
                                      </p:cBhvr>
                                      <p:to>
                                        <p:strVal val="false"/>
                                      </p:to>
                                    </p:set>
                                  </p:childTnLst>
                                </p:cTn>
                              </p:par>
                              <p:par>
                                <p:cTn id="35" presetID="8" presetClass="emph" fill="hold" nodeType="withEffect">
                                  <p:stCondLst>
                                    <p:cond delay="0"/>
                                  </p:stCondLst>
                                  <p:childTnLst>
                                    <p:animRot by="21600000">
                                      <p:cBhvr additive="repl">
                                        <p:cTn id="36" dur="1000" fill="hold"/>
                                        <p:tgtEl>
                                          <p:spTgt spid="41986">
                                            <p:txEl>
                                              <p:pRg st="0" end="0"/>
                                            </p:txEl>
                                          </p:spTgt>
                                        </p:tgtEl>
                                        <p:attrNameLst>
                                          <p:attrName>r</p:attrName>
                                        </p:attrNameLst>
                                      </p:cBhvr>
                                    </p:animRot>
                                  </p:childTnLst>
                                </p:cTn>
                              </p:par>
                              <p:par>
                                <p:cTn id="37" presetID="8" presetClass="emph" fill="hold" nodeType="withEffect">
                                  <p:stCondLst>
                                    <p:cond delay="0"/>
                                  </p:stCondLst>
                                  <p:childTnLst>
                                    <p:animRot by="21600000">
                                      <p:cBhvr additive="repl">
                                        <p:cTn id="38" dur="1000" fill="hold"/>
                                        <p:tgtEl>
                                          <p:spTgt spid="41986">
                                            <p:txEl>
                                              <p:pRg st="1" end="1"/>
                                            </p:txEl>
                                          </p:spTgt>
                                        </p:tgtEl>
                                        <p:attrNameLst>
                                          <p:attrName>r</p:attrName>
                                        </p:attrNameLst>
                                      </p:cBhvr>
                                    </p:animRot>
                                  </p:childTnLst>
                                </p:cTn>
                              </p:par>
                              <p:par>
                                <p:cTn id="39" presetID="8" presetClass="emph" fill="hold" nodeType="withEffect">
                                  <p:stCondLst>
                                    <p:cond delay="0"/>
                                  </p:stCondLst>
                                  <p:childTnLst>
                                    <p:animRot by="21600000">
                                      <p:cBhvr additive="repl">
                                        <p:cTn id="40" dur="1000" fill="hold"/>
                                        <p:tgtEl>
                                          <p:spTgt spid="41986">
                                            <p:txEl>
                                              <p:pRg st="2" end="2"/>
                                            </p:txEl>
                                          </p:spTgt>
                                        </p:tgtEl>
                                        <p:attrNameLst>
                                          <p:attrName>r</p:attrName>
                                        </p:attrNameLst>
                                      </p:cBhvr>
                                    </p:animRot>
                                  </p:childTnLst>
                                </p:cTn>
                              </p:par>
                              <p:par>
                                <p:cTn id="41" presetID="8" presetClass="emph" fill="hold" nodeType="withEffect">
                                  <p:stCondLst>
                                    <p:cond delay="0"/>
                                  </p:stCondLst>
                                  <p:childTnLst>
                                    <p:animRot by="21600000">
                                      <p:cBhvr additive="repl">
                                        <p:cTn id="42" dur="1000" fill="hold"/>
                                        <p:tgtEl>
                                          <p:spTgt spid="41986">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EC976E-312A-063F-B281-2BEA31A045B7}"/>
            </a:ext>
          </a:extLst>
        </p:cNvPr>
        <p:cNvGrpSpPr/>
        <p:nvPr/>
      </p:nvGrpSpPr>
      <p:grpSpPr>
        <a:xfrm>
          <a:off x="0" y="0"/>
          <a:ext cx="0" cy="0"/>
          <a:chOff x="0" y="0"/>
          <a:chExt cx="0" cy="0"/>
        </a:xfrm>
      </p:grpSpPr>
      <p:sp>
        <p:nvSpPr>
          <p:cNvPr id="87042" name="Rectangle 1">
            <a:extLst>
              <a:ext uri="{FF2B5EF4-FFF2-40B4-BE49-F238E27FC236}">
                <a16:creationId xmlns:a16="http://schemas.microsoft.com/office/drawing/2014/main" id="{9ACDBDD5-D18D-A038-9F57-894F3CDBFFFA}"/>
              </a:ext>
            </a:extLst>
          </p:cNvPr>
          <p:cNvSpPr>
            <a:spLocks noChangeArrowheads="1"/>
          </p:cNvSpPr>
          <p:nvPr/>
        </p:nvSpPr>
        <p:spPr bwMode="auto">
          <a:xfrm>
            <a:off x="657225" y="114300"/>
            <a:ext cx="7915275"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9pPr>
          </a:lstStyle>
          <a:p>
            <a:pPr eaLnBrk="1" hangingPunct="1">
              <a:buClr>
                <a:srgbClr val="000000"/>
              </a:buClr>
              <a:buSzPct val="100000"/>
              <a:buFont typeface="Times New Roman" panose="02020603050405020304" pitchFamily="18" charset="0"/>
              <a:buNone/>
            </a:pPr>
            <a:r>
              <a:rPr lang="en-US" altLang="en-US" sz="3000" dirty="0">
                <a:solidFill>
                  <a:srgbClr val="FFFFFF"/>
                </a:solidFill>
                <a:latin typeface="Rockwell" panose="02060603020205020403" pitchFamily="18" charset="0"/>
                <a:ea typeface="Microsoft YaHei" panose="020B0503020204020204" pitchFamily="34" charset="-122"/>
              </a:rPr>
              <a:t>G9B04</a:t>
            </a:r>
            <a:r>
              <a:rPr lang="en-US" altLang="en-US" sz="2700" dirty="0">
                <a:solidFill>
                  <a:srgbClr val="FFFFFF"/>
                </a:solidFill>
                <a:latin typeface="Rockwell" panose="02060603020205020403" pitchFamily="18" charset="0"/>
                <a:ea typeface="Microsoft YaHei" panose="020B0503020204020204" pitchFamily="34" charset="-122"/>
              </a:rPr>
              <a:t>	</a:t>
            </a:r>
            <a:r>
              <a:rPr lang="en-US" altLang="en-US" sz="2100" dirty="0">
                <a:solidFill>
                  <a:srgbClr val="FFFFFF"/>
                </a:solidFill>
                <a:latin typeface="Rockwell" panose="02060603020205020403" pitchFamily="18" charset="0"/>
                <a:ea typeface="Microsoft YaHei" panose="020B0503020204020204" pitchFamily="34" charset="-122"/>
              </a:rPr>
              <a:t>What is the radition pattern of a dipole antenna is 					free space in a plane containing the conductor ? </a:t>
            </a:r>
          </a:p>
        </p:txBody>
      </p:sp>
      <p:sp>
        <p:nvSpPr>
          <p:cNvPr id="44034" name="Rectangle 2">
            <a:extLst>
              <a:ext uri="{FF2B5EF4-FFF2-40B4-BE49-F238E27FC236}">
                <a16:creationId xmlns:a16="http://schemas.microsoft.com/office/drawing/2014/main" id="{8386B60B-756D-3725-1E9E-40172B69B89B}"/>
              </a:ext>
            </a:extLst>
          </p:cNvPr>
          <p:cNvSpPr>
            <a:spLocks noChangeArrowheads="1"/>
          </p:cNvSpPr>
          <p:nvPr/>
        </p:nvSpPr>
        <p:spPr bwMode="auto">
          <a:xfrm>
            <a:off x="421005" y="1105011"/>
            <a:ext cx="8052435" cy="32652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The magnitude of the maximum vertical angle of radiation</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The point of maximum current in a radiating antenna element</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The maximum voltage standing wave point on a radiating element</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The direction of maximum radiated field strength from the antenna</a:t>
            </a:r>
          </a:p>
          <a:p>
            <a:pPr>
              <a:lnSpc>
                <a:spcPct val="150000"/>
              </a:lnSpc>
              <a:spcBef>
                <a:spcPts val="450"/>
              </a:spcBef>
              <a:buClr>
                <a:srgbClr val="FF1515"/>
              </a:buClr>
              <a:buSzPct val="100000"/>
              <a:buFont typeface="Times New Roman" panose="02020603050405020304" pitchFamily="18" charset="0"/>
              <a:buAutoNum type="alphaUcPeriod"/>
            </a:pPr>
            <a:endParaRPr lang="en-US" altLang="en-US" sz="2100" dirty="0">
              <a:solidFill>
                <a:srgbClr val="000066"/>
              </a:solidFill>
              <a:latin typeface="Rockwell" panose="02060603020205020403" pitchFamily="18" charset="0"/>
              <a:ea typeface="Microsoft YaHei" panose="020B0503020204020204" pitchFamily="34" charset="-122"/>
            </a:endParaRPr>
          </a:p>
        </p:txBody>
      </p:sp>
      <p:sp>
        <p:nvSpPr>
          <p:cNvPr id="3" name="Slide Number Placeholder 2">
            <a:extLst>
              <a:ext uri="{FF2B5EF4-FFF2-40B4-BE49-F238E27FC236}">
                <a16:creationId xmlns:a16="http://schemas.microsoft.com/office/drawing/2014/main" id="{F4DFB492-64BC-1A97-F450-115F1A8D560D}"/>
              </a:ext>
            </a:extLst>
          </p:cNvPr>
          <p:cNvSpPr>
            <a:spLocks noGrp="1"/>
          </p:cNvSpPr>
          <p:nvPr>
            <p:ph type="sldNum" sz="quarter" idx="12"/>
          </p:nvPr>
        </p:nvSpPr>
        <p:spPr/>
        <p:txBody>
          <a:bodyPr/>
          <a:lstStyle/>
          <a:p>
            <a:pPr>
              <a:defRPr/>
            </a:pPr>
            <a:fld id="{F9B04EAC-6405-42D3-B5A3-0AE3489ADD26}" type="slidenum">
              <a:rPr lang="en-US" smtClean="0"/>
              <a:pPr>
                <a:defRPr/>
              </a:pPr>
              <a:t>51</a:t>
            </a:fld>
            <a:endParaRPr lang="en-US" dirty="0"/>
          </a:p>
        </p:txBody>
      </p:sp>
      <p:sp>
        <p:nvSpPr>
          <p:cNvPr id="2" name="Rectangle 4">
            <a:extLst>
              <a:ext uri="{FF2B5EF4-FFF2-40B4-BE49-F238E27FC236}">
                <a16:creationId xmlns:a16="http://schemas.microsoft.com/office/drawing/2014/main" id="{B8317FBE-2A24-83B1-731D-6775A085CED5}"/>
              </a:ext>
            </a:extLst>
          </p:cNvPr>
          <p:cNvSpPr txBox="1">
            <a:spLocks noChangeArrowheads="1"/>
          </p:cNvSpPr>
          <p:nvPr/>
        </p:nvSpPr>
        <p:spPr>
          <a:xfrm>
            <a:off x="350520" y="156736"/>
            <a:ext cx="8496300" cy="887204"/>
          </a:xfrm>
          <a:prstGeom prst="rect">
            <a:avLst/>
          </a:prstGeom>
        </p:spPr>
        <p:txBody>
          <a:bodyPr>
            <a:normAutofit fontScale="9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000" dirty="0">
                <a:latin typeface="Rockwell" panose="02060603020205020403" pitchFamily="18" charset="0"/>
              </a:rPr>
              <a:t>G9C08</a:t>
            </a:r>
            <a:r>
              <a:rPr lang="en-US" altLang="en-US" sz="2000" b="1" dirty="0">
                <a:latin typeface="Rockwell" panose="02060603020205020403" pitchFamily="18" charset="0"/>
              </a:rPr>
              <a:t> </a:t>
            </a:r>
          </a:p>
          <a:p>
            <a:pPr algn="ctr">
              <a:lnSpc>
                <a:spcPct val="150000"/>
              </a:lnSpc>
            </a:pPr>
            <a:r>
              <a:rPr lang="en-US" altLang="en-US" sz="2000" dirty="0">
                <a:latin typeface="Rockwell" panose="02060603020205020403" pitchFamily="18" charset="0"/>
              </a:rPr>
              <a:t>What is meant by the “main lobe” of a directive antenna?</a:t>
            </a:r>
          </a:p>
        </p:txBody>
      </p:sp>
    </p:spTree>
    <p:extLst>
      <p:ext uri="{BB962C8B-B14F-4D97-AF65-F5344CB8AC3E}">
        <p14:creationId xmlns:p14="http://schemas.microsoft.com/office/powerpoint/2010/main" val="1709672354"/>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additive="repl">
                                        <p:cTn id="6" dur="1000" fill="hold" masterRel="lastClick"/>
                                        <p:tgtEl>
                                          <p:spTgt spid="44034">
                                            <p:txEl>
                                              <p:pRg st="0" end="0"/>
                                            </p:txEl>
                                          </p:spTgt>
                                        </p:tgtEl>
                                        <p:attrNameLst>
                                          <p:attrName>style.color</p:attrName>
                                        </p:attrNameLst>
                                      </p:cBhvr>
                                      <p:to>
                                        <a:srgbClr val="FF1515"/>
                                      </p:to>
                                    </p:animClr>
                                  </p:childTnLst>
                                </p:cTn>
                              </p:par>
                            </p:childTnLst>
                          </p:cTn>
                        </p:par>
                      </p:childTnLst>
                    </p:cTn>
                  </p:par>
                  <p:par>
                    <p:cTn id="7" fill="hold">
                      <p:stCondLst>
                        <p:cond delay="indefinite"/>
                      </p:stCondLst>
                      <p:childTnLst>
                        <p:par>
                          <p:cTn id="8" fill="hold">
                            <p:stCondLst>
                              <p:cond delay="0"/>
                            </p:stCondLst>
                            <p:childTnLst>
                              <p:par>
                                <p:cTn id="9" presetID="3" presetClass="emph" presetSubtype="2" fill="hold" nodeType="clickEffect">
                                  <p:stCondLst>
                                    <p:cond delay="0"/>
                                  </p:stCondLst>
                                  <p:childTnLst>
                                    <p:animClr clrSpc="rgb" dir="cw">
                                      <p:cBhvr additive="repl">
                                        <p:cTn id="10" dur="1000" fill="hold" masterRel="lastClick"/>
                                        <p:tgtEl>
                                          <p:spTgt spid="44034">
                                            <p:txEl>
                                              <p:pRg st="1" end="1"/>
                                            </p:txEl>
                                          </p:spTgt>
                                        </p:tgtEl>
                                        <p:attrNameLst>
                                          <p:attrName>style.color</p:attrName>
                                        </p:attrNameLst>
                                      </p:cBhvr>
                                      <p:to>
                                        <a:srgbClr val="FF1515"/>
                                      </p:to>
                                    </p:animClr>
                                  </p:childTnLst>
                                </p:cTn>
                              </p:par>
                            </p:childTnLst>
                          </p:cTn>
                        </p:par>
                      </p:childTnLst>
                    </p:cTn>
                  </p:par>
                  <p:par>
                    <p:cTn id="11" fill="hold">
                      <p:stCondLst>
                        <p:cond delay="indefinite"/>
                      </p:stCondLst>
                      <p:childTnLst>
                        <p:par>
                          <p:cTn id="12" fill="hold">
                            <p:stCondLst>
                              <p:cond delay="0"/>
                            </p:stCondLst>
                            <p:childTnLst>
                              <p:par>
                                <p:cTn id="13" presetID="3" presetClass="emph" presetSubtype="2" fill="hold" nodeType="clickEffect">
                                  <p:stCondLst>
                                    <p:cond delay="0"/>
                                  </p:stCondLst>
                                  <p:childTnLst>
                                    <p:animClr clrSpc="rgb" dir="cw">
                                      <p:cBhvr additive="repl">
                                        <p:cTn id="14" dur="1000" fill="hold" masterRel="lastClick"/>
                                        <p:tgtEl>
                                          <p:spTgt spid="44034">
                                            <p:txEl>
                                              <p:pRg st="2" end="2"/>
                                            </p:txEl>
                                          </p:spTgt>
                                        </p:tgtEl>
                                        <p:attrNameLst>
                                          <p:attrName>style.color</p:attrName>
                                        </p:attrNameLst>
                                      </p:cBhvr>
                                      <p:to>
                                        <a:srgbClr val="FF1515"/>
                                      </p:to>
                                    </p:animClr>
                                  </p:childTnLst>
                                </p:cTn>
                              </p:par>
                            </p:childTnLst>
                          </p:cTn>
                        </p:par>
                      </p:childTnLst>
                    </p:cTn>
                  </p:par>
                  <p:par>
                    <p:cTn id="15" fill="hold">
                      <p:stCondLst>
                        <p:cond delay="indefinite"/>
                      </p:stCondLst>
                      <p:childTnLst>
                        <p:par>
                          <p:cTn id="16" fill="hold">
                            <p:stCondLst>
                              <p:cond delay="0"/>
                            </p:stCondLst>
                            <p:childTnLst>
                              <p:par>
                                <p:cTn id="17" presetID="3" presetClass="emph" presetSubtype="2" fill="hold" nodeType="clickEffect">
                                  <p:stCondLst>
                                    <p:cond delay="0"/>
                                  </p:stCondLst>
                                  <p:childTnLst>
                                    <p:animClr clrSpc="rgb" dir="cw">
                                      <p:cBhvr additive="repl">
                                        <p:cTn id="18" dur="1000" fill="hold" masterRel="lastClick"/>
                                        <p:tgtEl>
                                          <p:spTgt spid="44034">
                                            <p:txEl>
                                              <p:pRg st="3" end="3"/>
                                            </p:txEl>
                                          </p:spTgt>
                                        </p:tgtEl>
                                        <p:attrNameLst>
                                          <p:attrName>style.color</p:attrName>
                                        </p:attrNameLst>
                                      </p:cBhvr>
                                      <p:to>
                                        <a:srgbClr val="FF1515"/>
                                      </p:to>
                                    </p:animClr>
                                  </p:childTnLst>
                                </p:cTn>
                              </p:par>
                              <p:par>
                                <p:cTn id="19" presetID="5" presetClass="emph" presetSubtype="1" fill="hold" nodeType="withEffect">
                                  <p:stCondLst>
                                    <p:cond delay="0"/>
                                  </p:stCondLst>
                                  <p:childTnLst>
                                    <p:set>
                                      <p:cBhvr additive="repl">
                                        <p:cTn id="20" dur="1000"/>
                                        <p:tgtEl>
                                          <p:spTgt spid="44034">
                                            <p:txEl>
                                              <p:pRg st="0" end="0"/>
                                            </p:txEl>
                                          </p:spTgt>
                                        </p:tgtEl>
                                        <p:attrNameLst>
                                          <p:attrName>style.fontStyle</p:attrName>
                                        </p:attrNameLst>
                                      </p:cBhvr>
                                      <p:to>
                                        <p:strVal val="normal"/>
                                      </p:to>
                                    </p:set>
                                    <p:set>
                                      <p:cBhvr additive="repl">
                                        <p:cTn id="21" dur="1000"/>
                                        <p:tgtEl>
                                          <p:spTgt spid="44034">
                                            <p:txEl>
                                              <p:pRg st="0" end="0"/>
                                            </p:txEl>
                                          </p:spTgt>
                                        </p:tgtEl>
                                        <p:attrNameLst>
                                          <p:attrName>style.fontWeight</p:attrName>
                                        </p:attrNameLst>
                                      </p:cBhvr>
                                      <p:to>
                                        <p:strVal val="bold"/>
                                      </p:to>
                                    </p:set>
                                    <p:set>
                                      <p:cBhvr additive="repl">
                                        <p:cTn id="22" dur="1000"/>
                                        <p:tgtEl>
                                          <p:spTgt spid="44034">
                                            <p:txEl>
                                              <p:pRg st="0" end="0"/>
                                            </p:txEl>
                                          </p:spTgt>
                                        </p:tgtEl>
                                        <p:attrNameLst>
                                          <p:attrName>style.textDecorationUnderline</p:attrName>
                                        </p:attrNameLst>
                                      </p:cBhvr>
                                      <p:to>
                                        <p:strVal val="false"/>
                                      </p:to>
                                    </p:set>
                                  </p:childTnLst>
                                </p:cTn>
                              </p:par>
                              <p:par>
                                <p:cTn id="23" presetID="5" presetClass="emph" presetSubtype="1" fill="hold" nodeType="withEffect">
                                  <p:stCondLst>
                                    <p:cond delay="0"/>
                                  </p:stCondLst>
                                  <p:childTnLst>
                                    <p:set>
                                      <p:cBhvr additive="repl">
                                        <p:cTn id="24" dur="1000"/>
                                        <p:tgtEl>
                                          <p:spTgt spid="44034">
                                            <p:txEl>
                                              <p:pRg st="1" end="1"/>
                                            </p:txEl>
                                          </p:spTgt>
                                        </p:tgtEl>
                                        <p:attrNameLst>
                                          <p:attrName>style.fontStyle</p:attrName>
                                        </p:attrNameLst>
                                      </p:cBhvr>
                                      <p:to>
                                        <p:strVal val="normal"/>
                                      </p:to>
                                    </p:set>
                                    <p:set>
                                      <p:cBhvr additive="repl">
                                        <p:cTn id="25" dur="1000"/>
                                        <p:tgtEl>
                                          <p:spTgt spid="44034">
                                            <p:txEl>
                                              <p:pRg st="1" end="1"/>
                                            </p:txEl>
                                          </p:spTgt>
                                        </p:tgtEl>
                                        <p:attrNameLst>
                                          <p:attrName>style.fontWeight</p:attrName>
                                        </p:attrNameLst>
                                      </p:cBhvr>
                                      <p:to>
                                        <p:strVal val="bold"/>
                                      </p:to>
                                    </p:set>
                                    <p:set>
                                      <p:cBhvr additive="repl">
                                        <p:cTn id="26" dur="1000"/>
                                        <p:tgtEl>
                                          <p:spTgt spid="44034">
                                            <p:txEl>
                                              <p:pRg st="1" end="1"/>
                                            </p:txEl>
                                          </p:spTgt>
                                        </p:tgtEl>
                                        <p:attrNameLst>
                                          <p:attrName>style.textDecorationUnderline</p:attrName>
                                        </p:attrNameLst>
                                      </p:cBhvr>
                                      <p:to>
                                        <p:strVal val="false"/>
                                      </p:to>
                                    </p:set>
                                  </p:childTnLst>
                                </p:cTn>
                              </p:par>
                              <p:par>
                                <p:cTn id="27" presetID="5" presetClass="emph" presetSubtype="1" fill="hold" nodeType="withEffect">
                                  <p:stCondLst>
                                    <p:cond delay="0"/>
                                  </p:stCondLst>
                                  <p:childTnLst>
                                    <p:set>
                                      <p:cBhvr additive="repl">
                                        <p:cTn id="28" dur="1000"/>
                                        <p:tgtEl>
                                          <p:spTgt spid="44034">
                                            <p:txEl>
                                              <p:pRg st="2" end="2"/>
                                            </p:txEl>
                                          </p:spTgt>
                                        </p:tgtEl>
                                        <p:attrNameLst>
                                          <p:attrName>style.fontStyle</p:attrName>
                                        </p:attrNameLst>
                                      </p:cBhvr>
                                      <p:to>
                                        <p:strVal val="normal"/>
                                      </p:to>
                                    </p:set>
                                    <p:set>
                                      <p:cBhvr additive="repl">
                                        <p:cTn id="29" dur="1000"/>
                                        <p:tgtEl>
                                          <p:spTgt spid="44034">
                                            <p:txEl>
                                              <p:pRg st="2" end="2"/>
                                            </p:txEl>
                                          </p:spTgt>
                                        </p:tgtEl>
                                        <p:attrNameLst>
                                          <p:attrName>style.fontWeight</p:attrName>
                                        </p:attrNameLst>
                                      </p:cBhvr>
                                      <p:to>
                                        <p:strVal val="bold"/>
                                      </p:to>
                                    </p:set>
                                    <p:set>
                                      <p:cBhvr additive="repl">
                                        <p:cTn id="30" dur="1000"/>
                                        <p:tgtEl>
                                          <p:spTgt spid="44034">
                                            <p:txEl>
                                              <p:pRg st="2" end="2"/>
                                            </p:txEl>
                                          </p:spTgt>
                                        </p:tgtEl>
                                        <p:attrNameLst>
                                          <p:attrName>style.textDecorationUnderline</p:attrName>
                                        </p:attrNameLst>
                                      </p:cBhvr>
                                      <p:to>
                                        <p:strVal val="false"/>
                                      </p:to>
                                    </p:set>
                                  </p:childTnLst>
                                </p:cTn>
                              </p:par>
                              <p:par>
                                <p:cTn id="31" presetID="5" presetClass="emph" presetSubtype="1" fill="hold" nodeType="withEffect">
                                  <p:stCondLst>
                                    <p:cond delay="0"/>
                                  </p:stCondLst>
                                  <p:childTnLst>
                                    <p:set>
                                      <p:cBhvr additive="repl">
                                        <p:cTn id="32" dur="1000"/>
                                        <p:tgtEl>
                                          <p:spTgt spid="44034">
                                            <p:txEl>
                                              <p:pRg st="3" end="3"/>
                                            </p:txEl>
                                          </p:spTgt>
                                        </p:tgtEl>
                                        <p:attrNameLst>
                                          <p:attrName>style.fontStyle</p:attrName>
                                        </p:attrNameLst>
                                      </p:cBhvr>
                                      <p:to>
                                        <p:strVal val="normal"/>
                                      </p:to>
                                    </p:set>
                                    <p:set>
                                      <p:cBhvr additive="repl">
                                        <p:cTn id="33" dur="1000"/>
                                        <p:tgtEl>
                                          <p:spTgt spid="44034">
                                            <p:txEl>
                                              <p:pRg st="3" end="3"/>
                                            </p:txEl>
                                          </p:spTgt>
                                        </p:tgtEl>
                                        <p:attrNameLst>
                                          <p:attrName>style.fontWeight</p:attrName>
                                        </p:attrNameLst>
                                      </p:cBhvr>
                                      <p:to>
                                        <p:strVal val="bold"/>
                                      </p:to>
                                    </p:set>
                                    <p:set>
                                      <p:cBhvr additive="repl">
                                        <p:cTn id="34" dur="1000"/>
                                        <p:tgtEl>
                                          <p:spTgt spid="44034">
                                            <p:txEl>
                                              <p:pRg st="3" end="3"/>
                                            </p:txEl>
                                          </p:spTgt>
                                        </p:tgtEl>
                                        <p:attrNameLst>
                                          <p:attrName>style.textDecorationUnderline</p:attrName>
                                        </p:attrNameLst>
                                      </p:cBhvr>
                                      <p:to>
                                        <p:strVal val="false"/>
                                      </p:to>
                                    </p:set>
                                  </p:childTnLst>
                                </p:cTn>
                              </p:par>
                              <p:par>
                                <p:cTn id="35" presetID="8" presetClass="emph" fill="hold" nodeType="withEffect">
                                  <p:stCondLst>
                                    <p:cond delay="0"/>
                                  </p:stCondLst>
                                  <p:childTnLst>
                                    <p:animRot by="21600000">
                                      <p:cBhvr additive="repl">
                                        <p:cTn id="36" dur="1000" fill="hold"/>
                                        <p:tgtEl>
                                          <p:spTgt spid="44034">
                                            <p:txEl>
                                              <p:pRg st="0" end="0"/>
                                            </p:txEl>
                                          </p:spTgt>
                                        </p:tgtEl>
                                        <p:attrNameLst>
                                          <p:attrName>r</p:attrName>
                                        </p:attrNameLst>
                                      </p:cBhvr>
                                    </p:animRot>
                                  </p:childTnLst>
                                </p:cTn>
                              </p:par>
                              <p:par>
                                <p:cTn id="37" presetID="8" presetClass="emph" fill="hold" nodeType="withEffect">
                                  <p:stCondLst>
                                    <p:cond delay="0"/>
                                  </p:stCondLst>
                                  <p:childTnLst>
                                    <p:animRot by="21600000">
                                      <p:cBhvr additive="repl">
                                        <p:cTn id="38" dur="1000" fill="hold"/>
                                        <p:tgtEl>
                                          <p:spTgt spid="44034">
                                            <p:txEl>
                                              <p:pRg st="1" end="1"/>
                                            </p:txEl>
                                          </p:spTgt>
                                        </p:tgtEl>
                                        <p:attrNameLst>
                                          <p:attrName>r</p:attrName>
                                        </p:attrNameLst>
                                      </p:cBhvr>
                                    </p:animRot>
                                  </p:childTnLst>
                                </p:cTn>
                              </p:par>
                              <p:par>
                                <p:cTn id="39" presetID="8" presetClass="emph" fill="hold" nodeType="withEffect">
                                  <p:stCondLst>
                                    <p:cond delay="0"/>
                                  </p:stCondLst>
                                  <p:childTnLst>
                                    <p:animRot by="21600000">
                                      <p:cBhvr additive="repl">
                                        <p:cTn id="40" dur="1000" fill="hold"/>
                                        <p:tgtEl>
                                          <p:spTgt spid="44034">
                                            <p:txEl>
                                              <p:pRg st="2" end="2"/>
                                            </p:txEl>
                                          </p:spTgt>
                                        </p:tgtEl>
                                        <p:attrNameLst>
                                          <p:attrName>r</p:attrName>
                                        </p:attrNameLst>
                                      </p:cBhvr>
                                    </p:animRot>
                                  </p:childTnLst>
                                </p:cTn>
                              </p:par>
                              <p:par>
                                <p:cTn id="41" presetID="8" presetClass="emph" fill="hold" nodeType="withEffect">
                                  <p:stCondLst>
                                    <p:cond delay="0"/>
                                  </p:stCondLst>
                                  <p:childTnLst>
                                    <p:animRot by="21600000">
                                      <p:cBhvr additive="repl">
                                        <p:cTn id="42" dur="1000" fill="hold"/>
                                        <p:tgtEl>
                                          <p:spTgt spid="44034">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5FEDFE-077F-48A6-52C8-9D4DE56E6A4F}"/>
            </a:ext>
          </a:extLst>
        </p:cNvPr>
        <p:cNvGrpSpPr/>
        <p:nvPr/>
      </p:nvGrpSpPr>
      <p:grpSpPr>
        <a:xfrm>
          <a:off x="0" y="0"/>
          <a:ext cx="0" cy="0"/>
          <a:chOff x="0" y="0"/>
          <a:chExt cx="0" cy="0"/>
        </a:xfrm>
      </p:grpSpPr>
      <p:sp>
        <p:nvSpPr>
          <p:cNvPr id="84994" name="Rectangle 1">
            <a:extLst>
              <a:ext uri="{FF2B5EF4-FFF2-40B4-BE49-F238E27FC236}">
                <a16:creationId xmlns:a16="http://schemas.microsoft.com/office/drawing/2014/main" id="{E3DBFB62-C36B-FA67-F956-C44B86E1DC41}"/>
              </a:ext>
            </a:extLst>
          </p:cNvPr>
          <p:cNvSpPr>
            <a:spLocks noChangeArrowheads="1"/>
          </p:cNvSpPr>
          <p:nvPr/>
        </p:nvSpPr>
        <p:spPr bwMode="auto">
          <a:xfrm>
            <a:off x="1085850" y="0"/>
            <a:ext cx="6972300" cy="9727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9pPr>
          </a:lstStyle>
          <a:p>
            <a:pPr eaLnBrk="1" hangingPunct="1">
              <a:buClr>
                <a:srgbClr val="000000"/>
              </a:buClr>
              <a:buSzPct val="100000"/>
              <a:buFont typeface="Times New Roman" panose="02020603050405020304" pitchFamily="18" charset="0"/>
              <a:buNone/>
            </a:pPr>
            <a:r>
              <a:rPr lang="en-US" altLang="en-US" sz="3000" dirty="0">
                <a:solidFill>
                  <a:srgbClr val="FFFFFF"/>
                </a:solidFill>
                <a:latin typeface="Rockwell" panose="02060603020205020403" pitchFamily="18" charset="0"/>
                <a:ea typeface="Microsoft YaHei" panose="020B0503020204020204" pitchFamily="34" charset="-122"/>
              </a:rPr>
              <a:t>G9D02</a:t>
            </a:r>
            <a:r>
              <a:rPr lang="en-US" altLang="en-US" sz="2700" dirty="0">
                <a:solidFill>
                  <a:srgbClr val="FFFFFF"/>
                </a:solidFill>
                <a:latin typeface="Rockwell" panose="02060603020205020403" pitchFamily="18" charset="0"/>
                <a:ea typeface="Microsoft YaHei" panose="020B0503020204020204" pitchFamily="34" charset="-122"/>
              </a:rPr>
              <a:t> 	What is the feed-point impedance 				of a end-fed half wave antenna ?</a:t>
            </a:r>
          </a:p>
        </p:txBody>
      </p:sp>
      <p:sp>
        <p:nvSpPr>
          <p:cNvPr id="43010" name="Rectangle 2">
            <a:extLst>
              <a:ext uri="{FF2B5EF4-FFF2-40B4-BE49-F238E27FC236}">
                <a16:creationId xmlns:a16="http://schemas.microsoft.com/office/drawing/2014/main" id="{14351247-B1AD-144E-4F6F-6A1B8EE9D581}"/>
              </a:ext>
            </a:extLst>
          </p:cNvPr>
          <p:cNvSpPr>
            <a:spLocks noChangeArrowheads="1"/>
          </p:cNvSpPr>
          <p:nvPr/>
        </p:nvSpPr>
        <p:spPr bwMode="auto">
          <a:xfrm>
            <a:off x="464820" y="1043940"/>
            <a:ext cx="7901940" cy="27443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The number of directors versus the number of reflectors</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The relative position of the driven element with respect to the reflectors and directors</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The power radiated in the major lobe compared to that in the opposite direction</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The ratio of forward gain to dipole gain</a:t>
            </a:r>
          </a:p>
          <a:p>
            <a:pPr>
              <a:lnSpc>
                <a:spcPct val="150000"/>
              </a:lnSpc>
              <a:spcBef>
                <a:spcPts val="450"/>
              </a:spcBef>
              <a:buClr>
                <a:srgbClr val="FF1515"/>
              </a:buClr>
              <a:buSzPct val="100000"/>
              <a:buFont typeface="Times New Roman" panose="02020603050405020304" pitchFamily="18" charset="0"/>
              <a:buAutoNum type="alphaUcPeriod"/>
            </a:pPr>
            <a:endParaRPr lang="en-US" altLang="en-US" sz="2100" dirty="0">
              <a:solidFill>
                <a:srgbClr val="000066"/>
              </a:solidFill>
              <a:latin typeface="Rockwell" panose="02060603020205020403" pitchFamily="18" charset="0"/>
              <a:ea typeface="Microsoft YaHei" panose="020B0503020204020204" pitchFamily="34" charset="-122"/>
            </a:endParaRPr>
          </a:p>
        </p:txBody>
      </p:sp>
      <p:sp>
        <p:nvSpPr>
          <p:cNvPr id="3" name="Slide Number Placeholder 2">
            <a:extLst>
              <a:ext uri="{FF2B5EF4-FFF2-40B4-BE49-F238E27FC236}">
                <a16:creationId xmlns:a16="http://schemas.microsoft.com/office/drawing/2014/main" id="{FBCCC541-B8C5-B3C4-8589-3F721D063475}"/>
              </a:ext>
            </a:extLst>
          </p:cNvPr>
          <p:cNvSpPr>
            <a:spLocks noGrp="1"/>
          </p:cNvSpPr>
          <p:nvPr>
            <p:ph type="sldNum" sz="quarter" idx="12"/>
          </p:nvPr>
        </p:nvSpPr>
        <p:spPr/>
        <p:txBody>
          <a:bodyPr/>
          <a:lstStyle/>
          <a:p>
            <a:pPr>
              <a:defRPr/>
            </a:pPr>
            <a:fld id="{F9B04EAC-6405-42D3-B5A3-0AE3489ADD26}" type="slidenum">
              <a:rPr lang="en-US" smtClean="0"/>
              <a:pPr>
                <a:defRPr/>
              </a:pPr>
              <a:t>52</a:t>
            </a:fld>
            <a:endParaRPr lang="en-US" dirty="0"/>
          </a:p>
        </p:txBody>
      </p:sp>
      <p:sp>
        <p:nvSpPr>
          <p:cNvPr id="2" name="Rectangle 4">
            <a:extLst>
              <a:ext uri="{FF2B5EF4-FFF2-40B4-BE49-F238E27FC236}">
                <a16:creationId xmlns:a16="http://schemas.microsoft.com/office/drawing/2014/main" id="{7BCC76DE-497E-9D32-3774-18208C2B741D}"/>
              </a:ext>
            </a:extLst>
          </p:cNvPr>
          <p:cNvSpPr txBox="1">
            <a:spLocks noChangeArrowheads="1"/>
          </p:cNvSpPr>
          <p:nvPr/>
        </p:nvSpPr>
        <p:spPr>
          <a:xfrm>
            <a:off x="350520" y="156736"/>
            <a:ext cx="8496300" cy="887204"/>
          </a:xfrm>
          <a:prstGeom prst="rect">
            <a:avLst/>
          </a:prstGeom>
        </p:spPr>
        <p:txBody>
          <a:bodyPr>
            <a:normAutofit fontScale="9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000" dirty="0">
                <a:latin typeface="Rockwell" panose="02060603020205020403" pitchFamily="18" charset="0"/>
              </a:rPr>
              <a:t>G9C07</a:t>
            </a:r>
          </a:p>
          <a:p>
            <a:pPr algn="ctr">
              <a:lnSpc>
                <a:spcPct val="150000"/>
              </a:lnSpc>
            </a:pPr>
            <a:r>
              <a:rPr lang="en-US" altLang="en-US" sz="2000" dirty="0">
                <a:latin typeface="Rockwell" panose="02060603020205020403" pitchFamily="18" charset="0"/>
              </a:rPr>
              <a:t>What does “front-to-back ratio” mean in reference to a Yagi antenna?</a:t>
            </a:r>
          </a:p>
        </p:txBody>
      </p:sp>
    </p:spTree>
    <p:extLst>
      <p:ext uri="{BB962C8B-B14F-4D97-AF65-F5344CB8AC3E}">
        <p14:creationId xmlns:p14="http://schemas.microsoft.com/office/powerpoint/2010/main" val="73033497"/>
      </p:ext>
    </p:extLst>
  </p:cSld>
  <p:clrMapOvr>
    <a:masterClrMapping/>
  </p:clrMapOvr>
  <p:transition spd="slow"/>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1">
            <a:extLst>
              <a:ext uri="{FF2B5EF4-FFF2-40B4-BE49-F238E27FC236}">
                <a16:creationId xmlns:a16="http://schemas.microsoft.com/office/drawing/2014/main" id="{EEE78C65-F326-4D4F-BE10-8937340D7996}"/>
              </a:ext>
            </a:extLst>
          </p:cNvPr>
          <p:cNvSpPr>
            <a:spLocks noChangeArrowheads="1"/>
          </p:cNvSpPr>
          <p:nvPr/>
        </p:nvSpPr>
        <p:spPr bwMode="auto">
          <a:xfrm>
            <a:off x="228600" y="57150"/>
            <a:ext cx="9086850" cy="962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eaLnBrk="1" hangingPunct="1">
              <a:buClr>
                <a:srgbClr val="000000"/>
              </a:buClr>
              <a:buSzPct val="100000"/>
              <a:buFont typeface="Times New Roman" panose="02020603050405020304" pitchFamily="18" charset="0"/>
              <a:buNone/>
            </a:pPr>
            <a:r>
              <a:rPr lang="en-US" altLang="en-US" sz="3000" dirty="0">
                <a:solidFill>
                  <a:srgbClr val="FFFFFF"/>
                </a:solidFill>
                <a:latin typeface="Rockwell" panose="02060603020205020403" pitchFamily="18" charset="0"/>
                <a:ea typeface="Microsoft YaHei" panose="020B0503020204020204" pitchFamily="34" charset="-122"/>
              </a:rPr>
              <a:t>G9B05</a:t>
            </a:r>
            <a:r>
              <a:rPr lang="en-US" altLang="en-US" sz="2700" dirty="0">
                <a:solidFill>
                  <a:srgbClr val="FFFFFF"/>
                </a:solidFill>
                <a:latin typeface="Rockwell" panose="02060603020205020403" pitchFamily="18" charset="0"/>
                <a:ea typeface="Microsoft YaHei" panose="020B0503020204020204" pitchFamily="34" charset="-122"/>
              </a:rPr>
              <a:t> 	</a:t>
            </a:r>
            <a:r>
              <a:rPr lang="en-US" altLang="en-US" sz="2100" dirty="0">
                <a:solidFill>
                  <a:srgbClr val="FFFFFF"/>
                </a:solidFill>
                <a:latin typeface="Rockwell" panose="02060603020205020403" pitchFamily="18" charset="0"/>
                <a:ea typeface="Microsoft YaHei" panose="020B0503020204020204" pitchFamily="34" charset="-122"/>
              </a:rPr>
              <a:t>How does antenna height affect the horizontal (azimuthal) 						radiation pattern of a horizontal dipole HF antenna? </a:t>
            </a:r>
          </a:p>
        </p:txBody>
      </p:sp>
      <p:sp>
        <p:nvSpPr>
          <p:cNvPr id="46082" name="Rectangle 2">
            <a:extLst>
              <a:ext uri="{FF2B5EF4-FFF2-40B4-BE49-F238E27FC236}">
                <a16:creationId xmlns:a16="http://schemas.microsoft.com/office/drawing/2014/main" id="{328A7A57-246C-4D65-A725-EB7D55D3BCDB}"/>
              </a:ext>
            </a:extLst>
          </p:cNvPr>
          <p:cNvSpPr>
            <a:spLocks noChangeArrowheads="1"/>
          </p:cNvSpPr>
          <p:nvPr/>
        </p:nvSpPr>
        <p:spPr bwMode="auto">
          <a:xfrm>
            <a:off x="518160" y="1326357"/>
            <a:ext cx="7871460" cy="37218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The physical length of the boom</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The number of elements on the boom</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The spacing of each element along the boom</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All these choices are correct</a:t>
            </a:r>
          </a:p>
          <a:p>
            <a:pPr>
              <a:spcBef>
                <a:spcPts val="450"/>
              </a:spcBef>
              <a:buClr>
                <a:srgbClr val="FF1515"/>
              </a:buClr>
              <a:buSzPct val="100000"/>
              <a:buFont typeface="Times New Roman" panose="02020603050405020304" pitchFamily="18" charset="0"/>
              <a:buAutoNum type="alphaUcPeriod"/>
            </a:pPr>
            <a:endParaRPr lang="en-US" altLang="en-US" dirty="0">
              <a:solidFill>
                <a:srgbClr val="000066"/>
              </a:solidFill>
              <a:latin typeface="Rockwell" panose="02060603020205020403" pitchFamily="18" charset="0"/>
              <a:ea typeface="Microsoft YaHei" panose="020B0503020204020204" pitchFamily="34" charset="-122"/>
            </a:endParaRPr>
          </a:p>
        </p:txBody>
      </p:sp>
      <p:sp>
        <p:nvSpPr>
          <p:cNvPr id="3" name="Slide Number Placeholder 2"/>
          <p:cNvSpPr>
            <a:spLocks noGrp="1"/>
          </p:cNvSpPr>
          <p:nvPr>
            <p:ph type="sldNum" sz="quarter" idx="12"/>
          </p:nvPr>
        </p:nvSpPr>
        <p:spPr/>
        <p:txBody>
          <a:bodyPr/>
          <a:lstStyle/>
          <a:p>
            <a:pPr>
              <a:defRPr/>
            </a:pPr>
            <a:fld id="{F9B04EAC-6405-42D3-B5A3-0AE3489ADD26}" type="slidenum">
              <a:rPr lang="en-US" smtClean="0"/>
              <a:pPr>
                <a:defRPr/>
              </a:pPr>
              <a:t>53</a:t>
            </a:fld>
            <a:endParaRPr lang="en-US" dirty="0"/>
          </a:p>
        </p:txBody>
      </p:sp>
      <p:sp>
        <p:nvSpPr>
          <p:cNvPr id="2" name="Rectangle 4">
            <a:extLst>
              <a:ext uri="{FF2B5EF4-FFF2-40B4-BE49-F238E27FC236}">
                <a16:creationId xmlns:a16="http://schemas.microsoft.com/office/drawing/2014/main" id="{7144018F-7221-BCB6-142C-A5CDCC83881D}"/>
              </a:ext>
            </a:extLst>
          </p:cNvPr>
          <p:cNvSpPr txBox="1">
            <a:spLocks noChangeArrowheads="1"/>
          </p:cNvSpPr>
          <p:nvPr/>
        </p:nvSpPr>
        <p:spPr>
          <a:xfrm>
            <a:off x="350520" y="156735"/>
            <a:ext cx="8496300" cy="1169621"/>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000" dirty="0">
                <a:latin typeface="Rockwell" panose="02060603020205020403" pitchFamily="18" charset="0"/>
              </a:rPr>
              <a:t>G9C10</a:t>
            </a:r>
          </a:p>
          <a:p>
            <a:pPr algn="ctr">
              <a:lnSpc>
                <a:spcPct val="150000"/>
              </a:lnSpc>
            </a:pPr>
            <a:r>
              <a:rPr lang="en-US" altLang="en-US" sz="2000" dirty="0">
                <a:latin typeface="Rockwell" panose="02060603020205020403" pitchFamily="18" charset="0"/>
              </a:rPr>
              <a:t>Which of the following can be adjusted to optimize forward gain, front-to-back ratio, or SWR bandwidth of a Yagi antenna?</a:t>
            </a:r>
          </a:p>
        </p:txBody>
      </p:sp>
    </p:spTree>
  </p:cSld>
  <p:clrMapOvr>
    <a:masterClrMapping/>
  </p:clrMapOvr>
  <p:transition spd="slow"/>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1">
            <a:extLst>
              <a:ext uri="{FF2B5EF4-FFF2-40B4-BE49-F238E27FC236}">
                <a16:creationId xmlns:a16="http://schemas.microsoft.com/office/drawing/2014/main" id="{D38E89C9-9C58-49F7-850A-26211444BC2A}"/>
              </a:ext>
            </a:extLst>
          </p:cNvPr>
          <p:cNvSpPr>
            <a:spLocks noChangeArrowheads="1"/>
          </p:cNvSpPr>
          <p:nvPr/>
        </p:nvSpPr>
        <p:spPr bwMode="auto">
          <a:xfrm>
            <a:off x="1428750" y="57150"/>
            <a:ext cx="6457950" cy="8715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9pPr>
          </a:lstStyle>
          <a:p>
            <a:pPr eaLnBrk="1" hangingPunct="1">
              <a:buClr>
                <a:srgbClr val="000000"/>
              </a:buClr>
              <a:buSzPct val="100000"/>
              <a:buFont typeface="Times New Roman" panose="02020603050405020304" pitchFamily="18" charset="0"/>
              <a:buNone/>
            </a:pPr>
            <a:r>
              <a:rPr lang="en-US" altLang="en-US" sz="3000" dirty="0">
                <a:solidFill>
                  <a:srgbClr val="FFFFFF"/>
                </a:solidFill>
                <a:latin typeface="Rockwell" panose="02060603020205020403" pitchFamily="18" charset="0"/>
                <a:ea typeface="Microsoft YaHei" panose="020B0503020204020204" pitchFamily="34" charset="-122"/>
              </a:rPr>
              <a:t>G3C10</a:t>
            </a:r>
            <a:r>
              <a:rPr lang="en-US" altLang="en-US" sz="2700" dirty="0">
                <a:solidFill>
                  <a:srgbClr val="FFFFFF"/>
                </a:solidFill>
                <a:latin typeface="Rockwell" panose="02060603020205020403" pitchFamily="18" charset="0"/>
                <a:ea typeface="Microsoft YaHei" panose="020B0503020204020204" pitchFamily="34" charset="-122"/>
              </a:rPr>
              <a:t> 	</a:t>
            </a:r>
            <a:r>
              <a:rPr lang="en-US" altLang="en-US" sz="2400" dirty="0">
                <a:solidFill>
                  <a:srgbClr val="FFFFFF"/>
                </a:solidFill>
                <a:latin typeface="Rockwell" panose="02060603020205020403" pitchFamily="18" charset="0"/>
                <a:ea typeface="Microsoft YaHei" panose="020B0503020204020204" pitchFamily="34" charset="-122"/>
              </a:rPr>
              <a:t>What is Near Vertical Incidence 				Skywave (NVIS) propagation ?</a:t>
            </a:r>
          </a:p>
        </p:txBody>
      </p:sp>
      <p:sp>
        <p:nvSpPr>
          <p:cNvPr id="37890" name="Rectangle 2">
            <a:extLst>
              <a:ext uri="{FF2B5EF4-FFF2-40B4-BE49-F238E27FC236}">
                <a16:creationId xmlns:a16="http://schemas.microsoft.com/office/drawing/2014/main" id="{3B64D839-2586-44A9-9FC7-02441BCB9E85}"/>
              </a:ext>
            </a:extLst>
          </p:cNvPr>
          <p:cNvSpPr>
            <a:spLocks noChangeArrowheads="1"/>
          </p:cNvSpPr>
          <p:nvPr/>
        </p:nvSpPr>
        <p:spPr bwMode="auto">
          <a:xfrm>
            <a:off x="350520" y="1028274"/>
            <a:ext cx="5714999" cy="2914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Larger-diameter elements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Closer element spacing</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Loading coils in series with the element</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Tapered-diameter elements</a:t>
            </a:r>
            <a:br>
              <a:rPr lang="en-US" altLang="en-US" sz="1350" dirty="0">
                <a:solidFill>
                  <a:srgbClr val="000066"/>
                </a:solidFill>
                <a:latin typeface="Rockwell" panose="02060603020205020403" pitchFamily="18" charset="0"/>
                <a:ea typeface="Microsoft YaHei" panose="020B0503020204020204" pitchFamily="34" charset="-122"/>
              </a:rPr>
            </a:br>
            <a:r>
              <a:rPr lang="en-US" altLang="en-US" b="1"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p:cNvSpPr>
            <a:spLocks noGrp="1"/>
          </p:cNvSpPr>
          <p:nvPr>
            <p:ph type="sldNum" sz="quarter" idx="12"/>
          </p:nvPr>
        </p:nvSpPr>
        <p:spPr/>
        <p:txBody>
          <a:bodyPr/>
          <a:lstStyle/>
          <a:p>
            <a:pPr>
              <a:defRPr/>
            </a:pPr>
            <a:fld id="{F9B04EAC-6405-42D3-B5A3-0AE3489ADD26}" type="slidenum">
              <a:rPr lang="en-US" smtClean="0"/>
              <a:pPr>
                <a:defRPr/>
              </a:pPr>
              <a:t>54</a:t>
            </a:fld>
            <a:endParaRPr lang="en-US" dirty="0"/>
          </a:p>
        </p:txBody>
      </p:sp>
      <p:sp>
        <p:nvSpPr>
          <p:cNvPr id="2" name="Rectangle 4">
            <a:extLst>
              <a:ext uri="{FF2B5EF4-FFF2-40B4-BE49-F238E27FC236}">
                <a16:creationId xmlns:a16="http://schemas.microsoft.com/office/drawing/2014/main" id="{07119FF6-C3C8-EDC5-6709-3420FF77232A}"/>
              </a:ext>
            </a:extLst>
          </p:cNvPr>
          <p:cNvSpPr txBox="1">
            <a:spLocks noChangeArrowheads="1"/>
          </p:cNvSpPr>
          <p:nvPr/>
        </p:nvSpPr>
        <p:spPr>
          <a:xfrm>
            <a:off x="350520" y="156736"/>
            <a:ext cx="8496300" cy="887204"/>
          </a:xfrm>
          <a:prstGeom prst="rect">
            <a:avLst/>
          </a:prstGeom>
        </p:spPr>
        <p:txBody>
          <a:bodyPr>
            <a:normAutofit fontScale="9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000" dirty="0">
                <a:latin typeface="Rockwell" panose="02060603020205020403" pitchFamily="18" charset="0"/>
              </a:rPr>
              <a:t>G9C01</a:t>
            </a:r>
          </a:p>
          <a:p>
            <a:pPr algn="ctr">
              <a:lnSpc>
                <a:spcPct val="150000"/>
              </a:lnSpc>
            </a:pPr>
            <a:r>
              <a:rPr lang="en-US" altLang="en-US" sz="2000" dirty="0">
                <a:latin typeface="Rockwell" panose="02060603020205020403" pitchFamily="18" charset="0"/>
              </a:rPr>
              <a:t>Which of the following would increase the bandwidth of a Yagi antenna?</a:t>
            </a:r>
          </a:p>
        </p:txBody>
      </p:sp>
    </p:spTree>
  </p:cSld>
  <p:clrMapOvr>
    <a:masterClrMapping/>
  </p:clrMapOvr>
  <p:transition spd="slow"/>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6F8B3A-57AF-DCCF-5C19-BA04C0A44312}"/>
            </a:ext>
          </a:extLst>
        </p:cNvPr>
        <p:cNvGrpSpPr/>
        <p:nvPr/>
      </p:nvGrpSpPr>
      <p:grpSpPr>
        <a:xfrm>
          <a:off x="0" y="0"/>
          <a:ext cx="0" cy="0"/>
          <a:chOff x="0" y="0"/>
          <a:chExt cx="0" cy="0"/>
        </a:xfrm>
      </p:grpSpPr>
      <p:sp>
        <p:nvSpPr>
          <p:cNvPr id="95234" name="Rectangle 1">
            <a:extLst>
              <a:ext uri="{FF2B5EF4-FFF2-40B4-BE49-F238E27FC236}">
                <a16:creationId xmlns:a16="http://schemas.microsoft.com/office/drawing/2014/main" id="{575524B1-B8C3-B02D-5129-1E52D14BE4B8}"/>
              </a:ext>
            </a:extLst>
          </p:cNvPr>
          <p:cNvSpPr>
            <a:spLocks noChangeArrowheads="1"/>
          </p:cNvSpPr>
          <p:nvPr/>
        </p:nvSpPr>
        <p:spPr bwMode="auto">
          <a:xfrm>
            <a:off x="800100" y="114300"/>
            <a:ext cx="7429500" cy="904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9pPr>
          </a:lstStyle>
          <a:p>
            <a:pPr eaLnBrk="1" hangingPunct="1">
              <a:buClr>
                <a:srgbClr val="000000"/>
              </a:buClr>
              <a:buSzPct val="100000"/>
              <a:buFont typeface="Times New Roman" panose="02020603050405020304" pitchFamily="18" charset="0"/>
              <a:buNone/>
            </a:pPr>
            <a:r>
              <a:rPr lang="en-US" altLang="en-US" sz="3000" dirty="0">
                <a:solidFill>
                  <a:srgbClr val="FFFFFF"/>
                </a:solidFill>
                <a:latin typeface="Rockwell" panose="02060603020205020403" pitchFamily="18" charset="0"/>
                <a:ea typeface="Microsoft YaHei" panose="020B0503020204020204" pitchFamily="34" charset="-122"/>
              </a:rPr>
              <a:t>G9B12</a:t>
            </a:r>
            <a:r>
              <a:rPr lang="en-US" altLang="en-US" sz="2700" dirty="0">
                <a:solidFill>
                  <a:srgbClr val="FFFFFF"/>
                </a:solidFill>
                <a:latin typeface="Rockwell" panose="02060603020205020403" pitchFamily="18" charset="0"/>
                <a:ea typeface="Microsoft YaHei" panose="020B0503020204020204" pitchFamily="34" charset="-122"/>
              </a:rPr>
              <a:t> 	</a:t>
            </a:r>
            <a:r>
              <a:rPr lang="en-US" altLang="en-US" sz="2400" dirty="0">
                <a:solidFill>
                  <a:srgbClr val="FFFFFF"/>
                </a:solidFill>
                <a:latin typeface="Rockwell" panose="02060603020205020403" pitchFamily="18" charset="0"/>
                <a:ea typeface="Microsoft YaHei" panose="020B0503020204020204" pitchFamily="34" charset="-122"/>
              </a:rPr>
              <a:t>What is the approximate length for a 						¼ wave vertical antenna cut for 28.5 MHZ?</a:t>
            </a:r>
            <a:endParaRPr lang="en-US" altLang="en-US" dirty="0">
              <a:solidFill>
                <a:srgbClr val="FFFFFF"/>
              </a:solidFill>
              <a:latin typeface="Rockwell" panose="02060603020205020403" pitchFamily="18" charset="0"/>
              <a:ea typeface="Microsoft YaHei" panose="020B0503020204020204" pitchFamily="34" charset="-122"/>
            </a:endParaRPr>
          </a:p>
        </p:txBody>
      </p:sp>
      <p:sp>
        <p:nvSpPr>
          <p:cNvPr id="48130" name="Rectangle 2">
            <a:extLst>
              <a:ext uri="{FF2B5EF4-FFF2-40B4-BE49-F238E27FC236}">
                <a16:creationId xmlns:a16="http://schemas.microsoft.com/office/drawing/2014/main" id="{15B313EC-58E8-13A8-8C7B-BA3CAC0FE223}"/>
              </a:ext>
            </a:extLst>
          </p:cNvPr>
          <p:cNvSpPr>
            <a:spLocks noChangeArrowheads="1"/>
          </p:cNvSpPr>
          <p:nvPr/>
        </p:nvSpPr>
        <p:spPr bwMode="auto">
          <a:xfrm>
            <a:off x="350520" y="1101328"/>
            <a:ext cx="8328660" cy="29408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sz="2400" dirty="0">
                <a:solidFill>
                  <a:srgbClr val="000066"/>
                </a:solidFill>
                <a:latin typeface="Rockwell" panose="02060603020205020403" pitchFamily="18" charset="0"/>
                <a:ea typeface="Microsoft YaHei" panose="020B0503020204020204" pitchFamily="34" charset="-122"/>
              </a:rPr>
              <a:t>It does not require the driven element to be insulated from the boom</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400" dirty="0">
                <a:solidFill>
                  <a:srgbClr val="000066"/>
                </a:solidFill>
                <a:latin typeface="Rockwell" panose="02060603020205020403" pitchFamily="18" charset="0"/>
                <a:ea typeface="Microsoft YaHei" panose="020B0503020204020204" pitchFamily="34" charset="-122"/>
              </a:rPr>
              <a:t>It does not require any inductors or capacitors</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400" dirty="0">
                <a:solidFill>
                  <a:srgbClr val="000066"/>
                </a:solidFill>
                <a:latin typeface="Rockwell" panose="02060603020205020403" pitchFamily="18" charset="0"/>
                <a:ea typeface="Microsoft YaHei" panose="020B0503020204020204" pitchFamily="34" charset="-122"/>
              </a:rPr>
              <a:t>It is useful for matching multiband antennas</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400" dirty="0">
                <a:solidFill>
                  <a:srgbClr val="000066"/>
                </a:solidFill>
                <a:latin typeface="Rockwell" panose="02060603020205020403" pitchFamily="18" charset="0"/>
                <a:ea typeface="Microsoft YaHei" panose="020B0503020204020204" pitchFamily="34" charset="-122"/>
              </a:rPr>
              <a:t>All these choices are correct</a:t>
            </a:r>
          </a:p>
        </p:txBody>
      </p:sp>
      <p:sp>
        <p:nvSpPr>
          <p:cNvPr id="3" name="Slide Number Placeholder 2">
            <a:extLst>
              <a:ext uri="{FF2B5EF4-FFF2-40B4-BE49-F238E27FC236}">
                <a16:creationId xmlns:a16="http://schemas.microsoft.com/office/drawing/2014/main" id="{3C7C0ED8-E7A7-C3E8-16CD-935CADF2B343}"/>
              </a:ext>
            </a:extLst>
          </p:cNvPr>
          <p:cNvSpPr>
            <a:spLocks noGrp="1"/>
          </p:cNvSpPr>
          <p:nvPr>
            <p:ph type="sldNum" sz="quarter" idx="12"/>
          </p:nvPr>
        </p:nvSpPr>
        <p:spPr/>
        <p:txBody>
          <a:bodyPr/>
          <a:lstStyle/>
          <a:p>
            <a:pPr>
              <a:defRPr/>
            </a:pPr>
            <a:fld id="{F9B04EAC-6405-42D3-B5A3-0AE3489ADD26}" type="slidenum">
              <a:rPr lang="en-US" smtClean="0"/>
              <a:pPr>
                <a:defRPr/>
              </a:pPr>
              <a:t>55</a:t>
            </a:fld>
            <a:endParaRPr lang="en-US" dirty="0"/>
          </a:p>
        </p:txBody>
      </p:sp>
      <p:sp>
        <p:nvSpPr>
          <p:cNvPr id="2" name="Rectangle 4">
            <a:extLst>
              <a:ext uri="{FF2B5EF4-FFF2-40B4-BE49-F238E27FC236}">
                <a16:creationId xmlns:a16="http://schemas.microsoft.com/office/drawing/2014/main" id="{33E51B56-BC18-2A84-65AF-983EC359054D}"/>
              </a:ext>
            </a:extLst>
          </p:cNvPr>
          <p:cNvSpPr txBox="1">
            <a:spLocks noChangeArrowheads="1"/>
          </p:cNvSpPr>
          <p:nvPr/>
        </p:nvSpPr>
        <p:spPr>
          <a:xfrm>
            <a:off x="350520" y="156736"/>
            <a:ext cx="8496300" cy="1009124"/>
          </a:xfrm>
          <a:prstGeom prst="rect">
            <a:avLst/>
          </a:prstGeom>
        </p:spPr>
        <p:txBody>
          <a:bodyPr>
            <a:normAutofit fontScale="9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1800" dirty="0">
                <a:latin typeface="Rockwell" panose="02060603020205020403" pitchFamily="18" charset="0"/>
              </a:rPr>
              <a:t>G9C12</a:t>
            </a:r>
            <a:r>
              <a:rPr lang="en-US" altLang="en-US" sz="1600" dirty="0">
                <a:latin typeface="Rockwell" panose="02060603020205020403" pitchFamily="18" charset="0"/>
              </a:rPr>
              <a:t> </a:t>
            </a:r>
          </a:p>
          <a:p>
            <a:pPr algn="ctr">
              <a:lnSpc>
                <a:spcPct val="150000"/>
              </a:lnSpc>
            </a:pPr>
            <a:r>
              <a:rPr lang="en-US" altLang="en-US" sz="1800" dirty="0">
                <a:latin typeface="Rockwell" panose="02060603020205020403" pitchFamily="18" charset="0"/>
              </a:rPr>
              <a:t>Which of the following is a characteristic of using a gamma match with a Yagi antenna?</a:t>
            </a:r>
          </a:p>
        </p:txBody>
      </p:sp>
    </p:spTree>
    <p:extLst>
      <p:ext uri="{BB962C8B-B14F-4D97-AF65-F5344CB8AC3E}">
        <p14:creationId xmlns:p14="http://schemas.microsoft.com/office/powerpoint/2010/main" val="3216959092"/>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additive="repl">
                                        <p:cTn id="6" dur="1000" fill="hold" masterRel="lastClick"/>
                                        <p:tgtEl>
                                          <p:spTgt spid="48130">
                                            <p:txEl>
                                              <p:pRg st="0" end="0"/>
                                            </p:txEl>
                                          </p:spTgt>
                                        </p:tgtEl>
                                        <p:attrNameLst>
                                          <p:attrName>style.color</p:attrName>
                                        </p:attrNameLst>
                                      </p:cBhvr>
                                      <p:to>
                                        <a:srgbClr val="FF1515"/>
                                      </p:to>
                                    </p:animClr>
                                  </p:childTnLst>
                                </p:cTn>
                              </p:par>
                            </p:childTnLst>
                          </p:cTn>
                        </p:par>
                      </p:childTnLst>
                    </p:cTn>
                  </p:par>
                  <p:par>
                    <p:cTn id="7" fill="hold">
                      <p:stCondLst>
                        <p:cond delay="indefinite"/>
                      </p:stCondLst>
                      <p:childTnLst>
                        <p:par>
                          <p:cTn id="8" fill="hold">
                            <p:stCondLst>
                              <p:cond delay="0"/>
                            </p:stCondLst>
                            <p:childTnLst>
                              <p:par>
                                <p:cTn id="9" presetID="3" presetClass="emph" presetSubtype="2" fill="hold" nodeType="clickEffect">
                                  <p:stCondLst>
                                    <p:cond delay="0"/>
                                  </p:stCondLst>
                                  <p:childTnLst>
                                    <p:animClr clrSpc="rgb" dir="cw">
                                      <p:cBhvr additive="repl">
                                        <p:cTn id="10" dur="1000" fill="hold" masterRel="lastClick"/>
                                        <p:tgtEl>
                                          <p:spTgt spid="48130">
                                            <p:txEl>
                                              <p:pRg st="1" end="1"/>
                                            </p:txEl>
                                          </p:spTgt>
                                        </p:tgtEl>
                                        <p:attrNameLst>
                                          <p:attrName>style.color</p:attrName>
                                        </p:attrNameLst>
                                      </p:cBhvr>
                                      <p:to>
                                        <a:srgbClr val="FF1515"/>
                                      </p:to>
                                    </p:animClr>
                                  </p:childTnLst>
                                </p:cTn>
                              </p:par>
                            </p:childTnLst>
                          </p:cTn>
                        </p:par>
                      </p:childTnLst>
                    </p:cTn>
                  </p:par>
                  <p:par>
                    <p:cTn id="11" fill="hold">
                      <p:stCondLst>
                        <p:cond delay="indefinite"/>
                      </p:stCondLst>
                      <p:childTnLst>
                        <p:par>
                          <p:cTn id="12" fill="hold">
                            <p:stCondLst>
                              <p:cond delay="0"/>
                            </p:stCondLst>
                            <p:childTnLst>
                              <p:par>
                                <p:cTn id="13" presetID="3" presetClass="emph" presetSubtype="2" fill="hold" nodeType="clickEffect">
                                  <p:stCondLst>
                                    <p:cond delay="0"/>
                                  </p:stCondLst>
                                  <p:childTnLst>
                                    <p:animClr clrSpc="rgb" dir="cw">
                                      <p:cBhvr additive="repl">
                                        <p:cTn id="14" dur="1000" fill="hold" masterRel="lastClick"/>
                                        <p:tgtEl>
                                          <p:spTgt spid="48130">
                                            <p:txEl>
                                              <p:pRg st="2" end="2"/>
                                            </p:txEl>
                                          </p:spTgt>
                                        </p:tgtEl>
                                        <p:attrNameLst>
                                          <p:attrName>style.color</p:attrName>
                                        </p:attrNameLst>
                                      </p:cBhvr>
                                      <p:to>
                                        <a:srgbClr val="FF1515"/>
                                      </p:to>
                                    </p:animClr>
                                  </p:childTnLst>
                                </p:cTn>
                              </p:par>
                            </p:childTnLst>
                          </p:cTn>
                        </p:par>
                      </p:childTnLst>
                    </p:cTn>
                  </p:par>
                  <p:par>
                    <p:cTn id="15" fill="hold">
                      <p:stCondLst>
                        <p:cond delay="indefinite"/>
                      </p:stCondLst>
                      <p:childTnLst>
                        <p:par>
                          <p:cTn id="16" fill="hold">
                            <p:stCondLst>
                              <p:cond delay="0"/>
                            </p:stCondLst>
                            <p:childTnLst>
                              <p:par>
                                <p:cTn id="17" presetID="3" presetClass="emph" presetSubtype="2" fill="hold" nodeType="clickEffect">
                                  <p:stCondLst>
                                    <p:cond delay="0"/>
                                  </p:stCondLst>
                                  <p:childTnLst>
                                    <p:animClr clrSpc="rgb" dir="cw">
                                      <p:cBhvr additive="repl">
                                        <p:cTn id="18" dur="1000" fill="hold" masterRel="lastClick"/>
                                        <p:tgtEl>
                                          <p:spTgt spid="48130">
                                            <p:txEl>
                                              <p:pRg st="3" end="3"/>
                                            </p:txEl>
                                          </p:spTgt>
                                        </p:tgtEl>
                                        <p:attrNameLst>
                                          <p:attrName>style.color</p:attrName>
                                        </p:attrNameLst>
                                      </p:cBhvr>
                                      <p:to>
                                        <a:srgbClr val="FF1515"/>
                                      </p:to>
                                    </p:animClr>
                                  </p:childTnLst>
                                </p:cTn>
                              </p:par>
                              <p:par>
                                <p:cTn id="19" presetID="5" presetClass="emph" presetSubtype="1" fill="hold" nodeType="withEffect">
                                  <p:stCondLst>
                                    <p:cond delay="0"/>
                                  </p:stCondLst>
                                  <p:childTnLst>
                                    <p:set>
                                      <p:cBhvr additive="repl">
                                        <p:cTn id="20" dur="1000"/>
                                        <p:tgtEl>
                                          <p:spTgt spid="48130">
                                            <p:txEl>
                                              <p:pRg st="0" end="0"/>
                                            </p:txEl>
                                          </p:spTgt>
                                        </p:tgtEl>
                                        <p:attrNameLst>
                                          <p:attrName>style.fontStyle</p:attrName>
                                        </p:attrNameLst>
                                      </p:cBhvr>
                                      <p:to>
                                        <p:strVal val="normal"/>
                                      </p:to>
                                    </p:set>
                                    <p:set>
                                      <p:cBhvr additive="repl">
                                        <p:cTn id="21" dur="1000"/>
                                        <p:tgtEl>
                                          <p:spTgt spid="48130">
                                            <p:txEl>
                                              <p:pRg st="0" end="0"/>
                                            </p:txEl>
                                          </p:spTgt>
                                        </p:tgtEl>
                                        <p:attrNameLst>
                                          <p:attrName>style.fontWeight</p:attrName>
                                        </p:attrNameLst>
                                      </p:cBhvr>
                                      <p:to>
                                        <p:strVal val="bold"/>
                                      </p:to>
                                    </p:set>
                                    <p:set>
                                      <p:cBhvr additive="repl">
                                        <p:cTn id="22" dur="1000"/>
                                        <p:tgtEl>
                                          <p:spTgt spid="48130">
                                            <p:txEl>
                                              <p:pRg st="0" end="0"/>
                                            </p:txEl>
                                          </p:spTgt>
                                        </p:tgtEl>
                                        <p:attrNameLst>
                                          <p:attrName>style.textDecorationUnderline</p:attrName>
                                        </p:attrNameLst>
                                      </p:cBhvr>
                                      <p:to>
                                        <p:strVal val="false"/>
                                      </p:to>
                                    </p:set>
                                  </p:childTnLst>
                                </p:cTn>
                              </p:par>
                              <p:par>
                                <p:cTn id="23" presetID="5" presetClass="emph" presetSubtype="1" fill="hold" nodeType="withEffect">
                                  <p:stCondLst>
                                    <p:cond delay="0"/>
                                  </p:stCondLst>
                                  <p:childTnLst>
                                    <p:set>
                                      <p:cBhvr additive="repl">
                                        <p:cTn id="24" dur="1000"/>
                                        <p:tgtEl>
                                          <p:spTgt spid="48130">
                                            <p:txEl>
                                              <p:pRg st="1" end="1"/>
                                            </p:txEl>
                                          </p:spTgt>
                                        </p:tgtEl>
                                        <p:attrNameLst>
                                          <p:attrName>style.fontStyle</p:attrName>
                                        </p:attrNameLst>
                                      </p:cBhvr>
                                      <p:to>
                                        <p:strVal val="normal"/>
                                      </p:to>
                                    </p:set>
                                    <p:set>
                                      <p:cBhvr additive="repl">
                                        <p:cTn id="25" dur="1000"/>
                                        <p:tgtEl>
                                          <p:spTgt spid="48130">
                                            <p:txEl>
                                              <p:pRg st="1" end="1"/>
                                            </p:txEl>
                                          </p:spTgt>
                                        </p:tgtEl>
                                        <p:attrNameLst>
                                          <p:attrName>style.fontWeight</p:attrName>
                                        </p:attrNameLst>
                                      </p:cBhvr>
                                      <p:to>
                                        <p:strVal val="bold"/>
                                      </p:to>
                                    </p:set>
                                    <p:set>
                                      <p:cBhvr additive="repl">
                                        <p:cTn id="26" dur="1000"/>
                                        <p:tgtEl>
                                          <p:spTgt spid="48130">
                                            <p:txEl>
                                              <p:pRg st="1" end="1"/>
                                            </p:txEl>
                                          </p:spTgt>
                                        </p:tgtEl>
                                        <p:attrNameLst>
                                          <p:attrName>style.textDecorationUnderline</p:attrName>
                                        </p:attrNameLst>
                                      </p:cBhvr>
                                      <p:to>
                                        <p:strVal val="false"/>
                                      </p:to>
                                    </p:set>
                                  </p:childTnLst>
                                </p:cTn>
                              </p:par>
                              <p:par>
                                <p:cTn id="27" presetID="5" presetClass="emph" presetSubtype="1" fill="hold" nodeType="withEffect">
                                  <p:stCondLst>
                                    <p:cond delay="0"/>
                                  </p:stCondLst>
                                  <p:childTnLst>
                                    <p:set>
                                      <p:cBhvr additive="repl">
                                        <p:cTn id="28" dur="1000"/>
                                        <p:tgtEl>
                                          <p:spTgt spid="48130">
                                            <p:txEl>
                                              <p:pRg st="2" end="2"/>
                                            </p:txEl>
                                          </p:spTgt>
                                        </p:tgtEl>
                                        <p:attrNameLst>
                                          <p:attrName>style.fontStyle</p:attrName>
                                        </p:attrNameLst>
                                      </p:cBhvr>
                                      <p:to>
                                        <p:strVal val="normal"/>
                                      </p:to>
                                    </p:set>
                                    <p:set>
                                      <p:cBhvr additive="repl">
                                        <p:cTn id="29" dur="1000"/>
                                        <p:tgtEl>
                                          <p:spTgt spid="48130">
                                            <p:txEl>
                                              <p:pRg st="2" end="2"/>
                                            </p:txEl>
                                          </p:spTgt>
                                        </p:tgtEl>
                                        <p:attrNameLst>
                                          <p:attrName>style.fontWeight</p:attrName>
                                        </p:attrNameLst>
                                      </p:cBhvr>
                                      <p:to>
                                        <p:strVal val="bold"/>
                                      </p:to>
                                    </p:set>
                                    <p:set>
                                      <p:cBhvr additive="repl">
                                        <p:cTn id="30" dur="1000"/>
                                        <p:tgtEl>
                                          <p:spTgt spid="48130">
                                            <p:txEl>
                                              <p:pRg st="2" end="2"/>
                                            </p:txEl>
                                          </p:spTgt>
                                        </p:tgtEl>
                                        <p:attrNameLst>
                                          <p:attrName>style.textDecorationUnderline</p:attrName>
                                        </p:attrNameLst>
                                      </p:cBhvr>
                                      <p:to>
                                        <p:strVal val="false"/>
                                      </p:to>
                                    </p:set>
                                  </p:childTnLst>
                                </p:cTn>
                              </p:par>
                              <p:par>
                                <p:cTn id="31" presetID="5" presetClass="emph" presetSubtype="1" fill="hold" nodeType="withEffect">
                                  <p:stCondLst>
                                    <p:cond delay="0"/>
                                  </p:stCondLst>
                                  <p:childTnLst>
                                    <p:set>
                                      <p:cBhvr additive="repl">
                                        <p:cTn id="32" dur="1000"/>
                                        <p:tgtEl>
                                          <p:spTgt spid="48130">
                                            <p:txEl>
                                              <p:pRg st="3" end="3"/>
                                            </p:txEl>
                                          </p:spTgt>
                                        </p:tgtEl>
                                        <p:attrNameLst>
                                          <p:attrName>style.fontStyle</p:attrName>
                                        </p:attrNameLst>
                                      </p:cBhvr>
                                      <p:to>
                                        <p:strVal val="normal"/>
                                      </p:to>
                                    </p:set>
                                    <p:set>
                                      <p:cBhvr additive="repl">
                                        <p:cTn id="33" dur="1000"/>
                                        <p:tgtEl>
                                          <p:spTgt spid="48130">
                                            <p:txEl>
                                              <p:pRg st="3" end="3"/>
                                            </p:txEl>
                                          </p:spTgt>
                                        </p:tgtEl>
                                        <p:attrNameLst>
                                          <p:attrName>style.fontWeight</p:attrName>
                                        </p:attrNameLst>
                                      </p:cBhvr>
                                      <p:to>
                                        <p:strVal val="bold"/>
                                      </p:to>
                                    </p:set>
                                    <p:set>
                                      <p:cBhvr additive="repl">
                                        <p:cTn id="34" dur="1000"/>
                                        <p:tgtEl>
                                          <p:spTgt spid="48130">
                                            <p:txEl>
                                              <p:pRg st="3" end="3"/>
                                            </p:txEl>
                                          </p:spTgt>
                                        </p:tgtEl>
                                        <p:attrNameLst>
                                          <p:attrName>style.textDecorationUnderline</p:attrName>
                                        </p:attrNameLst>
                                      </p:cBhvr>
                                      <p:to>
                                        <p:strVal val="false"/>
                                      </p:to>
                                    </p:set>
                                  </p:childTnLst>
                                </p:cTn>
                              </p:par>
                              <p:par>
                                <p:cTn id="35" presetID="8" presetClass="emph" fill="hold" nodeType="withEffect">
                                  <p:stCondLst>
                                    <p:cond delay="0"/>
                                  </p:stCondLst>
                                  <p:childTnLst>
                                    <p:animRot by="21600000">
                                      <p:cBhvr additive="repl">
                                        <p:cTn id="36" dur="1000" fill="hold"/>
                                        <p:tgtEl>
                                          <p:spTgt spid="48130">
                                            <p:txEl>
                                              <p:pRg st="0" end="0"/>
                                            </p:txEl>
                                          </p:spTgt>
                                        </p:tgtEl>
                                        <p:attrNameLst>
                                          <p:attrName>r</p:attrName>
                                        </p:attrNameLst>
                                      </p:cBhvr>
                                    </p:animRot>
                                  </p:childTnLst>
                                </p:cTn>
                              </p:par>
                              <p:par>
                                <p:cTn id="37" presetID="8" presetClass="emph" fill="hold" nodeType="withEffect">
                                  <p:stCondLst>
                                    <p:cond delay="0"/>
                                  </p:stCondLst>
                                  <p:childTnLst>
                                    <p:animRot by="21600000">
                                      <p:cBhvr additive="repl">
                                        <p:cTn id="38" dur="1000" fill="hold"/>
                                        <p:tgtEl>
                                          <p:spTgt spid="48130">
                                            <p:txEl>
                                              <p:pRg st="1" end="1"/>
                                            </p:txEl>
                                          </p:spTgt>
                                        </p:tgtEl>
                                        <p:attrNameLst>
                                          <p:attrName>r</p:attrName>
                                        </p:attrNameLst>
                                      </p:cBhvr>
                                    </p:animRot>
                                  </p:childTnLst>
                                </p:cTn>
                              </p:par>
                              <p:par>
                                <p:cTn id="39" presetID="8" presetClass="emph" fill="hold" nodeType="withEffect">
                                  <p:stCondLst>
                                    <p:cond delay="0"/>
                                  </p:stCondLst>
                                  <p:childTnLst>
                                    <p:animRot by="21600000">
                                      <p:cBhvr additive="repl">
                                        <p:cTn id="40" dur="1000" fill="hold"/>
                                        <p:tgtEl>
                                          <p:spTgt spid="48130">
                                            <p:txEl>
                                              <p:pRg st="2" end="2"/>
                                            </p:txEl>
                                          </p:spTgt>
                                        </p:tgtEl>
                                        <p:attrNameLst>
                                          <p:attrName>r</p:attrName>
                                        </p:attrNameLst>
                                      </p:cBhvr>
                                    </p:animRot>
                                  </p:childTnLst>
                                </p:cTn>
                              </p:par>
                              <p:par>
                                <p:cTn id="41" presetID="8" presetClass="emph" fill="hold" nodeType="withEffect">
                                  <p:stCondLst>
                                    <p:cond delay="0"/>
                                  </p:stCondLst>
                                  <p:childTnLst>
                                    <p:animRot by="21600000">
                                      <p:cBhvr additive="repl">
                                        <p:cTn id="42" dur="1000" fill="hold"/>
                                        <p:tgtEl>
                                          <p:spTgt spid="48130">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162CEF-10E9-3DB7-74C1-D05BE133013D}"/>
            </a:ext>
          </a:extLst>
        </p:cNvPr>
        <p:cNvGrpSpPr/>
        <p:nvPr/>
      </p:nvGrpSpPr>
      <p:grpSpPr>
        <a:xfrm>
          <a:off x="0" y="0"/>
          <a:ext cx="0" cy="0"/>
          <a:chOff x="0" y="0"/>
          <a:chExt cx="0" cy="0"/>
        </a:xfrm>
      </p:grpSpPr>
      <p:sp>
        <p:nvSpPr>
          <p:cNvPr id="93186" name="Rectangle 1">
            <a:extLst>
              <a:ext uri="{FF2B5EF4-FFF2-40B4-BE49-F238E27FC236}">
                <a16:creationId xmlns:a16="http://schemas.microsoft.com/office/drawing/2014/main" id="{FEFFAD87-B88C-3D69-FDBD-E739628AF5F0}"/>
              </a:ext>
            </a:extLst>
          </p:cNvPr>
          <p:cNvSpPr>
            <a:spLocks noChangeArrowheads="1"/>
          </p:cNvSpPr>
          <p:nvPr/>
        </p:nvSpPr>
        <p:spPr bwMode="auto">
          <a:xfrm>
            <a:off x="228600" y="114301"/>
            <a:ext cx="8572500" cy="8203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9pPr>
          </a:lstStyle>
          <a:p>
            <a:pPr eaLnBrk="1" hangingPunct="1">
              <a:buClr>
                <a:srgbClr val="000000"/>
              </a:buClr>
              <a:buSzPct val="100000"/>
              <a:buFont typeface="Times New Roman" panose="02020603050405020304" pitchFamily="18" charset="0"/>
              <a:buNone/>
            </a:pPr>
            <a:r>
              <a:rPr lang="en-US" altLang="en-US" sz="3000" dirty="0">
                <a:solidFill>
                  <a:srgbClr val="FFFFFF"/>
                </a:solidFill>
                <a:latin typeface="Rockwell" panose="02060603020205020403" pitchFamily="18" charset="0"/>
                <a:ea typeface="Microsoft YaHei" panose="020B0503020204020204" pitchFamily="34" charset="-122"/>
              </a:rPr>
              <a:t>G9B03 </a:t>
            </a:r>
            <a:r>
              <a:rPr lang="en-US" altLang="en-US" sz="2700" dirty="0">
                <a:solidFill>
                  <a:srgbClr val="FFFFFF"/>
                </a:solidFill>
                <a:latin typeface="Rockwell" panose="02060603020205020403" pitchFamily="18" charset="0"/>
                <a:ea typeface="Microsoft YaHei" panose="020B0503020204020204" pitchFamily="34" charset="-122"/>
              </a:rPr>
              <a:t>	</a:t>
            </a:r>
            <a:r>
              <a:rPr lang="en-US" altLang="en-US" sz="2100" dirty="0">
                <a:solidFill>
                  <a:srgbClr val="FFFFFF"/>
                </a:solidFill>
                <a:latin typeface="Rockwell" panose="02060603020205020403" pitchFamily="18" charset="0"/>
                <a:ea typeface="Microsoft YaHei" panose="020B0503020204020204" pitchFamily="34" charset="-122"/>
              </a:rPr>
              <a:t>Which of the following best describes the radiation 						pattern of a quarter-wave ground plane vertical antenna?</a:t>
            </a:r>
          </a:p>
        </p:txBody>
      </p:sp>
      <p:sp>
        <p:nvSpPr>
          <p:cNvPr id="47106" name="Rectangle 2">
            <a:extLst>
              <a:ext uri="{FF2B5EF4-FFF2-40B4-BE49-F238E27FC236}">
                <a16:creationId xmlns:a16="http://schemas.microsoft.com/office/drawing/2014/main" id="{AB6B705C-02C2-247D-99A3-7661C654CD86}"/>
              </a:ext>
            </a:extLst>
          </p:cNvPr>
          <p:cNvSpPr>
            <a:spLocks noChangeArrowheads="1"/>
          </p:cNvSpPr>
          <p:nvPr/>
        </p:nvSpPr>
        <p:spPr bwMode="auto">
          <a:xfrm>
            <a:off x="342900" y="812055"/>
            <a:ext cx="8450580" cy="32272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sz="2000" dirty="0">
                <a:solidFill>
                  <a:srgbClr val="000066"/>
                </a:solidFill>
                <a:latin typeface="Rockwell" panose="02060603020205020403" pitchFamily="18" charset="0"/>
                <a:ea typeface="Microsoft YaHei" panose="020B0503020204020204" pitchFamily="34" charset="-122"/>
              </a:rPr>
              <a:t>A shorted transmission line stub placed at the feed point of a Yagi antenna to provide impedance matching</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000" dirty="0">
                <a:solidFill>
                  <a:srgbClr val="000066"/>
                </a:solidFill>
                <a:latin typeface="Rockwell" panose="02060603020205020403" pitchFamily="18" charset="0"/>
                <a:ea typeface="Microsoft YaHei" panose="020B0503020204020204" pitchFamily="34" charset="-122"/>
              </a:rPr>
              <a:t>A 1/4 wavelength section of 75-ohm coax in series with the feed point of a Yagi to provide impedance matching</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000" dirty="0">
                <a:solidFill>
                  <a:srgbClr val="000066"/>
                </a:solidFill>
                <a:latin typeface="Rockwell" panose="02060603020205020403" pitchFamily="18" charset="0"/>
                <a:ea typeface="Microsoft YaHei" panose="020B0503020204020204" pitchFamily="34" charset="-122"/>
              </a:rPr>
              <a:t>A series capacitor selected to cancel the inductive reactance of a folded dipole antenna</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000" dirty="0">
                <a:solidFill>
                  <a:srgbClr val="000066"/>
                </a:solidFill>
                <a:latin typeface="Rockwell" panose="02060603020205020403" pitchFamily="18" charset="0"/>
                <a:ea typeface="Microsoft YaHei" panose="020B0503020204020204" pitchFamily="34" charset="-122"/>
              </a:rPr>
              <a:t>A section of 300-ohm twin-lead transmission line used to match a folded dipole antenna</a:t>
            </a:r>
          </a:p>
        </p:txBody>
      </p:sp>
      <p:sp>
        <p:nvSpPr>
          <p:cNvPr id="3" name="Slide Number Placeholder 2">
            <a:extLst>
              <a:ext uri="{FF2B5EF4-FFF2-40B4-BE49-F238E27FC236}">
                <a16:creationId xmlns:a16="http://schemas.microsoft.com/office/drawing/2014/main" id="{BF07226D-5AAE-95C5-340A-6ADA13D78C6A}"/>
              </a:ext>
            </a:extLst>
          </p:cNvPr>
          <p:cNvSpPr>
            <a:spLocks noGrp="1"/>
          </p:cNvSpPr>
          <p:nvPr>
            <p:ph type="sldNum" sz="quarter" idx="12"/>
          </p:nvPr>
        </p:nvSpPr>
        <p:spPr/>
        <p:txBody>
          <a:bodyPr/>
          <a:lstStyle/>
          <a:p>
            <a:pPr>
              <a:defRPr/>
            </a:pPr>
            <a:fld id="{F9B04EAC-6405-42D3-B5A3-0AE3489ADD26}" type="slidenum">
              <a:rPr lang="en-US" smtClean="0"/>
              <a:pPr>
                <a:defRPr/>
              </a:pPr>
              <a:t>56</a:t>
            </a:fld>
            <a:endParaRPr lang="en-US" dirty="0"/>
          </a:p>
        </p:txBody>
      </p:sp>
      <p:sp>
        <p:nvSpPr>
          <p:cNvPr id="2" name="Rectangle 4">
            <a:extLst>
              <a:ext uri="{FF2B5EF4-FFF2-40B4-BE49-F238E27FC236}">
                <a16:creationId xmlns:a16="http://schemas.microsoft.com/office/drawing/2014/main" id="{6120D3D7-C313-5AC5-C120-0240DDD233F1}"/>
              </a:ext>
            </a:extLst>
          </p:cNvPr>
          <p:cNvSpPr txBox="1">
            <a:spLocks noChangeArrowheads="1"/>
          </p:cNvSpPr>
          <p:nvPr/>
        </p:nvSpPr>
        <p:spPr>
          <a:xfrm>
            <a:off x="350520" y="65625"/>
            <a:ext cx="8496300" cy="887204"/>
          </a:xfrm>
          <a:prstGeom prst="rect">
            <a:avLst/>
          </a:prstGeom>
        </p:spPr>
        <p:txBody>
          <a:bodyPr>
            <a:normAutofit fontScale="9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000" dirty="0">
                <a:latin typeface="Rockwell" panose="02060603020205020403" pitchFamily="18" charset="0"/>
              </a:rPr>
              <a:t>G9C11</a:t>
            </a:r>
          </a:p>
          <a:p>
            <a:pPr algn="ctr">
              <a:lnSpc>
                <a:spcPct val="150000"/>
              </a:lnSpc>
            </a:pPr>
            <a:r>
              <a:rPr lang="en-US" altLang="en-US" sz="2000" dirty="0">
                <a:latin typeface="Rockwell" panose="02060603020205020403" pitchFamily="18" charset="0"/>
              </a:rPr>
              <a:t>What is a beta or hairpin match?</a:t>
            </a:r>
          </a:p>
        </p:txBody>
      </p:sp>
    </p:spTree>
    <p:extLst>
      <p:ext uri="{BB962C8B-B14F-4D97-AF65-F5344CB8AC3E}">
        <p14:creationId xmlns:p14="http://schemas.microsoft.com/office/powerpoint/2010/main" val="3535150150"/>
      </p:ext>
    </p:extLst>
  </p:cSld>
  <p:clrMapOvr>
    <a:masterClrMapping/>
  </p:clrMapOvr>
  <p:transition spd="slow"/>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4B0BD0-E365-EC94-F6AA-4C0469C83B3B}"/>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CB1D92E5-7336-0824-7ABF-5C7B20EC7C33}"/>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It allows quick selection of vertical or horizontal polarization</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It allows simultaneous vertical and horizontal polarization</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It narrows the main lobe in azimuth</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It narrows the main lobe in elevation</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B927A142-717E-05E5-E373-E9A0CAF52B2B}"/>
              </a:ext>
            </a:extLst>
          </p:cNvPr>
          <p:cNvSpPr>
            <a:spLocks noGrp="1"/>
          </p:cNvSpPr>
          <p:nvPr>
            <p:ph type="sldNum" sz="quarter" idx="12"/>
          </p:nvPr>
        </p:nvSpPr>
        <p:spPr/>
        <p:txBody>
          <a:bodyPr/>
          <a:lstStyle/>
          <a:p>
            <a:pPr>
              <a:defRPr/>
            </a:pPr>
            <a:fld id="{F9B04EAC-6405-42D3-B5A3-0AE3489ADD26}" type="slidenum">
              <a:rPr lang="en-US" smtClean="0"/>
              <a:pPr>
                <a:defRPr/>
              </a:pPr>
              <a:t>57</a:t>
            </a:fld>
            <a:endParaRPr lang="en-US" dirty="0"/>
          </a:p>
        </p:txBody>
      </p:sp>
      <p:sp>
        <p:nvSpPr>
          <p:cNvPr id="2" name="Rectangle 4">
            <a:extLst>
              <a:ext uri="{FF2B5EF4-FFF2-40B4-BE49-F238E27FC236}">
                <a16:creationId xmlns:a16="http://schemas.microsoft.com/office/drawing/2014/main" id="{E3CA8B61-DD29-B319-EE3A-3B09C383505A}"/>
              </a:ext>
            </a:extLst>
          </p:cNvPr>
          <p:cNvSpPr txBox="1">
            <a:spLocks noChangeArrowheads="1"/>
          </p:cNvSpPr>
          <p:nvPr/>
        </p:nvSpPr>
        <p:spPr>
          <a:xfrm>
            <a:off x="350520" y="156736"/>
            <a:ext cx="8496300" cy="887204"/>
          </a:xfrm>
          <a:prstGeom prst="rect">
            <a:avLst/>
          </a:prstGeom>
        </p:spPr>
        <p:txBody>
          <a:bodyPr>
            <a:normAutofit fontScale="75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G9D05</a:t>
            </a:r>
          </a:p>
          <a:p>
            <a:pPr algn="ctr">
              <a:lnSpc>
                <a:spcPct val="150000"/>
              </a:lnSpc>
            </a:pPr>
            <a:r>
              <a:rPr lang="en-US" altLang="en-US" sz="2200" dirty="0">
                <a:latin typeface="Rockwell" panose="02060603020205020403" pitchFamily="18" charset="0"/>
              </a:rPr>
              <a:t>What is an advantage of vertically stacking horizontally polarized Yagi antennas?</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588823676"/>
      </p:ext>
    </p:extLst>
  </p:cSld>
  <p:clrMapOvr>
    <a:masterClrMapping/>
  </p:clrMapOvr>
  <p:transition spd="slow"/>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1">
            <a:extLst>
              <a:ext uri="{FF2B5EF4-FFF2-40B4-BE49-F238E27FC236}">
                <a16:creationId xmlns:a16="http://schemas.microsoft.com/office/drawing/2014/main" id="{7326D8A9-4EAF-406A-A3BE-3E0ABE70E45F}"/>
              </a:ext>
            </a:extLst>
          </p:cNvPr>
          <p:cNvSpPr>
            <a:spLocks noChangeArrowheads="1"/>
          </p:cNvSpPr>
          <p:nvPr/>
        </p:nvSpPr>
        <p:spPr bwMode="auto">
          <a:xfrm>
            <a:off x="914400" y="57150"/>
            <a:ext cx="7429500" cy="8679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eaLnBrk="1" hangingPunct="1">
              <a:buClr>
                <a:srgbClr val="000000"/>
              </a:buClr>
              <a:buSzPct val="100000"/>
              <a:buFont typeface="Times New Roman" panose="02020603050405020304" pitchFamily="18" charset="0"/>
              <a:buNone/>
            </a:pPr>
            <a:r>
              <a:rPr lang="en-US" altLang="en-US" sz="3000" dirty="0">
                <a:solidFill>
                  <a:srgbClr val="FFFFFF"/>
                </a:solidFill>
                <a:latin typeface="Rockwell" panose="02060603020205020403" pitchFamily="18" charset="0"/>
                <a:ea typeface="Microsoft YaHei" panose="020B0503020204020204" pitchFamily="34" charset="-122"/>
              </a:rPr>
              <a:t>G9D03</a:t>
            </a:r>
            <a:r>
              <a:rPr lang="en-US" altLang="en-US" sz="2700" dirty="0">
                <a:solidFill>
                  <a:srgbClr val="FFFFFF"/>
                </a:solidFill>
                <a:latin typeface="Rockwell" panose="02060603020205020403" pitchFamily="18" charset="0"/>
                <a:ea typeface="Microsoft YaHei" panose="020B0503020204020204" pitchFamily="34" charset="-122"/>
              </a:rPr>
              <a:t> 	</a:t>
            </a:r>
            <a:r>
              <a:rPr lang="en-US" altLang="en-US" sz="2100" dirty="0">
                <a:solidFill>
                  <a:srgbClr val="FFFFFF"/>
                </a:solidFill>
                <a:latin typeface="Rockwell" panose="02060603020205020403" pitchFamily="18" charset="0"/>
                <a:ea typeface="Microsoft YaHei" panose="020B0503020204020204" pitchFamily="34" charset="-122"/>
              </a:rPr>
              <a:t>In which direction is the maximum radiation 						from a portable VHF/UHF  “halo” antenna? </a:t>
            </a:r>
          </a:p>
        </p:txBody>
      </p:sp>
      <p:sp>
        <p:nvSpPr>
          <p:cNvPr id="45058" name="Rectangle 2">
            <a:extLst>
              <a:ext uri="{FF2B5EF4-FFF2-40B4-BE49-F238E27FC236}">
                <a16:creationId xmlns:a16="http://schemas.microsoft.com/office/drawing/2014/main" id="{1B16BB01-A9B7-435F-A18B-F003474421D7}"/>
              </a:ext>
            </a:extLst>
          </p:cNvPr>
          <p:cNvSpPr>
            <a:spLocks noChangeArrowheads="1"/>
          </p:cNvSpPr>
          <p:nvPr/>
        </p:nvSpPr>
        <p:spPr bwMode="auto">
          <a:xfrm>
            <a:off x="468630" y="1428750"/>
            <a:ext cx="7783830" cy="27253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Approximately 1.5 dB higher</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Approximately 3 dB higher</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Approximately 6 dB higher</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Approximately 9 dB higher</a:t>
            </a:r>
          </a:p>
          <a:p>
            <a:pPr>
              <a:spcBef>
                <a:spcPts val="450"/>
              </a:spcBef>
              <a:buClr>
                <a:srgbClr val="FF1515"/>
              </a:buClr>
              <a:buSzPct val="100000"/>
              <a:buFont typeface="Times New Roman" panose="02020603050405020304" pitchFamily="18" charset="0"/>
              <a:buAutoNum type="alphaUcPeriod"/>
            </a:pPr>
            <a:endParaRPr lang="en-US" altLang="en-US" sz="2100" dirty="0">
              <a:solidFill>
                <a:srgbClr val="000066"/>
              </a:solidFill>
              <a:latin typeface="Rockwell" panose="02060603020205020403" pitchFamily="18" charset="0"/>
              <a:ea typeface="Microsoft YaHei" panose="020B0503020204020204" pitchFamily="34" charset="-122"/>
            </a:endParaRPr>
          </a:p>
        </p:txBody>
      </p:sp>
      <p:sp>
        <p:nvSpPr>
          <p:cNvPr id="3" name="Slide Number Placeholder 2"/>
          <p:cNvSpPr>
            <a:spLocks noGrp="1"/>
          </p:cNvSpPr>
          <p:nvPr>
            <p:ph type="sldNum" sz="quarter" idx="12"/>
          </p:nvPr>
        </p:nvSpPr>
        <p:spPr/>
        <p:txBody>
          <a:bodyPr/>
          <a:lstStyle/>
          <a:p>
            <a:pPr>
              <a:defRPr/>
            </a:pPr>
            <a:fld id="{F9B04EAC-6405-42D3-B5A3-0AE3489ADD26}" type="slidenum">
              <a:rPr lang="en-US" smtClean="0"/>
              <a:pPr>
                <a:defRPr/>
              </a:pPr>
              <a:t>58</a:t>
            </a:fld>
            <a:endParaRPr lang="en-US" dirty="0"/>
          </a:p>
        </p:txBody>
      </p:sp>
      <p:sp>
        <p:nvSpPr>
          <p:cNvPr id="2" name="Rectangle 4">
            <a:extLst>
              <a:ext uri="{FF2B5EF4-FFF2-40B4-BE49-F238E27FC236}">
                <a16:creationId xmlns:a16="http://schemas.microsoft.com/office/drawing/2014/main" id="{DC790561-7AFF-393D-B62B-D0CE912D72DA}"/>
              </a:ext>
            </a:extLst>
          </p:cNvPr>
          <p:cNvSpPr txBox="1">
            <a:spLocks noChangeArrowheads="1"/>
          </p:cNvSpPr>
          <p:nvPr/>
        </p:nvSpPr>
        <p:spPr>
          <a:xfrm>
            <a:off x="350520" y="156735"/>
            <a:ext cx="8496300" cy="1272015"/>
          </a:xfrm>
          <a:prstGeom prst="rect">
            <a:avLst/>
          </a:prstGeom>
        </p:spPr>
        <p:txBody>
          <a:bodyPr>
            <a:normAutofit fontScale="75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000" dirty="0">
                <a:latin typeface="Rockwell" panose="02060603020205020403" pitchFamily="18" charset="0"/>
              </a:rPr>
              <a:t>G9C09 </a:t>
            </a:r>
          </a:p>
          <a:p>
            <a:pPr algn="ctr">
              <a:lnSpc>
                <a:spcPct val="150000"/>
              </a:lnSpc>
            </a:pPr>
            <a:r>
              <a:rPr lang="en-US" altLang="en-US" sz="2000" dirty="0">
                <a:latin typeface="Rockwell" panose="02060603020205020403" pitchFamily="18" charset="0"/>
              </a:rPr>
              <a:t>In free space, how does the gain of two three-element, horizontally polarized Yagi antennas spaced vertically 1/2 wavelength apart typically compare to the gain of a single three-element Yagi?</a:t>
            </a:r>
          </a:p>
        </p:txBody>
      </p:sp>
    </p:spTree>
  </p:cSld>
  <p:clrMapOvr>
    <a:masterClrMapping/>
  </p:clrMapOvr>
  <p:transition spd="slow"/>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8F13C8-C119-FA4A-38B5-E59D37A50C5E}"/>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A3233E52-2521-8F66-B65D-F90BD6F13426}"/>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To enable multiband operation</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To notch spurious frequencies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To provide balanced feed point impedance</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To prevent out-of-band operation</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5FB7C9BF-AB17-B5E8-56A7-427D88F01CCB}"/>
              </a:ext>
            </a:extLst>
          </p:cNvPr>
          <p:cNvSpPr>
            <a:spLocks noGrp="1"/>
          </p:cNvSpPr>
          <p:nvPr>
            <p:ph type="sldNum" sz="quarter" idx="12"/>
          </p:nvPr>
        </p:nvSpPr>
        <p:spPr/>
        <p:txBody>
          <a:bodyPr/>
          <a:lstStyle/>
          <a:p>
            <a:pPr>
              <a:defRPr/>
            </a:pPr>
            <a:fld id="{F9B04EAC-6405-42D3-B5A3-0AE3489ADD26}" type="slidenum">
              <a:rPr lang="en-US" smtClean="0"/>
              <a:pPr>
                <a:defRPr/>
              </a:pPr>
              <a:t>59</a:t>
            </a:fld>
            <a:endParaRPr lang="en-US" dirty="0"/>
          </a:p>
        </p:txBody>
      </p:sp>
      <p:sp>
        <p:nvSpPr>
          <p:cNvPr id="2" name="Rectangle 4">
            <a:extLst>
              <a:ext uri="{FF2B5EF4-FFF2-40B4-BE49-F238E27FC236}">
                <a16:creationId xmlns:a16="http://schemas.microsoft.com/office/drawing/2014/main" id="{83AC27B3-3516-87B0-3159-90752F8DAB96}"/>
              </a:ext>
            </a:extLst>
          </p:cNvPr>
          <p:cNvSpPr txBox="1">
            <a:spLocks noChangeArrowheads="1"/>
          </p:cNvSpPr>
          <p:nvPr/>
        </p:nvSpPr>
        <p:spPr>
          <a:xfrm>
            <a:off x="350520" y="156736"/>
            <a:ext cx="8496300" cy="88720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G9D04</a:t>
            </a:r>
          </a:p>
          <a:p>
            <a:pPr algn="ctr">
              <a:lnSpc>
                <a:spcPct val="150000"/>
              </a:lnSpc>
            </a:pPr>
            <a:r>
              <a:rPr lang="en-US" altLang="en-US" sz="2200" dirty="0">
                <a:latin typeface="Rockwell" panose="02060603020205020403" pitchFamily="18" charset="0"/>
              </a:rPr>
              <a:t>What is the primary function of antenna traps?</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2457542582"/>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0AFA10-94C1-4D64-DEF7-91BE0C402CB2}"/>
            </a:ext>
          </a:extLst>
        </p:cNvPr>
        <p:cNvGrpSpPr/>
        <p:nvPr/>
      </p:nvGrpSpPr>
      <p:grpSpPr>
        <a:xfrm>
          <a:off x="0" y="0"/>
          <a:ext cx="0" cy="0"/>
          <a:chOff x="0" y="0"/>
          <a:chExt cx="0" cy="0"/>
        </a:xfrm>
      </p:grpSpPr>
      <p:sp>
        <p:nvSpPr>
          <p:cNvPr id="13314" name="Rectangle 1">
            <a:extLst>
              <a:ext uri="{FF2B5EF4-FFF2-40B4-BE49-F238E27FC236}">
                <a16:creationId xmlns:a16="http://schemas.microsoft.com/office/drawing/2014/main" id="{247CF1AF-7648-E6CB-AA5F-C6018C628F65}"/>
              </a:ext>
            </a:extLst>
          </p:cNvPr>
          <p:cNvSpPr>
            <a:spLocks noChangeArrowheads="1"/>
          </p:cNvSpPr>
          <p:nvPr/>
        </p:nvSpPr>
        <p:spPr bwMode="auto">
          <a:xfrm>
            <a:off x="1331119" y="195263"/>
            <a:ext cx="6481763" cy="651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nchor="b"/>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algn="ctr" defTabSz="342900" fontAlgn="base">
              <a:spcBef>
                <a:spcPct val="0"/>
              </a:spcBef>
              <a:spcAft>
                <a:spcPct val="0"/>
              </a:spcAft>
              <a:buClr>
                <a:srgbClr val="000000"/>
              </a:buClr>
              <a:buSzPct val="100000"/>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2700" dirty="0">
                <a:solidFill>
                  <a:srgbClr val="FFFFFF"/>
                </a:solidFill>
                <a:latin typeface="Rockwell" panose="02060603020205020403" pitchFamily="18" charset="0"/>
                <a:ea typeface="Microsoft YaHei" panose="020B0503020204020204" pitchFamily="34" charset="-122"/>
              </a:rPr>
              <a:t>HF Antennas</a:t>
            </a:r>
          </a:p>
        </p:txBody>
      </p:sp>
      <p:sp>
        <p:nvSpPr>
          <p:cNvPr id="14" name="Slide Number Placeholder 13">
            <a:extLst>
              <a:ext uri="{FF2B5EF4-FFF2-40B4-BE49-F238E27FC236}">
                <a16:creationId xmlns:a16="http://schemas.microsoft.com/office/drawing/2014/main" id="{4E711EAF-AB07-D61E-AB5B-B809D0408480}"/>
              </a:ext>
            </a:extLst>
          </p:cNvPr>
          <p:cNvSpPr>
            <a:spLocks noGrp="1"/>
          </p:cNvSpPr>
          <p:nvPr>
            <p:ph type="sldNum" sz="quarter" idx="12"/>
          </p:nvPr>
        </p:nvSpPr>
        <p:spPr/>
        <p:txBody>
          <a:bodyPr/>
          <a:lstStyle/>
          <a:p>
            <a:pPr defTabSz="342900">
              <a:defRPr/>
            </a:pPr>
            <a:fld id="{F9B04EAC-6405-42D3-B5A3-0AE3489ADD26}" type="slidenum">
              <a:rPr lang="en-US">
                <a:solidFill>
                  <a:prstClr val="black">
                    <a:tint val="75000"/>
                  </a:prstClr>
                </a:solidFill>
                <a:latin typeface="Calibri" panose="020F0502020204030204"/>
              </a:rPr>
              <a:pPr defTabSz="342900">
                <a:defRPr/>
              </a:pPr>
              <a:t>6</a:t>
            </a:fld>
            <a:endParaRPr lang="en-US" dirty="0">
              <a:solidFill>
                <a:prstClr val="black">
                  <a:tint val="75000"/>
                </a:prstClr>
              </a:solidFill>
              <a:latin typeface="Calibri" panose="020F0502020204030204"/>
            </a:endParaRPr>
          </a:p>
        </p:txBody>
      </p:sp>
      <p:sp>
        <p:nvSpPr>
          <p:cNvPr id="5" name="Rectangle 4">
            <a:extLst>
              <a:ext uri="{FF2B5EF4-FFF2-40B4-BE49-F238E27FC236}">
                <a16:creationId xmlns:a16="http://schemas.microsoft.com/office/drawing/2014/main" id="{5CA293A7-AE29-48E7-A1D6-14F895B404F8}"/>
              </a:ext>
            </a:extLst>
          </p:cNvPr>
          <p:cNvSpPr>
            <a:spLocks noChangeArrowheads="1"/>
          </p:cNvSpPr>
          <p:nvPr/>
        </p:nvSpPr>
        <p:spPr bwMode="auto">
          <a:xfrm>
            <a:off x="297180" y="649605"/>
            <a:ext cx="4606767" cy="4321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spcBef>
                <a:spcPts val="500"/>
              </a:spcBef>
              <a:buClr>
                <a:srgbClr val="FF1515"/>
              </a:buClr>
              <a:buSzPct val="100000"/>
              <a:buFont typeface="Wingdings" panose="05000000000000000000" pitchFamily="2" charset="2"/>
              <a:buChar char=""/>
            </a:pPr>
            <a:r>
              <a:rPr lang="en-US" altLang="en-US" b="1" dirty="0">
                <a:solidFill>
                  <a:srgbClr val="000066"/>
                </a:solidFill>
                <a:latin typeface="Rockwell" panose="02060603020205020403" pitchFamily="18" charset="0"/>
                <a:ea typeface="Microsoft YaHei" panose="020B0503020204020204" pitchFamily="34" charset="-122"/>
              </a:rPr>
              <a:t>32 feet </a:t>
            </a:r>
            <a:r>
              <a:rPr lang="en-US" altLang="en-US" dirty="0">
                <a:solidFill>
                  <a:srgbClr val="000066"/>
                </a:solidFill>
                <a:latin typeface="Rockwell" panose="02060603020205020403" pitchFamily="18" charset="0"/>
                <a:ea typeface="Microsoft YaHei" panose="020B0503020204020204" pitchFamily="34" charset="-122"/>
              </a:rPr>
              <a:t>is the approximate length for a </a:t>
            </a:r>
            <a:r>
              <a:rPr lang="en-US" altLang="en-US" b="1" dirty="0">
                <a:solidFill>
                  <a:srgbClr val="000066"/>
                </a:solidFill>
                <a:latin typeface="Rockwell" panose="02060603020205020403" pitchFamily="18" charset="0"/>
                <a:ea typeface="Microsoft YaHei" panose="020B0503020204020204" pitchFamily="34" charset="-122"/>
              </a:rPr>
              <a:t>1/2-wave dipole</a:t>
            </a:r>
            <a:r>
              <a:rPr lang="en-US" altLang="en-US" dirty="0">
                <a:solidFill>
                  <a:srgbClr val="000066"/>
                </a:solidFill>
                <a:latin typeface="Rockwell" panose="02060603020205020403" pitchFamily="18" charset="0"/>
                <a:ea typeface="Microsoft YaHei" panose="020B0503020204020204" pitchFamily="34" charset="-122"/>
              </a:rPr>
              <a:t> antenna cut for </a:t>
            </a:r>
            <a:r>
              <a:rPr lang="en-US" altLang="en-US" b="1" dirty="0">
                <a:solidFill>
                  <a:srgbClr val="000066"/>
                </a:solidFill>
                <a:latin typeface="Rockwell" panose="02060603020205020403" pitchFamily="18" charset="0"/>
                <a:ea typeface="Microsoft YaHei" panose="020B0503020204020204" pitchFamily="34" charset="-122"/>
              </a:rPr>
              <a:t>14.250 MHz</a:t>
            </a:r>
            <a:r>
              <a:rPr lang="en-US" altLang="en-US" dirty="0">
                <a:solidFill>
                  <a:srgbClr val="000066"/>
                </a:solidFill>
                <a:latin typeface="Rockwell" panose="02060603020205020403" pitchFamily="18" charset="0"/>
                <a:ea typeface="Microsoft YaHei" panose="020B0503020204020204" pitchFamily="34" charset="-122"/>
              </a:rPr>
              <a:t>. </a:t>
            </a:r>
            <a:r>
              <a:rPr lang="en-US" altLang="en-US" sz="900" dirty="0">
                <a:solidFill>
                  <a:srgbClr val="000066"/>
                </a:solidFill>
                <a:latin typeface="Rockwell" panose="02060603020205020403" pitchFamily="18" charset="0"/>
                <a:ea typeface="Microsoft YaHei" panose="020B0503020204020204" pitchFamily="34" charset="-122"/>
              </a:rPr>
              <a:t>(G9B10)</a:t>
            </a:r>
            <a:r>
              <a:rPr lang="en-US" altLang="en-US" dirty="0">
                <a:solidFill>
                  <a:srgbClr val="000066"/>
                </a:solidFill>
                <a:latin typeface="Rockwell" panose="02060603020205020403" pitchFamily="18" charset="0"/>
                <a:ea typeface="Microsoft YaHei" panose="020B0503020204020204" pitchFamily="34" charset="-122"/>
              </a:rPr>
              <a:t> </a:t>
            </a:r>
          </a:p>
          <a:p>
            <a:pPr lvl="2" eaLnBrk="1" hangingPunct="1">
              <a:spcBef>
                <a:spcPts val="400"/>
              </a:spcBef>
              <a:buClr>
                <a:srgbClr val="FF1515"/>
              </a:buClr>
              <a:buSzPct val="100000"/>
              <a:buFont typeface="Rockwell" panose="02060603020205020403" pitchFamily="18" charset="0"/>
              <a:buChar char="•"/>
            </a:pPr>
            <a:r>
              <a:rPr lang="en-US" altLang="en-US" sz="1400" i="1" dirty="0">
                <a:solidFill>
                  <a:srgbClr val="FF1515"/>
                </a:solidFill>
                <a:latin typeface="Rockwell" panose="02060603020205020403" pitchFamily="18" charset="0"/>
                <a:ea typeface="Microsoft YaHei" panose="020B0503020204020204" pitchFamily="34" charset="-122"/>
              </a:rPr>
              <a:t>Calculate ½ wavelength in feet by dividing 468 by the frequency in MHz.    </a:t>
            </a:r>
          </a:p>
          <a:p>
            <a:pPr lvl="2" eaLnBrk="1" hangingPunct="1">
              <a:spcBef>
                <a:spcPts val="400"/>
              </a:spcBef>
              <a:buClr>
                <a:srgbClr val="FF1515"/>
              </a:buClr>
              <a:buSzPct val="100000"/>
              <a:buFont typeface="Rockwell" panose="02060603020205020403" pitchFamily="18" charset="0"/>
              <a:buChar char="•"/>
            </a:pPr>
            <a:r>
              <a:rPr lang="en-US" altLang="en-US" sz="1400" i="1" dirty="0">
                <a:solidFill>
                  <a:srgbClr val="FF1515"/>
                </a:solidFill>
                <a:latin typeface="Rockwell" panose="02060603020205020403" pitchFamily="18" charset="0"/>
                <a:ea typeface="Microsoft YaHei" panose="020B0503020204020204" pitchFamily="34" charset="-122"/>
              </a:rPr>
              <a:t>468 / 14.250 </a:t>
            </a:r>
          </a:p>
          <a:p>
            <a:pPr lvl="2" eaLnBrk="1" hangingPunct="1">
              <a:spcBef>
                <a:spcPts val="400"/>
              </a:spcBef>
              <a:buClr>
                <a:srgbClr val="FF1515"/>
              </a:buClr>
              <a:buSzPct val="100000"/>
              <a:buFont typeface="Rockwell" panose="02060603020205020403" pitchFamily="18" charset="0"/>
              <a:buChar char="•"/>
            </a:pPr>
            <a:r>
              <a:rPr lang="en-US" altLang="en-US" sz="1400" b="1" i="1" dirty="0">
                <a:solidFill>
                  <a:srgbClr val="FF1515"/>
                </a:solidFill>
                <a:latin typeface="Rockwell" panose="02060603020205020403" pitchFamily="18" charset="0"/>
                <a:ea typeface="Microsoft YaHei" panose="020B0503020204020204" pitchFamily="34" charset="-122"/>
              </a:rPr>
              <a:t>32.8 Feet</a:t>
            </a:r>
            <a:r>
              <a:rPr lang="en-US" altLang="en-US" sz="1400" dirty="0">
                <a:solidFill>
                  <a:srgbClr val="000066"/>
                </a:solidFill>
                <a:latin typeface="Rockwell" panose="02060603020205020403" pitchFamily="18" charset="0"/>
                <a:ea typeface="Microsoft YaHei" panose="020B0503020204020204" pitchFamily="34" charset="-122"/>
              </a:rPr>
              <a:t>    </a:t>
            </a:r>
            <a:r>
              <a:rPr lang="en-US" altLang="en-US" sz="1100" dirty="0">
                <a:solidFill>
                  <a:srgbClr val="000066"/>
                </a:solidFill>
                <a:latin typeface="Rockwell" panose="02060603020205020403" pitchFamily="18" charset="0"/>
                <a:ea typeface="Microsoft YaHei" panose="020B0503020204020204" pitchFamily="34" charset="-122"/>
              </a:rPr>
              <a:t>(close enough to 33 feet.)</a:t>
            </a:r>
            <a:endParaRPr lang="en-US" altLang="en-US" sz="1400" dirty="0">
              <a:solidFill>
                <a:srgbClr val="000066"/>
              </a:solidFill>
              <a:latin typeface="Rockwell" panose="02060603020205020403" pitchFamily="18" charset="0"/>
              <a:ea typeface="Microsoft YaHei" panose="020B0503020204020204" pitchFamily="34" charset="-122"/>
            </a:endParaRPr>
          </a:p>
          <a:p>
            <a:pPr eaLnBrk="1" hangingPunct="1">
              <a:spcBef>
                <a:spcPts val="500"/>
              </a:spcBef>
              <a:buClr>
                <a:srgbClr val="FF1515"/>
              </a:buClr>
              <a:buSzPct val="100000"/>
              <a:buFont typeface="Wingdings" panose="05000000000000000000" pitchFamily="2" charset="2"/>
              <a:buChar char=""/>
            </a:pPr>
            <a:r>
              <a:rPr lang="en-US" altLang="en-US" dirty="0">
                <a:solidFill>
                  <a:srgbClr val="000066"/>
                </a:solidFill>
                <a:latin typeface="Rockwell" panose="02060603020205020403" pitchFamily="18" charset="0"/>
                <a:ea typeface="Microsoft YaHei" panose="020B0503020204020204" pitchFamily="34" charset="-122"/>
              </a:rPr>
              <a:t>The approximate length for a 1/2-wave dipole antenna cut for 3.550 MHz is</a:t>
            </a:r>
            <a:r>
              <a:rPr lang="en-US" altLang="en-US" b="1" dirty="0">
                <a:solidFill>
                  <a:srgbClr val="000066"/>
                </a:solidFill>
                <a:latin typeface="Rockwell" panose="02060603020205020403" pitchFamily="18" charset="0"/>
                <a:ea typeface="Microsoft YaHei" panose="020B0503020204020204" pitchFamily="34" charset="-122"/>
              </a:rPr>
              <a:t> 131 feet</a:t>
            </a:r>
            <a:r>
              <a:rPr lang="en-US" altLang="en-US" dirty="0">
                <a:solidFill>
                  <a:srgbClr val="000066"/>
                </a:solidFill>
                <a:latin typeface="Rockwell" panose="02060603020205020403" pitchFamily="18" charset="0"/>
                <a:ea typeface="Microsoft YaHei" panose="020B0503020204020204" pitchFamily="34" charset="-122"/>
              </a:rPr>
              <a:t>. </a:t>
            </a:r>
            <a:r>
              <a:rPr lang="en-US" altLang="en-US" sz="900" dirty="0">
                <a:solidFill>
                  <a:srgbClr val="000066"/>
                </a:solidFill>
                <a:latin typeface="Rockwell" panose="02060603020205020403" pitchFamily="18" charset="0"/>
                <a:ea typeface="Microsoft YaHei" panose="020B0503020204020204" pitchFamily="34" charset="-122"/>
              </a:rPr>
              <a:t>(G9B11)</a:t>
            </a:r>
            <a:r>
              <a:rPr lang="en-US" altLang="en-US" dirty="0">
                <a:solidFill>
                  <a:srgbClr val="000066"/>
                </a:solidFill>
                <a:latin typeface="Rockwell" panose="02060603020205020403" pitchFamily="18" charset="0"/>
                <a:ea typeface="Microsoft YaHei" panose="020B0503020204020204" pitchFamily="34" charset="-122"/>
              </a:rPr>
              <a:t> </a:t>
            </a:r>
          </a:p>
          <a:p>
            <a:pPr lvl="2" eaLnBrk="1" hangingPunct="1">
              <a:spcBef>
                <a:spcPts val="400"/>
              </a:spcBef>
              <a:buClr>
                <a:srgbClr val="FF1515"/>
              </a:buClr>
              <a:buSzPct val="100000"/>
              <a:buFont typeface="Rockwell" panose="02060603020205020403" pitchFamily="18" charset="0"/>
              <a:buChar char="•"/>
            </a:pPr>
            <a:r>
              <a:rPr lang="en-US" altLang="en-US" sz="1400" i="1" dirty="0">
                <a:solidFill>
                  <a:srgbClr val="FF1515"/>
                </a:solidFill>
                <a:latin typeface="Rockwell" panose="02060603020205020403" pitchFamily="18" charset="0"/>
                <a:ea typeface="Microsoft YaHei" panose="020B0503020204020204" pitchFamily="34" charset="-122"/>
              </a:rPr>
              <a:t>Calculate ½ wavelength in feet by dividing 468 by the frequency in MHz.  </a:t>
            </a:r>
          </a:p>
          <a:p>
            <a:pPr lvl="2" eaLnBrk="1" hangingPunct="1">
              <a:spcBef>
                <a:spcPts val="400"/>
              </a:spcBef>
              <a:buClr>
                <a:srgbClr val="FF1515"/>
              </a:buClr>
              <a:buSzPct val="100000"/>
              <a:buFont typeface="Rockwell" panose="02060603020205020403" pitchFamily="18" charset="0"/>
              <a:buChar char="•"/>
            </a:pPr>
            <a:r>
              <a:rPr lang="en-US" altLang="en-US" sz="1400" i="1" dirty="0">
                <a:solidFill>
                  <a:srgbClr val="FF1515"/>
                </a:solidFill>
                <a:latin typeface="Rockwell" panose="02060603020205020403" pitchFamily="18" charset="0"/>
                <a:ea typeface="Microsoft YaHei" panose="020B0503020204020204" pitchFamily="34" charset="-122"/>
              </a:rPr>
              <a:t>468 / 3.550 or </a:t>
            </a:r>
          </a:p>
          <a:p>
            <a:pPr lvl="2" eaLnBrk="1" hangingPunct="1">
              <a:spcBef>
                <a:spcPts val="400"/>
              </a:spcBef>
              <a:buClr>
                <a:srgbClr val="FF1515"/>
              </a:buClr>
              <a:buSzPct val="100000"/>
              <a:buFont typeface="Rockwell" panose="02060603020205020403" pitchFamily="18" charset="0"/>
              <a:buChar char="•"/>
            </a:pPr>
            <a:r>
              <a:rPr lang="en-US" altLang="en-US" sz="1400" b="1" i="1" dirty="0">
                <a:solidFill>
                  <a:srgbClr val="FF1515"/>
                </a:solidFill>
                <a:latin typeface="Rockwell" panose="02060603020205020403" pitchFamily="18" charset="0"/>
                <a:ea typeface="Microsoft YaHei" panose="020B0503020204020204" pitchFamily="34" charset="-122"/>
              </a:rPr>
              <a:t>131.8 Feet</a:t>
            </a:r>
            <a:r>
              <a:rPr lang="en-US" altLang="en-US" sz="1400" dirty="0">
                <a:solidFill>
                  <a:srgbClr val="000066"/>
                </a:solidFill>
                <a:latin typeface="Rockwell" panose="02060603020205020403" pitchFamily="18" charset="0"/>
                <a:ea typeface="Microsoft YaHei" panose="020B0503020204020204" pitchFamily="34" charset="-122"/>
              </a:rPr>
              <a:t>  </a:t>
            </a:r>
            <a:r>
              <a:rPr lang="en-US" altLang="en-US" sz="1100" dirty="0">
                <a:solidFill>
                  <a:srgbClr val="000066"/>
                </a:solidFill>
                <a:latin typeface="Rockwell" panose="02060603020205020403" pitchFamily="18" charset="0"/>
                <a:ea typeface="Microsoft YaHei" panose="020B0503020204020204" pitchFamily="34" charset="-122"/>
              </a:rPr>
              <a:t>(close enough to132 feet.)</a:t>
            </a:r>
            <a:endParaRPr lang="en-US" altLang="en-US" dirty="0">
              <a:solidFill>
                <a:srgbClr val="000066"/>
              </a:solidFill>
              <a:latin typeface="Rockwell" panose="02060603020205020403" pitchFamily="18" charset="0"/>
              <a:ea typeface="Microsoft YaHei" panose="020B0503020204020204" pitchFamily="34" charset="-122"/>
            </a:endParaRPr>
          </a:p>
          <a:p>
            <a:pPr lvl="2" eaLnBrk="1" hangingPunct="1">
              <a:spcBef>
                <a:spcPts val="400"/>
              </a:spcBef>
              <a:buClr>
                <a:srgbClr val="FF1515"/>
              </a:buClr>
              <a:buSzPct val="100000"/>
              <a:buFont typeface="Rockwell" panose="02060603020205020403" pitchFamily="18" charset="0"/>
              <a:buChar char="•"/>
            </a:pPr>
            <a:endParaRPr lang="en-US" altLang="en-US" sz="1600" dirty="0">
              <a:solidFill>
                <a:srgbClr val="000066"/>
              </a:solidFill>
              <a:latin typeface="Rockwell" panose="02060603020205020403" pitchFamily="18" charset="0"/>
              <a:ea typeface="Microsoft YaHei" panose="020B0503020204020204" pitchFamily="34" charset="-122"/>
            </a:endParaRPr>
          </a:p>
          <a:p>
            <a:pPr eaLnBrk="1" hangingPunct="1">
              <a:spcBef>
                <a:spcPts val="400"/>
              </a:spcBef>
              <a:buFont typeface="Times New Roman" panose="02020603050405020304" pitchFamily="18" charset="0"/>
              <a:buNone/>
            </a:pPr>
            <a:endParaRPr lang="en-US" altLang="en-US" sz="1600" dirty="0">
              <a:solidFill>
                <a:srgbClr val="000066"/>
              </a:solidFill>
              <a:latin typeface="Rockwell" panose="02060603020205020403" pitchFamily="18" charset="0"/>
              <a:ea typeface="Microsoft YaHei" panose="020B0503020204020204" pitchFamily="34" charset="-122"/>
            </a:endParaRPr>
          </a:p>
          <a:p>
            <a:pPr eaLnBrk="1" hangingPunct="1">
              <a:spcBef>
                <a:spcPts val="500"/>
              </a:spcBef>
              <a:buFont typeface="Times New Roman" panose="02020603050405020304" pitchFamily="18" charset="0"/>
              <a:buNone/>
            </a:pPr>
            <a:endParaRPr lang="en-US" altLang="en-US" sz="1600" dirty="0">
              <a:solidFill>
                <a:srgbClr val="000066"/>
              </a:solidFill>
              <a:latin typeface="Rockwell" panose="02060603020205020403" pitchFamily="18" charset="0"/>
              <a:ea typeface="Microsoft YaHei" panose="020B0503020204020204" pitchFamily="34" charset="-122"/>
            </a:endParaRPr>
          </a:p>
          <a:p>
            <a:pPr eaLnBrk="1" hangingPunct="1">
              <a:spcBef>
                <a:spcPts val="500"/>
              </a:spcBef>
              <a:buFont typeface="Times New Roman" panose="02020603050405020304" pitchFamily="18" charset="0"/>
              <a:buNone/>
            </a:pPr>
            <a:endParaRPr lang="en-US" altLang="en-US" sz="1600" dirty="0">
              <a:solidFill>
                <a:srgbClr val="000066"/>
              </a:solidFill>
              <a:latin typeface="Rockwell" panose="02060603020205020403" pitchFamily="18" charset="0"/>
              <a:ea typeface="Microsoft YaHei" panose="020B0503020204020204" pitchFamily="34" charset="-122"/>
            </a:endParaRPr>
          </a:p>
          <a:p>
            <a:pPr eaLnBrk="1" hangingPunct="1">
              <a:spcBef>
                <a:spcPts val="500"/>
              </a:spcBef>
              <a:buFont typeface="Times New Roman" panose="02020603050405020304" pitchFamily="18" charset="0"/>
              <a:buNone/>
            </a:pPr>
            <a:endParaRPr lang="en-US" altLang="en-US" sz="1600" dirty="0">
              <a:solidFill>
                <a:srgbClr val="000066"/>
              </a:solidFill>
              <a:latin typeface="Rockwell" panose="02060603020205020403" pitchFamily="18" charset="0"/>
              <a:ea typeface="Microsoft YaHei" panose="020B0503020204020204" pitchFamily="34" charset="-122"/>
            </a:endParaRPr>
          </a:p>
        </p:txBody>
      </p:sp>
      <p:pic>
        <p:nvPicPr>
          <p:cNvPr id="1034" name="Picture 10">
            <a:extLst>
              <a:ext uri="{FF2B5EF4-FFF2-40B4-BE49-F238E27FC236}">
                <a16:creationId xmlns:a16="http://schemas.microsoft.com/office/drawing/2014/main" id="{37C29F53-A731-8F27-BA36-C048EFA3AE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3610" y="119082"/>
            <a:ext cx="2823210" cy="1454906"/>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a:extLst>
              <a:ext uri="{FF2B5EF4-FFF2-40B4-BE49-F238E27FC236}">
                <a16:creationId xmlns:a16="http://schemas.microsoft.com/office/drawing/2014/main" id="{DE800A06-802C-B54A-7CC7-3EC63C6F2B9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70320" y="1476692"/>
            <a:ext cx="2476500" cy="133350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a:extLst>
              <a:ext uri="{FF2B5EF4-FFF2-40B4-BE49-F238E27FC236}">
                <a16:creationId xmlns:a16="http://schemas.microsoft.com/office/drawing/2014/main" id="{1B6D13A7-CA63-ED37-86A3-0C24C684BAA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41670" y="2729751"/>
            <a:ext cx="3105150" cy="188595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4">
            <a:extLst>
              <a:ext uri="{FF2B5EF4-FFF2-40B4-BE49-F238E27FC236}">
                <a16:creationId xmlns:a16="http://schemas.microsoft.com/office/drawing/2014/main" id="{C29BCD89-178C-5DD1-76E6-4CBC7AA8C1C0}"/>
              </a:ext>
            </a:extLst>
          </p:cNvPr>
          <p:cNvSpPr txBox="1">
            <a:spLocks noChangeArrowheads="1"/>
          </p:cNvSpPr>
          <p:nvPr/>
        </p:nvSpPr>
        <p:spPr>
          <a:xfrm>
            <a:off x="1331118" y="156736"/>
            <a:ext cx="6481763" cy="427434"/>
          </a:xfrm>
          <a:prstGeom prst="rect">
            <a:avLst/>
          </a:prstGeom>
        </p:spPr>
        <p:txBody>
          <a:bodyPr>
            <a:normAutofit fontScale="97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r>
              <a:rPr lang="en-US" altLang="en-US" sz="2700" dirty="0"/>
              <a:t>HF Antennas</a:t>
            </a:r>
          </a:p>
        </p:txBody>
      </p:sp>
    </p:spTree>
    <p:extLst>
      <p:ext uri="{BB962C8B-B14F-4D97-AF65-F5344CB8AC3E}">
        <p14:creationId xmlns:p14="http://schemas.microsoft.com/office/powerpoint/2010/main" val="3056978985"/>
      </p:ext>
    </p:extLst>
  </p:cSld>
  <p:clrMapOvr>
    <a:masterClrMapping/>
  </p:clrMapOvr>
  <p:transition spd="slow"/>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314F71-1445-93FF-3607-AC0EA726E291}"/>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7AA97F95-DCBC-4E0E-D4E0-0D54B02FF819}"/>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They present low impedance on all design frequencies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They must be used with an antenna tuner</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They must be fed with open wire line</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They have poor harmonic rejection</a:t>
            </a:r>
          </a:p>
          <a:p>
            <a:pPr marL="0" indent="0">
              <a:lnSpc>
                <a:spcPct val="150000"/>
              </a:lnSpc>
              <a:spcBef>
                <a:spcPts val="450"/>
              </a:spcBef>
              <a:buClr>
                <a:srgbClr val="FF1515"/>
              </a:buClr>
              <a:buSzPct val="100000"/>
            </a:pP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67FD2813-58BB-14A4-A5BF-07D49956C94E}"/>
              </a:ext>
            </a:extLst>
          </p:cNvPr>
          <p:cNvSpPr>
            <a:spLocks noGrp="1"/>
          </p:cNvSpPr>
          <p:nvPr>
            <p:ph type="sldNum" sz="quarter" idx="12"/>
          </p:nvPr>
        </p:nvSpPr>
        <p:spPr/>
        <p:txBody>
          <a:bodyPr/>
          <a:lstStyle/>
          <a:p>
            <a:pPr>
              <a:defRPr/>
            </a:pPr>
            <a:fld id="{F9B04EAC-6405-42D3-B5A3-0AE3489ADD26}" type="slidenum">
              <a:rPr lang="en-US" smtClean="0"/>
              <a:pPr>
                <a:defRPr/>
              </a:pPr>
              <a:t>60</a:t>
            </a:fld>
            <a:endParaRPr lang="en-US" dirty="0"/>
          </a:p>
        </p:txBody>
      </p:sp>
      <p:sp>
        <p:nvSpPr>
          <p:cNvPr id="2" name="Rectangle 4">
            <a:extLst>
              <a:ext uri="{FF2B5EF4-FFF2-40B4-BE49-F238E27FC236}">
                <a16:creationId xmlns:a16="http://schemas.microsoft.com/office/drawing/2014/main" id="{9BD844C2-3875-FF08-1CE0-512E5A2DC110}"/>
              </a:ext>
            </a:extLst>
          </p:cNvPr>
          <p:cNvSpPr txBox="1">
            <a:spLocks noChangeArrowheads="1"/>
          </p:cNvSpPr>
          <p:nvPr/>
        </p:nvSpPr>
        <p:spPr>
          <a:xfrm>
            <a:off x="350520" y="156736"/>
            <a:ext cx="8496300" cy="88720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G9D11 </a:t>
            </a:r>
          </a:p>
          <a:p>
            <a:pPr algn="ctr">
              <a:lnSpc>
                <a:spcPct val="150000"/>
              </a:lnSpc>
            </a:pPr>
            <a:r>
              <a:rPr lang="en-US" altLang="en-US" sz="2200" dirty="0">
                <a:latin typeface="Rockwell" panose="02060603020205020403" pitchFamily="18" charset="0"/>
              </a:rPr>
              <a:t>Which of the following is a disadvantage of multiband antennas?</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3995503124"/>
      </p:ext>
    </p:extLst>
  </p:cSld>
  <p:clrMapOvr>
    <a:masterClrMapping/>
  </p:clrMapOvr>
  <p:transition spd="slow"/>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FE81A2-3A19-2A68-0A7F-63CCD84D84F6}"/>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B2ED752B-9DCF-7CAF-686E-2F66B9EC1D86}"/>
              </a:ext>
            </a:extLst>
          </p:cNvPr>
          <p:cNvSpPr>
            <a:spLocks noChangeArrowheads="1"/>
          </p:cNvSpPr>
          <p:nvPr/>
        </p:nvSpPr>
        <p:spPr bwMode="auto">
          <a:xfrm>
            <a:off x="350520" y="1264920"/>
            <a:ext cx="8496300" cy="32804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It must be longer than 1 wavelength</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Station equipment may carry significant RF current</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It produces only vertically polarized radiation</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It is more effective on the lower HF bands than on the higher bands</a:t>
            </a:r>
          </a:p>
          <a:p>
            <a:pPr marL="0" indent="0">
              <a:lnSpc>
                <a:spcPct val="150000"/>
              </a:lnSpc>
              <a:spcBef>
                <a:spcPts val="450"/>
              </a:spcBef>
              <a:buClr>
                <a:srgbClr val="FF1515"/>
              </a:buClr>
              <a:buSzPct val="100000"/>
            </a:pP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F38F7B0D-AC2A-21EE-0D01-D7B9BE71C49B}"/>
              </a:ext>
            </a:extLst>
          </p:cNvPr>
          <p:cNvSpPr>
            <a:spLocks noGrp="1"/>
          </p:cNvSpPr>
          <p:nvPr>
            <p:ph type="sldNum" sz="quarter" idx="12"/>
          </p:nvPr>
        </p:nvSpPr>
        <p:spPr/>
        <p:txBody>
          <a:bodyPr/>
          <a:lstStyle/>
          <a:p>
            <a:pPr>
              <a:defRPr/>
            </a:pPr>
            <a:fld id="{F9B04EAC-6405-42D3-B5A3-0AE3489ADD26}" type="slidenum">
              <a:rPr lang="en-US" smtClean="0"/>
              <a:pPr>
                <a:defRPr/>
              </a:pPr>
              <a:t>61</a:t>
            </a:fld>
            <a:endParaRPr lang="en-US" dirty="0"/>
          </a:p>
        </p:txBody>
      </p:sp>
      <p:sp>
        <p:nvSpPr>
          <p:cNvPr id="2" name="Rectangle 4">
            <a:extLst>
              <a:ext uri="{FF2B5EF4-FFF2-40B4-BE49-F238E27FC236}">
                <a16:creationId xmlns:a16="http://schemas.microsoft.com/office/drawing/2014/main" id="{BC9BF058-A9FA-0637-2176-C62701A3AC48}"/>
              </a:ext>
            </a:extLst>
          </p:cNvPr>
          <p:cNvSpPr txBox="1">
            <a:spLocks noChangeArrowheads="1"/>
          </p:cNvSpPr>
          <p:nvPr/>
        </p:nvSpPr>
        <p:spPr>
          <a:xfrm>
            <a:off x="350520" y="156736"/>
            <a:ext cx="8496300" cy="1184384"/>
          </a:xfrm>
          <a:prstGeom prst="rect">
            <a:avLst/>
          </a:prstGeom>
        </p:spPr>
        <p:txBody>
          <a:bodyPr>
            <a:normAutofit fontScale="825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G9B01</a:t>
            </a:r>
          </a:p>
          <a:p>
            <a:pPr algn="ctr">
              <a:lnSpc>
                <a:spcPct val="150000"/>
              </a:lnSpc>
            </a:pPr>
            <a:r>
              <a:rPr lang="en-US" altLang="en-US" sz="2200" dirty="0">
                <a:latin typeface="Rockwell" panose="02060603020205020403" pitchFamily="18" charset="0"/>
              </a:rPr>
              <a:t>What is a characteristic of a random-wire HF antenna connected directly to the transmitter?</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2708329432"/>
      </p:ext>
    </p:extLst>
  </p:cSld>
  <p:clrMapOvr>
    <a:masterClrMapping/>
  </p:clrMapOvr>
  <p:transition spd="slow"/>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CF28F7-77F2-B3EB-B15F-8C52FB7FB8AF}"/>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6A32D6D1-7BB7-E808-372A-BCA8E29586A3}"/>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Reduce the SWR in the feed line to the antenna</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Reduce the power dissipation in the feedline to the antenna</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Increase power transfer from the transmitter to the feed line</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All these choices are correct</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CC0AD2EF-110A-E81E-DA05-77F552A04A27}"/>
              </a:ext>
            </a:extLst>
          </p:cNvPr>
          <p:cNvSpPr>
            <a:spLocks noGrp="1"/>
          </p:cNvSpPr>
          <p:nvPr>
            <p:ph type="sldNum" sz="quarter" idx="12"/>
          </p:nvPr>
        </p:nvSpPr>
        <p:spPr/>
        <p:txBody>
          <a:bodyPr/>
          <a:lstStyle/>
          <a:p>
            <a:pPr>
              <a:defRPr/>
            </a:pPr>
            <a:fld id="{F9B04EAC-6405-42D3-B5A3-0AE3489ADD26}" type="slidenum">
              <a:rPr lang="en-US" smtClean="0"/>
              <a:pPr>
                <a:defRPr/>
              </a:pPr>
              <a:t>62</a:t>
            </a:fld>
            <a:endParaRPr lang="en-US" dirty="0"/>
          </a:p>
        </p:txBody>
      </p:sp>
      <p:sp>
        <p:nvSpPr>
          <p:cNvPr id="2" name="Rectangle 4">
            <a:extLst>
              <a:ext uri="{FF2B5EF4-FFF2-40B4-BE49-F238E27FC236}">
                <a16:creationId xmlns:a16="http://schemas.microsoft.com/office/drawing/2014/main" id="{28914F5B-D26F-A0DE-4371-C2ED951E37D3}"/>
              </a:ext>
            </a:extLst>
          </p:cNvPr>
          <p:cNvSpPr txBox="1">
            <a:spLocks noChangeArrowheads="1"/>
          </p:cNvSpPr>
          <p:nvPr/>
        </p:nvSpPr>
        <p:spPr>
          <a:xfrm>
            <a:off x="350520" y="156736"/>
            <a:ext cx="8496300" cy="88720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G4A06</a:t>
            </a:r>
          </a:p>
          <a:p>
            <a:pPr algn="ctr">
              <a:lnSpc>
                <a:spcPct val="150000"/>
              </a:lnSpc>
            </a:pPr>
            <a:r>
              <a:rPr lang="en-US" altLang="en-US" sz="2200" dirty="0">
                <a:latin typeface="Rockwell" panose="02060603020205020403" pitchFamily="18" charset="0"/>
              </a:rPr>
              <a:t>What is the purpose of an antenna tuner?</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3673715009"/>
      </p:ext>
    </p:extLst>
  </p:cSld>
  <p:clrMapOvr>
    <a:masterClrMapping/>
  </p:clrMapOvr>
  <p:transition spd="slow"/>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1FBE9A-A955-3559-FB0E-84D097C9BDF7}"/>
            </a:ext>
          </a:extLst>
        </p:cNvPr>
        <p:cNvGrpSpPr/>
        <p:nvPr/>
      </p:nvGrpSpPr>
      <p:grpSpPr>
        <a:xfrm>
          <a:off x="0" y="0"/>
          <a:ext cx="0" cy="0"/>
          <a:chOff x="0" y="0"/>
          <a:chExt cx="0" cy="0"/>
        </a:xfrm>
      </p:grpSpPr>
      <p:sp>
        <p:nvSpPr>
          <p:cNvPr id="80898" name="Rectangle 1">
            <a:extLst>
              <a:ext uri="{FF2B5EF4-FFF2-40B4-BE49-F238E27FC236}">
                <a16:creationId xmlns:a16="http://schemas.microsoft.com/office/drawing/2014/main" id="{0DC878A5-5998-05E6-1C6A-F0DAB690D3C2}"/>
              </a:ext>
            </a:extLst>
          </p:cNvPr>
          <p:cNvSpPr>
            <a:spLocks noChangeArrowheads="1"/>
          </p:cNvSpPr>
          <p:nvPr/>
        </p:nvSpPr>
        <p:spPr bwMode="auto">
          <a:xfrm>
            <a:off x="685800" y="-109538"/>
            <a:ext cx="8115300" cy="1028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9pPr>
          </a:lstStyle>
          <a:p>
            <a:pPr eaLnBrk="1" hangingPunct="1">
              <a:buClr>
                <a:srgbClr val="000000"/>
              </a:buClr>
              <a:buSzPct val="100000"/>
              <a:buFont typeface="Times New Roman" panose="02020603050405020304" pitchFamily="18" charset="0"/>
              <a:buNone/>
            </a:pPr>
            <a:r>
              <a:rPr lang="en-US" altLang="en-US" sz="3000" dirty="0">
                <a:solidFill>
                  <a:srgbClr val="FFFFFF"/>
                </a:solidFill>
                <a:latin typeface="Rockwell" panose="02060603020205020403" pitchFamily="18" charset="0"/>
                <a:ea typeface="Microsoft YaHei" panose="020B0503020204020204" pitchFamily="34" charset="-122"/>
              </a:rPr>
              <a:t>G9B08</a:t>
            </a:r>
            <a:r>
              <a:rPr lang="en-US" altLang="en-US" sz="2700" dirty="0">
                <a:solidFill>
                  <a:srgbClr val="FFFFFF"/>
                </a:solidFill>
                <a:latin typeface="Rockwell" panose="02060603020205020403" pitchFamily="18" charset="0"/>
                <a:ea typeface="Microsoft YaHei" panose="020B0503020204020204" pitchFamily="34" charset="-122"/>
              </a:rPr>
              <a:t> 	</a:t>
            </a:r>
            <a:r>
              <a:rPr lang="en-US" altLang="en-US" sz="2100" dirty="0">
                <a:solidFill>
                  <a:srgbClr val="FFFFFF"/>
                </a:solidFill>
                <a:latin typeface="Rockwell" panose="02060603020205020403" pitchFamily="18" charset="0"/>
                <a:ea typeface="Microsoft YaHei" panose="020B0503020204020204" pitchFamily="34" charset="-122"/>
              </a:rPr>
              <a:t>How does the feed point impeadance of a ½ wave 						dipole change as the feed point is moved from the 						center toward the ends?</a:t>
            </a:r>
          </a:p>
        </p:txBody>
      </p:sp>
      <p:sp>
        <p:nvSpPr>
          <p:cNvPr id="40962" name="Rectangle 2">
            <a:extLst>
              <a:ext uri="{FF2B5EF4-FFF2-40B4-BE49-F238E27FC236}">
                <a16:creationId xmlns:a16="http://schemas.microsoft.com/office/drawing/2014/main" id="{29E2887F-6EEC-015F-90F0-29C6866ED4A8}"/>
              </a:ext>
            </a:extLst>
          </p:cNvPr>
          <p:cNvSpPr>
            <a:spLocks noChangeArrowheads="1"/>
          </p:cNvSpPr>
          <p:nvPr/>
        </p:nvSpPr>
        <p:spPr bwMode="auto">
          <a:xfrm>
            <a:off x="434340" y="1107281"/>
            <a:ext cx="4743450" cy="33551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Gain in </a:t>
            </a:r>
            <a:r>
              <a:rPr lang="en-US" altLang="en-US" sz="2100" dirty="0" err="1">
                <a:solidFill>
                  <a:srgbClr val="000066"/>
                </a:solidFill>
                <a:latin typeface="Rockwell" panose="02060603020205020403" pitchFamily="18" charset="0"/>
                <a:ea typeface="Microsoft YaHei" panose="020B0503020204020204" pitchFamily="34" charset="-122"/>
              </a:rPr>
              <a:t>dBi</a:t>
            </a:r>
            <a:r>
              <a:rPr lang="en-US" altLang="en-US" sz="2100" dirty="0">
                <a:solidFill>
                  <a:srgbClr val="000066"/>
                </a:solidFill>
                <a:latin typeface="Rockwell" panose="02060603020205020403" pitchFamily="18" charset="0"/>
                <a:ea typeface="Microsoft YaHei" panose="020B0503020204020204" pitchFamily="34" charset="-122"/>
              </a:rPr>
              <a:t> is 2.15 dB lower</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Gain in </a:t>
            </a:r>
            <a:r>
              <a:rPr lang="en-US" altLang="en-US" sz="2100" dirty="0" err="1">
                <a:solidFill>
                  <a:srgbClr val="000066"/>
                </a:solidFill>
                <a:latin typeface="Rockwell" panose="02060603020205020403" pitchFamily="18" charset="0"/>
                <a:ea typeface="Microsoft YaHei" panose="020B0503020204020204" pitchFamily="34" charset="-122"/>
              </a:rPr>
              <a:t>dBi</a:t>
            </a:r>
            <a:r>
              <a:rPr lang="en-US" altLang="en-US" sz="2100" dirty="0">
                <a:solidFill>
                  <a:srgbClr val="000066"/>
                </a:solidFill>
                <a:latin typeface="Rockwell" panose="02060603020205020403" pitchFamily="18" charset="0"/>
                <a:ea typeface="Microsoft YaHei" panose="020B0503020204020204" pitchFamily="34" charset="-122"/>
              </a:rPr>
              <a:t> is 2.15 dB higher</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Gain in </a:t>
            </a:r>
            <a:r>
              <a:rPr lang="en-US" altLang="en-US" sz="2100" dirty="0" err="1">
                <a:solidFill>
                  <a:srgbClr val="000066"/>
                </a:solidFill>
                <a:latin typeface="Rockwell" panose="02060603020205020403" pitchFamily="18" charset="0"/>
                <a:ea typeface="Microsoft YaHei" panose="020B0503020204020204" pitchFamily="34" charset="-122"/>
              </a:rPr>
              <a:t>dBd</a:t>
            </a:r>
            <a:r>
              <a:rPr lang="en-US" altLang="en-US" sz="2100" dirty="0">
                <a:solidFill>
                  <a:srgbClr val="000066"/>
                </a:solidFill>
                <a:latin typeface="Rockwell" panose="02060603020205020403" pitchFamily="18" charset="0"/>
                <a:ea typeface="Microsoft YaHei" panose="020B0503020204020204" pitchFamily="34" charset="-122"/>
              </a:rPr>
              <a:t> is 1.25 </a:t>
            </a:r>
            <a:r>
              <a:rPr lang="en-US" altLang="en-US" sz="2100" dirty="0" err="1">
                <a:solidFill>
                  <a:srgbClr val="000066"/>
                </a:solidFill>
                <a:latin typeface="Rockwell" panose="02060603020205020403" pitchFamily="18" charset="0"/>
                <a:ea typeface="Microsoft YaHei" panose="020B0503020204020204" pitchFamily="34" charset="-122"/>
              </a:rPr>
              <a:t>dBd</a:t>
            </a:r>
            <a:r>
              <a:rPr lang="en-US" altLang="en-US" sz="2100" dirty="0">
                <a:solidFill>
                  <a:srgbClr val="000066"/>
                </a:solidFill>
                <a:latin typeface="Rockwell" panose="02060603020205020403" pitchFamily="18" charset="0"/>
                <a:ea typeface="Microsoft YaHei" panose="020B0503020204020204" pitchFamily="34" charset="-122"/>
              </a:rPr>
              <a:t> lower</a:t>
            </a:r>
          </a:p>
          <a:p>
            <a:pPr>
              <a:lnSpc>
                <a:spcPct val="150000"/>
              </a:lnSpc>
              <a:spcBef>
                <a:spcPts val="450"/>
              </a:spcBef>
              <a:buClr>
                <a:srgbClr val="FF1515"/>
              </a:buClr>
              <a:buSzPct val="100000"/>
              <a:buFont typeface="Times New Roman" panose="02020603050405020304" pitchFamily="18" charset="0"/>
              <a:buAutoNum type="alphaUcPeriod"/>
            </a:pPr>
            <a:r>
              <a:rPr lang="en-US" altLang="en-US" sz="2100" dirty="0">
                <a:solidFill>
                  <a:srgbClr val="000066"/>
                </a:solidFill>
                <a:latin typeface="Rockwell" panose="02060603020205020403" pitchFamily="18" charset="0"/>
                <a:ea typeface="Microsoft YaHei" panose="020B0503020204020204" pitchFamily="34" charset="-122"/>
              </a:rPr>
              <a:t>Gain in </a:t>
            </a:r>
            <a:r>
              <a:rPr lang="en-US" altLang="en-US" sz="2100" dirty="0" err="1">
                <a:solidFill>
                  <a:srgbClr val="000066"/>
                </a:solidFill>
                <a:latin typeface="Rockwell" panose="02060603020205020403" pitchFamily="18" charset="0"/>
                <a:ea typeface="Microsoft YaHei" panose="020B0503020204020204" pitchFamily="34" charset="-122"/>
              </a:rPr>
              <a:t>dBd</a:t>
            </a:r>
            <a:r>
              <a:rPr lang="en-US" altLang="en-US" sz="2100" dirty="0">
                <a:solidFill>
                  <a:srgbClr val="000066"/>
                </a:solidFill>
                <a:latin typeface="Rockwell" panose="02060603020205020403" pitchFamily="18" charset="0"/>
                <a:ea typeface="Microsoft YaHei" panose="020B0503020204020204" pitchFamily="34" charset="-122"/>
              </a:rPr>
              <a:t> is 1.25 </a:t>
            </a:r>
            <a:r>
              <a:rPr lang="en-US" altLang="en-US" sz="2100" dirty="0" err="1">
                <a:solidFill>
                  <a:srgbClr val="000066"/>
                </a:solidFill>
                <a:latin typeface="Rockwell" panose="02060603020205020403" pitchFamily="18" charset="0"/>
                <a:ea typeface="Microsoft YaHei" panose="020B0503020204020204" pitchFamily="34" charset="-122"/>
              </a:rPr>
              <a:t>dBd</a:t>
            </a:r>
            <a:r>
              <a:rPr lang="en-US" altLang="en-US" sz="2100" dirty="0">
                <a:solidFill>
                  <a:srgbClr val="000066"/>
                </a:solidFill>
                <a:latin typeface="Rockwell" panose="02060603020205020403" pitchFamily="18" charset="0"/>
                <a:ea typeface="Microsoft YaHei" panose="020B0503020204020204" pitchFamily="34" charset="-122"/>
              </a:rPr>
              <a:t> higher</a:t>
            </a:r>
          </a:p>
          <a:p>
            <a:pPr>
              <a:spcBef>
                <a:spcPts val="450"/>
              </a:spcBef>
              <a:buClr>
                <a:srgbClr val="FF1515"/>
              </a:buClr>
              <a:buSzPct val="100000"/>
              <a:buFont typeface="Times New Roman" panose="02020603050405020304" pitchFamily="18" charset="0"/>
              <a:buAutoNum type="alphaUcPeriod"/>
            </a:pPr>
            <a:endParaRPr lang="en-US" altLang="en-US" sz="2100" dirty="0">
              <a:solidFill>
                <a:srgbClr val="000066"/>
              </a:solidFill>
              <a:latin typeface="Rockwell" panose="02060603020205020403" pitchFamily="18" charset="0"/>
              <a:ea typeface="Microsoft YaHei" panose="020B0503020204020204" pitchFamily="34" charset="-122"/>
            </a:endParaRPr>
          </a:p>
        </p:txBody>
      </p:sp>
      <p:sp>
        <p:nvSpPr>
          <p:cNvPr id="3" name="Slide Number Placeholder 2">
            <a:extLst>
              <a:ext uri="{FF2B5EF4-FFF2-40B4-BE49-F238E27FC236}">
                <a16:creationId xmlns:a16="http://schemas.microsoft.com/office/drawing/2014/main" id="{0B76FA45-54AA-4392-0C6E-4336AF1CE426}"/>
              </a:ext>
            </a:extLst>
          </p:cNvPr>
          <p:cNvSpPr>
            <a:spLocks noGrp="1"/>
          </p:cNvSpPr>
          <p:nvPr>
            <p:ph type="sldNum" sz="quarter" idx="12"/>
          </p:nvPr>
        </p:nvSpPr>
        <p:spPr/>
        <p:txBody>
          <a:bodyPr/>
          <a:lstStyle/>
          <a:p>
            <a:pPr>
              <a:defRPr/>
            </a:pPr>
            <a:fld id="{F9B04EAC-6405-42D3-B5A3-0AE3489ADD26}" type="slidenum">
              <a:rPr lang="en-US" smtClean="0"/>
              <a:pPr>
                <a:defRPr/>
              </a:pPr>
              <a:t>63</a:t>
            </a:fld>
            <a:endParaRPr lang="en-US" dirty="0"/>
          </a:p>
        </p:txBody>
      </p:sp>
      <p:sp>
        <p:nvSpPr>
          <p:cNvPr id="2" name="Rectangle 4">
            <a:extLst>
              <a:ext uri="{FF2B5EF4-FFF2-40B4-BE49-F238E27FC236}">
                <a16:creationId xmlns:a16="http://schemas.microsoft.com/office/drawing/2014/main" id="{412B952A-4E02-F34B-4D15-3BBB4D2D5B25}"/>
              </a:ext>
            </a:extLst>
          </p:cNvPr>
          <p:cNvSpPr txBox="1">
            <a:spLocks noChangeArrowheads="1"/>
          </p:cNvSpPr>
          <p:nvPr/>
        </p:nvSpPr>
        <p:spPr>
          <a:xfrm>
            <a:off x="350520" y="156736"/>
            <a:ext cx="8496300" cy="887204"/>
          </a:xfrm>
          <a:prstGeom prst="rect">
            <a:avLst/>
          </a:prstGeom>
        </p:spPr>
        <p:txBody>
          <a:bodyPr>
            <a:normAutofit fontScale="82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000" dirty="0">
                <a:latin typeface="Rockwell" panose="02060603020205020403" pitchFamily="18" charset="0"/>
              </a:rPr>
              <a:t>G9C04</a:t>
            </a:r>
          </a:p>
          <a:p>
            <a:pPr algn="ctr">
              <a:lnSpc>
                <a:spcPct val="150000"/>
              </a:lnSpc>
            </a:pPr>
            <a:r>
              <a:rPr lang="en-US" altLang="en-US" sz="2000" dirty="0">
                <a:latin typeface="Rockwell" panose="02060603020205020403" pitchFamily="18" charset="0"/>
              </a:rPr>
              <a:t>How does antenna gain in </a:t>
            </a:r>
            <a:r>
              <a:rPr lang="en-US" altLang="en-US" sz="2000" dirty="0" err="1">
                <a:latin typeface="Rockwell" panose="02060603020205020403" pitchFamily="18" charset="0"/>
              </a:rPr>
              <a:t>dBi</a:t>
            </a:r>
            <a:r>
              <a:rPr lang="en-US" altLang="en-US" sz="2000" dirty="0">
                <a:latin typeface="Rockwell" panose="02060603020205020403" pitchFamily="18" charset="0"/>
              </a:rPr>
              <a:t> compare to gain stated in </a:t>
            </a:r>
            <a:r>
              <a:rPr lang="en-US" altLang="en-US" sz="2000" dirty="0" err="1">
                <a:latin typeface="Rockwell" panose="02060603020205020403" pitchFamily="18" charset="0"/>
              </a:rPr>
              <a:t>dBd</a:t>
            </a:r>
            <a:r>
              <a:rPr lang="en-US" altLang="en-US" sz="2000" dirty="0">
                <a:latin typeface="Rockwell" panose="02060603020205020403" pitchFamily="18" charset="0"/>
              </a:rPr>
              <a:t> for the same antenna?</a:t>
            </a:r>
          </a:p>
        </p:txBody>
      </p:sp>
    </p:spTree>
    <p:extLst>
      <p:ext uri="{BB962C8B-B14F-4D97-AF65-F5344CB8AC3E}">
        <p14:creationId xmlns:p14="http://schemas.microsoft.com/office/powerpoint/2010/main" val="2652551282"/>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additive="repl">
                                        <p:cTn id="6" dur="1000" fill="hold" masterRel="lastClick"/>
                                        <p:tgtEl>
                                          <p:spTgt spid="40962">
                                            <p:txEl>
                                              <p:pRg st="0" end="0"/>
                                            </p:txEl>
                                          </p:spTgt>
                                        </p:tgtEl>
                                        <p:attrNameLst>
                                          <p:attrName>style.color</p:attrName>
                                        </p:attrNameLst>
                                      </p:cBhvr>
                                      <p:to>
                                        <a:srgbClr val="FF1515"/>
                                      </p:to>
                                    </p:animClr>
                                  </p:childTnLst>
                                </p:cTn>
                              </p:par>
                            </p:childTnLst>
                          </p:cTn>
                        </p:par>
                      </p:childTnLst>
                    </p:cTn>
                  </p:par>
                  <p:par>
                    <p:cTn id="7" fill="hold">
                      <p:stCondLst>
                        <p:cond delay="indefinite"/>
                      </p:stCondLst>
                      <p:childTnLst>
                        <p:par>
                          <p:cTn id="8" fill="hold">
                            <p:stCondLst>
                              <p:cond delay="0"/>
                            </p:stCondLst>
                            <p:childTnLst>
                              <p:par>
                                <p:cTn id="9" presetID="3" presetClass="emph" presetSubtype="2" fill="hold" nodeType="clickEffect">
                                  <p:stCondLst>
                                    <p:cond delay="0"/>
                                  </p:stCondLst>
                                  <p:childTnLst>
                                    <p:animClr clrSpc="rgb" dir="cw">
                                      <p:cBhvr additive="repl">
                                        <p:cTn id="10" dur="1000" fill="hold" masterRel="lastClick"/>
                                        <p:tgtEl>
                                          <p:spTgt spid="40962">
                                            <p:txEl>
                                              <p:pRg st="1" end="1"/>
                                            </p:txEl>
                                          </p:spTgt>
                                        </p:tgtEl>
                                        <p:attrNameLst>
                                          <p:attrName>style.color</p:attrName>
                                        </p:attrNameLst>
                                      </p:cBhvr>
                                      <p:to>
                                        <a:srgbClr val="FF1515"/>
                                      </p:to>
                                    </p:animClr>
                                  </p:childTnLst>
                                </p:cTn>
                              </p:par>
                            </p:childTnLst>
                          </p:cTn>
                        </p:par>
                      </p:childTnLst>
                    </p:cTn>
                  </p:par>
                  <p:par>
                    <p:cTn id="11" fill="hold">
                      <p:stCondLst>
                        <p:cond delay="indefinite"/>
                      </p:stCondLst>
                      <p:childTnLst>
                        <p:par>
                          <p:cTn id="12" fill="hold">
                            <p:stCondLst>
                              <p:cond delay="0"/>
                            </p:stCondLst>
                            <p:childTnLst>
                              <p:par>
                                <p:cTn id="13" presetID="3" presetClass="emph" presetSubtype="2" fill="hold" nodeType="clickEffect">
                                  <p:stCondLst>
                                    <p:cond delay="0"/>
                                  </p:stCondLst>
                                  <p:childTnLst>
                                    <p:animClr clrSpc="rgb" dir="cw">
                                      <p:cBhvr additive="repl">
                                        <p:cTn id="14" dur="1000" fill="hold" masterRel="lastClick"/>
                                        <p:tgtEl>
                                          <p:spTgt spid="40962">
                                            <p:txEl>
                                              <p:pRg st="2" end="2"/>
                                            </p:txEl>
                                          </p:spTgt>
                                        </p:tgtEl>
                                        <p:attrNameLst>
                                          <p:attrName>style.color</p:attrName>
                                        </p:attrNameLst>
                                      </p:cBhvr>
                                      <p:to>
                                        <a:srgbClr val="FF1515"/>
                                      </p:to>
                                    </p:animClr>
                                  </p:childTnLst>
                                </p:cTn>
                              </p:par>
                            </p:childTnLst>
                          </p:cTn>
                        </p:par>
                      </p:childTnLst>
                    </p:cTn>
                  </p:par>
                  <p:par>
                    <p:cTn id="15" fill="hold">
                      <p:stCondLst>
                        <p:cond delay="indefinite"/>
                      </p:stCondLst>
                      <p:childTnLst>
                        <p:par>
                          <p:cTn id="16" fill="hold">
                            <p:stCondLst>
                              <p:cond delay="0"/>
                            </p:stCondLst>
                            <p:childTnLst>
                              <p:par>
                                <p:cTn id="17" presetID="3" presetClass="emph" presetSubtype="2" fill="hold" nodeType="clickEffect">
                                  <p:stCondLst>
                                    <p:cond delay="0"/>
                                  </p:stCondLst>
                                  <p:childTnLst>
                                    <p:animClr clrSpc="rgb" dir="cw">
                                      <p:cBhvr additive="repl">
                                        <p:cTn id="18" dur="1000" fill="hold" masterRel="lastClick"/>
                                        <p:tgtEl>
                                          <p:spTgt spid="40962">
                                            <p:txEl>
                                              <p:pRg st="3" end="3"/>
                                            </p:txEl>
                                          </p:spTgt>
                                        </p:tgtEl>
                                        <p:attrNameLst>
                                          <p:attrName>style.color</p:attrName>
                                        </p:attrNameLst>
                                      </p:cBhvr>
                                      <p:to>
                                        <a:srgbClr val="FF1515"/>
                                      </p:to>
                                    </p:animClr>
                                  </p:childTnLst>
                                </p:cTn>
                              </p:par>
                              <p:par>
                                <p:cTn id="19" presetID="5" presetClass="emph" presetSubtype="1" fill="hold" nodeType="withEffect">
                                  <p:stCondLst>
                                    <p:cond delay="0"/>
                                  </p:stCondLst>
                                  <p:childTnLst>
                                    <p:set>
                                      <p:cBhvr additive="repl">
                                        <p:cTn id="20" dur="1000"/>
                                        <p:tgtEl>
                                          <p:spTgt spid="40962">
                                            <p:txEl>
                                              <p:pRg st="0" end="0"/>
                                            </p:txEl>
                                          </p:spTgt>
                                        </p:tgtEl>
                                        <p:attrNameLst>
                                          <p:attrName>style.fontStyle</p:attrName>
                                        </p:attrNameLst>
                                      </p:cBhvr>
                                      <p:to>
                                        <p:strVal val="normal"/>
                                      </p:to>
                                    </p:set>
                                    <p:set>
                                      <p:cBhvr additive="repl">
                                        <p:cTn id="21" dur="1000"/>
                                        <p:tgtEl>
                                          <p:spTgt spid="40962">
                                            <p:txEl>
                                              <p:pRg st="0" end="0"/>
                                            </p:txEl>
                                          </p:spTgt>
                                        </p:tgtEl>
                                        <p:attrNameLst>
                                          <p:attrName>style.fontWeight</p:attrName>
                                        </p:attrNameLst>
                                      </p:cBhvr>
                                      <p:to>
                                        <p:strVal val="bold"/>
                                      </p:to>
                                    </p:set>
                                    <p:set>
                                      <p:cBhvr additive="repl">
                                        <p:cTn id="22" dur="1000"/>
                                        <p:tgtEl>
                                          <p:spTgt spid="40962">
                                            <p:txEl>
                                              <p:pRg st="0" end="0"/>
                                            </p:txEl>
                                          </p:spTgt>
                                        </p:tgtEl>
                                        <p:attrNameLst>
                                          <p:attrName>style.textDecorationUnderline</p:attrName>
                                        </p:attrNameLst>
                                      </p:cBhvr>
                                      <p:to>
                                        <p:strVal val="false"/>
                                      </p:to>
                                    </p:set>
                                  </p:childTnLst>
                                </p:cTn>
                              </p:par>
                              <p:par>
                                <p:cTn id="23" presetID="5" presetClass="emph" presetSubtype="1" fill="hold" nodeType="withEffect">
                                  <p:stCondLst>
                                    <p:cond delay="0"/>
                                  </p:stCondLst>
                                  <p:childTnLst>
                                    <p:set>
                                      <p:cBhvr additive="repl">
                                        <p:cTn id="24" dur="1000"/>
                                        <p:tgtEl>
                                          <p:spTgt spid="40962">
                                            <p:txEl>
                                              <p:pRg st="1" end="1"/>
                                            </p:txEl>
                                          </p:spTgt>
                                        </p:tgtEl>
                                        <p:attrNameLst>
                                          <p:attrName>style.fontStyle</p:attrName>
                                        </p:attrNameLst>
                                      </p:cBhvr>
                                      <p:to>
                                        <p:strVal val="normal"/>
                                      </p:to>
                                    </p:set>
                                    <p:set>
                                      <p:cBhvr additive="repl">
                                        <p:cTn id="25" dur="1000"/>
                                        <p:tgtEl>
                                          <p:spTgt spid="40962">
                                            <p:txEl>
                                              <p:pRg st="1" end="1"/>
                                            </p:txEl>
                                          </p:spTgt>
                                        </p:tgtEl>
                                        <p:attrNameLst>
                                          <p:attrName>style.fontWeight</p:attrName>
                                        </p:attrNameLst>
                                      </p:cBhvr>
                                      <p:to>
                                        <p:strVal val="bold"/>
                                      </p:to>
                                    </p:set>
                                    <p:set>
                                      <p:cBhvr additive="repl">
                                        <p:cTn id="26" dur="1000"/>
                                        <p:tgtEl>
                                          <p:spTgt spid="40962">
                                            <p:txEl>
                                              <p:pRg st="1" end="1"/>
                                            </p:txEl>
                                          </p:spTgt>
                                        </p:tgtEl>
                                        <p:attrNameLst>
                                          <p:attrName>style.textDecorationUnderline</p:attrName>
                                        </p:attrNameLst>
                                      </p:cBhvr>
                                      <p:to>
                                        <p:strVal val="false"/>
                                      </p:to>
                                    </p:set>
                                  </p:childTnLst>
                                </p:cTn>
                              </p:par>
                              <p:par>
                                <p:cTn id="27" presetID="5" presetClass="emph" presetSubtype="1" fill="hold" nodeType="withEffect">
                                  <p:stCondLst>
                                    <p:cond delay="0"/>
                                  </p:stCondLst>
                                  <p:childTnLst>
                                    <p:set>
                                      <p:cBhvr additive="repl">
                                        <p:cTn id="28" dur="1000"/>
                                        <p:tgtEl>
                                          <p:spTgt spid="40962">
                                            <p:txEl>
                                              <p:pRg st="2" end="2"/>
                                            </p:txEl>
                                          </p:spTgt>
                                        </p:tgtEl>
                                        <p:attrNameLst>
                                          <p:attrName>style.fontStyle</p:attrName>
                                        </p:attrNameLst>
                                      </p:cBhvr>
                                      <p:to>
                                        <p:strVal val="normal"/>
                                      </p:to>
                                    </p:set>
                                    <p:set>
                                      <p:cBhvr additive="repl">
                                        <p:cTn id="29" dur="1000"/>
                                        <p:tgtEl>
                                          <p:spTgt spid="40962">
                                            <p:txEl>
                                              <p:pRg st="2" end="2"/>
                                            </p:txEl>
                                          </p:spTgt>
                                        </p:tgtEl>
                                        <p:attrNameLst>
                                          <p:attrName>style.fontWeight</p:attrName>
                                        </p:attrNameLst>
                                      </p:cBhvr>
                                      <p:to>
                                        <p:strVal val="bold"/>
                                      </p:to>
                                    </p:set>
                                    <p:set>
                                      <p:cBhvr additive="repl">
                                        <p:cTn id="30" dur="1000"/>
                                        <p:tgtEl>
                                          <p:spTgt spid="40962">
                                            <p:txEl>
                                              <p:pRg st="2" end="2"/>
                                            </p:txEl>
                                          </p:spTgt>
                                        </p:tgtEl>
                                        <p:attrNameLst>
                                          <p:attrName>style.textDecorationUnderline</p:attrName>
                                        </p:attrNameLst>
                                      </p:cBhvr>
                                      <p:to>
                                        <p:strVal val="false"/>
                                      </p:to>
                                    </p:set>
                                  </p:childTnLst>
                                </p:cTn>
                              </p:par>
                              <p:par>
                                <p:cTn id="31" presetID="5" presetClass="emph" presetSubtype="1" fill="hold" nodeType="withEffect">
                                  <p:stCondLst>
                                    <p:cond delay="0"/>
                                  </p:stCondLst>
                                  <p:childTnLst>
                                    <p:set>
                                      <p:cBhvr additive="repl">
                                        <p:cTn id="32" dur="1000"/>
                                        <p:tgtEl>
                                          <p:spTgt spid="40962">
                                            <p:txEl>
                                              <p:pRg st="3" end="3"/>
                                            </p:txEl>
                                          </p:spTgt>
                                        </p:tgtEl>
                                        <p:attrNameLst>
                                          <p:attrName>style.fontStyle</p:attrName>
                                        </p:attrNameLst>
                                      </p:cBhvr>
                                      <p:to>
                                        <p:strVal val="normal"/>
                                      </p:to>
                                    </p:set>
                                    <p:set>
                                      <p:cBhvr additive="repl">
                                        <p:cTn id="33" dur="1000"/>
                                        <p:tgtEl>
                                          <p:spTgt spid="40962">
                                            <p:txEl>
                                              <p:pRg st="3" end="3"/>
                                            </p:txEl>
                                          </p:spTgt>
                                        </p:tgtEl>
                                        <p:attrNameLst>
                                          <p:attrName>style.fontWeight</p:attrName>
                                        </p:attrNameLst>
                                      </p:cBhvr>
                                      <p:to>
                                        <p:strVal val="bold"/>
                                      </p:to>
                                    </p:set>
                                    <p:set>
                                      <p:cBhvr additive="repl">
                                        <p:cTn id="34" dur="1000"/>
                                        <p:tgtEl>
                                          <p:spTgt spid="40962">
                                            <p:txEl>
                                              <p:pRg st="3" end="3"/>
                                            </p:txEl>
                                          </p:spTgt>
                                        </p:tgtEl>
                                        <p:attrNameLst>
                                          <p:attrName>style.textDecorationUnderline</p:attrName>
                                        </p:attrNameLst>
                                      </p:cBhvr>
                                      <p:to>
                                        <p:strVal val="false"/>
                                      </p:to>
                                    </p:set>
                                  </p:childTnLst>
                                </p:cTn>
                              </p:par>
                              <p:par>
                                <p:cTn id="35" presetID="8" presetClass="emph" fill="hold" nodeType="withEffect">
                                  <p:stCondLst>
                                    <p:cond delay="0"/>
                                  </p:stCondLst>
                                  <p:childTnLst>
                                    <p:animRot by="21600000">
                                      <p:cBhvr additive="repl">
                                        <p:cTn id="36" dur="1000" fill="hold"/>
                                        <p:tgtEl>
                                          <p:spTgt spid="40962">
                                            <p:txEl>
                                              <p:pRg st="0" end="0"/>
                                            </p:txEl>
                                          </p:spTgt>
                                        </p:tgtEl>
                                        <p:attrNameLst>
                                          <p:attrName>r</p:attrName>
                                        </p:attrNameLst>
                                      </p:cBhvr>
                                    </p:animRot>
                                  </p:childTnLst>
                                </p:cTn>
                              </p:par>
                              <p:par>
                                <p:cTn id="37" presetID="8" presetClass="emph" fill="hold" nodeType="withEffect">
                                  <p:stCondLst>
                                    <p:cond delay="0"/>
                                  </p:stCondLst>
                                  <p:childTnLst>
                                    <p:animRot by="21600000">
                                      <p:cBhvr additive="repl">
                                        <p:cTn id="38" dur="1000" fill="hold"/>
                                        <p:tgtEl>
                                          <p:spTgt spid="40962">
                                            <p:txEl>
                                              <p:pRg st="1" end="1"/>
                                            </p:txEl>
                                          </p:spTgt>
                                        </p:tgtEl>
                                        <p:attrNameLst>
                                          <p:attrName>r</p:attrName>
                                        </p:attrNameLst>
                                      </p:cBhvr>
                                    </p:animRot>
                                  </p:childTnLst>
                                </p:cTn>
                              </p:par>
                              <p:par>
                                <p:cTn id="39" presetID="8" presetClass="emph" fill="hold" nodeType="withEffect">
                                  <p:stCondLst>
                                    <p:cond delay="0"/>
                                  </p:stCondLst>
                                  <p:childTnLst>
                                    <p:animRot by="21600000">
                                      <p:cBhvr additive="repl">
                                        <p:cTn id="40" dur="1000" fill="hold"/>
                                        <p:tgtEl>
                                          <p:spTgt spid="40962">
                                            <p:txEl>
                                              <p:pRg st="2" end="2"/>
                                            </p:txEl>
                                          </p:spTgt>
                                        </p:tgtEl>
                                        <p:attrNameLst>
                                          <p:attrName>r</p:attrName>
                                        </p:attrNameLst>
                                      </p:cBhvr>
                                    </p:animRot>
                                  </p:childTnLst>
                                </p:cTn>
                              </p:par>
                              <p:par>
                                <p:cTn id="41" presetID="8" presetClass="emph" fill="hold" nodeType="withEffect">
                                  <p:stCondLst>
                                    <p:cond delay="0"/>
                                  </p:stCondLst>
                                  <p:childTnLst>
                                    <p:animRot by="21600000">
                                      <p:cBhvr additive="repl">
                                        <p:cTn id="42" dur="1000" fill="hold"/>
                                        <p:tgtEl>
                                          <p:spTgt spid="40962">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5C413F-6A80-34D9-B967-2F48C38E3E87}"/>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E7D7600A-0A0B-9315-ABD3-4B414302C41C}"/>
              </a:ext>
            </a:extLst>
          </p:cNvPr>
          <p:cNvSpPr>
            <a:spLocks noChangeArrowheads="1"/>
          </p:cNvSpPr>
          <p:nvPr/>
        </p:nvSpPr>
        <p:spPr bwMode="auto">
          <a:xfrm>
            <a:off x="350520" y="1242060"/>
            <a:ext cx="8496300" cy="33032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In the plane of the loop</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Broadside to the loop</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Broadside and in the plane of the loop</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Electrically small loops are omnidirectional</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443925A8-D377-D1BC-3299-236D69E03A11}"/>
              </a:ext>
            </a:extLst>
          </p:cNvPr>
          <p:cNvSpPr>
            <a:spLocks noGrp="1"/>
          </p:cNvSpPr>
          <p:nvPr>
            <p:ph type="sldNum" sz="quarter" idx="12"/>
          </p:nvPr>
        </p:nvSpPr>
        <p:spPr/>
        <p:txBody>
          <a:bodyPr/>
          <a:lstStyle/>
          <a:p>
            <a:pPr>
              <a:defRPr/>
            </a:pPr>
            <a:fld id="{F9B04EAC-6405-42D3-B5A3-0AE3489ADD26}" type="slidenum">
              <a:rPr lang="en-US" smtClean="0"/>
              <a:pPr>
                <a:defRPr/>
              </a:pPr>
              <a:t>64</a:t>
            </a:fld>
            <a:endParaRPr lang="en-US" dirty="0"/>
          </a:p>
        </p:txBody>
      </p:sp>
      <p:sp>
        <p:nvSpPr>
          <p:cNvPr id="2" name="Rectangle 4">
            <a:extLst>
              <a:ext uri="{FF2B5EF4-FFF2-40B4-BE49-F238E27FC236}">
                <a16:creationId xmlns:a16="http://schemas.microsoft.com/office/drawing/2014/main" id="{07DFDB10-3019-9F67-3BC3-3C4F80A23032}"/>
              </a:ext>
            </a:extLst>
          </p:cNvPr>
          <p:cNvSpPr txBox="1">
            <a:spLocks noChangeArrowheads="1"/>
          </p:cNvSpPr>
          <p:nvPr/>
        </p:nvSpPr>
        <p:spPr>
          <a:xfrm>
            <a:off x="350520" y="156736"/>
            <a:ext cx="8496300" cy="1138664"/>
          </a:xfrm>
          <a:prstGeom prst="rect">
            <a:avLst/>
          </a:prstGeom>
        </p:spPr>
        <p:txBody>
          <a:bodyPr>
            <a:normAutofit fontScale="825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G9D10</a:t>
            </a:r>
          </a:p>
          <a:p>
            <a:pPr algn="ctr">
              <a:lnSpc>
                <a:spcPct val="150000"/>
              </a:lnSpc>
            </a:pPr>
            <a:r>
              <a:rPr lang="en-US" altLang="en-US" sz="2200" dirty="0">
                <a:latin typeface="Rockwell" panose="02060603020205020403" pitchFamily="18" charset="0"/>
              </a:rPr>
              <a:t>In which direction or directions does an electrically small loop (less than 1/10 wavelength in circumference) have nulls in its radiation pattern?</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2180152634"/>
      </p:ext>
    </p:extLst>
  </p:cSld>
  <p:clrMapOvr>
    <a:masterClrMapping/>
  </p:clrMapOvr>
  <p:transition spd="slow"/>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F86348-6508-161D-6232-8715AAFA63DD}"/>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2515604E-7FDA-E71F-A42E-4474A1ECB293}"/>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Element length and spacing vary logarithmically along the boom</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Impedance varies periodically as a function of frequency</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Gain varies logarithmically as a function of frequency</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SWR varies periodically as a function of boom length</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300C056C-E22F-CC69-A961-1DFE309BA80C}"/>
              </a:ext>
            </a:extLst>
          </p:cNvPr>
          <p:cNvSpPr>
            <a:spLocks noGrp="1"/>
          </p:cNvSpPr>
          <p:nvPr>
            <p:ph type="sldNum" sz="quarter" idx="12"/>
          </p:nvPr>
        </p:nvSpPr>
        <p:spPr/>
        <p:txBody>
          <a:bodyPr/>
          <a:lstStyle/>
          <a:p>
            <a:pPr>
              <a:defRPr/>
            </a:pPr>
            <a:fld id="{F9B04EAC-6405-42D3-B5A3-0AE3489ADD26}" type="slidenum">
              <a:rPr lang="en-US" smtClean="0"/>
              <a:pPr>
                <a:defRPr/>
              </a:pPr>
              <a:t>65</a:t>
            </a:fld>
            <a:endParaRPr lang="en-US" dirty="0"/>
          </a:p>
        </p:txBody>
      </p:sp>
      <p:sp>
        <p:nvSpPr>
          <p:cNvPr id="2" name="Rectangle 4">
            <a:extLst>
              <a:ext uri="{FF2B5EF4-FFF2-40B4-BE49-F238E27FC236}">
                <a16:creationId xmlns:a16="http://schemas.microsoft.com/office/drawing/2014/main" id="{45FAE5A5-7CC9-87B3-483F-7DE41AC3D9CB}"/>
              </a:ext>
            </a:extLst>
          </p:cNvPr>
          <p:cNvSpPr txBox="1">
            <a:spLocks noChangeArrowheads="1"/>
          </p:cNvSpPr>
          <p:nvPr/>
        </p:nvSpPr>
        <p:spPr>
          <a:xfrm>
            <a:off x="350520" y="156736"/>
            <a:ext cx="8496300" cy="88720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G9D07 </a:t>
            </a:r>
          </a:p>
          <a:p>
            <a:pPr algn="ctr">
              <a:lnSpc>
                <a:spcPct val="150000"/>
              </a:lnSpc>
            </a:pPr>
            <a:r>
              <a:rPr lang="en-US" altLang="en-US" sz="2200" dirty="0">
                <a:latin typeface="Rockwell" panose="02060603020205020403" pitchFamily="18" charset="0"/>
              </a:rPr>
              <a:t>Which of the following describes a log-periodic antenna?</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3563594821"/>
      </p:ext>
    </p:extLst>
  </p:cSld>
  <p:clrMapOvr>
    <a:masterClrMapping/>
  </p:clrMapOvr>
  <p:transition spd="slow"/>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8504BF-F4FB-6949-50B6-575027497DC2}"/>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DE15F72B-7A08-7297-3231-0BA088EA8DD5}"/>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Wide bandwidth</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Higher gain per element than a Yagi antenna</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Harmonic suppression</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Polarization diversity</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1F00C485-2D0C-8C5B-1A4F-C62F9FF563D5}"/>
              </a:ext>
            </a:extLst>
          </p:cNvPr>
          <p:cNvSpPr>
            <a:spLocks noGrp="1"/>
          </p:cNvSpPr>
          <p:nvPr>
            <p:ph type="sldNum" sz="quarter" idx="12"/>
          </p:nvPr>
        </p:nvSpPr>
        <p:spPr/>
        <p:txBody>
          <a:bodyPr/>
          <a:lstStyle/>
          <a:p>
            <a:pPr>
              <a:defRPr/>
            </a:pPr>
            <a:fld id="{F9B04EAC-6405-42D3-B5A3-0AE3489ADD26}" type="slidenum">
              <a:rPr lang="en-US" smtClean="0"/>
              <a:pPr>
                <a:defRPr/>
              </a:pPr>
              <a:t>66</a:t>
            </a:fld>
            <a:endParaRPr lang="en-US" dirty="0"/>
          </a:p>
        </p:txBody>
      </p:sp>
      <p:sp>
        <p:nvSpPr>
          <p:cNvPr id="2" name="Rectangle 4">
            <a:extLst>
              <a:ext uri="{FF2B5EF4-FFF2-40B4-BE49-F238E27FC236}">
                <a16:creationId xmlns:a16="http://schemas.microsoft.com/office/drawing/2014/main" id="{0F9DDF89-BBB9-8A57-C2E0-144350158D50}"/>
              </a:ext>
            </a:extLst>
          </p:cNvPr>
          <p:cNvSpPr txBox="1">
            <a:spLocks noChangeArrowheads="1"/>
          </p:cNvSpPr>
          <p:nvPr/>
        </p:nvSpPr>
        <p:spPr>
          <a:xfrm>
            <a:off x="350520" y="156736"/>
            <a:ext cx="8496300" cy="88720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G9D06</a:t>
            </a:r>
          </a:p>
          <a:p>
            <a:pPr algn="ctr">
              <a:lnSpc>
                <a:spcPct val="150000"/>
              </a:lnSpc>
            </a:pPr>
            <a:r>
              <a:rPr lang="en-US" altLang="en-US" sz="2200" dirty="0">
                <a:latin typeface="Rockwell" panose="02060603020205020403" pitchFamily="18" charset="0"/>
              </a:rPr>
              <a:t>Which of the following is an advantage of a log-periodic antenna?</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1458650383"/>
      </p:ext>
    </p:extLst>
  </p:cSld>
  <p:clrMapOvr>
    <a:masterClrMapping/>
  </p:clrMapOvr>
  <p:transition spd="slow"/>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12997E-FC27-7A20-E232-2724391DB204}"/>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D85EF556-6D77-E777-4C19-10B1D6E180A8}"/>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Directional receiving for MF and low HF bands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Directional transmitting for low HF bands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Portable direction finding at higher HF frequencies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Portable direction finding at lower HF frequencies</a:t>
            </a:r>
          </a:p>
          <a:p>
            <a:pPr marL="0" indent="0">
              <a:lnSpc>
                <a:spcPct val="150000"/>
              </a:lnSpc>
              <a:spcBef>
                <a:spcPts val="450"/>
              </a:spcBef>
              <a:buClr>
                <a:srgbClr val="FF1515"/>
              </a:buClr>
              <a:buSzPct val="100000"/>
            </a:pP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3DA96400-43F4-656E-3245-0C01D750E442}"/>
              </a:ext>
            </a:extLst>
          </p:cNvPr>
          <p:cNvSpPr>
            <a:spLocks noGrp="1"/>
          </p:cNvSpPr>
          <p:nvPr>
            <p:ph type="sldNum" sz="quarter" idx="12"/>
          </p:nvPr>
        </p:nvSpPr>
        <p:spPr/>
        <p:txBody>
          <a:bodyPr/>
          <a:lstStyle/>
          <a:p>
            <a:pPr>
              <a:defRPr/>
            </a:pPr>
            <a:fld id="{F9B04EAC-6405-42D3-B5A3-0AE3489ADD26}" type="slidenum">
              <a:rPr lang="en-US" smtClean="0"/>
              <a:pPr>
                <a:defRPr/>
              </a:pPr>
              <a:t>67</a:t>
            </a:fld>
            <a:endParaRPr lang="en-US" dirty="0"/>
          </a:p>
        </p:txBody>
      </p:sp>
      <p:sp>
        <p:nvSpPr>
          <p:cNvPr id="2" name="Rectangle 4">
            <a:extLst>
              <a:ext uri="{FF2B5EF4-FFF2-40B4-BE49-F238E27FC236}">
                <a16:creationId xmlns:a16="http://schemas.microsoft.com/office/drawing/2014/main" id="{7457DB0E-B816-EBB4-1CBC-2372542CD03D}"/>
              </a:ext>
            </a:extLst>
          </p:cNvPr>
          <p:cNvSpPr txBox="1">
            <a:spLocks noChangeArrowheads="1"/>
          </p:cNvSpPr>
          <p:nvPr/>
        </p:nvSpPr>
        <p:spPr>
          <a:xfrm>
            <a:off x="350520" y="156736"/>
            <a:ext cx="8496300" cy="88720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G9D09 </a:t>
            </a:r>
          </a:p>
          <a:p>
            <a:pPr algn="ctr">
              <a:lnSpc>
                <a:spcPct val="150000"/>
              </a:lnSpc>
            </a:pPr>
            <a:r>
              <a:rPr lang="en-US" altLang="en-US" sz="2200" dirty="0">
                <a:latin typeface="Rockwell" panose="02060603020205020403" pitchFamily="18" charset="0"/>
              </a:rPr>
              <a:t>What is the primary use of a Beverage antenna?</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3475887715"/>
      </p:ext>
    </p:extLst>
  </p:cSld>
  <p:clrMapOvr>
    <a:masterClrMapping/>
  </p:clrMapOvr>
  <p:transition spd="slow"/>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2FFB5A-EDA5-B9DA-8C8C-F5BE0D543E7F}"/>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3410070C-B83E-E465-3900-B1B8FA33A183}"/>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“Picket fencing”</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The wire gauge of the DC power line to the transceiver</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Efficiency of the electrically short antenna</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FCC rules limiting mobile output power on the 75-meter band</a:t>
            </a:r>
          </a:p>
          <a:p>
            <a:pPr marL="0" indent="0">
              <a:lnSpc>
                <a:spcPct val="150000"/>
              </a:lnSpc>
              <a:spcBef>
                <a:spcPts val="450"/>
              </a:spcBef>
              <a:buClr>
                <a:srgbClr val="FF1515"/>
              </a:buClr>
              <a:buSzPct val="100000"/>
            </a:pP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E741A09C-DFAD-5207-A872-F44CC91900AE}"/>
              </a:ext>
            </a:extLst>
          </p:cNvPr>
          <p:cNvSpPr>
            <a:spLocks noGrp="1"/>
          </p:cNvSpPr>
          <p:nvPr>
            <p:ph type="sldNum" sz="quarter" idx="12"/>
          </p:nvPr>
        </p:nvSpPr>
        <p:spPr/>
        <p:txBody>
          <a:bodyPr/>
          <a:lstStyle/>
          <a:p>
            <a:pPr>
              <a:defRPr/>
            </a:pPr>
            <a:fld id="{F9B04EAC-6405-42D3-B5A3-0AE3489ADD26}" type="slidenum">
              <a:rPr lang="en-US" smtClean="0"/>
              <a:pPr>
                <a:defRPr/>
              </a:pPr>
              <a:t>68</a:t>
            </a:fld>
            <a:endParaRPr lang="en-US" dirty="0"/>
          </a:p>
        </p:txBody>
      </p:sp>
      <p:sp>
        <p:nvSpPr>
          <p:cNvPr id="2" name="Rectangle 4">
            <a:extLst>
              <a:ext uri="{FF2B5EF4-FFF2-40B4-BE49-F238E27FC236}">
                <a16:creationId xmlns:a16="http://schemas.microsoft.com/office/drawing/2014/main" id="{DFD5F506-DEF5-4040-C39B-5EAB4DCBF4A9}"/>
              </a:ext>
            </a:extLst>
          </p:cNvPr>
          <p:cNvSpPr txBox="1">
            <a:spLocks noChangeArrowheads="1"/>
          </p:cNvSpPr>
          <p:nvPr/>
        </p:nvSpPr>
        <p:spPr>
          <a:xfrm>
            <a:off x="350520" y="156736"/>
            <a:ext cx="8496300" cy="88720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G4E05</a:t>
            </a:r>
          </a:p>
          <a:p>
            <a:pPr algn="ctr">
              <a:lnSpc>
                <a:spcPct val="150000"/>
              </a:lnSpc>
            </a:pPr>
            <a:r>
              <a:rPr lang="en-US" altLang="en-US" sz="2200" dirty="0">
                <a:latin typeface="Rockwell" panose="02060603020205020403" pitchFamily="18" charset="0"/>
              </a:rPr>
              <a:t>Which of the following most limits an HF mobile installation?</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2718495666"/>
      </p:ext>
    </p:extLst>
  </p:cSld>
  <p:clrMapOvr>
    <a:masterClrMapping/>
  </p:clrMapOvr>
  <p:transition spd="slow"/>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D577D1-2457-989A-48B6-1D8093FA6F13}"/>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B4C3AB9C-D846-D22C-4ABE-A62B02501C2F}"/>
              </a:ext>
            </a:extLst>
          </p:cNvPr>
          <p:cNvSpPr>
            <a:spLocks noChangeArrowheads="1"/>
          </p:cNvSpPr>
          <p:nvPr/>
        </p:nvSpPr>
        <p:spPr bwMode="auto">
          <a:xfrm>
            <a:off x="350520" y="134874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Short antennas are more likely to cause distortion of transmitted signals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Q of the antenna will be very low</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Operating bandwidth may be very limited</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Harmonic radiation may increase</a:t>
            </a:r>
          </a:p>
          <a:p>
            <a:pPr marL="0" indent="0">
              <a:lnSpc>
                <a:spcPct val="150000"/>
              </a:lnSpc>
              <a:spcBef>
                <a:spcPts val="450"/>
              </a:spcBef>
              <a:buClr>
                <a:srgbClr val="FF1515"/>
              </a:buClr>
              <a:buSzPct val="100000"/>
            </a:pP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EE06D7DF-58AE-1F0B-A3F6-8B23493BE561}"/>
              </a:ext>
            </a:extLst>
          </p:cNvPr>
          <p:cNvSpPr>
            <a:spLocks noGrp="1"/>
          </p:cNvSpPr>
          <p:nvPr>
            <p:ph type="sldNum" sz="quarter" idx="12"/>
          </p:nvPr>
        </p:nvSpPr>
        <p:spPr/>
        <p:txBody>
          <a:bodyPr/>
          <a:lstStyle/>
          <a:p>
            <a:pPr>
              <a:defRPr/>
            </a:pPr>
            <a:fld id="{F9B04EAC-6405-42D3-B5A3-0AE3489ADD26}" type="slidenum">
              <a:rPr lang="en-US" smtClean="0"/>
              <a:pPr>
                <a:defRPr/>
              </a:pPr>
              <a:t>69</a:t>
            </a:fld>
            <a:endParaRPr lang="en-US" dirty="0"/>
          </a:p>
        </p:txBody>
      </p:sp>
      <p:sp>
        <p:nvSpPr>
          <p:cNvPr id="2" name="Rectangle 4">
            <a:extLst>
              <a:ext uri="{FF2B5EF4-FFF2-40B4-BE49-F238E27FC236}">
                <a16:creationId xmlns:a16="http://schemas.microsoft.com/office/drawing/2014/main" id="{9D05F7B1-D73D-EE34-B68A-FD2C65B3F492}"/>
              </a:ext>
            </a:extLst>
          </p:cNvPr>
          <p:cNvSpPr txBox="1">
            <a:spLocks noChangeArrowheads="1"/>
          </p:cNvSpPr>
          <p:nvPr/>
        </p:nvSpPr>
        <p:spPr>
          <a:xfrm>
            <a:off x="350520" y="156736"/>
            <a:ext cx="8496300" cy="1192004"/>
          </a:xfrm>
          <a:prstGeom prst="rect">
            <a:avLst/>
          </a:prstGeom>
        </p:spPr>
        <p:txBody>
          <a:bodyPr>
            <a:normAutofit fontScale="825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G4E06</a:t>
            </a:r>
          </a:p>
          <a:p>
            <a:pPr algn="ctr">
              <a:lnSpc>
                <a:spcPct val="150000"/>
              </a:lnSpc>
            </a:pPr>
            <a:r>
              <a:rPr lang="en-US" altLang="en-US" sz="2200" dirty="0">
                <a:latin typeface="Rockwell" panose="02060603020205020403" pitchFamily="18" charset="0"/>
              </a:rPr>
              <a:t>What is one disadvantage of using a shortened mobile antenna as opposed to a full-size antenna?</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349877254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04429E-0A38-9AD1-2C22-C05CFB7AACA1}"/>
            </a:ext>
          </a:extLst>
        </p:cNvPr>
        <p:cNvGrpSpPr/>
        <p:nvPr/>
      </p:nvGrpSpPr>
      <p:grpSpPr>
        <a:xfrm>
          <a:off x="0" y="0"/>
          <a:ext cx="0" cy="0"/>
          <a:chOff x="0" y="0"/>
          <a:chExt cx="0" cy="0"/>
        </a:xfrm>
      </p:grpSpPr>
      <p:sp>
        <p:nvSpPr>
          <p:cNvPr id="13314" name="Rectangle 1">
            <a:extLst>
              <a:ext uri="{FF2B5EF4-FFF2-40B4-BE49-F238E27FC236}">
                <a16:creationId xmlns:a16="http://schemas.microsoft.com/office/drawing/2014/main" id="{5CD62D5A-C96B-98A6-2629-419A571ED69D}"/>
              </a:ext>
            </a:extLst>
          </p:cNvPr>
          <p:cNvSpPr>
            <a:spLocks noChangeArrowheads="1"/>
          </p:cNvSpPr>
          <p:nvPr/>
        </p:nvSpPr>
        <p:spPr bwMode="auto">
          <a:xfrm>
            <a:off x="1331119" y="195263"/>
            <a:ext cx="6481763" cy="651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nchor="b"/>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algn="ctr" defTabSz="342900" fontAlgn="base">
              <a:spcBef>
                <a:spcPct val="0"/>
              </a:spcBef>
              <a:spcAft>
                <a:spcPct val="0"/>
              </a:spcAft>
              <a:buClr>
                <a:srgbClr val="000000"/>
              </a:buClr>
              <a:buSzPct val="100000"/>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2700" dirty="0">
                <a:solidFill>
                  <a:srgbClr val="FFFFFF"/>
                </a:solidFill>
                <a:latin typeface="Rockwell" panose="02060603020205020403" pitchFamily="18" charset="0"/>
                <a:ea typeface="Microsoft YaHei" panose="020B0503020204020204" pitchFamily="34" charset="-122"/>
              </a:rPr>
              <a:t>HF Antennas</a:t>
            </a:r>
          </a:p>
        </p:txBody>
      </p:sp>
      <p:sp>
        <p:nvSpPr>
          <p:cNvPr id="7170" name="Rectangle 2">
            <a:extLst>
              <a:ext uri="{FF2B5EF4-FFF2-40B4-BE49-F238E27FC236}">
                <a16:creationId xmlns:a16="http://schemas.microsoft.com/office/drawing/2014/main" id="{DED428B2-7AB9-39ED-0913-A68F8865801D}"/>
              </a:ext>
            </a:extLst>
          </p:cNvPr>
          <p:cNvSpPr>
            <a:spLocks noChangeArrowheads="1"/>
          </p:cNvSpPr>
          <p:nvPr/>
        </p:nvSpPr>
        <p:spPr bwMode="auto">
          <a:xfrm>
            <a:off x="563880" y="833914"/>
            <a:ext cx="7486650" cy="37218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41313" indent="-3413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Calibri" panose="020F0502020204030204" pitchFamily="34" charset="0"/>
              </a:defRPr>
            </a:lvl1pPr>
            <a:lvl2pPr marL="741363" indent="-28416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Calibri" panose="020F0502020204030204" pitchFamily="34" charset="0"/>
              </a:defRPr>
            </a:lvl2pPr>
            <a:lvl3pPr indent="-2270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Calibri" panose="020F0502020204030204" pitchFamily="34" charset="0"/>
              </a:defRPr>
            </a:lvl9pPr>
          </a:lstStyle>
          <a:p>
            <a:pPr marL="255985" indent="-255985" defTabSz="342900" fontAlgn="base">
              <a:spcBef>
                <a:spcPts val="188"/>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Lst>
            </a:pPr>
            <a:r>
              <a:rPr lang="en-US" altLang="en-US" sz="1500" dirty="0">
                <a:solidFill>
                  <a:srgbClr val="000066"/>
                </a:solidFill>
                <a:latin typeface="Rockwell" panose="02060603020205020403" pitchFamily="18" charset="0"/>
                <a:ea typeface="Microsoft YaHei" panose="020B0503020204020204" pitchFamily="34" charset="-122"/>
              </a:rPr>
              <a:t>An advantage of a horizontally polarized as compared to vertically polarized HF antenna is </a:t>
            </a:r>
            <a:r>
              <a:rPr lang="en-US" altLang="en-US" sz="1500" b="1" dirty="0">
                <a:solidFill>
                  <a:srgbClr val="000066"/>
                </a:solidFill>
                <a:latin typeface="Rockwell" panose="02060603020205020403" pitchFamily="18" charset="0"/>
                <a:ea typeface="Microsoft YaHei" panose="020B0503020204020204" pitchFamily="34" charset="-122"/>
              </a:rPr>
              <a:t>lower ground reflection losses</a:t>
            </a:r>
            <a:r>
              <a:rPr lang="en-US" altLang="en-US" sz="1500" dirty="0">
                <a:solidFill>
                  <a:srgbClr val="000066"/>
                </a:solidFill>
                <a:latin typeface="Rockwell" panose="02060603020205020403" pitchFamily="18" charset="0"/>
                <a:ea typeface="Microsoft YaHei" panose="020B0503020204020204" pitchFamily="34" charset="-122"/>
              </a:rPr>
              <a:t>. </a:t>
            </a:r>
            <a:r>
              <a:rPr lang="en-US" altLang="en-US" sz="750" dirty="0">
                <a:solidFill>
                  <a:srgbClr val="000066"/>
                </a:solidFill>
                <a:latin typeface="Rockwell" panose="02060603020205020403" pitchFamily="18" charset="0"/>
                <a:ea typeface="Microsoft YaHei" panose="020B0503020204020204" pitchFamily="34" charset="-122"/>
              </a:rPr>
              <a:t>(G9B09)</a:t>
            </a:r>
          </a:p>
          <a:p>
            <a:pPr marL="556022" lvl="1" indent="-213122" defTabSz="342900" fontAlgn="base">
              <a:spcBef>
                <a:spcPts val="300"/>
              </a:spcBef>
              <a:spcAft>
                <a:spcPct val="0"/>
              </a:spcAft>
              <a:buClr>
                <a:srgbClr val="FF1515"/>
              </a:buClr>
              <a:buSzPct val="100000"/>
              <a:buFont typeface="Rockwell" panose="02060603020205020403" pitchFamily="18" charset="0"/>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Lst>
            </a:pPr>
            <a:r>
              <a:rPr lang="en-US" altLang="en-US" sz="1200" dirty="0">
                <a:solidFill>
                  <a:srgbClr val="000066"/>
                </a:solidFill>
                <a:latin typeface="Rockwell" panose="02060603020205020403" pitchFamily="18" charset="0"/>
                <a:ea typeface="Microsoft YaHei" panose="020B0503020204020204" pitchFamily="34" charset="-122"/>
              </a:rPr>
              <a:t>Propagation via multi-hop refraction: </a:t>
            </a:r>
          </a:p>
          <a:p>
            <a:pPr marL="685800" lvl="2" indent="-170260" defTabSz="342900" fontAlgn="base">
              <a:spcBef>
                <a:spcPts val="300"/>
              </a:spcBef>
              <a:spcAft>
                <a:spcPct val="0"/>
              </a:spcAft>
              <a:buClr>
                <a:srgbClr val="820000"/>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Lst>
            </a:pPr>
            <a:r>
              <a:rPr lang="en-US" altLang="en-US" sz="1200" dirty="0">
                <a:solidFill>
                  <a:srgbClr val="000066"/>
                </a:solidFill>
                <a:latin typeface="Rockwell" panose="02060603020205020403" pitchFamily="18" charset="0"/>
                <a:ea typeface="Microsoft YaHei" panose="020B0503020204020204" pitchFamily="34" charset="-122"/>
              </a:rPr>
              <a:t>RF energy is lost each time the radio wave is reflected from the Earth's surface. </a:t>
            </a:r>
          </a:p>
          <a:p>
            <a:pPr marL="556022" lvl="1" indent="-213122" defTabSz="342900" fontAlgn="base">
              <a:spcBef>
                <a:spcPts val="300"/>
              </a:spcBef>
              <a:spcAft>
                <a:spcPct val="0"/>
              </a:spcAft>
              <a:buClr>
                <a:srgbClr val="FF1515"/>
              </a:buClr>
              <a:buSzPct val="100000"/>
              <a:buFont typeface="Rockwell" panose="02060603020205020403" pitchFamily="18" charset="0"/>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Lst>
            </a:pPr>
            <a:r>
              <a:rPr lang="en-US" altLang="en-US" sz="1200" dirty="0">
                <a:solidFill>
                  <a:srgbClr val="000066"/>
                </a:solidFill>
                <a:latin typeface="Rockwell" panose="02060603020205020403" pitchFamily="18" charset="0"/>
                <a:ea typeface="Microsoft YaHei" panose="020B0503020204020204" pitchFamily="34" charset="-122"/>
              </a:rPr>
              <a:t>The amount of energy lost depends on:</a:t>
            </a:r>
          </a:p>
          <a:p>
            <a:pPr marL="685800" lvl="2" indent="-170260" defTabSz="342900" fontAlgn="base">
              <a:spcBef>
                <a:spcPts val="300"/>
              </a:spcBef>
              <a:spcAft>
                <a:spcPct val="0"/>
              </a:spcAft>
              <a:buClr>
                <a:srgbClr val="820000"/>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Lst>
            </a:pPr>
            <a:r>
              <a:rPr lang="en-US" altLang="en-US" sz="1200" dirty="0">
                <a:solidFill>
                  <a:srgbClr val="000066"/>
                </a:solidFill>
                <a:latin typeface="Rockwell" panose="02060603020205020403" pitchFamily="18" charset="0"/>
                <a:ea typeface="Microsoft YaHei" panose="020B0503020204020204" pitchFamily="34" charset="-122"/>
              </a:rPr>
              <a:t>Frequency of the wave.</a:t>
            </a:r>
          </a:p>
          <a:p>
            <a:pPr marL="685800" lvl="2" indent="-170260" defTabSz="342900" fontAlgn="base">
              <a:spcBef>
                <a:spcPts val="300"/>
              </a:spcBef>
              <a:spcAft>
                <a:spcPct val="0"/>
              </a:spcAft>
              <a:buClr>
                <a:srgbClr val="820000"/>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Lst>
            </a:pPr>
            <a:r>
              <a:rPr lang="en-US" altLang="en-US" sz="1200" dirty="0">
                <a:solidFill>
                  <a:srgbClr val="000066"/>
                </a:solidFill>
                <a:latin typeface="Rockwell" panose="02060603020205020403" pitchFamily="18" charset="0"/>
                <a:ea typeface="Microsoft YaHei" panose="020B0503020204020204" pitchFamily="34" charset="-122"/>
              </a:rPr>
              <a:t>Angle of incidence.</a:t>
            </a:r>
          </a:p>
          <a:p>
            <a:pPr marL="685800" lvl="2" indent="-170260" defTabSz="342900" fontAlgn="base">
              <a:spcBef>
                <a:spcPts val="300"/>
              </a:spcBef>
              <a:spcAft>
                <a:spcPct val="0"/>
              </a:spcAft>
              <a:buClr>
                <a:srgbClr val="820000"/>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Lst>
            </a:pPr>
            <a:r>
              <a:rPr lang="en-US" altLang="en-US" sz="1200" dirty="0">
                <a:solidFill>
                  <a:srgbClr val="000066"/>
                </a:solidFill>
                <a:latin typeface="Rockwell" panose="02060603020205020403" pitchFamily="18" charset="0"/>
                <a:ea typeface="Microsoft YaHei" panose="020B0503020204020204" pitchFamily="34" charset="-122"/>
              </a:rPr>
              <a:t>Ground irregularities. </a:t>
            </a:r>
          </a:p>
          <a:p>
            <a:pPr marL="685800" lvl="2" indent="-170260" defTabSz="342900" fontAlgn="base">
              <a:spcBef>
                <a:spcPts val="300"/>
              </a:spcBef>
              <a:spcAft>
                <a:spcPct val="0"/>
              </a:spcAft>
              <a:buClr>
                <a:srgbClr val="820000"/>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Lst>
            </a:pPr>
            <a:r>
              <a:rPr lang="en-US" altLang="en-US" sz="1200" dirty="0">
                <a:solidFill>
                  <a:srgbClr val="000066"/>
                </a:solidFill>
                <a:latin typeface="Rockwell" panose="02060603020205020403" pitchFamily="18" charset="0"/>
                <a:ea typeface="Microsoft YaHei" panose="020B0503020204020204" pitchFamily="34" charset="-122"/>
              </a:rPr>
              <a:t>Electrical conductivity of the point of reflection</a:t>
            </a:r>
            <a:r>
              <a:rPr lang="en-US" altLang="en-US" sz="1200" b="1" dirty="0">
                <a:solidFill>
                  <a:srgbClr val="000066"/>
                </a:solidFill>
                <a:latin typeface="Rockwell" panose="02060603020205020403" pitchFamily="18" charset="0"/>
                <a:ea typeface="Microsoft YaHei" panose="020B0503020204020204" pitchFamily="34" charset="-122"/>
              </a:rPr>
              <a:t>.</a:t>
            </a:r>
            <a:r>
              <a:rPr lang="en-US" altLang="en-US" sz="1200" dirty="0">
                <a:solidFill>
                  <a:srgbClr val="000066"/>
                </a:solidFill>
                <a:latin typeface="Rockwell" panose="02060603020205020403" pitchFamily="18" charset="0"/>
                <a:ea typeface="Microsoft YaHei" panose="020B0503020204020204" pitchFamily="34" charset="-122"/>
              </a:rPr>
              <a:t> </a:t>
            </a:r>
          </a:p>
          <a:p>
            <a:pPr marL="255985" indent="-255985" defTabSz="342900" fontAlgn="base">
              <a:spcBef>
                <a:spcPts val="300"/>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Lst>
            </a:pPr>
            <a:endParaRPr lang="en-US" altLang="en-US" sz="12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00"/>
              </a:spcBef>
              <a:spcAft>
                <a:spcPct val="0"/>
              </a:spcAft>
              <a:buClr>
                <a:srgbClr val="FF0000"/>
              </a:buClr>
              <a:buFont typeface="Wingdings" panose="05000000000000000000" pitchFamily="2" charset="2"/>
              <a:buChar char="Ø"/>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Lst>
            </a:pPr>
            <a:r>
              <a:rPr lang="en-US" altLang="en-US" sz="1500" dirty="0">
                <a:solidFill>
                  <a:srgbClr val="000066"/>
                </a:solidFill>
                <a:latin typeface="Rockwell" panose="02060603020205020403" pitchFamily="18" charset="0"/>
                <a:ea typeface="Microsoft YaHei" panose="020B0503020204020204" pitchFamily="34" charset="-122"/>
              </a:rPr>
              <a:t>Near Vertical Incident Skywave </a:t>
            </a:r>
            <a:r>
              <a:rPr lang="en-US" altLang="en-US" sz="1500" b="1" dirty="0">
                <a:solidFill>
                  <a:srgbClr val="000066"/>
                </a:solidFill>
                <a:latin typeface="Rockwell" panose="02060603020205020403" pitchFamily="18" charset="0"/>
                <a:ea typeface="Microsoft YaHei" panose="020B0503020204020204" pitchFamily="34" charset="-122"/>
              </a:rPr>
              <a:t>(NVIS) </a:t>
            </a:r>
            <a:r>
              <a:rPr lang="en-US" altLang="en-US" sz="1500" dirty="0">
                <a:solidFill>
                  <a:srgbClr val="000066"/>
                </a:solidFill>
                <a:latin typeface="Rockwell" panose="02060603020205020403" pitchFamily="18" charset="0"/>
                <a:ea typeface="Microsoft YaHei" panose="020B0503020204020204" pitchFamily="34" charset="-122"/>
              </a:rPr>
              <a:t>propagation </a:t>
            </a:r>
            <a:r>
              <a:rPr lang="en-US" altLang="en-US" sz="1500" b="1" dirty="0">
                <a:solidFill>
                  <a:srgbClr val="000066"/>
                </a:solidFill>
                <a:latin typeface="Rockwell" panose="02060603020205020403" pitchFamily="18" charset="0"/>
                <a:ea typeface="Microsoft YaHei" panose="020B0503020204020204" pitchFamily="34" charset="-122"/>
              </a:rPr>
              <a:t>permits short distance </a:t>
            </a:r>
            <a:r>
              <a:rPr lang="en-US" altLang="en-US" sz="1500" dirty="0">
                <a:solidFill>
                  <a:srgbClr val="000066"/>
                </a:solidFill>
                <a:latin typeface="Rockwell" panose="02060603020205020403" pitchFamily="18" charset="0"/>
                <a:ea typeface="Microsoft YaHei" panose="020B0503020204020204" pitchFamily="34" charset="-122"/>
              </a:rPr>
              <a:t>MF or HF propagation using high elevation angles. </a:t>
            </a:r>
            <a:r>
              <a:rPr lang="en-US" altLang="en-US" sz="750" dirty="0">
                <a:solidFill>
                  <a:srgbClr val="000066"/>
                </a:solidFill>
                <a:latin typeface="Rockwell" panose="02060603020205020403" pitchFamily="18" charset="0"/>
                <a:ea typeface="Microsoft YaHei" panose="020B0503020204020204" pitchFamily="34" charset="-122"/>
              </a:rPr>
              <a:t>(G3C10)</a:t>
            </a:r>
          </a:p>
          <a:p>
            <a:pPr marL="557213" lvl="1" indent="-214313" defTabSz="342900" fontAlgn="base">
              <a:spcBef>
                <a:spcPts val="300"/>
              </a:spcBef>
              <a:spcAft>
                <a:spcPct val="0"/>
              </a:spcAft>
              <a:buClr>
                <a:srgbClr val="FF0000"/>
              </a:buClr>
              <a:buFont typeface="Arial" panose="020B0604020202020204" pitchFamily="34" charset="0"/>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Lst>
            </a:pPr>
            <a:r>
              <a:rPr lang="en-US" altLang="en-US" sz="1050" dirty="0">
                <a:solidFill>
                  <a:srgbClr val="000066"/>
                </a:solidFill>
                <a:latin typeface="Rockwell" panose="02060603020205020403" pitchFamily="18" charset="0"/>
                <a:ea typeface="Microsoft YaHei" panose="020B0503020204020204" pitchFamily="34" charset="-122"/>
              </a:rPr>
              <a:t>Lower  your antenna.</a:t>
            </a:r>
          </a:p>
          <a:p>
            <a:pPr marL="557213" lvl="1" indent="-214313" defTabSz="342900" fontAlgn="base">
              <a:spcBef>
                <a:spcPts val="300"/>
              </a:spcBef>
              <a:spcAft>
                <a:spcPct val="0"/>
              </a:spcAft>
              <a:buClr>
                <a:srgbClr val="FF0000"/>
              </a:buClr>
              <a:buFont typeface="Arial" panose="020B0604020202020204" pitchFamily="34" charset="0"/>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Lst>
            </a:pPr>
            <a:r>
              <a:rPr lang="en-US" altLang="en-US" sz="1050" dirty="0">
                <a:solidFill>
                  <a:srgbClr val="000066"/>
                </a:solidFill>
                <a:latin typeface="Rockwell" panose="02060603020205020403" pitchFamily="18" charset="0"/>
                <a:ea typeface="Microsoft YaHei" panose="020B0503020204020204" pitchFamily="34" charset="-122"/>
              </a:rPr>
              <a:t>Will develop a “higher elevation angle of radiation.</a:t>
            </a:r>
          </a:p>
          <a:p>
            <a:pPr marL="557213" lvl="1" indent="-214313" defTabSz="342900" fontAlgn="base">
              <a:spcBef>
                <a:spcPts val="300"/>
              </a:spcBef>
              <a:spcAft>
                <a:spcPct val="0"/>
              </a:spcAft>
              <a:buClr>
                <a:srgbClr val="FF0000"/>
              </a:buClr>
              <a:buFont typeface="Arial" panose="020B0604020202020204" pitchFamily="34" charset="0"/>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Lst>
            </a:pPr>
            <a:r>
              <a:rPr lang="en-US" altLang="en-US" sz="1050" dirty="0">
                <a:solidFill>
                  <a:srgbClr val="000066"/>
                </a:solidFill>
                <a:latin typeface="Rockwell" panose="02060603020205020403" pitchFamily="18" charset="0"/>
                <a:ea typeface="Microsoft YaHei" panose="020B0503020204020204" pitchFamily="34" charset="-122"/>
              </a:rPr>
              <a:t>This establishes shorter-than-normal skywave communications.</a:t>
            </a:r>
          </a:p>
          <a:p>
            <a:pPr marL="255985" indent="-255985" defTabSz="342900" fontAlgn="base">
              <a:spcBef>
                <a:spcPts val="375"/>
              </a:spcBef>
              <a:spcAft>
                <a:spcPct val="0"/>
              </a:spcAft>
              <a:buFont typeface="Arial" panose="020B0604020202020204" pitchFamily="34" charset="0"/>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Lst>
            </a:pPr>
            <a:endParaRPr lang="en-US" altLang="en-US" sz="12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Lst>
            </a:pPr>
            <a:endParaRPr lang="en-US" altLang="en-US" sz="12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Lst>
            </a:pPr>
            <a:endParaRPr lang="en-US" altLang="en-US" sz="12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Lst>
            </a:pPr>
            <a:endParaRPr lang="en-US" altLang="en-US" sz="12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Lst>
            </a:pPr>
            <a:endParaRPr lang="en-US" altLang="en-US" sz="120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Lst>
            </a:pPr>
            <a:endParaRPr lang="en-US" altLang="en-US" sz="1200" dirty="0">
              <a:solidFill>
                <a:srgbClr val="000066"/>
              </a:solidFill>
              <a:latin typeface="Rockwell" panose="02060603020205020403" pitchFamily="18" charset="0"/>
              <a:ea typeface="Microsoft YaHei" panose="020B0503020204020204" pitchFamily="34" charset="-122"/>
            </a:endParaRPr>
          </a:p>
        </p:txBody>
      </p:sp>
      <p:pic>
        <p:nvPicPr>
          <p:cNvPr id="7171" name="Picture 3">
            <a:extLst>
              <a:ext uri="{FF2B5EF4-FFF2-40B4-BE49-F238E27FC236}">
                <a16:creationId xmlns:a16="http://schemas.microsoft.com/office/drawing/2014/main" id="{A4E1F5C0-ADAF-6A1A-F193-B4FACEE210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35930" y="1845945"/>
            <a:ext cx="2654954" cy="1209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 name="Picture 1">
            <a:extLst>
              <a:ext uri="{FF2B5EF4-FFF2-40B4-BE49-F238E27FC236}">
                <a16:creationId xmlns:a16="http://schemas.microsoft.com/office/drawing/2014/main" id="{2345462C-53A7-8258-8AFA-779FB3823DA8}"/>
              </a:ext>
            </a:extLst>
          </p:cNvPr>
          <p:cNvPicPr>
            <a:picLocks noChangeAspect="1"/>
          </p:cNvPicPr>
          <p:nvPr/>
        </p:nvPicPr>
        <p:blipFill>
          <a:blip r:embed="rId4"/>
          <a:stretch>
            <a:fillRect/>
          </a:stretch>
        </p:blipFill>
        <p:spPr>
          <a:xfrm>
            <a:off x="5535930" y="3503295"/>
            <a:ext cx="2654954" cy="1098351"/>
          </a:xfrm>
          <a:prstGeom prst="rect">
            <a:avLst/>
          </a:prstGeom>
        </p:spPr>
      </p:pic>
      <p:cxnSp>
        <p:nvCxnSpPr>
          <p:cNvPr id="4" name="Straight Connector 3">
            <a:extLst>
              <a:ext uri="{FF2B5EF4-FFF2-40B4-BE49-F238E27FC236}">
                <a16:creationId xmlns:a16="http://schemas.microsoft.com/office/drawing/2014/main" id="{1ACC9383-5845-44BB-996E-C204CC23F630}"/>
              </a:ext>
            </a:extLst>
          </p:cNvPr>
          <p:cNvCxnSpPr/>
          <p:nvPr/>
        </p:nvCxnSpPr>
        <p:spPr>
          <a:xfrm>
            <a:off x="4450080" y="1788795"/>
            <a:ext cx="97155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A8CC0EE-9F98-BC11-B0CB-80208BA2449B}"/>
              </a:ext>
            </a:extLst>
          </p:cNvPr>
          <p:cNvCxnSpPr/>
          <p:nvPr/>
        </p:nvCxnSpPr>
        <p:spPr>
          <a:xfrm>
            <a:off x="4907280" y="1788795"/>
            <a:ext cx="0" cy="11430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6A0CC81A-8009-4CB4-5D24-B2CDF3EF9541}"/>
              </a:ext>
            </a:extLst>
          </p:cNvPr>
          <p:cNvCxnSpPr/>
          <p:nvPr/>
        </p:nvCxnSpPr>
        <p:spPr>
          <a:xfrm>
            <a:off x="4907280" y="2931795"/>
            <a:ext cx="131445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09FC2152-4BF4-0E57-135F-04C9467B653B}"/>
              </a:ext>
            </a:extLst>
          </p:cNvPr>
          <p:cNvCxnSpPr/>
          <p:nvPr/>
        </p:nvCxnSpPr>
        <p:spPr>
          <a:xfrm flipV="1">
            <a:off x="6221730" y="2817495"/>
            <a:ext cx="57150" cy="11430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Slide Number Placeholder 13">
            <a:extLst>
              <a:ext uri="{FF2B5EF4-FFF2-40B4-BE49-F238E27FC236}">
                <a16:creationId xmlns:a16="http://schemas.microsoft.com/office/drawing/2014/main" id="{5886B6D3-48CD-8352-2872-923DA86051CF}"/>
              </a:ext>
            </a:extLst>
          </p:cNvPr>
          <p:cNvSpPr>
            <a:spLocks noGrp="1"/>
          </p:cNvSpPr>
          <p:nvPr>
            <p:ph type="sldNum" sz="quarter" idx="12"/>
          </p:nvPr>
        </p:nvSpPr>
        <p:spPr>
          <a:xfrm>
            <a:off x="7893439" y="4729639"/>
            <a:ext cx="594889" cy="273844"/>
          </a:xfrm>
        </p:spPr>
        <p:txBody>
          <a:bodyPr/>
          <a:lstStyle/>
          <a:p>
            <a:pPr defTabSz="342900">
              <a:defRPr/>
            </a:pPr>
            <a:fld id="{F9B04EAC-6405-42D3-B5A3-0AE3489ADD26}" type="slidenum">
              <a:rPr lang="en-US">
                <a:solidFill>
                  <a:prstClr val="black">
                    <a:tint val="75000"/>
                  </a:prstClr>
                </a:solidFill>
                <a:latin typeface="Calibri" panose="020F0502020204030204"/>
              </a:rPr>
              <a:pPr defTabSz="342900">
                <a:defRPr/>
              </a:pPr>
              <a:t>7</a:t>
            </a:fld>
            <a:endParaRPr lang="en-US" dirty="0">
              <a:solidFill>
                <a:prstClr val="black">
                  <a:tint val="75000"/>
                </a:prstClr>
              </a:solidFill>
              <a:latin typeface="Calibri" panose="020F0502020204030204"/>
            </a:endParaRPr>
          </a:p>
        </p:txBody>
      </p:sp>
      <p:sp>
        <p:nvSpPr>
          <p:cNvPr id="3" name="Rectangle 4">
            <a:extLst>
              <a:ext uri="{FF2B5EF4-FFF2-40B4-BE49-F238E27FC236}">
                <a16:creationId xmlns:a16="http://schemas.microsoft.com/office/drawing/2014/main" id="{72B88B9C-D1B6-149A-2A53-F5CD17794C6A}"/>
              </a:ext>
            </a:extLst>
          </p:cNvPr>
          <p:cNvSpPr txBox="1">
            <a:spLocks noChangeArrowheads="1"/>
          </p:cNvSpPr>
          <p:nvPr/>
        </p:nvSpPr>
        <p:spPr>
          <a:xfrm>
            <a:off x="1331118" y="156736"/>
            <a:ext cx="6481763" cy="427434"/>
          </a:xfrm>
          <a:prstGeom prst="rect">
            <a:avLst/>
          </a:prstGeom>
        </p:spPr>
        <p:txBody>
          <a:bodyPr>
            <a:normAutofit fontScale="97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r>
              <a:rPr lang="en-US" altLang="en-US" sz="2700" dirty="0"/>
              <a:t>HF Antennas</a:t>
            </a:r>
          </a:p>
        </p:txBody>
      </p:sp>
    </p:spTree>
    <p:extLst>
      <p:ext uri="{BB962C8B-B14F-4D97-AF65-F5344CB8AC3E}">
        <p14:creationId xmlns:p14="http://schemas.microsoft.com/office/powerpoint/2010/main" val="363609716"/>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additive="repl">
                                        <p:cTn id="6" dur="1" fill="hold">
                                          <p:stCondLst>
                                            <p:cond delay="0"/>
                                          </p:stCondLst>
                                        </p:cTn>
                                        <p:tgtEl>
                                          <p:spTgt spid="7170">
                                            <p:txEl>
                                              <p:pRg st="0" end="0"/>
                                            </p:txEl>
                                          </p:spTgt>
                                        </p:tgtEl>
                                        <p:attrNameLst>
                                          <p:attrName>style.visibility</p:attrName>
                                        </p:attrNameLst>
                                      </p:cBhvr>
                                      <p:to>
                                        <p:strVal val="visible"/>
                                      </p:to>
                                    </p:set>
                                    <p:animEffect transition="in" filter="wipe(up)">
                                      <p:cBhvr additive="repl">
                                        <p:cTn id="7" dur="1000"/>
                                        <p:tgtEl>
                                          <p:spTgt spid="717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additive="repl">
                                        <p:cTn id="11" dur="1" fill="hold">
                                          <p:stCondLst>
                                            <p:cond delay="0"/>
                                          </p:stCondLst>
                                        </p:cTn>
                                        <p:tgtEl>
                                          <p:spTgt spid="7170">
                                            <p:txEl>
                                              <p:pRg st="1" end="1"/>
                                            </p:txEl>
                                          </p:spTgt>
                                        </p:tgtEl>
                                        <p:attrNameLst>
                                          <p:attrName>style.visibility</p:attrName>
                                        </p:attrNameLst>
                                      </p:cBhvr>
                                      <p:to>
                                        <p:strVal val="visible"/>
                                      </p:to>
                                    </p:set>
                                    <p:animEffect transition="in" filter="wipe(left)">
                                      <p:cBhvr additive="repl">
                                        <p:cTn id="12" dur="1000"/>
                                        <p:tgtEl>
                                          <p:spTgt spid="7170">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additive="repl">
                                        <p:cTn id="16" dur="1" fill="hold">
                                          <p:stCondLst>
                                            <p:cond delay="0"/>
                                          </p:stCondLst>
                                        </p:cTn>
                                        <p:tgtEl>
                                          <p:spTgt spid="7170">
                                            <p:txEl>
                                              <p:pRg st="2" end="2"/>
                                            </p:txEl>
                                          </p:spTgt>
                                        </p:tgtEl>
                                        <p:attrNameLst>
                                          <p:attrName>style.visibility</p:attrName>
                                        </p:attrNameLst>
                                      </p:cBhvr>
                                      <p:to>
                                        <p:strVal val="visible"/>
                                      </p:to>
                                    </p:set>
                                    <p:animEffect transition="in" filter="wipe(left)">
                                      <p:cBhvr additive="repl">
                                        <p:cTn id="17" dur="1000"/>
                                        <p:tgtEl>
                                          <p:spTgt spid="7170">
                                            <p:txEl>
                                              <p:pRg st="2" end="2"/>
                                            </p:txEl>
                                          </p:spTgt>
                                        </p:tgtEl>
                                      </p:cBhvr>
                                    </p:animEffect>
                                  </p:childTnLst>
                                </p:cTn>
                              </p:par>
                            </p:childTnLst>
                          </p:cTn>
                        </p:par>
                        <p:par>
                          <p:cTn id="18" fill="hold">
                            <p:stCondLst>
                              <p:cond delay="1000"/>
                            </p:stCondLst>
                            <p:childTnLst>
                              <p:par>
                                <p:cTn id="19" presetID="22" presetClass="entr" presetSubtype="2" fill="hold" nodeType="afterEffect">
                                  <p:stCondLst>
                                    <p:cond delay="0"/>
                                  </p:stCondLst>
                                  <p:childTnLst>
                                    <p:set>
                                      <p:cBhvr additive="repl">
                                        <p:cTn id="20" dur="1" fill="hold">
                                          <p:stCondLst>
                                            <p:cond delay="0"/>
                                          </p:stCondLst>
                                        </p:cTn>
                                        <p:tgtEl>
                                          <p:spTgt spid="7171"/>
                                        </p:tgtEl>
                                        <p:attrNameLst>
                                          <p:attrName>style.visibility</p:attrName>
                                        </p:attrNameLst>
                                      </p:cBhvr>
                                      <p:to>
                                        <p:strVal val="visible"/>
                                      </p:to>
                                    </p:set>
                                    <p:animEffect transition="in" filter="wipe(right)">
                                      <p:cBhvr additive="repl">
                                        <p:cTn id="21" dur="1000"/>
                                        <p:tgtEl>
                                          <p:spTgt spid="7171"/>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1000"/>
                                        <p:tgtEl>
                                          <p:spTgt spid="4"/>
                                        </p:tgtEl>
                                      </p:cBhvr>
                                    </p:animEffect>
                                  </p:childTnLst>
                                </p:cTn>
                              </p:par>
                            </p:childTnLst>
                          </p:cTn>
                        </p:par>
                        <p:par>
                          <p:cTn id="26" fill="hold">
                            <p:stCondLst>
                              <p:cond delay="3000"/>
                            </p:stCondLst>
                            <p:childTnLst>
                              <p:par>
                                <p:cTn id="27" presetID="22" presetClass="entr" presetSubtype="1"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1000"/>
                                        <p:tgtEl>
                                          <p:spTgt spid="6"/>
                                        </p:tgtEl>
                                      </p:cBhvr>
                                    </p:animEffect>
                                  </p:childTnLst>
                                </p:cTn>
                              </p:par>
                            </p:childTnLst>
                          </p:cTn>
                        </p:par>
                        <p:par>
                          <p:cTn id="30" fill="hold">
                            <p:stCondLst>
                              <p:cond delay="4000"/>
                            </p:stCondLst>
                            <p:childTnLst>
                              <p:par>
                                <p:cTn id="31" presetID="22" presetClass="entr" presetSubtype="8"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1000"/>
                                        <p:tgtEl>
                                          <p:spTgt spid="10"/>
                                        </p:tgtEl>
                                      </p:cBhvr>
                                    </p:animEffect>
                                  </p:childTnLst>
                                </p:cTn>
                              </p:par>
                            </p:childTnLst>
                          </p:cTn>
                        </p:par>
                        <p:par>
                          <p:cTn id="34" fill="hold">
                            <p:stCondLst>
                              <p:cond delay="5000"/>
                            </p:stCondLst>
                            <p:childTnLst>
                              <p:par>
                                <p:cTn id="35" presetID="22" presetClass="entr" presetSubtype="4"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1000"/>
                                        <p:tgtEl>
                                          <p:spTgt spid="1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additive="repl">
                                        <p:cTn id="41" dur="1" fill="hold">
                                          <p:stCondLst>
                                            <p:cond delay="0"/>
                                          </p:stCondLst>
                                        </p:cTn>
                                        <p:tgtEl>
                                          <p:spTgt spid="7170">
                                            <p:txEl>
                                              <p:pRg st="3" end="3"/>
                                            </p:txEl>
                                          </p:spTgt>
                                        </p:tgtEl>
                                        <p:attrNameLst>
                                          <p:attrName>style.visibility</p:attrName>
                                        </p:attrNameLst>
                                      </p:cBhvr>
                                      <p:to>
                                        <p:strVal val="visible"/>
                                      </p:to>
                                    </p:set>
                                    <p:animEffect transition="in" filter="wipe(left)">
                                      <p:cBhvr additive="repl">
                                        <p:cTn id="42" dur="1000"/>
                                        <p:tgtEl>
                                          <p:spTgt spid="7170">
                                            <p:txEl>
                                              <p:pRg st="3" end="3"/>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nodeType="clickEffect">
                                  <p:stCondLst>
                                    <p:cond delay="0"/>
                                  </p:stCondLst>
                                  <p:childTnLst>
                                    <p:set>
                                      <p:cBhvr additive="repl">
                                        <p:cTn id="46" dur="1" fill="hold">
                                          <p:stCondLst>
                                            <p:cond delay="0"/>
                                          </p:stCondLst>
                                        </p:cTn>
                                        <p:tgtEl>
                                          <p:spTgt spid="7170">
                                            <p:txEl>
                                              <p:pRg st="4" end="4"/>
                                            </p:txEl>
                                          </p:spTgt>
                                        </p:tgtEl>
                                        <p:attrNameLst>
                                          <p:attrName>style.visibility</p:attrName>
                                        </p:attrNameLst>
                                      </p:cBhvr>
                                      <p:to>
                                        <p:strVal val="visible"/>
                                      </p:to>
                                    </p:set>
                                    <p:animEffect transition="in" filter="wipe(left)">
                                      <p:cBhvr additive="repl">
                                        <p:cTn id="47" dur="1000"/>
                                        <p:tgtEl>
                                          <p:spTgt spid="7170">
                                            <p:txEl>
                                              <p:pRg st="4" end="4"/>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nodeType="clickEffect">
                                  <p:stCondLst>
                                    <p:cond delay="0"/>
                                  </p:stCondLst>
                                  <p:childTnLst>
                                    <p:set>
                                      <p:cBhvr additive="repl">
                                        <p:cTn id="51" dur="1" fill="hold">
                                          <p:stCondLst>
                                            <p:cond delay="0"/>
                                          </p:stCondLst>
                                        </p:cTn>
                                        <p:tgtEl>
                                          <p:spTgt spid="7170">
                                            <p:txEl>
                                              <p:pRg st="5" end="5"/>
                                            </p:txEl>
                                          </p:spTgt>
                                        </p:tgtEl>
                                        <p:attrNameLst>
                                          <p:attrName>style.visibility</p:attrName>
                                        </p:attrNameLst>
                                      </p:cBhvr>
                                      <p:to>
                                        <p:strVal val="visible"/>
                                      </p:to>
                                    </p:set>
                                    <p:animEffect transition="in" filter="wipe(left)">
                                      <p:cBhvr additive="repl">
                                        <p:cTn id="52" dur="1000"/>
                                        <p:tgtEl>
                                          <p:spTgt spid="7170">
                                            <p:txEl>
                                              <p:pRg st="5" end="5"/>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nodeType="clickEffect">
                                  <p:stCondLst>
                                    <p:cond delay="0"/>
                                  </p:stCondLst>
                                  <p:childTnLst>
                                    <p:set>
                                      <p:cBhvr additive="repl">
                                        <p:cTn id="56" dur="1" fill="hold">
                                          <p:stCondLst>
                                            <p:cond delay="0"/>
                                          </p:stCondLst>
                                        </p:cTn>
                                        <p:tgtEl>
                                          <p:spTgt spid="7170">
                                            <p:txEl>
                                              <p:pRg st="6" end="6"/>
                                            </p:txEl>
                                          </p:spTgt>
                                        </p:tgtEl>
                                        <p:attrNameLst>
                                          <p:attrName>style.visibility</p:attrName>
                                        </p:attrNameLst>
                                      </p:cBhvr>
                                      <p:to>
                                        <p:strVal val="visible"/>
                                      </p:to>
                                    </p:set>
                                    <p:animEffect transition="in" filter="wipe(left)">
                                      <p:cBhvr additive="repl">
                                        <p:cTn id="57" dur="1000"/>
                                        <p:tgtEl>
                                          <p:spTgt spid="7170">
                                            <p:txEl>
                                              <p:pRg st="6" end="6"/>
                                            </p:txEl>
                                          </p:spTgt>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nodeType="clickEffect">
                                  <p:stCondLst>
                                    <p:cond delay="0"/>
                                  </p:stCondLst>
                                  <p:childTnLst>
                                    <p:set>
                                      <p:cBhvr additive="repl">
                                        <p:cTn id="61" dur="1" fill="hold">
                                          <p:stCondLst>
                                            <p:cond delay="0"/>
                                          </p:stCondLst>
                                        </p:cTn>
                                        <p:tgtEl>
                                          <p:spTgt spid="7170">
                                            <p:txEl>
                                              <p:pRg st="7" end="7"/>
                                            </p:txEl>
                                          </p:spTgt>
                                        </p:tgtEl>
                                        <p:attrNameLst>
                                          <p:attrName>style.visibility</p:attrName>
                                        </p:attrNameLst>
                                      </p:cBhvr>
                                      <p:to>
                                        <p:strVal val="visible"/>
                                      </p:to>
                                    </p:set>
                                    <p:animEffect transition="in" filter="wipe(left)">
                                      <p:cBhvr additive="repl">
                                        <p:cTn id="62" dur="1000"/>
                                        <p:tgtEl>
                                          <p:spTgt spid="7170">
                                            <p:txEl>
                                              <p:pRg st="7" end="7"/>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additive="repl">
                                        <p:cTn id="66" dur="1" fill="hold">
                                          <p:stCondLst>
                                            <p:cond delay="0"/>
                                          </p:stCondLst>
                                        </p:cTn>
                                        <p:tgtEl>
                                          <p:spTgt spid="7170">
                                            <p:txEl>
                                              <p:pRg st="9" end="9"/>
                                            </p:txEl>
                                          </p:spTgt>
                                        </p:tgtEl>
                                        <p:attrNameLst>
                                          <p:attrName>style.visibility</p:attrName>
                                        </p:attrNameLst>
                                      </p:cBhvr>
                                      <p:to>
                                        <p:strVal val="visible"/>
                                      </p:to>
                                    </p:set>
                                    <p:animEffect transition="in" filter="wipe(left)">
                                      <p:cBhvr additive="repl">
                                        <p:cTn id="67" dur="1000"/>
                                        <p:tgtEl>
                                          <p:spTgt spid="7170">
                                            <p:txEl>
                                              <p:pRg st="9" end="9"/>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additive="repl">
                                        <p:cTn id="71" dur="1" fill="hold">
                                          <p:stCondLst>
                                            <p:cond delay="0"/>
                                          </p:stCondLst>
                                        </p:cTn>
                                        <p:tgtEl>
                                          <p:spTgt spid="7170">
                                            <p:txEl>
                                              <p:pRg st="10" end="10"/>
                                            </p:txEl>
                                          </p:spTgt>
                                        </p:tgtEl>
                                        <p:attrNameLst>
                                          <p:attrName>style.visibility</p:attrName>
                                        </p:attrNameLst>
                                      </p:cBhvr>
                                      <p:to>
                                        <p:strVal val="visible"/>
                                      </p:to>
                                    </p:set>
                                    <p:animEffect transition="in" filter="wipe(left)">
                                      <p:cBhvr additive="repl">
                                        <p:cTn id="72" dur="1000"/>
                                        <p:tgtEl>
                                          <p:spTgt spid="7170">
                                            <p:txEl>
                                              <p:pRg st="10" end="10"/>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additive="repl">
                                        <p:cTn id="76" dur="1" fill="hold">
                                          <p:stCondLst>
                                            <p:cond delay="0"/>
                                          </p:stCondLst>
                                        </p:cTn>
                                        <p:tgtEl>
                                          <p:spTgt spid="7170">
                                            <p:txEl>
                                              <p:pRg st="11" end="11"/>
                                            </p:txEl>
                                          </p:spTgt>
                                        </p:tgtEl>
                                        <p:attrNameLst>
                                          <p:attrName>style.visibility</p:attrName>
                                        </p:attrNameLst>
                                      </p:cBhvr>
                                      <p:to>
                                        <p:strVal val="visible"/>
                                      </p:to>
                                    </p:set>
                                    <p:animEffect transition="in" filter="wipe(left)">
                                      <p:cBhvr additive="repl">
                                        <p:cTn id="77" dur="1000"/>
                                        <p:tgtEl>
                                          <p:spTgt spid="7170">
                                            <p:txEl>
                                              <p:pRg st="11" end="11"/>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additive="repl">
                                        <p:cTn id="81" dur="1" fill="hold">
                                          <p:stCondLst>
                                            <p:cond delay="0"/>
                                          </p:stCondLst>
                                        </p:cTn>
                                        <p:tgtEl>
                                          <p:spTgt spid="7170">
                                            <p:txEl>
                                              <p:pRg st="12" end="12"/>
                                            </p:txEl>
                                          </p:spTgt>
                                        </p:tgtEl>
                                        <p:attrNameLst>
                                          <p:attrName>style.visibility</p:attrName>
                                        </p:attrNameLst>
                                      </p:cBhvr>
                                      <p:to>
                                        <p:strVal val="visible"/>
                                      </p:to>
                                    </p:set>
                                    <p:animEffect transition="in" filter="wipe(left)">
                                      <p:cBhvr additive="repl">
                                        <p:cTn id="82" dur="1000"/>
                                        <p:tgtEl>
                                          <p:spTgt spid="7170">
                                            <p:txEl>
                                              <p:pRg st="12" end="12"/>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nodeType="clickEffect">
                                  <p:stCondLst>
                                    <p:cond delay="0"/>
                                  </p:stCondLst>
                                  <p:childTnLst>
                                    <p:set>
                                      <p:cBhvr>
                                        <p:cTn id="86" dur="1" fill="hold">
                                          <p:stCondLst>
                                            <p:cond delay="0"/>
                                          </p:stCondLst>
                                        </p:cTn>
                                        <p:tgtEl>
                                          <p:spTgt spid="2"/>
                                        </p:tgtEl>
                                        <p:attrNameLst>
                                          <p:attrName>style.visibility</p:attrName>
                                        </p:attrNameLst>
                                      </p:cBhvr>
                                      <p:to>
                                        <p:strVal val="visible"/>
                                      </p:to>
                                    </p:set>
                                    <p:animEffect transition="in" filter="wipe(down)">
                                      <p:cBhvr>
                                        <p:cTn id="8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067A1B-C580-1D9E-73E4-C08B540B1298}"/>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B8181344-4E46-C1D4-A432-650DC8AEB48F}"/>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By varying its body capacitance</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By varying the base loading inductance</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By extending and retracting the whip</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By deploying a capacitance hat</a:t>
            </a:r>
          </a:p>
          <a:p>
            <a:pPr marL="0" indent="0">
              <a:lnSpc>
                <a:spcPct val="150000"/>
              </a:lnSpc>
              <a:spcBef>
                <a:spcPts val="450"/>
              </a:spcBef>
              <a:buClr>
                <a:srgbClr val="FF1515"/>
              </a:buClr>
              <a:buSzPct val="100000"/>
            </a:pP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1CFA6A72-DD4D-1938-CBB2-1D7C29CEB44F}"/>
              </a:ext>
            </a:extLst>
          </p:cNvPr>
          <p:cNvSpPr>
            <a:spLocks noGrp="1"/>
          </p:cNvSpPr>
          <p:nvPr>
            <p:ph type="sldNum" sz="quarter" idx="12"/>
          </p:nvPr>
        </p:nvSpPr>
        <p:spPr/>
        <p:txBody>
          <a:bodyPr/>
          <a:lstStyle/>
          <a:p>
            <a:pPr>
              <a:defRPr/>
            </a:pPr>
            <a:fld id="{F9B04EAC-6405-42D3-B5A3-0AE3489ADD26}" type="slidenum">
              <a:rPr lang="en-US" smtClean="0"/>
              <a:pPr>
                <a:defRPr/>
              </a:pPr>
              <a:t>70</a:t>
            </a:fld>
            <a:endParaRPr lang="en-US" dirty="0"/>
          </a:p>
        </p:txBody>
      </p:sp>
      <p:sp>
        <p:nvSpPr>
          <p:cNvPr id="2" name="Rectangle 4">
            <a:extLst>
              <a:ext uri="{FF2B5EF4-FFF2-40B4-BE49-F238E27FC236}">
                <a16:creationId xmlns:a16="http://schemas.microsoft.com/office/drawing/2014/main" id="{D8A868E4-DBA4-3943-75CA-68FBBFB90AC0}"/>
              </a:ext>
            </a:extLst>
          </p:cNvPr>
          <p:cNvSpPr txBox="1">
            <a:spLocks noChangeArrowheads="1"/>
          </p:cNvSpPr>
          <p:nvPr/>
        </p:nvSpPr>
        <p:spPr>
          <a:xfrm>
            <a:off x="350520" y="156736"/>
            <a:ext cx="8496300" cy="887204"/>
          </a:xfrm>
          <a:prstGeom prst="rect">
            <a:avLst/>
          </a:prstGeom>
        </p:spPr>
        <p:txBody>
          <a:bodyPr>
            <a:normAutofit fontScale="82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G9D08</a:t>
            </a:r>
          </a:p>
          <a:p>
            <a:pPr algn="ctr">
              <a:lnSpc>
                <a:spcPct val="150000"/>
              </a:lnSpc>
            </a:pPr>
            <a:r>
              <a:rPr lang="en-US" altLang="en-US" sz="2200" dirty="0">
                <a:latin typeface="Rockwell" panose="02060603020205020403" pitchFamily="18" charset="0"/>
              </a:rPr>
              <a:t>How does a “screwdriver” mobile antenna adjust its feed point impedance?</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3486925744"/>
      </p:ext>
    </p:extLst>
  </p:cSld>
  <p:clrMapOvr>
    <a:masterClrMapping/>
  </p:clrMapOvr>
  <p:transition spd="slow"/>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A907A6-C586-520F-0AF9-9A2B51869291}"/>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57B6DEDB-6916-C2EF-564B-4DCBB86CEE98}"/>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To increase the power handling capacity of a whip antenna</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To reduce radiation resistance</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To electrically lengthen a physically short antenna</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To lower the radiation angle</a:t>
            </a:r>
          </a:p>
          <a:p>
            <a:pPr marL="0" indent="0">
              <a:lnSpc>
                <a:spcPct val="150000"/>
              </a:lnSpc>
              <a:spcBef>
                <a:spcPts val="450"/>
              </a:spcBef>
              <a:buClr>
                <a:srgbClr val="FF1515"/>
              </a:buClr>
              <a:buSzPct val="100000"/>
            </a:pP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68E8C743-2B96-E0B4-CF34-E1BAC928B89D}"/>
              </a:ext>
            </a:extLst>
          </p:cNvPr>
          <p:cNvSpPr>
            <a:spLocks noGrp="1"/>
          </p:cNvSpPr>
          <p:nvPr>
            <p:ph type="sldNum" sz="quarter" idx="12"/>
          </p:nvPr>
        </p:nvSpPr>
        <p:spPr/>
        <p:txBody>
          <a:bodyPr/>
          <a:lstStyle/>
          <a:p>
            <a:pPr>
              <a:defRPr/>
            </a:pPr>
            <a:fld id="{F9B04EAC-6405-42D3-B5A3-0AE3489ADD26}" type="slidenum">
              <a:rPr lang="en-US" smtClean="0"/>
              <a:pPr>
                <a:defRPr/>
              </a:pPr>
              <a:t>71</a:t>
            </a:fld>
            <a:endParaRPr lang="en-US" dirty="0"/>
          </a:p>
        </p:txBody>
      </p:sp>
      <p:sp>
        <p:nvSpPr>
          <p:cNvPr id="2" name="Rectangle 4">
            <a:extLst>
              <a:ext uri="{FF2B5EF4-FFF2-40B4-BE49-F238E27FC236}">
                <a16:creationId xmlns:a16="http://schemas.microsoft.com/office/drawing/2014/main" id="{7AC4BAA7-2AB4-0CC7-7472-5682FC0169DE}"/>
              </a:ext>
            </a:extLst>
          </p:cNvPr>
          <p:cNvSpPr txBox="1">
            <a:spLocks noChangeArrowheads="1"/>
          </p:cNvSpPr>
          <p:nvPr/>
        </p:nvSpPr>
        <p:spPr>
          <a:xfrm>
            <a:off x="350520" y="156736"/>
            <a:ext cx="8496300" cy="88720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G4E01</a:t>
            </a:r>
          </a:p>
          <a:p>
            <a:pPr algn="ctr">
              <a:lnSpc>
                <a:spcPct val="150000"/>
              </a:lnSpc>
            </a:pPr>
            <a:r>
              <a:rPr lang="en-US" altLang="en-US" sz="2200" dirty="0">
                <a:latin typeface="Rockwell" panose="02060603020205020403" pitchFamily="18" charset="0"/>
              </a:rPr>
              <a:t>What is the purpose of a capacitance hat on a mobile antenna?</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2995690309"/>
      </p:ext>
    </p:extLst>
  </p:cSld>
  <p:clrMapOvr>
    <a:masterClrMapping/>
  </p:clrMapOvr>
  <p:transition spd="slow"/>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573728-822B-76C5-4F36-99085BC5DC07}"/>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D17FD123-F40B-1BDB-2ECE-1190DF75CDBC}"/>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To narrow the operating bandwidth of the antenna</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To increase the “Q” of the antenna</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To reduce the chance of damage if the antenna should strike an object</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To reduce RF voltage discharge from the tip of the antenna while transmitting</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BFD5D856-E165-067E-0591-7611DD59FA68}"/>
              </a:ext>
            </a:extLst>
          </p:cNvPr>
          <p:cNvSpPr>
            <a:spLocks noGrp="1"/>
          </p:cNvSpPr>
          <p:nvPr>
            <p:ph type="sldNum" sz="quarter" idx="12"/>
          </p:nvPr>
        </p:nvSpPr>
        <p:spPr/>
        <p:txBody>
          <a:bodyPr/>
          <a:lstStyle/>
          <a:p>
            <a:pPr>
              <a:defRPr/>
            </a:pPr>
            <a:fld id="{F9B04EAC-6405-42D3-B5A3-0AE3489ADD26}" type="slidenum">
              <a:rPr lang="en-US" smtClean="0"/>
              <a:pPr>
                <a:defRPr/>
              </a:pPr>
              <a:t>72</a:t>
            </a:fld>
            <a:endParaRPr lang="en-US" dirty="0"/>
          </a:p>
        </p:txBody>
      </p:sp>
      <p:sp>
        <p:nvSpPr>
          <p:cNvPr id="2" name="Rectangle 4">
            <a:extLst>
              <a:ext uri="{FF2B5EF4-FFF2-40B4-BE49-F238E27FC236}">
                <a16:creationId xmlns:a16="http://schemas.microsoft.com/office/drawing/2014/main" id="{C4D75887-F41D-9629-70DB-114FF461AC70}"/>
              </a:ext>
            </a:extLst>
          </p:cNvPr>
          <p:cNvSpPr txBox="1">
            <a:spLocks noChangeArrowheads="1"/>
          </p:cNvSpPr>
          <p:nvPr/>
        </p:nvSpPr>
        <p:spPr>
          <a:xfrm>
            <a:off x="350520" y="156736"/>
            <a:ext cx="8496300" cy="88720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G4E02</a:t>
            </a:r>
          </a:p>
          <a:p>
            <a:pPr algn="ctr">
              <a:lnSpc>
                <a:spcPct val="150000"/>
              </a:lnSpc>
            </a:pPr>
            <a:r>
              <a:rPr lang="en-US" altLang="en-US" sz="2200" dirty="0">
                <a:latin typeface="Rockwell" panose="02060603020205020403" pitchFamily="18" charset="0"/>
              </a:rPr>
              <a:t>What is the purpose of a corona ball on an HF mobile antenna?</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3453511054"/>
      </p:ext>
    </p:extLst>
  </p:cSld>
  <p:clrMapOvr>
    <a:masterClrMapping/>
  </p:clrMapOvr>
  <p:transition spd="slow"/>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B62A3F-09F0-A794-3F34-9DD8B0ADD6BF}"/>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440300FD-6D1A-60EA-85AE-A2600AF53351}"/>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Standing wave ratio</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Antenna front-to-back ratio</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RF interference</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Radio wave propagation</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4DBFCFD7-AEAE-3D81-2CC1-65A913A019C8}"/>
              </a:ext>
            </a:extLst>
          </p:cNvPr>
          <p:cNvSpPr>
            <a:spLocks noGrp="1"/>
          </p:cNvSpPr>
          <p:nvPr>
            <p:ph type="sldNum" sz="quarter" idx="12"/>
          </p:nvPr>
        </p:nvSpPr>
        <p:spPr/>
        <p:txBody>
          <a:bodyPr/>
          <a:lstStyle/>
          <a:p>
            <a:pPr>
              <a:defRPr/>
            </a:pPr>
            <a:fld id="{F9B04EAC-6405-42D3-B5A3-0AE3489ADD26}" type="slidenum">
              <a:rPr lang="en-US" smtClean="0"/>
              <a:pPr>
                <a:defRPr/>
              </a:pPr>
              <a:t>73</a:t>
            </a:fld>
            <a:endParaRPr lang="en-US" dirty="0"/>
          </a:p>
        </p:txBody>
      </p:sp>
      <p:sp>
        <p:nvSpPr>
          <p:cNvPr id="2" name="Rectangle 4">
            <a:extLst>
              <a:ext uri="{FF2B5EF4-FFF2-40B4-BE49-F238E27FC236}">
                <a16:creationId xmlns:a16="http://schemas.microsoft.com/office/drawing/2014/main" id="{5852DEFB-AC7D-208E-3406-FA7D75E79A82}"/>
              </a:ext>
            </a:extLst>
          </p:cNvPr>
          <p:cNvSpPr txBox="1">
            <a:spLocks noChangeArrowheads="1"/>
          </p:cNvSpPr>
          <p:nvPr/>
        </p:nvSpPr>
        <p:spPr>
          <a:xfrm>
            <a:off x="350520" y="156736"/>
            <a:ext cx="8496300" cy="887204"/>
          </a:xfrm>
          <a:prstGeom prst="rect">
            <a:avLst/>
          </a:prstGeom>
        </p:spPr>
        <p:txBody>
          <a:bodyPr>
            <a:normAutofit fontScale="82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G4B10</a:t>
            </a:r>
          </a:p>
          <a:p>
            <a:pPr algn="ctr">
              <a:lnSpc>
                <a:spcPct val="150000"/>
              </a:lnSpc>
            </a:pPr>
            <a:r>
              <a:rPr lang="en-US" altLang="en-US" sz="2200" dirty="0">
                <a:latin typeface="Rockwell" panose="02060603020205020403" pitchFamily="18" charset="0"/>
              </a:rPr>
              <a:t>Which of the following can be determined with a directional wattmeter?</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2434771643"/>
      </p:ext>
    </p:extLst>
  </p:cSld>
  <p:clrMapOvr>
    <a:masterClrMapping/>
  </p:clrMapOvr>
  <p:transition spd="slow"/>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C66D10-3BFB-7BE3-8B93-D34302EAB587}"/>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1226C10A-7C90-E762-E731-F00CFB8E7E60}"/>
              </a:ext>
            </a:extLst>
          </p:cNvPr>
          <p:cNvSpPr>
            <a:spLocks noChangeArrowheads="1"/>
          </p:cNvSpPr>
          <p:nvPr/>
        </p:nvSpPr>
        <p:spPr bwMode="auto">
          <a:xfrm>
            <a:off x="411480" y="1326222"/>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Receiver</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Transmitter</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Antenna and feed line</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All these choices are correct</a:t>
            </a:r>
          </a:p>
          <a:p>
            <a:pPr marL="0" indent="0">
              <a:lnSpc>
                <a:spcPct val="150000"/>
              </a:lnSpc>
              <a:spcBef>
                <a:spcPts val="450"/>
              </a:spcBef>
              <a:buClr>
                <a:srgbClr val="FF1515"/>
              </a:buClr>
              <a:buSzPct val="100000"/>
            </a:pP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443DEDF3-7E8B-1BA9-913D-00372F16B1B4}"/>
              </a:ext>
            </a:extLst>
          </p:cNvPr>
          <p:cNvSpPr>
            <a:spLocks noGrp="1"/>
          </p:cNvSpPr>
          <p:nvPr>
            <p:ph type="sldNum" sz="quarter" idx="12"/>
          </p:nvPr>
        </p:nvSpPr>
        <p:spPr/>
        <p:txBody>
          <a:bodyPr/>
          <a:lstStyle/>
          <a:p>
            <a:pPr>
              <a:defRPr/>
            </a:pPr>
            <a:fld id="{F9B04EAC-6405-42D3-B5A3-0AE3489ADD26}" type="slidenum">
              <a:rPr lang="en-US" smtClean="0"/>
              <a:pPr>
                <a:defRPr/>
              </a:pPr>
              <a:t>74</a:t>
            </a:fld>
            <a:endParaRPr lang="en-US" dirty="0"/>
          </a:p>
        </p:txBody>
      </p:sp>
      <p:sp>
        <p:nvSpPr>
          <p:cNvPr id="2" name="Rectangle 4">
            <a:extLst>
              <a:ext uri="{FF2B5EF4-FFF2-40B4-BE49-F238E27FC236}">
                <a16:creationId xmlns:a16="http://schemas.microsoft.com/office/drawing/2014/main" id="{83B43F93-1B27-A2D6-FBC8-72125D0CE1FB}"/>
              </a:ext>
            </a:extLst>
          </p:cNvPr>
          <p:cNvSpPr txBox="1">
            <a:spLocks noChangeArrowheads="1"/>
          </p:cNvSpPr>
          <p:nvPr/>
        </p:nvSpPr>
        <p:spPr>
          <a:xfrm>
            <a:off x="350520" y="156736"/>
            <a:ext cx="8496300" cy="125296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G4B11</a:t>
            </a:r>
          </a:p>
          <a:p>
            <a:pPr algn="ctr">
              <a:lnSpc>
                <a:spcPct val="150000"/>
              </a:lnSpc>
            </a:pPr>
            <a:r>
              <a:rPr lang="en-US" altLang="en-US" sz="2200" dirty="0">
                <a:latin typeface="Rockwell" panose="02060603020205020403" pitchFamily="18" charset="0"/>
              </a:rPr>
              <a:t>Which of the following must be connected to an antenna analyzer when it is being used for SWR measurements?</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3698297622"/>
      </p:ext>
    </p:extLst>
  </p:cSld>
  <p:clrMapOvr>
    <a:masterClrMapping/>
  </p:clrMapOvr>
  <p:transition spd="slow"/>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24378B-277E-38FD-70A3-0DC9423A2672}"/>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807325D2-6332-773E-9A0F-D9D697E0C45D}"/>
              </a:ext>
            </a:extLst>
          </p:cNvPr>
          <p:cNvSpPr>
            <a:spLocks noChangeArrowheads="1"/>
          </p:cNvSpPr>
          <p:nvPr/>
        </p:nvSpPr>
        <p:spPr bwMode="auto">
          <a:xfrm>
            <a:off x="350520" y="1089660"/>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Front-to-back ratio of an antenna</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Power output from a transmitter</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Impedance of coaxial cable</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Gain of a directional antenna</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47BE3089-5AE2-A6B6-617D-27BB46CEB731}"/>
              </a:ext>
            </a:extLst>
          </p:cNvPr>
          <p:cNvSpPr>
            <a:spLocks noGrp="1"/>
          </p:cNvSpPr>
          <p:nvPr>
            <p:ph type="sldNum" sz="quarter" idx="12"/>
          </p:nvPr>
        </p:nvSpPr>
        <p:spPr/>
        <p:txBody>
          <a:bodyPr/>
          <a:lstStyle/>
          <a:p>
            <a:pPr>
              <a:defRPr/>
            </a:pPr>
            <a:fld id="{F9B04EAC-6405-42D3-B5A3-0AE3489ADD26}" type="slidenum">
              <a:rPr lang="en-US" smtClean="0"/>
              <a:pPr>
                <a:defRPr/>
              </a:pPr>
              <a:t>75</a:t>
            </a:fld>
            <a:endParaRPr lang="en-US" dirty="0"/>
          </a:p>
        </p:txBody>
      </p:sp>
      <p:sp>
        <p:nvSpPr>
          <p:cNvPr id="2" name="Rectangle 4">
            <a:extLst>
              <a:ext uri="{FF2B5EF4-FFF2-40B4-BE49-F238E27FC236}">
                <a16:creationId xmlns:a16="http://schemas.microsoft.com/office/drawing/2014/main" id="{B1ED4EBF-F248-C640-40F2-A8D99EB91C04}"/>
              </a:ext>
            </a:extLst>
          </p:cNvPr>
          <p:cNvSpPr txBox="1">
            <a:spLocks noChangeArrowheads="1"/>
          </p:cNvSpPr>
          <p:nvPr/>
        </p:nvSpPr>
        <p:spPr>
          <a:xfrm>
            <a:off x="350520" y="156736"/>
            <a:ext cx="8496300" cy="887204"/>
          </a:xfrm>
          <a:prstGeom prst="rect">
            <a:avLst/>
          </a:prstGeom>
        </p:spPr>
        <p:txBody>
          <a:bodyPr>
            <a:normAutofit fontScale="900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G4B13</a:t>
            </a:r>
          </a:p>
          <a:p>
            <a:pPr algn="ctr">
              <a:lnSpc>
                <a:spcPct val="150000"/>
              </a:lnSpc>
            </a:pPr>
            <a:r>
              <a:rPr lang="en-US" altLang="en-US" sz="2200" dirty="0">
                <a:latin typeface="Rockwell" panose="02060603020205020403" pitchFamily="18" charset="0"/>
              </a:rPr>
              <a:t>Which of the following can be measured with an antenna analyzer?</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3024967443"/>
      </p:ext>
    </p:extLst>
  </p:cSld>
  <p:clrMapOvr>
    <a:masterClrMapping/>
  </p:clrMapOvr>
  <p:transition spd="slow"/>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A52A67-D76C-B48D-4801-6C73872772D1}"/>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1F7D628E-8478-82A9-FECA-6F27FE9585DD}"/>
              </a:ext>
            </a:extLst>
          </p:cNvPr>
          <p:cNvSpPr>
            <a:spLocks noChangeArrowheads="1"/>
          </p:cNvSpPr>
          <p:nvPr/>
        </p:nvSpPr>
        <p:spPr bwMode="auto">
          <a:xfrm>
            <a:off x="350520" y="1348264"/>
            <a:ext cx="8496300" cy="3455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79413" indent="-3794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Calibri" panose="020F0502020204030204" pitchFamily="34" charset="0"/>
              </a:defRPr>
            </a:lvl9pPr>
          </a:lstStyle>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Desensitization which can cause intermodulation products which interfere with impedance readings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Received power that interferes with SWR readings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Generation of harmonics which interfere with frequency readings</a:t>
            </a:r>
          </a:p>
          <a:p>
            <a:pPr>
              <a:lnSpc>
                <a:spcPct val="150000"/>
              </a:lnSpc>
              <a:spcBef>
                <a:spcPts val="450"/>
              </a:spcBef>
              <a:buClr>
                <a:srgbClr val="FF1515"/>
              </a:buClr>
              <a:buSzPct val="100000"/>
              <a:buFont typeface="Times New Roman" panose="02020603050405020304" pitchFamily="18" charset="0"/>
              <a:buAutoNum type="alphaUcPeriod"/>
            </a:pPr>
            <a:r>
              <a:rPr lang="en-US" altLang="en-US" dirty="0">
                <a:solidFill>
                  <a:srgbClr val="000066"/>
                </a:solidFill>
                <a:latin typeface="Rockwell" panose="02060603020205020403" pitchFamily="18" charset="0"/>
                <a:ea typeface="Microsoft YaHei" panose="020B0503020204020204" pitchFamily="34" charset="-122"/>
              </a:rPr>
              <a:t>All these choices are correct</a:t>
            </a:r>
            <a:br>
              <a:rPr lang="en-US" altLang="en-US" dirty="0">
                <a:solidFill>
                  <a:srgbClr val="000066"/>
                </a:solidFill>
                <a:latin typeface="Rockwell" panose="02060603020205020403" pitchFamily="18" charset="0"/>
                <a:ea typeface="Microsoft YaHei" panose="020B0503020204020204" pitchFamily="34" charset="-122"/>
              </a:rPr>
            </a:br>
            <a:r>
              <a:rPr lang="en-US" altLang="en-US" dirty="0">
                <a:solidFill>
                  <a:srgbClr val="000066"/>
                </a:solidFill>
                <a:latin typeface="Rockwell" panose="02060603020205020403" pitchFamily="18" charset="0"/>
                <a:ea typeface="Microsoft YaHei" panose="020B0503020204020204" pitchFamily="34" charset="-122"/>
              </a:rPr>
              <a:t> </a:t>
            </a:r>
          </a:p>
        </p:txBody>
      </p:sp>
      <p:sp>
        <p:nvSpPr>
          <p:cNvPr id="3" name="Slide Number Placeholder 2">
            <a:extLst>
              <a:ext uri="{FF2B5EF4-FFF2-40B4-BE49-F238E27FC236}">
                <a16:creationId xmlns:a16="http://schemas.microsoft.com/office/drawing/2014/main" id="{677665EF-635E-EA1C-86A6-F11CCBE3D1B4}"/>
              </a:ext>
            </a:extLst>
          </p:cNvPr>
          <p:cNvSpPr>
            <a:spLocks noGrp="1"/>
          </p:cNvSpPr>
          <p:nvPr>
            <p:ph type="sldNum" sz="quarter" idx="12"/>
          </p:nvPr>
        </p:nvSpPr>
        <p:spPr/>
        <p:txBody>
          <a:bodyPr/>
          <a:lstStyle/>
          <a:p>
            <a:pPr>
              <a:defRPr/>
            </a:pPr>
            <a:fld id="{F9B04EAC-6405-42D3-B5A3-0AE3489ADD26}" type="slidenum">
              <a:rPr lang="en-US" smtClean="0"/>
              <a:pPr>
                <a:defRPr/>
              </a:pPr>
              <a:t>76</a:t>
            </a:fld>
            <a:endParaRPr lang="en-US" dirty="0"/>
          </a:p>
        </p:txBody>
      </p:sp>
      <p:sp>
        <p:nvSpPr>
          <p:cNvPr id="2" name="Rectangle 4">
            <a:extLst>
              <a:ext uri="{FF2B5EF4-FFF2-40B4-BE49-F238E27FC236}">
                <a16:creationId xmlns:a16="http://schemas.microsoft.com/office/drawing/2014/main" id="{FF12A3DB-465E-D52A-298B-E411A478A8CE}"/>
              </a:ext>
            </a:extLst>
          </p:cNvPr>
          <p:cNvSpPr txBox="1">
            <a:spLocks noChangeArrowheads="1"/>
          </p:cNvSpPr>
          <p:nvPr/>
        </p:nvSpPr>
        <p:spPr>
          <a:xfrm>
            <a:off x="350520" y="156736"/>
            <a:ext cx="8496300" cy="1191528"/>
          </a:xfrm>
          <a:prstGeom prst="rect">
            <a:avLst/>
          </a:prstGeom>
        </p:spPr>
        <p:txBody>
          <a:bodyPr>
            <a:normAutofit fontScale="82500" lnSpcReduction="2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lnSpc>
                <a:spcPct val="150000"/>
              </a:lnSpc>
            </a:pPr>
            <a:r>
              <a:rPr lang="en-US" altLang="en-US" sz="2200" dirty="0">
                <a:latin typeface="Rockwell" panose="02060603020205020403" pitchFamily="18" charset="0"/>
              </a:rPr>
              <a:t>G4B12</a:t>
            </a:r>
          </a:p>
          <a:p>
            <a:pPr algn="ctr">
              <a:lnSpc>
                <a:spcPct val="150000"/>
              </a:lnSpc>
            </a:pPr>
            <a:r>
              <a:rPr lang="en-US" altLang="en-US" sz="2200" dirty="0">
                <a:latin typeface="Rockwell" panose="02060603020205020403" pitchFamily="18" charset="0"/>
              </a:rPr>
              <a:t>What effect can strong signals from nearby transmitters have on an antenna analyzer?</a:t>
            </a:r>
            <a:endParaRPr lang="en-US" altLang="en-US" sz="2000" dirty="0">
              <a:latin typeface="Rockwell" panose="02060603020205020403" pitchFamily="18" charset="0"/>
            </a:endParaRPr>
          </a:p>
        </p:txBody>
      </p:sp>
    </p:spTree>
    <p:extLst>
      <p:ext uri="{BB962C8B-B14F-4D97-AF65-F5344CB8AC3E}">
        <p14:creationId xmlns:p14="http://schemas.microsoft.com/office/powerpoint/2010/main" val="1558870217"/>
      </p:ext>
    </p:extLst>
  </p:cSld>
  <p:clrMapOvr>
    <a:masterClrMapping/>
  </p:clrMapOvr>
  <p:transition spd="slow"/>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3417D-9432-3D41-9E52-682A0E935960}"/>
              </a:ext>
            </a:extLst>
          </p:cNvPr>
          <p:cNvSpPr>
            <a:spLocks noGrp="1"/>
          </p:cNvSpPr>
          <p:nvPr>
            <p:ph type="ctrTitle"/>
          </p:nvPr>
        </p:nvSpPr>
        <p:spPr>
          <a:xfrm>
            <a:off x="635804" y="825115"/>
            <a:ext cx="3146487" cy="920558"/>
          </a:xfrm>
        </p:spPr>
        <p:txBody>
          <a:bodyPr>
            <a:normAutofit/>
          </a:bodyPr>
          <a:lstStyle/>
          <a:p>
            <a:r>
              <a:rPr lang="en-US" dirty="0"/>
              <a:t>Thank You!</a:t>
            </a:r>
            <a:endParaRPr lang="en-ES" dirty="0"/>
          </a:p>
        </p:txBody>
      </p:sp>
      <p:sp>
        <p:nvSpPr>
          <p:cNvPr id="4" name="Slide Number Placeholder 3">
            <a:extLst>
              <a:ext uri="{FF2B5EF4-FFF2-40B4-BE49-F238E27FC236}">
                <a16:creationId xmlns:a16="http://schemas.microsoft.com/office/drawing/2014/main" id="{2C589B1C-6803-884C-9A16-854F2DD9BA99}"/>
              </a:ext>
            </a:extLst>
          </p:cNvPr>
          <p:cNvSpPr>
            <a:spLocks noGrp="1"/>
          </p:cNvSpPr>
          <p:nvPr>
            <p:ph type="sldNum" sz="quarter" idx="12"/>
          </p:nvPr>
        </p:nvSpPr>
        <p:spPr>
          <a:xfrm>
            <a:off x="7939511" y="4644970"/>
            <a:ext cx="594889" cy="273844"/>
          </a:xfrm>
        </p:spPr>
        <p:txBody>
          <a:bodyPr/>
          <a:lstStyle/>
          <a:p>
            <a:fld id="{A93B5EC9-35C3-2E48-B4C1-EF6677BA8B04}" type="slidenum">
              <a:rPr lang="en-ES" smtClean="0"/>
              <a:pPr/>
              <a:t>77</a:t>
            </a:fld>
            <a:endParaRPr lang="en-ES"/>
          </a:p>
        </p:txBody>
      </p:sp>
      <p:pic>
        <p:nvPicPr>
          <p:cNvPr id="7" name="Picture 6">
            <a:extLst>
              <a:ext uri="{FF2B5EF4-FFF2-40B4-BE49-F238E27FC236}">
                <a16:creationId xmlns:a16="http://schemas.microsoft.com/office/drawing/2014/main" id="{AABB2E63-5146-421C-BCE0-0B960BFB41D8}"/>
              </a:ext>
            </a:extLst>
          </p:cNvPr>
          <p:cNvPicPr>
            <a:picLocks noChangeAspect="1"/>
          </p:cNvPicPr>
          <p:nvPr/>
        </p:nvPicPr>
        <p:blipFill>
          <a:blip r:embed="rId4"/>
          <a:stretch>
            <a:fillRect/>
          </a:stretch>
        </p:blipFill>
        <p:spPr>
          <a:xfrm>
            <a:off x="4888255" y="1459578"/>
            <a:ext cx="4119460" cy="2070276"/>
          </a:xfrm>
          <a:prstGeom prst="rect">
            <a:avLst/>
          </a:prstGeom>
        </p:spPr>
      </p:pic>
    </p:spTree>
    <p:custDataLst>
      <p:tags r:id="rId1"/>
    </p:custDataLst>
    <p:extLst>
      <p:ext uri="{BB962C8B-B14F-4D97-AF65-F5344CB8AC3E}">
        <p14:creationId xmlns:p14="http://schemas.microsoft.com/office/powerpoint/2010/main" val="330599701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3" name="Picture 2" descr="Text&#10;&#10;Description automatically generated">
            <a:extLst>
              <a:ext uri="{FF2B5EF4-FFF2-40B4-BE49-F238E27FC236}">
                <a16:creationId xmlns:a16="http://schemas.microsoft.com/office/drawing/2014/main" id="{EA8EBB07-07FF-43D1-BAE9-F39ACAF684F4}"/>
              </a:ext>
            </a:extLst>
          </p:cNvPr>
          <p:cNvPicPr>
            <a:picLocks noChangeAspect="1"/>
          </p:cNvPicPr>
          <p:nvPr/>
        </p:nvPicPr>
        <p:blipFill>
          <a:blip r:embed="rId3"/>
          <a:stretch>
            <a:fillRect/>
          </a:stretch>
        </p:blipFill>
        <p:spPr>
          <a:xfrm>
            <a:off x="577579" y="1336675"/>
            <a:ext cx="7988842" cy="2470150"/>
          </a:xfrm>
          <a:prstGeom prst="rect">
            <a:avLst/>
          </a:prstGeom>
        </p:spPr>
      </p:pic>
    </p:spTree>
    <p:extLst>
      <p:ext uri="{BB962C8B-B14F-4D97-AF65-F5344CB8AC3E}">
        <p14:creationId xmlns:p14="http://schemas.microsoft.com/office/powerpoint/2010/main" val="39155490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32AFC6-536A-C804-BB60-58A2F5EE3517}"/>
            </a:ext>
          </a:extLst>
        </p:cNvPr>
        <p:cNvGrpSpPr/>
        <p:nvPr/>
      </p:nvGrpSpPr>
      <p:grpSpPr>
        <a:xfrm>
          <a:off x="0" y="0"/>
          <a:ext cx="0" cy="0"/>
          <a:chOff x="0" y="0"/>
          <a:chExt cx="0" cy="0"/>
        </a:xfrm>
      </p:grpSpPr>
      <p:sp>
        <p:nvSpPr>
          <p:cNvPr id="13314" name="Rectangle 1">
            <a:extLst>
              <a:ext uri="{FF2B5EF4-FFF2-40B4-BE49-F238E27FC236}">
                <a16:creationId xmlns:a16="http://schemas.microsoft.com/office/drawing/2014/main" id="{6950C6A6-B5D5-27A3-D5E5-01A6A94278D7}"/>
              </a:ext>
            </a:extLst>
          </p:cNvPr>
          <p:cNvSpPr>
            <a:spLocks noChangeArrowheads="1"/>
          </p:cNvSpPr>
          <p:nvPr/>
        </p:nvSpPr>
        <p:spPr bwMode="auto">
          <a:xfrm>
            <a:off x="1331119" y="195263"/>
            <a:ext cx="6481763" cy="651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nchor="b"/>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algn="ctr" defTabSz="342900" fontAlgn="base">
              <a:spcBef>
                <a:spcPct val="0"/>
              </a:spcBef>
              <a:spcAft>
                <a:spcPct val="0"/>
              </a:spcAft>
              <a:buClr>
                <a:srgbClr val="000000"/>
              </a:buClr>
              <a:buSzPct val="100000"/>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2700" dirty="0">
                <a:solidFill>
                  <a:srgbClr val="FFFFFF"/>
                </a:solidFill>
                <a:latin typeface="Rockwell" panose="02060603020205020403" pitchFamily="18" charset="0"/>
                <a:ea typeface="Microsoft YaHei" panose="020B0503020204020204" pitchFamily="34" charset="-122"/>
              </a:rPr>
              <a:t>HF Antennas</a:t>
            </a:r>
          </a:p>
        </p:txBody>
      </p:sp>
      <p:sp>
        <p:nvSpPr>
          <p:cNvPr id="7170" name="Rectangle 2">
            <a:extLst>
              <a:ext uri="{FF2B5EF4-FFF2-40B4-BE49-F238E27FC236}">
                <a16:creationId xmlns:a16="http://schemas.microsoft.com/office/drawing/2014/main" id="{E1995EB6-13E4-A109-F366-FAEBECE4E8AA}"/>
              </a:ext>
            </a:extLst>
          </p:cNvPr>
          <p:cNvSpPr>
            <a:spLocks noChangeArrowheads="1"/>
          </p:cNvSpPr>
          <p:nvPr/>
        </p:nvSpPr>
        <p:spPr bwMode="auto">
          <a:xfrm>
            <a:off x="267968" y="691039"/>
            <a:ext cx="8609332" cy="4040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41313" indent="-3413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Calibri" panose="020F0502020204030204" pitchFamily="34" charset="0"/>
              </a:defRPr>
            </a:lvl1pPr>
            <a:lvl2pPr marL="741363" indent="-28416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Calibri" panose="020F0502020204030204" pitchFamily="34" charset="0"/>
              </a:defRPr>
            </a:lvl2pPr>
            <a:lvl3pPr indent="-2270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Calibri" panose="020F0502020204030204" pitchFamily="34" charset="0"/>
              </a:defRPr>
            </a:lvl9pPr>
          </a:lstStyle>
          <a:p>
            <a:pPr marL="255985" indent="-255985" defTabSz="342900" fontAlgn="base">
              <a:spcBef>
                <a:spcPts val="188"/>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Lst>
            </a:pPr>
            <a:r>
              <a:rPr lang="en-US" altLang="en-US" sz="1500" b="1" dirty="0">
                <a:solidFill>
                  <a:srgbClr val="000066"/>
                </a:solidFill>
                <a:latin typeface="Rockwell" panose="02060603020205020403" pitchFamily="18" charset="0"/>
                <a:ea typeface="Microsoft YaHei" panose="020B0503020204020204" pitchFamily="34" charset="-122"/>
              </a:rPr>
              <a:t>Horizontal dipoles placed between 1/10 and 1/4 wavelength above the ground </a:t>
            </a:r>
            <a:r>
              <a:rPr lang="en-US" altLang="en-US" sz="1500" dirty="0">
                <a:solidFill>
                  <a:srgbClr val="000066"/>
                </a:solidFill>
                <a:latin typeface="Rockwell" panose="02060603020205020403" pitchFamily="18" charset="0"/>
                <a:ea typeface="Microsoft YaHei" panose="020B0503020204020204" pitchFamily="34" charset="-122"/>
              </a:rPr>
              <a:t>will be most effective for short-skip communications on 40 meters during the day. </a:t>
            </a:r>
            <a:r>
              <a:rPr lang="en-US" altLang="en-US" sz="750" dirty="0">
                <a:solidFill>
                  <a:srgbClr val="000066"/>
                </a:solidFill>
                <a:latin typeface="Rockwell" panose="02060603020205020403" pitchFamily="18" charset="0"/>
                <a:ea typeface="Microsoft YaHei" panose="020B0503020204020204" pitchFamily="34" charset="-122"/>
              </a:rPr>
              <a:t>(G9D01)</a:t>
            </a:r>
          </a:p>
          <a:p>
            <a:pPr marL="556022" lvl="1" indent="-213122" defTabSz="342900" fontAlgn="base">
              <a:spcBef>
                <a:spcPts val="300"/>
              </a:spcBef>
              <a:spcAft>
                <a:spcPct val="0"/>
              </a:spcAft>
              <a:buClr>
                <a:srgbClr val="FF1515"/>
              </a:buClr>
              <a:buSzPct val="100000"/>
              <a:buFont typeface="Rockwell" panose="02060603020205020403" pitchFamily="18" charset="0"/>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Lst>
            </a:pPr>
            <a:r>
              <a:rPr lang="en-US" altLang="en-US" sz="1200" dirty="0">
                <a:solidFill>
                  <a:srgbClr val="FF1515"/>
                </a:solidFill>
                <a:latin typeface="Rockwell" panose="02060603020205020403" pitchFamily="18" charset="0"/>
                <a:ea typeface="Microsoft YaHei" panose="020B0503020204020204" pitchFamily="34" charset="-122"/>
              </a:rPr>
              <a:t>Antennas used for DXing should have low takeoff angles. </a:t>
            </a:r>
          </a:p>
          <a:p>
            <a:pPr marL="556022" lvl="1" indent="-213122" defTabSz="342900" fontAlgn="base">
              <a:spcBef>
                <a:spcPts val="300"/>
              </a:spcBef>
              <a:spcAft>
                <a:spcPct val="0"/>
              </a:spcAft>
              <a:buClr>
                <a:srgbClr val="FF1515"/>
              </a:buClr>
              <a:buSzPct val="100000"/>
              <a:buFont typeface="Rockwell" panose="02060603020205020403" pitchFamily="18" charset="0"/>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Lst>
            </a:pPr>
            <a:r>
              <a:rPr lang="en-US" altLang="en-US" sz="1200" dirty="0">
                <a:solidFill>
                  <a:srgbClr val="FF1515"/>
                </a:solidFill>
                <a:latin typeface="Rockwell" panose="02060603020205020403" pitchFamily="18" charset="0"/>
                <a:ea typeface="Microsoft YaHei" panose="020B0503020204020204" pitchFamily="34" charset="-122"/>
              </a:rPr>
              <a:t>One thing that affects the takeoff angle of an antenna is its height above ground.</a:t>
            </a:r>
          </a:p>
          <a:p>
            <a:pPr marL="556022" lvl="1" indent="-213122" defTabSz="342900" fontAlgn="base">
              <a:spcBef>
                <a:spcPts val="300"/>
              </a:spcBef>
              <a:spcAft>
                <a:spcPct val="0"/>
              </a:spcAft>
              <a:buClr>
                <a:srgbClr val="FF1515"/>
              </a:buClr>
              <a:buSzPct val="100000"/>
              <a:buFont typeface="Rockwell" panose="02060603020205020403" pitchFamily="18" charset="0"/>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Lst>
            </a:pPr>
            <a:r>
              <a:rPr lang="en-US" altLang="en-US" sz="1200" dirty="0">
                <a:solidFill>
                  <a:srgbClr val="FF1515"/>
                </a:solidFill>
                <a:latin typeface="Rockwell" panose="02060603020205020403" pitchFamily="18" charset="0"/>
                <a:ea typeface="Microsoft YaHei" panose="020B0503020204020204" pitchFamily="34" charset="-122"/>
              </a:rPr>
              <a:t>To have further communications, raise the dipole, lower to receive first hop.</a:t>
            </a: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Lst>
            </a:pPr>
            <a:endParaRPr lang="en-US" altLang="en-US" sz="1200" dirty="0">
              <a:solidFill>
                <a:srgbClr val="000066"/>
              </a:solidFill>
              <a:latin typeface="Rockwell" panose="02060603020205020403" pitchFamily="18" charset="0"/>
              <a:ea typeface="Microsoft YaHei" panose="020B0503020204020204" pitchFamily="34" charset="-122"/>
            </a:endParaRPr>
          </a:p>
        </p:txBody>
      </p:sp>
      <p:pic>
        <p:nvPicPr>
          <p:cNvPr id="1026" name="Picture 2">
            <a:extLst>
              <a:ext uri="{FF2B5EF4-FFF2-40B4-BE49-F238E27FC236}">
                <a16:creationId xmlns:a16="http://schemas.microsoft.com/office/drawing/2014/main" id="{AA91E553-4879-37A6-4A88-F5140F32E0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3188" y="2103120"/>
            <a:ext cx="1525183" cy="2027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a:extLst>
              <a:ext uri="{FF2B5EF4-FFF2-40B4-BE49-F238E27FC236}">
                <a16:creationId xmlns:a16="http://schemas.microsoft.com/office/drawing/2014/main" id="{3172FF9B-BC3B-DF15-6BA6-52E24D0E891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11118" y="2103120"/>
            <a:ext cx="2052556" cy="2063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7297490D-CB8E-95D8-A877-A37DFFC3DE91}"/>
              </a:ext>
            </a:extLst>
          </p:cNvPr>
          <p:cNvSpPr txBox="1"/>
          <p:nvPr/>
        </p:nvSpPr>
        <p:spPr>
          <a:xfrm>
            <a:off x="940354" y="4152054"/>
            <a:ext cx="1311355" cy="461665"/>
          </a:xfrm>
          <a:prstGeom prst="rect">
            <a:avLst/>
          </a:prstGeom>
          <a:noFill/>
        </p:spPr>
        <p:txBody>
          <a:bodyPr wrap="square" rtlCol="0">
            <a:spAutoFit/>
          </a:bodyPr>
          <a:lstStyle/>
          <a:p>
            <a:pPr algn="ctr" defTabSz="342900" eaLnBrk="0" fontAlgn="base" hangingPunct="0">
              <a:spcBef>
                <a:spcPct val="0"/>
              </a:spcBef>
              <a:spcAft>
                <a:spcPct val="0"/>
              </a:spcAft>
            </a:pPr>
            <a:r>
              <a:rPr lang="en-US" sz="1200" dirty="0">
                <a:solidFill>
                  <a:srgbClr val="FF0000"/>
                </a:solidFill>
                <a:latin typeface="Rockwell" panose="02060603020205020403" pitchFamily="18" charset="0"/>
              </a:rPr>
              <a:t>Portable half-wave dipole.</a:t>
            </a:r>
          </a:p>
        </p:txBody>
      </p:sp>
      <p:sp>
        <p:nvSpPr>
          <p:cNvPr id="4" name="TextBox 3">
            <a:extLst>
              <a:ext uri="{FF2B5EF4-FFF2-40B4-BE49-F238E27FC236}">
                <a16:creationId xmlns:a16="http://schemas.microsoft.com/office/drawing/2014/main" id="{FCA82A3A-0C0E-4B4C-CEC4-10996AA10167}"/>
              </a:ext>
            </a:extLst>
          </p:cNvPr>
          <p:cNvSpPr txBox="1"/>
          <p:nvPr/>
        </p:nvSpPr>
        <p:spPr>
          <a:xfrm>
            <a:off x="2896868" y="4143480"/>
            <a:ext cx="1596432" cy="461665"/>
          </a:xfrm>
          <a:prstGeom prst="rect">
            <a:avLst/>
          </a:prstGeom>
          <a:noFill/>
        </p:spPr>
        <p:txBody>
          <a:bodyPr wrap="square" rtlCol="0">
            <a:spAutoFit/>
          </a:bodyPr>
          <a:lstStyle/>
          <a:p>
            <a:pPr algn="ctr" defTabSz="342900" eaLnBrk="0" fontAlgn="base" hangingPunct="0">
              <a:spcBef>
                <a:spcPct val="0"/>
              </a:spcBef>
              <a:spcAft>
                <a:spcPct val="0"/>
              </a:spcAft>
            </a:pPr>
            <a:r>
              <a:rPr lang="en-US" sz="1200" dirty="0">
                <a:solidFill>
                  <a:srgbClr val="FF0000"/>
                </a:solidFill>
                <a:latin typeface="Rockwell" panose="02060603020205020403" pitchFamily="18" charset="0"/>
              </a:rPr>
              <a:t>Typical dipole radiation pattern.</a:t>
            </a:r>
          </a:p>
        </p:txBody>
      </p:sp>
      <p:pic>
        <p:nvPicPr>
          <p:cNvPr id="1029" name="Picture 5" descr="Related image">
            <a:extLst>
              <a:ext uri="{FF2B5EF4-FFF2-40B4-BE49-F238E27FC236}">
                <a16:creationId xmlns:a16="http://schemas.microsoft.com/office/drawing/2014/main" id="{0A3949C0-C4CA-2278-7252-3904B44865C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41580" y="1931671"/>
            <a:ext cx="2492049" cy="222038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EEE166CA-DE4F-BDA3-98E7-DEA7733A1DE0}"/>
              </a:ext>
            </a:extLst>
          </p:cNvPr>
          <p:cNvSpPr txBox="1"/>
          <p:nvPr/>
        </p:nvSpPr>
        <p:spPr>
          <a:xfrm>
            <a:off x="6097269" y="4188747"/>
            <a:ext cx="1652271" cy="461665"/>
          </a:xfrm>
          <a:prstGeom prst="rect">
            <a:avLst/>
          </a:prstGeom>
          <a:noFill/>
        </p:spPr>
        <p:txBody>
          <a:bodyPr wrap="square" rtlCol="0">
            <a:spAutoFit/>
          </a:bodyPr>
          <a:lstStyle/>
          <a:p>
            <a:pPr algn="ctr" defTabSz="342900" eaLnBrk="0" fontAlgn="base" hangingPunct="0">
              <a:spcBef>
                <a:spcPct val="0"/>
              </a:spcBef>
              <a:spcAft>
                <a:spcPct val="0"/>
              </a:spcAft>
            </a:pPr>
            <a:r>
              <a:rPr lang="en-US" sz="1200" dirty="0">
                <a:solidFill>
                  <a:srgbClr val="FF0000"/>
                </a:solidFill>
                <a:latin typeface="Rockwell" panose="02060603020205020403" pitchFamily="18" charset="0"/>
              </a:rPr>
              <a:t>Above Ground Level gains in dBi.</a:t>
            </a:r>
          </a:p>
        </p:txBody>
      </p:sp>
      <p:sp>
        <p:nvSpPr>
          <p:cNvPr id="13" name="Slide Number Placeholder 12">
            <a:extLst>
              <a:ext uri="{FF2B5EF4-FFF2-40B4-BE49-F238E27FC236}">
                <a16:creationId xmlns:a16="http://schemas.microsoft.com/office/drawing/2014/main" id="{6AAD3F8B-7907-E0AC-E652-55DC0DC738D4}"/>
              </a:ext>
            </a:extLst>
          </p:cNvPr>
          <p:cNvSpPr>
            <a:spLocks noGrp="1"/>
          </p:cNvSpPr>
          <p:nvPr>
            <p:ph type="sldNum" sz="quarter" idx="12"/>
          </p:nvPr>
        </p:nvSpPr>
        <p:spPr/>
        <p:txBody>
          <a:bodyPr/>
          <a:lstStyle/>
          <a:p>
            <a:pPr defTabSz="342900">
              <a:defRPr/>
            </a:pPr>
            <a:fld id="{F9B04EAC-6405-42D3-B5A3-0AE3489ADD26}" type="slidenum">
              <a:rPr lang="en-US">
                <a:solidFill>
                  <a:prstClr val="black">
                    <a:tint val="75000"/>
                  </a:prstClr>
                </a:solidFill>
                <a:latin typeface="Calibri" panose="020F0502020204030204"/>
              </a:rPr>
              <a:pPr defTabSz="342900">
                <a:defRPr/>
              </a:pPr>
              <a:t>8</a:t>
            </a:fld>
            <a:endParaRPr lang="en-US" dirty="0">
              <a:solidFill>
                <a:prstClr val="black">
                  <a:tint val="75000"/>
                </a:prstClr>
              </a:solidFill>
              <a:latin typeface="Calibri" panose="020F0502020204030204"/>
            </a:endParaRPr>
          </a:p>
        </p:txBody>
      </p:sp>
      <p:sp>
        <p:nvSpPr>
          <p:cNvPr id="3" name="Rectangle 4">
            <a:extLst>
              <a:ext uri="{FF2B5EF4-FFF2-40B4-BE49-F238E27FC236}">
                <a16:creationId xmlns:a16="http://schemas.microsoft.com/office/drawing/2014/main" id="{582646A4-743C-DB7A-15EA-2B9B3925F729}"/>
              </a:ext>
            </a:extLst>
          </p:cNvPr>
          <p:cNvSpPr txBox="1">
            <a:spLocks noChangeArrowheads="1"/>
          </p:cNvSpPr>
          <p:nvPr/>
        </p:nvSpPr>
        <p:spPr>
          <a:xfrm>
            <a:off x="1331118" y="156736"/>
            <a:ext cx="6481763" cy="427434"/>
          </a:xfrm>
          <a:prstGeom prst="rect">
            <a:avLst/>
          </a:prstGeom>
        </p:spPr>
        <p:txBody>
          <a:bodyPr>
            <a:normAutofit fontScale="97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r>
              <a:rPr lang="en-US" altLang="en-US" sz="2700" dirty="0"/>
              <a:t>HF Antennas</a:t>
            </a:r>
          </a:p>
        </p:txBody>
      </p:sp>
    </p:spTree>
    <p:extLst>
      <p:ext uri="{BB962C8B-B14F-4D97-AF65-F5344CB8AC3E}">
        <p14:creationId xmlns:p14="http://schemas.microsoft.com/office/powerpoint/2010/main" val="2016208520"/>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7170">
                                            <p:txEl>
                                              <p:pRg st="0" end="0"/>
                                            </p:txEl>
                                          </p:spTgt>
                                        </p:tgtEl>
                                        <p:attrNameLst>
                                          <p:attrName>style.visibility</p:attrName>
                                        </p:attrNameLst>
                                      </p:cBhvr>
                                      <p:to>
                                        <p:strVal val="visible"/>
                                      </p:to>
                                    </p:set>
                                    <p:animEffect transition="in" filter="wipe(up)">
                                      <p:cBhvr>
                                        <p:cTn id="7" dur="1000"/>
                                        <p:tgtEl>
                                          <p:spTgt spid="717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additive="repl">
                                        <p:cTn id="11" dur="1" fill="hold">
                                          <p:stCondLst>
                                            <p:cond delay="0"/>
                                          </p:stCondLst>
                                        </p:cTn>
                                        <p:tgtEl>
                                          <p:spTgt spid="7170">
                                            <p:txEl>
                                              <p:pRg st="1" end="1"/>
                                            </p:txEl>
                                          </p:spTgt>
                                        </p:tgtEl>
                                        <p:attrNameLst>
                                          <p:attrName>style.visibility</p:attrName>
                                        </p:attrNameLst>
                                      </p:cBhvr>
                                      <p:to>
                                        <p:strVal val="visible"/>
                                      </p:to>
                                    </p:set>
                                    <p:animEffect transition="in" filter="wipe(left)">
                                      <p:cBhvr additive="repl">
                                        <p:cTn id="12" dur="1000"/>
                                        <p:tgtEl>
                                          <p:spTgt spid="7170">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7170">
                                            <p:txEl>
                                              <p:pRg st="2" end="2"/>
                                            </p:txEl>
                                          </p:spTgt>
                                        </p:tgtEl>
                                        <p:attrNameLst>
                                          <p:attrName>style.visibility</p:attrName>
                                        </p:attrNameLst>
                                      </p:cBhvr>
                                      <p:to>
                                        <p:strVal val="visible"/>
                                      </p:to>
                                    </p:set>
                                    <p:animEffect transition="in" filter="wipe(left)">
                                      <p:cBhvr>
                                        <p:cTn id="17" dur="1000"/>
                                        <p:tgtEl>
                                          <p:spTgt spid="717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170">
                                            <p:txEl>
                                              <p:pRg st="3" end="3"/>
                                            </p:txEl>
                                          </p:spTgt>
                                        </p:tgtEl>
                                        <p:attrNameLst>
                                          <p:attrName>style.visibility</p:attrName>
                                        </p:attrNameLst>
                                      </p:cBhvr>
                                      <p:to>
                                        <p:strVal val="visible"/>
                                      </p:to>
                                    </p:set>
                                    <p:animEffect transition="in" filter="wipe(left)">
                                      <p:cBhvr>
                                        <p:cTn id="22" dur="1000"/>
                                        <p:tgtEl>
                                          <p:spTgt spid="717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026"/>
                                        </p:tgtEl>
                                        <p:attrNameLst>
                                          <p:attrName>style.visibility</p:attrName>
                                        </p:attrNameLst>
                                      </p:cBhvr>
                                      <p:to>
                                        <p:strVal val="visible"/>
                                      </p:to>
                                    </p:set>
                                    <p:animEffect transition="in" filter="wipe(left)">
                                      <p:cBhvr>
                                        <p:cTn id="27" dur="1000"/>
                                        <p:tgtEl>
                                          <p:spTgt spid="1026"/>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ipe(left)">
                                      <p:cBhvr>
                                        <p:cTn id="30" dur="1000"/>
                                        <p:tgtEl>
                                          <p:spTgt spid="2"/>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1027"/>
                                        </p:tgtEl>
                                        <p:attrNameLst>
                                          <p:attrName>style.visibility</p:attrName>
                                        </p:attrNameLst>
                                      </p:cBhvr>
                                      <p:to>
                                        <p:strVal val="visible"/>
                                      </p:to>
                                    </p:set>
                                    <p:anim calcmode="lin" valueType="num">
                                      <p:cBhvr>
                                        <p:cTn id="35" dur="1000" fill="hold"/>
                                        <p:tgtEl>
                                          <p:spTgt spid="1027"/>
                                        </p:tgtEl>
                                        <p:attrNameLst>
                                          <p:attrName>ppt_w</p:attrName>
                                        </p:attrNameLst>
                                      </p:cBhvr>
                                      <p:tavLst>
                                        <p:tav tm="0">
                                          <p:val>
                                            <p:fltVal val="0"/>
                                          </p:val>
                                        </p:tav>
                                        <p:tav tm="100000">
                                          <p:val>
                                            <p:strVal val="#ppt_w"/>
                                          </p:val>
                                        </p:tav>
                                      </p:tavLst>
                                    </p:anim>
                                    <p:anim calcmode="lin" valueType="num">
                                      <p:cBhvr>
                                        <p:cTn id="36" dur="1000" fill="hold"/>
                                        <p:tgtEl>
                                          <p:spTgt spid="1027"/>
                                        </p:tgtEl>
                                        <p:attrNameLst>
                                          <p:attrName>ppt_h</p:attrName>
                                        </p:attrNameLst>
                                      </p:cBhvr>
                                      <p:tavLst>
                                        <p:tav tm="0">
                                          <p:val>
                                            <p:fltVal val="0"/>
                                          </p:val>
                                        </p:tav>
                                        <p:tav tm="100000">
                                          <p:val>
                                            <p:strVal val="#ppt_h"/>
                                          </p:val>
                                        </p:tav>
                                      </p:tavLst>
                                    </p:anim>
                                    <p:animEffect transition="in" filter="fade">
                                      <p:cBhvr>
                                        <p:cTn id="37" dur="1000"/>
                                        <p:tgtEl>
                                          <p:spTgt spid="1027"/>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p:cTn id="40" dur="1000" fill="hold"/>
                                        <p:tgtEl>
                                          <p:spTgt spid="4"/>
                                        </p:tgtEl>
                                        <p:attrNameLst>
                                          <p:attrName>ppt_w</p:attrName>
                                        </p:attrNameLst>
                                      </p:cBhvr>
                                      <p:tavLst>
                                        <p:tav tm="0">
                                          <p:val>
                                            <p:fltVal val="0"/>
                                          </p:val>
                                        </p:tav>
                                        <p:tav tm="100000">
                                          <p:val>
                                            <p:strVal val="#ppt_w"/>
                                          </p:val>
                                        </p:tav>
                                      </p:tavLst>
                                    </p:anim>
                                    <p:anim calcmode="lin" valueType="num">
                                      <p:cBhvr>
                                        <p:cTn id="41" dur="1000" fill="hold"/>
                                        <p:tgtEl>
                                          <p:spTgt spid="4"/>
                                        </p:tgtEl>
                                        <p:attrNameLst>
                                          <p:attrName>ppt_h</p:attrName>
                                        </p:attrNameLst>
                                      </p:cBhvr>
                                      <p:tavLst>
                                        <p:tav tm="0">
                                          <p:val>
                                            <p:fltVal val="0"/>
                                          </p:val>
                                        </p:tav>
                                        <p:tav tm="100000">
                                          <p:val>
                                            <p:strVal val="#ppt_h"/>
                                          </p:val>
                                        </p:tav>
                                      </p:tavLst>
                                    </p:anim>
                                    <p:animEffect transition="in" filter="fade">
                                      <p:cBhvr>
                                        <p:cTn id="42" dur="1000"/>
                                        <p:tgtEl>
                                          <p:spTgt spid="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1029"/>
                                        </p:tgtEl>
                                        <p:attrNameLst>
                                          <p:attrName>style.visibility</p:attrName>
                                        </p:attrNameLst>
                                      </p:cBhvr>
                                      <p:to>
                                        <p:strVal val="visible"/>
                                      </p:to>
                                    </p:set>
                                    <p:animEffect transition="in" filter="wipe(down)">
                                      <p:cBhvr>
                                        <p:cTn id="47" dur="1000"/>
                                        <p:tgtEl>
                                          <p:spTgt spid="1029"/>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down)">
                                      <p:cBhvr>
                                        <p:cTn id="5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709910-F8B0-7D4D-DF6C-56B2E611D412}"/>
            </a:ext>
          </a:extLst>
        </p:cNvPr>
        <p:cNvGrpSpPr/>
        <p:nvPr/>
      </p:nvGrpSpPr>
      <p:grpSpPr>
        <a:xfrm>
          <a:off x="0" y="0"/>
          <a:ext cx="0" cy="0"/>
          <a:chOff x="0" y="0"/>
          <a:chExt cx="0" cy="0"/>
        </a:xfrm>
      </p:grpSpPr>
      <p:sp>
        <p:nvSpPr>
          <p:cNvPr id="15362" name="Rectangle 1">
            <a:extLst>
              <a:ext uri="{FF2B5EF4-FFF2-40B4-BE49-F238E27FC236}">
                <a16:creationId xmlns:a16="http://schemas.microsoft.com/office/drawing/2014/main" id="{14F8FD21-3FD4-86E0-F207-D160AB800154}"/>
              </a:ext>
            </a:extLst>
          </p:cNvPr>
          <p:cNvSpPr>
            <a:spLocks noChangeArrowheads="1"/>
          </p:cNvSpPr>
          <p:nvPr/>
        </p:nvSpPr>
        <p:spPr bwMode="auto">
          <a:xfrm>
            <a:off x="1331119" y="195263"/>
            <a:ext cx="6481763" cy="651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nchor="b"/>
          <a:lstStyle>
            <a:lvl1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1pPr>
            <a:lvl2pPr marL="742950" indent="-28575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Calibri" panose="020F0502020204030204" pitchFamily="34" charset="0"/>
              </a:defRPr>
            </a:lvl9pPr>
          </a:lstStyle>
          <a:p>
            <a:pPr algn="ctr" defTabSz="342900" fontAlgn="base">
              <a:spcBef>
                <a:spcPct val="0"/>
              </a:spcBef>
              <a:spcAft>
                <a:spcPct val="0"/>
              </a:spcAft>
              <a:buClr>
                <a:srgbClr val="000000"/>
              </a:buClr>
              <a:buSzPct val="100000"/>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Lst>
            </a:pPr>
            <a:r>
              <a:rPr lang="en-US" altLang="en-US" sz="2700" dirty="0">
                <a:solidFill>
                  <a:srgbClr val="FFFFFF"/>
                </a:solidFill>
                <a:latin typeface="Rockwell" panose="02060603020205020403" pitchFamily="18" charset="0"/>
                <a:ea typeface="Microsoft YaHei" panose="020B0503020204020204" pitchFamily="34" charset="-122"/>
              </a:rPr>
              <a:t>HF Antennas</a:t>
            </a:r>
          </a:p>
        </p:txBody>
      </p:sp>
      <p:sp>
        <p:nvSpPr>
          <p:cNvPr id="8194" name="Rectangle 2">
            <a:extLst>
              <a:ext uri="{FF2B5EF4-FFF2-40B4-BE49-F238E27FC236}">
                <a16:creationId xmlns:a16="http://schemas.microsoft.com/office/drawing/2014/main" id="{5EB209D7-FFB9-9240-CBD9-465AEF5C6F22}"/>
              </a:ext>
            </a:extLst>
          </p:cNvPr>
          <p:cNvSpPr>
            <a:spLocks noChangeArrowheads="1"/>
          </p:cNvSpPr>
          <p:nvPr/>
        </p:nvSpPr>
        <p:spPr bwMode="auto">
          <a:xfrm>
            <a:off x="685800" y="674370"/>
            <a:ext cx="3657600" cy="39111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marL="341313" indent="-34131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1pPr>
            <a:lvl2pPr marL="741363" indent="-284163">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2pPr>
            <a:lvl3pPr marL="11430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3pPr>
            <a:lvl4pPr marL="16002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4pPr>
            <a:lvl5pPr marL="2057400" indent="-2286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5pPr>
            <a:lvl6pPr marL="25146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6pPr>
            <a:lvl7pPr marL="29718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7pPr>
            <a:lvl8pPr marL="34290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8pPr>
            <a:lvl9pPr marL="3886200" indent="-228600" defTabSz="457200" fontAlgn="base">
              <a:spcBef>
                <a:spcPct val="0"/>
              </a:spcBef>
              <a:spcAft>
                <a:spcPct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panose="020F0502020204030204" pitchFamily="34" charset="0"/>
              </a:defRPr>
            </a:lvl9pPr>
          </a:lstStyle>
          <a:p>
            <a:pPr marL="255985" indent="-255985" defTabSz="342900" fontAlgn="base">
              <a:spcBef>
                <a:spcPts val="375"/>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 pos="6858000" algn="l"/>
              </a:tabLst>
            </a:pPr>
            <a:r>
              <a:rPr lang="en-US" altLang="en-US" sz="1350" dirty="0">
                <a:solidFill>
                  <a:srgbClr val="000066"/>
                </a:solidFill>
                <a:latin typeface="Rockwell" panose="02060603020205020403" pitchFamily="18" charset="0"/>
                <a:ea typeface="Microsoft YaHei" panose="020B0503020204020204" pitchFamily="34" charset="-122"/>
              </a:rPr>
              <a:t>As the </a:t>
            </a:r>
            <a:r>
              <a:rPr lang="en-US" altLang="en-US" sz="1350" b="1" dirty="0">
                <a:solidFill>
                  <a:srgbClr val="000066"/>
                </a:solidFill>
                <a:latin typeface="Rockwell" panose="02060603020205020403" pitchFamily="18" charset="0"/>
                <a:ea typeface="Microsoft YaHei" panose="020B0503020204020204" pitchFamily="34" charset="-122"/>
              </a:rPr>
              <a:t>antenna is lowered </a:t>
            </a:r>
            <a:r>
              <a:rPr lang="en-US" altLang="en-US" sz="1350" dirty="0">
                <a:solidFill>
                  <a:srgbClr val="000066"/>
                </a:solidFill>
                <a:latin typeface="Rockwell" panose="02060603020205020403" pitchFamily="18" charset="0"/>
                <a:ea typeface="Microsoft YaHei" panose="020B0503020204020204" pitchFamily="34" charset="-122"/>
              </a:rPr>
              <a:t>from 1/4 wave above ground, the feed-point impedance of a 1/2 wave dipole antenna </a:t>
            </a:r>
            <a:r>
              <a:rPr lang="en-US" altLang="en-US" sz="1350" b="1" dirty="0">
                <a:solidFill>
                  <a:srgbClr val="000066"/>
                </a:solidFill>
                <a:latin typeface="Rockwell" panose="02060603020205020403" pitchFamily="18" charset="0"/>
                <a:ea typeface="Microsoft YaHei" panose="020B0503020204020204" pitchFamily="34" charset="-122"/>
              </a:rPr>
              <a:t>steadily decreases</a:t>
            </a:r>
            <a:r>
              <a:rPr lang="en-US" altLang="en-US" sz="1350" dirty="0">
                <a:solidFill>
                  <a:srgbClr val="000066"/>
                </a:solidFill>
                <a:latin typeface="Rockwell" panose="02060603020205020403" pitchFamily="18" charset="0"/>
                <a:ea typeface="Microsoft YaHei" panose="020B0503020204020204" pitchFamily="34" charset="-122"/>
              </a:rPr>
              <a:t>. </a:t>
            </a:r>
            <a:r>
              <a:rPr lang="en-US" altLang="en-US" sz="750" dirty="0">
                <a:solidFill>
                  <a:srgbClr val="000066"/>
                </a:solidFill>
                <a:latin typeface="Rockwell" panose="02060603020205020403" pitchFamily="18" charset="0"/>
                <a:ea typeface="Microsoft YaHei" panose="020B0503020204020204" pitchFamily="34" charset="-122"/>
              </a:rPr>
              <a:t>(G9B07)</a:t>
            </a:r>
            <a:r>
              <a:rPr lang="en-US" altLang="en-US" sz="1500" dirty="0">
                <a:solidFill>
                  <a:srgbClr val="000066"/>
                </a:solidFill>
                <a:latin typeface="Rockwell" panose="02060603020205020403" pitchFamily="18" charset="0"/>
                <a:ea typeface="Microsoft YaHei" panose="020B0503020204020204" pitchFamily="34" charset="-122"/>
              </a:rPr>
              <a:t> </a:t>
            </a:r>
          </a:p>
          <a:p>
            <a:pPr marL="556022" lvl="1" indent="-213122" defTabSz="342900" fontAlgn="base">
              <a:spcBef>
                <a:spcPts val="300"/>
              </a:spcBef>
              <a:spcAft>
                <a:spcPct val="0"/>
              </a:spcAft>
              <a:buClr>
                <a:srgbClr val="FF1515"/>
              </a:buClr>
              <a:buSzPct val="100000"/>
              <a:buFont typeface="Rockwell" panose="02060603020205020403" pitchFamily="18" charset="0"/>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 pos="6858000" algn="l"/>
              </a:tabLst>
            </a:pPr>
            <a:r>
              <a:rPr lang="en-US" altLang="en-US" sz="1200" dirty="0">
                <a:solidFill>
                  <a:srgbClr val="FF1515"/>
                </a:solidFill>
                <a:latin typeface="Rockwell" panose="02060603020205020403" pitchFamily="18" charset="0"/>
                <a:ea typeface="Microsoft YaHei" panose="020B0503020204020204" pitchFamily="34" charset="-122"/>
              </a:rPr>
              <a:t>Antenna </a:t>
            </a:r>
            <a:r>
              <a:rPr lang="en-US" altLang="en-US" sz="1200" b="1" dirty="0">
                <a:solidFill>
                  <a:srgbClr val="FF1515"/>
                </a:solidFill>
                <a:latin typeface="Rockwell" panose="02060603020205020403" pitchFamily="18" charset="0"/>
                <a:ea typeface="Microsoft YaHei" panose="020B0503020204020204" pitchFamily="34" charset="-122"/>
              </a:rPr>
              <a:t>height affects </a:t>
            </a:r>
            <a:r>
              <a:rPr lang="en-US" altLang="en-US" sz="1200" dirty="0">
                <a:solidFill>
                  <a:srgbClr val="FF1515"/>
                </a:solidFill>
                <a:latin typeface="Rockwell" panose="02060603020205020403" pitchFamily="18" charset="0"/>
                <a:ea typeface="Microsoft YaHei" panose="020B0503020204020204" pitchFamily="34" charset="-122"/>
              </a:rPr>
              <a:t>the feed point impedance.</a:t>
            </a:r>
            <a:endParaRPr lang="en-US" altLang="en-US" sz="1200" dirty="0">
              <a:solidFill>
                <a:srgbClr val="000066"/>
              </a:solidFill>
              <a:latin typeface="Rockwell" panose="02060603020205020403" pitchFamily="18" charset="0"/>
              <a:ea typeface="Microsoft YaHei" panose="020B0503020204020204" pitchFamily="34" charset="-122"/>
            </a:endParaRPr>
          </a:p>
          <a:p>
            <a:pPr marL="556022" lvl="1" indent="-213122" defTabSz="342900" fontAlgn="base">
              <a:spcBef>
                <a:spcPts val="300"/>
              </a:spcBef>
              <a:spcAft>
                <a:spcPct val="0"/>
              </a:spcAft>
              <a:buClr>
                <a:srgbClr val="FF1515"/>
              </a:buClr>
              <a:buSzPct val="100000"/>
              <a:buFont typeface="Rockwell" panose="02060603020205020403" pitchFamily="18" charset="0"/>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 pos="6858000" algn="l"/>
              </a:tabLst>
            </a:pPr>
            <a:endParaRPr lang="en-US" altLang="en-US" sz="105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188"/>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 pos="6858000" algn="l"/>
              </a:tabLst>
            </a:pPr>
            <a:r>
              <a:rPr lang="en-US" altLang="en-US" sz="1350" dirty="0">
                <a:solidFill>
                  <a:srgbClr val="000066"/>
                </a:solidFill>
                <a:latin typeface="Rockwell" panose="02060603020205020403" pitchFamily="18" charset="0"/>
                <a:ea typeface="Microsoft YaHei" panose="020B0503020204020204" pitchFamily="34" charset="-122"/>
              </a:rPr>
              <a:t>The </a:t>
            </a:r>
            <a:r>
              <a:rPr lang="en-US" altLang="en-US" sz="1350" b="1" dirty="0">
                <a:solidFill>
                  <a:srgbClr val="000066"/>
                </a:solidFill>
                <a:latin typeface="Rockwell" panose="02060603020205020403" pitchFamily="18" charset="0"/>
                <a:ea typeface="Microsoft YaHei" panose="020B0503020204020204" pitchFamily="34" charset="-122"/>
              </a:rPr>
              <a:t>feed-point impedance </a:t>
            </a:r>
            <a:r>
              <a:rPr lang="en-US" altLang="en-US" sz="1350" dirty="0">
                <a:solidFill>
                  <a:srgbClr val="000066"/>
                </a:solidFill>
                <a:latin typeface="Rockwell" panose="02060603020205020403" pitchFamily="18" charset="0"/>
                <a:ea typeface="Microsoft YaHei" panose="020B0503020204020204" pitchFamily="34" charset="-122"/>
              </a:rPr>
              <a:t>of a 1/2 wave dipole </a:t>
            </a:r>
            <a:r>
              <a:rPr lang="en-US" altLang="en-US" sz="1350" b="1" dirty="0">
                <a:solidFill>
                  <a:srgbClr val="000066"/>
                </a:solidFill>
                <a:latin typeface="Rockwell" panose="02060603020205020403" pitchFamily="18" charset="0"/>
                <a:ea typeface="Microsoft YaHei" panose="020B0503020204020204" pitchFamily="34" charset="-122"/>
              </a:rPr>
              <a:t>steadily increases</a:t>
            </a:r>
            <a:r>
              <a:rPr lang="en-US" altLang="en-US" sz="1350" dirty="0">
                <a:solidFill>
                  <a:srgbClr val="000066"/>
                </a:solidFill>
                <a:latin typeface="Rockwell" panose="02060603020205020403" pitchFamily="18" charset="0"/>
                <a:ea typeface="Microsoft YaHei" panose="020B0503020204020204" pitchFamily="34" charset="-122"/>
              </a:rPr>
              <a:t> as the feed-point location is </a:t>
            </a:r>
            <a:r>
              <a:rPr lang="en-US" altLang="en-US" sz="1350" b="1" dirty="0">
                <a:solidFill>
                  <a:srgbClr val="000066"/>
                </a:solidFill>
                <a:latin typeface="Rockwell" panose="02060603020205020403" pitchFamily="18" charset="0"/>
                <a:ea typeface="Microsoft YaHei" panose="020B0503020204020204" pitchFamily="34" charset="-122"/>
              </a:rPr>
              <a:t>moved from the center </a:t>
            </a:r>
            <a:r>
              <a:rPr lang="en-US" altLang="en-US" sz="1350" dirty="0">
                <a:solidFill>
                  <a:srgbClr val="000066"/>
                </a:solidFill>
                <a:latin typeface="Rockwell" panose="02060603020205020403" pitchFamily="18" charset="0"/>
                <a:ea typeface="Microsoft YaHei" panose="020B0503020204020204" pitchFamily="34" charset="-122"/>
              </a:rPr>
              <a:t>toward the ends. </a:t>
            </a:r>
            <a:r>
              <a:rPr lang="en-US" altLang="en-US" sz="750" dirty="0">
                <a:solidFill>
                  <a:srgbClr val="000066"/>
                </a:solidFill>
                <a:latin typeface="Rockwell" panose="02060603020205020403" pitchFamily="18" charset="0"/>
                <a:ea typeface="Microsoft YaHei" panose="020B0503020204020204" pitchFamily="34" charset="-122"/>
              </a:rPr>
              <a:t>(G9B08)</a:t>
            </a:r>
          </a:p>
          <a:p>
            <a:pPr marL="255985" indent="-255985" defTabSz="342900" fontAlgn="base">
              <a:spcBef>
                <a:spcPts val="188"/>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 pos="6858000" algn="l"/>
              </a:tabLst>
            </a:pPr>
            <a:endParaRPr lang="en-US" altLang="en-US" sz="75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188"/>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 pos="6858000" algn="l"/>
              </a:tabLst>
            </a:pPr>
            <a:endParaRPr lang="en-US" altLang="en-US" sz="135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188"/>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 pos="6858000" algn="l"/>
              </a:tabLst>
            </a:pPr>
            <a:endParaRPr lang="en-US" altLang="en-US" sz="135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188"/>
              </a:spcBef>
              <a:spcAft>
                <a:spcPct val="0"/>
              </a:spcAft>
              <a:buClr>
                <a:srgbClr val="FF1515"/>
              </a:buClr>
              <a:buSzPct val="100000"/>
              <a:buFont typeface="Wingdings" panose="05000000000000000000" pitchFamily="2" charset="2"/>
              <a:buChar char=""/>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 pos="6858000" algn="l"/>
              </a:tabLst>
            </a:pPr>
            <a:r>
              <a:rPr lang="en-US" altLang="en-US" sz="1350" dirty="0">
                <a:solidFill>
                  <a:srgbClr val="000066"/>
                </a:solidFill>
                <a:latin typeface="Rockwell" panose="02060603020205020403" pitchFamily="18" charset="0"/>
                <a:ea typeface="Microsoft YaHei" panose="020B0503020204020204" pitchFamily="34" charset="-122"/>
              </a:rPr>
              <a:t>A common name for a dipole with a </a:t>
            </a:r>
            <a:r>
              <a:rPr lang="en-US" altLang="en-US" sz="1350" b="1" dirty="0">
                <a:solidFill>
                  <a:srgbClr val="000066"/>
                </a:solidFill>
                <a:latin typeface="Rockwell" panose="02060603020205020403" pitchFamily="18" charset="0"/>
                <a:ea typeface="Microsoft YaHei" panose="020B0503020204020204" pitchFamily="34" charset="-122"/>
              </a:rPr>
              <a:t>single central support </a:t>
            </a:r>
            <a:r>
              <a:rPr lang="en-US" altLang="en-US" sz="1350" dirty="0">
                <a:solidFill>
                  <a:srgbClr val="000066"/>
                </a:solidFill>
                <a:latin typeface="Rockwell" panose="02060603020205020403" pitchFamily="18" charset="0"/>
                <a:ea typeface="Microsoft YaHei" panose="020B0503020204020204" pitchFamily="34" charset="-122"/>
              </a:rPr>
              <a:t>is a </a:t>
            </a:r>
            <a:r>
              <a:rPr lang="en-US" altLang="en-US" sz="1350" b="1" dirty="0">
                <a:solidFill>
                  <a:srgbClr val="000066"/>
                </a:solidFill>
                <a:latin typeface="Rockwell" panose="02060603020205020403" pitchFamily="18" charset="0"/>
                <a:ea typeface="Microsoft YaHei" panose="020B0503020204020204" pitchFamily="34" charset="-122"/>
              </a:rPr>
              <a:t>Inverted V.</a:t>
            </a:r>
            <a:r>
              <a:rPr lang="en-US" altLang="en-US" sz="1350" dirty="0">
                <a:solidFill>
                  <a:srgbClr val="000066"/>
                </a:solidFill>
                <a:latin typeface="Rockwell" panose="02060603020205020403" pitchFamily="18" charset="0"/>
                <a:ea typeface="Microsoft YaHei" panose="020B0503020204020204" pitchFamily="34" charset="-122"/>
              </a:rPr>
              <a:t>  </a:t>
            </a:r>
            <a:r>
              <a:rPr lang="en-US" altLang="en-US" sz="750" dirty="0">
                <a:solidFill>
                  <a:srgbClr val="000066"/>
                </a:solidFill>
                <a:latin typeface="Rockwell" panose="02060603020205020403" pitchFamily="18" charset="0"/>
                <a:ea typeface="Microsoft YaHei" panose="020B0503020204020204" pitchFamily="34" charset="-122"/>
              </a:rPr>
              <a:t>(G9D12)</a:t>
            </a: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 pos="6858000" algn="l"/>
              </a:tabLst>
            </a:pPr>
            <a:endParaRPr lang="en-US" altLang="en-US" sz="75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 pos="6858000" algn="l"/>
              </a:tabLst>
            </a:pPr>
            <a:endParaRPr lang="en-US" altLang="en-US" sz="75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 pos="6858000" algn="l"/>
              </a:tabLst>
            </a:pPr>
            <a:endParaRPr lang="en-US" altLang="en-US" sz="750" dirty="0">
              <a:solidFill>
                <a:srgbClr val="000066"/>
              </a:solidFill>
              <a:latin typeface="Rockwell" panose="02060603020205020403" pitchFamily="18" charset="0"/>
              <a:ea typeface="Microsoft YaHei" panose="020B0503020204020204" pitchFamily="34" charset="-122"/>
            </a:endParaRPr>
          </a:p>
          <a:p>
            <a:pPr marL="255985" indent="-255985" defTabSz="342900" fontAlgn="base">
              <a:spcBef>
                <a:spcPts val="375"/>
              </a:spcBef>
              <a:spcAft>
                <a:spcPct val="0"/>
              </a:spcAft>
              <a:tabLst>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 pos="6858000" algn="l"/>
              </a:tabLst>
            </a:pPr>
            <a:endParaRPr lang="en-US" altLang="en-US" sz="750" dirty="0">
              <a:solidFill>
                <a:srgbClr val="000066"/>
              </a:solidFill>
              <a:latin typeface="Rockwell" panose="02060603020205020403" pitchFamily="18" charset="0"/>
              <a:ea typeface="Microsoft YaHei" panose="020B0503020204020204" pitchFamily="34" charset="-122"/>
            </a:endParaRPr>
          </a:p>
        </p:txBody>
      </p:sp>
      <p:pic>
        <p:nvPicPr>
          <p:cNvPr id="8195" name="Picture 3">
            <a:extLst>
              <a:ext uri="{FF2B5EF4-FFF2-40B4-BE49-F238E27FC236}">
                <a16:creationId xmlns:a16="http://schemas.microsoft.com/office/drawing/2014/main" id="{A6A3EDFE-51EA-7A0F-834F-C3DCB41CE7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00700" y="903565"/>
            <a:ext cx="2390775" cy="84113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196" name="Line 4">
            <a:extLst>
              <a:ext uri="{FF2B5EF4-FFF2-40B4-BE49-F238E27FC236}">
                <a16:creationId xmlns:a16="http://schemas.microsoft.com/office/drawing/2014/main" id="{84AEA2DB-567B-54E1-6BCC-B96B35FE5B04}"/>
              </a:ext>
            </a:extLst>
          </p:cNvPr>
          <p:cNvSpPr>
            <a:spLocks noChangeShapeType="1"/>
          </p:cNvSpPr>
          <p:nvPr/>
        </p:nvSpPr>
        <p:spPr bwMode="auto">
          <a:xfrm>
            <a:off x="1943100" y="1783289"/>
            <a:ext cx="1028700" cy="1190"/>
          </a:xfrm>
          <a:prstGeom prst="line">
            <a:avLst/>
          </a:prstGeom>
          <a:noFill/>
          <a:ln w="28440" cap="sq">
            <a:solidFill>
              <a:srgbClr val="FF1515"/>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342900" eaLnBrk="0" fontAlgn="base" hangingPunct="0">
              <a:spcBef>
                <a:spcPct val="0"/>
              </a:spcBef>
              <a:spcAft>
                <a:spcPct val="0"/>
              </a:spcAft>
            </a:pPr>
            <a:endParaRPr lang="en-US" sz="1350" dirty="0">
              <a:solidFill>
                <a:prstClr val="black"/>
              </a:solidFill>
              <a:latin typeface="Calibri" panose="020F0502020204030204" pitchFamily="34" charset="0"/>
            </a:endParaRPr>
          </a:p>
        </p:txBody>
      </p:sp>
      <p:sp>
        <p:nvSpPr>
          <p:cNvPr id="8197" name="Line 5">
            <a:extLst>
              <a:ext uri="{FF2B5EF4-FFF2-40B4-BE49-F238E27FC236}">
                <a16:creationId xmlns:a16="http://schemas.microsoft.com/office/drawing/2014/main" id="{241C237F-CDB6-E32F-779D-68BFF46F021E}"/>
              </a:ext>
            </a:extLst>
          </p:cNvPr>
          <p:cNvSpPr>
            <a:spLocks noChangeShapeType="1"/>
          </p:cNvSpPr>
          <p:nvPr/>
        </p:nvSpPr>
        <p:spPr bwMode="auto">
          <a:xfrm>
            <a:off x="2399706" y="1793789"/>
            <a:ext cx="595" cy="309332"/>
          </a:xfrm>
          <a:prstGeom prst="line">
            <a:avLst/>
          </a:prstGeom>
          <a:noFill/>
          <a:ln w="28440" cap="sq">
            <a:solidFill>
              <a:srgbClr val="FF1515"/>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342900" eaLnBrk="0" fontAlgn="base" hangingPunct="0">
              <a:spcBef>
                <a:spcPct val="0"/>
              </a:spcBef>
              <a:spcAft>
                <a:spcPct val="0"/>
              </a:spcAft>
            </a:pPr>
            <a:endParaRPr lang="en-US" sz="1350" dirty="0">
              <a:solidFill>
                <a:prstClr val="black"/>
              </a:solidFill>
              <a:latin typeface="Calibri" panose="020F0502020204030204" pitchFamily="34" charset="0"/>
            </a:endParaRPr>
          </a:p>
        </p:txBody>
      </p:sp>
      <p:sp>
        <p:nvSpPr>
          <p:cNvPr id="8198" name="Line 6">
            <a:extLst>
              <a:ext uri="{FF2B5EF4-FFF2-40B4-BE49-F238E27FC236}">
                <a16:creationId xmlns:a16="http://schemas.microsoft.com/office/drawing/2014/main" id="{CFFC1AF5-0852-7E09-1175-91A1385802EE}"/>
              </a:ext>
            </a:extLst>
          </p:cNvPr>
          <p:cNvSpPr>
            <a:spLocks noChangeShapeType="1"/>
          </p:cNvSpPr>
          <p:nvPr/>
        </p:nvSpPr>
        <p:spPr bwMode="auto">
          <a:xfrm flipV="1">
            <a:off x="2399706" y="1563619"/>
            <a:ext cx="3200995" cy="551514"/>
          </a:xfrm>
          <a:prstGeom prst="line">
            <a:avLst/>
          </a:prstGeom>
          <a:noFill/>
          <a:ln w="28440" cap="sq">
            <a:solidFill>
              <a:srgbClr val="FF1515"/>
            </a:solidFill>
            <a:miter lim="800000"/>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342900" eaLnBrk="0" fontAlgn="base" hangingPunct="0">
              <a:spcBef>
                <a:spcPct val="0"/>
              </a:spcBef>
              <a:spcAft>
                <a:spcPct val="0"/>
              </a:spcAft>
            </a:pPr>
            <a:endParaRPr lang="en-US" sz="1350" dirty="0">
              <a:solidFill>
                <a:prstClr val="black"/>
              </a:solidFill>
              <a:latin typeface="Calibri" panose="020F0502020204030204" pitchFamily="34" charset="0"/>
            </a:endParaRPr>
          </a:p>
        </p:txBody>
      </p:sp>
      <p:pic>
        <p:nvPicPr>
          <p:cNvPr id="8199" name="Picture 7">
            <a:extLst>
              <a:ext uri="{FF2B5EF4-FFF2-40B4-BE49-F238E27FC236}">
                <a16:creationId xmlns:a16="http://schemas.microsoft.com/office/drawing/2014/main" id="{640073E7-D30C-4A5C-1E4B-36499AD68E4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00700" y="1839376"/>
            <a:ext cx="2390775" cy="133469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 name="Picture 8">
            <a:extLst>
              <a:ext uri="{FF2B5EF4-FFF2-40B4-BE49-F238E27FC236}">
                <a16:creationId xmlns:a16="http://schemas.microsoft.com/office/drawing/2014/main" id="{5DE4DC6F-6D9D-C4D7-EDB8-F9D4C697C63C}"/>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5600700" y="3331565"/>
            <a:ext cx="2390775" cy="1253966"/>
          </a:xfrm>
          <a:prstGeom prst="rect">
            <a:avLst/>
          </a:prstGeom>
          <a:noFill/>
          <a:ln>
            <a:noFill/>
          </a:ln>
        </p:spPr>
      </p:pic>
      <p:cxnSp>
        <p:nvCxnSpPr>
          <p:cNvPr id="5" name="Straight Connector 4">
            <a:extLst>
              <a:ext uri="{FF2B5EF4-FFF2-40B4-BE49-F238E27FC236}">
                <a16:creationId xmlns:a16="http://schemas.microsoft.com/office/drawing/2014/main" id="{A96A4AF0-50CF-468F-5964-623F4F289D40}"/>
              </a:ext>
            </a:extLst>
          </p:cNvPr>
          <p:cNvCxnSpPr/>
          <p:nvPr/>
        </p:nvCxnSpPr>
        <p:spPr>
          <a:xfrm>
            <a:off x="2343150" y="2788920"/>
            <a:ext cx="165735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6D2492FF-384A-07A9-AA42-42BFE8F58755}"/>
              </a:ext>
            </a:extLst>
          </p:cNvPr>
          <p:cNvCxnSpPr/>
          <p:nvPr/>
        </p:nvCxnSpPr>
        <p:spPr>
          <a:xfrm>
            <a:off x="1028700" y="4046220"/>
            <a:ext cx="18288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4A2B5892-C2BE-C822-A779-47513EB78571}"/>
              </a:ext>
            </a:extLst>
          </p:cNvPr>
          <p:cNvCxnSpPr/>
          <p:nvPr/>
        </p:nvCxnSpPr>
        <p:spPr>
          <a:xfrm>
            <a:off x="2286000" y="4046220"/>
            <a:ext cx="0" cy="3429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C6296A92-05B1-1CE6-97A2-4863338D7AD8}"/>
              </a:ext>
            </a:extLst>
          </p:cNvPr>
          <p:cNvCxnSpPr/>
          <p:nvPr/>
        </p:nvCxnSpPr>
        <p:spPr>
          <a:xfrm flipV="1">
            <a:off x="2286000" y="3484140"/>
            <a:ext cx="4343400" cy="90498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A26055BE-6C42-44F9-E6E1-3B394EE6C201}"/>
              </a:ext>
            </a:extLst>
          </p:cNvPr>
          <p:cNvCxnSpPr/>
          <p:nvPr/>
        </p:nvCxnSpPr>
        <p:spPr>
          <a:xfrm>
            <a:off x="3086100" y="2788920"/>
            <a:ext cx="0" cy="28575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341405A5-BB23-5C3C-CF14-D52323DCC312}"/>
              </a:ext>
            </a:extLst>
          </p:cNvPr>
          <p:cNvCxnSpPr/>
          <p:nvPr/>
        </p:nvCxnSpPr>
        <p:spPr>
          <a:xfrm flipV="1">
            <a:off x="3086100" y="2388870"/>
            <a:ext cx="3257550" cy="68580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0" name="Slide Number Placeholder 29">
            <a:extLst>
              <a:ext uri="{FF2B5EF4-FFF2-40B4-BE49-F238E27FC236}">
                <a16:creationId xmlns:a16="http://schemas.microsoft.com/office/drawing/2014/main" id="{7EF55C48-A8FF-F107-12F2-1F46A990F9F8}"/>
              </a:ext>
            </a:extLst>
          </p:cNvPr>
          <p:cNvSpPr>
            <a:spLocks noGrp="1"/>
          </p:cNvSpPr>
          <p:nvPr>
            <p:ph type="sldNum" sz="quarter" idx="12"/>
          </p:nvPr>
        </p:nvSpPr>
        <p:spPr/>
        <p:txBody>
          <a:bodyPr/>
          <a:lstStyle/>
          <a:p>
            <a:pPr defTabSz="342900">
              <a:defRPr/>
            </a:pPr>
            <a:fld id="{F9B04EAC-6405-42D3-B5A3-0AE3489ADD26}" type="slidenum">
              <a:rPr lang="en-US">
                <a:solidFill>
                  <a:prstClr val="black">
                    <a:tint val="75000"/>
                  </a:prstClr>
                </a:solidFill>
                <a:latin typeface="Calibri" panose="020F0502020204030204"/>
              </a:rPr>
              <a:pPr defTabSz="342900">
                <a:defRPr/>
              </a:pPr>
              <a:t>9</a:t>
            </a:fld>
            <a:endParaRPr lang="en-US" dirty="0">
              <a:solidFill>
                <a:prstClr val="black">
                  <a:tint val="75000"/>
                </a:prstClr>
              </a:solidFill>
              <a:latin typeface="Calibri" panose="020F0502020204030204"/>
            </a:endParaRPr>
          </a:p>
        </p:txBody>
      </p:sp>
      <p:sp>
        <p:nvSpPr>
          <p:cNvPr id="2" name="Rectangle 4">
            <a:extLst>
              <a:ext uri="{FF2B5EF4-FFF2-40B4-BE49-F238E27FC236}">
                <a16:creationId xmlns:a16="http://schemas.microsoft.com/office/drawing/2014/main" id="{06F7A6D1-5C80-A10D-F708-D01BB7ADADE7}"/>
              </a:ext>
            </a:extLst>
          </p:cNvPr>
          <p:cNvSpPr txBox="1">
            <a:spLocks noChangeArrowheads="1"/>
          </p:cNvSpPr>
          <p:nvPr/>
        </p:nvSpPr>
        <p:spPr>
          <a:xfrm>
            <a:off x="1331118" y="156736"/>
            <a:ext cx="6481763" cy="427434"/>
          </a:xfrm>
          <a:prstGeom prst="rect">
            <a:avLst/>
          </a:prstGeom>
        </p:spPr>
        <p:txBody>
          <a:bodyPr>
            <a:normAutofit fontScale="97500" lnSpcReduction="10000"/>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r>
              <a:rPr lang="en-US" altLang="en-US" sz="2700" dirty="0"/>
              <a:t>HF Antennas</a:t>
            </a:r>
          </a:p>
        </p:txBody>
      </p:sp>
    </p:spTree>
    <p:extLst>
      <p:ext uri="{BB962C8B-B14F-4D97-AF65-F5344CB8AC3E}">
        <p14:creationId xmlns:p14="http://schemas.microsoft.com/office/powerpoint/2010/main" val="1741108529"/>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additive="repl">
                                        <p:cTn id="6" dur="1" fill="hold">
                                          <p:stCondLst>
                                            <p:cond delay="0"/>
                                          </p:stCondLst>
                                        </p:cTn>
                                        <p:tgtEl>
                                          <p:spTgt spid="8194">
                                            <p:txEl>
                                              <p:pRg st="0" end="0"/>
                                            </p:txEl>
                                          </p:spTgt>
                                        </p:tgtEl>
                                        <p:attrNameLst>
                                          <p:attrName>style.visibility</p:attrName>
                                        </p:attrNameLst>
                                      </p:cBhvr>
                                      <p:to>
                                        <p:strVal val="visible"/>
                                      </p:to>
                                    </p:set>
                                    <p:animEffect transition="in" filter="wipe(up)">
                                      <p:cBhvr additive="repl">
                                        <p:cTn id="7" dur="1000"/>
                                        <p:tgtEl>
                                          <p:spTgt spid="819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additive="repl">
                                        <p:cTn id="11" dur="1" fill="hold">
                                          <p:stCondLst>
                                            <p:cond delay="0"/>
                                          </p:stCondLst>
                                        </p:cTn>
                                        <p:tgtEl>
                                          <p:spTgt spid="8194">
                                            <p:txEl>
                                              <p:pRg st="1" end="1"/>
                                            </p:txEl>
                                          </p:spTgt>
                                        </p:tgtEl>
                                        <p:attrNameLst>
                                          <p:attrName>style.visibility</p:attrName>
                                        </p:attrNameLst>
                                      </p:cBhvr>
                                      <p:to>
                                        <p:strVal val="visible"/>
                                      </p:to>
                                    </p:set>
                                    <p:animEffect transition="in" filter="wipe(left)">
                                      <p:cBhvr additive="repl">
                                        <p:cTn id="12" dur="1000"/>
                                        <p:tgtEl>
                                          <p:spTgt spid="8194">
                                            <p:txEl>
                                              <p:pRg st="1" end="1"/>
                                            </p:txEl>
                                          </p:spTgt>
                                        </p:tgtEl>
                                      </p:cBhvr>
                                    </p:animEffect>
                                  </p:childTnLst>
                                </p:cTn>
                              </p:par>
                            </p:childTnLst>
                          </p:cTn>
                        </p:par>
                        <p:par>
                          <p:cTn id="13" fill="hold" nodeType="afterGroup">
                            <p:stCondLst>
                              <p:cond delay="1000"/>
                            </p:stCondLst>
                            <p:childTnLst>
                              <p:par>
                                <p:cTn id="14" presetID="22" presetClass="entr" presetSubtype="2" fill="hold" nodeType="afterEffect">
                                  <p:stCondLst>
                                    <p:cond delay="0"/>
                                  </p:stCondLst>
                                  <p:childTnLst>
                                    <p:set>
                                      <p:cBhvr additive="repl">
                                        <p:cTn id="15" dur="1" fill="hold">
                                          <p:stCondLst>
                                            <p:cond delay="0"/>
                                          </p:stCondLst>
                                        </p:cTn>
                                        <p:tgtEl>
                                          <p:spTgt spid="8195"/>
                                        </p:tgtEl>
                                        <p:attrNameLst>
                                          <p:attrName>style.visibility</p:attrName>
                                        </p:attrNameLst>
                                      </p:cBhvr>
                                      <p:to>
                                        <p:strVal val="visible"/>
                                      </p:to>
                                    </p:set>
                                    <p:animEffect transition="in" filter="wipe(right)">
                                      <p:cBhvr additive="repl">
                                        <p:cTn id="16" dur="1000"/>
                                        <p:tgtEl>
                                          <p:spTgt spid="8195"/>
                                        </p:tgtEl>
                                      </p:cBhvr>
                                    </p:animEffect>
                                  </p:childTnLst>
                                </p:cTn>
                              </p:par>
                            </p:childTnLst>
                          </p:cTn>
                        </p:par>
                        <p:par>
                          <p:cTn id="17" fill="hold" nodeType="afterGroup">
                            <p:stCondLst>
                              <p:cond delay="2000"/>
                            </p:stCondLst>
                            <p:childTnLst>
                              <p:par>
                                <p:cTn id="18" presetID="22" presetClass="entr" presetSubtype="8" fill="hold" nodeType="afterEffect">
                                  <p:stCondLst>
                                    <p:cond delay="1000"/>
                                  </p:stCondLst>
                                  <p:childTnLst>
                                    <p:set>
                                      <p:cBhvr additive="repl">
                                        <p:cTn id="19" dur="1" fill="hold">
                                          <p:stCondLst>
                                            <p:cond delay="0"/>
                                          </p:stCondLst>
                                        </p:cTn>
                                        <p:tgtEl>
                                          <p:spTgt spid="8196"/>
                                        </p:tgtEl>
                                        <p:attrNameLst>
                                          <p:attrName>style.visibility</p:attrName>
                                        </p:attrNameLst>
                                      </p:cBhvr>
                                      <p:to>
                                        <p:strVal val="visible"/>
                                      </p:to>
                                    </p:set>
                                    <p:animEffect transition="in" filter="wipe(left)">
                                      <p:cBhvr additive="repl">
                                        <p:cTn id="20" dur="1000"/>
                                        <p:tgtEl>
                                          <p:spTgt spid="8196"/>
                                        </p:tgtEl>
                                      </p:cBhvr>
                                    </p:animEffect>
                                  </p:childTnLst>
                                </p:cTn>
                              </p:par>
                            </p:childTnLst>
                          </p:cTn>
                        </p:par>
                        <p:par>
                          <p:cTn id="21" fill="hold" nodeType="afterGroup">
                            <p:stCondLst>
                              <p:cond delay="4000"/>
                            </p:stCondLst>
                            <p:childTnLst>
                              <p:par>
                                <p:cTn id="22" presetID="22" presetClass="entr" presetSubtype="1" fill="hold" nodeType="afterEffect">
                                  <p:stCondLst>
                                    <p:cond delay="0"/>
                                  </p:stCondLst>
                                  <p:childTnLst>
                                    <p:set>
                                      <p:cBhvr additive="repl">
                                        <p:cTn id="23" dur="1" fill="hold">
                                          <p:stCondLst>
                                            <p:cond delay="0"/>
                                          </p:stCondLst>
                                        </p:cTn>
                                        <p:tgtEl>
                                          <p:spTgt spid="8197"/>
                                        </p:tgtEl>
                                        <p:attrNameLst>
                                          <p:attrName>style.visibility</p:attrName>
                                        </p:attrNameLst>
                                      </p:cBhvr>
                                      <p:to>
                                        <p:strVal val="visible"/>
                                      </p:to>
                                    </p:set>
                                    <p:animEffect transition="in" filter="wipe(up)">
                                      <p:cBhvr additive="repl">
                                        <p:cTn id="24" dur="1000"/>
                                        <p:tgtEl>
                                          <p:spTgt spid="8197"/>
                                        </p:tgtEl>
                                      </p:cBhvr>
                                    </p:animEffect>
                                  </p:childTnLst>
                                </p:cTn>
                              </p:par>
                            </p:childTnLst>
                          </p:cTn>
                        </p:par>
                        <p:par>
                          <p:cTn id="25" fill="hold" nodeType="afterGroup">
                            <p:stCondLst>
                              <p:cond delay="5000"/>
                            </p:stCondLst>
                            <p:childTnLst>
                              <p:par>
                                <p:cTn id="26" presetID="22" presetClass="entr" presetSubtype="8" fill="hold" nodeType="afterEffect">
                                  <p:stCondLst>
                                    <p:cond delay="0"/>
                                  </p:stCondLst>
                                  <p:childTnLst>
                                    <p:set>
                                      <p:cBhvr additive="repl">
                                        <p:cTn id="27" dur="1" fill="hold">
                                          <p:stCondLst>
                                            <p:cond delay="0"/>
                                          </p:stCondLst>
                                        </p:cTn>
                                        <p:tgtEl>
                                          <p:spTgt spid="8198"/>
                                        </p:tgtEl>
                                        <p:attrNameLst>
                                          <p:attrName>style.visibility</p:attrName>
                                        </p:attrNameLst>
                                      </p:cBhvr>
                                      <p:to>
                                        <p:strVal val="visible"/>
                                      </p:to>
                                    </p:set>
                                    <p:animEffect transition="in" filter="wipe(left)">
                                      <p:cBhvr additive="repl">
                                        <p:cTn id="28" dur="1000"/>
                                        <p:tgtEl>
                                          <p:spTgt spid="8198"/>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additive="repl">
                                        <p:cTn id="32" dur="1" fill="hold">
                                          <p:stCondLst>
                                            <p:cond delay="0"/>
                                          </p:stCondLst>
                                        </p:cTn>
                                        <p:tgtEl>
                                          <p:spTgt spid="8194">
                                            <p:txEl>
                                              <p:pRg st="3" end="3"/>
                                            </p:txEl>
                                          </p:spTgt>
                                        </p:tgtEl>
                                        <p:attrNameLst>
                                          <p:attrName>style.visibility</p:attrName>
                                        </p:attrNameLst>
                                      </p:cBhvr>
                                      <p:to>
                                        <p:strVal val="visible"/>
                                      </p:to>
                                    </p:set>
                                    <p:animEffect transition="in" filter="wipe(left)">
                                      <p:cBhvr additive="repl">
                                        <p:cTn id="33" dur="1000"/>
                                        <p:tgtEl>
                                          <p:spTgt spid="8194">
                                            <p:txEl>
                                              <p:pRg st="3" end="3"/>
                                            </p:txEl>
                                          </p:spTgt>
                                        </p:tgtEl>
                                      </p:cBhvr>
                                    </p:animEffect>
                                  </p:childTnLst>
                                </p:cTn>
                              </p:par>
                            </p:childTnLst>
                          </p:cTn>
                        </p:par>
                        <p:par>
                          <p:cTn id="34" fill="hold">
                            <p:stCondLst>
                              <p:cond delay="1000"/>
                            </p:stCondLst>
                            <p:childTnLst>
                              <p:par>
                                <p:cTn id="35" presetID="22" presetClass="entr" presetSubtype="2" fill="hold" nodeType="afterEffect">
                                  <p:stCondLst>
                                    <p:cond delay="0"/>
                                  </p:stCondLst>
                                  <p:childTnLst>
                                    <p:set>
                                      <p:cBhvr>
                                        <p:cTn id="36" dur="1" fill="hold">
                                          <p:stCondLst>
                                            <p:cond delay="0"/>
                                          </p:stCondLst>
                                        </p:cTn>
                                        <p:tgtEl>
                                          <p:spTgt spid="8199"/>
                                        </p:tgtEl>
                                        <p:attrNameLst>
                                          <p:attrName>style.visibility</p:attrName>
                                        </p:attrNameLst>
                                      </p:cBhvr>
                                      <p:to>
                                        <p:strVal val="visible"/>
                                      </p:to>
                                    </p:set>
                                    <p:animEffect transition="in" filter="wipe(right)">
                                      <p:cBhvr>
                                        <p:cTn id="37" dur="1000"/>
                                        <p:tgtEl>
                                          <p:spTgt spid="8199"/>
                                        </p:tgtEl>
                                      </p:cBhvr>
                                    </p:animEffect>
                                  </p:childTnLst>
                                </p:cTn>
                              </p:par>
                            </p:childTnLst>
                          </p:cTn>
                        </p:par>
                        <p:par>
                          <p:cTn id="38" fill="hold">
                            <p:stCondLst>
                              <p:cond delay="2000"/>
                            </p:stCondLst>
                            <p:childTnLst>
                              <p:par>
                                <p:cTn id="39" presetID="22" presetClass="entr" presetSubtype="8"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ipe(left)">
                                      <p:cBhvr>
                                        <p:cTn id="41" dur="1000"/>
                                        <p:tgtEl>
                                          <p:spTgt spid="5"/>
                                        </p:tgtEl>
                                      </p:cBhvr>
                                    </p:animEffect>
                                  </p:childTnLst>
                                </p:cTn>
                              </p:par>
                            </p:childTnLst>
                          </p:cTn>
                        </p:par>
                        <p:par>
                          <p:cTn id="42" fill="hold">
                            <p:stCondLst>
                              <p:cond delay="3000"/>
                            </p:stCondLst>
                            <p:childTnLst>
                              <p:par>
                                <p:cTn id="43" presetID="22" presetClass="entr" presetSubtype="1" fill="hold"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up)">
                                      <p:cBhvr>
                                        <p:cTn id="45" dur="1000"/>
                                        <p:tgtEl>
                                          <p:spTgt spid="21"/>
                                        </p:tgtEl>
                                      </p:cBhvr>
                                    </p:animEffect>
                                  </p:childTnLst>
                                </p:cTn>
                              </p:par>
                            </p:childTnLst>
                          </p:cTn>
                        </p:par>
                        <p:par>
                          <p:cTn id="46" fill="hold">
                            <p:stCondLst>
                              <p:cond delay="4000"/>
                            </p:stCondLst>
                            <p:childTnLst>
                              <p:par>
                                <p:cTn id="47" presetID="22" presetClass="entr" presetSubtype="4" fill="hold"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down)">
                                      <p:cBhvr>
                                        <p:cTn id="49" dur="10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additive="repl">
                                        <p:cTn id="53" dur="1" fill="hold">
                                          <p:stCondLst>
                                            <p:cond delay="0"/>
                                          </p:stCondLst>
                                        </p:cTn>
                                        <p:tgtEl>
                                          <p:spTgt spid="8194">
                                            <p:txEl>
                                              <p:pRg st="7" end="7"/>
                                            </p:txEl>
                                          </p:spTgt>
                                        </p:tgtEl>
                                        <p:attrNameLst>
                                          <p:attrName>style.visibility</p:attrName>
                                        </p:attrNameLst>
                                      </p:cBhvr>
                                      <p:to>
                                        <p:strVal val="visible"/>
                                      </p:to>
                                    </p:set>
                                    <p:animEffect transition="in" filter="wipe(left)">
                                      <p:cBhvr additive="repl">
                                        <p:cTn id="54" dur="1000"/>
                                        <p:tgtEl>
                                          <p:spTgt spid="8194">
                                            <p:txEl>
                                              <p:pRg st="7" end="7"/>
                                            </p:txEl>
                                          </p:spTgt>
                                        </p:tgtEl>
                                      </p:cBhvr>
                                    </p:animEffect>
                                  </p:childTnLst>
                                </p:cTn>
                              </p:par>
                            </p:childTnLst>
                          </p:cTn>
                        </p:par>
                        <p:par>
                          <p:cTn id="55" fill="hold">
                            <p:stCondLst>
                              <p:cond delay="1000"/>
                            </p:stCondLst>
                            <p:childTnLst>
                              <p:par>
                                <p:cTn id="56" presetID="22" presetClass="entr" presetSubtype="4"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down)">
                                      <p:cBhvr>
                                        <p:cTn id="58" dur="1000"/>
                                        <p:tgtEl>
                                          <p:spTgt spid="9"/>
                                        </p:tgtEl>
                                      </p:cBhvr>
                                    </p:animEffect>
                                  </p:childTnLst>
                                </p:cTn>
                              </p:par>
                            </p:childTnLst>
                          </p:cTn>
                        </p:par>
                        <p:par>
                          <p:cTn id="59" fill="hold">
                            <p:stCondLst>
                              <p:cond delay="2000"/>
                            </p:stCondLst>
                            <p:childTnLst>
                              <p:par>
                                <p:cTn id="60" presetID="22" presetClass="entr" presetSubtype="8" fill="hold" nodeType="after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left)">
                                      <p:cBhvr>
                                        <p:cTn id="62" dur="1000"/>
                                        <p:tgtEl>
                                          <p:spTgt spid="11"/>
                                        </p:tgtEl>
                                      </p:cBhvr>
                                    </p:animEffect>
                                  </p:childTnLst>
                                </p:cTn>
                              </p:par>
                            </p:childTnLst>
                          </p:cTn>
                        </p:par>
                        <p:par>
                          <p:cTn id="63" fill="hold">
                            <p:stCondLst>
                              <p:cond delay="3000"/>
                            </p:stCondLst>
                            <p:childTnLst>
                              <p:par>
                                <p:cTn id="64" presetID="22" presetClass="entr" presetSubtype="1" fill="hold" nodeType="after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wipe(up)">
                                      <p:cBhvr>
                                        <p:cTn id="66" dur="1000"/>
                                        <p:tgtEl>
                                          <p:spTgt spid="14"/>
                                        </p:tgtEl>
                                      </p:cBhvr>
                                    </p:animEffect>
                                  </p:childTnLst>
                                </p:cTn>
                              </p:par>
                            </p:childTnLst>
                          </p:cTn>
                        </p:par>
                        <p:par>
                          <p:cTn id="67" fill="hold">
                            <p:stCondLst>
                              <p:cond delay="4000"/>
                            </p:stCondLst>
                            <p:childTnLst>
                              <p:par>
                                <p:cTn id="68" presetID="22" presetClass="entr" presetSubtype="4" fill="hold" nodeType="after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wipe(down)">
                                      <p:cBhvr>
                                        <p:cTn id="70"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22"/>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1562</TotalTime>
  <Words>4843</Words>
  <Application>Microsoft Office PowerPoint</Application>
  <PresentationFormat>On-screen Show (16:9)</PresentationFormat>
  <Paragraphs>862</Paragraphs>
  <Slides>78</Slides>
  <Notes>74</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78</vt:i4>
      </vt:variant>
    </vt:vector>
  </HeadingPairs>
  <TitlesOfParts>
    <vt:vector size="89" baseType="lpstr">
      <vt:lpstr>Arial</vt:lpstr>
      <vt:lpstr>Calibri</vt:lpstr>
      <vt:lpstr>Franklin Gothic Book</vt:lpstr>
      <vt:lpstr>Georgia</vt:lpstr>
      <vt:lpstr>Rockwell</vt:lpstr>
      <vt:lpstr>StarSymbol</vt:lpstr>
      <vt:lpstr>Tahoma</vt:lpstr>
      <vt:lpstr>Times New Roman</vt:lpstr>
      <vt:lpstr>Verdana</vt:lpstr>
      <vt:lpstr>Wingdings</vt:lpstr>
      <vt:lpstr>1_Office Theme</vt:lpstr>
      <vt:lpstr>PowerPoint Presentation</vt:lpstr>
      <vt:lpstr>General Licensing Course</vt:lpstr>
      <vt:lpstr>PowerPoint Presentation</vt:lpstr>
      <vt:lpstr>Chapter 16</vt:lpstr>
      <vt:lpstr>Amateur Radio General Class Element 3 Course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Element 3 General  Class Question Pool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Adrian Van Wyk</dc:creator>
  <cp:lastModifiedBy>Eliza Croarkin</cp:lastModifiedBy>
  <cp:revision>121</cp:revision>
  <dcterms:created xsi:type="dcterms:W3CDTF">2020-04-15T07:22:14Z</dcterms:created>
  <dcterms:modified xsi:type="dcterms:W3CDTF">2024-08-14T19:43:54Z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D42828A9-C22B-4EFA-8142-F6BB96C99A82</vt:lpwstr>
  </property>
  <property fmtid="{D5CDD505-2E9C-101B-9397-08002B2CF9AE}" pid="3" name="ArticulatePath">
    <vt:lpwstr>August 2020 ARRL Template</vt:lpwstr>
  </property>
</Properties>
</file>