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4"/>
  </p:sldMasterIdLst>
  <p:notesMasterIdLst>
    <p:notesMasterId r:id="rId73"/>
  </p:notesMasterIdLst>
  <p:handoutMasterIdLst>
    <p:handoutMasterId r:id="rId74"/>
  </p:handoutMasterIdLst>
  <p:sldIdLst>
    <p:sldId id="454" r:id="rId5"/>
    <p:sldId id="814" r:id="rId6"/>
    <p:sldId id="263" r:id="rId7"/>
    <p:sldId id="258" r:id="rId8"/>
    <p:sldId id="766" r:id="rId9"/>
    <p:sldId id="339" r:id="rId10"/>
    <p:sldId id="266" r:id="rId11"/>
    <p:sldId id="815" r:id="rId12"/>
    <p:sldId id="283" r:id="rId13"/>
    <p:sldId id="284" r:id="rId14"/>
    <p:sldId id="285" r:id="rId15"/>
    <p:sldId id="273" r:id="rId16"/>
    <p:sldId id="286" r:id="rId17"/>
    <p:sldId id="287" r:id="rId18"/>
    <p:sldId id="278" r:id="rId19"/>
    <p:sldId id="290" r:id="rId20"/>
    <p:sldId id="289" r:id="rId21"/>
    <p:sldId id="288" r:id="rId22"/>
    <p:sldId id="277" r:id="rId23"/>
    <p:sldId id="279" r:id="rId24"/>
    <p:sldId id="281" r:id="rId25"/>
    <p:sldId id="282" r:id="rId26"/>
    <p:sldId id="291" r:id="rId27"/>
    <p:sldId id="292" r:id="rId28"/>
    <p:sldId id="293" r:id="rId29"/>
    <p:sldId id="295" r:id="rId30"/>
    <p:sldId id="303" r:id="rId31"/>
    <p:sldId id="816" r:id="rId32"/>
    <p:sldId id="822" r:id="rId33"/>
    <p:sldId id="824" r:id="rId34"/>
    <p:sldId id="825" r:id="rId35"/>
    <p:sldId id="826" r:id="rId36"/>
    <p:sldId id="827" r:id="rId37"/>
    <p:sldId id="828" r:id="rId38"/>
    <p:sldId id="829" r:id="rId39"/>
    <p:sldId id="830" r:id="rId40"/>
    <p:sldId id="833" r:id="rId41"/>
    <p:sldId id="834" r:id="rId42"/>
    <p:sldId id="835" r:id="rId43"/>
    <p:sldId id="836" r:id="rId44"/>
    <p:sldId id="837" r:id="rId45"/>
    <p:sldId id="838" r:id="rId46"/>
    <p:sldId id="839" r:id="rId47"/>
    <p:sldId id="840" r:id="rId48"/>
    <p:sldId id="841" r:id="rId49"/>
    <p:sldId id="842" r:id="rId50"/>
    <p:sldId id="843" r:id="rId51"/>
    <p:sldId id="844" r:id="rId52"/>
    <p:sldId id="845" r:id="rId53"/>
    <p:sldId id="846" r:id="rId54"/>
    <p:sldId id="847" r:id="rId55"/>
    <p:sldId id="848" r:id="rId56"/>
    <p:sldId id="849" r:id="rId57"/>
    <p:sldId id="850" r:id="rId58"/>
    <p:sldId id="851" r:id="rId59"/>
    <p:sldId id="852" r:id="rId60"/>
    <p:sldId id="853" r:id="rId61"/>
    <p:sldId id="854" r:id="rId62"/>
    <p:sldId id="855" r:id="rId63"/>
    <p:sldId id="856" r:id="rId64"/>
    <p:sldId id="857" r:id="rId65"/>
    <p:sldId id="858" r:id="rId66"/>
    <p:sldId id="859" r:id="rId67"/>
    <p:sldId id="860" r:id="rId68"/>
    <p:sldId id="861" r:id="rId69"/>
    <p:sldId id="862" r:id="rId70"/>
    <p:sldId id="296" r:id="rId71"/>
    <p:sldId id="453" r:id="rId72"/>
  </p:sldIdLst>
  <p:sldSz cx="9144000" cy="5143500" type="screen16x9"/>
  <p:notesSz cx="6858000" cy="9144000"/>
  <p:custDataLst>
    <p:tags r:id="rId7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6" userDrawn="1">
          <p15:clr>
            <a:srgbClr val="A4A3A4"/>
          </p15:clr>
        </p15:guide>
        <p15:guide id="2" pos="2880" userDrawn="1">
          <p15:clr>
            <a:srgbClr val="A4A3A4"/>
          </p15:clr>
        </p15:guide>
        <p15:guide id="3" pos="385" userDrawn="1">
          <p15:clr>
            <a:srgbClr val="A4A3A4"/>
          </p15:clr>
        </p15:guide>
        <p15:guide id="4" pos="297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A40"/>
    <a:srgbClr val="E33928"/>
    <a:srgbClr val="15183E"/>
    <a:srgbClr val="FDCF05"/>
    <a:srgbClr val="83CAED"/>
    <a:srgbClr val="F8E457"/>
    <a:srgbClr val="B0B655"/>
    <a:srgbClr val="004B98"/>
    <a:srgbClr val="D2D5D8"/>
    <a:srgbClr val="84C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25" autoAdjust="0"/>
    <p:restoredTop sz="90458" autoAdjust="0"/>
  </p:normalViewPr>
  <p:slideViewPr>
    <p:cSldViewPr snapToGrid="0" snapToObjects="1" showGuides="1">
      <p:cViewPr varScale="1">
        <p:scale>
          <a:sx n="128" d="100"/>
          <a:sy n="128" d="100"/>
        </p:scale>
        <p:origin x="1650" y="162"/>
      </p:cViewPr>
      <p:guideLst>
        <p:guide orient="horz" pos="826"/>
        <p:guide pos="2880"/>
        <p:guide pos="385"/>
        <p:guide pos="2971"/>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55" d="100"/>
          <a:sy n="155" d="100"/>
        </p:scale>
        <p:origin x="3792"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C48656-D859-D244-9AFF-934D3CB4B2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a:extLst>
              <a:ext uri="{FF2B5EF4-FFF2-40B4-BE49-F238E27FC236}">
                <a16:creationId xmlns:a16="http://schemas.microsoft.com/office/drawing/2014/main" id="{839A4F4A-1C85-E447-8600-C4D59C9C92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453D8A-F543-E749-809F-D6FADAD61B03}" type="datetimeFigureOut">
              <a:rPr lang="en-ES" smtClean="0"/>
              <a:t>08/15/2024</a:t>
            </a:fld>
            <a:endParaRPr lang="en-ES"/>
          </a:p>
        </p:txBody>
      </p:sp>
      <p:sp>
        <p:nvSpPr>
          <p:cNvPr id="4" name="Footer Placeholder 3">
            <a:extLst>
              <a:ext uri="{FF2B5EF4-FFF2-40B4-BE49-F238E27FC236}">
                <a16:creationId xmlns:a16="http://schemas.microsoft.com/office/drawing/2014/main" id="{C6212B02-BAFD-B544-AE49-CBF3F2CB31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5" name="Slide Number Placeholder 4">
            <a:extLst>
              <a:ext uri="{FF2B5EF4-FFF2-40B4-BE49-F238E27FC236}">
                <a16:creationId xmlns:a16="http://schemas.microsoft.com/office/drawing/2014/main" id="{BB9C6C90-795E-9146-A124-4C9900F6D2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F2612-552C-FC4F-8D55-FD76179E4A03}" type="slidenum">
              <a:rPr lang="en-ES" smtClean="0"/>
              <a:t>‹#›</a:t>
            </a:fld>
            <a:endParaRPr lang="en-ES"/>
          </a:p>
        </p:txBody>
      </p:sp>
    </p:spTree>
    <p:extLst>
      <p:ext uri="{BB962C8B-B14F-4D97-AF65-F5344CB8AC3E}">
        <p14:creationId xmlns:p14="http://schemas.microsoft.com/office/powerpoint/2010/main" val="90264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E979AF-993D-B44A-A058-3581363D450F}" type="datetimeFigureOut">
              <a:rPr lang="en-ES" smtClean="0"/>
              <a:t>08/15/2024</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F9181-FF78-CC4B-8677-4D2CB8C9FB05}" type="slidenum">
              <a:rPr lang="en-ES" smtClean="0"/>
              <a:t>‹#›</a:t>
            </a:fld>
            <a:endParaRPr lang="en-ES"/>
          </a:p>
        </p:txBody>
      </p:sp>
    </p:spTree>
    <p:extLst>
      <p:ext uri="{BB962C8B-B14F-4D97-AF65-F5344CB8AC3E}">
        <p14:creationId xmlns:p14="http://schemas.microsoft.com/office/powerpoint/2010/main" val="192729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a:t>
            </a:fld>
            <a:endParaRPr lang="en-ES"/>
          </a:p>
        </p:txBody>
      </p:sp>
    </p:spTree>
    <p:extLst>
      <p:ext uri="{BB962C8B-B14F-4D97-AF65-F5344CB8AC3E}">
        <p14:creationId xmlns:p14="http://schemas.microsoft.com/office/powerpoint/2010/main" val="47173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009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2</a:t>
            </a:fld>
            <a:endParaRPr lang="en-ES"/>
          </a:p>
        </p:txBody>
      </p:sp>
    </p:spTree>
    <p:extLst>
      <p:ext uri="{BB962C8B-B14F-4D97-AF65-F5344CB8AC3E}">
        <p14:creationId xmlns:p14="http://schemas.microsoft.com/office/powerpoint/2010/main" val="828870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on photo to change photo. Consider using a black and white photo for impact.</a:t>
            </a:r>
          </a:p>
        </p:txBody>
      </p:sp>
      <p:sp>
        <p:nvSpPr>
          <p:cNvPr id="4" name="Slide Number Placeholder 3"/>
          <p:cNvSpPr>
            <a:spLocks noGrp="1"/>
          </p:cNvSpPr>
          <p:nvPr>
            <p:ph type="sldNum" sz="quarter" idx="5"/>
          </p:nvPr>
        </p:nvSpPr>
        <p:spPr/>
        <p:txBody>
          <a:bodyPr/>
          <a:lstStyle/>
          <a:p>
            <a:fld id="{2212CE10-123B-4027-B0AA-3ACF1F8C1E13}" type="slidenum">
              <a:rPr lang="en-US" smtClean="0"/>
              <a:t>3</a:t>
            </a:fld>
            <a:endParaRPr lang="en-US"/>
          </a:p>
        </p:txBody>
      </p:sp>
    </p:spTree>
    <p:extLst>
      <p:ext uri="{BB962C8B-B14F-4D97-AF65-F5344CB8AC3E}">
        <p14:creationId xmlns:p14="http://schemas.microsoft.com/office/powerpoint/2010/main" val="1735218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fontAlgn="base">
              <a:spcBef>
                <a:spcPct val="0"/>
              </a:spcBef>
              <a:spcAft>
                <a:spcPct val="0"/>
              </a:spcAft>
            </a:pPr>
            <a:fld id="{2D995167-AEF5-4BA1-9B58-7C2C137C6DC2}" type="slidenum">
              <a:rPr lang="en-US" altLang="en-US">
                <a:solidFill>
                  <a:srgbClr val="000000"/>
                </a:solidFill>
              </a:rPr>
              <a:pPr algn="r" fontAlgn="base">
                <a:spcBef>
                  <a:spcPct val="0"/>
                </a:spcBef>
                <a:spcAft>
                  <a:spcPct val="0"/>
                </a:spcAft>
              </a:pPr>
              <a:t>4</a:t>
            </a:fld>
            <a:endParaRPr lang="en-US" altLang="en-US">
              <a:solidFill>
                <a:srgbClr val="000000"/>
              </a:solidFill>
            </a:endParaRPr>
          </a:p>
        </p:txBody>
      </p:sp>
      <p:sp>
        <p:nvSpPr>
          <p:cNvPr id="6147" name="Text Box 2"/>
          <p:cNvSpPr txBox="1">
            <a:spLocks noChangeArrowheads="1"/>
          </p:cNvSpPr>
          <p:nvPr/>
        </p:nvSpPr>
        <p:spPr bwMode="auto">
          <a:xfrm>
            <a:off x="1150938" y="692150"/>
            <a:ext cx="4556125" cy="3416300"/>
          </a:xfrm>
          <a:prstGeom prst="rect">
            <a:avLst/>
          </a:prstGeom>
          <a:solidFill>
            <a:srgbClr val="FFFFFF"/>
          </a:solidFill>
          <a:ln w="9360">
            <a:solidFill>
              <a:srgbClr val="000000"/>
            </a:solidFill>
            <a:miter lim="800000"/>
            <a:headEnd/>
            <a:tailEnd/>
          </a:ln>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pPr>
            <a:endParaRPr lang="en-US" altLang="en-US" sz="1800">
              <a:solidFill>
                <a:srgbClr val="000000"/>
              </a:solidFill>
              <a:latin typeface="Verdana" panose="020B0604030504040204" pitchFamily="34" charset="0"/>
            </a:endParaRPr>
          </a:p>
        </p:txBody>
      </p:sp>
      <p:sp>
        <p:nvSpPr>
          <p:cNvPr id="6148" name="Rectangle 3"/>
          <p:cNvSpPr>
            <a:spLocks noGrp="1" noChangeArrowheads="1"/>
          </p:cNvSpPr>
          <p:nvPr>
            <p:ph type="body"/>
          </p:nvPr>
        </p:nvSpPr>
        <p:spPr>
          <a:xfrm>
            <a:off x="914400"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02967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75352B-728F-4434-B2F2-F695F7B73B70}" type="slidenum">
              <a:rPr lang="en-US" smtClean="0"/>
              <a:t>7</a:t>
            </a:fld>
            <a:endParaRPr lang="en-US"/>
          </a:p>
        </p:txBody>
      </p:sp>
    </p:spTree>
    <p:extLst>
      <p:ext uri="{BB962C8B-B14F-4D97-AF65-F5344CB8AC3E}">
        <p14:creationId xmlns:p14="http://schemas.microsoft.com/office/powerpoint/2010/main" val="2096692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75352B-728F-4434-B2F2-F695F7B73B70}" type="slidenum">
              <a:rPr lang="en-US" smtClean="0"/>
              <a:t>9</a:t>
            </a:fld>
            <a:endParaRPr lang="en-US"/>
          </a:p>
        </p:txBody>
      </p:sp>
    </p:spTree>
    <p:extLst>
      <p:ext uri="{BB962C8B-B14F-4D97-AF65-F5344CB8AC3E}">
        <p14:creationId xmlns:p14="http://schemas.microsoft.com/office/powerpoint/2010/main" val="3696138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17</a:t>
            </a:fld>
            <a:endParaRPr lang="en-ES"/>
          </a:p>
        </p:txBody>
      </p:sp>
    </p:spTree>
    <p:extLst>
      <p:ext uri="{BB962C8B-B14F-4D97-AF65-F5344CB8AC3E}">
        <p14:creationId xmlns:p14="http://schemas.microsoft.com/office/powerpoint/2010/main" val="2905312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834" name="Rectangle 2"/>
          <p:cNvSpPr>
            <a:spLocks noGrp="1" noRot="1" noChangeAspect="1" noChangeArrowheads="1" noTextEdit="1"/>
          </p:cNvSpPr>
          <p:nvPr>
            <p:ph type="sldImg"/>
          </p:nvPr>
        </p:nvSpPr>
        <p:spPr>
          <a:xfrm>
            <a:off x="393700" y="692150"/>
            <a:ext cx="6070600" cy="3416300"/>
          </a:xfrm>
          <a:ln/>
        </p:spPr>
      </p:sp>
      <p:sp>
        <p:nvSpPr>
          <p:cNvPr id="376835"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endParaRPr lang="en-US" altLang="en-US">
              <a:latin typeface="Arial" panose="020B0604020202020204" pitchFamily="34" charset="0"/>
            </a:endParaRPr>
          </a:p>
        </p:txBody>
      </p:sp>
    </p:spTree>
    <p:extLst>
      <p:ext uri="{BB962C8B-B14F-4D97-AF65-F5344CB8AC3E}">
        <p14:creationId xmlns:p14="http://schemas.microsoft.com/office/powerpoint/2010/main" val="4184873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DF9181-FF78-CC4B-8677-4D2CB8C9FB05}" type="slidenum">
              <a:rPr lang="en-ES" smtClean="0"/>
              <a:t>67</a:t>
            </a:fld>
            <a:endParaRPr lang="en-ES"/>
          </a:p>
        </p:txBody>
      </p:sp>
    </p:spTree>
    <p:extLst>
      <p:ext uri="{BB962C8B-B14F-4D97-AF65-F5344CB8AC3E}">
        <p14:creationId xmlns:p14="http://schemas.microsoft.com/office/powerpoint/2010/main" val="1985778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20895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6" y="195264"/>
            <a:ext cx="8642350" cy="651272"/>
          </a:xfrm>
        </p:spPr>
        <p:txBody>
          <a:bodyPr/>
          <a:lstStyle/>
          <a:p>
            <a:r>
              <a:rPr lang="en-US"/>
              <a:t>Click to edit Master title style</a:t>
            </a:r>
          </a:p>
        </p:txBody>
      </p:sp>
      <p:sp>
        <p:nvSpPr>
          <p:cNvPr id="3" name="Text Placeholder 2"/>
          <p:cNvSpPr>
            <a:spLocks noGrp="1"/>
          </p:cNvSpPr>
          <p:nvPr>
            <p:ph type="body" sz="half" idx="1"/>
          </p:nvPr>
        </p:nvSpPr>
        <p:spPr>
          <a:xfrm>
            <a:off x="250826" y="1279923"/>
            <a:ext cx="4244975" cy="37218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79923"/>
            <a:ext cx="4244975" cy="37218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66"/>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66"/>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5CD56C6-AE9E-4CF5-AD2B-BE7785741FA8}" type="slidenum">
              <a:rPr lang="en-US" altLang="en-US">
                <a:solidFill>
                  <a:srgbClr val="000066"/>
                </a:solidFill>
              </a:rPr>
              <a:pPr>
                <a:defRPr/>
              </a:pPr>
              <a:t>‹#›</a:t>
            </a:fld>
            <a:endParaRPr lang="en-US" altLang="en-US">
              <a:solidFill>
                <a:srgbClr val="000066"/>
              </a:solidFill>
            </a:endParaRPr>
          </a:p>
        </p:txBody>
      </p:sp>
    </p:spTree>
    <p:extLst>
      <p:ext uri="{BB962C8B-B14F-4D97-AF65-F5344CB8AC3E}">
        <p14:creationId xmlns:p14="http://schemas.microsoft.com/office/powerpoint/2010/main" val="2087796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idx="1"/>
          </p:nvPr>
        </p:nvSpPr>
        <p:spPr>
          <a:xfrm>
            <a:off x="628651"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5" name="Content Placeholder 2">
            <a:extLst>
              <a:ext uri="{FF2B5EF4-FFF2-40B4-BE49-F238E27FC236}">
                <a16:creationId xmlns:a16="http://schemas.microsoft.com/office/drawing/2014/main" id="{DE2A8665-3D98-5F4C-B8BA-2695EF3EB84B}"/>
              </a:ext>
            </a:extLst>
          </p:cNvPr>
          <p:cNvSpPr>
            <a:spLocks noGrp="1"/>
          </p:cNvSpPr>
          <p:nvPr>
            <p:ph idx="13"/>
          </p:nvPr>
        </p:nvSpPr>
        <p:spPr>
          <a:xfrm>
            <a:off x="3306537"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2">
            <a:extLst>
              <a:ext uri="{FF2B5EF4-FFF2-40B4-BE49-F238E27FC236}">
                <a16:creationId xmlns:a16="http://schemas.microsoft.com/office/drawing/2014/main" id="{FE6BF45F-5DB6-A44F-9DEC-ACD9EC85E433}"/>
              </a:ext>
            </a:extLst>
          </p:cNvPr>
          <p:cNvSpPr>
            <a:spLocks noGrp="1"/>
          </p:cNvSpPr>
          <p:nvPr>
            <p:ph idx="14"/>
          </p:nvPr>
        </p:nvSpPr>
        <p:spPr>
          <a:xfrm>
            <a:off x="5984422" y="1059657"/>
            <a:ext cx="2530862" cy="3124993"/>
          </a:xfrm>
          <a:solidFill>
            <a:schemeClr val="bg1">
              <a:lumMod val="95000"/>
            </a:schemeClr>
          </a:solidFill>
          <a:ln w="6350">
            <a:noFill/>
          </a:ln>
        </p:spPr>
        <p:txBody>
          <a:bodyPr lIns="72000" tIns="72000" rIns="72000" bIns="72000"/>
          <a:lstStyle>
            <a:lvl1pPr>
              <a:defRPr>
                <a:solidFill>
                  <a:srgbClr val="E33928"/>
                </a:solidFill>
              </a:defRPr>
            </a:lvl1pPr>
            <a:lvl2pPr algn="just">
              <a:defRPr>
                <a:solidFill>
                  <a:schemeClr val="tx1"/>
                </a:solidFill>
              </a:defRPr>
            </a:lvl2pPr>
            <a:lvl3pPr algn="just">
              <a:defRPr>
                <a:solidFill>
                  <a:schemeClr val="tx1"/>
                </a:solidFill>
              </a:defRPr>
            </a:lvl3pPr>
            <a:lvl4pPr algn="just">
              <a:defRPr>
                <a:solidFill>
                  <a:schemeClr val="tx1"/>
                </a:solidFill>
              </a:defRPr>
            </a:lvl4pPr>
            <a:lvl5pPr algn="just">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1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15183E"/>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635804" y="2256919"/>
            <a:ext cx="4929809" cy="1669774"/>
          </a:xfrm>
        </p:spPr>
        <p:txBody>
          <a:bodyPr/>
          <a:lstStyle>
            <a:lvl1pPr marL="0" indent="0" algn="l">
              <a:buNone/>
              <a:defRPr sz="1800" b="0" i="0">
                <a:solidFill>
                  <a:srgbClr val="E33928"/>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A93B5EC9-35C3-2E48-B4C1-EF6677BA8B04}" type="slidenum">
              <a:rPr lang="en-ES" smtClean="0"/>
              <a:t>‹#›</a:t>
            </a:fld>
            <a:endParaRPr lang="en-ES"/>
          </a:p>
        </p:txBody>
      </p:sp>
      <p:sp>
        <p:nvSpPr>
          <p:cNvPr id="29" name="Rectangle 28">
            <a:extLst>
              <a:ext uri="{FF2B5EF4-FFF2-40B4-BE49-F238E27FC236}">
                <a16:creationId xmlns:a16="http://schemas.microsoft.com/office/drawing/2014/main" id="{6050442B-4D37-C244-B633-8AA503A1F00B}"/>
              </a:ext>
            </a:extLst>
          </p:cNvPr>
          <p:cNvSpPr/>
          <p:nvPr userDrawn="1"/>
        </p:nvSpPr>
        <p:spPr>
          <a:xfrm>
            <a:off x="1" y="5052270"/>
            <a:ext cx="9144001" cy="91230"/>
          </a:xfrm>
          <a:prstGeom prst="rect">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Tree>
    <p:extLst>
      <p:ext uri="{BB962C8B-B14F-4D97-AF65-F5344CB8AC3E}">
        <p14:creationId xmlns:p14="http://schemas.microsoft.com/office/powerpoint/2010/main" val="64720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6" y="273845"/>
            <a:ext cx="7930243" cy="60563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79121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941408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857" y="273845"/>
            <a:ext cx="3952392" cy="1076490"/>
          </a:xfrm>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06056" y="1360967"/>
            <a:ext cx="3965944" cy="3164734"/>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2257423956"/>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3" name="Content Placeholder 2"/>
          <p:cNvSpPr>
            <a:spLocks noGrp="1"/>
          </p:cNvSpPr>
          <p:nvPr>
            <p:ph sz="half" idx="1"/>
          </p:nvPr>
        </p:nvSpPr>
        <p:spPr>
          <a:xfrm>
            <a:off x="628650"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Slide Number Placeholder 6"/>
          <p:cNvSpPr>
            <a:spLocks noGrp="1"/>
          </p:cNvSpPr>
          <p:nvPr>
            <p:ph type="sldNum" sz="quarter" idx="12"/>
          </p:nvPr>
        </p:nvSpPr>
        <p:spPr/>
        <p:txBody>
          <a:bodyPr/>
          <a:lstStyle/>
          <a:p>
            <a:fld id="{A93B5EC9-35C3-2E48-B4C1-EF6677BA8B04}" type="slidenum">
              <a:rPr lang="en-ES" smtClean="0"/>
              <a:t>‹#›</a:t>
            </a:fld>
            <a:endParaRPr lang="en-ES"/>
          </a:p>
        </p:txBody>
      </p:sp>
      <p:sp>
        <p:nvSpPr>
          <p:cNvPr id="6" name="Content Placeholder 2">
            <a:extLst>
              <a:ext uri="{FF2B5EF4-FFF2-40B4-BE49-F238E27FC236}">
                <a16:creationId xmlns:a16="http://schemas.microsoft.com/office/drawing/2014/main" id="{2B6BF8B1-29B1-754E-BDE2-3A6D2E1B93F0}"/>
              </a:ext>
            </a:extLst>
          </p:cNvPr>
          <p:cNvSpPr>
            <a:spLocks noGrp="1"/>
          </p:cNvSpPr>
          <p:nvPr>
            <p:ph sz="half" idx="13"/>
          </p:nvPr>
        </p:nvSpPr>
        <p:spPr>
          <a:xfrm>
            <a:off x="4788024" y="879475"/>
            <a:ext cx="3744000" cy="3753247"/>
          </a:xfrm>
        </p:spPr>
        <p:txBody>
          <a:bodyPr/>
          <a:lstStyle>
            <a:lvl1pPr>
              <a:defRPr sz="1600">
                <a:solidFill>
                  <a:srgbClr val="15183E"/>
                </a:solidFill>
              </a:defRPr>
            </a:lvl1pPr>
            <a:lvl2pPr>
              <a:defRPr sz="1400">
                <a:solidFill>
                  <a:srgbClr val="15183E"/>
                </a:solidFill>
              </a:defRPr>
            </a:lvl2pPr>
            <a:lvl3pPr>
              <a:defRPr sz="1200">
                <a:solidFill>
                  <a:srgbClr val="15183E"/>
                </a:solidFill>
              </a:defRPr>
            </a:lvl3pPr>
            <a:lvl4pPr>
              <a:defRPr>
                <a:solidFill>
                  <a:srgbClr val="15183E"/>
                </a:solidFill>
              </a:defRPr>
            </a:lvl4pPr>
            <a:lvl5pPr>
              <a:defRPr>
                <a:solidFill>
                  <a:srgbClr val="15183E"/>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9251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15183E"/>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81CEA5-7B09-1940-8891-948ECDCED1DF}"/>
              </a:ext>
            </a:extLst>
          </p:cNvPr>
          <p:cNvSpPr>
            <a:spLocks noGrp="1"/>
          </p:cNvSpPr>
          <p:nvPr>
            <p:ph type="ctrTitle"/>
          </p:nvPr>
        </p:nvSpPr>
        <p:spPr>
          <a:xfrm>
            <a:off x="635804" y="825115"/>
            <a:ext cx="4929809" cy="1431804"/>
          </a:xfrm>
        </p:spPr>
        <p:txBody>
          <a:bodyPr anchor="b"/>
          <a:lstStyle>
            <a:lvl1pPr algn="l">
              <a:defRPr sz="4500">
                <a:solidFill>
                  <a:schemeClr val="bg1"/>
                </a:solidFill>
              </a:defRPr>
            </a:lvl1pPr>
          </a:lstStyle>
          <a:p>
            <a:r>
              <a:rPr lang="en-GB" dirty="0"/>
              <a:t>Click to edit Master title style</a:t>
            </a:r>
            <a:endParaRPr lang="en-US" dirty="0"/>
          </a:p>
        </p:txBody>
      </p:sp>
      <p:sp>
        <p:nvSpPr>
          <p:cNvPr id="23" name="Subtitle 2">
            <a:extLst>
              <a:ext uri="{FF2B5EF4-FFF2-40B4-BE49-F238E27FC236}">
                <a16:creationId xmlns:a16="http://schemas.microsoft.com/office/drawing/2014/main" id="{BA2F10F2-46BC-BA45-BA94-AAC28FC58802}"/>
              </a:ext>
            </a:extLst>
          </p:cNvPr>
          <p:cNvSpPr>
            <a:spLocks noGrp="1"/>
          </p:cNvSpPr>
          <p:nvPr>
            <p:ph type="subTitle" idx="1" hasCustomPrompt="1"/>
          </p:nvPr>
        </p:nvSpPr>
        <p:spPr>
          <a:xfrm>
            <a:off x="635804" y="2256919"/>
            <a:ext cx="4929809" cy="1669774"/>
          </a:xfrm>
        </p:spPr>
        <p:txBody>
          <a:bodyPr/>
          <a:lstStyle>
            <a:lvl1pPr marL="0" indent="0" algn="l">
              <a:buNone/>
              <a:defRPr sz="1800" b="0" i="0">
                <a:solidFill>
                  <a:srgbClr val="83CAED"/>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19" name="Slide Number Placeholder 5">
            <a:extLst>
              <a:ext uri="{FF2B5EF4-FFF2-40B4-BE49-F238E27FC236}">
                <a16:creationId xmlns:a16="http://schemas.microsoft.com/office/drawing/2014/main" id="{9D5209BD-6C75-C845-B1AD-A01A30541946}"/>
              </a:ext>
            </a:extLst>
          </p:cNvPr>
          <p:cNvSpPr>
            <a:spLocks noGrp="1"/>
          </p:cNvSpPr>
          <p:nvPr>
            <p:ph type="sldNum" sz="quarter" idx="12"/>
          </p:nvPr>
        </p:nvSpPr>
        <p:spPr>
          <a:xfrm>
            <a:off x="7939511" y="4644970"/>
            <a:ext cx="594889" cy="273844"/>
          </a:xfrm>
        </p:spPr>
        <p:txBody>
          <a:bodyPr/>
          <a:lstStyle>
            <a:lvl1pPr>
              <a:defRPr>
                <a:solidFill>
                  <a:schemeClr val="bg1"/>
                </a:solidFill>
              </a:defRPr>
            </a:lvl1pPr>
          </a:lstStyle>
          <a:p>
            <a:fld id="{A93B5EC9-35C3-2E48-B4C1-EF6677BA8B04}" type="slidenum">
              <a:rPr lang="en-ES" smtClean="0"/>
              <a:pPr/>
              <a:t>‹#›</a:t>
            </a:fld>
            <a:endParaRPr lang="en-ES" dirty="0"/>
          </a:p>
        </p:txBody>
      </p:sp>
      <p:grpSp>
        <p:nvGrpSpPr>
          <p:cNvPr id="20" name="Group 19">
            <a:extLst>
              <a:ext uri="{FF2B5EF4-FFF2-40B4-BE49-F238E27FC236}">
                <a16:creationId xmlns:a16="http://schemas.microsoft.com/office/drawing/2014/main" id="{DCD9215C-8185-D144-8089-29AEEFF754BB}"/>
              </a:ext>
            </a:extLst>
          </p:cNvPr>
          <p:cNvGrpSpPr/>
          <p:nvPr userDrawn="1"/>
        </p:nvGrpSpPr>
        <p:grpSpPr>
          <a:xfrm>
            <a:off x="228500" y="4478344"/>
            <a:ext cx="8305900" cy="607097"/>
            <a:chOff x="228500" y="4478344"/>
            <a:chExt cx="8305900" cy="607097"/>
          </a:xfrm>
        </p:grpSpPr>
        <p:pic>
          <p:nvPicPr>
            <p:cNvPr id="35" name="Picture 34">
              <a:extLst>
                <a:ext uri="{FF2B5EF4-FFF2-40B4-BE49-F238E27FC236}">
                  <a16:creationId xmlns:a16="http://schemas.microsoft.com/office/drawing/2014/main" id="{71AD0E1E-2E36-A04D-B039-85B6D2FA6D29}"/>
                </a:ext>
              </a:extLst>
            </p:cNvPr>
            <p:cNvPicPr>
              <a:picLocks noChangeAspect="1"/>
            </p:cNvPicPr>
            <p:nvPr userDrawn="1"/>
          </p:nvPicPr>
          <p:blipFill>
            <a:blip r:embed="rId2"/>
            <a:srcRect/>
            <a:stretch/>
          </p:blipFill>
          <p:spPr>
            <a:xfrm>
              <a:off x="228500" y="4478344"/>
              <a:ext cx="258623" cy="607097"/>
            </a:xfrm>
            <a:prstGeom prst="rect">
              <a:avLst/>
            </a:prstGeom>
          </p:spPr>
        </p:pic>
        <p:cxnSp>
          <p:nvCxnSpPr>
            <p:cNvPr id="24" name="Straight Connector 23">
              <a:extLst>
                <a:ext uri="{FF2B5EF4-FFF2-40B4-BE49-F238E27FC236}">
                  <a16:creationId xmlns:a16="http://schemas.microsoft.com/office/drawing/2014/main" id="{02B608AA-1CA7-5E43-9232-5CDC233019D0}"/>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006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0395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93B5EC9-35C3-2E48-B4C1-EF6677BA8B04}" type="slidenum">
              <a:rPr lang="en-ES" smtClean="0"/>
              <a:t>‹#›</a:t>
            </a:fld>
            <a:endParaRPr lang="en-ES"/>
          </a:p>
        </p:txBody>
      </p:sp>
    </p:spTree>
    <p:extLst>
      <p:ext uri="{BB962C8B-B14F-4D97-AF65-F5344CB8AC3E}">
        <p14:creationId xmlns:p14="http://schemas.microsoft.com/office/powerpoint/2010/main" val="32459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6857" y="273845"/>
            <a:ext cx="7886700" cy="605630"/>
          </a:xfrm>
          <a:prstGeom prst="rect">
            <a:avLst/>
          </a:prstGeom>
        </p:spPr>
        <p:txBody>
          <a:bodyPr vert="horz" lIns="0" tIns="36000" rIns="0" bIns="3600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616857" y="879475"/>
            <a:ext cx="7917543" cy="3634468"/>
          </a:xfrm>
          <a:prstGeom prst="rect">
            <a:avLst/>
          </a:prstGeom>
        </p:spPr>
        <p:txBody>
          <a:bodyPr vert="horz" lIns="0" tIns="36000" rIns="0" bIns="3600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7939511" y="4644970"/>
            <a:ext cx="594889" cy="273844"/>
          </a:xfrm>
          <a:prstGeom prst="rect">
            <a:avLst/>
          </a:prstGeom>
        </p:spPr>
        <p:txBody>
          <a:bodyPr vert="horz" lIns="0" tIns="0" rIns="0" bIns="0" rtlCol="0" anchor="ctr"/>
          <a:lstStyle>
            <a:lvl1pPr algn="r">
              <a:defRPr sz="1500" b="0" i="0">
                <a:solidFill>
                  <a:srgbClr val="181A40"/>
                </a:solidFill>
                <a:latin typeface="Calibri" panose="020F0502020204030204" pitchFamily="34" charset="0"/>
                <a:cs typeface="Calibri" panose="020F0502020204030204" pitchFamily="34" charset="0"/>
              </a:defRPr>
            </a:lvl1pPr>
          </a:lstStyle>
          <a:p>
            <a:fld id="{A93B5EC9-35C3-2E48-B4C1-EF6677BA8B04}" type="slidenum">
              <a:rPr lang="en-ES" smtClean="0"/>
              <a:pPr/>
              <a:t>‹#›</a:t>
            </a:fld>
            <a:endParaRPr lang="en-ES" dirty="0"/>
          </a:p>
        </p:txBody>
      </p:sp>
      <p:grpSp>
        <p:nvGrpSpPr>
          <p:cNvPr id="16" name="Group 15">
            <a:extLst>
              <a:ext uri="{FF2B5EF4-FFF2-40B4-BE49-F238E27FC236}">
                <a16:creationId xmlns:a16="http://schemas.microsoft.com/office/drawing/2014/main" id="{523D5D82-5565-9244-820D-C40452153CD5}"/>
              </a:ext>
            </a:extLst>
          </p:cNvPr>
          <p:cNvGrpSpPr/>
          <p:nvPr userDrawn="1"/>
        </p:nvGrpSpPr>
        <p:grpSpPr>
          <a:xfrm>
            <a:off x="-1085851" y="-87875"/>
            <a:ext cx="243641" cy="1602245"/>
            <a:chOff x="-3804988" y="168965"/>
            <a:chExt cx="729215" cy="6394001"/>
          </a:xfrm>
        </p:grpSpPr>
        <p:sp>
          <p:nvSpPr>
            <p:cNvPr id="8" name="Oval 7">
              <a:extLst>
                <a:ext uri="{FF2B5EF4-FFF2-40B4-BE49-F238E27FC236}">
                  <a16:creationId xmlns:a16="http://schemas.microsoft.com/office/drawing/2014/main" id="{7612AFCC-79E7-8F43-B10B-DC9B3821EB7F}"/>
                </a:ext>
              </a:extLst>
            </p:cNvPr>
            <p:cNvSpPr/>
            <p:nvPr userDrawn="1"/>
          </p:nvSpPr>
          <p:spPr>
            <a:xfrm>
              <a:off x="-3804988" y="168965"/>
              <a:ext cx="729215" cy="729215"/>
            </a:xfrm>
            <a:prstGeom prst="ellipse">
              <a:avLst/>
            </a:prstGeom>
            <a:solidFill>
              <a:srgbClr val="151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9" name="Oval 8">
              <a:extLst>
                <a:ext uri="{FF2B5EF4-FFF2-40B4-BE49-F238E27FC236}">
                  <a16:creationId xmlns:a16="http://schemas.microsoft.com/office/drawing/2014/main" id="{01A177CA-3D58-AA4C-A405-3DF2883BE2C4}"/>
                </a:ext>
              </a:extLst>
            </p:cNvPr>
            <p:cNvSpPr/>
            <p:nvPr userDrawn="1"/>
          </p:nvSpPr>
          <p:spPr>
            <a:xfrm>
              <a:off x="-3804988" y="1113096"/>
              <a:ext cx="729215" cy="729215"/>
            </a:xfrm>
            <a:prstGeom prst="ellipse">
              <a:avLst/>
            </a:prstGeom>
            <a:solidFill>
              <a:srgbClr val="84C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0" name="Oval 9">
              <a:extLst>
                <a:ext uri="{FF2B5EF4-FFF2-40B4-BE49-F238E27FC236}">
                  <a16:creationId xmlns:a16="http://schemas.microsoft.com/office/drawing/2014/main" id="{2931AA96-87F9-DF45-B4EC-E013630A472D}"/>
                </a:ext>
              </a:extLst>
            </p:cNvPr>
            <p:cNvSpPr/>
            <p:nvPr userDrawn="1"/>
          </p:nvSpPr>
          <p:spPr>
            <a:xfrm>
              <a:off x="-3804988" y="2057227"/>
              <a:ext cx="729215" cy="729215"/>
            </a:xfrm>
            <a:prstGeom prst="ellipse">
              <a:avLst/>
            </a:prstGeom>
            <a:solidFill>
              <a:srgbClr val="00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1" name="Oval 10">
              <a:extLst>
                <a:ext uri="{FF2B5EF4-FFF2-40B4-BE49-F238E27FC236}">
                  <a16:creationId xmlns:a16="http://schemas.microsoft.com/office/drawing/2014/main" id="{56E67ABF-F2FE-7840-A281-64284A0A91AB}"/>
                </a:ext>
              </a:extLst>
            </p:cNvPr>
            <p:cNvSpPr/>
            <p:nvPr userDrawn="1"/>
          </p:nvSpPr>
          <p:spPr>
            <a:xfrm>
              <a:off x="-3804988" y="3001358"/>
              <a:ext cx="729215" cy="729215"/>
            </a:xfrm>
            <a:prstGeom prst="ellipse">
              <a:avLst/>
            </a:prstGeom>
            <a:solidFill>
              <a:srgbClr val="D2D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2" name="Oval 11">
              <a:extLst>
                <a:ext uri="{FF2B5EF4-FFF2-40B4-BE49-F238E27FC236}">
                  <a16:creationId xmlns:a16="http://schemas.microsoft.com/office/drawing/2014/main" id="{8567535E-3C90-E246-9A10-52DEA058ECD5}"/>
                </a:ext>
              </a:extLst>
            </p:cNvPr>
            <p:cNvSpPr/>
            <p:nvPr userDrawn="1"/>
          </p:nvSpPr>
          <p:spPr>
            <a:xfrm>
              <a:off x="-3804988" y="3945489"/>
              <a:ext cx="729215" cy="729215"/>
            </a:xfrm>
            <a:prstGeom prst="ellipse">
              <a:avLst/>
            </a:prstGeom>
            <a:solidFill>
              <a:srgbClr val="E33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3" name="Oval 12">
              <a:extLst>
                <a:ext uri="{FF2B5EF4-FFF2-40B4-BE49-F238E27FC236}">
                  <a16:creationId xmlns:a16="http://schemas.microsoft.com/office/drawing/2014/main" id="{7082067E-C86F-FA47-A1C7-F07A0411827A}"/>
                </a:ext>
              </a:extLst>
            </p:cNvPr>
            <p:cNvSpPr/>
            <p:nvPr userDrawn="1"/>
          </p:nvSpPr>
          <p:spPr>
            <a:xfrm>
              <a:off x="-3804988" y="4889620"/>
              <a:ext cx="729215" cy="729215"/>
            </a:xfrm>
            <a:prstGeom prst="ellipse">
              <a:avLst/>
            </a:prstGeom>
            <a:solidFill>
              <a:srgbClr val="B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14" name="Oval 13">
              <a:extLst>
                <a:ext uri="{FF2B5EF4-FFF2-40B4-BE49-F238E27FC236}">
                  <a16:creationId xmlns:a16="http://schemas.microsoft.com/office/drawing/2014/main" id="{4F09F12F-6D0F-C044-B85B-EF742E08CCDE}"/>
                </a:ext>
              </a:extLst>
            </p:cNvPr>
            <p:cNvSpPr/>
            <p:nvPr userDrawn="1"/>
          </p:nvSpPr>
          <p:spPr>
            <a:xfrm>
              <a:off x="-3804988" y="5833751"/>
              <a:ext cx="729215" cy="729215"/>
            </a:xfrm>
            <a:prstGeom prst="ellipse">
              <a:avLst/>
            </a:prstGeom>
            <a:solidFill>
              <a:srgbClr val="F8E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grpSp>
        <p:nvGrpSpPr>
          <p:cNvPr id="23" name="Group 22">
            <a:extLst>
              <a:ext uri="{FF2B5EF4-FFF2-40B4-BE49-F238E27FC236}">
                <a16:creationId xmlns:a16="http://schemas.microsoft.com/office/drawing/2014/main" id="{D9FC8D11-4611-0A4E-84A2-AE376DE5ED19}"/>
              </a:ext>
            </a:extLst>
          </p:cNvPr>
          <p:cNvGrpSpPr/>
          <p:nvPr userDrawn="1"/>
        </p:nvGrpSpPr>
        <p:grpSpPr>
          <a:xfrm>
            <a:off x="228500" y="4478344"/>
            <a:ext cx="8305900" cy="607097"/>
            <a:chOff x="228500" y="4478344"/>
            <a:chExt cx="8305900" cy="607097"/>
          </a:xfrm>
        </p:grpSpPr>
        <p:pic>
          <p:nvPicPr>
            <p:cNvPr id="18" name="Picture 17">
              <a:extLst>
                <a:ext uri="{FF2B5EF4-FFF2-40B4-BE49-F238E27FC236}">
                  <a16:creationId xmlns:a16="http://schemas.microsoft.com/office/drawing/2014/main" id="{3C01CDAE-AC08-A04F-A156-90DB41AE38AB}"/>
                </a:ext>
              </a:extLst>
            </p:cNvPr>
            <p:cNvPicPr>
              <a:picLocks noChangeAspect="1"/>
            </p:cNvPicPr>
            <p:nvPr userDrawn="1"/>
          </p:nvPicPr>
          <p:blipFill>
            <a:blip r:embed="rId12"/>
            <a:srcRect/>
            <a:stretch/>
          </p:blipFill>
          <p:spPr>
            <a:xfrm>
              <a:off x="228500" y="4478344"/>
              <a:ext cx="258623" cy="607097"/>
            </a:xfrm>
            <a:prstGeom prst="rect">
              <a:avLst/>
            </a:prstGeom>
          </p:spPr>
        </p:pic>
        <p:cxnSp>
          <p:nvCxnSpPr>
            <p:cNvPr id="21" name="Straight Connector 20">
              <a:extLst>
                <a:ext uri="{FF2B5EF4-FFF2-40B4-BE49-F238E27FC236}">
                  <a16:creationId xmlns:a16="http://schemas.microsoft.com/office/drawing/2014/main" id="{78DE5A2D-7552-B743-9452-F5721F56B39E}"/>
                </a:ext>
              </a:extLst>
            </p:cNvPr>
            <p:cNvCxnSpPr>
              <a:cxnSpLocks/>
            </p:cNvCxnSpPr>
            <p:nvPr userDrawn="1"/>
          </p:nvCxnSpPr>
          <p:spPr>
            <a:xfrm>
              <a:off x="609600" y="4622800"/>
              <a:ext cx="7924800" cy="0"/>
            </a:xfrm>
            <a:prstGeom prst="line">
              <a:avLst/>
            </a:prstGeom>
            <a:ln w="25400">
              <a:solidFill>
                <a:srgbClr val="181A4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925449"/>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2" r:id="rId3"/>
    <p:sldLayoutId id="2147483698" r:id="rId4"/>
    <p:sldLayoutId id="2147483700" r:id="rId5"/>
    <p:sldLayoutId id="2147483699" r:id="rId6"/>
    <p:sldLayoutId id="2147483688" r:id="rId7"/>
    <p:sldLayoutId id="2147483690" r:id="rId8"/>
    <p:sldLayoutId id="2147483691" r:id="rId9"/>
    <p:sldLayoutId id="2147483701" r:id="rId10"/>
  </p:sldLayoutIdLst>
  <p:hf hdr="0" ftr="0" dt="0"/>
  <p:txStyles>
    <p:title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p:titleStyle>
    <p:body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A78EE-A878-46A7-A1F1-D817A502B158}"/>
              </a:ext>
            </a:extLst>
          </p:cNvPr>
          <p:cNvSpPr txBox="1"/>
          <p:nvPr/>
        </p:nvSpPr>
        <p:spPr>
          <a:xfrm>
            <a:off x="619538" y="381000"/>
            <a:ext cx="7865165" cy="4154984"/>
          </a:xfrm>
          <a:prstGeom prst="rect">
            <a:avLst/>
          </a:prstGeom>
          <a:noFill/>
        </p:spPr>
        <p:txBody>
          <a:bodyPr wrap="square" rtlCol="0">
            <a:spAutoFit/>
          </a:bodyPr>
          <a:lstStyle/>
          <a:p>
            <a:pPr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The following presentation and all materials provided are the intellectual property of </a:t>
            </a:r>
            <a:br>
              <a:rPr lang="en-US" sz="2400" b="1" dirty="0">
                <a:solidFill>
                  <a:schemeClr val="bg1"/>
                </a:solidFill>
                <a:effectLst/>
                <a:latin typeface="Calibri" panose="020F0502020204030204" pitchFamily="34" charset="0"/>
                <a:ea typeface="Calibri" panose="020F0502020204030204" pitchFamily="34" charset="0"/>
              </a:rPr>
            </a:br>
            <a:r>
              <a:rPr lang="en-US" sz="2400" b="1" dirty="0">
                <a:solidFill>
                  <a:schemeClr val="bg1"/>
                </a:solidFill>
                <a:effectLst/>
                <a:latin typeface="Calibri" panose="020F0502020204030204" pitchFamily="34" charset="0"/>
                <a:ea typeface="Calibri" panose="020F0502020204030204" pitchFamily="34" charset="0"/>
              </a:rPr>
              <a:t>The American Radio Relay League, Inc. (“ARRL”).</a:t>
            </a:r>
            <a:br>
              <a:rPr lang="en-US" sz="2400" b="1" dirty="0">
                <a:solidFill>
                  <a:schemeClr val="bg1"/>
                </a:solidFill>
                <a:effectLst/>
                <a:latin typeface="Calibri" panose="020F0502020204030204" pitchFamily="34" charset="0"/>
                <a:ea typeface="Calibri" panose="020F0502020204030204" pitchFamily="34" charset="0"/>
              </a:rPr>
            </a:br>
            <a:r>
              <a:rPr lang="en-US" sz="2400" b="1">
                <a:solidFill>
                  <a:schemeClr val="bg1"/>
                </a:solidFill>
                <a:effectLst/>
                <a:latin typeface="Calibri" panose="020F0502020204030204" pitchFamily="34" charset="0"/>
                <a:ea typeface="Calibri" panose="020F0502020204030204" pitchFamily="34" charset="0"/>
              </a:rPr>
              <a:t>No </a:t>
            </a:r>
            <a:r>
              <a:rPr lang="en-US" sz="2400" b="1" dirty="0">
                <a:solidFill>
                  <a:schemeClr val="bg1"/>
                </a:solidFill>
                <a:effectLst/>
                <a:latin typeface="Calibri" panose="020F0502020204030204" pitchFamily="34" charset="0"/>
                <a:ea typeface="Calibri" panose="020F0502020204030204" pitchFamily="34" charset="0"/>
              </a:rPr>
              <a:t>part of this presentation may be copied, recorded,  reproduced, or distributed in any manner without express written permission from an authorized representative of the ARRL specifically referencing this presentation and material.</a:t>
            </a:r>
            <a:endParaRPr lang="en-US" sz="2400" dirty="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2400" dirty="0">
                <a:solidFill>
                  <a:schemeClr val="bg1"/>
                </a:solidFill>
                <a:effectLst/>
                <a:latin typeface="Calibri" panose="020F0502020204030204" pitchFamily="34" charset="0"/>
                <a:ea typeface="Calibri" panose="020F0502020204030204" pitchFamily="34" charset="0"/>
              </a:rPr>
              <a:t> </a:t>
            </a: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Copyright 2021 ARRL</a:t>
            </a:r>
            <a:endParaRPr lang="en-US" sz="2400" dirty="0">
              <a:solidFill>
                <a:schemeClr val="bg1"/>
              </a:solidFill>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2400" b="1" dirty="0">
                <a:solidFill>
                  <a:schemeClr val="bg1"/>
                </a:solidFill>
                <a:effectLst/>
                <a:latin typeface="Calibri" panose="020F0502020204030204" pitchFamily="34" charset="0"/>
                <a:ea typeface="Calibri" panose="020F0502020204030204" pitchFamily="34" charset="0"/>
              </a:rPr>
              <a:t>All Rights Reserved</a:t>
            </a:r>
            <a:endParaRPr lang="en-US" sz="2400" dirty="0">
              <a:solidFill>
                <a:schemeClr val="bg1"/>
              </a:solidFill>
              <a:effectLst/>
              <a:latin typeface="Calibri" panose="020F0502020204030204" pitchFamily="34" charset="0"/>
              <a:ea typeface="Calibri" panose="020F0502020204030204" pitchFamily="34" charset="0"/>
            </a:endParaRPr>
          </a:p>
        </p:txBody>
      </p:sp>
    </p:spTree>
    <p:custDataLst>
      <p:tags r:id="rId1"/>
    </p:custDataLst>
    <p:extLst>
      <p:ext uri="{BB962C8B-B14F-4D97-AF65-F5344CB8AC3E}">
        <p14:creationId xmlns:p14="http://schemas.microsoft.com/office/powerpoint/2010/main" val="161509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p:txBody>
          <a:bodyPr/>
          <a:lstStyle/>
          <a:p>
            <a:pPr algn="ctr"/>
            <a:r>
              <a:rPr lang="en-US" altLang="en-US" sz="2700" b="1" dirty="0">
                <a:latin typeface="+mn-lt"/>
              </a:rPr>
              <a:t>Your HF Transmitter</a:t>
            </a:r>
            <a:endParaRPr lang="en-US" altLang="en-US" sz="2700" dirty="0"/>
          </a:p>
        </p:txBody>
      </p:sp>
      <p:sp>
        <p:nvSpPr>
          <p:cNvPr id="60419" name="Rectangle 3"/>
          <p:cNvSpPr>
            <a:spLocks noGrp="1" noChangeArrowheads="1"/>
          </p:cNvSpPr>
          <p:nvPr>
            <p:ph type="body" idx="1"/>
          </p:nvPr>
        </p:nvSpPr>
        <p:spPr/>
        <p:txBody>
          <a:bodyPr/>
          <a:lstStyle/>
          <a:p>
            <a:pPr>
              <a:buFont typeface="Wingdings" panose="05000000000000000000" pitchFamily="2" charset="2"/>
              <a:buChar char="Ø"/>
            </a:pPr>
            <a:r>
              <a:rPr lang="en-US" altLang="en-US" dirty="0"/>
              <a:t>Flat-topping of a single-sideband phone transmission is </a:t>
            </a:r>
            <a:r>
              <a:rPr lang="en-US" altLang="en-US" b="1" dirty="0"/>
              <a:t>signal distortion caused by excessive  drive</a:t>
            </a:r>
            <a:r>
              <a:rPr lang="en-US" altLang="en-US" dirty="0"/>
              <a:t>. </a:t>
            </a:r>
            <a:r>
              <a:rPr lang="en-US" altLang="en-US" sz="750" dirty="0"/>
              <a:t>(G8A10)</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60420" name="Picture 4" descr="pg 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208" y="2144522"/>
            <a:ext cx="2834879"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Text Box 5"/>
          <p:cNvSpPr txBox="1">
            <a:spLocks noChangeArrowheads="1"/>
          </p:cNvSpPr>
          <p:nvPr/>
        </p:nvSpPr>
        <p:spPr bwMode="auto">
          <a:xfrm>
            <a:off x="5463182" y="3740551"/>
            <a:ext cx="231636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eaLnBrk="1" hangingPunct="1">
              <a:spcBef>
                <a:spcPct val="50000"/>
              </a:spcBef>
              <a:buClrTx/>
              <a:buFontTx/>
              <a:buNone/>
            </a:pPr>
            <a:r>
              <a:rPr lang="en-US" altLang="en-US" sz="1500" b="1" dirty="0">
                <a:solidFill>
                  <a:srgbClr val="FF0000"/>
                </a:solidFill>
                <a:latin typeface="Calibri (Body)"/>
              </a:rPr>
              <a:t>Oscilloscope Waveform Showing “</a:t>
            </a:r>
            <a:r>
              <a:rPr lang="en-US" altLang="en-US" sz="1500" b="1" dirty="0" err="1">
                <a:solidFill>
                  <a:srgbClr val="FF0000"/>
                </a:solidFill>
                <a:latin typeface="Calibri (Body)"/>
              </a:rPr>
              <a:t>Flattopping</a:t>
            </a:r>
            <a:r>
              <a:rPr lang="en-US" altLang="en-US" sz="1500" b="1" dirty="0">
                <a:solidFill>
                  <a:srgbClr val="FF0000"/>
                </a:solidFill>
                <a:latin typeface="Calibri (Body)"/>
              </a:rPr>
              <a:t>”</a:t>
            </a:r>
          </a:p>
        </p:txBody>
      </p:sp>
      <p:sp>
        <p:nvSpPr>
          <p:cNvPr id="60422" name="Line 6"/>
          <p:cNvSpPr>
            <a:spLocks noChangeShapeType="1"/>
          </p:cNvSpPr>
          <p:nvPr/>
        </p:nvSpPr>
        <p:spPr bwMode="auto">
          <a:xfrm>
            <a:off x="631429" y="1537500"/>
            <a:ext cx="1006871" cy="8333"/>
          </a:xfrm>
          <a:prstGeom prst="line">
            <a:avLst/>
          </a:prstGeom>
          <a:noFill/>
          <a:ln w="3810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60423" name="Line 7"/>
          <p:cNvSpPr>
            <a:spLocks noChangeShapeType="1"/>
          </p:cNvSpPr>
          <p:nvPr/>
        </p:nvSpPr>
        <p:spPr bwMode="auto">
          <a:xfrm>
            <a:off x="1548209" y="1878612"/>
            <a:ext cx="1402160" cy="1050325"/>
          </a:xfrm>
          <a:prstGeom prst="line">
            <a:avLst/>
          </a:prstGeom>
          <a:noFill/>
          <a:ln w="38100" cap="sq">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 name="Slide Number Placeholder 1"/>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10</a:t>
            </a:fld>
            <a:endParaRPr lang="en-US" altLang="en-US">
              <a:solidFill>
                <a:srgbClr val="000066"/>
              </a:solidFill>
            </a:endParaRPr>
          </a:p>
        </p:txBody>
      </p:sp>
      <p:cxnSp>
        <p:nvCxnSpPr>
          <p:cNvPr id="6" name="Straight Connector 5"/>
          <p:cNvCxnSpPr/>
          <p:nvPr/>
        </p:nvCxnSpPr>
        <p:spPr bwMode="auto">
          <a:xfrm>
            <a:off x="1548209" y="1545833"/>
            <a:ext cx="0" cy="301824"/>
          </a:xfrm>
          <a:prstGeom prst="line">
            <a:avLst/>
          </a:prstGeom>
          <a:solidFill>
            <a:schemeClr val="accent1"/>
          </a:solidFill>
          <a:ln w="38100" cap="sq" cmpd="sng" algn="ctr">
            <a:solidFill>
              <a:srgbClr val="FF0000"/>
            </a:solidFill>
            <a:prstDash val="solid"/>
            <a:round/>
            <a:headEnd type="none" w="sm" len="sm"/>
            <a:tailEnd type="none" w="sm" len="sm"/>
          </a:ln>
          <a:effectLst/>
        </p:spPr>
      </p:cxnSp>
      <p:pic>
        <p:nvPicPr>
          <p:cNvPr id="10" name="Picture 9" descr="Image result for Transmitter Modulation clippi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4602" y="2252072"/>
            <a:ext cx="2604611" cy="1092994"/>
          </a:xfrm>
          <a:prstGeom prst="rect">
            <a:avLst/>
          </a:prstGeom>
          <a:noFill/>
          <a:ln>
            <a:noFill/>
          </a:ln>
        </p:spPr>
      </p:pic>
      <p:sp>
        <p:nvSpPr>
          <p:cNvPr id="11" name="Line 7"/>
          <p:cNvSpPr>
            <a:spLocks noChangeShapeType="1"/>
          </p:cNvSpPr>
          <p:nvPr/>
        </p:nvSpPr>
        <p:spPr bwMode="auto">
          <a:xfrm>
            <a:off x="7200900" y="1878612"/>
            <a:ext cx="0" cy="567734"/>
          </a:xfrm>
          <a:prstGeom prst="line">
            <a:avLst/>
          </a:prstGeom>
          <a:noFill/>
          <a:ln w="38100" cap="sq">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cxnSp>
        <p:nvCxnSpPr>
          <p:cNvPr id="7" name="Straight Connector 6"/>
          <p:cNvCxnSpPr/>
          <p:nvPr/>
        </p:nvCxnSpPr>
        <p:spPr bwMode="auto">
          <a:xfrm>
            <a:off x="1548208" y="1847656"/>
            <a:ext cx="5652692" cy="30956"/>
          </a:xfrm>
          <a:prstGeom prst="line">
            <a:avLst/>
          </a:prstGeom>
          <a:solidFill>
            <a:schemeClr val="accent1"/>
          </a:solidFill>
          <a:ln w="38100" cap="sq" cmpd="sng" algn="ctr">
            <a:solidFill>
              <a:schemeClr val="accent1"/>
            </a:solidFill>
            <a:prstDash val="solid"/>
            <a:round/>
            <a:headEnd type="none" w="sm" len="sm"/>
            <a:tailEnd type="none" w="sm" len="sm"/>
          </a:ln>
          <a:effectLst/>
        </p:spPr>
      </p:cxnSp>
    </p:spTree>
    <p:extLst>
      <p:ext uri="{BB962C8B-B14F-4D97-AF65-F5344CB8AC3E}">
        <p14:creationId xmlns:p14="http://schemas.microsoft.com/office/powerpoint/2010/main" val="381311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wipe(up)">
                                      <p:cBhvr>
                                        <p:cTn id="7" dur="5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0420"/>
                                        </p:tgtEl>
                                        <p:attrNameLst>
                                          <p:attrName>style.visibility</p:attrName>
                                        </p:attrNameLst>
                                      </p:cBhvr>
                                      <p:to>
                                        <p:strVal val="visible"/>
                                      </p:to>
                                    </p:set>
                                    <p:animEffect transition="in" filter="wipe(left)">
                                      <p:cBhvr>
                                        <p:cTn id="12" dur="1000"/>
                                        <p:tgtEl>
                                          <p:spTgt spid="60420"/>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1000"/>
                                        <p:tgtEl>
                                          <p:spTgt spid="10"/>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60422"/>
                                        </p:tgtEl>
                                        <p:attrNameLst>
                                          <p:attrName>style.visibility</p:attrName>
                                        </p:attrNameLst>
                                      </p:cBhvr>
                                      <p:to>
                                        <p:strVal val="visible"/>
                                      </p:to>
                                    </p:set>
                                    <p:animEffect transition="in" filter="wipe(left)">
                                      <p:cBhvr>
                                        <p:cTn id="20" dur="1000"/>
                                        <p:tgtEl>
                                          <p:spTgt spid="60422"/>
                                        </p:tgtEl>
                                      </p:cBhvr>
                                    </p:animEffect>
                                  </p:childTnLst>
                                </p:cTn>
                              </p:par>
                            </p:childTnLst>
                          </p:cTn>
                        </p:par>
                        <p:par>
                          <p:cTn id="21" fill="hold" nodeType="afterGroup">
                            <p:stCondLst>
                              <p:cond delay="30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1000"/>
                                        <p:tgtEl>
                                          <p:spTgt spid="6"/>
                                        </p:tgtEl>
                                      </p:cBhvr>
                                    </p:animEffect>
                                  </p:childTnLst>
                                </p:cTn>
                              </p:par>
                            </p:childTnLst>
                          </p:cTn>
                        </p:par>
                        <p:par>
                          <p:cTn id="25" fill="hold">
                            <p:stCondLst>
                              <p:cond delay="4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1000"/>
                                        <p:tgtEl>
                                          <p:spTgt spid="7"/>
                                        </p:tgtEl>
                                      </p:cBhvr>
                                    </p:animEffect>
                                  </p:childTnLst>
                                </p:cTn>
                              </p:par>
                            </p:childTnLst>
                          </p:cTn>
                        </p:par>
                        <p:par>
                          <p:cTn id="29" fill="hold">
                            <p:stCondLst>
                              <p:cond delay="500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1000"/>
                                        <p:tgtEl>
                                          <p:spTgt spid="1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60423"/>
                                        </p:tgtEl>
                                        <p:attrNameLst>
                                          <p:attrName>style.visibility</p:attrName>
                                        </p:attrNameLst>
                                      </p:cBhvr>
                                      <p:to>
                                        <p:strVal val="visible"/>
                                      </p:to>
                                    </p:set>
                                    <p:animEffect transition="in" filter="wipe(up)">
                                      <p:cBhvr>
                                        <p:cTn id="35" dur="1000"/>
                                        <p:tgtEl>
                                          <p:spTgt spid="60423"/>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60421"/>
                                        </p:tgtEl>
                                        <p:attrNameLst>
                                          <p:attrName>style.visibility</p:attrName>
                                        </p:attrNameLst>
                                      </p:cBhvr>
                                      <p:to>
                                        <p:strVal val="visible"/>
                                      </p:to>
                                    </p:set>
                                    <p:animEffect transition="in" filter="wipe(down)">
                                      <p:cBhvr>
                                        <p:cTn id="39" dur="1000"/>
                                        <p:tgtEl>
                                          <p:spTgt spid="60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2" grpId="0" animBg="1"/>
      <p:bldP spid="60423"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p:txBody>
          <a:bodyPr/>
          <a:lstStyle/>
          <a:p>
            <a:pPr algn="ctr"/>
            <a:r>
              <a:rPr lang="en-US" altLang="en-US" sz="2700" b="1" dirty="0">
                <a:latin typeface="+mn-lt"/>
              </a:rPr>
              <a:t>Your HF Transmitter</a:t>
            </a:r>
            <a:endParaRPr lang="en-US" altLang="en-US" sz="2700" dirty="0"/>
          </a:p>
        </p:txBody>
      </p:sp>
      <p:sp>
        <p:nvSpPr>
          <p:cNvPr id="51203" name="Rectangle 3"/>
          <p:cNvSpPr>
            <a:spLocks noGrp="1" noChangeArrowheads="1"/>
          </p:cNvSpPr>
          <p:nvPr>
            <p:ph type="body" idx="1"/>
          </p:nvPr>
        </p:nvSpPr>
        <p:spPr>
          <a:xfrm>
            <a:off x="250826" y="923076"/>
            <a:ext cx="3902075" cy="3721894"/>
          </a:xfrm>
        </p:spPr>
        <p:txBody>
          <a:bodyPr/>
          <a:lstStyle/>
          <a:p>
            <a:pPr>
              <a:lnSpc>
                <a:spcPts val="1650"/>
              </a:lnSpc>
              <a:buFont typeface="Wingdings" panose="05000000000000000000" pitchFamily="2" charset="2"/>
              <a:buChar char="Ø"/>
            </a:pPr>
            <a:r>
              <a:rPr lang="en-US" altLang="en-US" dirty="0"/>
              <a:t>One test that is often run on a SSB transmitter is the two-tone test. A two-tone test analyzes the </a:t>
            </a:r>
            <a:r>
              <a:rPr lang="en-US" altLang="en-US" b="1" dirty="0"/>
              <a:t>linearity</a:t>
            </a:r>
            <a:r>
              <a:rPr lang="en-US" altLang="en-US" dirty="0"/>
              <a:t> of a transmitter. </a:t>
            </a:r>
            <a:r>
              <a:rPr lang="en-US" altLang="en-US" sz="750" dirty="0"/>
              <a:t>(G4B15)</a:t>
            </a:r>
            <a:r>
              <a:rPr lang="en-US" altLang="en-US" dirty="0"/>
              <a:t> </a:t>
            </a:r>
          </a:p>
          <a:p>
            <a:pPr>
              <a:buFont typeface="Wingdings" panose="05000000000000000000" pitchFamily="2" charset="2"/>
              <a:buChar char="Ø"/>
            </a:pPr>
            <a:endParaRPr lang="en-US" altLang="en-US" dirty="0"/>
          </a:p>
          <a:p>
            <a:pPr marL="0" indent="0">
              <a:buNone/>
            </a:pPr>
            <a:endParaRPr lang="en-US" altLang="en-US" dirty="0"/>
          </a:p>
          <a:p>
            <a:pPr>
              <a:buFont typeface="Wingdings" panose="05000000000000000000" pitchFamily="2" charset="2"/>
              <a:buChar char="Ø"/>
            </a:pPr>
            <a:endParaRPr lang="en-US" altLang="en-US" dirty="0"/>
          </a:p>
        </p:txBody>
      </p:sp>
      <p:pic>
        <p:nvPicPr>
          <p:cNvPr id="512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4683" y="2498426"/>
            <a:ext cx="2493154" cy="157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descr="pg 94-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6758" y="2432570"/>
            <a:ext cx="2493154" cy="164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Line 7"/>
          <p:cNvSpPr>
            <a:spLocks noChangeShapeType="1"/>
          </p:cNvSpPr>
          <p:nvPr/>
        </p:nvSpPr>
        <p:spPr bwMode="auto">
          <a:xfrm>
            <a:off x="2088119" y="1378370"/>
            <a:ext cx="1094184" cy="0"/>
          </a:xfrm>
          <a:prstGeom prst="line">
            <a:avLst/>
          </a:prstGeom>
          <a:noFill/>
          <a:ln w="38100"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51208" name="Line 8"/>
          <p:cNvSpPr>
            <a:spLocks noChangeShapeType="1"/>
          </p:cNvSpPr>
          <p:nvPr/>
        </p:nvSpPr>
        <p:spPr bwMode="auto">
          <a:xfrm>
            <a:off x="2461260" y="1378371"/>
            <a:ext cx="106641" cy="1054199"/>
          </a:xfrm>
          <a:prstGeom prst="line">
            <a:avLst/>
          </a:prstGeom>
          <a:noFill/>
          <a:ln w="38100" cap="sq">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8" name="Rectangle 3"/>
          <p:cNvSpPr txBox="1">
            <a:spLocks noChangeArrowheads="1"/>
          </p:cNvSpPr>
          <p:nvPr/>
        </p:nvSpPr>
        <p:spPr bwMode="auto">
          <a:xfrm>
            <a:off x="4778335" y="752936"/>
            <a:ext cx="3902075" cy="883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lr>
                <a:srgbClr val="FF1515"/>
              </a:buClr>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FF1515"/>
              </a:buClr>
              <a:buChar char="•"/>
              <a:defRPr sz="2000">
                <a:solidFill>
                  <a:schemeClr val="tx1"/>
                </a:solidFill>
                <a:latin typeface="+mn-lt"/>
              </a:defRPr>
            </a:lvl2pPr>
            <a:lvl3pPr marL="1143000" indent="-228600" algn="l" rtl="0" eaLnBrk="0" fontAlgn="base" hangingPunct="0">
              <a:spcBef>
                <a:spcPct val="20000"/>
              </a:spcBef>
              <a:spcAft>
                <a:spcPct val="0"/>
              </a:spcAft>
              <a:buClr>
                <a:srgbClr val="FF1515"/>
              </a:buClr>
              <a:buChar char="•"/>
              <a:defRPr>
                <a:solidFill>
                  <a:schemeClr val="tx1"/>
                </a:solidFill>
                <a:latin typeface="+mn-lt"/>
              </a:defRPr>
            </a:lvl3pPr>
            <a:lvl4pPr marL="1600200" indent="-228600" algn="l" rtl="0" eaLnBrk="0" fontAlgn="base" hangingPunct="0">
              <a:spcBef>
                <a:spcPct val="20000"/>
              </a:spcBef>
              <a:spcAft>
                <a:spcPct val="0"/>
              </a:spcAft>
              <a:buClr>
                <a:srgbClr val="FF1515"/>
              </a:buClr>
              <a:buChar char="•"/>
              <a:defRPr sz="2000">
                <a:solidFill>
                  <a:schemeClr val="tx1"/>
                </a:solidFill>
                <a:latin typeface="+mn-lt"/>
              </a:defRPr>
            </a:lvl4pPr>
            <a:lvl5pPr marL="2057400" indent="-228600" algn="l" rtl="0" eaLnBrk="0" fontAlgn="base" hangingPunct="0">
              <a:spcBef>
                <a:spcPct val="20000"/>
              </a:spcBef>
              <a:spcAft>
                <a:spcPct val="0"/>
              </a:spcAft>
              <a:buClr>
                <a:srgbClr val="FF1515"/>
              </a:buClr>
              <a:buChar char="•"/>
              <a:defRPr sz="2000">
                <a:solidFill>
                  <a:schemeClr val="tx1"/>
                </a:solidFill>
                <a:latin typeface="+mn-lt"/>
              </a:defRPr>
            </a:lvl5pPr>
            <a:lvl6pPr marL="2514600" indent="-228600" algn="l" rtl="0" fontAlgn="base">
              <a:spcBef>
                <a:spcPct val="20000"/>
              </a:spcBef>
              <a:spcAft>
                <a:spcPct val="0"/>
              </a:spcAft>
              <a:buClr>
                <a:srgbClr val="FF1515"/>
              </a:buClr>
              <a:buChar char="•"/>
              <a:defRPr sz="2000">
                <a:solidFill>
                  <a:schemeClr val="tx1"/>
                </a:solidFill>
                <a:latin typeface="+mn-lt"/>
              </a:defRPr>
            </a:lvl6pPr>
            <a:lvl7pPr marL="2971800" indent="-228600" algn="l" rtl="0" fontAlgn="base">
              <a:spcBef>
                <a:spcPct val="20000"/>
              </a:spcBef>
              <a:spcAft>
                <a:spcPct val="0"/>
              </a:spcAft>
              <a:buClr>
                <a:srgbClr val="FF1515"/>
              </a:buClr>
              <a:buChar char="•"/>
              <a:defRPr sz="2000">
                <a:solidFill>
                  <a:schemeClr val="tx1"/>
                </a:solidFill>
                <a:latin typeface="+mn-lt"/>
              </a:defRPr>
            </a:lvl7pPr>
            <a:lvl8pPr marL="3429000" indent="-228600" algn="l" rtl="0" fontAlgn="base">
              <a:spcBef>
                <a:spcPct val="20000"/>
              </a:spcBef>
              <a:spcAft>
                <a:spcPct val="0"/>
              </a:spcAft>
              <a:buClr>
                <a:srgbClr val="FF1515"/>
              </a:buClr>
              <a:buChar char="•"/>
              <a:defRPr sz="2000">
                <a:solidFill>
                  <a:schemeClr val="tx1"/>
                </a:solidFill>
                <a:latin typeface="+mn-lt"/>
              </a:defRPr>
            </a:lvl8pPr>
            <a:lvl9pPr marL="3886200" indent="-228600" algn="l" rtl="0" fontAlgn="base">
              <a:spcBef>
                <a:spcPct val="20000"/>
              </a:spcBef>
              <a:spcAft>
                <a:spcPct val="0"/>
              </a:spcAft>
              <a:buClr>
                <a:srgbClr val="FF1515"/>
              </a:buClr>
              <a:buChar char="•"/>
              <a:defRPr sz="2000">
                <a:solidFill>
                  <a:schemeClr val="tx1"/>
                </a:solidFill>
                <a:latin typeface="+mn-lt"/>
              </a:defRPr>
            </a:lvl9pPr>
          </a:lstStyle>
          <a:p>
            <a:pPr marL="0" indent="0">
              <a:lnSpc>
                <a:spcPts val="1650"/>
              </a:lnSpc>
              <a:buNone/>
            </a:pPr>
            <a:endParaRPr lang="en-US" altLang="en-US" sz="1500" b="1" kern="0" dirty="0"/>
          </a:p>
          <a:p>
            <a:pPr marL="0" indent="0" eaLnBrk="1" fontAlgn="auto" hangingPunct="1">
              <a:lnSpc>
                <a:spcPts val="1650"/>
              </a:lnSpc>
              <a:spcBef>
                <a:spcPts val="0"/>
              </a:spcBef>
              <a:spcAft>
                <a:spcPts val="0"/>
              </a:spcAft>
              <a:buClrTx/>
              <a:buFont typeface="Wingdings" panose="05000000000000000000" pitchFamily="2" charset="2"/>
              <a:buChar char="Ø"/>
            </a:pPr>
            <a:r>
              <a:rPr lang="en-US" altLang="en-US" sz="1350" b="1" kern="0" dirty="0">
                <a:solidFill>
                  <a:srgbClr val="000066"/>
                </a:solidFill>
              </a:rPr>
              <a:t>Two non-harmonically related audio signals </a:t>
            </a:r>
            <a:r>
              <a:rPr lang="en-US" altLang="en-US" sz="1350" kern="0" dirty="0">
                <a:solidFill>
                  <a:srgbClr val="000066"/>
                </a:solidFill>
              </a:rPr>
              <a:t>are used to conduct a two-tone test. </a:t>
            </a:r>
            <a:r>
              <a:rPr lang="en-US" altLang="en-US" sz="750" kern="0" dirty="0">
                <a:solidFill>
                  <a:srgbClr val="000066"/>
                </a:solidFill>
              </a:rPr>
              <a:t>(G4B07)</a:t>
            </a:r>
            <a:r>
              <a:rPr lang="en-US" altLang="en-US" sz="1350" kern="0" dirty="0">
                <a:solidFill>
                  <a:srgbClr val="000066"/>
                </a:solidFill>
              </a:rPr>
              <a:t> </a:t>
            </a:r>
          </a:p>
          <a:p>
            <a:pPr marL="0" indent="0">
              <a:buNone/>
            </a:pPr>
            <a:endParaRPr lang="en-US" altLang="en-US" sz="1500" kern="0" dirty="0"/>
          </a:p>
          <a:p>
            <a:pPr>
              <a:buFont typeface="Wingdings" panose="05000000000000000000" pitchFamily="2" charset="2"/>
              <a:buChar char="Ø"/>
            </a:pPr>
            <a:endParaRPr lang="en-US" altLang="en-US" sz="1500" kern="0" dirty="0"/>
          </a:p>
        </p:txBody>
      </p:sp>
      <p:sp>
        <p:nvSpPr>
          <p:cNvPr id="2" name="Slide Number Placeholder 1"/>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11</a:t>
            </a:fld>
            <a:endParaRPr lang="en-US" altLang="en-US">
              <a:solidFill>
                <a:srgbClr val="000066"/>
              </a:solidFill>
            </a:endParaRPr>
          </a:p>
        </p:txBody>
      </p:sp>
    </p:spTree>
    <p:extLst>
      <p:ext uri="{BB962C8B-B14F-4D97-AF65-F5344CB8AC3E}">
        <p14:creationId xmlns:p14="http://schemas.microsoft.com/office/powerpoint/2010/main" val="25438527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wipe(up)">
                                      <p:cBhvr>
                                        <p:cTn id="7" dur="10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nodeType="clickEffect">
                                  <p:stCondLst>
                                    <p:cond delay="0"/>
                                  </p:stCondLst>
                                  <p:childTnLst>
                                    <p:set>
                                      <p:cBhvr>
                                        <p:cTn id="11" dur="1" fill="hold">
                                          <p:stCondLst>
                                            <p:cond delay="0"/>
                                          </p:stCondLst>
                                        </p:cTn>
                                        <p:tgtEl>
                                          <p:spTgt spid="51204"/>
                                        </p:tgtEl>
                                        <p:attrNameLst>
                                          <p:attrName>style.visibility</p:attrName>
                                        </p:attrNameLst>
                                      </p:cBhvr>
                                      <p:to>
                                        <p:strVal val="visible"/>
                                      </p:to>
                                    </p:set>
                                    <p:anim calcmode="lin" valueType="num">
                                      <p:cBhvr>
                                        <p:cTn id="12" dur="1000" fill="hold"/>
                                        <p:tgtEl>
                                          <p:spTgt spid="51204"/>
                                        </p:tgtEl>
                                        <p:attrNameLst>
                                          <p:attrName>ppt_w</p:attrName>
                                        </p:attrNameLst>
                                      </p:cBhvr>
                                      <p:tavLst>
                                        <p:tav tm="0">
                                          <p:val>
                                            <p:fltVal val="0"/>
                                          </p:val>
                                        </p:tav>
                                        <p:tav tm="100000">
                                          <p:val>
                                            <p:strVal val="#ppt_w"/>
                                          </p:val>
                                        </p:tav>
                                      </p:tavLst>
                                    </p:anim>
                                    <p:anim calcmode="lin" valueType="num">
                                      <p:cBhvr>
                                        <p:cTn id="13" dur="1000" fill="hold"/>
                                        <p:tgtEl>
                                          <p:spTgt spid="51204"/>
                                        </p:tgtEl>
                                        <p:attrNameLst>
                                          <p:attrName>ppt_h</p:attrName>
                                        </p:attrNameLst>
                                      </p:cBhvr>
                                      <p:tavLst>
                                        <p:tav tm="0">
                                          <p:val>
                                            <p:fltVal val="0"/>
                                          </p:val>
                                        </p:tav>
                                        <p:tav tm="100000">
                                          <p:val>
                                            <p:strVal val="#ppt_h"/>
                                          </p:val>
                                        </p:tav>
                                      </p:tavLst>
                                    </p:anim>
                                  </p:childTnLst>
                                </p:cTn>
                              </p:par>
                            </p:childTnLst>
                          </p:cTn>
                        </p:par>
                        <p:par>
                          <p:cTn id="14" fill="hold" nodeType="afterGroup">
                            <p:stCondLst>
                              <p:cond delay="1000"/>
                            </p:stCondLst>
                            <p:childTnLst>
                              <p:par>
                                <p:cTn id="15" presetID="22" presetClass="entr" presetSubtype="8" fill="hold" grpId="0" nodeType="afterEffect">
                                  <p:stCondLst>
                                    <p:cond delay="1000"/>
                                  </p:stCondLst>
                                  <p:childTnLst>
                                    <p:set>
                                      <p:cBhvr>
                                        <p:cTn id="16" dur="1" fill="hold">
                                          <p:stCondLst>
                                            <p:cond delay="0"/>
                                          </p:stCondLst>
                                        </p:cTn>
                                        <p:tgtEl>
                                          <p:spTgt spid="51207"/>
                                        </p:tgtEl>
                                        <p:attrNameLst>
                                          <p:attrName>style.visibility</p:attrName>
                                        </p:attrNameLst>
                                      </p:cBhvr>
                                      <p:to>
                                        <p:strVal val="visible"/>
                                      </p:to>
                                    </p:set>
                                    <p:animEffect transition="in" filter="wipe(left)">
                                      <p:cBhvr>
                                        <p:cTn id="17" dur="1000"/>
                                        <p:tgtEl>
                                          <p:spTgt spid="51207"/>
                                        </p:tgtEl>
                                      </p:cBhvr>
                                    </p:animEffect>
                                  </p:childTnLst>
                                </p:cTn>
                              </p:par>
                            </p:childTnLst>
                          </p:cTn>
                        </p:par>
                        <p:par>
                          <p:cTn id="18" fill="hold" nodeType="afterGroup">
                            <p:stCondLst>
                              <p:cond delay="3000"/>
                            </p:stCondLst>
                            <p:childTnLst>
                              <p:par>
                                <p:cTn id="19" presetID="22" presetClass="entr" presetSubtype="1" fill="hold" grpId="0" nodeType="afterEffect">
                                  <p:stCondLst>
                                    <p:cond delay="0"/>
                                  </p:stCondLst>
                                  <p:childTnLst>
                                    <p:set>
                                      <p:cBhvr>
                                        <p:cTn id="20" dur="1" fill="hold">
                                          <p:stCondLst>
                                            <p:cond delay="0"/>
                                          </p:stCondLst>
                                        </p:cTn>
                                        <p:tgtEl>
                                          <p:spTgt spid="51208"/>
                                        </p:tgtEl>
                                        <p:attrNameLst>
                                          <p:attrName>style.visibility</p:attrName>
                                        </p:attrNameLst>
                                      </p:cBhvr>
                                      <p:to>
                                        <p:strVal val="visible"/>
                                      </p:to>
                                    </p:set>
                                    <p:animEffect transition="in" filter="wipe(up)">
                                      <p:cBhvr>
                                        <p:cTn id="21" dur="1000"/>
                                        <p:tgtEl>
                                          <p:spTgt spid="5120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wipe(right)">
                                      <p:cBhvr>
                                        <p:cTn id="26" dur="1000"/>
                                        <p:tgtEl>
                                          <p:spTgt spid="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51206"/>
                                        </p:tgtEl>
                                        <p:attrNameLst>
                                          <p:attrName>style.visibility</p:attrName>
                                        </p:attrNameLst>
                                      </p:cBhvr>
                                      <p:to>
                                        <p:strVal val="visible"/>
                                      </p:to>
                                    </p:set>
                                    <p:animEffect transition="in" filter="wipe(down)">
                                      <p:cBhvr>
                                        <p:cTn id="31" dur="1000"/>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animBg="1"/>
      <p:bldP spid="5120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826" y="1135380"/>
            <a:ext cx="5788025" cy="3866437"/>
          </a:xfrm>
        </p:spPr>
        <p:txBody>
          <a:bodyPr/>
          <a:lstStyle/>
          <a:p>
            <a:pPr>
              <a:buFont typeface="Wingdings" panose="05000000000000000000" pitchFamily="2" charset="2"/>
              <a:buChar char="Ø"/>
            </a:pPr>
            <a:endParaRPr lang="en-US" sz="900" dirty="0"/>
          </a:p>
          <a:p>
            <a:pPr>
              <a:buFont typeface="Wingdings" panose="05000000000000000000" pitchFamily="2" charset="2"/>
              <a:buChar char="Ø"/>
            </a:pPr>
            <a:endParaRPr lang="en-US" dirty="0"/>
          </a:p>
          <a:p>
            <a:pPr>
              <a:buFont typeface="Wingdings" panose="05000000000000000000" pitchFamily="2" charset="2"/>
              <a:buChar char="Ø"/>
            </a:pPr>
            <a:r>
              <a:rPr lang="en-US" dirty="0"/>
              <a:t>The </a:t>
            </a:r>
            <a:r>
              <a:rPr lang="en-US" b="1" dirty="0"/>
              <a:t>MODULATION ENVELOPE</a:t>
            </a:r>
            <a:r>
              <a:rPr lang="en-US" dirty="0"/>
              <a:t> of an AM signal is the waveform created by connecting the peak values of the modulated signal. </a:t>
            </a:r>
            <a:r>
              <a:rPr lang="en-US" sz="750" dirty="0"/>
              <a:t>(G8A11)</a:t>
            </a:r>
          </a:p>
          <a:p>
            <a:pPr>
              <a:buFont typeface="Wingdings" panose="05000000000000000000" pitchFamily="2" charset="2"/>
              <a:buChar char="Ø"/>
            </a:pPr>
            <a:endParaRPr lang="en-US" sz="750" dirty="0"/>
          </a:p>
          <a:p>
            <a:pPr lvl="0">
              <a:buFont typeface="Wingdings" panose="05000000000000000000" pitchFamily="2" charset="2"/>
              <a:buChar char="Ø"/>
            </a:pPr>
            <a:endParaRPr lang="en-US" altLang="en-US" b="1" dirty="0">
              <a:solidFill>
                <a:srgbClr val="000066"/>
              </a:solidFill>
            </a:endParaRPr>
          </a:p>
          <a:p>
            <a:pPr marL="0" indent="0">
              <a:buNone/>
            </a:pPr>
            <a:endParaRPr lang="en-US" altLang="en-US" b="1" dirty="0">
              <a:solidFill>
                <a:srgbClr val="000066"/>
              </a:solidFill>
            </a:endParaRPr>
          </a:p>
          <a:p>
            <a:pPr lvl="0">
              <a:buFont typeface="Wingdings" panose="05000000000000000000" pitchFamily="2" charset="2"/>
              <a:buChar char="Ø"/>
            </a:pPr>
            <a:endParaRPr lang="en-US" altLang="en-US" b="1" dirty="0">
              <a:solidFill>
                <a:srgbClr val="000066"/>
              </a:solidFill>
            </a:endParaRPr>
          </a:p>
          <a:p>
            <a:pPr lvl="0">
              <a:buFont typeface="Wingdings" panose="05000000000000000000" pitchFamily="2" charset="2"/>
              <a:buChar char="Ø"/>
            </a:pPr>
            <a:r>
              <a:rPr lang="en-US" altLang="en-US" b="1" dirty="0">
                <a:solidFill>
                  <a:srgbClr val="000066"/>
                </a:solidFill>
              </a:rPr>
              <a:t>An oscilloscope</a:t>
            </a:r>
            <a:r>
              <a:rPr lang="en-US" altLang="en-US" dirty="0">
                <a:solidFill>
                  <a:srgbClr val="000066"/>
                </a:solidFill>
              </a:rPr>
              <a:t> is an item of </a:t>
            </a:r>
            <a:r>
              <a:rPr lang="en-US" altLang="en-US" b="1" dirty="0">
                <a:solidFill>
                  <a:srgbClr val="000066"/>
                </a:solidFill>
              </a:rPr>
              <a:t>test equipment</a:t>
            </a:r>
            <a:r>
              <a:rPr lang="en-US" altLang="en-US" dirty="0">
                <a:solidFill>
                  <a:srgbClr val="000066"/>
                </a:solidFill>
              </a:rPr>
              <a:t> that contains horizontal and vertical channel amplifiers. </a:t>
            </a:r>
            <a:r>
              <a:rPr lang="en-US" altLang="en-US" sz="750" dirty="0">
                <a:solidFill>
                  <a:srgbClr val="000066"/>
                </a:solidFill>
              </a:rPr>
              <a:t>(G4B01)</a:t>
            </a:r>
            <a:r>
              <a:rPr lang="en-US" altLang="en-US" dirty="0">
                <a:solidFill>
                  <a:srgbClr val="000066"/>
                </a:solidFill>
              </a:rPr>
              <a:t> </a:t>
            </a:r>
          </a:p>
          <a:p>
            <a:pPr>
              <a:buFont typeface="Wingdings" panose="05000000000000000000" pitchFamily="2" charset="2"/>
              <a:buChar char="Ø"/>
            </a:pPr>
            <a:endParaRPr lang="en-US" sz="750"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12</a:t>
            </a:fld>
            <a:endParaRPr lang="en-US" altLang="en-US">
              <a:solidFill>
                <a:srgbClr val="000066"/>
              </a:solidFill>
            </a:endParaRPr>
          </a:p>
        </p:txBody>
      </p:sp>
      <p:sp>
        <p:nvSpPr>
          <p:cNvPr id="5" name="Rectangle 2"/>
          <p:cNvSpPr txBox="1">
            <a:spLocks noGrp="1" noChangeArrowheads="1"/>
          </p:cNvSpPr>
          <p:nvPr>
            <p:ph type="title"/>
          </p:nvPr>
        </p:nvSpPr>
        <p:spPr>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b="1" dirty="0">
                <a:solidFill>
                  <a:srgbClr val="FF0000"/>
                </a:solidFill>
                <a:latin typeface="+mn-lt"/>
              </a:rPr>
              <a:t>Your HF Transmitter</a:t>
            </a:r>
            <a:endParaRPr lang="en-US" altLang="en-US" sz="2700" kern="0" dirty="0">
              <a:solidFill>
                <a:srgbClr val="FF0000"/>
              </a:solidFill>
            </a:endParaRPr>
          </a:p>
        </p:txBody>
      </p:sp>
      <p:pic>
        <p:nvPicPr>
          <p:cNvPr id="6" name="Picture 9" descr="Oscillosco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893" y="2990063"/>
            <a:ext cx="3012281" cy="1654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Image result for AM Modulation envelope"/>
          <p:cNvPicPr/>
          <p:nvPr/>
        </p:nvPicPr>
        <p:blipFill>
          <a:blip r:embed="rId3">
            <a:extLst>
              <a:ext uri="{28A0092B-C50C-407E-A947-70E740481C1C}">
                <a14:useLocalDpi xmlns:a14="http://schemas.microsoft.com/office/drawing/2010/main" val="0"/>
              </a:ext>
            </a:extLst>
          </a:blip>
          <a:srcRect/>
          <a:stretch>
            <a:fillRect/>
          </a:stretch>
        </p:blipFill>
        <p:spPr bwMode="auto">
          <a:xfrm>
            <a:off x="5880893" y="1052481"/>
            <a:ext cx="3012281" cy="1432323"/>
          </a:xfrm>
          <a:prstGeom prst="rect">
            <a:avLst/>
          </a:prstGeom>
          <a:noFill/>
          <a:ln>
            <a:noFill/>
          </a:ln>
        </p:spPr>
      </p:pic>
    </p:spTree>
    <p:extLst>
      <p:ext uri="{BB962C8B-B14F-4D97-AF65-F5344CB8AC3E}">
        <p14:creationId xmlns:p14="http://schemas.microsoft.com/office/powerpoint/2010/main" val="2989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wipe(left)">
                                      <p:cBhvr>
                                        <p:cTn id="17" dur="10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p:txBody>
          <a:bodyPr/>
          <a:lstStyle/>
          <a:p>
            <a:pPr algn="ctr"/>
            <a:r>
              <a:rPr lang="en-US" altLang="en-US" sz="2700" b="1" dirty="0">
                <a:latin typeface="+mn-lt"/>
              </a:rPr>
              <a:t>Your HF Transmitter</a:t>
            </a:r>
            <a:endParaRPr lang="en-US" altLang="en-US" sz="2700" dirty="0"/>
          </a:p>
        </p:txBody>
      </p:sp>
      <p:sp>
        <p:nvSpPr>
          <p:cNvPr id="130051" name="Rectangle 3"/>
          <p:cNvSpPr>
            <a:spLocks noGrp="1" noChangeArrowheads="1"/>
          </p:cNvSpPr>
          <p:nvPr>
            <p:ph type="body" idx="1"/>
          </p:nvPr>
        </p:nvSpPr>
        <p:spPr/>
        <p:txBody>
          <a:bodyPr/>
          <a:lstStyle/>
          <a:p>
            <a:pPr>
              <a:buFont typeface="Wingdings" panose="05000000000000000000" pitchFamily="2" charset="2"/>
              <a:buChar char="Ø"/>
            </a:pPr>
            <a:r>
              <a:rPr lang="en-US" altLang="en-US" b="1" dirty="0"/>
              <a:t>An oscilloscope</a:t>
            </a:r>
            <a:r>
              <a:rPr lang="en-US" altLang="en-US" dirty="0"/>
              <a:t> is an item of test equipment that contains horizontal and vertical channel amplifiers. </a:t>
            </a:r>
            <a:r>
              <a:rPr lang="en-US" altLang="en-US" sz="900" dirty="0"/>
              <a:t>(same statement as previous slide)</a:t>
            </a:r>
            <a:r>
              <a:rPr lang="en-US" altLang="en-US" sz="1200" dirty="0"/>
              <a:t> </a:t>
            </a:r>
            <a:r>
              <a:rPr lang="en-US" altLang="en-US" sz="750" dirty="0"/>
              <a:t>(G4B01)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sp>
        <p:nvSpPr>
          <p:cNvPr id="130055" name="Text Box 7"/>
          <p:cNvSpPr txBox="1">
            <a:spLocks noChangeArrowheads="1"/>
          </p:cNvSpPr>
          <p:nvPr/>
        </p:nvSpPr>
        <p:spPr bwMode="auto">
          <a:xfrm>
            <a:off x="3954921" y="4160080"/>
            <a:ext cx="201572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eaLnBrk="1" hangingPunct="1">
              <a:spcBef>
                <a:spcPct val="50000"/>
              </a:spcBef>
              <a:buClrTx/>
              <a:buFontTx/>
              <a:buNone/>
            </a:pPr>
            <a:r>
              <a:rPr lang="en-US" altLang="en-US" sz="1200" dirty="0">
                <a:solidFill>
                  <a:srgbClr val="FF0000"/>
                </a:solidFill>
              </a:rPr>
              <a:t>V &amp; H Channel Amplifiers</a:t>
            </a:r>
          </a:p>
        </p:txBody>
      </p:sp>
      <p:pic>
        <p:nvPicPr>
          <p:cNvPr id="4104198" name="Picture 6" descr="o-scope-cp"/>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703826" y="1620472"/>
            <a:ext cx="3140869" cy="210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CRT-Swee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082" y="1620471"/>
            <a:ext cx="3140869"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13</a:t>
            </a:fld>
            <a:endParaRPr lang="en-US" altLang="en-US">
              <a:solidFill>
                <a:srgbClr val="000066"/>
              </a:solidFill>
            </a:endParaRPr>
          </a:p>
        </p:txBody>
      </p:sp>
    </p:spTree>
    <p:extLst>
      <p:ext uri="{BB962C8B-B14F-4D97-AF65-F5344CB8AC3E}">
        <p14:creationId xmlns:p14="http://schemas.microsoft.com/office/powerpoint/2010/main" val="37635666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Effect transition="in" filter="wipe(up)">
                                      <p:cBhvr>
                                        <p:cTn id="7" dur="2000"/>
                                        <p:tgtEl>
                                          <p:spTgt spid="1300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4104198"/>
                                        </p:tgtEl>
                                        <p:attrNameLst>
                                          <p:attrName>style.visibility</p:attrName>
                                        </p:attrNameLst>
                                      </p:cBhvr>
                                      <p:to>
                                        <p:strVal val="visible"/>
                                      </p:to>
                                    </p:set>
                                    <p:animEffect transition="in" filter="wipe(right)">
                                      <p:cBhvr>
                                        <p:cTn id="12" dur="2000"/>
                                        <p:tgtEl>
                                          <p:spTgt spid="4104198"/>
                                        </p:tgtEl>
                                      </p:cBhvr>
                                    </p:animEffect>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2000"/>
                                        <p:tgtEl>
                                          <p:spTgt spid="8"/>
                                        </p:tgtEl>
                                      </p:cBhvr>
                                    </p:animEffect>
                                  </p:childTnLst>
                                </p:cTn>
                              </p:par>
                            </p:childTnLst>
                          </p:cTn>
                        </p:par>
                        <p:par>
                          <p:cTn id="16" fill="hold" nodeType="afterGroup">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30055"/>
                                        </p:tgtEl>
                                        <p:attrNameLst>
                                          <p:attrName>style.visibility</p:attrName>
                                        </p:attrNameLst>
                                      </p:cBhvr>
                                      <p:to>
                                        <p:strVal val="visible"/>
                                      </p:to>
                                    </p:set>
                                    <p:animEffect transition="in" filter="wipe(down)">
                                      <p:cBhvr>
                                        <p:cTn id="19" dur="1000"/>
                                        <p:tgtEl>
                                          <p:spTgt spid="130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p:txBody>
          <a:bodyPr/>
          <a:lstStyle/>
          <a:p>
            <a:pPr algn="ctr"/>
            <a:r>
              <a:rPr lang="en-US" altLang="en-US" sz="2700" b="1" dirty="0">
                <a:latin typeface="+mn-lt"/>
              </a:rPr>
              <a:t>Your HF Transmitter</a:t>
            </a:r>
            <a:endParaRPr lang="en-US" altLang="en-US" sz="2700" dirty="0"/>
          </a:p>
        </p:txBody>
      </p:sp>
      <p:sp>
        <p:nvSpPr>
          <p:cNvPr id="53251" name="Rectangle 3"/>
          <p:cNvSpPr>
            <a:spLocks noGrp="1" noChangeArrowheads="1"/>
          </p:cNvSpPr>
          <p:nvPr>
            <p:ph type="body" idx="1"/>
          </p:nvPr>
        </p:nvSpPr>
        <p:spPr/>
        <p:txBody>
          <a:bodyPr/>
          <a:lstStyle/>
          <a:p>
            <a:pPr>
              <a:buFont typeface="Wingdings" panose="05000000000000000000" pitchFamily="2" charset="2"/>
              <a:buChar char="Ø"/>
            </a:pPr>
            <a:r>
              <a:rPr lang="en-US" altLang="en-US" b="1" dirty="0"/>
              <a:t>An oscilloscope </a:t>
            </a:r>
            <a:r>
              <a:rPr lang="en-US" altLang="en-US" dirty="0"/>
              <a:t>is the best instrument to use when checking the keying waveform of a CW transmitter. </a:t>
            </a:r>
            <a:r>
              <a:rPr lang="en-US" altLang="en-US" sz="750" dirty="0"/>
              <a:t>(G4B03)</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532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42" y="2316361"/>
            <a:ext cx="4579144" cy="226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517" y="2266011"/>
            <a:ext cx="1774238" cy="226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486400" y="3819183"/>
            <a:ext cx="1565117" cy="784830"/>
          </a:xfrm>
          <a:prstGeom prst="rect">
            <a:avLst/>
          </a:prstGeom>
          <a:noFill/>
        </p:spPr>
        <p:txBody>
          <a:bodyPr wrap="square" rtlCol="0">
            <a:spAutoFit/>
          </a:bodyPr>
          <a:lstStyle/>
          <a:p>
            <a:pPr algn="r"/>
            <a:r>
              <a:rPr lang="en-US" sz="900" dirty="0"/>
              <a:t>You can use a battery-powered oscilloscope to take measurements in the field, and use it on your workbench as well.</a:t>
            </a:r>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14</a:t>
            </a:fld>
            <a:endParaRPr lang="en-US" altLang="en-US">
              <a:solidFill>
                <a:srgbClr val="000066"/>
              </a:solidFill>
            </a:endParaRPr>
          </a:p>
        </p:txBody>
      </p:sp>
    </p:spTree>
    <p:extLst>
      <p:ext uri="{BB962C8B-B14F-4D97-AF65-F5344CB8AC3E}">
        <p14:creationId xmlns:p14="http://schemas.microsoft.com/office/powerpoint/2010/main" val="25564784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wipe(up)">
                                      <p:cBhvr>
                                        <p:cTn id="7" dur="1000"/>
                                        <p:tgtEl>
                                          <p:spTgt spid="53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wipe(left)">
                                      <p:cBhvr>
                                        <p:cTn id="12" dur="1000"/>
                                        <p:tgtEl>
                                          <p:spTgt spid="532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1000"/>
                                        <p:tgtEl>
                                          <p:spTgt spid="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3373" y="754516"/>
            <a:ext cx="7917543" cy="3634468"/>
          </a:xfrm>
        </p:spPr>
        <p:txBody>
          <a:bodyPr/>
          <a:lstStyle/>
          <a:p>
            <a:pPr lvl="0">
              <a:buFont typeface="Wingdings" panose="05000000000000000000" pitchFamily="2" charset="2"/>
              <a:buChar char="Ø"/>
            </a:pPr>
            <a:r>
              <a:rPr lang="en-US" altLang="en-US" b="1" dirty="0">
                <a:solidFill>
                  <a:srgbClr val="000066"/>
                </a:solidFill>
              </a:rPr>
              <a:t>The attenuated RF output of the transmitter </a:t>
            </a:r>
            <a:r>
              <a:rPr lang="en-US" altLang="en-US" dirty="0">
                <a:solidFill>
                  <a:srgbClr val="000066"/>
                </a:solidFill>
              </a:rPr>
              <a:t>is the signal source that is connected to the vertical input of an oscilloscope when checking the RF envelope pattern of a transmitted signal. </a:t>
            </a:r>
            <a:r>
              <a:rPr lang="en-US" altLang="en-US" sz="750" dirty="0">
                <a:solidFill>
                  <a:srgbClr val="000066"/>
                </a:solidFill>
              </a:rPr>
              <a:t>(G4B04)</a:t>
            </a:r>
            <a:r>
              <a:rPr lang="en-US" altLang="en-US" dirty="0">
                <a:solidFill>
                  <a:srgbClr val="000066"/>
                </a:solidFill>
              </a:rPr>
              <a:t> </a:t>
            </a:r>
          </a:p>
          <a:p>
            <a:pPr lvl="0">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r>
              <a:rPr lang="en-US" altLang="en-US" dirty="0"/>
              <a:t>One advantage of an oscilloscope versus a digital voltmeter is that </a:t>
            </a:r>
            <a:r>
              <a:rPr lang="en-US" altLang="en-US" b="1" dirty="0"/>
              <a:t>complex waveforms can be measured</a:t>
            </a:r>
            <a:r>
              <a:rPr lang="en-US" altLang="en-US" dirty="0"/>
              <a:t>. </a:t>
            </a:r>
            <a:r>
              <a:rPr lang="en-US" altLang="en-US" sz="750" dirty="0"/>
              <a:t>(G4B02)</a:t>
            </a:r>
            <a:r>
              <a:rPr lang="en-US" altLang="en-US" dirty="0"/>
              <a:t> </a:t>
            </a:r>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15</a:t>
            </a:fld>
            <a:endParaRPr lang="en-US" altLang="en-US">
              <a:solidFill>
                <a:srgbClr val="000066"/>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58233"/>
            <a:ext cx="3214665" cy="2118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3526" y="2924103"/>
            <a:ext cx="2247900" cy="507831"/>
          </a:xfrm>
          <a:prstGeom prst="rect">
            <a:avLst/>
          </a:prstGeom>
          <a:noFill/>
        </p:spPr>
        <p:txBody>
          <a:bodyPr wrap="square" rtlCol="0">
            <a:spAutoFit/>
          </a:bodyPr>
          <a:lstStyle/>
          <a:p>
            <a:r>
              <a:rPr lang="en-US" sz="1350" dirty="0"/>
              <a:t>Damped oscillation seen on a digital oscilloscope.</a:t>
            </a:r>
          </a:p>
        </p:txBody>
      </p:sp>
      <p:sp>
        <p:nvSpPr>
          <p:cNvPr id="9" name="TextBox 8">
            <a:extLst>
              <a:ext uri="{FF2B5EF4-FFF2-40B4-BE49-F238E27FC236}">
                <a16:creationId xmlns:a16="http://schemas.microsoft.com/office/drawing/2014/main" id="{8F0C1118-3410-7D66-85CD-8D2A06DBD611}"/>
              </a:ext>
            </a:extLst>
          </p:cNvPr>
          <p:cNvSpPr txBox="1"/>
          <p:nvPr/>
        </p:nvSpPr>
        <p:spPr>
          <a:xfrm>
            <a:off x="3305748" y="257191"/>
            <a:ext cx="2821514" cy="461665"/>
          </a:xfrm>
          <a:prstGeom prst="rect">
            <a:avLst/>
          </a:prstGeom>
          <a:noFill/>
        </p:spPr>
        <p:txBody>
          <a:bodyPr wrap="square">
            <a:spAutoFit/>
          </a:bodyPr>
          <a:lstStyle/>
          <a:p>
            <a:r>
              <a:rPr lang="en-US" altLang="en-US" sz="2400" b="1" dirty="0">
                <a:solidFill>
                  <a:srgbClr val="FF0000"/>
                </a:solidFill>
                <a:latin typeface="+mn-lt"/>
              </a:rPr>
              <a:t>Your HF Transmitter</a:t>
            </a:r>
            <a:endParaRPr lang="en-US" sz="2400" dirty="0">
              <a:solidFill>
                <a:srgbClr val="FF0000"/>
              </a:solidFill>
            </a:endParaRPr>
          </a:p>
        </p:txBody>
      </p:sp>
    </p:spTree>
    <p:extLst>
      <p:ext uri="{BB962C8B-B14F-4D97-AF65-F5344CB8AC3E}">
        <p14:creationId xmlns:p14="http://schemas.microsoft.com/office/powerpoint/2010/main" val="3141723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1000"/>
                                        <p:tgtEl>
                                          <p:spTgt spid="2"/>
                                        </p:tgtEl>
                                      </p:cBhvr>
                                    </p:animEffect>
                                  </p:childTnLst>
                                </p:cTn>
                              </p:par>
                              <p:par>
                                <p:cTn id="18" presetID="22" presetClass="entr" presetSubtype="4" fill="hold" nodeType="withEffect">
                                  <p:stCondLst>
                                    <p:cond delay="0"/>
                                  </p:stCondLst>
                                  <p:childTnLst>
                                    <p:set>
                                      <p:cBhvr>
                                        <p:cTn id="19" dur="1" fill="hold">
                                          <p:stCondLst>
                                            <p:cond delay="0"/>
                                          </p:stCondLst>
                                        </p:cTn>
                                        <p:tgtEl>
                                          <p:spTgt spid="9218"/>
                                        </p:tgtEl>
                                        <p:attrNameLst>
                                          <p:attrName>style.visibility</p:attrName>
                                        </p:attrNameLst>
                                      </p:cBhvr>
                                      <p:to>
                                        <p:strVal val="visible"/>
                                      </p:to>
                                    </p:set>
                                    <p:animEffect transition="in" filter="wipe(down)">
                                      <p:cBhvr>
                                        <p:cTn id="20"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1432" y="867630"/>
            <a:ext cx="8642350" cy="3408240"/>
          </a:xfrm>
        </p:spPr>
        <p:txBody>
          <a:bodyPr/>
          <a:lstStyle/>
          <a:p>
            <a:pPr lvl="0">
              <a:buFont typeface="Wingdings" panose="05000000000000000000" pitchFamily="2" charset="2"/>
              <a:buChar char="Ø"/>
            </a:pPr>
            <a:r>
              <a:rPr lang="en-US" altLang="en-US" dirty="0">
                <a:solidFill>
                  <a:srgbClr val="000066"/>
                </a:solidFill>
              </a:rPr>
              <a:t>A time delay sometimes included in a transmitter keying circuit </a:t>
            </a:r>
            <a:r>
              <a:rPr lang="en-US" altLang="en-US" b="1" dirty="0">
                <a:solidFill>
                  <a:srgbClr val="000066"/>
                </a:solidFill>
              </a:rPr>
              <a:t>to allow time for transmit-receive changeover operations to complete properly before RF output is allowed</a:t>
            </a:r>
            <a:r>
              <a:rPr lang="en-US" altLang="en-US" dirty="0">
                <a:solidFill>
                  <a:srgbClr val="000066"/>
                </a:solidFill>
              </a:rPr>
              <a:t>. </a:t>
            </a:r>
            <a:r>
              <a:rPr lang="en-US" altLang="en-US" sz="750" dirty="0">
                <a:solidFill>
                  <a:srgbClr val="000066"/>
                </a:solidFill>
              </a:rPr>
              <a:t>(G4A09)</a:t>
            </a:r>
            <a:r>
              <a:rPr lang="en-US" altLang="en-US" dirty="0">
                <a:solidFill>
                  <a:srgbClr val="000066"/>
                </a:solidFill>
              </a:rPr>
              <a:t> </a:t>
            </a:r>
          </a:p>
          <a:p>
            <a:pPr lvl="0">
              <a:buFont typeface="Wingdings" panose="05000000000000000000" pitchFamily="2" charset="2"/>
              <a:buChar char="Ø"/>
            </a:pPr>
            <a:endParaRPr lang="en-US" altLang="en-US" sz="825" dirty="0">
              <a:solidFill>
                <a:srgbClr val="000066"/>
              </a:solidFill>
            </a:endParaRPr>
          </a:p>
          <a:p>
            <a:pPr>
              <a:buFont typeface="Wingdings" panose="05000000000000000000" pitchFamily="2" charset="2"/>
              <a:buChar char="Ø"/>
            </a:pPr>
            <a:r>
              <a:rPr lang="en-US" altLang="en-US" dirty="0"/>
              <a:t>The reason for neutralizing the final amplifier stage of a transmitter is </a:t>
            </a:r>
            <a:r>
              <a:rPr lang="en-US" altLang="en-US" b="1" dirty="0"/>
              <a:t>to eliminate self-oscillations</a:t>
            </a:r>
            <a:r>
              <a:rPr lang="en-US" altLang="en-US" dirty="0"/>
              <a:t>. </a:t>
            </a:r>
            <a:r>
              <a:rPr lang="en-US" altLang="en-US" sz="750" dirty="0"/>
              <a:t>(G7B01)</a:t>
            </a:r>
            <a:r>
              <a:rPr lang="en-US" altLang="en-US" dirty="0"/>
              <a:t> </a:t>
            </a:r>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16</a:t>
            </a:fld>
            <a:endParaRPr lang="en-US" altLang="en-US">
              <a:solidFill>
                <a:srgbClr val="000066"/>
              </a:solidFill>
            </a:endParaRPr>
          </a:p>
        </p:txBody>
      </p:sp>
      <p:sp>
        <p:nvSpPr>
          <p:cNvPr id="5" name="Rectangle 2"/>
          <p:cNvSpPr txBox="1">
            <a:spLocks noGrp="1" noChangeArrowheads="1"/>
          </p:cNvSpPr>
          <p:nvPr>
            <p:ph type="title"/>
          </p:nvPr>
        </p:nvSpPr>
        <p:spPr>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pic>
        <p:nvPicPr>
          <p:cNvPr id="7" name="Picture 6"/>
          <p:cNvPicPr>
            <a:picLocks noChangeAspect="1"/>
          </p:cNvPicPr>
          <p:nvPr/>
        </p:nvPicPr>
        <p:blipFill>
          <a:blip r:embed="rId2"/>
          <a:stretch>
            <a:fillRect/>
          </a:stretch>
        </p:blipFill>
        <p:spPr>
          <a:xfrm>
            <a:off x="5329298" y="2196977"/>
            <a:ext cx="3043238" cy="2243138"/>
          </a:xfrm>
          <a:prstGeom prst="rect">
            <a:avLst/>
          </a:prstGeom>
        </p:spPr>
      </p:pic>
      <p:sp>
        <p:nvSpPr>
          <p:cNvPr id="8" name="TextBox 7"/>
          <p:cNvSpPr txBox="1"/>
          <p:nvPr/>
        </p:nvSpPr>
        <p:spPr>
          <a:xfrm>
            <a:off x="2992041" y="3880970"/>
            <a:ext cx="1821656" cy="276999"/>
          </a:xfrm>
          <a:prstGeom prst="rect">
            <a:avLst/>
          </a:prstGeom>
          <a:noFill/>
        </p:spPr>
        <p:txBody>
          <a:bodyPr wrap="square" rtlCol="0">
            <a:spAutoFit/>
          </a:bodyPr>
          <a:lstStyle/>
          <a:p>
            <a:r>
              <a:rPr lang="en-US" sz="1200" b="1" dirty="0">
                <a:solidFill>
                  <a:srgbClr val="FF0000"/>
                </a:solidFill>
              </a:rPr>
              <a:t>Oscillating amplifier</a:t>
            </a:r>
          </a:p>
        </p:txBody>
      </p:sp>
      <p:sp>
        <p:nvSpPr>
          <p:cNvPr id="2" name="Rectangle 2">
            <a:extLst>
              <a:ext uri="{FF2B5EF4-FFF2-40B4-BE49-F238E27FC236}">
                <a16:creationId xmlns:a16="http://schemas.microsoft.com/office/drawing/2014/main" id="{FCDA559D-95A8-090B-5057-F7DB16787A89}"/>
              </a:ext>
            </a:extLst>
          </p:cNvPr>
          <p:cNvSpPr txBox="1">
            <a:spLocks noChangeArrowheads="1"/>
          </p:cNvSpPr>
          <p:nvPr/>
        </p:nvSpPr>
        <p:spPr>
          <a:xfrm>
            <a:off x="769257" y="4262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dirty="0">
                <a:latin typeface="+mn-lt"/>
              </a:rPr>
              <a:t>Your HF Transmitter</a:t>
            </a:r>
            <a:endParaRPr lang="en-US" altLang="en-US" sz="2700" dirty="0"/>
          </a:p>
        </p:txBody>
      </p:sp>
    </p:spTree>
    <p:extLst>
      <p:ext uri="{BB962C8B-B14F-4D97-AF65-F5344CB8AC3E}">
        <p14:creationId xmlns:p14="http://schemas.microsoft.com/office/powerpoint/2010/main" val="304416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1000"/>
                                        <p:tgtEl>
                                          <p:spTgt spid="7"/>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stretch>
            <a:fillRect/>
          </a:stretch>
        </p:blipFill>
        <p:spPr>
          <a:xfrm>
            <a:off x="2820314" y="1510570"/>
            <a:ext cx="5252243" cy="2900363"/>
          </a:xfrm>
          <a:prstGeom prst="rect">
            <a:avLst/>
          </a:prstGeom>
        </p:spPr>
      </p:pic>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17</a:t>
            </a:fld>
            <a:endParaRPr lang="en-US" altLang="en-US">
              <a:solidFill>
                <a:srgbClr val="000066"/>
              </a:solidFill>
            </a:endParaRPr>
          </a:p>
        </p:txBody>
      </p:sp>
      <p:sp>
        <p:nvSpPr>
          <p:cNvPr id="5" name="Rectangle 2"/>
          <p:cNvSpPr txBox="1">
            <a:spLocks noGrp="1" noChangeArrowheads="1"/>
          </p:cNvSpPr>
          <p:nvPr>
            <p:ph type="title"/>
          </p:nvPr>
        </p:nvSpPr>
        <p:spPr>
          <a:xfrm>
            <a:off x="632735" y="483209"/>
            <a:ext cx="7886700" cy="605630"/>
          </a:xfrm>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sp>
        <p:nvSpPr>
          <p:cNvPr id="6" name="Rectangle 5"/>
          <p:cNvSpPr/>
          <p:nvPr/>
        </p:nvSpPr>
        <p:spPr>
          <a:xfrm>
            <a:off x="680361" y="765673"/>
            <a:ext cx="7235825" cy="646331"/>
          </a:xfrm>
          <a:prstGeom prst="rect">
            <a:avLst/>
          </a:prstGeom>
        </p:spPr>
        <p:txBody>
          <a:bodyPr wrap="square">
            <a:spAutoFit/>
          </a:bodyPr>
          <a:lstStyle/>
          <a:p>
            <a:pPr marL="257175" indent="-257175" eaLnBrk="0" fontAlgn="base" hangingPunct="0">
              <a:spcBef>
                <a:spcPct val="20000"/>
              </a:spcBef>
              <a:spcAft>
                <a:spcPct val="0"/>
              </a:spcAft>
              <a:buClr>
                <a:srgbClr val="FF1515"/>
              </a:buClr>
              <a:buFont typeface="Wingdings" panose="05000000000000000000" pitchFamily="2" charset="2"/>
              <a:buChar char="Ø"/>
            </a:pPr>
            <a:r>
              <a:rPr lang="en-US" altLang="en-US" b="1" kern="0" dirty="0">
                <a:solidFill>
                  <a:srgbClr val="000066"/>
                </a:solidFill>
              </a:rPr>
              <a:t>Frequency modulation </a:t>
            </a:r>
            <a:r>
              <a:rPr lang="en-US" altLang="en-US" kern="0" dirty="0">
                <a:solidFill>
                  <a:srgbClr val="000066"/>
                </a:solidFill>
              </a:rPr>
              <a:t>is the name of the process which changes the frequency of an RF wave to convey information. </a:t>
            </a:r>
            <a:r>
              <a:rPr lang="en-US" altLang="en-US" sz="750" kern="0" dirty="0">
                <a:solidFill>
                  <a:srgbClr val="000066"/>
                </a:solidFill>
              </a:rPr>
              <a:t>(G8A03)</a:t>
            </a:r>
            <a:r>
              <a:rPr lang="en-US" altLang="en-US" sz="1500" kern="0" dirty="0">
                <a:solidFill>
                  <a:srgbClr val="000066"/>
                </a:solidFill>
              </a:rPr>
              <a:t> </a:t>
            </a:r>
          </a:p>
        </p:txBody>
      </p:sp>
      <p:sp>
        <p:nvSpPr>
          <p:cNvPr id="8" name="TextBox 7"/>
          <p:cNvSpPr txBox="1"/>
          <p:nvPr/>
        </p:nvSpPr>
        <p:spPr>
          <a:xfrm>
            <a:off x="648613" y="1632349"/>
            <a:ext cx="1511301" cy="253916"/>
          </a:xfrm>
          <a:prstGeom prst="rect">
            <a:avLst/>
          </a:prstGeom>
          <a:noFill/>
        </p:spPr>
        <p:txBody>
          <a:bodyPr wrap="square" rtlCol="0">
            <a:spAutoFit/>
          </a:bodyPr>
          <a:lstStyle/>
          <a:p>
            <a:r>
              <a:rPr lang="en-US" sz="1050" b="1" dirty="0">
                <a:solidFill>
                  <a:srgbClr val="FF0000"/>
                </a:solidFill>
              </a:rPr>
              <a:t>Audio (modulation)</a:t>
            </a:r>
          </a:p>
        </p:txBody>
      </p:sp>
      <p:sp>
        <p:nvSpPr>
          <p:cNvPr id="9" name="TextBox 8"/>
          <p:cNvSpPr txBox="1"/>
          <p:nvPr/>
        </p:nvSpPr>
        <p:spPr>
          <a:xfrm>
            <a:off x="632736" y="2306610"/>
            <a:ext cx="1682750" cy="253916"/>
          </a:xfrm>
          <a:prstGeom prst="rect">
            <a:avLst/>
          </a:prstGeom>
          <a:noFill/>
        </p:spPr>
        <p:txBody>
          <a:bodyPr wrap="square" rtlCol="0">
            <a:spAutoFit/>
          </a:bodyPr>
          <a:lstStyle/>
          <a:p>
            <a:r>
              <a:rPr lang="en-US" sz="1050" dirty="0">
                <a:solidFill>
                  <a:srgbClr val="FF0000"/>
                </a:solidFill>
              </a:rPr>
              <a:t>RF with no modulation</a:t>
            </a:r>
          </a:p>
        </p:txBody>
      </p:sp>
      <p:sp>
        <p:nvSpPr>
          <p:cNvPr id="10" name="TextBox 9"/>
          <p:cNvSpPr txBox="1"/>
          <p:nvPr/>
        </p:nvSpPr>
        <p:spPr>
          <a:xfrm>
            <a:off x="632735" y="3100698"/>
            <a:ext cx="1974851" cy="253916"/>
          </a:xfrm>
          <a:prstGeom prst="rect">
            <a:avLst/>
          </a:prstGeom>
          <a:noFill/>
        </p:spPr>
        <p:txBody>
          <a:bodyPr wrap="square" rtlCol="0">
            <a:spAutoFit/>
          </a:bodyPr>
          <a:lstStyle/>
          <a:p>
            <a:r>
              <a:rPr lang="en-US" sz="1050" dirty="0">
                <a:solidFill>
                  <a:srgbClr val="FF0000"/>
                </a:solidFill>
              </a:rPr>
              <a:t>AM RF with modulation</a:t>
            </a:r>
          </a:p>
        </p:txBody>
      </p:sp>
      <p:sp>
        <p:nvSpPr>
          <p:cNvPr id="12" name="TextBox 11"/>
          <p:cNvSpPr txBox="1"/>
          <p:nvPr/>
        </p:nvSpPr>
        <p:spPr>
          <a:xfrm>
            <a:off x="642260" y="3805792"/>
            <a:ext cx="1663700" cy="253916"/>
          </a:xfrm>
          <a:prstGeom prst="rect">
            <a:avLst/>
          </a:prstGeom>
          <a:noFill/>
        </p:spPr>
        <p:txBody>
          <a:bodyPr wrap="square" rtlCol="0">
            <a:spAutoFit/>
          </a:bodyPr>
          <a:lstStyle/>
          <a:p>
            <a:r>
              <a:rPr lang="en-US" sz="1050" dirty="0">
                <a:solidFill>
                  <a:srgbClr val="FF0000"/>
                </a:solidFill>
              </a:rPr>
              <a:t>FM RF with modulation</a:t>
            </a:r>
            <a:endParaRPr lang="en-US" sz="1350" dirty="0">
              <a:solidFill>
                <a:srgbClr val="FF0000"/>
              </a:solidFill>
            </a:endParaRPr>
          </a:p>
        </p:txBody>
      </p:sp>
      <p:pic>
        <p:nvPicPr>
          <p:cNvPr id="13" name="Picture 12"/>
          <p:cNvPicPr>
            <a:picLocks noChangeAspect="1"/>
          </p:cNvPicPr>
          <p:nvPr/>
        </p:nvPicPr>
        <p:blipFill>
          <a:blip r:embed="rId4"/>
          <a:stretch>
            <a:fillRect/>
          </a:stretch>
        </p:blipFill>
        <p:spPr>
          <a:xfrm>
            <a:off x="4332711" y="4335650"/>
            <a:ext cx="2011854" cy="324641"/>
          </a:xfrm>
          <a:prstGeom prst="rect">
            <a:avLst/>
          </a:prstGeom>
        </p:spPr>
      </p:pic>
      <p:sp>
        <p:nvSpPr>
          <p:cNvPr id="3" name="Rectangle 2">
            <a:extLst>
              <a:ext uri="{FF2B5EF4-FFF2-40B4-BE49-F238E27FC236}">
                <a16:creationId xmlns:a16="http://schemas.microsoft.com/office/drawing/2014/main" id="{8067A33B-7687-0189-1EF8-354FE2FEE87F}"/>
              </a:ext>
            </a:extLst>
          </p:cNvPr>
          <p:cNvSpPr txBox="1">
            <a:spLocks noChangeArrowheads="1"/>
          </p:cNvSpPr>
          <p:nvPr/>
        </p:nvSpPr>
        <p:spPr>
          <a:xfrm>
            <a:off x="616857" y="28947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altLang="en-US" sz="2700" dirty="0"/>
          </a:p>
        </p:txBody>
      </p:sp>
    </p:spTree>
    <p:extLst>
      <p:ext uri="{BB962C8B-B14F-4D97-AF65-F5344CB8AC3E}">
        <p14:creationId xmlns:p14="http://schemas.microsoft.com/office/powerpoint/2010/main" val="329748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1000"/>
                                        <p:tgtEl>
                                          <p:spTgt spid="2"/>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1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95" y="770768"/>
            <a:ext cx="8642350" cy="4002881"/>
          </a:xfrm>
        </p:spPr>
        <p:txBody>
          <a:bodyPr/>
          <a:lstStyle/>
          <a:p>
            <a:pPr>
              <a:buFont typeface="Wingdings" panose="05000000000000000000" pitchFamily="2" charset="2"/>
              <a:buChar char="Ø"/>
            </a:pPr>
            <a:r>
              <a:rPr lang="en-US" altLang="en-US" dirty="0"/>
              <a:t>The </a:t>
            </a:r>
            <a:r>
              <a:rPr lang="en-US" altLang="en-US" b="1" dirty="0"/>
              <a:t>multiplier</a:t>
            </a:r>
            <a:r>
              <a:rPr lang="en-US" altLang="en-US" dirty="0"/>
              <a:t> is the name of the stage in a VHF FM transmitter that generates a harmonic of a lower frequency signal to reach the desired operating frequency. </a:t>
            </a:r>
            <a:r>
              <a:rPr lang="en-US" altLang="en-US" sz="750" dirty="0"/>
              <a:t>(G8B04)</a:t>
            </a:r>
            <a:r>
              <a:rPr lang="en-US" altLang="en-US" dirty="0"/>
              <a:t> </a:t>
            </a:r>
          </a:p>
          <a:p>
            <a:pPr>
              <a:buFont typeface="Wingdings" panose="05000000000000000000" pitchFamily="2" charset="2"/>
              <a:buChar char="Ø"/>
            </a:pPr>
            <a:endParaRPr lang="en-US" altLang="en-US" sz="825" dirty="0"/>
          </a:p>
          <a:p>
            <a:pPr>
              <a:buFont typeface="Wingdings" panose="05000000000000000000" pitchFamily="2" charset="2"/>
              <a:buChar char="Ø"/>
            </a:pPr>
            <a:endParaRPr lang="en-US" altLang="en-US" sz="750" b="1" dirty="0"/>
          </a:p>
          <a:p>
            <a:pPr>
              <a:buFont typeface="Wingdings" panose="05000000000000000000" pitchFamily="2" charset="2"/>
              <a:buChar char="Ø"/>
            </a:pPr>
            <a:r>
              <a:rPr lang="en-US" altLang="en-US" b="1" dirty="0"/>
              <a:t>16 kHz </a:t>
            </a:r>
            <a:r>
              <a:rPr lang="en-US" altLang="en-US" dirty="0"/>
              <a:t>is the total bandwidth of an FM-phone transmission having a 5 kHz deviation and a 3 kHz modulating frequency. </a:t>
            </a:r>
            <a:r>
              <a:rPr lang="en-US" altLang="en-US" sz="750" dirty="0"/>
              <a:t>(G8B06)</a:t>
            </a:r>
            <a:r>
              <a:rPr lang="en-US" altLang="en-US" dirty="0"/>
              <a:t> </a:t>
            </a:r>
          </a:p>
          <a:p>
            <a:pPr>
              <a:buFont typeface="Wingdings" panose="05000000000000000000" pitchFamily="2" charset="2"/>
              <a:buChar char="Ø"/>
            </a:pPr>
            <a:endParaRPr lang="en-US" altLang="en-US" sz="1050" dirty="0"/>
          </a:p>
          <a:p>
            <a:pPr>
              <a:buFont typeface="Wingdings" panose="05000000000000000000" pitchFamily="2" charset="2"/>
              <a:buChar char="Ø"/>
            </a:pPr>
            <a:endParaRPr lang="en-US" altLang="en-US" sz="788" dirty="0"/>
          </a:p>
          <a:p>
            <a:pPr lvl="3"/>
            <a:r>
              <a:rPr lang="de-DE" altLang="en-US" i="1" dirty="0">
                <a:solidFill>
                  <a:srgbClr val="FF0000"/>
                </a:solidFill>
              </a:rPr>
              <a:t>Total Bandwidth is equal to the peak devation + the highest modulating frequency times 2. </a:t>
            </a:r>
          </a:p>
          <a:p>
            <a:pPr lvl="3"/>
            <a:endParaRPr lang="de-DE" altLang="en-US" i="1" dirty="0">
              <a:solidFill>
                <a:srgbClr val="FF0000"/>
              </a:solidFill>
            </a:endParaRPr>
          </a:p>
          <a:p>
            <a:pPr lvl="4">
              <a:buFont typeface="Wingdings" panose="05000000000000000000" pitchFamily="2" charset="2"/>
              <a:buChar char="§"/>
            </a:pPr>
            <a:r>
              <a:rPr lang="de-DE" altLang="en-US" sz="1050" i="1" dirty="0">
                <a:solidFill>
                  <a:srgbClr val="FF0000"/>
                </a:solidFill>
              </a:rPr>
              <a:t>(because the FM signal is symetrical about the carrier frequency).   </a:t>
            </a:r>
          </a:p>
          <a:p>
            <a:pPr lvl="4">
              <a:buFont typeface="Wingdings" panose="05000000000000000000" pitchFamily="2" charset="2"/>
              <a:buChar char="§"/>
            </a:pPr>
            <a:endParaRPr lang="de-DE" altLang="en-US" sz="1050" i="1" dirty="0">
              <a:solidFill>
                <a:srgbClr val="FF0000"/>
              </a:solidFill>
            </a:endParaRPr>
          </a:p>
          <a:p>
            <a:pPr lvl="3"/>
            <a:r>
              <a:rPr lang="de-DE" altLang="en-US" i="1" dirty="0">
                <a:solidFill>
                  <a:srgbClr val="FF0000"/>
                </a:solidFill>
              </a:rPr>
              <a:t>In this example the </a:t>
            </a:r>
            <a:r>
              <a:rPr lang="de-DE" altLang="en-US" b="1" i="1" dirty="0">
                <a:solidFill>
                  <a:srgbClr val="FF0000"/>
                </a:solidFill>
              </a:rPr>
              <a:t>total bandwidth </a:t>
            </a:r>
            <a:r>
              <a:rPr lang="de-DE" altLang="en-US" i="1" dirty="0">
                <a:solidFill>
                  <a:srgbClr val="FF0000"/>
                </a:solidFill>
              </a:rPr>
              <a:t>would be (5 KHz + 3KHz ) * 2  or (8 KHz) *2  or 16 KHz.</a:t>
            </a:r>
          </a:p>
          <a:p>
            <a:pPr lvl="2"/>
            <a:endParaRPr lang="en-US" altLang="en-US" sz="900" i="1" dirty="0">
              <a:solidFill>
                <a:srgbClr val="FF0000"/>
              </a:solidFill>
            </a:endParaRPr>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18</a:t>
            </a:fld>
            <a:endParaRPr lang="en-US" altLang="en-US">
              <a:solidFill>
                <a:srgbClr val="000066"/>
              </a:solidFill>
            </a:endParaRPr>
          </a:p>
        </p:txBody>
      </p:sp>
      <p:sp>
        <p:nvSpPr>
          <p:cNvPr id="7" name="Rectangle 2">
            <a:extLst>
              <a:ext uri="{FF2B5EF4-FFF2-40B4-BE49-F238E27FC236}">
                <a16:creationId xmlns:a16="http://schemas.microsoft.com/office/drawing/2014/main" id="{EAE02D20-1612-2B83-9D99-B7B1AF9DEDDA}"/>
              </a:ext>
            </a:extLst>
          </p:cNvPr>
          <p:cNvSpPr>
            <a:spLocks noGrp="1" noChangeArrowheads="1"/>
          </p:cNvSpPr>
          <p:nvPr>
            <p:ph type="title"/>
          </p:nvPr>
        </p:nvSpPr>
        <p:spPr>
          <a:xfrm>
            <a:off x="616857" y="273845"/>
            <a:ext cx="7886700" cy="605630"/>
          </a:xfrm>
        </p:spPr>
        <p:txBody>
          <a:bodyPr/>
          <a:lstStyle/>
          <a:p>
            <a:pPr algn="ctr"/>
            <a:r>
              <a:rPr lang="en-US" altLang="en-US" sz="2700" b="1" dirty="0">
                <a:latin typeface="+mn-lt"/>
              </a:rPr>
              <a:t>Your HF Transmitter</a:t>
            </a:r>
            <a:endParaRPr lang="en-US" altLang="en-US" sz="2700" dirty="0"/>
          </a:p>
        </p:txBody>
      </p:sp>
    </p:spTree>
    <p:extLst>
      <p:ext uri="{BB962C8B-B14F-4D97-AF65-F5344CB8AC3E}">
        <p14:creationId xmlns:p14="http://schemas.microsoft.com/office/powerpoint/2010/main" val="917493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1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left)">
                                      <p:cBhvr>
                                        <p:cTn id="17" dur="10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left)">
                                      <p:cBhvr>
                                        <p:cTn id="22" dur="10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wipe(down)">
                                      <p:cBhvr>
                                        <p:cTn id="27"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panose="05000000000000000000" pitchFamily="2" charset="2"/>
              <a:buChar char="Ø"/>
            </a:pPr>
            <a:endParaRPr lang="en-US" dirty="0"/>
          </a:p>
          <a:p>
            <a:pPr>
              <a:buFont typeface="Wingdings" panose="05000000000000000000" pitchFamily="2" charset="2"/>
              <a:buChar char="Ø"/>
            </a:pPr>
            <a:endParaRPr lang="en-US" dirty="0"/>
          </a:p>
          <a:p>
            <a:pPr>
              <a:buFont typeface="Wingdings" panose="05000000000000000000" pitchFamily="2" charset="2"/>
              <a:buChar char="Ø"/>
            </a:pPr>
            <a:endParaRPr lang="en-US" dirty="0"/>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19</a:t>
            </a:fld>
            <a:endParaRPr lang="en-US" altLang="en-US">
              <a:solidFill>
                <a:srgbClr val="000066"/>
              </a:solidFill>
            </a:endParaRPr>
          </a:p>
        </p:txBody>
      </p:sp>
      <p:sp>
        <p:nvSpPr>
          <p:cNvPr id="5" name="Rectangle 2"/>
          <p:cNvSpPr txBox="1">
            <a:spLocks noGrp="1" noChangeArrowheads="1"/>
          </p:cNvSpPr>
          <p:nvPr>
            <p:ph type="title"/>
          </p:nvPr>
        </p:nvSpPr>
        <p:spPr>
          <a:xfrm>
            <a:off x="628650" y="172203"/>
            <a:ext cx="7886700" cy="605630"/>
          </a:xfrm>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208" y="2608572"/>
            <a:ext cx="2943225" cy="140311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3922" y="2608572"/>
            <a:ext cx="1771154" cy="1656886"/>
          </a:xfrm>
          <a:prstGeom prst="rect">
            <a:avLst/>
          </a:prstGeom>
        </p:spPr>
      </p:pic>
      <p:sp>
        <p:nvSpPr>
          <p:cNvPr id="8" name="Rectangle 7"/>
          <p:cNvSpPr/>
          <p:nvPr/>
        </p:nvSpPr>
        <p:spPr>
          <a:xfrm>
            <a:off x="57944" y="763697"/>
            <a:ext cx="8950325" cy="1657377"/>
          </a:xfrm>
          <a:prstGeom prst="rect">
            <a:avLst/>
          </a:prstGeom>
        </p:spPr>
        <p:txBody>
          <a:bodyPr wrap="square">
            <a:spAutoFit/>
          </a:bodyPr>
          <a:lstStyle/>
          <a:p>
            <a:pPr marL="257175" indent="-257175" eaLnBrk="0" fontAlgn="base" hangingPunct="0">
              <a:spcBef>
                <a:spcPct val="20000"/>
              </a:spcBef>
              <a:spcAft>
                <a:spcPct val="0"/>
              </a:spcAft>
              <a:buClr>
                <a:srgbClr val="FF1515"/>
              </a:buClr>
              <a:buFont typeface="Wingdings" panose="05000000000000000000" pitchFamily="2" charset="2"/>
              <a:buChar char="Ø"/>
            </a:pPr>
            <a:r>
              <a:rPr lang="en-US" altLang="en-US" sz="1500" b="1" kern="0" dirty="0">
                <a:solidFill>
                  <a:srgbClr val="000066"/>
                </a:solidFill>
              </a:rPr>
              <a:t>416.7 Hz</a:t>
            </a:r>
            <a:r>
              <a:rPr lang="en-US" altLang="en-US" sz="1500" kern="0" dirty="0">
                <a:solidFill>
                  <a:srgbClr val="000066"/>
                </a:solidFill>
              </a:rPr>
              <a:t> is the frequency deviation for a 12.21-MHz reactance-modulated oscillator in a 5-kHz deviation, 146.52-MHz FM-phone transmitter. </a:t>
            </a:r>
            <a:r>
              <a:rPr lang="en-US" altLang="en-US" sz="750" kern="0" dirty="0">
                <a:solidFill>
                  <a:srgbClr val="000066"/>
                </a:solidFill>
              </a:rPr>
              <a:t>(G8B07)</a:t>
            </a:r>
            <a:r>
              <a:rPr lang="en-US" altLang="en-US" sz="1500" kern="0" dirty="0">
                <a:solidFill>
                  <a:srgbClr val="000066"/>
                </a:solidFill>
              </a:rPr>
              <a:t> </a:t>
            </a:r>
          </a:p>
          <a:p>
            <a:pPr marL="257175" indent="-257175" eaLnBrk="0" fontAlgn="base" hangingPunct="0">
              <a:spcBef>
                <a:spcPct val="20000"/>
              </a:spcBef>
              <a:spcAft>
                <a:spcPct val="0"/>
              </a:spcAft>
              <a:buClr>
                <a:srgbClr val="FF1515"/>
              </a:buClr>
              <a:buFont typeface="Wingdings" panose="05000000000000000000" pitchFamily="2" charset="2"/>
              <a:buChar char="Ø"/>
            </a:pPr>
            <a:endParaRPr lang="en-US" altLang="en-US" sz="375" kern="0" dirty="0">
              <a:solidFill>
                <a:srgbClr val="000066"/>
              </a:solidFill>
            </a:endParaRP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Since the FM deviation is also multiplied, there will be much less than 5 KHz deviation on the oscillator that is being multiplied up to the transmit frequency.  </a:t>
            </a:r>
            <a:endParaRPr lang="en-US" altLang="en-US" sz="1050" i="1" kern="0" dirty="0">
              <a:solidFill>
                <a:srgbClr val="FF0000"/>
              </a:solidFill>
            </a:endParaRP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The multiplier would be 146.52 MHz divided by 12.21 MHz or 12.   </a:t>
            </a: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Therefore if we desired 5 KHz of deviation at 146.52 would only need 1/12 of that at 12.21 or the required deviation would be 5,000 Hz divided by 12 or 416.66 Hertz.</a:t>
            </a:r>
            <a:endParaRPr lang="en-US" altLang="en-US" sz="1200" kern="0" dirty="0">
              <a:solidFill>
                <a:srgbClr val="FF0000"/>
              </a:solidFill>
            </a:endParaRPr>
          </a:p>
        </p:txBody>
      </p:sp>
      <p:sp>
        <p:nvSpPr>
          <p:cNvPr id="9" name="TextBox 8"/>
          <p:cNvSpPr txBox="1"/>
          <p:nvPr/>
        </p:nvSpPr>
        <p:spPr>
          <a:xfrm>
            <a:off x="3644851" y="2998432"/>
            <a:ext cx="2099072" cy="738664"/>
          </a:xfrm>
          <a:prstGeom prst="rect">
            <a:avLst/>
          </a:prstGeom>
          <a:noFill/>
        </p:spPr>
        <p:txBody>
          <a:bodyPr wrap="square" rtlCol="0">
            <a:spAutoFit/>
          </a:bodyPr>
          <a:lstStyle/>
          <a:p>
            <a:pPr algn="r"/>
            <a:r>
              <a:rPr lang="en-US" sz="1050" b="1" spc="-15" dirty="0">
                <a:solidFill>
                  <a:srgbClr val="008CD1"/>
                </a:solidFill>
                <a:latin typeface="Calibri (Body)"/>
                <a:ea typeface="Times New Roman" panose="02020603050405020304" pitchFamily="18" charset="0"/>
              </a:rPr>
              <a:t>The </a:t>
            </a:r>
            <a:r>
              <a:rPr lang="en-US" sz="1050" b="1" spc="-19" dirty="0">
                <a:solidFill>
                  <a:srgbClr val="008CD1"/>
                </a:solidFill>
                <a:latin typeface="Calibri (Body)"/>
                <a:ea typeface="Times New Roman" panose="02020603050405020304" pitchFamily="18" charset="0"/>
              </a:rPr>
              <a:t>2-meter </a:t>
            </a:r>
            <a:r>
              <a:rPr lang="en-US" sz="1050" b="1" spc="-15" dirty="0">
                <a:solidFill>
                  <a:srgbClr val="008CD1"/>
                </a:solidFill>
                <a:latin typeface="Calibri (Body)"/>
                <a:ea typeface="Times New Roman" panose="02020603050405020304" pitchFamily="18" charset="0"/>
              </a:rPr>
              <a:t>rig </a:t>
            </a:r>
            <a:r>
              <a:rPr lang="en-US" sz="1050" b="1" spc="-11" dirty="0">
                <a:solidFill>
                  <a:srgbClr val="008CD1"/>
                </a:solidFill>
                <a:latin typeface="Calibri (Body)"/>
                <a:ea typeface="Times New Roman" panose="02020603050405020304" pitchFamily="18" charset="0"/>
              </a:rPr>
              <a:t>in</a:t>
            </a:r>
            <a:r>
              <a:rPr lang="en-US" sz="1050" b="1" spc="-113" dirty="0">
                <a:solidFill>
                  <a:srgbClr val="008CD1"/>
                </a:solidFill>
                <a:latin typeface="Calibri (Body)"/>
                <a:ea typeface="Times New Roman" panose="02020603050405020304" pitchFamily="18" charset="0"/>
              </a:rPr>
              <a:t> </a:t>
            </a:r>
            <a:r>
              <a:rPr lang="en-US" sz="1050" b="1" dirty="0">
                <a:solidFill>
                  <a:srgbClr val="008CD1"/>
                </a:solidFill>
                <a:latin typeface="Calibri (Body)"/>
                <a:ea typeface="Times New Roman" panose="02020603050405020304" pitchFamily="18" charset="0"/>
              </a:rPr>
              <a:t>a</a:t>
            </a:r>
            <a:r>
              <a:rPr lang="en-US" sz="1050" b="1" spc="-113" dirty="0">
                <a:solidFill>
                  <a:srgbClr val="008CD1"/>
                </a:solidFill>
                <a:latin typeface="Calibri (Body)"/>
                <a:ea typeface="Times New Roman" panose="02020603050405020304" pitchFamily="18" charset="0"/>
              </a:rPr>
              <a:t> </a:t>
            </a:r>
            <a:r>
              <a:rPr lang="en-US" sz="1050" b="1" spc="-19" dirty="0">
                <a:solidFill>
                  <a:srgbClr val="008CD1"/>
                </a:solidFill>
                <a:latin typeface="Calibri (Body)"/>
                <a:ea typeface="Times New Roman" panose="02020603050405020304" pitchFamily="18" charset="0"/>
              </a:rPr>
              <a:t>school</a:t>
            </a:r>
            <a:r>
              <a:rPr lang="en-US" sz="1050" b="1" spc="-113"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gym</a:t>
            </a:r>
            <a:r>
              <a:rPr lang="en-US" sz="1050" b="1" spc="-113"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ready</a:t>
            </a:r>
            <a:r>
              <a:rPr lang="en-US" sz="1050" b="1" spc="-113" dirty="0">
                <a:solidFill>
                  <a:srgbClr val="008CD1"/>
                </a:solidFill>
                <a:latin typeface="Calibri (Body)"/>
                <a:ea typeface="Times New Roman" panose="02020603050405020304" pitchFamily="18" charset="0"/>
              </a:rPr>
              <a:t> </a:t>
            </a:r>
            <a:r>
              <a:rPr lang="en-US" sz="1050" b="1" spc="-11" dirty="0">
                <a:solidFill>
                  <a:srgbClr val="008CD1"/>
                </a:solidFill>
                <a:latin typeface="Calibri (Body)"/>
                <a:ea typeface="Times New Roman" panose="02020603050405020304" pitchFamily="18" charset="0"/>
              </a:rPr>
              <a:t>to</a:t>
            </a:r>
            <a:r>
              <a:rPr lang="en-US" sz="1050" b="1" spc="-113"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make</a:t>
            </a:r>
            <a:r>
              <a:rPr lang="en-US" sz="1050" b="1" spc="-113" dirty="0">
                <a:solidFill>
                  <a:srgbClr val="008CD1"/>
                </a:solidFill>
                <a:latin typeface="Calibri (Body)"/>
                <a:ea typeface="Times New Roman" panose="02020603050405020304" pitchFamily="18" charset="0"/>
              </a:rPr>
              <a:t> </a:t>
            </a:r>
            <a:r>
              <a:rPr lang="en-US" sz="1050" b="1" spc="-19" dirty="0">
                <a:solidFill>
                  <a:srgbClr val="008CD1"/>
                </a:solidFill>
                <a:latin typeface="Calibri (Body)"/>
                <a:ea typeface="Times New Roman" panose="02020603050405020304" pitchFamily="18" charset="0"/>
              </a:rPr>
              <a:t>contact</a:t>
            </a:r>
            <a:r>
              <a:rPr lang="en-US" sz="1050" b="1" spc="-113"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with</a:t>
            </a:r>
            <a:r>
              <a:rPr lang="en-US" sz="1050" b="1" spc="-113"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the</a:t>
            </a:r>
            <a:r>
              <a:rPr lang="en-US" sz="1050" b="1" spc="-113" dirty="0">
                <a:solidFill>
                  <a:srgbClr val="008CD1"/>
                </a:solidFill>
                <a:latin typeface="Calibri (Body)"/>
                <a:ea typeface="Times New Roman" panose="02020603050405020304" pitchFamily="18" charset="0"/>
              </a:rPr>
              <a:t> </a:t>
            </a:r>
            <a:r>
              <a:rPr lang="en-US" sz="1050" b="1" spc="-19" dirty="0">
                <a:solidFill>
                  <a:srgbClr val="008CD1"/>
                </a:solidFill>
                <a:latin typeface="Calibri (Body)"/>
                <a:ea typeface="Times New Roman" panose="02020603050405020304" pitchFamily="18" charset="0"/>
              </a:rPr>
              <a:t>licensed</a:t>
            </a:r>
            <a:r>
              <a:rPr lang="en-US" sz="1050" b="1" spc="-113"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ham</a:t>
            </a:r>
            <a:r>
              <a:rPr lang="en-US" sz="1050" b="1" spc="-113" dirty="0">
                <a:solidFill>
                  <a:srgbClr val="008CD1"/>
                </a:solidFill>
                <a:latin typeface="Calibri (Body)"/>
                <a:ea typeface="Times New Roman" panose="02020603050405020304" pitchFamily="18" charset="0"/>
              </a:rPr>
              <a:t> </a:t>
            </a:r>
            <a:r>
              <a:rPr lang="en-US" sz="1050" b="1" spc="-19" dirty="0">
                <a:solidFill>
                  <a:srgbClr val="008CD1"/>
                </a:solidFill>
                <a:latin typeface="Calibri (Body)"/>
                <a:ea typeface="Times New Roman" panose="02020603050405020304" pitchFamily="18" charset="0"/>
              </a:rPr>
              <a:t>astronauts aboard</a:t>
            </a:r>
            <a:r>
              <a:rPr lang="en-US" sz="1050" b="1" spc="-56"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the</a:t>
            </a:r>
            <a:r>
              <a:rPr lang="en-US" sz="1050" b="1" spc="-56" dirty="0">
                <a:solidFill>
                  <a:srgbClr val="008CD1"/>
                </a:solidFill>
                <a:latin typeface="Calibri (Body)"/>
                <a:ea typeface="Times New Roman" panose="02020603050405020304" pitchFamily="18" charset="0"/>
              </a:rPr>
              <a:t> </a:t>
            </a:r>
            <a:r>
              <a:rPr lang="en-US" sz="1050" b="1" spc="-19" dirty="0">
                <a:solidFill>
                  <a:srgbClr val="008CD1"/>
                </a:solidFill>
                <a:latin typeface="Calibri (Body)"/>
                <a:ea typeface="Times New Roman" panose="02020603050405020304" pitchFamily="18" charset="0"/>
              </a:rPr>
              <a:t>International</a:t>
            </a:r>
            <a:r>
              <a:rPr lang="en-US" sz="1050" b="1" spc="-56" dirty="0">
                <a:solidFill>
                  <a:srgbClr val="008CD1"/>
                </a:solidFill>
                <a:latin typeface="Calibri (Body)"/>
                <a:ea typeface="Times New Roman" panose="02020603050405020304" pitchFamily="18" charset="0"/>
              </a:rPr>
              <a:t> </a:t>
            </a:r>
            <a:r>
              <a:rPr lang="en-US" sz="1050" b="1" spc="-15" dirty="0">
                <a:solidFill>
                  <a:srgbClr val="008CD1"/>
                </a:solidFill>
                <a:latin typeface="Calibri (Body)"/>
                <a:ea typeface="Times New Roman" panose="02020603050405020304" pitchFamily="18" charset="0"/>
              </a:rPr>
              <a:t>Space</a:t>
            </a:r>
            <a:r>
              <a:rPr lang="en-US" sz="1050" b="1" spc="-56" dirty="0">
                <a:solidFill>
                  <a:srgbClr val="008CD1"/>
                </a:solidFill>
                <a:latin typeface="Calibri (Body)"/>
                <a:ea typeface="Times New Roman" panose="02020603050405020304" pitchFamily="18" charset="0"/>
              </a:rPr>
              <a:t> </a:t>
            </a:r>
            <a:r>
              <a:rPr lang="en-US" sz="1050" b="1" spc="-19" dirty="0">
                <a:solidFill>
                  <a:srgbClr val="008CD1"/>
                </a:solidFill>
                <a:latin typeface="Calibri (Body)"/>
                <a:ea typeface="Times New Roman" panose="02020603050405020304" pitchFamily="18" charset="0"/>
              </a:rPr>
              <a:t>Station.</a:t>
            </a:r>
            <a:r>
              <a:rPr lang="en-US" sz="1050" b="1" spc="-56" dirty="0">
                <a:solidFill>
                  <a:srgbClr val="008CD1"/>
                </a:solidFill>
                <a:latin typeface="Calibri (Body)"/>
                <a:ea typeface="Times New Roman" panose="02020603050405020304" pitchFamily="18" charset="0"/>
              </a:rPr>
              <a:t> </a:t>
            </a:r>
            <a:endParaRPr lang="en-US" sz="1050" dirty="0">
              <a:latin typeface="Calibri (Body)"/>
            </a:endParaRPr>
          </a:p>
        </p:txBody>
      </p:sp>
      <p:sp>
        <p:nvSpPr>
          <p:cNvPr id="10" name="TextBox 9"/>
          <p:cNvSpPr txBox="1"/>
          <p:nvPr/>
        </p:nvSpPr>
        <p:spPr>
          <a:xfrm>
            <a:off x="772700" y="4186741"/>
            <a:ext cx="2260056" cy="300082"/>
          </a:xfrm>
          <a:prstGeom prst="rect">
            <a:avLst/>
          </a:prstGeom>
          <a:noFill/>
        </p:spPr>
        <p:txBody>
          <a:bodyPr wrap="square" rtlCol="0">
            <a:spAutoFit/>
          </a:bodyPr>
          <a:lstStyle/>
          <a:p>
            <a:r>
              <a:rPr lang="en-US" sz="1350" dirty="0"/>
              <a:t>International Space Station.</a:t>
            </a:r>
          </a:p>
        </p:txBody>
      </p:sp>
      <p:sp>
        <p:nvSpPr>
          <p:cNvPr id="12" name="TextBox 11"/>
          <p:cNvSpPr txBox="1"/>
          <p:nvPr/>
        </p:nvSpPr>
        <p:spPr>
          <a:xfrm>
            <a:off x="7571904" y="2998432"/>
            <a:ext cx="1264444" cy="900246"/>
          </a:xfrm>
          <a:prstGeom prst="rect">
            <a:avLst/>
          </a:prstGeom>
          <a:noFill/>
        </p:spPr>
        <p:txBody>
          <a:bodyPr wrap="square" rtlCol="0">
            <a:spAutoFit/>
          </a:bodyPr>
          <a:lstStyle/>
          <a:p>
            <a:r>
              <a:rPr lang="en-US" sz="1050" dirty="0">
                <a:solidFill>
                  <a:srgbClr val="FF0000"/>
                </a:solidFill>
              </a:rPr>
              <a:t>Deviation levels must be accurate to insure a solid contact with the hams in space.</a:t>
            </a:r>
          </a:p>
        </p:txBody>
      </p:sp>
      <p:sp>
        <p:nvSpPr>
          <p:cNvPr id="2" name="Rectangle 2">
            <a:extLst>
              <a:ext uri="{FF2B5EF4-FFF2-40B4-BE49-F238E27FC236}">
                <a16:creationId xmlns:a16="http://schemas.microsoft.com/office/drawing/2014/main" id="{F26D3E56-461A-925A-4647-54E8499232CF}"/>
              </a:ext>
            </a:extLst>
          </p:cNvPr>
          <p:cNvSpPr txBox="1">
            <a:spLocks noChangeArrowheads="1"/>
          </p:cNvSpPr>
          <p:nvPr/>
        </p:nvSpPr>
        <p:spPr>
          <a:xfrm>
            <a:off x="798674" y="303230"/>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dirty="0">
                <a:latin typeface="+mn-lt"/>
              </a:rPr>
              <a:t>Your HF Transmitter</a:t>
            </a:r>
            <a:endParaRPr lang="en-US" altLang="en-US" sz="2700" dirty="0"/>
          </a:p>
        </p:txBody>
      </p:sp>
    </p:spTree>
    <p:extLst>
      <p:ext uri="{BB962C8B-B14F-4D97-AF65-F5344CB8AC3E}">
        <p14:creationId xmlns:p14="http://schemas.microsoft.com/office/powerpoint/2010/main" val="384218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up)">
                                      <p:cBhvr>
                                        <p:cTn id="7" dur="1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left)">
                                      <p:cBhvr>
                                        <p:cTn id="12" dur="10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wipe(left)">
                                      <p:cBhvr>
                                        <p:cTn id="17" dur="10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wipe(left)">
                                      <p:cBhvr>
                                        <p:cTn id="22" dur="10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584616"/>
            <a:ext cx="4088596" cy="1543306"/>
          </a:xfrm>
        </p:spPr>
        <p:txBody>
          <a:bodyPr>
            <a:noAutofit/>
          </a:bodyPr>
          <a:lstStyle/>
          <a:p>
            <a:r>
              <a:rPr lang="en-US" sz="3600" dirty="0"/>
              <a:t>General</a:t>
            </a:r>
            <a:br>
              <a:rPr lang="en-US" sz="3600" dirty="0"/>
            </a:br>
            <a:r>
              <a:rPr lang="en-US" sz="3600" dirty="0"/>
              <a:t>Licensing Course</a:t>
            </a:r>
            <a:endParaRPr lang="en-ES" sz="3600" dirty="0"/>
          </a:p>
        </p:txBody>
      </p:sp>
      <p:sp>
        <p:nvSpPr>
          <p:cNvPr id="3" name="Subtitle 2">
            <a:extLst>
              <a:ext uri="{FF2B5EF4-FFF2-40B4-BE49-F238E27FC236}">
                <a16:creationId xmlns:a16="http://schemas.microsoft.com/office/drawing/2014/main" id="{0A990999-13B4-6947-AF5A-CC1F4A416FFC}"/>
              </a:ext>
            </a:extLst>
          </p:cNvPr>
          <p:cNvSpPr>
            <a:spLocks noGrp="1"/>
          </p:cNvSpPr>
          <p:nvPr>
            <p:ph type="subTitle" idx="1"/>
          </p:nvPr>
        </p:nvSpPr>
        <p:spPr>
          <a:xfrm>
            <a:off x="635804" y="2331528"/>
            <a:ext cx="2626941" cy="1411073"/>
          </a:xfrm>
        </p:spPr>
        <p:txBody>
          <a:bodyPr/>
          <a:lstStyle/>
          <a:p>
            <a:r>
              <a:rPr lang="en-US" dirty="0" err="1"/>
              <a:t>MyFirstName</a:t>
            </a:r>
            <a:r>
              <a:rPr lang="en-US" dirty="0"/>
              <a:t> </a:t>
            </a:r>
            <a:r>
              <a:rPr lang="en-US" dirty="0" err="1"/>
              <a:t>MyLastName</a:t>
            </a:r>
            <a:br>
              <a:rPr lang="en-US" dirty="0"/>
            </a:br>
            <a:r>
              <a:rPr lang="en-US" dirty="0"/>
              <a:t>My arrl.net email address</a:t>
            </a:r>
          </a:p>
          <a:p>
            <a:endParaRPr lang="en-U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2</a:t>
            </a:fld>
            <a:endParaRPr lang="en-ES"/>
          </a:p>
        </p:txBody>
      </p:sp>
      <p:pic>
        <p:nvPicPr>
          <p:cNvPr id="6" name="Picture 5">
            <a:extLst>
              <a:ext uri="{FF2B5EF4-FFF2-40B4-BE49-F238E27FC236}">
                <a16:creationId xmlns:a16="http://schemas.microsoft.com/office/drawing/2014/main" id="{0250E121-8146-44CC-8F98-D55DF4609619}"/>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2072756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460" y="943254"/>
            <a:ext cx="8143081" cy="3721894"/>
          </a:xfrm>
        </p:spPr>
        <p:txBody>
          <a:bodyPr/>
          <a:lstStyle/>
          <a:p>
            <a:pPr lvl="0">
              <a:buFont typeface="Wingdings" panose="05000000000000000000" pitchFamily="2" charset="2"/>
              <a:buChar char="Ø"/>
            </a:pPr>
            <a:r>
              <a:rPr lang="en-US" altLang="en-US" b="1" dirty="0">
                <a:solidFill>
                  <a:srgbClr val="000066"/>
                </a:solidFill>
              </a:rPr>
              <a:t>Phase modulation </a:t>
            </a:r>
            <a:r>
              <a:rPr lang="en-US" altLang="en-US" dirty="0">
                <a:solidFill>
                  <a:srgbClr val="000066"/>
                </a:solidFill>
              </a:rPr>
              <a:t>is produced by a reactance modulator connected to an RF power amplifier. </a:t>
            </a:r>
            <a:r>
              <a:rPr lang="en-US" altLang="en-US" sz="750" dirty="0">
                <a:solidFill>
                  <a:srgbClr val="000066"/>
                </a:solidFill>
              </a:rPr>
              <a:t>(G8A04)</a:t>
            </a:r>
          </a:p>
          <a:p>
            <a:pPr lvl="0">
              <a:buFont typeface="Wingdings" panose="05000000000000000000" pitchFamily="2" charset="2"/>
              <a:buChar char="Ø"/>
            </a:pPr>
            <a:endParaRPr lang="en-US" altLang="en-US" sz="900" dirty="0">
              <a:solidFill>
                <a:srgbClr val="000066"/>
              </a:solidFill>
            </a:endParaRPr>
          </a:p>
          <a:p>
            <a:pPr lvl="0">
              <a:buFont typeface="Wingdings" panose="05000000000000000000" pitchFamily="2" charset="2"/>
              <a:buChar char="Ø"/>
            </a:pPr>
            <a:r>
              <a:rPr lang="en-US" altLang="en-US" b="1" dirty="0">
                <a:solidFill>
                  <a:srgbClr val="000066"/>
                </a:solidFill>
              </a:rPr>
              <a:t>Phase modulation </a:t>
            </a:r>
            <a:r>
              <a:rPr lang="en-US" altLang="en-US" dirty="0">
                <a:solidFill>
                  <a:srgbClr val="000066"/>
                </a:solidFill>
              </a:rPr>
              <a:t>is the name of the process that changes the phase angle of an RF wave to convey information. </a:t>
            </a:r>
            <a:r>
              <a:rPr lang="en-US" altLang="en-US" sz="750" dirty="0">
                <a:solidFill>
                  <a:srgbClr val="000066"/>
                </a:solidFill>
              </a:rPr>
              <a:t>(G8A02)</a:t>
            </a:r>
          </a:p>
          <a:p>
            <a:pPr lvl="0">
              <a:buFont typeface="Wingdings" panose="05000000000000000000" pitchFamily="2" charset="2"/>
              <a:buChar char="Ø"/>
            </a:pPr>
            <a:endParaRPr lang="en-US" altLang="en-US" sz="750" dirty="0">
              <a:solidFill>
                <a:srgbClr val="000066"/>
              </a:solidFill>
            </a:endParaRPr>
          </a:p>
          <a:p>
            <a:pPr lvl="0">
              <a:buFont typeface="Wingdings" panose="05000000000000000000" pitchFamily="2" charset="2"/>
              <a:buChar char="Ø"/>
            </a:pPr>
            <a:r>
              <a:rPr lang="en-US" altLang="en-US" dirty="0">
                <a:solidFill>
                  <a:srgbClr val="000066"/>
                </a:solidFill>
              </a:rPr>
              <a:t>To determine the efficiency of an RF power amplifier,</a:t>
            </a:r>
            <a:r>
              <a:rPr lang="en-US" altLang="en-US" b="1" dirty="0">
                <a:solidFill>
                  <a:srgbClr val="000066"/>
                </a:solidFill>
              </a:rPr>
              <a:t> divide the RF output power by the DC input power</a:t>
            </a:r>
            <a:r>
              <a:rPr lang="en-US" altLang="en-US" dirty="0">
                <a:solidFill>
                  <a:srgbClr val="000066"/>
                </a:solidFill>
              </a:rPr>
              <a:t>. </a:t>
            </a:r>
            <a:r>
              <a:rPr lang="en-US" altLang="en-US" sz="750" dirty="0">
                <a:solidFill>
                  <a:srgbClr val="000066"/>
                </a:solidFill>
              </a:rPr>
              <a:t>(G7B08)</a:t>
            </a:r>
            <a:r>
              <a:rPr lang="en-US" altLang="en-US" dirty="0">
                <a:solidFill>
                  <a:srgbClr val="000066"/>
                </a:solidFill>
              </a:rPr>
              <a:t> </a:t>
            </a:r>
          </a:p>
          <a:p>
            <a:pPr lvl="1"/>
            <a:r>
              <a:rPr lang="en-US" altLang="en-US" sz="1800" i="1" dirty="0">
                <a:solidFill>
                  <a:srgbClr val="FF0000"/>
                </a:solidFill>
              </a:rPr>
              <a:t>Example: </a:t>
            </a:r>
          </a:p>
          <a:p>
            <a:pPr lvl="2"/>
            <a:r>
              <a:rPr lang="en-US" altLang="en-US" sz="1500" i="1" dirty="0">
                <a:solidFill>
                  <a:srgbClr val="FF0000"/>
                </a:solidFill>
              </a:rPr>
              <a:t>A 100 watt 2 meter power amplifier that draws 10 amperes from a 13.8 Volt Power supply has an efficiency of 72%.  </a:t>
            </a:r>
          </a:p>
          <a:p>
            <a:pPr lvl="3"/>
            <a:r>
              <a:rPr lang="en-US" altLang="en-US" i="1" dirty="0">
                <a:solidFill>
                  <a:srgbClr val="FF0000"/>
                </a:solidFill>
              </a:rPr>
              <a:t>Efficiency = 100 watts / (13.8 * 10) </a:t>
            </a:r>
          </a:p>
          <a:p>
            <a:pPr lvl="3"/>
            <a:r>
              <a:rPr lang="en-US" altLang="en-US" i="1" dirty="0">
                <a:solidFill>
                  <a:srgbClr val="FF0000"/>
                </a:solidFill>
              </a:rPr>
              <a:t>Efficiency = 100/138</a:t>
            </a:r>
          </a:p>
          <a:p>
            <a:pPr lvl="3"/>
            <a:r>
              <a:rPr lang="en-US" altLang="en-US" i="1" dirty="0">
                <a:solidFill>
                  <a:srgbClr val="FF0000"/>
                </a:solidFill>
              </a:rPr>
              <a:t>Efficiency = </a:t>
            </a:r>
            <a:r>
              <a:rPr lang="en-US" altLang="en-US" b="1" i="1" dirty="0">
                <a:solidFill>
                  <a:srgbClr val="FF0000"/>
                </a:solidFill>
              </a:rPr>
              <a:t>72%</a:t>
            </a:r>
            <a:endParaRPr lang="en-US" altLang="en-US" b="1" dirty="0">
              <a:solidFill>
                <a:srgbClr val="FF0000"/>
              </a:solidFill>
            </a:endParaRPr>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20</a:t>
            </a:fld>
            <a:endParaRPr lang="en-US" altLang="en-US">
              <a:solidFill>
                <a:srgbClr val="000066"/>
              </a:solidFill>
            </a:endParaRPr>
          </a:p>
        </p:txBody>
      </p:sp>
      <p:sp>
        <p:nvSpPr>
          <p:cNvPr id="5" name="Rectangle 2"/>
          <p:cNvSpPr txBox="1">
            <a:spLocks noGrp="1" noChangeArrowheads="1"/>
          </p:cNvSpPr>
          <p:nvPr>
            <p:ph type="title"/>
          </p:nvPr>
        </p:nvSpPr>
        <p:spPr>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sp>
        <p:nvSpPr>
          <p:cNvPr id="2" name="Rectangle 2">
            <a:extLst>
              <a:ext uri="{FF2B5EF4-FFF2-40B4-BE49-F238E27FC236}">
                <a16:creationId xmlns:a16="http://schemas.microsoft.com/office/drawing/2014/main" id="{0C0C6D5B-6A84-1F2D-12C0-3D8BF7EAF7E1}"/>
              </a:ext>
            </a:extLst>
          </p:cNvPr>
          <p:cNvSpPr txBox="1">
            <a:spLocks noChangeArrowheads="1"/>
          </p:cNvSpPr>
          <p:nvPr/>
        </p:nvSpPr>
        <p:spPr>
          <a:xfrm>
            <a:off x="769257" y="4262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altLang="en-US" sz="2700" dirty="0"/>
          </a:p>
        </p:txBody>
      </p:sp>
    </p:spTree>
    <p:extLst>
      <p:ext uri="{BB962C8B-B14F-4D97-AF65-F5344CB8AC3E}">
        <p14:creationId xmlns:p14="http://schemas.microsoft.com/office/powerpoint/2010/main" val="17695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left)">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1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left)">
                                      <p:cBhvr>
                                        <p:cTn id="27" dur="1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left)">
                                      <p:cBhvr>
                                        <p:cTn id="32" dur="10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10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wipe(down)">
                                      <p:cBhvr>
                                        <p:cTn id="42"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807" y="2413597"/>
            <a:ext cx="4321175" cy="2232173"/>
          </a:xfrm>
        </p:spPr>
        <p:txBody>
          <a:bodyPr>
            <a:normAutofit lnSpcReduction="10000"/>
          </a:bodyPr>
          <a:lstStyle/>
          <a:p>
            <a:pPr lvl="0">
              <a:buFont typeface="Wingdings" panose="05000000000000000000" pitchFamily="2" charset="2"/>
              <a:buChar char="Ø"/>
            </a:pPr>
            <a:r>
              <a:rPr lang="en-US" altLang="en-US" dirty="0">
                <a:solidFill>
                  <a:srgbClr val="000066"/>
                </a:solidFill>
              </a:rPr>
              <a:t>The output PEP from a transmitter is </a:t>
            </a:r>
            <a:r>
              <a:rPr lang="en-US" altLang="en-US" b="1" dirty="0">
                <a:solidFill>
                  <a:srgbClr val="000066"/>
                </a:solidFill>
              </a:rPr>
              <a:t>100 watts </a:t>
            </a:r>
            <a:r>
              <a:rPr lang="en-US" altLang="en-US" dirty="0">
                <a:solidFill>
                  <a:srgbClr val="000066"/>
                </a:solidFill>
              </a:rPr>
              <a:t>if an oscilloscope measures 200 volts peak-to-peak across a 50-ohm dummy load connected to the transmitter output.</a:t>
            </a:r>
            <a:r>
              <a:rPr lang="en-US" altLang="en-US" b="1" dirty="0">
                <a:solidFill>
                  <a:srgbClr val="000066"/>
                </a:solidFill>
              </a:rPr>
              <a:t> </a:t>
            </a:r>
            <a:r>
              <a:rPr lang="en-US" altLang="en-US" sz="750" dirty="0">
                <a:solidFill>
                  <a:srgbClr val="000066"/>
                </a:solidFill>
              </a:rPr>
              <a:t>(G5B06)</a:t>
            </a:r>
            <a:r>
              <a:rPr lang="en-US" altLang="en-US" dirty="0">
                <a:solidFill>
                  <a:srgbClr val="000066"/>
                </a:solidFill>
              </a:rPr>
              <a:t> </a:t>
            </a:r>
          </a:p>
          <a:p>
            <a:pPr lvl="0">
              <a:buFont typeface="Wingdings" panose="05000000000000000000" pitchFamily="2" charset="2"/>
              <a:buChar char="Ø"/>
            </a:pPr>
            <a:endParaRPr lang="en-US" altLang="en-US" dirty="0">
              <a:solidFill>
                <a:srgbClr val="000066"/>
              </a:solidFill>
            </a:endParaRPr>
          </a:p>
          <a:p>
            <a:pPr lvl="2">
              <a:buFont typeface="Arial" panose="020B0604020202020204" pitchFamily="34" charset="0"/>
              <a:buChar char="•"/>
            </a:pPr>
            <a:r>
              <a:rPr lang="en-US" altLang="en-US" sz="1200" i="1" dirty="0">
                <a:solidFill>
                  <a:srgbClr val="FF0000"/>
                </a:solidFill>
              </a:rPr>
              <a:t>PEP =[ (200 / 2) x .707] ² / R   </a:t>
            </a:r>
          </a:p>
          <a:p>
            <a:pPr lvl="2">
              <a:buFont typeface="Arial" panose="020B0604020202020204" pitchFamily="34" charset="0"/>
              <a:buChar char="•"/>
            </a:pPr>
            <a:r>
              <a:rPr lang="en-US" altLang="en-US" sz="1200" i="1" dirty="0">
                <a:solidFill>
                  <a:srgbClr val="FF0000"/>
                </a:solidFill>
              </a:rPr>
              <a:t>PEP=  [70.7] ² / 50    </a:t>
            </a:r>
          </a:p>
          <a:p>
            <a:pPr lvl="2">
              <a:buFont typeface="Arial" panose="020B0604020202020204" pitchFamily="34" charset="0"/>
              <a:buChar char="•"/>
            </a:pPr>
            <a:r>
              <a:rPr lang="en-US" altLang="en-US" sz="1200" i="1" dirty="0">
                <a:solidFill>
                  <a:srgbClr val="FF0000"/>
                </a:solidFill>
              </a:rPr>
              <a:t>PEP= 4,998 / 50</a:t>
            </a:r>
          </a:p>
          <a:p>
            <a:pPr lvl="2">
              <a:buFont typeface="Arial" panose="020B0604020202020204" pitchFamily="34" charset="0"/>
              <a:buChar char="•"/>
            </a:pPr>
            <a:r>
              <a:rPr lang="en-US" altLang="en-US" sz="1200" i="1" dirty="0">
                <a:solidFill>
                  <a:srgbClr val="FF0000"/>
                </a:solidFill>
              </a:rPr>
              <a:t>PEP=  </a:t>
            </a:r>
            <a:r>
              <a:rPr lang="en-US" altLang="en-US" sz="1200" b="1" i="1" dirty="0">
                <a:solidFill>
                  <a:srgbClr val="FF0000"/>
                </a:solidFill>
              </a:rPr>
              <a:t>99.97 Watts</a:t>
            </a:r>
            <a:r>
              <a:rPr lang="en-US" altLang="en-US" sz="1200" b="1" dirty="0">
                <a:solidFill>
                  <a:srgbClr val="FF0000"/>
                </a:solidFill>
              </a:rPr>
              <a:t>  (close enough to 100)</a:t>
            </a:r>
          </a:p>
          <a:p>
            <a:pPr marL="685800" lvl="2" indent="0">
              <a:buNone/>
            </a:pPr>
            <a:endParaRPr lang="en-US" altLang="en-US" sz="1050" b="1" dirty="0">
              <a:solidFill>
                <a:srgbClr val="FF0000"/>
              </a:solidFill>
            </a:endParaRPr>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21</a:t>
            </a:fld>
            <a:endParaRPr lang="en-US" altLang="en-US">
              <a:solidFill>
                <a:srgbClr val="000066"/>
              </a:solidFill>
            </a:endParaRPr>
          </a:p>
        </p:txBody>
      </p:sp>
      <p:sp>
        <p:nvSpPr>
          <p:cNvPr id="5" name="Rectangle 2"/>
          <p:cNvSpPr txBox="1">
            <a:spLocks noGrp="1" noChangeArrowheads="1"/>
          </p:cNvSpPr>
          <p:nvPr>
            <p:ph type="title"/>
          </p:nvPr>
        </p:nvSpPr>
        <p:spPr>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pic>
        <p:nvPicPr>
          <p:cNvPr id="6" name="Picture 5" descr="pg 1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4564" y="778284"/>
            <a:ext cx="1672012" cy="144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pg 99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2683" y="778285"/>
            <a:ext cx="1800599" cy="144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493419" y="2413598"/>
            <a:ext cx="4264819" cy="2456057"/>
          </a:xfrm>
          <a:prstGeom prst="rect">
            <a:avLst/>
          </a:prstGeom>
        </p:spPr>
        <p:txBody>
          <a:bodyPr wrap="square">
            <a:spAutoFit/>
          </a:bodyPr>
          <a:lstStyle/>
          <a:p>
            <a:pPr marL="257175" indent="-257175" eaLnBrk="0" fontAlgn="base" hangingPunct="0">
              <a:spcBef>
                <a:spcPct val="20000"/>
              </a:spcBef>
              <a:spcAft>
                <a:spcPct val="0"/>
              </a:spcAft>
              <a:buClr>
                <a:srgbClr val="FF1515"/>
              </a:buClr>
              <a:buFont typeface="Wingdings" panose="05000000000000000000" pitchFamily="2" charset="2"/>
              <a:buChar char="Ø"/>
            </a:pPr>
            <a:r>
              <a:rPr lang="en-US" altLang="en-US" sz="1500" b="1" kern="0" dirty="0">
                <a:solidFill>
                  <a:srgbClr val="000066"/>
                </a:solidFill>
              </a:rPr>
              <a:t>625 watts </a:t>
            </a:r>
            <a:r>
              <a:rPr lang="en-US" altLang="en-US" sz="1500" kern="0" dirty="0">
                <a:solidFill>
                  <a:srgbClr val="000066"/>
                </a:solidFill>
              </a:rPr>
              <a:t>is the output PEP from a transmitter if an oscilloscope measures 500 volts peak-to-peak across a 50-ohm resistor connected to the transmitter output. </a:t>
            </a:r>
            <a:r>
              <a:rPr lang="en-US" altLang="en-US" sz="750" kern="0" dirty="0">
                <a:solidFill>
                  <a:srgbClr val="000066"/>
                </a:solidFill>
              </a:rPr>
              <a:t>(G5B14)</a:t>
            </a:r>
            <a:r>
              <a:rPr lang="en-US" altLang="en-US" sz="1500" kern="0" dirty="0">
                <a:solidFill>
                  <a:srgbClr val="000066"/>
                </a:solidFill>
              </a:rPr>
              <a:t> </a:t>
            </a: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PEP =[ (500  / 2) x .707] ² / R   </a:t>
            </a: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PEP=  [ 250 * .707] ² / 50</a:t>
            </a: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 PEP= [176.75] ² / 50</a:t>
            </a: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PEP=  31,240. 56 / 50  </a:t>
            </a:r>
          </a:p>
          <a:p>
            <a:pPr marL="557213" lvl="1" indent="-214313" eaLnBrk="0" fontAlgn="base" hangingPunct="0">
              <a:spcBef>
                <a:spcPct val="20000"/>
              </a:spcBef>
              <a:spcAft>
                <a:spcPct val="0"/>
              </a:spcAft>
              <a:buClr>
                <a:srgbClr val="FF1515"/>
              </a:buClr>
              <a:buFontTx/>
              <a:buChar char="•"/>
            </a:pPr>
            <a:r>
              <a:rPr lang="en-US" altLang="en-US" sz="1200" i="1" kern="0" dirty="0">
                <a:solidFill>
                  <a:srgbClr val="FF0000"/>
                </a:solidFill>
              </a:rPr>
              <a:t>PEP = </a:t>
            </a:r>
            <a:r>
              <a:rPr lang="en-US" altLang="en-US" sz="1200" b="1" i="1" kern="0" dirty="0">
                <a:solidFill>
                  <a:srgbClr val="FF0000"/>
                </a:solidFill>
              </a:rPr>
              <a:t>624.81 Watts</a:t>
            </a:r>
            <a:r>
              <a:rPr lang="en-US" altLang="en-US" sz="1500" kern="0" dirty="0">
                <a:solidFill>
                  <a:srgbClr val="FF0000"/>
                </a:solidFill>
              </a:rPr>
              <a:t>  </a:t>
            </a:r>
            <a:r>
              <a:rPr lang="en-US" altLang="en-US" sz="1200" b="1" dirty="0">
                <a:solidFill>
                  <a:srgbClr val="FF0000"/>
                </a:solidFill>
              </a:rPr>
              <a:t>(close enough to 625)</a:t>
            </a:r>
            <a:endParaRPr lang="en-US" altLang="en-US" sz="1500" b="1" dirty="0">
              <a:solidFill>
                <a:srgbClr val="FF0000"/>
              </a:solidFill>
            </a:endParaRPr>
          </a:p>
          <a:p>
            <a:pPr marL="557213" lvl="1" indent="-214313" eaLnBrk="0" fontAlgn="base" hangingPunct="0">
              <a:spcBef>
                <a:spcPct val="20000"/>
              </a:spcBef>
              <a:spcAft>
                <a:spcPct val="0"/>
              </a:spcAft>
              <a:buClr>
                <a:srgbClr val="FF1515"/>
              </a:buClr>
              <a:buFontTx/>
              <a:buChar char="•"/>
            </a:pPr>
            <a:endParaRPr lang="en-US" altLang="en-US" sz="1500" kern="0" dirty="0">
              <a:solidFill>
                <a:srgbClr val="FF0000"/>
              </a:solidFill>
            </a:endParaRPr>
          </a:p>
        </p:txBody>
      </p:sp>
      <p:sp>
        <p:nvSpPr>
          <p:cNvPr id="8" name="Rectangle 2">
            <a:extLst>
              <a:ext uri="{FF2B5EF4-FFF2-40B4-BE49-F238E27FC236}">
                <a16:creationId xmlns:a16="http://schemas.microsoft.com/office/drawing/2014/main" id="{5184121A-AE8E-94A4-CAC5-78D173BD5814}"/>
              </a:ext>
            </a:extLst>
          </p:cNvPr>
          <p:cNvSpPr txBox="1">
            <a:spLocks noChangeArrowheads="1"/>
          </p:cNvSpPr>
          <p:nvPr/>
        </p:nvSpPr>
        <p:spPr>
          <a:xfrm>
            <a:off x="769257" y="29842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altLang="en-US" sz="2700" dirty="0"/>
          </a:p>
        </p:txBody>
      </p:sp>
    </p:spTree>
    <p:extLst>
      <p:ext uri="{BB962C8B-B14F-4D97-AF65-F5344CB8AC3E}">
        <p14:creationId xmlns:p14="http://schemas.microsoft.com/office/powerpoint/2010/main" val="9272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left)">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left)">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left)">
                                      <p:cBhvr>
                                        <p:cTn id="30" dur="1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ipe(left)">
                                      <p:cBhvr>
                                        <p:cTn id="35" dur="1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2">
                                            <p:txEl>
                                              <p:pRg st="0" end="0"/>
                                            </p:txEl>
                                          </p:spTgt>
                                        </p:tgtEl>
                                        <p:attrNameLst>
                                          <p:attrName>style.visibility</p:attrName>
                                        </p:attrNameLst>
                                      </p:cBhvr>
                                      <p:to>
                                        <p:strVal val="visible"/>
                                      </p:to>
                                    </p:set>
                                    <p:animEffect transition="in" filter="wipe(right)">
                                      <p:cBhvr>
                                        <p:cTn id="40" dur="1000"/>
                                        <p:tgtEl>
                                          <p:spTgt spid="2">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2">
                                            <p:txEl>
                                              <p:pRg st="1" end="1"/>
                                            </p:txEl>
                                          </p:spTgt>
                                        </p:tgtEl>
                                        <p:attrNameLst>
                                          <p:attrName>style.visibility</p:attrName>
                                        </p:attrNameLst>
                                      </p:cBhvr>
                                      <p:to>
                                        <p:strVal val="visible"/>
                                      </p:to>
                                    </p:set>
                                    <p:animEffect transition="in" filter="wipe(right)">
                                      <p:cBhvr>
                                        <p:cTn id="45" dur="1000"/>
                                        <p:tgtEl>
                                          <p:spTgt spid="2">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2">
                                            <p:txEl>
                                              <p:pRg st="2" end="2"/>
                                            </p:txEl>
                                          </p:spTgt>
                                        </p:tgtEl>
                                        <p:attrNameLst>
                                          <p:attrName>style.visibility</p:attrName>
                                        </p:attrNameLst>
                                      </p:cBhvr>
                                      <p:to>
                                        <p:strVal val="visible"/>
                                      </p:to>
                                    </p:set>
                                    <p:animEffect transition="in" filter="wipe(right)">
                                      <p:cBhvr>
                                        <p:cTn id="50" dur="1000"/>
                                        <p:tgtEl>
                                          <p:spTgt spid="2">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2">
                                            <p:txEl>
                                              <p:pRg st="3" end="3"/>
                                            </p:txEl>
                                          </p:spTgt>
                                        </p:tgtEl>
                                        <p:attrNameLst>
                                          <p:attrName>style.visibility</p:attrName>
                                        </p:attrNameLst>
                                      </p:cBhvr>
                                      <p:to>
                                        <p:strVal val="visible"/>
                                      </p:to>
                                    </p:set>
                                    <p:animEffect transition="in" filter="wipe(right)">
                                      <p:cBhvr>
                                        <p:cTn id="55" dur="1000"/>
                                        <p:tgtEl>
                                          <p:spTgt spid="2">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2">
                                            <p:txEl>
                                              <p:pRg st="4" end="4"/>
                                            </p:txEl>
                                          </p:spTgt>
                                        </p:tgtEl>
                                        <p:attrNameLst>
                                          <p:attrName>style.visibility</p:attrName>
                                        </p:attrNameLst>
                                      </p:cBhvr>
                                      <p:to>
                                        <p:strVal val="visible"/>
                                      </p:to>
                                    </p:set>
                                    <p:animEffect transition="in" filter="wipe(right)">
                                      <p:cBhvr>
                                        <p:cTn id="60" dur="1000"/>
                                        <p:tgtEl>
                                          <p:spTgt spid="2">
                                            <p:txEl>
                                              <p:pRg st="4" end="4"/>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2">
                                            <p:txEl>
                                              <p:pRg st="5" end="5"/>
                                            </p:txEl>
                                          </p:spTgt>
                                        </p:tgtEl>
                                        <p:attrNameLst>
                                          <p:attrName>style.visibility</p:attrName>
                                        </p:attrNameLst>
                                      </p:cBhvr>
                                      <p:to>
                                        <p:strVal val="visible"/>
                                      </p:to>
                                    </p:set>
                                    <p:animEffect transition="in" filter="wipe(down)">
                                      <p:cBhvr>
                                        <p:cTn id="65"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246" y="879475"/>
            <a:ext cx="9143999" cy="3998714"/>
          </a:xfrm>
        </p:spPr>
        <p:txBody>
          <a:bodyPr/>
          <a:lstStyle/>
          <a:p>
            <a:pPr>
              <a:buFont typeface="Wingdings" panose="05000000000000000000" pitchFamily="2" charset="2"/>
              <a:buChar char="Ø"/>
            </a:pPr>
            <a:r>
              <a:rPr lang="en-US" altLang="en-US" dirty="0">
                <a:solidFill>
                  <a:srgbClr val="000066"/>
                </a:solidFill>
              </a:rPr>
              <a:t>The </a:t>
            </a:r>
            <a:r>
              <a:rPr lang="en-US" altLang="en-US" b="1" dirty="0">
                <a:solidFill>
                  <a:srgbClr val="000066"/>
                </a:solidFill>
              </a:rPr>
              <a:t>ratio of peak envelope power to average power</a:t>
            </a:r>
            <a:r>
              <a:rPr lang="en-US" altLang="en-US" dirty="0">
                <a:solidFill>
                  <a:srgbClr val="000066"/>
                </a:solidFill>
              </a:rPr>
              <a:t> for an unmodulated carrier</a:t>
            </a:r>
            <a:r>
              <a:rPr lang="en-US" altLang="en-US" b="1" dirty="0">
                <a:solidFill>
                  <a:srgbClr val="000066"/>
                </a:solidFill>
              </a:rPr>
              <a:t> </a:t>
            </a:r>
            <a:r>
              <a:rPr lang="en-US" altLang="en-US" dirty="0">
                <a:solidFill>
                  <a:srgbClr val="000066"/>
                </a:solidFill>
              </a:rPr>
              <a:t>is </a:t>
            </a:r>
            <a:r>
              <a:rPr lang="en-US" altLang="en-US" b="1" dirty="0">
                <a:solidFill>
                  <a:srgbClr val="000066"/>
                </a:solidFill>
              </a:rPr>
              <a:t>1.00</a:t>
            </a:r>
            <a:r>
              <a:rPr lang="en-US" altLang="en-US" dirty="0">
                <a:solidFill>
                  <a:srgbClr val="000066"/>
                </a:solidFill>
              </a:rPr>
              <a:t>.</a:t>
            </a:r>
            <a:r>
              <a:rPr lang="en-US" altLang="en-US" sz="1650" dirty="0">
                <a:solidFill>
                  <a:srgbClr val="000066"/>
                </a:solidFill>
              </a:rPr>
              <a:t> </a:t>
            </a:r>
            <a:r>
              <a:rPr lang="en-US" altLang="en-US" sz="750" dirty="0">
                <a:solidFill>
                  <a:srgbClr val="000066"/>
                </a:solidFill>
              </a:rPr>
              <a:t>(G5B11)</a:t>
            </a:r>
          </a:p>
          <a:p>
            <a:pPr lvl="2">
              <a:buFont typeface="Wingdings" panose="05000000000000000000" pitchFamily="2" charset="2"/>
              <a:buChar char="§"/>
            </a:pPr>
            <a:r>
              <a:rPr lang="en-US" altLang="en-US" dirty="0">
                <a:solidFill>
                  <a:srgbClr val="FF0000"/>
                </a:solidFill>
              </a:rPr>
              <a:t>An unmodulated carrier is simultaneous peak and average.</a:t>
            </a:r>
            <a:r>
              <a:rPr lang="en-US" altLang="en-US" sz="1200" dirty="0">
                <a:solidFill>
                  <a:srgbClr val="000066"/>
                </a:solidFill>
              </a:rPr>
              <a:t> </a:t>
            </a:r>
          </a:p>
          <a:p>
            <a:pPr lvl="0">
              <a:buFont typeface="Wingdings" panose="05000000000000000000" pitchFamily="2" charset="2"/>
              <a:buChar char="Ø"/>
            </a:pPr>
            <a:r>
              <a:rPr lang="en-US" altLang="en-US" sz="1650" b="1" dirty="0">
                <a:solidFill>
                  <a:srgbClr val="000066"/>
                </a:solidFill>
              </a:rPr>
              <a:t>1060 watts</a:t>
            </a:r>
            <a:r>
              <a:rPr lang="en-US" altLang="en-US" sz="1650" dirty="0">
                <a:solidFill>
                  <a:srgbClr val="000066"/>
                </a:solidFill>
              </a:rPr>
              <a:t> is the output PEP of an unmodulated carrier if an average reading wattmeter connected to the transmitter output indicates 1060 watts.</a:t>
            </a:r>
            <a:r>
              <a:rPr lang="en-US" altLang="en-US" sz="1650" b="1" dirty="0">
                <a:solidFill>
                  <a:srgbClr val="000066"/>
                </a:solidFill>
              </a:rPr>
              <a:t> </a:t>
            </a:r>
            <a:r>
              <a:rPr lang="en-US" altLang="en-US" sz="750" dirty="0">
                <a:solidFill>
                  <a:srgbClr val="000066"/>
                </a:solidFill>
              </a:rPr>
              <a:t>(G5B13)</a:t>
            </a:r>
            <a:endParaRPr lang="en-US" altLang="en-US" sz="1650" b="1" dirty="0">
              <a:solidFill>
                <a:srgbClr val="000066"/>
              </a:solidFill>
            </a:endParaRPr>
          </a:p>
          <a:p>
            <a:pPr lvl="2">
              <a:buFont typeface="Wingdings" panose="05000000000000000000" pitchFamily="2" charset="2"/>
              <a:buChar char="§"/>
            </a:pPr>
            <a:r>
              <a:rPr lang="en-US" altLang="en-US" i="1" dirty="0">
                <a:solidFill>
                  <a:srgbClr val="FF0000"/>
                </a:solidFill>
              </a:rPr>
              <a:t>A steady carrier illustrates </a:t>
            </a:r>
            <a:r>
              <a:rPr lang="en-US" altLang="en-US" b="1" i="1" dirty="0">
                <a:solidFill>
                  <a:srgbClr val="FF0000"/>
                </a:solidFill>
              </a:rPr>
              <a:t>both</a:t>
            </a:r>
            <a:r>
              <a:rPr lang="en-US" altLang="en-US" sz="1200" i="1" dirty="0">
                <a:solidFill>
                  <a:srgbClr val="FF0000"/>
                </a:solidFill>
              </a:rPr>
              <a:t> peak power as well as average power. </a:t>
            </a:r>
            <a:endParaRPr lang="en-US" altLang="en-US" i="1" dirty="0">
              <a:solidFill>
                <a:srgbClr val="FF0000"/>
              </a:solidFill>
            </a:endParaRPr>
          </a:p>
          <a:p>
            <a:pPr lvl="0">
              <a:lnSpc>
                <a:spcPct val="90000"/>
              </a:lnSpc>
              <a:buFont typeface="Wingdings" panose="05000000000000000000" pitchFamily="2" charset="2"/>
              <a:buChar char="Ø"/>
            </a:pPr>
            <a:r>
              <a:rPr lang="en-US" altLang="en-US" sz="1650" dirty="0">
                <a:solidFill>
                  <a:srgbClr val="000066"/>
                </a:solidFill>
              </a:rPr>
              <a:t>A two-times increase or decrease in power results in a change of</a:t>
            </a:r>
            <a:r>
              <a:rPr lang="en-US" altLang="en-US" sz="1650" b="1" dirty="0">
                <a:solidFill>
                  <a:srgbClr val="000066"/>
                </a:solidFill>
              </a:rPr>
              <a:t> approximately 3 dB</a:t>
            </a:r>
            <a:r>
              <a:rPr lang="en-US" altLang="en-US" sz="1650" dirty="0">
                <a:solidFill>
                  <a:srgbClr val="000066"/>
                </a:solidFill>
              </a:rPr>
              <a:t>. </a:t>
            </a:r>
            <a:r>
              <a:rPr lang="en-US" altLang="en-US" sz="675" dirty="0">
                <a:solidFill>
                  <a:srgbClr val="000066"/>
                </a:solidFill>
              </a:rPr>
              <a:t>(G5B01)</a:t>
            </a:r>
            <a:r>
              <a:rPr lang="en-US" altLang="en-US" sz="1350" dirty="0">
                <a:solidFill>
                  <a:srgbClr val="000066"/>
                </a:solidFill>
              </a:rPr>
              <a:t> </a:t>
            </a:r>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22</a:t>
            </a:fld>
            <a:endParaRPr lang="en-US" altLang="en-US">
              <a:solidFill>
                <a:srgbClr val="000066"/>
              </a:solidFill>
            </a:endParaRPr>
          </a:p>
        </p:txBody>
      </p:sp>
      <p:sp>
        <p:nvSpPr>
          <p:cNvPr id="5" name="Rectangle 2"/>
          <p:cNvSpPr txBox="1">
            <a:spLocks noGrp="1" noChangeArrowheads="1"/>
          </p:cNvSpPr>
          <p:nvPr>
            <p:ph type="title"/>
          </p:nvPr>
        </p:nvSpPr>
        <p:spPr>
          <a:prstGeom prst="rect">
            <a:avLst/>
          </a:prstGeom>
        </p:spPr>
        <p:txBody>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pic>
        <p:nvPicPr>
          <p:cNvPr id="6" name="Picture 4" descr="pg 1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474" y="2752328"/>
            <a:ext cx="4043544" cy="162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Image result for definition of a decib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245" y="2571750"/>
            <a:ext cx="2138312" cy="201215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1418576" y="4381104"/>
            <a:ext cx="1810669" cy="324641"/>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727924014"/>
              </p:ext>
            </p:extLst>
          </p:nvPr>
        </p:nvGraphicFramePr>
        <p:xfrm>
          <a:off x="4665246" y="2539771"/>
          <a:ext cx="1459230" cy="2012159"/>
        </p:xfrm>
        <a:graphic>
          <a:graphicData uri="http://schemas.openxmlformats.org/drawingml/2006/table">
            <a:tbl>
              <a:tblPr firstRow="1" firstCol="1" bandRow="1"/>
              <a:tblGrid>
                <a:gridCol w="477203">
                  <a:extLst>
                    <a:ext uri="{9D8B030D-6E8A-4147-A177-3AD203B41FA5}">
                      <a16:colId xmlns:a16="http://schemas.microsoft.com/office/drawing/2014/main" val="20000"/>
                    </a:ext>
                  </a:extLst>
                </a:gridCol>
                <a:gridCol w="486251">
                  <a:extLst>
                    <a:ext uri="{9D8B030D-6E8A-4147-A177-3AD203B41FA5}">
                      <a16:colId xmlns:a16="http://schemas.microsoft.com/office/drawing/2014/main" val="20001"/>
                    </a:ext>
                  </a:extLst>
                </a:gridCol>
                <a:gridCol w="495776">
                  <a:extLst>
                    <a:ext uri="{9D8B030D-6E8A-4147-A177-3AD203B41FA5}">
                      <a16:colId xmlns:a16="http://schemas.microsoft.com/office/drawing/2014/main" val="20002"/>
                    </a:ext>
                  </a:extLst>
                </a:gridCol>
              </a:tblGrid>
              <a:tr h="456365">
                <a:tc>
                  <a:txBody>
                    <a:bodyPr/>
                    <a:lstStyle/>
                    <a:p>
                      <a:pPr marL="0" marR="0" algn="l">
                        <a:spcBef>
                          <a:spcPts val="0"/>
                        </a:spcBef>
                        <a:spcAft>
                          <a:spcPts val="0"/>
                        </a:spcAft>
                      </a:pPr>
                      <a:r>
                        <a:rPr lang="en-US" sz="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Signal Strength</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Relative Intensity</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Received Voltage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-48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0.2 µV</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-42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 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S3</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-36 dB</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0.8 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-30 dB</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-24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3.2µV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-18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6.3 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S7</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-12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 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S8</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-6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25 µV</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72866">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S9</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0 dB</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50 µV</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8" name="Rectangle 2">
            <a:extLst>
              <a:ext uri="{FF2B5EF4-FFF2-40B4-BE49-F238E27FC236}">
                <a16:creationId xmlns:a16="http://schemas.microsoft.com/office/drawing/2014/main" id="{7FD47728-5C0D-A2BE-0BF2-7B6CAE9DFE19}"/>
              </a:ext>
            </a:extLst>
          </p:cNvPr>
          <p:cNvSpPr txBox="1">
            <a:spLocks noChangeArrowheads="1"/>
          </p:cNvSpPr>
          <p:nvPr/>
        </p:nvSpPr>
        <p:spPr>
          <a:xfrm>
            <a:off x="721896" y="243314"/>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altLang="en-US" sz="2700" dirty="0"/>
          </a:p>
        </p:txBody>
      </p:sp>
    </p:spTree>
    <p:extLst>
      <p:ext uri="{BB962C8B-B14F-4D97-AF65-F5344CB8AC3E}">
        <p14:creationId xmlns:p14="http://schemas.microsoft.com/office/powerpoint/2010/main" val="3482924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1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left)">
                                      <p:cBhvr>
                                        <p:cTn id="20" dur="1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left)">
                                      <p:cBhvr>
                                        <p:cTn id="25" dur="1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par>
                                <p:cTn id="31" presetID="22" presetClass="entr" presetSubtype="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1000"/>
                                        <p:tgtEl>
                                          <p:spTgt spid="7"/>
                                        </p:tgtEl>
                                      </p:cBhvr>
                                    </p:animEffect>
                                  </p:childTnLst>
                                </p:cTn>
                              </p:par>
                              <p:par>
                                <p:cTn id="34" presetID="22" presetClass="entr" presetSubtype="2" fill="hold" nodeType="withEffect">
                                  <p:stCondLst>
                                    <p:cond delay="0"/>
                                  </p:stCondLst>
                                  <p:childTnLst>
                                    <p:set>
                                      <p:cBhvr>
                                        <p:cTn id="35" dur="1" fill="hold">
                                          <p:stCondLst>
                                            <p:cond delay="0"/>
                                          </p:stCondLst>
                                        </p:cTn>
                                        <p:tgtEl>
                                          <p:spTgt spid="2052"/>
                                        </p:tgtEl>
                                        <p:attrNameLst>
                                          <p:attrName>style.visibility</p:attrName>
                                        </p:attrNameLst>
                                      </p:cBhvr>
                                      <p:to>
                                        <p:strVal val="visible"/>
                                      </p:to>
                                    </p:set>
                                    <p:animEffect transition="in" filter="wipe(right)">
                                      <p:cBhvr>
                                        <p:cTn id="36" dur="1000"/>
                                        <p:tgtEl>
                                          <p:spTgt spid="205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body" sz="half" idx="1"/>
          </p:nvPr>
        </p:nvSpPr>
        <p:spPr>
          <a:xfrm>
            <a:off x="357188" y="920414"/>
            <a:ext cx="8229600" cy="3720703"/>
          </a:xfrm>
        </p:spPr>
        <p:txBody>
          <a:bodyPr>
            <a:normAutofit lnSpcReduction="10000"/>
          </a:bodyPr>
          <a:lstStyle/>
          <a:p>
            <a:pPr lvl="0">
              <a:buFont typeface="Wingdings" panose="05000000000000000000" pitchFamily="2" charset="2"/>
              <a:buChar char="Ø"/>
            </a:pPr>
            <a:r>
              <a:rPr lang="en-US" altLang="en-US" dirty="0"/>
              <a:t>To make the S-meter on a distant receiver </a:t>
            </a:r>
            <a:r>
              <a:rPr lang="en-US" altLang="en-US" b="1" dirty="0"/>
              <a:t>rise from S8 to S9</a:t>
            </a:r>
            <a:r>
              <a:rPr lang="en-US" altLang="en-US" dirty="0"/>
              <a:t>, you would have to raise the power output of your transmitter </a:t>
            </a:r>
            <a:r>
              <a:rPr lang="en-US" altLang="en-US" b="1" dirty="0"/>
              <a:t>approximately</a:t>
            </a:r>
            <a:r>
              <a:rPr lang="en-US" altLang="en-US" dirty="0"/>
              <a:t> </a:t>
            </a:r>
            <a:r>
              <a:rPr lang="en-US" altLang="en-US" b="1" dirty="0"/>
              <a:t>4 times. </a:t>
            </a:r>
            <a:r>
              <a:rPr lang="en-US" altLang="en-US" sz="675" dirty="0">
                <a:solidFill>
                  <a:srgbClr val="000066"/>
                </a:solidFill>
              </a:rPr>
              <a:t>(G4D07)</a:t>
            </a:r>
            <a:r>
              <a:rPr lang="en-US" altLang="en-US" sz="1350" dirty="0">
                <a:solidFill>
                  <a:srgbClr val="000066"/>
                </a:solidFill>
              </a:rPr>
              <a:t> </a:t>
            </a:r>
            <a:endParaRPr lang="en-US" altLang="en-US" b="1" dirty="0"/>
          </a:p>
          <a:p>
            <a:pPr marL="0" indent="0">
              <a:buNone/>
            </a:pPr>
            <a:r>
              <a:rPr lang="en-US" altLang="en-US" sz="1350" dirty="0">
                <a:solidFill>
                  <a:srgbClr val="FF0000"/>
                </a:solidFill>
              </a:rPr>
              <a:t>	Changing from S8 to S9 is one “S” unit. One “S” unit is 6db, and 6db is a </a:t>
            </a:r>
            <a:r>
              <a:rPr lang="en-US" altLang="en-US" sz="1350" i="1" dirty="0">
                <a:solidFill>
                  <a:schemeClr val="accent6"/>
                </a:solidFill>
              </a:rPr>
              <a:t>4-times change.</a:t>
            </a:r>
            <a:r>
              <a:rPr lang="en-US" altLang="en-US" sz="1350" b="1" i="1" dirty="0">
                <a:solidFill>
                  <a:schemeClr val="accent6"/>
                </a:solidFill>
              </a:rPr>
              <a:t> </a:t>
            </a:r>
            <a:endParaRPr lang="en-US" altLang="en-US" sz="1200" i="1" dirty="0">
              <a:solidFill>
                <a:schemeClr val="accent6"/>
              </a:solidFill>
            </a:endParaRPr>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sz="1350"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dirty="0"/>
              <a:t>Assuming a properly calibrated S meter, an S meter reading of 20 dB over S-9 </a:t>
            </a:r>
            <a:r>
              <a:rPr lang="en-US" altLang="en-US" b="1" dirty="0"/>
              <a:t>is 100 times stronger </a:t>
            </a:r>
            <a:r>
              <a:rPr lang="en-US" altLang="en-US" dirty="0"/>
              <a:t>compared to an S-9 signal.</a:t>
            </a:r>
            <a:r>
              <a:rPr lang="en-US" altLang="en-US" sz="1350" dirty="0"/>
              <a:t> </a:t>
            </a:r>
            <a:r>
              <a:rPr lang="en-US" altLang="en-US" sz="750" dirty="0"/>
              <a:t>(G4D05)</a:t>
            </a:r>
            <a:r>
              <a:rPr lang="en-US" altLang="en-US" sz="1350" dirty="0"/>
              <a:t> </a:t>
            </a:r>
          </a:p>
        </p:txBody>
      </p:sp>
      <p:graphicFrame>
        <p:nvGraphicFramePr>
          <p:cNvPr id="61473" name="Group 33"/>
          <p:cNvGraphicFramePr>
            <a:graphicFrameLocks noGrp="1"/>
          </p:cNvGraphicFramePr>
          <p:nvPr>
            <p:ph sz="half" idx="2"/>
            <p:extLst>
              <p:ext uri="{D42A27DB-BD31-4B8C-83A1-F6EECF244321}">
                <p14:modId xmlns:p14="http://schemas.microsoft.com/office/powerpoint/2010/main" val="466374597"/>
              </p:ext>
            </p:extLst>
          </p:nvPr>
        </p:nvGraphicFramePr>
        <p:xfrm>
          <a:off x="2107406" y="1781908"/>
          <a:ext cx="2237948" cy="2135247"/>
        </p:xfrm>
        <a:graphic>
          <a:graphicData uri="http://schemas.openxmlformats.org/drawingml/2006/table">
            <a:tbl>
              <a:tblPr/>
              <a:tblGrid>
                <a:gridCol w="746573">
                  <a:extLst>
                    <a:ext uri="{9D8B030D-6E8A-4147-A177-3AD203B41FA5}">
                      <a16:colId xmlns:a16="http://schemas.microsoft.com/office/drawing/2014/main" val="20000"/>
                    </a:ext>
                  </a:extLst>
                </a:gridCol>
                <a:gridCol w="331957">
                  <a:extLst>
                    <a:ext uri="{9D8B030D-6E8A-4147-A177-3AD203B41FA5}">
                      <a16:colId xmlns:a16="http://schemas.microsoft.com/office/drawing/2014/main" val="20001"/>
                    </a:ext>
                  </a:extLst>
                </a:gridCol>
                <a:gridCol w="1159418">
                  <a:extLst>
                    <a:ext uri="{9D8B030D-6E8A-4147-A177-3AD203B41FA5}">
                      <a16:colId xmlns:a16="http://schemas.microsoft.com/office/drawing/2014/main" val="20002"/>
                    </a:ext>
                  </a:extLst>
                </a:gridCol>
              </a:tblGrid>
              <a:tr h="428140">
                <a:tc>
                  <a:txBody>
                    <a:bodyPr/>
                    <a:lstStyle/>
                    <a:p>
                      <a:pPr marL="0" marR="0" lvl="0" indent="0" algn="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dirty="0">
                          <a:ln>
                            <a:noFill/>
                          </a:ln>
                          <a:solidFill>
                            <a:schemeClr val="tx1"/>
                          </a:solidFill>
                          <a:effectLst/>
                          <a:latin typeface="Rockwell" pitchFamily="18" charset="0"/>
                        </a:rPr>
                        <a:t>0 dB</a:t>
                      </a:r>
                    </a:p>
                  </a:txBody>
                  <a:tcPr marL="68580" marR="68580" marT="34290" marB="3429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a:t>
                      </a:r>
                    </a:p>
                  </a:txBody>
                  <a:tcPr marL="68580" marR="68580" marT="34290" marB="3429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0 times change</a:t>
                      </a:r>
                    </a:p>
                  </a:txBody>
                  <a:tcPr marL="68580" marR="68580" marT="34290" marB="3429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28140">
                <a:tc>
                  <a:txBody>
                    <a:bodyPr/>
                    <a:lstStyle/>
                    <a:p>
                      <a:pPr marL="0" marR="0" lvl="0" indent="0" algn="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3 dB</a:t>
                      </a:r>
                    </a:p>
                  </a:txBody>
                  <a:tcPr marL="68580" marR="68580" marT="34290" marB="3429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a:t>
                      </a:r>
                    </a:p>
                  </a:txBody>
                  <a:tcPr marL="68580" marR="68580" marT="34290" marB="3429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2 times change</a:t>
                      </a:r>
                    </a:p>
                  </a:txBody>
                  <a:tcPr marL="68580" marR="68580" marT="34290" marB="3429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22687">
                <a:tc>
                  <a:txBody>
                    <a:bodyPr/>
                    <a:lstStyle/>
                    <a:p>
                      <a:pPr marL="0" marR="0" lvl="0" indent="0" algn="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6 dB</a:t>
                      </a:r>
                    </a:p>
                  </a:txBody>
                  <a:tcPr marL="68580" marR="68580" marT="34290" marB="3429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dirty="0">
                          <a:ln>
                            <a:noFill/>
                          </a:ln>
                          <a:solidFill>
                            <a:schemeClr val="tx1"/>
                          </a:solidFill>
                          <a:effectLst/>
                          <a:latin typeface="Rockwell" pitchFamily="18" charset="0"/>
                        </a:rPr>
                        <a:t>=</a:t>
                      </a:r>
                    </a:p>
                  </a:txBody>
                  <a:tcPr marL="68580" marR="68580" marT="34290" marB="3429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dirty="0">
                          <a:ln>
                            <a:noFill/>
                          </a:ln>
                          <a:solidFill>
                            <a:schemeClr val="tx1"/>
                          </a:solidFill>
                          <a:effectLst/>
                          <a:latin typeface="Rockwell" pitchFamily="18" charset="0"/>
                        </a:rPr>
                        <a:t>4 times change</a:t>
                      </a:r>
                    </a:p>
                  </a:txBody>
                  <a:tcPr marL="68580" marR="68580" marT="34290" marB="3429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28140">
                <a:tc>
                  <a:txBody>
                    <a:bodyPr/>
                    <a:lstStyle/>
                    <a:p>
                      <a:pPr marL="0" marR="0" lvl="0" indent="0" algn="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9 dB</a:t>
                      </a:r>
                    </a:p>
                  </a:txBody>
                  <a:tcPr marL="68580" marR="68580" marT="34290" marB="3429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a:t>
                      </a:r>
                    </a:p>
                  </a:txBody>
                  <a:tcPr marL="68580" marR="68580" marT="34290" marB="3429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8 times change</a:t>
                      </a:r>
                    </a:p>
                  </a:txBody>
                  <a:tcPr marL="68580" marR="68580" marT="34290" marB="3429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28140">
                <a:tc>
                  <a:txBody>
                    <a:bodyPr/>
                    <a:lstStyle/>
                    <a:p>
                      <a:pPr marL="0" marR="0" lvl="0" indent="0" algn="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10 dB</a:t>
                      </a:r>
                    </a:p>
                  </a:txBody>
                  <a:tcPr marL="68580" marR="68580" marT="34290" marB="3429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a:ln>
                            <a:noFill/>
                          </a:ln>
                          <a:solidFill>
                            <a:schemeClr val="tx1"/>
                          </a:solidFill>
                          <a:effectLst/>
                          <a:latin typeface="Rockwell" pitchFamily="18" charset="0"/>
                        </a:rPr>
                        <a:t>=</a:t>
                      </a:r>
                    </a:p>
                  </a:txBody>
                  <a:tcPr marL="68580" marR="68580" marT="34290" marB="3429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1515"/>
                        </a:buClr>
                        <a:buSzTx/>
                        <a:buFontTx/>
                        <a:buNone/>
                        <a:tabLst/>
                      </a:pPr>
                      <a:r>
                        <a:rPr kumimoji="0" lang="en-US" sz="800" b="0" i="0" u="none" strike="noStrike" cap="none" normalizeH="0" baseline="0" dirty="0">
                          <a:ln>
                            <a:noFill/>
                          </a:ln>
                          <a:solidFill>
                            <a:schemeClr val="tx1"/>
                          </a:solidFill>
                          <a:effectLst/>
                          <a:latin typeface="Rockwell" pitchFamily="18" charset="0"/>
                        </a:rPr>
                        <a:t>10 times change</a:t>
                      </a:r>
                    </a:p>
                  </a:txBody>
                  <a:tcPr marL="68580" marR="68580" marT="34290" marB="3429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pic>
        <p:nvPicPr>
          <p:cNvPr id="61474" name="Picture 34" descr="Pmet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2818" y="1914769"/>
            <a:ext cx="3259380" cy="1728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6A53405C-9025-55DA-C4E0-8A0110BC1F17}"/>
              </a:ext>
            </a:extLst>
          </p:cNvPr>
          <p:cNvSpPr txBox="1">
            <a:spLocks noChangeArrowheads="1"/>
          </p:cNvSpPr>
          <p:nvPr/>
        </p:nvSpPr>
        <p:spPr>
          <a:xfrm>
            <a:off x="616857" y="2738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dirty="0">
                <a:latin typeface="+mn-lt"/>
              </a:rPr>
              <a:t>Your HF Transmitter</a:t>
            </a:r>
            <a:endParaRPr lang="en-US" altLang="en-US" sz="2700" dirty="0"/>
          </a:p>
        </p:txBody>
      </p:sp>
    </p:spTree>
    <p:extLst>
      <p:ext uri="{BB962C8B-B14F-4D97-AF65-F5344CB8AC3E}">
        <p14:creationId xmlns:p14="http://schemas.microsoft.com/office/powerpoint/2010/main" val="2966544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wipe(up)">
                                      <p:cBhvr>
                                        <p:cTn id="7" dur="1000"/>
                                        <p:tgtEl>
                                          <p:spTgt spid="614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Effect transition="in" filter="wipe(left)">
                                      <p:cBhvr>
                                        <p:cTn id="12" dur="1000"/>
                                        <p:tgtEl>
                                          <p:spTgt spid="614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1473"/>
                                        </p:tgtEl>
                                        <p:attrNameLst>
                                          <p:attrName>style.visibility</p:attrName>
                                        </p:attrNameLst>
                                      </p:cBhvr>
                                      <p:to>
                                        <p:strVal val="visible"/>
                                      </p:to>
                                    </p:set>
                                    <p:animEffect transition="in" filter="wipe(left)">
                                      <p:cBhvr>
                                        <p:cTn id="17" dur="2000"/>
                                        <p:tgtEl>
                                          <p:spTgt spid="61473"/>
                                        </p:tgtEl>
                                      </p:cBhvr>
                                    </p:animEffect>
                                  </p:childTnLst>
                                </p:cTn>
                              </p:par>
                              <p:par>
                                <p:cTn id="18" presetID="22" presetClass="entr" presetSubtype="2" fill="hold" nodeType="withEffect">
                                  <p:stCondLst>
                                    <p:cond delay="0"/>
                                  </p:stCondLst>
                                  <p:childTnLst>
                                    <p:set>
                                      <p:cBhvr>
                                        <p:cTn id="19" dur="1" fill="hold">
                                          <p:stCondLst>
                                            <p:cond delay="0"/>
                                          </p:stCondLst>
                                        </p:cTn>
                                        <p:tgtEl>
                                          <p:spTgt spid="61474"/>
                                        </p:tgtEl>
                                        <p:attrNameLst>
                                          <p:attrName>style.visibility</p:attrName>
                                        </p:attrNameLst>
                                      </p:cBhvr>
                                      <p:to>
                                        <p:strVal val="visible"/>
                                      </p:to>
                                    </p:set>
                                    <p:animEffect transition="in" filter="wipe(right)">
                                      <p:cBhvr>
                                        <p:cTn id="20" dur="2000"/>
                                        <p:tgtEl>
                                          <p:spTgt spid="6147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61443">
                                            <p:txEl>
                                              <p:pRg st="10" end="10"/>
                                            </p:txEl>
                                          </p:spTgt>
                                        </p:tgtEl>
                                        <p:attrNameLst>
                                          <p:attrName>style.visibility</p:attrName>
                                        </p:attrNameLst>
                                      </p:cBhvr>
                                      <p:to>
                                        <p:strVal val="visible"/>
                                      </p:to>
                                    </p:set>
                                    <p:animEffect transition="in" filter="wipe(down)">
                                      <p:cBhvr>
                                        <p:cTn id="25" dur="1000"/>
                                        <p:tgtEl>
                                          <p:spTgt spid="614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pPr algn="ctr"/>
            <a:r>
              <a:rPr lang="en-US" altLang="en-US" sz="3600" b="1" dirty="0">
                <a:latin typeface="+mn-lt"/>
              </a:rPr>
              <a:t>Your HF Transmitter</a:t>
            </a:r>
            <a:endParaRPr lang="en-US" altLang="en-US" sz="3600" dirty="0"/>
          </a:p>
        </p:txBody>
      </p:sp>
      <p:sp>
        <p:nvSpPr>
          <p:cNvPr id="70659" name="Rectangle 3"/>
          <p:cNvSpPr>
            <a:spLocks noGrp="1" noChangeArrowheads="1"/>
          </p:cNvSpPr>
          <p:nvPr>
            <p:ph type="body" idx="1"/>
          </p:nvPr>
        </p:nvSpPr>
        <p:spPr>
          <a:xfrm>
            <a:off x="192882" y="914799"/>
            <a:ext cx="8436769" cy="3721894"/>
          </a:xfrm>
        </p:spPr>
        <p:txBody>
          <a:bodyPr/>
          <a:lstStyle/>
          <a:p>
            <a:pPr>
              <a:buFont typeface="Wingdings" panose="05000000000000000000" pitchFamily="2" charset="2"/>
              <a:buChar char="Ø"/>
            </a:pPr>
            <a:r>
              <a:rPr lang="en-US" altLang="en-US" dirty="0"/>
              <a:t>The Class C amplifier is not linear. A Class C power stage is appropriate for amplifying a </a:t>
            </a:r>
            <a:r>
              <a:rPr lang="en-US" altLang="en-US" b="1" dirty="0"/>
              <a:t>FM </a:t>
            </a:r>
            <a:r>
              <a:rPr lang="en-US" altLang="en-US" dirty="0"/>
              <a:t>modulated signal. </a:t>
            </a:r>
            <a:r>
              <a:rPr lang="en-US" altLang="en-US" sz="900" dirty="0"/>
              <a:t>(G7B11)</a:t>
            </a:r>
            <a:r>
              <a:rPr lang="en-US" altLang="en-US" dirty="0"/>
              <a:t> </a:t>
            </a:r>
          </a:p>
          <a:p>
            <a:pPr>
              <a:buFont typeface="Wingdings" panose="05000000000000000000" pitchFamily="2" charset="2"/>
              <a:buChar char="Ø"/>
            </a:pPr>
            <a:endParaRPr lang="en-US" altLang="en-US" sz="788" dirty="0"/>
          </a:p>
          <a:p>
            <a:pPr>
              <a:buFont typeface="Wingdings" panose="05000000000000000000" pitchFamily="2" charset="2"/>
              <a:buChar char="Ø"/>
            </a:pPr>
            <a:r>
              <a:rPr lang="en-US" altLang="en-US" b="1" dirty="0"/>
              <a:t>Class C </a:t>
            </a:r>
            <a:r>
              <a:rPr lang="en-US" altLang="en-US" dirty="0"/>
              <a:t>amplifiers have the highest efficiency. </a:t>
            </a:r>
            <a:r>
              <a:rPr lang="en-US" altLang="en-US" sz="750" dirty="0"/>
              <a:t>(G7B02)</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pic>
        <p:nvPicPr>
          <p:cNvPr id="70660" name="Picture 4" descr="pg 101-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2533" y="2215358"/>
            <a:ext cx="4839890" cy="221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1" name="Text Box 5"/>
          <p:cNvSpPr txBox="1">
            <a:spLocks noChangeArrowheads="1"/>
          </p:cNvSpPr>
          <p:nvPr/>
        </p:nvSpPr>
        <p:spPr bwMode="auto">
          <a:xfrm>
            <a:off x="1920082" y="4672687"/>
            <a:ext cx="334208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fontAlgn="base">
              <a:spcBef>
                <a:spcPct val="50000"/>
              </a:spcBef>
              <a:spcAft>
                <a:spcPct val="0"/>
              </a:spcAft>
              <a:buClrTx/>
              <a:buFontTx/>
              <a:buNone/>
            </a:pPr>
            <a:r>
              <a:rPr lang="en-US" altLang="en-US" sz="1200" dirty="0">
                <a:solidFill>
                  <a:srgbClr val="FF0000"/>
                </a:solidFill>
                <a:latin typeface="Calibri (Body)"/>
              </a:rPr>
              <a:t>Various Classes of Transistorized Amplifiers</a:t>
            </a:r>
          </a:p>
        </p:txBody>
      </p:sp>
      <p:sp>
        <p:nvSpPr>
          <p:cNvPr id="70662" name="Text Box 6"/>
          <p:cNvSpPr txBox="1">
            <a:spLocks noChangeArrowheads="1"/>
          </p:cNvSpPr>
          <p:nvPr/>
        </p:nvSpPr>
        <p:spPr bwMode="auto">
          <a:xfrm>
            <a:off x="7078266" y="2434036"/>
            <a:ext cx="10656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fontAlgn="base">
              <a:spcBef>
                <a:spcPct val="50000"/>
              </a:spcBef>
              <a:spcAft>
                <a:spcPct val="0"/>
              </a:spcAft>
              <a:buClrTx/>
              <a:buFontTx/>
              <a:buNone/>
            </a:pPr>
            <a:r>
              <a:rPr lang="en-US" altLang="en-US" sz="1200" dirty="0">
                <a:solidFill>
                  <a:srgbClr val="FF0000"/>
                </a:solidFill>
                <a:latin typeface="Calibri (Body)"/>
              </a:rPr>
              <a:t>Lowest Distortion</a:t>
            </a:r>
          </a:p>
        </p:txBody>
      </p:sp>
      <p:sp>
        <p:nvSpPr>
          <p:cNvPr id="70663" name="Text Box 7"/>
          <p:cNvSpPr txBox="1">
            <a:spLocks noChangeArrowheads="1"/>
          </p:cNvSpPr>
          <p:nvPr/>
        </p:nvSpPr>
        <p:spPr bwMode="auto">
          <a:xfrm>
            <a:off x="7142559" y="3949701"/>
            <a:ext cx="1152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fontAlgn="base">
              <a:spcBef>
                <a:spcPct val="50000"/>
              </a:spcBef>
              <a:spcAft>
                <a:spcPct val="0"/>
              </a:spcAft>
              <a:buClrTx/>
              <a:buFontTx/>
              <a:buNone/>
            </a:pPr>
            <a:r>
              <a:rPr lang="en-US" altLang="en-US" sz="1200" dirty="0">
                <a:solidFill>
                  <a:srgbClr val="FF0000"/>
                </a:solidFill>
                <a:latin typeface="Calibri (Body)"/>
              </a:rPr>
              <a:t>Highest Efficiency</a:t>
            </a:r>
          </a:p>
        </p:txBody>
      </p:sp>
      <p:sp>
        <p:nvSpPr>
          <p:cNvPr id="70664" name="Line 8"/>
          <p:cNvSpPr>
            <a:spLocks noChangeShapeType="1"/>
          </p:cNvSpPr>
          <p:nvPr/>
        </p:nvSpPr>
        <p:spPr bwMode="auto">
          <a:xfrm flipH="1">
            <a:off x="6253758" y="2691210"/>
            <a:ext cx="748904" cy="0"/>
          </a:xfrm>
          <a:prstGeom prst="line">
            <a:avLst/>
          </a:prstGeom>
          <a:noFill/>
          <a:ln w="38100" cap="sq">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sz="1350">
              <a:solidFill>
                <a:srgbClr val="000066"/>
              </a:solidFill>
              <a:latin typeface="Verdana" panose="020B0604030504040204" pitchFamily="34" charset="0"/>
            </a:endParaRPr>
          </a:p>
        </p:txBody>
      </p:sp>
      <p:sp>
        <p:nvSpPr>
          <p:cNvPr id="70665" name="Line 9"/>
          <p:cNvSpPr>
            <a:spLocks noChangeShapeType="1"/>
          </p:cNvSpPr>
          <p:nvPr/>
        </p:nvSpPr>
        <p:spPr bwMode="auto">
          <a:xfrm flipH="1">
            <a:off x="6272212" y="4167585"/>
            <a:ext cx="806054" cy="0"/>
          </a:xfrm>
          <a:prstGeom prst="line">
            <a:avLst/>
          </a:prstGeom>
          <a:noFill/>
          <a:ln w="38100" cap="sq">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sz="1350">
              <a:solidFill>
                <a:srgbClr val="000066"/>
              </a:solidFill>
              <a:latin typeface="Verdana" panose="020B0604030504040204" pitchFamily="34" charset="0"/>
            </a:endParaRPr>
          </a:p>
        </p:txBody>
      </p:sp>
    </p:spTree>
    <p:extLst>
      <p:ext uri="{BB962C8B-B14F-4D97-AF65-F5344CB8AC3E}">
        <p14:creationId xmlns:p14="http://schemas.microsoft.com/office/powerpoint/2010/main" val="9791775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wipe(up)">
                                      <p:cBhvr>
                                        <p:cTn id="7" dur="1000"/>
                                        <p:tgtEl>
                                          <p:spTgt spid="706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0659">
                                            <p:txEl>
                                              <p:pRg st="2" end="2"/>
                                            </p:txEl>
                                          </p:spTgt>
                                        </p:tgtEl>
                                        <p:attrNameLst>
                                          <p:attrName>style.visibility</p:attrName>
                                        </p:attrNameLst>
                                      </p:cBhvr>
                                      <p:to>
                                        <p:strVal val="visible"/>
                                      </p:to>
                                    </p:set>
                                    <p:animEffect transition="in" filter="wipe(left)">
                                      <p:cBhvr>
                                        <p:cTn id="12" dur="1000"/>
                                        <p:tgtEl>
                                          <p:spTgt spid="7065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0660"/>
                                        </p:tgtEl>
                                        <p:attrNameLst>
                                          <p:attrName>style.visibility</p:attrName>
                                        </p:attrNameLst>
                                      </p:cBhvr>
                                      <p:to>
                                        <p:strVal val="visible"/>
                                      </p:to>
                                    </p:set>
                                    <p:animEffect transition="in" filter="wipe(left)">
                                      <p:cBhvr>
                                        <p:cTn id="17" dur="1000"/>
                                        <p:tgtEl>
                                          <p:spTgt spid="706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70662"/>
                                        </p:tgtEl>
                                        <p:attrNameLst>
                                          <p:attrName>style.visibility</p:attrName>
                                        </p:attrNameLst>
                                      </p:cBhvr>
                                      <p:to>
                                        <p:strVal val="visible"/>
                                      </p:to>
                                    </p:set>
                                    <p:animEffect transition="in" filter="wipe(right)">
                                      <p:cBhvr>
                                        <p:cTn id="22" dur="1000"/>
                                        <p:tgtEl>
                                          <p:spTgt spid="70662"/>
                                        </p:tgtEl>
                                      </p:cBhvr>
                                    </p:animEffect>
                                  </p:childTnLst>
                                </p:cTn>
                              </p:par>
                            </p:childTnLst>
                          </p:cTn>
                        </p:par>
                        <p:par>
                          <p:cTn id="23" fill="hold" nodeType="afterGroup">
                            <p:stCondLst>
                              <p:cond delay="1000"/>
                            </p:stCondLst>
                            <p:childTnLst>
                              <p:par>
                                <p:cTn id="24" presetID="22" presetClass="entr" presetSubtype="2" fill="hold" grpId="0" nodeType="afterEffect">
                                  <p:stCondLst>
                                    <p:cond delay="500"/>
                                  </p:stCondLst>
                                  <p:childTnLst>
                                    <p:set>
                                      <p:cBhvr>
                                        <p:cTn id="25" dur="1" fill="hold">
                                          <p:stCondLst>
                                            <p:cond delay="0"/>
                                          </p:stCondLst>
                                        </p:cTn>
                                        <p:tgtEl>
                                          <p:spTgt spid="70664"/>
                                        </p:tgtEl>
                                        <p:attrNameLst>
                                          <p:attrName>style.visibility</p:attrName>
                                        </p:attrNameLst>
                                      </p:cBhvr>
                                      <p:to>
                                        <p:strVal val="visible"/>
                                      </p:to>
                                    </p:set>
                                    <p:animEffect transition="in" filter="wipe(right)">
                                      <p:cBhvr>
                                        <p:cTn id="26" dur="1000"/>
                                        <p:tgtEl>
                                          <p:spTgt spid="7066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70663"/>
                                        </p:tgtEl>
                                        <p:attrNameLst>
                                          <p:attrName>style.visibility</p:attrName>
                                        </p:attrNameLst>
                                      </p:cBhvr>
                                      <p:to>
                                        <p:strVal val="visible"/>
                                      </p:to>
                                    </p:set>
                                    <p:animEffect transition="in" filter="wipe(right)">
                                      <p:cBhvr>
                                        <p:cTn id="31" dur="1000"/>
                                        <p:tgtEl>
                                          <p:spTgt spid="70663"/>
                                        </p:tgtEl>
                                      </p:cBhvr>
                                    </p:animEffect>
                                  </p:childTnLst>
                                </p:cTn>
                              </p:par>
                            </p:childTnLst>
                          </p:cTn>
                        </p:par>
                        <p:par>
                          <p:cTn id="32" fill="hold" nodeType="afterGroup">
                            <p:stCondLst>
                              <p:cond delay="1000"/>
                            </p:stCondLst>
                            <p:childTnLst>
                              <p:par>
                                <p:cTn id="33" presetID="22" presetClass="entr" presetSubtype="2" fill="hold" grpId="0" nodeType="afterEffect">
                                  <p:stCondLst>
                                    <p:cond delay="500"/>
                                  </p:stCondLst>
                                  <p:childTnLst>
                                    <p:set>
                                      <p:cBhvr>
                                        <p:cTn id="34" dur="1" fill="hold">
                                          <p:stCondLst>
                                            <p:cond delay="0"/>
                                          </p:stCondLst>
                                        </p:cTn>
                                        <p:tgtEl>
                                          <p:spTgt spid="70665"/>
                                        </p:tgtEl>
                                        <p:attrNameLst>
                                          <p:attrName>style.visibility</p:attrName>
                                        </p:attrNameLst>
                                      </p:cBhvr>
                                      <p:to>
                                        <p:strVal val="visible"/>
                                      </p:to>
                                    </p:set>
                                    <p:animEffect transition="in" filter="wipe(right)">
                                      <p:cBhvr>
                                        <p:cTn id="35" dur="1000"/>
                                        <p:tgtEl>
                                          <p:spTgt spid="7066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70661"/>
                                        </p:tgtEl>
                                        <p:attrNameLst>
                                          <p:attrName>style.visibility</p:attrName>
                                        </p:attrNameLst>
                                      </p:cBhvr>
                                      <p:to>
                                        <p:strVal val="visible"/>
                                      </p:to>
                                    </p:set>
                                    <p:animEffect transition="in" filter="wipe(down)">
                                      <p:cBhvr>
                                        <p:cTn id="40" dur="10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P spid="70662" grpId="0"/>
      <p:bldP spid="70663" grpId="0"/>
      <p:bldP spid="70664" grpId="0" animBg="1"/>
      <p:bldP spid="706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type="body" idx="1"/>
          </p:nvPr>
        </p:nvSpPr>
        <p:spPr>
          <a:xfrm>
            <a:off x="391768" y="1172813"/>
            <a:ext cx="5736431" cy="2203251"/>
          </a:xfrm>
        </p:spPr>
        <p:txBody>
          <a:bodyPr/>
          <a:lstStyle/>
          <a:p>
            <a:pPr>
              <a:buFont typeface="Wingdings" panose="05000000000000000000" pitchFamily="2" charset="2"/>
              <a:buChar char="Ø"/>
            </a:pPr>
            <a:r>
              <a:rPr lang="en-US" altLang="en-US" dirty="0"/>
              <a:t>Linear amplifiers are usually Class A amplifiers. </a:t>
            </a:r>
            <a:r>
              <a:rPr lang="en-US" altLang="en-US" b="1" dirty="0"/>
              <a:t>Low distortion </a:t>
            </a:r>
            <a:r>
              <a:rPr lang="en-US" altLang="en-US" dirty="0"/>
              <a:t>is a characteristic of a Class A amplifier. </a:t>
            </a:r>
            <a:r>
              <a:rPr lang="en-US" altLang="en-US" dirty="0">
                <a:solidFill>
                  <a:schemeClr val="accent4"/>
                </a:solidFill>
              </a:rPr>
              <a:t>A linear amplifier is an amplifier in which the </a:t>
            </a:r>
            <a:r>
              <a:rPr lang="en-US" altLang="en-US" b="1" dirty="0">
                <a:solidFill>
                  <a:schemeClr val="accent4"/>
                </a:solidFill>
              </a:rPr>
              <a:t>output preserves the input waveform</a:t>
            </a:r>
            <a:r>
              <a:rPr lang="en-US" altLang="en-US" dirty="0">
                <a:solidFill>
                  <a:schemeClr val="accent4"/>
                </a:solidFill>
              </a:rPr>
              <a:t>. </a:t>
            </a:r>
            <a:r>
              <a:rPr lang="en-US" altLang="en-US" sz="750" dirty="0"/>
              <a:t>(G7B10)</a:t>
            </a:r>
          </a:p>
          <a:p>
            <a:pPr lvl="2"/>
            <a:endParaRPr lang="en-US" altLang="en-US" sz="1200" i="1" dirty="0">
              <a:solidFill>
                <a:srgbClr val="FF0000"/>
              </a:solidFill>
            </a:endParaRPr>
          </a:p>
          <a:p>
            <a:pPr lvl="2"/>
            <a:r>
              <a:rPr lang="en-US" altLang="en-US" sz="1200" i="1" dirty="0">
                <a:solidFill>
                  <a:srgbClr val="FF0000"/>
                </a:solidFill>
              </a:rPr>
              <a:t>This is because 100 % of the waveform is amplified.</a:t>
            </a:r>
            <a:endParaRPr lang="en-US" altLang="en-US" sz="1200" dirty="0">
              <a:solidFill>
                <a:srgbClr val="FF0000"/>
              </a:solidFill>
            </a:endParaRPr>
          </a:p>
          <a:p>
            <a:pPr lvl="2"/>
            <a:endParaRPr lang="en-US" altLang="en-US" sz="450" dirty="0">
              <a:solidFill>
                <a:srgbClr val="FF0000"/>
              </a:solidFill>
            </a:endParaRPr>
          </a:p>
          <a:p>
            <a:pPr lvl="2"/>
            <a:r>
              <a:rPr lang="en-US" altLang="en-US" sz="1200" dirty="0">
                <a:solidFill>
                  <a:srgbClr val="FF0000"/>
                </a:solidFill>
              </a:rPr>
              <a:t>They are, therefore, most appropriate for amplifying phone signals.</a:t>
            </a:r>
            <a:endParaRPr lang="en-US" altLang="en-US" dirty="0"/>
          </a:p>
          <a:p>
            <a:pPr lvl="2"/>
            <a:endParaRPr lang="en-US" altLang="en-US" dirty="0">
              <a:solidFill>
                <a:srgbClr val="000066"/>
              </a:solidFill>
            </a:endParaRPr>
          </a:p>
          <a:p>
            <a:pPr lvl="2"/>
            <a:endParaRPr lang="en-US" altLang="en-US" dirty="0">
              <a:solidFill>
                <a:srgbClr val="000066"/>
              </a:solidFill>
            </a:endParaRPr>
          </a:p>
          <a:p>
            <a:pPr lvl="2"/>
            <a:endParaRPr lang="en-US" altLang="en-US" dirty="0">
              <a:solidFill>
                <a:srgbClr val="000066"/>
              </a:solidFill>
            </a:endParaRPr>
          </a:p>
          <a:p>
            <a:pPr>
              <a:buFont typeface="Wingdings" panose="05000000000000000000" pitchFamily="2" charset="2"/>
              <a:buChar char="Ø"/>
            </a:pPr>
            <a:endParaRPr lang="en-US" altLang="en-US" sz="750" b="1" dirty="0"/>
          </a:p>
          <a:p>
            <a:pPr>
              <a:buFont typeface="Wingdings" panose="05000000000000000000" pitchFamily="2" charset="2"/>
              <a:buChar char="Ø"/>
            </a:pPr>
            <a:endParaRPr lang="en-US" altLang="en-US" sz="750"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lvl="2"/>
            <a:endParaRPr lang="en-US" altLang="en-US" dirty="0"/>
          </a:p>
          <a:p>
            <a:pPr lvl="2"/>
            <a:endParaRPr lang="en-US" altLang="en-US" dirty="0"/>
          </a:p>
        </p:txBody>
      </p:sp>
      <p:pic>
        <p:nvPicPr>
          <p:cNvPr id="2" name="Picture 1"/>
          <p:cNvPicPr>
            <a:picLocks noChangeAspect="1"/>
          </p:cNvPicPr>
          <p:nvPr/>
        </p:nvPicPr>
        <p:blipFill>
          <a:blip r:embed="rId2"/>
          <a:stretch>
            <a:fillRect/>
          </a:stretch>
        </p:blipFill>
        <p:spPr>
          <a:xfrm>
            <a:off x="5054199" y="2094523"/>
            <a:ext cx="3581933" cy="1574879"/>
          </a:xfrm>
          <a:prstGeom prst="rect">
            <a:avLst/>
          </a:prstGeom>
        </p:spPr>
      </p:pic>
      <p:sp>
        <p:nvSpPr>
          <p:cNvPr id="6" name="Content Placeholder 7"/>
          <p:cNvSpPr txBox="1">
            <a:spLocks/>
          </p:cNvSpPr>
          <p:nvPr/>
        </p:nvSpPr>
        <p:spPr bwMode="auto">
          <a:xfrm>
            <a:off x="173536" y="3493294"/>
            <a:ext cx="8642350" cy="635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lr>
                <a:srgbClr val="FF1515"/>
              </a:buClr>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FF1515"/>
              </a:buClr>
              <a:buChar char="•"/>
              <a:defRPr sz="2000">
                <a:solidFill>
                  <a:schemeClr val="tx1"/>
                </a:solidFill>
                <a:latin typeface="+mn-lt"/>
              </a:defRPr>
            </a:lvl2pPr>
            <a:lvl3pPr marL="1143000" indent="-228600" algn="l" rtl="0" eaLnBrk="0" fontAlgn="base" hangingPunct="0">
              <a:spcBef>
                <a:spcPct val="20000"/>
              </a:spcBef>
              <a:spcAft>
                <a:spcPct val="0"/>
              </a:spcAft>
              <a:buClr>
                <a:srgbClr val="FF1515"/>
              </a:buClr>
              <a:buChar char="•"/>
              <a:defRPr>
                <a:solidFill>
                  <a:schemeClr val="tx1"/>
                </a:solidFill>
                <a:latin typeface="+mn-lt"/>
              </a:defRPr>
            </a:lvl3pPr>
            <a:lvl4pPr marL="1600200" indent="-228600" algn="l" rtl="0" eaLnBrk="0" fontAlgn="base" hangingPunct="0">
              <a:spcBef>
                <a:spcPct val="20000"/>
              </a:spcBef>
              <a:spcAft>
                <a:spcPct val="0"/>
              </a:spcAft>
              <a:buClr>
                <a:srgbClr val="FF1515"/>
              </a:buClr>
              <a:buChar char="•"/>
              <a:defRPr sz="2000">
                <a:solidFill>
                  <a:schemeClr val="tx1"/>
                </a:solidFill>
                <a:latin typeface="+mn-lt"/>
              </a:defRPr>
            </a:lvl4pPr>
            <a:lvl5pPr marL="2057400" indent="-228600" algn="l" rtl="0" eaLnBrk="0" fontAlgn="base" hangingPunct="0">
              <a:spcBef>
                <a:spcPct val="20000"/>
              </a:spcBef>
              <a:spcAft>
                <a:spcPct val="0"/>
              </a:spcAft>
              <a:buClr>
                <a:srgbClr val="FF1515"/>
              </a:buClr>
              <a:buChar char="•"/>
              <a:defRPr sz="2000">
                <a:solidFill>
                  <a:schemeClr val="tx1"/>
                </a:solidFill>
                <a:latin typeface="+mn-lt"/>
              </a:defRPr>
            </a:lvl5pPr>
            <a:lvl6pPr marL="2514600" indent="-228600" algn="l" rtl="0" fontAlgn="base">
              <a:spcBef>
                <a:spcPct val="20000"/>
              </a:spcBef>
              <a:spcAft>
                <a:spcPct val="0"/>
              </a:spcAft>
              <a:buClr>
                <a:srgbClr val="FF1515"/>
              </a:buClr>
              <a:buChar char="•"/>
              <a:defRPr sz="2000">
                <a:solidFill>
                  <a:schemeClr val="tx1"/>
                </a:solidFill>
                <a:latin typeface="+mn-lt"/>
              </a:defRPr>
            </a:lvl6pPr>
            <a:lvl7pPr marL="2971800" indent="-228600" algn="l" rtl="0" fontAlgn="base">
              <a:spcBef>
                <a:spcPct val="20000"/>
              </a:spcBef>
              <a:spcAft>
                <a:spcPct val="0"/>
              </a:spcAft>
              <a:buClr>
                <a:srgbClr val="FF1515"/>
              </a:buClr>
              <a:buChar char="•"/>
              <a:defRPr sz="2000">
                <a:solidFill>
                  <a:schemeClr val="tx1"/>
                </a:solidFill>
                <a:latin typeface="+mn-lt"/>
              </a:defRPr>
            </a:lvl7pPr>
            <a:lvl8pPr marL="3429000" indent="-228600" algn="l" rtl="0" fontAlgn="base">
              <a:spcBef>
                <a:spcPct val="20000"/>
              </a:spcBef>
              <a:spcAft>
                <a:spcPct val="0"/>
              </a:spcAft>
              <a:buClr>
                <a:srgbClr val="FF1515"/>
              </a:buClr>
              <a:buChar char="•"/>
              <a:defRPr sz="2000">
                <a:solidFill>
                  <a:schemeClr val="tx1"/>
                </a:solidFill>
                <a:latin typeface="+mn-lt"/>
              </a:defRPr>
            </a:lvl8pPr>
            <a:lvl9pPr marL="3886200" indent="-228600" algn="l" rtl="0" fontAlgn="base">
              <a:spcBef>
                <a:spcPct val="20000"/>
              </a:spcBef>
              <a:spcAft>
                <a:spcPct val="0"/>
              </a:spcAft>
              <a:buClr>
                <a:srgbClr val="FF1515"/>
              </a:buClr>
              <a:buChar char="•"/>
              <a:defRPr sz="2000">
                <a:solidFill>
                  <a:schemeClr val="tx1"/>
                </a:solidFill>
                <a:latin typeface="+mn-lt"/>
              </a:defRPr>
            </a:lvl9pPr>
          </a:lstStyle>
          <a:p>
            <a:pPr>
              <a:buFont typeface="Wingdings" panose="05000000000000000000" pitchFamily="2" charset="2"/>
              <a:buChar char="Ø"/>
            </a:pPr>
            <a:endParaRPr lang="en-US" altLang="en-US" sz="1500" kern="0" dirty="0">
              <a:solidFill>
                <a:srgbClr val="000066"/>
              </a:solidFill>
            </a:endParaRPr>
          </a:p>
          <a:p>
            <a:pPr>
              <a:buFont typeface="Wingdings" panose="05000000000000000000" pitchFamily="2" charset="2"/>
              <a:buChar char="Ø"/>
            </a:pPr>
            <a:r>
              <a:rPr lang="en-US" altLang="en-US" sz="1500" kern="0" dirty="0">
                <a:solidFill>
                  <a:srgbClr val="000066"/>
                </a:solidFill>
              </a:rPr>
              <a:t>The correct adjustment for the load or coupling control of a vacuum tube RF power amplifier is to adjust for </a:t>
            </a:r>
            <a:r>
              <a:rPr lang="en-US" altLang="en-US" sz="1500" b="1" kern="0" dirty="0">
                <a:solidFill>
                  <a:srgbClr val="000066"/>
                </a:solidFill>
              </a:rPr>
              <a:t>maximum power output without exceeding maximum allowable plate current</a:t>
            </a:r>
            <a:r>
              <a:rPr lang="en-US" altLang="en-US" sz="1500" kern="0" dirty="0">
                <a:solidFill>
                  <a:srgbClr val="000066"/>
                </a:solidFill>
              </a:rPr>
              <a:t>. </a:t>
            </a:r>
            <a:r>
              <a:rPr lang="en-US" altLang="en-US" sz="750" kern="0" dirty="0">
                <a:solidFill>
                  <a:srgbClr val="000066"/>
                </a:solidFill>
              </a:rPr>
              <a:t>(G4A08)</a:t>
            </a:r>
            <a:r>
              <a:rPr lang="en-US" altLang="en-US" sz="1500" kern="0" dirty="0">
                <a:solidFill>
                  <a:srgbClr val="000066"/>
                </a:solidFill>
              </a:rPr>
              <a:t> </a:t>
            </a:r>
          </a:p>
          <a:p>
            <a:pPr>
              <a:buFont typeface="Wingdings" panose="05000000000000000000" pitchFamily="2" charset="2"/>
              <a:buChar char="Ø"/>
            </a:pPr>
            <a:endParaRPr lang="en-US" altLang="en-US" sz="900" kern="0" dirty="0">
              <a:solidFill>
                <a:srgbClr val="000066"/>
              </a:solidFill>
            </a:endParaRPr>
          </a:p>
          <a:p>
            <a:pPr>
              <a:buFont typeface="Wingdings" panose="05000000000000000000" pitchFamily="2" charset="2"/>
              <a:buChar char="Ø"/>
            </a:pPr>
            <a:endParaRPr lang="en-US" altLang="en-US" sz="1500" kern="0" dirty="0">
              <a:solidFill>
                <a:srgbClr val="000066"/>
              </a:solidFill>
            </a:endParaRPr>
          </a:p>
          <a:p>
            <a:endParaRPr lang="en-US" sz="1500" kern="0" dirty="0"/>
          </a:p>
        </p:txBody>
      </p:sp>
      <p:sp>
        <p:nvSpPr>
          <p:cNvPr id="3" name="Rectangle 2">
            <a:extLst>
              <a:ext uri="{FF2B5EF4-FFF2-40B4-BE49-F238E27FC236}">
                <a16:creationId xmlns:a16="http://schemas.microsoft.com/office/drawing/2014/main" id="{31C8F56C-C787-FD43-0908-1683A37C7C66}"/>
              </a:ext>
            </a:extLst>
          </p:cNvPr>
          <p:cNvSpPr txBox="1">
            <a:spLocks noChangeArrowheads="1"/>
          </p:cNvSpPr>
          <p:nvPr/>
        </p:nvSpPr>
        <p:spPr>
          <a:xfrm>
            <a:off x="769257" y="4262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dirty="0">
                <a:latin typeface="+mn-lt"/>
              </a:rPr>
              <a:t>Your HF Transmitter</a:t>
            </a:r>
            <a:endParaRPr lang="en-US" altLang="en-US" sz="2700" dirty="0"/>
          </a:p>
        </p:txBody>
      </p:sp>
    </p:spTree>
    <p:extLst>
      <p:ext uri="{BB962C8B-B14F-4D97-AF65-F5344CB8AC3E}">
        <p14:creationId xmlns:p14="http://schemas.microsoft.com/office/powerpoint/2010/main" val="2590657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wipe(up)">
                                      <p:cBhvr>
                                        <p:cTn id="7" dur="1000"/>
                                        <p:tgtEl>
                                          <p:spTgt spid="716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683">
                                            <p:txEl>
                                              <p:pRg st="2" end="2"/>
                                            </p:txEl>
                                          </p:spTgt>
                                        </p:tgtEl>
                                        <p:attrNameLst>
                                          <p:attrName>style.visibility</p:attrName>
                                        </p:attrNameLst>
                                      </p:cBhvr>
                                      <p:to>
                                        <p:strVal val="visible"/>
                                      </p:to>
                                    </p:set>
                                    <p:animEffect transition="in" filter="wipe(left)">
                                      <p:cBhvr>
                                        <p:cTn id="17" dur="1000"/>
                                        <p:tgtEl>
                                          <p:spTgt spid="716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1683">
                                            <p:txEl>
                                              <p:pRg st="4" end="4"/>
                                            </p:txEl>
                                          </p:spTgt>
                                        </p:tgtEl>
                                        <p:attrNameLst>
                                          <p:attrName>style.visibility</p:attrName>
                                        </p:attrNameLst>
                                      </p:cBhvr>
                                      <p:to>
                                        <p:strVal val="visible"/>
                                      </p:to>
                                    </p:set>
                                    <p:animEffect transition="in" filter="wipe(left)">
                                      <p:cBhvr>
                                        <p:cTn id="22" dur="1000"/>
                                        <p:tgtEl>
                                          <p:spTgt spid="7168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wipe(down)">
                                      <p:cBhvr>
                                        <p:cTn id="27"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buFont typeface="Wingdings" panose="05000000000000000000" pitchFamily="2" charset="2"/>
              <a:buChar char="Ø"/>
            </a:pPr>
            <a:r>
              <a:rPr lang="en-US" altLang="en-US" b="1" dirty="0">
                <a:solidFill>
                  <a:srgbClr val="000066"/>
                </a:solidFill>
              </a:rPr>
              <a:t>A pronounced dip </a:t>
            </a:r>
            <a:r>
              <a:rPr lang="en-US" altLang="en-US" dirty="0">
                <a:solidFill>
                  <a:srgbClr val="000066"/>
                </a:solidFill>
              </a:rPr>
              <a:t>on the plate current meter of a vacuum tube RF power amplifier indicates correct adjustment of the plate tuning control.  </a:t>
            </a:r>
            <a:r>
              <a:rPr lang="en-US" altLang="en-US" sz="750" dirty="0">
                <a:solidFill>
                  <a:srgbClr val="000066"/>
                </a:solidFill>
              </a:rPr>
              <a:t>(G4A04)</a:t>
            </a: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altLang="en-US" dirty="0">
              <a:solidFill>
                <a:srgbClr val="000066"/>
              </a:solidFill>
            </a:endParaRPr>
          </a:p>
          <a:p>
            <a:pPr lvl="2">
              <a:buFont typeface="Wingdings" panose="05000000000000000000" pitchFamily="2" charset="2"/>
              <a:buChar char="§"/>
            </a:pPr>
            <a:r>
              <a:rPr lang="en-US" sz="1050" b="1" i="1" dirty="0">
                <a:solidFill>
                  <a:srgbClr val="FF0000"/>
                </a:solidFill>
              </a:rPr>
              <a:t>When the plate tuning reaches resonance, the plate current will dip.</a:t>
            </a:r>
          </a:p>
          <a:p>
            <a:pPr>
              <a:buFont typeface="Wingdings" panose="05000000000000000000" pitchFamily="2" charset="2"/>
              <a:buChar char="§"/>
            </a:pPr>
            <a:endParaRPr lang="en-US" sz="1200" b="1" i="1" dirty="0">
              <a:solidFill>
                <a:srgbClr val="FF0000"/>
              </a:solidFill>
            </a:endParaRPr>
          </a:p>
          <a:p>
            <a:pPr lvl="2">
              <a:buFont typeface="Wingdings" panose="05000000000000000000" pitchFamily="2" charset="2"/>
              <a:buChar char="§"/>
            </a:pPr>
            <a:r>
              <a:rPr lang="en-US" sz="1050" b="1" i="1" dirty="0">
                <a:solidFill>
                  <a:srgbClr val="FF0000"/>
                </a:solidFill>
              </a:rPr>
              <a:t>This is because energy is moving back and forth between the Capacitor and the inductor</a:t>
            </a:r>
            <a:endParaRPr lang="en-US" altLang="en-US" sz="1500" dirty="0">
              <a:solidFill>
                <a:srgbClr val="000066"/>
              </a:solidFill>
            </a:endParaRPr>
          </a:p>
          <a:p>
            <a:pPr>
              <a:buFont typeface="Wingdings" panose="05000000000000000000" pitchFamily="2" charset="2"/>
              <a:buChar char="Ø"/>
            </a:pPr>
            <a:endParaRPr lang="en-US" altLang="en-US" dirty="0">
              <a:solidFill>
                <a:srgbClr val="000066"/>
              </a:solidFill>
            </a:endParaRPr>
          </a:p>
          <a:p>
            <a:pPr>
              <a:buFont typeface="Wingdings" panose="05000000000000000000" pitchFamily="2" charset="2"/>
              <a:buChar char="Ø"/>
            </a:pPr>
            <a:endParaRPr lang="en-US" dirty="0"/>
          </a:p>
        </p:txBody>
      </p:sp>
      <p:sp>
        <p:nvSpPr>
          <p:cNvPr id="4" name="Slide Number Placeholder 3"/>
          <p:cNvSpPr>
            <a:spLocks noGrp="1"/>
          </p:cNvSpPr>
          <p:nvPr>
            <p:ph type="sldNum" sz="quarter" idx="12"/>
          </p:nvPr>
        </p:nvSpPr>
        <p:spPr/>
        <p:txBody>
          <a:bodyPr/>
          <a:lstStyle/>
          <a:p>
            <a:pPr>
              <a:defRPr/>
            </a:pPr>
            <a:fld id="{4CC37402-FB44-4FFD-9620-2305FD3D029A}" type="slidenum">
              <a:rPr lang="en-US" altLang="en-US" smtClean="0">
                <a:solidFill>
                  <a:srgbClr val="000066"/>
                </a:solidFill>
              </a:rPr>
              <a:pPr>
                <a:defRPr/>
              </a:pPr>
              <a:t>26</a:t>
            </a:fld>
            <a:endParaRPr lang="en-US" altLang="en-US">
              <a:solidFill>
                <a:srgbClr val="000066"/>
              </a:solidFill>
            </a:endParaRPr>
          </a:p>
        </p:txBody>
      </p:sp>
      <p:pic>
        <p:nvPicPr>
          <p:cNvPr id="6" name="Picture 5"/>
          <p:cNvPicPr>
            <a:picLocks noChangeAspect="1"/>
          </p:cNvPicPr>
          <p:nvPr/>
        </p:nvPicPr>
        <p:blipFill>
          <a:blip r:embed="rId2"/>
          <a:stretch>
            <a:fillRect/>
          </a:stretch>
        </p:blipFill>
        <p:spPr>
          <a:xfrm>
            <a:off x="2018071" y="2217930"/>
            <a:ext cx="4179170" cy="1422015"/>
          </a:xfrm>
          <a:prstGeom prst="rect">
            <a:avLst/>
          </a:prstGeom>
        </p:spPr>
      </p:pic>
      <p:sp>
        <p:nvSpPr>
          <p:cNvPr id="2" name="Rectangle 2">
            <a:extLst>
              <a:ext uri="{FF2B5EF4-FFF2-40B4-BE49-F238E27FC236}">
                <a16:creationId xmlns:a16="http://schemas.microsoft.com/office/drawing/2014/main" id="{06D8BD71-873C-082B-6A03-398154D88E20}"/>
              </a:ext>
            </a:extLst>
          </p:cNvPr>
          <p:cNvSpPr txBox="1">
            <a:spLocks noChangeArrowheads="1"/>
          </p:cNvSpPr>
          <p:nvPr/>
        </p:nvSpPr>
        <p:spPr>
          <a:xfrm>
            <a:off x="769257" y="4262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altLang="en-US" sz="2700" dirty="0"/>
          </a:p>
        </p:txBody>
      </p:sp>
    </p:spTree>
    <p:extLst>
      <p:ext uri="{BB962C8B-B14F-4D97-AF65-F5344CB8AC3E}">
        <p14:creationId xmlns:p14="http://schemas.microsoft.com/office/powerpoint/2010/main" val="238818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animEffect transition="in" filter="wipe(left)">
                                      <p:cBhvr>
                                        <p:cTn id="17" dur="1000"/>
                                        <p:tgtEl>
                                          <p:spTgt spid="3">
                                            <p:txEl>
                                              <p:pRg st="9" end="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11" end="11"/>
                                            </p:txEl>
                                          </p:spTgt>
                                        </p:tgtEl>
                                        <p:attrNameLst>
                                          <p:attrName>style.visibility</p:attrName>
                                        </p:attrNameLst>
                                      </p:cBhvr>
                                      <p:to>
                                        <p:strVal val="visible"/>
                                      </p:to>
                                    </p:set>
                                    <p:animEffect transition="in" filter="wipe(down)">
                                      <p:cBhvr>
                                        <p:cTn id="22"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idx="4294967295"/>
          </p:nvPr>
        </p:nvSpPr>
        <p:spPr>
          <a:xfrm>
            <a:off x="1231107" y="242888"/>
            <a:ext cx="6741319" cy="635794"/>
          </a:xfrm>
        </p:spPr>
        <p:txBody>
          <a:bodyPr vert="horz" wrap="square" lIns="0" tIns="0" rIns="0" bIns="0" numCol="1" rtlCol="0" anchor="ctr" anchorCtr="0" compatLnSpc="1">
            <a:prstTxWarp prst="textNoShape">
              <a:avLst/>
            </a:prstTxWarp>
            <a:normAutofit fontScale="90000"/>
          </a:bodyPr>
          <a:lstStyle/>
          <a:p>
            <a:pPr marL="1028700" indent="-1028700" algn="ctr">
              <a:lnSpc>
                <a:spcPct val="95000"/>
              </a:lnSpc>
              <a:tabLst>
                <a:tab pos="0" algn="l"/>
                <a:tab pos="685800" algn="l"/>
                <a:tab pos="1371600" algn="l"/>
                <a:tab pos="2057400" algn="l"/>
                <a:tab pos="2743200" algn="l"/>
                <a:tab pos="3429000" algn="l"/>
                <a:tab pos="4114800" algn="l"/>
                <a:tab pos="4800600" algn="l"/>
                <a:tab pos="5486400" algn="l"/>
                <a:tab pos="6172200" algn="l"/>
                <a:tab pos="6858000" algn="l"/>
                <a:tab pos="7543800" algn="l"/>
              </a:tabLst>
            </a:pPr>
            <a:br>
              <a:rPr lang="en-GB" altLang="en-US" sz="2400" b="1" dirty="0"/>
            </a:br>
            <a:br>
              <a:rPr lang="en-GB" altLang="en-US" sz="2700" b="1" dirty="0">
                <a:solidFill>
                  <a:srgbClr val="FF3300"/>
                </a:solidFill>
              </a:rPr>
            </a:br>
            <a:endParaRPr lang="en-GB" altLang="en-US" sz="2700" b="1" dirty="0">
              <a:solidFill>
                <a:srgbClr val="FF3300"/>
              </a:solidFill>
            </a:endParaRPr>
          </a:p>
        </p:txBody>
      </p:sp>
      <p:sp>
        <p:nvSpPr>
          <p:cNvPr id="375811" name="Text Box 3"/>
          <p:cNvSpPr txBox="1">
            <a:spLocks noChangeArrowheads="1"/>
          </p:cNvSpPr>
          <p:nvPr/>
        </p:nvSpPr>
        <p:spPr bwMode="auto">
          <a:xfrm>
            <a:off x="2858691" y="1356955"/>
            <a:ext cx="3486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ctr" fontAlgn="base">
              <a:spcBef>
                <a:spcPct val="50000"/>
              </a:spcBef>
              <a:spcAft>
                <a:spcPct val="0"/>
              </a:spcAft>
              <a:buClr>
                <a:srgbClr val="000000"/>
              </a:buClr>
              <a:buSzPct val="87000"/>
              <a:buFont typeface="StarSymbol" charset="0"/>
              <a:buNone/>
            </a:pPr>
            <a:r>
              <a:rPr lang="en-US" altLang="en-US" sz="2400" b="1" dirty="0">
                <a:solidFill>
                  <a:srgbClr val="FF0000"/>
                </a:solidFill>
                <a:cs typeface="Tahoma" panose="020B0604030504040204" pitchFamily="34" charset="0"/>
              </a:rPr>
              <a:t>Your HF Transmitter</a:t>
            </a:r>
          </a:p>
        </p:txBody>
      </p:sp>
      <p:pic>
        <p:nvPicPr>
          <p:cNvPr id="375812"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83" y="2943225"/>
            <a:ext cx="2098488"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9CE0798A-B54C-43AC-AB88-94387EE3DE6C}" type="slidenum">
              <a:rPr lang="en-US" altLang="en-US" smtClean="0">
                <a:solidFill>
                  <a:srgbClr val="000066"/>
                </a:solidFill>
              </a:rPr>
              <a:pPr>
                <a:defRPr/>
              </a:pPr>
              <a:t>27</a:t>
            </a:fld>
            <a:endParaRPr lang="en-US" altLang="en-US">
              <a:solidFill>
                <a:srgbClr val="000066"/>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27631" y="2310507"/>
            <a:ext cx="1861204" cy="279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txBox="1">
            <a:spLocks noChangeArrowheads="1"/>
          </p:cNvSpPr>
          <p:nvPr/>
        </p:nvSpPr>
        <p:spPr bwMode="auto">
          <a:xfrm>
            <a:off x="1259682" y="325041"/>
            <a:ext cx="6741319"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1028700" indent="-1028700" algn="ctr" eaLnBrk="1" hangingPunct="1">
              <a:lnSpc>
                <a:spcPct val="95000"/>
              </a:lnSpc>
              <a:tabLst>
                <a:tab pos="0" algn="l"/>
                <a:tab pos="685800" algn="l"/>
                <a:tab pos="1371600" algn="l"/>
                <a:tab pos="2057400" algn="l"/>
                <a:tab pos="2743200" algn="l"/>
                <a:tab pos="3429000" algn="l"/>
                <a:tab pos="4114800" algn="l"/>
                <a:tab pos="4800600" algn="l"/>
                <a:tab pos="5486400" algn="l"/>
                <a:tab pos="6172200" algn="l"/>
                <a:tab pos="6858000" algn="l"/>
                <a:tab pos="7543800" algn="l"/>
              </a:tabLst>
            </a:pPr>
            <a:r>
              <a:rPr lang="en-GB" altLang="en-US" sz="2400" b="1" kern="0"/>
              <a:t>Element 3 General  Class Question Pool</a:t>
            </a:r>
            <a:endParaRPr lang="en-GB" altLang="en-US" sz="2400" b="1" kern="0" dirty="0">
              <a:solidFill>
                <a:srgbClr val="FF3300"/>
              </a:solidFill>
            </a:endParaRPr>
          </a:p>
        </p:txBody>
      </p:sp>
      <p:sp>
        <p:nvSpPr>
          <p:cNvPr id="4" name="TextBox 3">
            <a:extLst>
              <a:ext uri="{FF2B5EF4-FFF2-40B4-BE49-F238E27FC236}">
                <a16:creationId xmlns:a16="http://schemas.microsoft.com/office/drawing/2014/main" id="{0CC27922-C6B4-C07E-E533-F49A01FB4395}"/>
              </a:ext>
            </a:extLst>
          </p:cNvPr>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4069220875"/>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G8A05</a:t>
            </a:r>
            <a:br>
              <a:rPr lang="en-US" altLang="en-US" sz="2400" dirty="0"/>
            </a:br>
            <a:r>
              <a:rPr lang="en-US" altLang="en-US" sz="2400" dirty="0"/>
              <a:t>What type of modulation varies the instantaneous power level of the RF signal?</a:t>
            </a:r>
          </a:p>
        </p:txBody>
      </p:sp>
      <p:sp>
        <p:nvSpPr>
          <p:cNvPr id="3710979" name="Rectangle 3"/>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Phase modulation. </a:t>
            </a:r>
          </a:p>
          <a:p>
            <a:pPr marL="285750" indent="-285750">
              <a:lnSpc>
                <a:spcPct val="150000"/>
              </a:lnSpc>
              <a:buFontTx/>
              <a:buAutoNum type="alphaUcPeriod"/>
            </a:pPr>
            <a:r>
              <a:rPr lang="en-US" altLang="en-US" dirty="0">
                <a:latin typeface="Georgia" panose="02040502050405020303" pitchFamily="18" charset="0"/>
              </a:rPr>
              <a:t>Frequency modulation. </a:t>
            </a:r>
          </a:p>
          <a:p>
            <a:pPr marL="285750" indent="-285750">
              <a:lnSpc>
                <a:spcPct val="150000"/>
              </a:lnSpc>
              <a:buFontTx/>
              <a:buAutoNum type="alphaUcPeriod"/>
            </a:pPr>
            <a:r>
              <a:rPr lang="en-US" altLang="en-US" dirty="0">
                <a:latin typeface="Georgia" panose="02040502050405020303" pitchFamily="18" charset="0"/>
              </a:rPr>
              <a:t>Spread Spectrum modulation.</a:t>
            </a:r>
          </a:p>
          <a:p>
            <a:pPr marL="285750" indent="-285750">
              <a:lnSpc>
                <a:spcPct val="150000"/>
              </a:lnSpc>
              <a:buFontTx/>
              <a:buAutoNum type="alphaUcPeriod"/>
            </a:pPr>
            <a:r>
              <a:rPr lang="en-US" altLang="en-US" dirty="0">
                <a:latin typeface="Georgia" panose="02040502050405020303" pitchFamily="18" charset="0"/>
              </a:rPr>
              <a:t>Amplitude modulation. </a:t>
            </a:r>
          </a:p>
        </p:txBody>
      </p:sp>
      <p:sp>
        <p:nvSpPr>
          <p:cNvPr id="4" name="Slide Number Placeholder 3"/>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40960179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710979">
                                            <p:txEl>
                                              <p:pRg st="3" end="3"/>
                                            </p:txEl>
                                          </p:spTgt>
                                        </p:tgtEl>
                                        <p:attrNameLst>
                                          <p:attrName>style.color</p:attrName>
                                        </p:attrNameLst>
                                      </p:cBhvr>
                                      <p:to>
                                        <a:schemeClr val="accent1"/>
                                      </p:to>
                                    </p:animClr>
                                  </p:childTnLst>
                                </p:cTn>
                              </p:par>
                              <p:par>
                                <p:cTn id="7" presetID="5" presetClass="emph" presetSubtype="1" nodeType="withEffect">
                                  <p:stCondLst>
                                    <p:cond delay="0"/>
                                  </p:stCondLst>
                                  <p:childTnLst>
                                    <p:set>
                                      <p:cBhvr override="childStyle">
                                        <p:cTn id="8" dur="indefinite"/>
                                        <p:tgtEl>
                                          <p:spTgt spid="3710979">
                                            <p:txEl>
                                              <p:pRg st="3" end="3"/>
                                            </p:txEl>
                                          </p:spTgt>
                                        </p:tgtEl>
                                        <p:attrNameLst>
                                          <p:attrName>style.fontStyle</p:attrName>
                                        </p:attrNameLst>
                                      </p:cBhvr>
                                      <p:to>
                                        <p:strVal val="normal"/>
                                      </p:to>
                                    </p:set>
                                    <p:set>
                                      <p:cBhvr override="childStyle">
                                        <p:cTn id="9" dur="indefinite"/>
                                        <p:tgtEl>
                                          <p:spTgt spid="3710979">
                                            <p:txEl>
                                              <p:pRg st="3" end="3"/>
                                            </p:txEl>
                                          </p:spTgt>
                                        </p:tgtEl>
                                        <p:attrNameLst>
                                          <p:attrName>style.fontWeight</p:attrName>
                                        </p:attrNameLst>
                                      </p:cBhvr>
                                      <p:to>
                                        <p:strVal val="bold"/>
                                      </p:to>
                                    </p:set>
                                    <p:set>
                                      <p:cBhvr override="childStyle">
                                        <p:cTn id="10" dur="indefinite"/>
                                        <p:tgtEl>
                                          <p:spTgt spid="3710979">
                                            <p:txEl>
                                              <p:pRg st="3" end="3"/>
                                            </p:txEl>
                                          </p:spTgt>
                                        </p:tgtEl>
                                        <p:attrNameLst>
                                          <p:attrName>style.textDecorationUnderline</p:attrName>
                                        </p:attrNameLst>
                                      </p:cBhvr>
                                      <p:to>
                                        <p:strVal val="false"/>
                                      </p:to>
                                    </p:set>
                                  </p:childTnLst>
                                </p:cTn>
                              </p:par>
                              <p:par>
                                <p:cTn id="11" presetID="8" presetClass="emph" presetSubtype="0" fill="hold" nodeType="withEffect">
                                  <p:stCondLst>
                                    <p:cond delay="0"/>
                                  </p:stCondLst>
                                  <p:childTnLst>
                                    <p:animRot by="21600000">
                                      <p:cBhvr>
                                        <p:cTn id="12" dur="1000" fill="hold"/>
                                        <p:tgtEl>
                                          <p:spTgt spid="3710979">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276BA-847C-1356-9621-4899CF46E2B4}"/>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21A30E8F-D2B9-32CF-B22C-C1A8EB60209A}"/>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G7C02 </a:t>
            </a:r>
            <a:br>
              <a:rPr lang="en-US" altLang="en-US" sz="2400" dirty="0"/>
            </a:br>
            <a:r>
              <a:rPr lang="en-US" altLang="en-US" sz="2400" dirty="0"/>
              <a:t>What output is produced by a balanced modulator?</a:t>
            </a:r>
          </a:p>
        </p:txBody>
      </p:sp>
      <p:sp>
        <p:nvSpPr>
          <p:cNvPr id="3710979" name="Rectangle 3">
            <a:extLst>
              <a:ext uri="{FF2B5EF4-FFF2-40B4-BE49-F238E27FC236}">
                <a16:creationId xmlns:a16="http://schemas.microsoft.com/office/drawing/2014/main" id="{3E065174-23B4-EE8C-FBA3-31B92D42D5B9}"/>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Frequency modulated RF</a:t>
            </a:r>
          </a:p>
          <a:p>
            <a:pPr marL="285750" indent="-285750">
              <a:lnSpc>
                <a:spcPct val="150000"/>
              </a:lnSpc>
              <a:buFontTx/>
              <a:buAutoNum type="alphaUcPeriod"/>
            </a:pPr>
            <a:r>
              <a:rPr lang="en-US" altLang="en-US" dirty="0">
                <a:latin typeface="Georgia" panose="02040502050405020303" pitchFamily="18" charset="0"/>
              </a:rPr>
              <a:t>Audio with equalized frequency response</a:t>
            </a:r>
          </a:p>
          <a:p>
            <a:pPr marL="285750" indent="-285750">
              <a:lnSpc>
                <a:spcPct val="150000"/>
              </a:lnSpc>
              <a:buFontTx/>
              <a:buAutoNum type="alphaUcPeriod"/>
            </a:pPr>
            <a:r>
              <a:rPr lang="en-US" altLang="en-US" dirty="0">
                <a:latin typeface="Georgia" panose="02040502050405020303" pitchFamily="18" charset="0"/>
              </a:rPr>
              <a:t>Audio extracted from the modulation signal</a:t>
            </a:r>
          </a:p>
          <a:p>
            <a:pPr marL="285750" indent="-285750">
              <a:lnSpc>
                <a:spcPct val="150000"/>
              </a:lnSpc>
              <a:buFontTx/>
              <a:buAutoNum type="alphaUcPeriod"/>
            </a:pPr>
            <a:r>
              <a:rPr lang="en-US" altLang="en-US" dirty="0">
                <a:latin typeface="Georgia" panose="02040502050405020303" pitchFamily="18" charset="0"/>
              </a:rPr>
              <a:t>Double-sideband modulated RF</a:t>
            </a:r>
          </a:p>
        </p:txBody>
      </p:sp>
      <p:sp>
        <p:nvSpPr>
          <p:cNvPr id="4" name="Slide Number Placeholder 3">
            <a:extLst>
              <a:ext uri="{FF2B5EF4-FFF2-40B4-BE49-F238E27FC236}">
                <a16:creationId xmlns:a16="http://schemas.microsoft.com/office/drawing/2014/main" id="{7068CF9B-CAEC-19DF-F422-2024F447A6FF}"/>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47972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224EBC-67B3-694C-971A-3ECC13E68B4B}"/>
              </a:ext>
            </a:extLst>
          </p:cNvPr>
          <p:cNvPicPr>
            <a:picLocks noChangeAspect="1"/>
          </p:cNvPicPr>
          <p:nvPr/>
        </p:nvPicPr>
        <p:blipFill rotWithShape="1">
          <a:blip r:embed="rId4">
            <a:grayscl/>
          </a:blip>
          <a:srcRect l="17740" r="16208"/>
          <a:stretch/>
        </p:blipFill>
        <p:spPr>
          <a:xfrm>
            <a:off x="1" y="0"/>
            <a:ext cx="9144000" cy="5143500"/>
          </a:xfrm>
          <a:prstGeom prst="rect">
            <a:avLst/>
          </a:prstGeom>
        </p:spPr>
      </p:pic>
      <p:sp>
        <p:nvSpPr>
          <p:cNvPr id="3" name="Slide Number Placeholder 2">
            <a:extLst>
              <a:ext uri="{FF2B5EF4-FFF2-40B4-BE49-F238E27FC236}">
                <a16:creationId xmlns:a16="http://schemas.microsoft.com/office/drawing/2014/main" id="{D09D571A-C772-9C4C-8D1E-D681D13EDF77}"/>
              </a:ext>
            </a:extLst>
          </p:cNvPr>
          <p:cNvSpPr>
            <a:spLocks noGrp="1"/>
          </p:cNvSpPr>
          <p:nvPr>
            <p:ph type="sldNum" sz="quarter" idx="12"/>
          </p:nvPr>
        </p:nvSpPr>
        <p:spPr/>
        <p:txBody>
          <a:bodyPr/>
          <a:lstStyle/>
          <a:p>
            <a:fld id="{A93B5EC9-35C3-2E48-B4C1-EF6677BA8B04}" type="slidenum">
              <a:rPr lang="en-ES" smtClean="0">
                <a:solidFill>
                  <a:srgbClr val="FDCF05"/>
                </a:solidFill>
              </a:rPr>
              <a:t>3</a:t>
            </a:fld>
            <a:endParaRPr lang="en-ES" dirty="0">
              <a:solidFill>
                <a:srgbClr val="FDCF05"/>
              </a:solidFill>
            </a:endParaRPr>
          </a:p>
        </p:txBody>
      </p:sp>
      <p:grpSp>
        <p:nvGrpSpPr>
          <p:cNvPr id="31" name="Group 30">
            <a:extLst>
              <a:ext uri="{FF2B5EF4-FFF2-40B4-BE49-F238E27FC236}">
                <a16:creationId xmlns:a16="http://schemas.microsoft.com/office/drawing/2014/main" id="{F7C7A210-F177-8C47-AB5D-67F15DE82E87}"/>
              </a:ext>
            </a:extLst>
          </p:cNvPr>
          <p:cNvGrpSpPr/>
          <p:nvPr/>
        </p:nvGrpSpPr>
        <p:grpSpPr>
          <a:xfrm>
            <a:off x="4244296" y="-983718"/>
            <a:ext cx="5053109" cy="5053109"/>
            <a:chOff x="3474464" y="5787"/>
            <a:chExt cx="5053109" cy="5053109"/>
          </a:xfrm>
        </p:grpSpPr>
        <p:sp>
          <p:nvSpPr>
            <p:cNvPr id="32" name="Oval 31">
              <a:extLst>
                <a:ext uri="{FF2B5EF4-FFF2-40B4-BE49-F238E27FC236}">
                  <a16:creationId xmlns:a16="http://schemas.microsoft.com/office/drawing/2014/main" id="{A5960884-1842-A54F-B69D-A4151D7D38FF}"/>
                </a:ext>
              </a:extLst>
            </p:cNvPr>
            <p:cNvSpPr>
              <a:spLocks noChangeAspect="1"/>
            </p:cNvSpPr>
            <p:nvPr userDrawn="1"/>
          </p:nvSpPr>
          <p:spPr>
            <a:xfrm>
              <a:off x="3474464" y="5787"/>
              <a:ext cx="5053109" cy="5053109"/>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3" name="Oval 32">
              <a:extLst>
                <a:ext uri="{FF2B5EF4-FFF2-40B4-BE49-F238E27FC236}">
                  <a16:creationId xmlns:a16="http://schemas.microsoft.com/office/drawing/2014/main" id="{B4E65E71-D47E-4F4E-B0D9-A3080CA5C883}"/>
                </a:ext>
              </a:extLst>
            </p:cNvPr>
            <p:cNvSpPr/>
            <p:nvPr userDrawn="1"/>
          </p:nvSpPr>
          <p:spPr>
            <a:xfrm>
              <a:off x="3788997" y="320320"/>
              <a:ext cx="4424042" cy="4424042"/>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4" name="Oval 33">
              <a:extLst>
                <a:ext uri="{FF2B5EF4-FFF2-40B4-BE49-F238E27FC236}">
                  <a16:creationId xmlns:a16="http://schemas.microsoft.com/office/drawing/2014/main" id="{BF8E81C1-68DC-DF45-9D0A-231B97033B8C}"/>
                </a:ext>
              </a:extLst>
            </p:cNvPr>
            <p:cNvSpPr/>
            <p:nvPr userDrawn="1"/>
          </p:nvSpPr>
          <p:spPr>
            <a:xfrm>
              <a:off x="4047296" y="578619"/>
              <a:ext cx="3907445" cy="3907445"/>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5" name="Oval 34">
              <a:extLst>
                <a:ext uri="{FF2B5EF4-FFF2-40B4-BE49-F238E27FC236}">
                  <a16:creationId xmlns:a16="http://schemas.microsoft.com/office/drawing/2014/main" id="{2C2D85C0-8B2E-364A-8814-75EFF6CE9E4F}"/>
                </a:ext>
              </a:extLst>
            </p:cNvPr>
            <p:cNvSpPr/>
            <p:nvPr userDrawn="1"/>
          </p:nvSpPr>
          <p:spPr>
            <a:xfrm>
              <a:off x="4342900" y="874223"/>
              <a:ext cx="3316236" cy="3316236"/>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6" name="Oval 35">
              <a:extLst>
                <a:ext uri="{FF2B5EF4-FFF2-40B4-BE49-F238E27FC236}">
                  <a16:creationId xmlns:a16="http://schemas.microsoft.com/office/drawing/2014/main" id="{3725F121-2295-9C41-8F10-48E5DE5C5C76}"/>
                </a:ext>
              </a:extLst>
            </p:cNvPr>
            <p:cNvSpPr/>
            <p:nvPr userDrawn="1"/>
          </p:nvSpPr>
          <p:spPr>
            <a:xfrm>
              <a:off x="4630968" y="1162291"/>
              <a:ext cx="2740100" cy="274010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7" name="Oval 36">
              <a:extLst>
                <a:ext uri="{FF2B5EF4-FFF2-40B4-BE49-F238E27FC236}">
                  <a16:creationId xmlns:a16="http://schemas.microsoft.com/office/drawing/2014/main" id="{CAFE6E11-020A-344E-B2A3-AB1244FB9C83}"/>
                </a:ext>
              </a:extLst>
            </p:cNvPr>
            <p:cNvSpPr/>
            <p:nvPr userDrawn="1"/>
          </p:nvSpPr>
          <p:spPr>
            <a:xfrm>
              <a:off x="4937288" y="1468611"/>
              <a:ext cx="2127460" cy="212746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8" name="Oval 37">
              <a:extLst>
                <a:ext uri="{FF2B5EF4-FFF2-40B4-BE49-F238E27FC236}">
                  <a16:creationId xmlns:a16="http://schemas.microsoft.com/office/drawing/2014/main" id="{F2FAD5E5-0A57-9F4D-93F7-2E80A18CF780}"/>
                </a:ext>
              </a:extLst>
            </p:cNvPr>
            <p:cNvSpPr/>
            <p:nvPr userDrawn="1"/>
          </p:nvSpPr>
          <p:spPr>
            <a:xfrm>
              <a:off x="5182493" y="1713816"/>
              <a:ext cx="1637050" cy="1637050"/>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sp>
          <p:nvSpPr>
            <p:cNvPr id="39" name="Oval 38">
              <a:extLst>
                <a:ext uri="{FF2B5EF4-FFF2-40B4-BE49-F238E27FC236}">
                  <a16:creationId xmlns:a16="http://schemas.microsoft.com/office/drawing/2014/main" id="{0937B01C-E0A4-3E40-A2D8-BFB80F463A8E}"/>
                </a:ext>
              </a:extLst>
            </p:cNvPr>
            <p:cNvSpPr/>
            <p:nvPr userDrawn="1"/>
          </p:nvSpPr>
          <p:spPr>
            <a:xfrm>
              <a:off x="5474697" y="2006020"/>
              <a:ext cx="1052643" cy="1052643"/>
            </a:xfrm>
            <a:prstGeom prst="ellipse">
              <a:avLst/>
            </a:prstGeom>
            <a:noFill/>
            <a:ln w="98425">
              <a:solidFill>
                <a:srgbClr val="FDCF0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sz="1350"/>
            </a:p>
          </p:txBody>
        </p:sp>
      </p:grpSp>
      <p:sp>
        <p:nvSpPr>
          <p:cNvPr id="19" name="Slide Number Placeholder 5">
            <a:extLst>
              <a:ext uri="{FF2B5EF4-FFF2-40B4-BE49-F238E27FC236}">
                <a16:creationId xmlns:a16="http://schemas.microsoft.com/office/drawing/2014/main" id="{58103DF2-BDC4-C64E-B8B9-2C615D2C0EDD}"/>
              </a:ext>
            </a:extLst>
          </p:cNvPr>
          <p:cNvSpPr txBox="1">
            <a:spLocks/>
          </p:cNvSpPr>
          <p:nvPr/>
        </p:nvSpPr>
        <p:spPr>
          <a:xfrm>
            <a:off x="7939511" y="4644970"/>
            <a:ext cx="594889" cy="273844"/>
          </a:xfrm>
          <a:prstGeom prst="rect">
            <a:avLst/>
          </a:prstGeom>
        </p:spPr>
        <p:txBody>
          <a:bodyPr vert="horz" lIns="0" tIns="0" rIns="0" bIns="0" rtlCol="0" anchor="ctr"/>
          <a:lstStyle>
            <a:defPPr>
              <a:defRPr lang="en-US"/>
            </a:defPPr>
            <a:lvl1pPr marL="0" algn="r" defTabSz="457200" rtl="0" eaLnBrk="1" latinLnBrk="0" hangingPunct="1">
              <a:defRPr sz="1500" b="0" i="0" kern="1200">
                <a:solidFill>
                  <a:schemeClr val="bg1"/>
                </a:solidFill>
                <a:latin typeface="Calibri" panose="020F0502020204030204" pitchFamily="34" charset="0"/>
                <a:ea typeface="+mn-ea"/>
                <a:cs typeface="Calibri" panose="020F050202020403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3B5EC9-35C3-2E48-B4C1-EF6677BA8B04}" type="slidenum">
              <a:rPr lang="en-ES" smtClean="0"/>
              <a:pPr/>
              <a:t>3</a:t>
            </a:fld>
            <a:endParaRPr lang="en-ES" dirty="0"/>
          </a:p>
        </p:txBody>
      </p:sp>
      <p:grpSp>
        <p:nvGrpSpPr>
          <p:cNvPr id="20" name="Group 19">
            <a:extLst>
              <a:ext uri="{FF2B5EF4-FFF2-40B4-BE49-F238E27FC236}">
                <a16:creationId xmlns:a16="http://schemas.microsoft.com/office/drawing/2014/main" id="{7812196A-3300-0047-B349-7871FEA163F4}"/>
              </a:ext>
            </a:extLst>
          </p:cNvPr>
          <p:cNvGrpSpPr/>
          <p:nvPr/>
        </p:nvGrpSpPr>
        <p:grpSpPr>
          <a:xfrm>
            <a:off x="228500" y="4478344"/>
            <a:ext cx="8305900" cy="607097"/>
            <a:chOff x="228500" y="4478344"/>
            <a:chExt cx="8305900" cy="607097"/>
          </a:xfrm>
        </p:grpSpPr>
        <p:pic>
          <p:nvPicPr>
            <p:cNvPr id="26" name="Picture 25">
              <a:extLst>
                <a:ext uri="{FF2B5EF4-FFF2-40B4-BE49-F238E27FC236}">
                  <a16:creationId xmlns:a16="http://schemas.microsoft.com/office/drawing/2014/main" id="{D5C23A2F-2138-C94B-B5B0-DF0BD13568F4}"/>
                </a:ext>
              </a:extLst>
            </p:cNvPr>
            <p:cNvPicPr>
              <a:picLocks noChangeAspect="1"/>
            </p:cNvPicPr>
            <p:nvPr userDrawn="1"/>
          </p:nvPicPr>
          <p:blipFill>
            <a:blip r:embed="rId5"/>
            <a:srcRect/>
            <a:stretch/>
          </p:blipFill>
          <p:spPr>
            <a:xfrm>
              <a:off x="228500" y="4478344"/>
              <a:ext cx="258623" cy="607097"/>
            </a:xfrm>
            <a:prstGeom prst="rect">
              <a:avLst/>
            </a:prstGeom>
          </p:spPr>
        </p:pic>
        <p:cxnSp>
          <p:nvCxnSpPr>
            <p:cNvPr id="23" name="Straight Connector 22">
              <a:extLst>
                <a:ext uri="{FF2B5EF4-FFF2-40B4-BE49-F238E27FC236}">
                  <a16:creationId xmlns:a16="http://schemas.microsoft.com/office/drawing/2014/main" id="{D25E25CD-448B-1A48-BD2A-1A5AD0013CDD}"/>
                </a:ext>
              </a:extLst>
            </p:cNvPr>
            <p:cNvCxnSpPr>
              <a:cxnSpLocks/>
            </p:cNvCxnSpPr>
            <p:nvPr userDrawn="1"/>
          </p:nvCxnSpPr>
          <p:spPr>
            <a:xfrm>
              <a:off x="609600" y="4622800"/>
              <a:ext cx="7924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itle 1">
            <a:extLst>
              <a:ext uri="{FF2B5EF4-FFF2-40B4-BE49-F238E27FC236}">
                <a16:creationId xmlns:a16="http://schemas.microsoft.com/office/drawing/2014/main" id="{82F06275-F108-4587-9E4B-537949CF5BBF}"/>
              </a:ext>
            </a:extLst>
          </p:cNvPr>
          <p:cNvSpPr txBox="1">
            <a:spLocks/>
          </p:cNvSpPr>
          <p:nvPr/>
        </p:nvSpPr>
        <p:spPr>
          <a:xfrm>
            <a:off x="609600" y="3301361"/>
            <a:ext cx="3938828" cy="571301"/>
          </a:xfrm>
          <a:prstGeom prst="rect">
            <a:avLst/>
          </a:prstGeom>
          <a:solidFill>
            <a:srgbClr val="FDCF05"/>
          </a:solidFill>
        </p:spPr>
        <p:txBody>
          <a:bodyPr vert="horz" wrap="square" lIns="72000" tIns="72000" rIns="72000" bIns="0" rtlCol="0" anchor="t">
            <a:spAutoFit/>
          </a:bodyPr>
          <a:lstStyle>
            <a:lvl1pPr algn="l" defTabSz="685800" rtl="0" eaLnBrk="1" latinLnBrk="0" hangingPunct="1">
              <a:lnSpc>
                <a:spcPct val="90000"/>
              </a:lnSpc>
              <a:spcBef>
                <a:spcPct val="0"/>
              </a:spcBef>
              <a:buNone/>
              <a:defRPr sz="4500" kern="1200">
                <a:solidFill>
                  <a:schemeClr val="bg1"/>
                </a:solidFill>
                <a:latin typeface="Georgia" panose="02040502050405020303" pitchFamily="18" charset="0"/>
                <a:ea typeface="+mj-ea"/>
                <a:cs typeface="+mj-cs"/>
              </a:defRPr>
            </a:lvl1pPr>
          </a:lstStyle>
          <a:p>
            <a:r>
              <a:rPr lang="en-US" sz="3600" dirty="0"/>
              <a:t>General Class</a:t>
            </a:r>
            <a:endParaRPr lang="en-US" sz="1400" i="1" dirty="0"/>
          </a:p>
        </p:txBody>
      </p:sp>
    </p:spTree>
    <p:custDataLst>
      <p:tags r:id="rId1"/>
    </p:custDataLst>
    <p:extLst>
      <p:ext uri="{BB962C8B-B14F-4D97-AF65-F5344CB8AC3E}">
        <p14:creationId xmlns:p14="http://schemas.microsoft.com/office/powerpoint/2010/main" val="2628841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7FAE2-6AE2-6309-3DFC-44E55DDE0391}"/>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76F5E597-8CD3-8BA4-E0F3-1FD94DCB98CF}"/>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G7C03</a:t>
            </a:r>
            <a:br>
              <a:rPr lang="en-US" altLang="en-US" sz="2400" dirty="0"/>
            </a:br>
            <a:r>
              <a:rPr lang="en-US" altLang="en-US" sz="2400" dirty="0"/>
              <a:t>What is one reason to use an impedance matching transformer at a transmitter output?</a:t>
            </a:r>
          </a:p>
        </p:txBody>
      </p:sp>
      <p:sp>
        <p:nvSpPr>
          <p:cNvPr id="3710979" name="Rectangle 3">
            <a:extLst>
              <a:ext uri="{FF2B5EF4-FFF2-40B4-BE49-F238E27FC236}">
                <a16:creationId xmlns:a16="http://schemas.microsoft.com/office/drawing/2014/main" id="{F603234E-CBD0-E5E7-62FC-96A9E403CCBB}"/>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To minimize transmitter power output</a:t>
            </a:r>
          </a:p>
          <a:p>
            <a:pPr marL="285750" indent="-285750">
              <a:lnSpc>
                <a:spcPct val="150000"/>
              </a:lnSpc>
              <a:buFontTx/>
              <a:buAutoNum type="alphaUcPeriod"/>
            </a:pPr>
            <a:r>
              <a:rPr lang="en-US" altLang="en-US" dirty="0">
                <a:latin typeface="Georgia" panose="02040502050405020303" pitchFamily="18" charset="0"/>
              </a:rPr>
              <a:t>To present the desired impedance to the transmitter and feed line</a:t>
            </a:r>
          </a:p>
          <a:p>
            <a:pPr marL="285750" indent="-285750">
              <a:lnSpc>
                <a:spcPct val="150000"/>
              </a:lnSpc>
              <a:buFontTx/>
              <a:buAutoNum type="alphaUcPeriod"/>
            </a:pPr>
            <a:r>
              <a:rPr lang="en-US" altLang="en-US" dirty="0">
                <a:latin typeface="Georgia" panose="02040502050405020303" pitchFamily="18" charset="0"/>
              </a:rPr>
              <a:t>To reduce power supply ripple</a:t>
            </a:r>
          </a:p>
          <a:p>
            <a:pPr marL="285750" indent="-285750">
              <a:lnSpc>
                <a:spcPct val="150000"/>
              </a:lnSpc>
              <a:buFontTx/>
              <a:buAutoNum type="alphaUcPeriod"/>
            </a:pPr>
            <a:r>
              <a:rPr lang="en-US" altLang="en-US" dirty="0">
                <a:latin typeface="Georgia" panose="02040502050405020303" pitchFamily="18" charset="0"/>
              </a:rPr>
              <a:t>To minimize radiation resistance</a:t>
            </a:r>
          </a:p>
        </p:txBody>
      </p:sp>
      <p:sp>
        <p:nvSpPr>
          <p:cNvPr id="4" name="Slide Number Placeholder 3">
            <a:extLst>
              <a:ext uri="{FF2B5EF4-FFF2-40B4-BE49-F238E27FC236}">
                <a16:creationId xmlns:a16="http://schemas.microsoft.com/office/drawing/2014/main" id="{C14F17B7-F0D5-1850-24D1-42398A5886BB}"/>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4388744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FD388-89EF-014D-2F90-CA58B7A4904B}"/>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0D6661D7-A7F1-1567-50A3-78235D96F664}"/>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G7C01 </a:t>
            </a:r>
            <a:br>
              <a:rPr lang="en-US" altLang="en-US" sz="2400" dirty="0"/>
            </a:br>
            <a:r>
              <a:rPr lang="en-US" altLang="en-US" sz="2400" dirty="0"/>
              <a:t>What circuit is used to select one of the sidebands from a balanced modulator?</a:t>
            </a:r>
          </a:p>
        </p:txBody>
      </p:sp>
      <p:sp>
        <p:nvSpPr>
          <p:cNvPr id="3710979" name="Rectangle 3">
            <a:extLst>
              <a:ext uri="{FF2B5EF4-FFF2-40B4-BE49-F238E27FC236}">
                <a16:creationId xmlns:a16="http://schemas.microsoft.com/office/drawing/2014/main" id="{714FD21C-04E3-CF92-2A4A-E91728424936}"/>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Carrier oscillator</a:t>
            </a:r>
          </a:p>
          <a:p>
            <a:pPr marL="285750" indent="-285750">
              <a:lnSpc>
                <a:spcPct val="150000"/>
              </a:lnSpc>
              <a:buFontTx/>
              <a:buAutoNum type="alphaUcPeriod"/>
            </a:pPr>
            <a:r>
              <a:rPr lang="en-US" altLang="en-US" dirty="0">
                <a:latin typeface="Georgia" panose="02040502050405020303" pitchFamily="18" charset="0"/>
              </a:rPr>
              <a:t>Filter</a:t>
            </a:r>
          </a:p>
          <a:p>
            <a:pPr marL="285750" indent="-285750">
              <a:lnSpc>
                <a:spcPct val="150000"/>
              </a:lnSpc>
              <a:buFontTx/>
              <a:buAutoNum type="alphaUcPeriod"/>
            </a:pPr>
            <a:r>
              <a:rPr lang="en-US" altLang="en-US" dirty="0">
                <a:latin typeface="Georgia" panose="02040502050405020303" pitchFamily="18" charset="0"/>
              </a:rPr>
              <a:t>IF amplifier</a:t>
            </a:r>
          </a:p>
          <a:p>
            <a:pPr marL="285750" indent="-285750">
              <a:lnSpc>
                <a:spcPct val="150000"/>
              </a:lnSpc>
              <a:buFontTx/>
              <a:buAutoNum type="alphaUcPeriod"/>
            </a:pPr>
            <a:r>
              <a:rPr lang="en-US" altLang="en-US" dirty="0">
                <a:latin typeface="Georgia" panose="02040502050405020303" pitchFamily="18" charset="0"/>
              </a:rPr>
              <a:t>RF amplifier</a:t>
            </a:r>
          </a:p>
        </p:txBody>
      </p:sp>
      <p:sp>
        <p:nvSpPr>
          <p:cNvPr id="4" name="Slide Number Placeholder 3">
            <a:extLst>
              <a:ext uri="{FF2B5EF4-FFF2-40B4-BE49-F238E27FC236}">
                <a16:creationId xmlns:a16="http://schemas.microsoft.com/office/drawing/2014/main" id="{6D64008E-978C-0FC8-0816-D0B3C0A95F34}"/>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41609060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78ABD-F7FE-2A03-EF88-F038E01C248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6760DC9D-9241-B360-44AD-5F13AB258067}"/>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G8A07 </a:t>
            </a:r>
            <a:br>
              <a:rPr lang="en-US" altLang="en-US" sz="2400" dirty="0"/>
            </a:br>
            <a:r>
              <a:rPr lang="en-US" altLang="en-US" sz="2400" dirty="0"/>
              <a:t>Which of the following phone emissions uses the narrowest bandwidth?</a:t>
            </a:r>
          </a:p>
        </p:txBody>
      </p:sp>
      <p:sp>
        <p:nvSpPr>
          <p:cNvPr id="3710979" name="Rectangle 3">
            <a:extLst>
              <a:ext uri="{FF2B5EF4-FFF2-40B4-BE49-F238E27FC236}">
                <a16:creationId xmlns:a16="http://schemas.microsoft.com/office/drawing/2014/main" id="{BEBEAC5B-A15D-8ADE-462D-CD9A6C420222}"/>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Single sideband</a:t>
            </a:r>
          </a:p>
          <a:p>
            <a:pPr marL="285750" indent="-285750">
              <a:lnSpc>
                <a:spcPct val="150000"/>
              </a:lnSpc>
              <a:buFontTx/>
              <a:buAutoNum type="alphaUcPeriod"/>
            </a:pPr>
            <a:r>
              <a:rPr lang="en-US" altLang="en-US" dirty="0">
                <a:latin typeface="Georgia" panose="02040502050405020303" pitchFamily="18" charset="0"/>
              </a:rPr>
              <a:t>Vestigial sideband</a:t>
            </a:r>
          </a:p>
          <a:p>
            <a:pPr marL="285750" indent="-285750">
              <a:lnSpc>
                <a:spcPct val="150000"/>
              </a:lnSpc>
              <a:buFontTx/>
              <a:buAutoNum type="alphaUcPeriod"/>
            </a:pPr>
            <a:r>
              <a:rPr lang="en-US" altLang="en-US" dirty="0">
                <a:latin typeface="Georgia" panose="02040502050405020303" pitchFamily="18" charset="0"/>
              </a:rPr>
              <a:t>Phase modulation</a:t>
            </a:r>
          </a:p>
          <a:p>
            <a:pPr marL="285750" indent="-285750">
              <a:lnSpc>
                <a:spcPct val="150000"/>
              </a:lnSpc>
              <a:buFontTx/>
              <a:buAutoNum type="alphaUcPeriod"/>
            </a:pPr>
            <a:r>
              <a:rPr lang="en-US" altLang="en-US" dirty="0">
                <a:latin typeface="Georgia" panose="02040502050405020303" pitchFamily="18" charset="0"/>
              </a:rPr>
              <a:t>Frequency modulation</a:t>
            </a:r>
          </a:p>
        </p:txBody>
      </p:sp>
      <p:sp>
        <p:nvSpPr>
          <p:cNvPr id="4" name="Slide Number Placeholder 3">
            <a:extLst>
              <a:ext uri="{FF2B5EF4-FFF2-40B4-BE49-F238E27FC236}">
                <a16:creationId xmlns:a16="http://schemas.microsoft.com/office/drawing/2014/main" id="{31F5A8F5-CC41-0E51-5239-FD6320BA5469}"/>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9557539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8AB20-7E2E-155E-44E4-2E128F16369E}"/>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0EB965F3-A7F7-A81C-7A10-8D244ED0DE9F}"/>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G4D01</a:t>
            </a:r>
            <a:br>
              <a:rPr lang="en-US" altLang="en-US" sz="2400" dirty="0"/>
            </a:br>
            <a:r>
              <a:rPr lang="en-US" altLang="en-US" sz="2400" dirty="0"/>
              <a:t>What is the purpose of a speech processor in a transceiver?</a:t>
            </a:r>
          </a:p>
        </p:txBody>
      </p:sp>
      <p:sp>
        <p:nvSpPr>
          <p:cNvPr id="3710979" name="Rectangle 3">
            <a:extLst>
              <a:ext uri="{FF2B5EF4-FFF2-40B4-BE49-F238E27FC236}">
                <a16:creationId xmlns:a16="http://schemas.microsoft.com/office/drawing/2014/main" id="{D9FD8765-497D-F50C-D779-1CD5DC94C222}"/>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Increase the apparent loudness of transmitted voice signals</a:t>
            </a:r>
          </a:p>
          <a:p>
            <a:pPr marL="285750" indent="-285750">
              <a:lnSpc>
                <a:spcPct val="150000"/>
              </a:lnSpc>
              <a:buFontTx/>
              <a:buAutoNum type="alphaUcPeriod"/>
            </a:pPr>
            <a:r>
              <a:rPr lang="en-US" altLang="en-US" dirty="0">
                <a:latin typeface="Georgia" panose="02040502050405020303" pitchFamily="18" charset="0"/>
              </a:rPr>
              <a:t>Increase transmitter bass response for more natural-sounding SSB signals</a:t>
            </a:r>
          </a:p>
          <a:p>
            <a:pPr marL="285750" indent="-285750">
              <a:lnSpc>
                <a:spcPct val="150000"/>
              </a:lnSpc>
              <a:buFontTx/>
              <a:buAutoNum type="alphaUcPeriod"/>
            </a:pPr>
            <a:r>
              <a:rPr lang="en-US" altLang="en-US" dirty="0">
                <a:latin typeface="Georgia" panose="02040502050405020303" pitchFamily="18" charset="0"/>
              </a:rPr>
              <a:t>Prevent distortion of voice signals</a:t>
            </a:r>
          </a:p>
          <a:p>
            <a:pPr marL="285750" indent="-285750">
              <a:lnSpc>
                <a:spcPct val="150000"/>
              </a:lnSpc>
              <a:buFontTx/>
              <a:buAutoNum type="alphaUcPeriod"/>
            </a:pPr>
            <a:r>
              <a:rPr lang="en-US" altLang="en-US" dirty="0">
                <a:latin typeface="Georgia" panose="02040502050405020303" pitchFamily="18" charset="0"/>
              </a:rPr>
              <a:t>Decrease high-frequency voice output to prevent out-of-band operation</a:t>
            </a:r>
          </a:p>
        </p:txBody>
      </p:sp>
      <p:sp>
        <p:nvSpPr>
          <p:cNvPr id="4" name="Slide Number Placeholder 3">
            <a:extLst>
              <a:ext uri="{FF2B5EF4-FFF2-40B4-BE49-F238E27FC236}">
                <a16:creationId xmlns:a16="http://schemas.microsoft.com/office/drawing/2014/main" id="{39B41265-558E-DEC9-2AF3-9DBD0472911D}"/>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774885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2F6BE-CDEE-4FBC-1646-BD9346E1718E}"/>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6D2390CF-C37B-AF6B-681D-252399443E21}"/>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G4D02 </a:t>
            </a:r>
            <a:br>
              <a:rPr lang="en-US" altLang="en-US" sz="2400" dirty="0"/>
            </a:br>
            <a:r>
              <a:rPr lang="en-US" altLang="en-US" sz="2400" dirty="0"/>
              <a:t>How does a speech processor affect a single sideband phone signal?</a:t>
            </a:r>
          </a:p>
        </p:txBody>
      </p:sp>
      <p:sp>
        <p:nvSpPr>
          <p:cNvPr id="3710979" name="Rectangle 3">
            <a:extLst>
              <a:ext uri="{FF2B5EF4-FFF2-40B4-BE49-F238E27FC236}">
                <a16:creationId xmlns:a16="http://schemas.microsoft.com/office/drawing/2014/main" id="{8F3EAB01-784D-B98C-CDF1-0A5B494B13E4}"/>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It increases peak power</a:t>
            </a:r>
          </a:p>
          <a:p>
            <a:pPr marL="285750" indent="-285750">
              <a:lnSpc>
                <a:spcPct val="150000"/>
              </a:lnSpc>
              <a:buFontTx/>
              <a:buAutoNum type="alphaUcPeriod"/>
            </a:pPr>
            <a:r>
              <a:rPr lang="en-US" altLang="en-US" dirty="0">
                <a:latin typeface="Georgia" panose="02040502050405020303" pitchFamily="18" charset="0"/>
              </a:rPr>
              <a:t>It increases average power</a:t>
            </a:r>
          </a:p>
          <a:p>
            <a:pPr marL="285750" indent="-285750">
              <a:lnSpc>
                <a:spcPct val="150000"/>
              </a:lnSpc>
              <a:buFontTx/>
              <a:buAutoNum type="alphaUcPeriod"/>
            </a:pPr>
            <a:r>
              <a:rPr lang="en-US" altLang="en-US" dirty="0">
                <a:latin typeface="Georgia" panose="02040502050405020303" pitchFamily="18" charset="0"/>
              </a:rPr>
              <a:t>It reduces harmonic distortion</a:t>
            </a:r>
          </a:p>
          <a:p>
            <a:pPr marL="285750" indent="-285750">
              <a:lnSpc>
                <a:spcPct val="150000"/>
              </a:lnSpc>
              <a:buFontTx/>
              <a:buAutoNum type="alphaUcPeriod"/>
            </a:pPr>
            <a:r>
              <a:rPr lang="en-US" altLang="en-US" dirty="0">
                <a:latin typeface="Georgia" panose="02040502050405020303" pitchFamily="18" charset="0"/>
              </a:rPr>
              <a:t>It reduces intermodulation distortion</a:t>
            </a:r>
          </a:p>
        </p:txBody>
      </p:sp>
      <p:sp>
        <p:nvSpPr>
          <p:cNvPr id="4" name="Slide Number Placeholder 3">
            <a:extLst>
              <a:ext uri="{FF2B5EF4-FFF2-40B4-BE49-F238E27FC236}">
                <a16:creationId xmlns:a16="http://schemas.microsoft.com/office/drawing/2014/main" id="{18C08E3C-37ED-1FD7-58D0-3713287696E4}"/>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171566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0A5C6-F14F-81B4-1064-BDD81F010284}"/>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70BBE4C5-FBB6-FD3E-16FB-E72BE8D1EB85}"/>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G2A12</a:t>
            </a:r>
            <a:br>
              <a:rPr lang="en-US" altLang="en-US" sz="2000" dirty="0"/>
            </a:br>
            <a:r>
              <a:rPr lang="en-US" altLang="en-US" sz="2400" dirty="0"/>
              <a:t>What control is typically adjusted for proper ALC setting on a single sideband transceiver?</a:t>
            </a:r>
          </a:p>
        </p:txBody>
      </p:sp>
      <p:sp>
        <p:nvSpPr>
          <p:cNvPr id="3710979" name="Rectangle 3">
            <a:extLst>
              <a:ext uri="{FF2B5EF4-FFF2-40B4-BE49-F238E27FC236}">
                <a16:creationId xmlns:a16="http://schemas.microsoft.com/office/drawing/2014/main" id="{14441B20-05A0-E187-B6EB-4DEA242D5DE5}"/>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RF clipping level</a:t>
            </a:r>
          </a:p>
          <a:p>
            <a:pPr marL="285750" indent="-285750">
              <a:lnSpc>
                <a:spcPct val="150000"/>
              </a:lnSpc>
              <a:buFontTx/>
              <a:buAutoNum type="alphaUcPeriod"/>
            </a:pPr>
            <a:r>
              <a:rPr lang="en-US" altLang="en-US" dirty="0">
                <a:latin typeface="Georgia" panose="02040502050405020303" pitchFamily="18" charset="0"/>
              </a:rPr>
              <a:t>Transmit audio or microphone gain</a:t>
            </a:r>
          </a:p>
          <a:p>
            <a:pPr marL="285750" indent="-285750">
              <a:lnSpc>
                <a:spcPct val="150000"/>
              </a:lnSpc>
              <a:buFontTx/>
              <a:buAutoNum type="alphaUcPeriod"/>
            </a:pPr>
            <a:r>
              <a:rPr lang="en-US" altLang="en-US" dirty="0">
                <a:latin typeface="Georgia" panose="02040502050405020303" pitchFamily="18" charset="0"/>
              </a:rPr>
              <a:t>Antenna inductance or capacitance</a:t>
            </a:r>
          </a:p>
          <a:p>
            <a:pPr marL="285750" indent="-285750">
              <a:lnSpc>
                <a:spcPct val="150000"/>
              </a:lnSpc>
              <a:buFontTx/>
              <a:buAutoNum type="alphaUcPeriod"/>
            </a:pPr>
            <a:r>
              <a:rPr lang="en-US" altLang="en-US" dirty="0">
                <a:latin typeface="Georgia" panose="02040502050405020303" pitchFamily="18" charset="0"/>
              </a:rPr>
              <a:t>Attenuator level</a:t>
            </a:r>
          </a:p>
        </p:txBody>
      </p:sp>
      <p:sp>
        <p:nvSpPr>
          <p:cNvPr id="4" name="Slide Number Placeholder 3">
            <a:extLst>
              <a:ext uri="{FF2B5EF4-FFF2-40B4-BE49-F238E27FC236}">
                <a16:creationId xmlns:a16="http://schemas.microsoft.com/office/drawing/2014/main" id="{5B22A645-F78D-4E3D-7469-718F3433FC0F}"/>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081593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12C39-41F7-7B6A-C325-630C287D87CF}"/>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895A8283-977C-68BE-9EF9-51BE9ED3280F}"/>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G4A05</a:t>
            </a:r>
            <a:br>
              <a:rPr lang="en-US" altLang="en-US" sz="2000" dirty="0"/>
            </a:br>
            <a:r>
              <a:rPr lang="en-US" altLang="en-US" sz="2400" dirty="0"/>
              <a:t>Why is automatic level control (ALC) used with an RF power amplifier?</a:t>
            </a:r>
          </a:p>
        </p:txBody>
      </p:sp>
      <p:sp>
        <p:nvSpPr>
          <p:cNvPr id="3710979" name="Rectangle 3">
            <a:extLst>
              <a:ext uri="{FF2B5EF4-FFF2-40B4-BE49-F238E27FC236}">
                <a16:creationId xmlns:a16="http://schemas.microsoft.com/office/drawing/2014/main" id="{1AC599AC-0C40-5446-5182-610775FF753F}"/>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To balance the transmitter audio frequency response</a:t>
            </a:r>
          </a:p>
          <a:p>
            <a:pPr marL="285750" indent="-285750">
              <a:lnSpc>
                <a:spcPct val="150000"/>
              </a:lnSpc>
              <a:buFontTx/>
              <a:buAutoNum type="alphaUcPeriod"/>
            </a:pPr>
            <a:r>
              <a:rPr lang="en-US" altLang="en-US" dirty="0">
                <a:latin typeface="Georgia" panose="02040502050405020303" pitchFamily="18" charset="0"/>
              </a:rPr>
              <a:t>To reduce harmonic radiation</a:t>
            </a:r>
          </a:p>
          <a:p>
            <a:pPr marL="285750" indent="-285750">
              <a:lnSpc>
                <a:spcPct val="150000"/>
              </a:lnSpc>
              <a:buFontTx/>
              <a:buAutoNum type="alphaUcPeriod"/>
            </a:pPr>
            <a:r>
              <a:rPr lang="en-US" altLang="en-US" dirty="0">
                <a:latin typeface="Georgia" panose="02040502050405020303" pitchFamily="18" charset="0"/>
              </a:rPr>
              <a:t>To prevent excessive drive</a:t>
            </a:r>
          </a:p>
          <a:p>
            <a:pPr marL="285750" indent="-285750">
              <a:lnSpc>
                <a:spcPct val="150000"/>
              </a:lnSpc>
              <a:buFontTx/>
              <a:buAutoNum type="alphaUcPeriod"/>
            </a:pPr>
            <a:r>
              <a:rPr lang="en-US" altLang="en-US" dirty="0">
                <a:latin typeface="Georgia" panose="02040502050405020303" pitchFamily="18" charset="0"/>
              </a:rPr>
              <a:t>To increase overall efficiency</a:t>
            </a:r>
          </a:p>
        </p:txBody>
      </p:sp>
      <p:sp>
        <p:nvSpPr>
          <p:cNvPr id="4" name="Slide Number Placeholder 3">
            <a:extLst>
              <a:ext uri="{FF2B5EF4-FFF2-40B4-BE49-F238E27FC236}">
                <a16:creationId xmlns:a16="http://schemas.microsoft.com/office/drawing/2014/main" id="{0DF26AA7-4DC9-68B7-BAA1-C355E9053980}"/>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3780523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7043D-14AA-3FD1-F6D1-8C8C8B4D25BE}"/>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1A3066D2-19C5-B7A5-8696-3D4A81342BDD}"/>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G8A08</a:t>
            </a:r>
            <a:br>
              <a:rPr lang="en-US" altLang="en-US" sz="2000" dirty="0"/>
            </a:br>
            <a:r>
              <a:rPr lang="en-US" altLang="en-US" sz="2400" dirty="0"/>
              <a:t>Which of the following is an effect of overmodulation?</a:t>
            </a:r>
          </a:p>
        </p:txBody>
      </p:sp>
      <p:sp>
        <p:nvSpPr>
          <p:cNvPr id="3710979" name="Rectangle 3">
            <a:extLst>
              <a:ext uri="{FF2B5EF4-FFF2-40B4-BE49-F238E27FC236}">
                <a16:creationId xmlns:a16="http://schemas.microsoft.com/office/drawing/2014/main" id="{4DA51E87-47B8-75F9-896D-3FF2BEE113C5}"/>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Insufficient audio</a:t>
            </a:r>
          </a:p>
          <a:p>
            <a:pPr marL="285750" indent="-285750">
              <a:lnSpc>
                <a:spcPct val="150000"/>
              </a:lnSpc>
              <a:buFontTx/>
              <a:buAutoNum type="alphaUcPeriod"/>
            </a:pPr>
            <a:r>
              <a:rPr lang="en-US" altLang="en-US" dirty="0">
                <a:latin typeface="Georgia" panose="02040502050405020303" pitchFamily="18" charset="0"/>
              </a:rPr>
              <a:t>Insufficient bandwidth</a:t>
            </a:r>
          </a:p>
          <a:p>
            <a:pPr marL="285750" indent="-285750">
              <a:lnSpc>
                <a:spcPct val="150000"/>
              </a:lnSpc>
              <a:buFontTx/>
              <a:buAutoNum type="alphaUcPeriod"/>
            </a:pPr>
            <a:r>
              <a:rPr lang="en-US" altLang="en-US" dirty="0">
                <a:latin typeface="Georgia" panose="02040502050405020303" pitchFamily="18" charset="0"/>
              </a:rPr>
              <a:t>Frequency drift</a:t>
            </a:r>
          </a:p>
          <a:p>
            <a:pPr marL="285750" indent="-285750">
              <a:lnSpc>
                <a:spcPct val="150000"/>
              </a:lnSpc>
              <a:buFontTx/>
              <a:buAutoNum type="alphaUcPeriod"/>
            </a:pPr>
            <a:r>
              <a:rPr lang="en-US" altLang="en-US" dirty="0">
                <a:latin typeface="Georgia" panose="02040502050405020303" pitchFamily="18" charset="0"/>
              </a:rPr>
              <a:t>Excessive bandwidth</a:t>
            </a:r>
          </a:p>
        </p:txBody>
      </p:sp>
      <p:sp>
        <p:nvSpPr>
          <p:cNvPr id="4" name="Slide Number Placeholder 3">
            <a:extLst>
              <a:ext uri="{FF2B5EF4-FFF2-40B4-BE49-F238E27FC236}">
                <a16:creationId xmlns:a16="http://schemas.microsoft.com/office/drawing/2014/main" id="{7B126862-0971-5861-287F-D6B02A962CE8}"/>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002771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23251-B4BB-6EFD-434A-87198C09C35F}"/>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A7EB9B71-8178-C82E-E1D4-8A0B78864523}"/>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G4D03</a:t>
            </a:r>
            <a:br>
              <a:rPr lang="en-US" altLang="en-US" sz="2000" dirty="0"/>
            </a:br>
            <a:r>
              <a:rPr lang="en-US" altLang="en-US" sz="2400" dirty="0"/>
              <a:t>What is the effect of an incorrectly adjusted speech processor?</a:t>
            </a:r>
          </a:p>
        </p:txBody>
      </p:sp>
      <p:sp>
        <p:nvSpPr>
          <p:cNvPr id="3710979" name="Rectangle 3">
            <a:extLst>
              <a:ext uri="{FF2B5EF4-FFF2-40B4-BE49-F238E27FC236}">
                <a16:creationId xmlns:a16="http://schemas.microsoft.com/office/drawing/2014/main" id="{C089254D-EB66-43B8-1012-37809ABFFC36}"/>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Distorted speech</a:t>
            </a:r>
          </a:p>
          <a:p>
            <a:pPr marL="285750" indent="-285750">
              <a:lnSpc>
                <a:spcPct val="150000"/>
              </a:lnSpc>
              <a:buFontTx/>
              <a:buAutoNum type="alphaUcPeriod"/>
            </a:pPr>
            <a:r>
              <a:rPr lang="en-US" altLang="en-US" dirty="0">
                <a:latin typeface="Georgia" panose="02040502050405020303" pitchFamily="18" charset="0"/>
              </a:rPr>
              <a:t>Excess intermodulation products</a:t>
            </a:r>
          </a:p>
          <a:p>
            <a:pPr marL="285750" indent="-285750">
              <a:lnSpc>
                <a:spcPct val="150000"/>
              </a:lnSpc>
              <a:buFontTx/>
              <a:buAutoNum type="alphaUcPeriod"/>
            </a:pPr>
            <a:r>
              <a:rPr lang="en-US" altLang="en-US" dirty="0">
                <a:latin typeface="Georgia" panose="02040502050405020303" pitchFamily="18" charset="0"/>
              </a:rPr>
              <a:t>Excessive background noise</a:t>
            </a:r>
          </a:p>
          <a:p>
            <a:pPr marL="285750" indent="-285750">
              <a:lnSpc>
                <a:spcPct val="150000"/>
              </a:lnSpc>
              <a:buFontTx/>
              <a:buAutoNum type="alphaUcPeriod"/>
            </a:pPr>
            <a:r>
              <a:rPr lang="en-US" altLang="en-US" dirty="0">
                <a:latin typeface="Georgia" panose="02040502050405020303" pitchFamily="18" charset="0"/>
              </a:rPr>
              <a:t>All these choices are correct</a:t>
            </a:r>
          </a:p>
        </p:txBody>
      </p:sp>
      <p:sp>
        <p:nvSpPr>
          <p:cNvPr id="4" name="Slide Number Placeholder 3">
            <a:extLst>
              <a:ext uri="{FF2B5EF4-FFF2-40B4-BE49-F238E27FC236}">
                <a16:creationId xmlns:a16="http://schemas.microsoft.com/office/drawing/2014/main" id="{9B62F086-B8B0-79D5-24D2-FEB2094DB573}"/>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086711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6F919-6A23-6769-4A4B-78427948396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42E5C984-3054-21EA-1974-77DE50B9F2A2}"/>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G8A10</a:t>
            </a:r>
            <a:br>
              <a:rPr lang="en-US" altLang="en-US" sz="2400" dirty="0"/>
            </a:br>
            <a:r>
              <a:rPr lang="en-US" altLang="en-US" sz="2400" dirty="0"/>
              <a:t>What is meant by the term “flat-topping,” when referring to an amplitude-modulated phone signal?</a:t>
            </a:r>
          </a:p>
        </p:txBody>
      </p:sp>
      <p:sp>
        <p:nvSpPr>
          <p:cNvPr id="3710979" name="Rectangle 3">
            <a:extLst>
              <a:ext uri="{FF2B5EF4-FFF2-40B4-BE49-F238E27FC236}">
                <a16:creationId xmlns:a16="http://schemas.microsoft.com/office/drawing/2014/main" id="{172D52B0-90EC-1206-FE35-39E8E833AC3A}"/>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Signal distortion caused by insufficient collector current</a:t>
            </a:r>
          </a:p>
          <a:p>
            <a:pPr marL="285750" indent="-285750">
              <a:lnSpc>
                <a:spcPct val="150000"/>
              </a:lnSpc>
              <a:buFontTx/>
              <a:buAutoNum type="alphaUcPeriod"/>
            </a:pPr>
            <a:r>
              <a:rPr lang="en-US" altLang="en-US" dirty="0">
                <a:latin typeface="Georgia" panose="02040502050405020303" pitchFamily="18" charset="0"/>
              </a:rPr>
              <a:t>The transmitter’s automatic level control (ALC) is properly adjusted</a:t>
            </a:r>
          </a:p>
          <a:p>
            <a:pPr marL="285750" indent="-285750">
              <a:lnSpc>
                <a:spcPct val="150000"/>
              </a:lnSpc>
              <a:buFontTx/>
              <a:buAutoNum type="alphaUcPeriod"/>
            </a:pPr>
            <a:r>
              <a:rPr lang="en-US" altLang="en-US" dirty="0">
                <a:latin typeface="Georgia" panose="02040502050405020303" pitchFamily="18" charset="0"/>
              </a:rPr>
              <a:t>Signal distortion caused by excessive drive or speech levels</a:t>
            </a:r>
          </a:p>
          <a:p>
            <a:pPr marL="285750" indent="-285750">
              <a:lnSpc>
                <a:spcPct val="150000"/>
              </a:lnSpc>
              <a:buFontTx/>
              <a:buAutoNum type="alphaUcPeriod"/>
            </a:pPr>
            <a:r>
              <a:rPr lang="en-US" altLang="en-US" dirty="0">
                <a:latin typeface="Georgia" panose="02040502050405020303" pitchFamily="18" charset="0"/>
              </a:rPr>
              <a:t>The transmitter’s carrier is properly suppressed</a:t>
            </a:r>
          </a:p>
        </p:txBody>
      </p:sp>
      <p:sp>
        <p:nvSpPr>
          <p:cNvPr id="4" name="Slide Number Placeholder 3">
            <a:extLst>
              <a:ext uri="{FF2B5EF4-FFF2-40B4-BE49-F238E27FC236}">
                <a16:creationId xmlns:a16="http://schemas.microsoft.com/office/drawing/2014/main" id="{B3E0EDE3-13BE-344F-8A98-4FA2156399DE}"/>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895330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375172" y="222677"/>
            <a:ext cx="6457950" cy="830997"/>
          </a:xfrm>
        </p:spPr>
        <p:txBody>
          <a:bodyPr vert="horz" wrap="square" lIns="0" tIns="0" rIns="0" bIns="0" numCol="1" rtlCol="0" anchor="ctr" anchorCtr="0" compatLnSpc="1">
            <a:prstTxWarp prst="textNoShape">
              <a:avLst/>
            </a:prstTxWarp>
            <a:spAutoFit/>
          </a:bodyPr>
          <a:lstStyle/>
          <a:p>
            <a:pPr algn="ctr" defTabSz="3429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pPr>
            <a:r>
              <a:rPr lang="en-GB" altLang="en-US" sz="3000" b="1" dirty="0"/>
              <a:t>General Licensing Class</a:t>
            </a:r>
            <a:br>
              <a:rPr lang="en-GB" altLang="en-US" sz="3000" b="1" dirty="0"/>
            </a:br>
            <a:r>
              <a:rPr lang="en-GB" altLang="en-US" sz="3000" b="1" dirty="0"/>
              <a:t>Chapter 10</a:t>
            </a:r>
          </a:p>
        </p:txBody>
      </p:sp>
      <p:sp>
        <p:nvSpPr>
          <p:cNvPr id="5123" name="Text Box 6"/>
          <p:cNvSpPr txBox="1">
            <a:spLocks noChangeArrowheads="1"/>
          </p:cNvSpPr>
          <p:nvPr/>
        </p:nvSpPr>
        <p:spPr bwMode="auto">
          <a:xfrm>
            <a:off x="2817614" y="1258095"/>
            <a:ext cx="416152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fontAlgn="base">
              <a:spcBef>
                <a:spcPct val="50000"/>
              </a:spcBef>
              <a:spcAft>
                <a:spcPct val="0"/>
              </a:spcAft>
              <a:buClrTx/>
              <a:buFontTx/>
              <a:buNone/>
            </a:pPr>
            <a:r>
              <a:rPr lang="en-GB" altLang="en-US" sz="2700" b="1" dirty="0">
                <a:solidFill>
                  <a:srgbClr val="FF3300"/>
                </a:solidFill>
              </a:rPr>
              <a:t>Your HF Transmitter</a:t>
            </a:r>
            <a:endParaRPr lang="en-US" altLang="en-US" sz="2700" b="1" dirty="0">
              <a:solidFill>
                <a:srgbClr val="FF3300"/>
              </a:solidFill>
            </a:endParaRPr>
          </a:p>
        </p:txBody>
      </p:sp>
      <p:pic>
        <p:nvPicPr>
          <p:cNvPr id="5124" name="Picture 11" descr="elmer-n-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732" y="2888456"/>
            <a:ext cx="2135981" cy="21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1217" y="2888457"/>
            <a:ext cx="1503760"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09EBD82B-5DE7-4A88-AD6F-D6DA23E6C82A}" type="slidenum">
              <a:rPr lang="en-US" altLang="en-US" smtClean="0">
                <a:solidFill>
                  <a:srgbClr val="000066"/>
                </a:solidFill>
              </a:rPr>
              <a:pPr>
                <a:defRPr/>
              </a:pPr>
              <a:t>4</a:t>
            </a:fld>
            <a:endParaRPr lang="en-US" altLang="en-US">
              <a:solidFill>
                <a:srgbClr val="000066"/>
              </a:solidFill>
            </a:endParaRPr>
          </a:p>
        </p:txBody>
      </p:sp>
      <p:sp>
        <p:nvSpPr>
          <p:cNvPr id="4" name="TextBox 3">
            <a:extLst>
              <a:ext uri="{FF2B5EF4-FFF2-40B4-BE49-F238E27FC236}">
                <a16:creationId xmlns:a16="http://schemas.microsoft.com/office/drawing/2014/main" id="{75D16259-77B3-0170-5BE7-590E8C55586B}"/>
              </a:ext>
            </a:extLst>
          </p:cNvPr>
          <p:cNvSpPr txBox="1"/>
          <p:nvPr/>
        </p:nvSpPr>
        <p:spPr>
          <a:xfrm>
            <a:off x="2386407" y="2592616"/>
            <a:ext cx="4206881" cy="507831"/>
          </a:xfrm>
          <a:prstGeom prst="rect">
            <a:avLst/>
          </a:prstGeom>
          <a:noFill/>
        </p:spPr>
        <p:txBody>
          <a:bodyPr wrap="square" rtlCol="0">
            <a:spAutoFit/>
          </a:bodyPr>
          <a:lstStyle/>
          <a:p>
            <a:pPr algn="ctr"/>
            <a:r>
              <a:rPr lang="en-US" sz="1350" dirty="0"/>
              <a:t>Question Pool valid</a:t>
            </a:r>
          </a:p>
          <a:p>
            <a:pPr algn="ctr"/>
            <a:r>
              <a:rPr lang="en-US" sz="1350" dirty="0"/>
              <a:t>July 1</a:t>
            </a:r>
            <a:r>
              <a:rPr lang="en-US" sz="1350" baseline="30000" dirty="0"/>
              <a:t>st</a:t>
            </a:r>
            <a:r>
              <a:rPr lang="en-US" sz="1350" dirty="0"/>
              <a:t>, 2023 Through June 30</a:t>
            </a:r>
            <a:r>
              <a:rPr lang="en-US" sz="1350" baseline="30000" dirty="0"/>
              <a:t>th</a:t>
            </a:r>
            <a:r>
              <a:rPr lang="en-US" sz="1350" dirty="0"/>
              <a:t> 2027</a:t>
            </a:r>
          </a:p>
        </p:txBody>
      </p:sp>
    </p:spTree>
    <p:extLst>
      <p:ext uri="{BB962C8B-B14F-4D97-AF65-F5344CB8AC3E}">
        <p14:creationId xmlns:p14="http://schemas.microsoft.com/office/powerpoint/2010/main" val="152864984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A0E7A-0BB5-A928-64EE-BC10F44B327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962BA69E-8E35-288B-087F-07C56F972F87}"/>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G4B08</a:t>
            </a:r>
            <a:br>
              <a:rPr lang="en-US" altLang="en-US" sz="2400" dirty="0"/>
            </a:br>
            <a:r>
              <a:rPr lang="en-US" altLang="en-US" sz="2400" dirty="0"/>
              <a:t>What transmitter performance parameter does a two-tone test analyze?</a:t>
            </a:r>
          </a:p>
        </p:txBody>
      </p:sp>
      <p:sp>
        <p:nvSpPr>
          <p:cNvPr id="3710979" name="Rectangle 3">
            <a:extLst>
              <a:ext uri="{FF2B5EF4-FFF2-40B4-BE49-F238E27FC236}">
                <a16:creationId xmlns:a16="http://schemas.microsoft.com/office/drawing/2014/main" id="{39F6BC12-D244-A70E-D1E2-3B4903BB7B29}"/>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Linearity</a:t>
            </a:r>
          </a:p>
          <a:p>
            <a:pPr marL="285750" indent="-285750">
              <a:lnSpc>
                <a:spcPct val="150000"/>
              </a:lnSpc>
              <a:buFontTx/>
              <a:buAutoNum type="alphaUcPeriod"/>
            </a:pPr>
            <a:r>
              <a:rPr lang="en-US" altLang="en-US" dirty="0">
                <a:latin typeface="Georgia" panose="02040502050405020303" pitchFamily="18" charset="0"/>
              </a:rPr>
              <a:t>Percentage of suppression of the carrier and undesired sideband for SSB</a:t>
            </a:r>
          </a:p>
          <a:p>
            <a:pPr marL="285750" indent="-285750">
              <a:lnSpc>
                <a:spcPct val="150000"/>
              </a:lnSpc>
              <a:buFontTx/>
              <a:buAutoNum type="alphaUcPeriod"/>
            </a:pPr>
            <a:r>
              <a:rPr lang="en-US" altLang="en-US" dirty="0">
                <a:latin typeface="Georgia" panose="02040502050405020303" pitchFamily="18" charset="0"/>
              </a:rPr>
              <a:t>Percentage of frequency modulation</a:t>
            </a:r>
          </a:p>
          <a:p>
            <a:pPr marL="285750" indent="-285750">
              <a:lnSpc>
                <a:spcPct val="150000"/>
              </a:lnSpc>
              <a:buFontTx/>
              <a:buAutoNum type="alphaUcPeriod"/>
            </a:pPr>
            <a:r>
              <a:rPr lang="en-US" altLang="en-US" dirty="0">
                <a:latin typeface="Georgia" panose="02040502050405020303" pitchFamily="18" charset="0"/>
              </a:rPr>
              <a:t>Percentage of carrier phase shift</a:t>
            </a:r>
          </a:p>
        </p:txBody>
      </p:sp>
      <p:sp>
        <p:nvSpPr>
          <p:cNvPr id="4" name="Slide Number Placeholder 3">
            <a:extLst>
              <a:ext uri="{FF2B5EF4-FFF2-40B4-BE49-F238E27FC236}">
                <a16:creationId xmlns:a16="http://schemas.microsoft.com/office/drawing/2014/main" id="{9A3F62B2-E5B5-0568-2242-E7B3E829E239}"/>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0724119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4AA69-8272-B83E-594B-0670D6A58249}"/>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50F89D29-EA99-E405-A3E4-54266E975508}"/>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G4B07</a:t>
            </a:r>
            <a:br>
              <a:rPr lang="en-US" altLang="en-US" sz="2400" dirty="0"/>
            </a:br>
            <a:r>
              <a:rPr lang="en-US" altLang="en-US" sz="2400" dirty="0"/>
              <a:t>What signals are used to conduct a two-tone test?</a:t>
            </a:r>
          </a:p>
        </p:txBody>
      </p:sp>
      <p:sp>
        <p:nvSpPr>
          <p:cNvPr id="3710979" name="Rectangle 3">
            <a:extLst>
              <a:ext uri="{FF2B5EF4-FFF2-40B4-BE49-F238E27FC236}">
                <a16:creationId xmlns:a16="http://schemas.microsoft.com/office/drawing/2014/main" id="{FB0EF8B0-496A-A5D0-C476-BBD9064F6358}"/>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Two audio signals of the same frequency shifted 90 degrees</a:t>
            </a:r>
          </a:p>
          <a:p>
            <a:pPr marL="285750" indent="-285750">
              <a:lnSpc>
                <a:spcPct val="150000"/>
              </a:lnSpc>
              <a:buFontTx/>
              <a:buAutoNum type="alphaUcPeriod"/>
            </a:pPr>
            <a:r>
              <a:rPr lang="en-US" altLang="en-US" dirty="0">
                <a:latin typeface="Georgia" panose="02040502050405020303" pitchFamily="18" charset="0"/>
              </a:rPr>
              <a:t>Two non-harmonically related audio signals</a:t>
            </a:r>
          </a:p>
          <a:p>
            <a:pPr marL="285750" indent="-285750">
              <a:lnSpc>
                <a:spcPct val="150000"/>
              </a:lnSpc>
              <a:buFontTx/>
              <a:buAutoNum type="alphaUcPeriod"/>
            </a:pPr>
            <a:r>
              <a:rPr lang="en-US" altLang="en-US" dirty="0">
                <a:latin typeface="Georgia" panose="02040502050405020303" pitchFamily="18" charset="0"/>
              </a:rPr>
              <a:t>Two swept frequency tones</a:t>
            </a:r>
          </a:p>
          <a:p>
            <a:pPr marL="285750" indent="-285750">
              <a:lnSpc>
                <a:spcPct val="150000"/>
              </a:lnSpc>
              <a:buFontTx/>
              <a:buAutoNum type="alphaUcPeriod"/>
            </a:pPr>
            <a:r>
              <a:rPr lang="en-US" altLang="en-US" dirty="0">
                <a:latin typeface="Georgia" panose="02040502050405020303" pitchFamily="18" charset="0"/>
              </a:rPr>
              <a:t>Two audio frequency range square wave signals of equal amplitude</a:t>
            </a:r>
          </a:p>
        </p:txBody>
      </p:sp>
      <p:sp>
        <p:nvSpPr>
          <p:cNvPr id="4" name="Slide Number Placeholder 3">
            <a:extLst>
              <a:ext uri="{FF2B5EF4-FFF2-40B4-BE49-F238E27FC236}">
                <a16:creationId xmlns:a16="http://schemas.microsoft.com/office/drawing/2014/main" id="{76DE3C36-E7AA-2ED1-6F08-02E58BF4AB75}"/>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036413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EB60E-3D52-9D37-9F04-33B4EEC63C60}"/>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79CAD28E-EAF2-432E-F6CE-F867E6B1FDEA}"/>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G8A11</a:t>
            </a:r>
            <a:br>
              <a:rPr lang="en-US" altLang="en-US" sz="2400" dirty="0"/>
            </a:br>
            <a:r>
              <a:rPr lang="en-US" altLang="en-US" sz="2400" dirty="0"/>
              <a:t>What is the modulation envelope of an AM signal?</a:t>
            </a:r>
          </a:p>
        </p:txBody>
      </p:sp>
      <p:sp>
        <p:nvSpPr>
          <p:cNvPr id="3710979" name="Rectangle 3">
            <a:extLst>
              <a:ext uri="{FF2B5EF4-FFF2-40B4-BE49-F238E27FC236}">
                <a16:creationId xmlns:a16="http://schemas.microsoft.com/office/drawing/2014/main" id="{328A5A30-CD80-D677-F8A0-4AA71F5F76B9}"/>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The waveform created by connecting the peak values of the modulated signal</a:t>
            </a:r>
          </a:p>
          <a:p>
            <a:pPr marL="285750" indent="-285750">
              <a:lnSpc>
                <a:spcPct val="150000"/>
              </a:lnSpc>
              <a:buFontTx/>
              <a:buAutoNum type="alphaUcPeriod"/>
            </a:pPr>
            <a:r>
              <a:rPr lang="en-US" altLang="en-US" dirty="0">
                <a:latin typeface="Georgia" panose="02040502050405020303" pitchFamily="18" charset="0"/>
              </a:rPr>
              <a:t>The carrier frequency that contains the signal</a:t>
            </a:r>
          </a:p>
          <a:p>
            <a:pPr marL="285750" indent="-285750">
              <a:lnSpc>
                <a:spcPct val="150000"/>
              </a:lnSpc>
              <a:buFontTx/>
              <a:buAutoNum type="alphaUcPeriod"/>
            </a:pPr>
            <a:r>
              <a:rPr lang="en-US" altLang="en-US" dirty="0">
                <a:latin typeface="Georgia" panose="02040502050405020303" pitchFamily="18" charset="0"/>
              </a:rPr>
              <a:t>Spurious signals that envelop nearby frequencies</a:t>
            </a:r>
          </a:p>
          <a:p>
            <a:pPr marL="285750" indent="-285750">
              <a:lnSpc>
                <a:spcPct val="150000"/>
              </a:lnSpc>
              <a:buFontTx/>
              <a:buAutoNum type="alphaUcPeriod"/>
            </a:pPr>
            <a:r>
              <a:rPr lang="en-US" altLang="en-US" dirty="0">
                <a:latin typeface="Georgia" panose="02040502050405020303" pitchFamily="18" charset="0"/>
              </a:rPr>
              <a:t>The bandwidth of the modulated signal</a:t>
            </a:r>
          </a:p>
        </p:txBody>
      </p:sp>
      <p:sp>
        <p:nvSpPr>
          <p:cNvPr id="4" name="Slide Number Placeholder 3">
            <a:extLst>
              <a:ext uri="{FF2B5EF4-FFF2-40B4-BE49-F238E27FC236}">
                <a16:creationId xmlns:a16="http://schemas.microsoft.com/office/drawing/2014/main" id="{56D11B62-FC0A-C30B-08B4-B34C7E995B1A}"/>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4674302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FB61C-2E99-0B4C-3E46-94E09FED1B40}"/>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36CE9CA7-3478-B068-81BB-88E9681C81B3}"/>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G4B01</a:t>
            </a:r>
            <a:br>
              <a:rPr lang="en-US" altLang="en-US" sz="2400" dirty="0"/>
            </a:br>
            <a:r>
              <a:rPr lang="en-US" altLang="en-US" sz="2400" dirty="0"/>
              <a:t>What item of test equipment contains horizontal and vertical channel amplifiers?</a:t>
            </a:r>
          </a:p>
        </p:txBody>
      </p:sp>
      <p:sp>
        <p:nvSpPr>
          <p:cNvPr id="3710979" name="Rectangle 3">
            <a:extLst>
              <a:ext uri="{FF2B5EF4-FFF2-40B4-BE49-F238E27FC236}">
                <a16:creationId xmlns:a16="http://schemas.microsoft.com/office/drawing/2014/main" id="{1B1B641C-D5EC-8602-F1E5-6AAD4738255D}"/>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An ohmmeter</a:t>
            </a:r>
          </a:p>
          <a:p>
            <a:pPr marL="285750" indent="-285750">
              <a:lnSpc>
                <a:spcPct val="150000"/>
              </a:lnSpc>
              <a:buFontTx/>
              <a:buAutoNum type="alphaUcPeriod"/>
            </a:pPr>
            <a:r>
              <a:rPr lang="en-US" altLang="en-US" dirty="0">
                <a:latin typeface="Georgia" panose="02040502050405020303" pitchFamily="18" charset="0"/>
              </a:rPr>
              <a:t>A signal generator</a:t>
            </a:r>
          </a:p>
          <a:p>
            <a:pPr marL="285750" indent="-285750">
              <a:lnSpc>
                <a:spcPct val="150000"/>
              </a:lnSpc>
              <a:buFontTx/>
              <a:buAutoNum type="alphaUcPeriod"/>
            </a:pPr>
            <a:r>
              <a:rPr lang="en-US" altLang="en-US" dirty="0">
                <a:latin typeface="Georgia" panose="02040502050405020303" pitchFamily="18" charset="0"/>
              </a:rPr>
              <a:t>An ammeter</a:t>
            </a:r>
          </a:p>
          <a:p>
            <a:pPr marL="285750" indent="-285750">
              <a:lnSpc>
                <a:spcPct val="150000"/>
              </a:lnSpc>
              <a:buFontTx/>
              <a:buAutoNum type="alphaUcPeriod"/>
            </a:pPr>
            <a:r>
              <a:rPr lang="en-US" altLang="en-US" dirty="0">
                <a:latin typeface="Georgia" panose="02040502050405020303" pitchFamily="18" charset="0"/>
              </a:rPr>
              <a:t>An oscilloscope</a:t>
            </a:r>
          </a:p>
        </p:txBody>
      </p:sp>
      <p:sp>
        <p:nvSpPr>
          <p:cNvPr id="4" name="Slide Number Placeholder 3">
            <a:extLst>
              <a:ext uri="{FF2B5EF4-FFF2-40B4-BE49-F238E27FC236}">
                <a16:creationId xmlns:a16="http://schemas.microsoft.com/office/drawing/2014/main" id="{59EEDBCE-5551-5463-DB7C-00655686D54D}"/>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9001587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A7AED-36B2-0670-266C-0EDEC1882E9D}"/>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C44E8DD9-2599-8A32-DF79-8A5F2F104AAA}"/>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G4B03</a:t>
            </a:r>
            <a:br>
              <a:rPr lang="en-US" altLang="en-US" sz="2400" dirty="0"/>
            </a:br>
            <a:r>
              <a:rPr lang="en-US" altLang="en-US" sz="2400" dirty="0"/>
              <a:t>Which of the following is the best instrument to use for checking the keying waveform of a CW transmitter?</a:t>
            </a:r>
          </a:p>
        </p:txBody>
      </p:sp>
      <p:sp>
        <p:nvSpPr>
          <p:cNvPr id="3710979" name="Rectangle 3">
            <a:extLst>
              <a:ext uri="{FF2B5EF4-FFF2-40B4-BE49-F238E27FC236}">
                <a16:creationId xmlns:a16="http://schemas.microsoft.com/office/drawing/2014/main" id="{FE2FC180-5C1C-96F5-ACC7-13517F1ED48A}"/>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An oscilloscope</a:t>
            </a:r>
          </a:p>
          <a:p>
            <a:pPr marL="285750" indent="-285750">
              <a:lnSpc>
                <a:spcPct val="150000"/>
              </a:lnSpc>
              <a:buFontTx/>
              <a:buAutoNum type="alphaUcPeriod"/>
            </a:pPr>
            <a:r>
              <a:rPr lang="en-US" altLang="en-US" dirty="0">
                <a:latin typeface="Georgia" panose="02040502050405020303" pitchFamily="18" charset="0"/>
              </a:rPr>
              <a:t>A field strength meter</a:t>
            </a:r>
          </a:p>
          <a:p>
            <a:pPr marL="285750" indent="-285750">
              <a:lnSpc>
                <a:spcPct val="150000"/>
              </a:lnSpc>
              <a:buFontTx/>
              <a:buAutoNum type="alphaUcPeriod"/>
            </a:pPr>
            <a:r>
              <a:rPr lang="en-US" altLang="en-US" dirty="0">
                <a:latin typeface="Georgia" panose="02040502050405020303" pitchFamily="18" charset="0"/>
              </a:rPr>
              <a:t>A sidetone monitor</a:t>
            </a:r>
          </a:p>
          <a:p>
            <a:pPr marL="285750" indent="-285750">
              <a:lnSpc>
                <a:spcPct val="150000"/>
              </a:lnSpc>
              <a:buFontTx/>
              <a:buAutoNum type="alphaUcPeriod"/>
            </a:pPr>
            <a:r>
              <a:rPr lang="en-US" altLang="en-US" dirty="0">
                <a:latin typeface="Georgia" panose="02040502050405020303" pitchFamily="18" charset="0"/>
              </a:rPr>
              <a:t>A wavemeter</a:t>
            </a:r>
          </a:p>
        </p:txBody>
      </p:sp>
      <p:sp>
        <p:nvSpPr>
          <p:cNvPr id="4" name="Slide Number Placeholder 3">
            <a:extLst>
              <a:ext uri="{FF2B5EF4-FFF2-40B4-BE49-F238E27FC236}">
                <a16:creationId xmlns:a16="http://schemas.microsoft.com/office/drawing/2014/main" id="{DB15F996-1E33-EAFD-9417-1126C9EE1D1A}"/>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5421699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B85C1-3727-4F88-A7DA-8158CC1FA131}"/>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9C1A0A48-CCE6-0A8B-FBB8-21555CF2CFA5}"/>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G4B04</a:t>
            </a:r>
            <a:br>
              <a:rPr lang="en-US" altLang="en-US" sz="2400" dirty="0"/>
            </a:br>
            <a:r>
              <a:rPr lang="en-US" altLang="en-US" sz="2400" dirty="0"/>
              <a:t>What signal source is connected to the vertical input of an oscilloscope when checking the RF envelope pattern of a transmitted signal?</a:t>
            </a:r>
          </a:p>
        </p:txBody>
      </p:sp>
      <p:sp>
        <p:nvSpPr>
          <p:cNvPr id="3710979" name="Rectangle 3">
            <a:extLst>
              <a:ext uri="{FF2B5EF4-FFF2-40B4-BE49-F238E27FC236}">
                <a16:creationId xmlns:a16="http://schemas.microsoft.com/office/drawing/2014/main" id="{5FB6B6C1-2BD2-B20D-B9FF-D88F43212047}"/>
              </a:ext>
            </a:extLst>
          </p:cNvPr>
          <p:cNvSpPr>
            <a:spLocks noGrp="1" noChangeArrowheads="1"/>
          </p:cNvSpPr>
          <p:nvPr>
            <p:ph type="body" idx="4294967295"/>
          </p:nvPr>
        </p:nvSpPr>
        <p:spPr>
          <a:xfrm>
            <a:off x="257255" y="1581461"/>
            <a:ext cx="8571952" cy="2915587"/>
          </a:xfrm>
        </p:spPr>
        <p:txBody>
          <a:bodyPr/>
          <a:lstStyle/>
          <a:p>
            <a:pPr marL="285750" indent="-285750">
              <a:lnSpc>
                <a:spcPct val="150000"/>
              </a:lnSpc>
              <a:buFontTx/>
              <a:buAutoNum type="alphaUcPeriod"/>
            </a:pPr>
            <a:r>
              <a:rPr lang="en-US" altLang="en-US" dirty="0">
                <a:latin typeface="Georgia" panose="02040502050405020303" pitchFamily="18" charset="0"/>
              </a:rPr>
              <a:t>The local oscillator of the transmitter</a:t>
            </a:r>
          </a:p>
          <a:p>
            <a:pPr marL="285750" indent="-285750">
              <a:lnSpc>
                <a:spcPct val="150000"/>
              </a:lnSpc>
              <a:buFontTx/>
              <a:buAutoNum type="alphaUcPeriod"/>
            </a:pPr>
            <a:r>
              <a:rPr lang="en-US" altLang="en-US" dirty="0">
                <a:latin typeface="Georgia" panose="02040502050405020303" pitchFamily="18" charset="0"/>
              </a:rPr>
              <a:t>An external RF oscillator</a:t>
            </a:r>
          </a:p>
          <a:p>
            <a:pPr marL="285750" indent="-285750">
              <a:lnSpc>
                <a:spcPct val="150000"/>
              </a:lnSpc>
              <a:buFontTx/>
              <a:buAutoNum type="alphaUcPeriod"/>
            </a:pPr>
            <a:r>
              <a:rPr lang="en-US" altLang="en-US" dirty="0">
                <a:latin typeface="Georgia" panose="02040502050405020303" pitchFamily="18" charset="0"/>
              </a:rPr>
              <a:t>The transmitter balanced mixer output</a:t>
            </a:r>
          </a:p>
          <a:p>
            <a:pPr marL="285750" indent="-285750">
              <a:lnSpc>
                <a:spcPct val="150000"/>
              </a:lnSpc>
              <a:buFontTx/>
              <a:buAutoNum type="alphaUcPeriod"/>
            </a:pPr>
            <a:r>
              <a:rPr lang="en-US" altLang="en-US" dirty="0">
                <a:latin typeface="Georgia" panose="02040502050405020303" pitchFamily="18" charset="0"/>
              </a:rPr>
              <a:t>The attenuated RF output of the transmitter</a:t>
            </a:r>
          </a:p>
        </p:txBody>
      </p:sp>
      <p:sp>
        <p:nvSpPr>
          <p:cNvPr id="4" name="Slide Number Placeholder 3">
            <a:extLst>
              <a:ext uri="{FF2B5EF4-FFF2-40B4-BE49-F238E27FC236}">
                <a16:creationId xmlns:a16="http://schemas.microsoft.com/office/drawing/2014/main" id="{ACD5F67E-2380-BD5B-E8DD-36571EE0588F}"/>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1489114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4A60C-6564-8B3C-9C1A-1890088E25A3}"/>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30D664BF-3FB1-6CDD-4F3E-3F71CB17178E}"/>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G4B02</a:t>
            </a:r>
            <a:br>
              <a:rPr lang="en-US" altLang="en-US" sz="2400" dirty="0"/>
            </a:br>
            <a:r>
              <a:rPr lang="en-US" altLang="en-US" sz="2400" dirty="0"/>
              <a:t>Which of the following is an advantage of an oscilloscope versus a digital voltmeter?</a:t>
            </a:r>
          </a:p>
        </p:txBody>
      </p:sp>
      <p:sp>
        <p:nvSpPr>
          <p:cNvPr id="3710979" name="Rectangle 3">
            <a:extLst>
              <a:ext uri="{FF2B5EF4-FFF2-40B4-BE49-F238E27FC236}">
                <a16:creationId xmlns:a16="http://schemas.microsoft.com/office/drawing/2014/main" id="{2621C9C3-CE91-D774-0D99-6EBBA6862182}"/>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An oscilloscope uses less power</a:t>
            </a:r>
          </a:p>
          <a:p>
            <a:pPr marL="285750" indent="-285750">
              <a:lnSpc>
                <a:spcPct val="150000"/>
              </a:lnSpc>
              <a:buFontTx/>
              <a:buAutoNum type="alphaUcPeriod"/>
            </a:pPr>
            <a:r>
              <a:rPr lang="en-US" altLang="en-US" dirty="0">
                <a:latin typeface="Georgia" panose="02040502050405020303" pitchFamily="18" charset="0"/>
              </a:rPr>
              <a:t>Complex impedances can be easily measured</a:t>
            </a:r>
          </a:p>
          <a:p>
            <a:pPr marL="285750" indent="-285750">
              <a:lnSpc>
                <a:spcPct val="150000"/>
              </a:lnSpc>
              <a:buFontTx/>
              <a:buAutoNum type="alphaUcPeriod"/>
            </a:pPr>
            <a:r>
              <a:rPr lang="en-US" altLang="en-US" dirty="0">
                <a:latin typeface="Georgia" panose="02040502050405020303" pitchFamily="18" charset="0"/>
              </a:rPr>
              <a:t>Greater precision</a:t>
            </a:r>
          </a:p>
          <a:p>
            <a:pPr marL="285750" indent="-285750">
              <a:lnSpc>
                <a:spcPct val="150000"/>
              </a:lnSpc>
              <a:buFontTx/>
              <a:buAutoNum type="alphaUcPeriod"/>
            </a:pPr>
            <a:r>
              <a:rPr lang="en-US" altLang="en-US" dirty="0">
                <a:latin typeface="Georgia" panose="02040502050405020303" pitchFamily="18" charset="0"/>
              </a:rPr>
              <a:t>Complex waveforms can be measured</a:t>
            </a:r>
          </a:p>
        </p:txBody>
      </p:sp>
      <p:sp>
        <p:nvSpPr>
          <p:cNvPr id="4" name="Slide Number Placeholder 3">
            <a:extLst>
              <a:ext uri="{FF2B5EF4-FFF2-40B4-BE49-F238E27FC236}">
                <a16:creationId xmlns:a16="http://schemas.microsoft.com/office/drawing/2014/main" id="{145BE2AA-B2B0-8490-134C-5680D20801F8}"/>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8842050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2F23F-4362-BC46-DCB0-0B330FF20021}"/>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850C11F1-AED5-33FE-CBCF-4A218CB30653}"/>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G7B01</a:t>
            </a:r>
            <a:br>
              <a:rPr lang="en-US" altLang="en-US" sz="2400" dirty="0"/>
            </a:br>
            <a:r>
              <a:rPr lang="en-US" altLang="en-US" sz="2400" dirty="0"/>
              <a:t>What item of test equipment contains horizontal and vertical channel amplifiers?</a:t>
            </a:r>
          </a:p>
        </p:txBody>
      </p:sp>
      <p:sp>
        <p:nvSpPr>
          <p:cNvPr id="3710979" name="Rectangle 3">
            <a:extLst>
              <a:ext uri="{FF2B5EF4-FFF2-40B4-BE49-F238E27FC236}">
                <a16:creationId xmlns:a16="http://schemas.microsoft.com/office/drawing/2014/main" id="{65C7C19F-F49C-1908-F169-6A02850F1292}"/>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An ohmmeter</a:t>
            </a:r>
          </a:p>
          <a:p>
            <a:pPr marL="285750" indent="-285750">
              <a:lnSpc>
                <a:spcPct val="150000"/>
              </a:lnSpc>
              <a:buFontTx/>
              <a:buAutoNum type="alphaUcPeriod"/>
            </a:pPr>
            <a:r>
              <a:rPr lang="en-US" altLang="en-US" dirty="0">
                <a:latin typeface="Georgia" panose="02040502050405020303" pitchFamily="18" charset="0"/>
              </a:rPr>
              <a:t>A signal generator</a:t>
            </a:r>
          </a:p>
          <a:p>
            <a:pPr marL="285750" indent="-285750">
              <a:lnSpc>
                <a:spcPct val="150000"/>
              </a:lnSpc>
              <a:buFontTx/>
              <a:buAutoNum type="alphaUcPeriod"/>
            </a:pPr>
            <a:r>
              <a:rPr lang="en-US" altLang="en-US" dirty="0">
                <a:latin typeface="Georgia" panose="02040502050405020303" pitchFamily="18" charset="0"/>
              </a:rPr>
              <a:t>An ammeter</a:t>
            </a:r>
          </a:p>
          <a:p>
            <a:pPr marL="285750" indent="-285750">
              <a:lnSpc>
                <a:spcPct val="150000"/>
              </a:lnSpc>
              <a:buFontTx/>
              <a:buAutoNum type="alphaUcPeriod"/>
            </a:pPr>
            <a:r>
              <a:rPr lang="en-US" altLang="en-US" dirty="0">
                <a:latin typeface="Georgia" panose="02040502050405020303" pitchFamily="18" charset="0"/>
              </a:rPr>
              <a:t>An oscilloscope</a:t>
            </a:r>
          </a:p>
        </p:txBody>
      </p:sp>
      <p:sp>
        <p:nvSpPr>
          <p:cNvPr id="4" name="Slide Number Placeholder 3">
            <a:extLst>
              <a:ext uri="{FF2B5EF4-FFF2-40B4-BE49-F238E27FC236}">
                <a16:creationId xmlns:a16="http://schemas.microsoft.com/office/drawing/2014/main" id="{F71A4252-8D55-976B-CF86-7FEF8F5E758B}"/>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5947981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A7359-AEF8-FF6A-3F01-F3548864C156}"/>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1730182E-60D6-5D6E-A22E-1BFC51698AA8}"/>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G8A03</a:t>
            </a:r>
            <a:br>
              <a:rPr lang="en-US" altLang="en-US" sz="2400" dirty="0"/>
            </a:br>
            <a:r>
              <a:rPr lang="en-US" altLang="en-US" sz="2400" dirty="0"/>
              <a:t>What is the name of the process that changes the instantaneous frequency of an RF wave to convey information?</a:t>
            </a:r>
          </a:p>
        </p:txBody>
      </p:sp>
      <p:sp>
        <p:nvSpPr>
          <p:cNvPr id="3710979" name="Rectangle 3">
            <a:extLst>
              <a:ext uri="{FF2B5EF4-FFF2-40B4-BE49-F238E27FC236}">
                <a16:creationId xmlns:a16="http://schemas.microsoft.com/office/drawing/2014/main" id="{7D91AF60-A104-89C4-EB52-8416047CF5C6}"/>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Frequency convolution</a:t>
            </a:r>
          </a:p>
          <a:p>
            <a:pPr marL="285750" indent="-285750">
              <a:lnSpc>
                <a:spcPct val="150000"/>
              </a:lnSpc>
              <a:buFontTx/>
              <a:buAutoNum type="alphaUcPeriod"/>
            </a:pPr>
            <a:r>
              <a:rPr lang="en-US" altLang="en-US" dirty="0">
                <a:latin typeface="Georgia" panose="02040502050405020303" pitchFamily="18" charset="0"/>
              </a:rPr>
              <a:t>Frequency transformation</a:t>
            </a:r>
          </a:p>
          <a:p>
            <a:pPr marL="285750" indent="-285750">
              <a:lnSpc>
                <a:spcPct val="150000"/>
              </a:lnSpc>
              <a:buFontTx/>
              <a:buAutoNum type="alphaUcPeriod"/>
            </a:pPr>
            <a:r>
              <a:rPr lang="en-US" altLang="en-US" dirty="0">
                <a:latin typeface="Georgia" panose="02040502050405020303" pitchFamily="18" charset="0"/>
              </a:rPr>
              <a:t>Frequency conversion</a:t>
            </a:r>
          </a:p>
          <a:p>
            <a:pPr marL="285750" indent="-285750">
              <a:lnSpc>
                <a:spcPct val="150000"/>
              </a:lnSpc>
              <a:buFontTx/>
              <a:buAutoNum type="alphaUcPeriod"/>
            </a:pPr>
            <a:r>
              <a:rPr lang="en-US" altLang="en-US" dirty="0">
                <a:latin typeface="Georgia" panose="02040502050405020303" pitchFamily="18" charset="0"/>
              </a:rPr>
              <a:t>Frequency modulation</a:t>
            </a:r>
          </a:p>
        </p:txBody>
      </p:sp>
      <p:sp>
        <p:nvSpPr>
          <p:cNvPr id="4" name="Slide Number Placeholder 3">
            <a:extLst>
              <a:ext uri="{FF2B5EF4-FFF2-40B4-BE49-F238E27FC236}">
                <a16:creationId xmlns:a16="http://schemas.microsoft.com/office/drawing/2014/main" id="{FAF8EFC8-1072-3274-D94B-8C33D4FF289F}"/>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6648169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0DBD3-3DAA-E711-DE1F-169C7CE2FD07}"/>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FCB4A18C-EDCE-390B-B894-097BDC65113C}"/>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G8B04</a:t>
            </a:r>
            <a:br>
              <a:rPr lang="en-US" altLang="en-US" sz="2400" dirty="0"/>
            </a:br>
            <a:r>
              <a:rPr lang="en-US" altLang="en-US" sz="2400" dirty="0"/>
              <a:t>What is the stage in a VHF FM transmitter that generates a harmonic of a lower frequency signal to reach the desired operating frequency?</a:t>
            </a:r>
          </a:p>
        </p:txBody>
      </p:sp>
      <p:sp>
        <p:nvSpPr>
          <p:cNvPr id="3710979" name="Rectangle 3">
            <a:extLst>
              <a:ext uri="{FF2B5EF4-FFF2-40B4-BE49-F238E27FC236}">
                <a16:creationId xmlns:a16="http://schemas.microsoft.com/office/drawing/2014/main" id="{8280432A-5FC2-3A44-17C2-6D07B837E08F}"/>
              </a:ext>
            </a:extLst>
          </p:cNvPr>
          <p:cNvSpPr>
            <a:spLocks noGrp="1" noChangeArrowheads="1"/>
          </p:cNvSpPr>
          <p:nvPr>
            <p:ph type="body" idx="4294967295"/>
          </p:nvPr>
        </p:nvSpPr>
        <p:spPr>
          <a:xfrm>
            <a:off x="257255" y="1701383"/>
            <a:ext cx="8571952" cy="2795665"/>
          </a:xfrm>
        </p:spPr>
        <p:txBody>
          <a:bodyPr/>
          <a:lstStyle/>
          <a:p>
            <a:pPr marL="285750" indent="-285750">
              <a:lnSpc>
                <a:spcPct val="150000"/>
              </a:lnSpc>
              <a:buFontTx/>
              <a:buAutoNum type="alphaUcPeriod"/>
            </a:pPr>
            <a:r>
              <a:rPr lang="fr-FR" altLang="en-US" dirty="0">
                <a:latin typeface="Georgia" panose="02040502050405020303" pitchFamily="18" charset="0"/>
              </a:rPr>
              <a:t>Mixer</a:t>
            </a:r>
          </a:p>
          <a:p>
            <a:pPr marL="285750" indent="-285750">
              <a:lnSpc>
                <a:spcPct val="150000"/>
              </a:lnSpc>
              <a:buFontTx/>
              <a:buAutoNum type="alphaUcPeriod"/>
            </a:pPr>
            <a:r>
              <a:rPr lang="fr-FR" altLang="en-US" dirty="0" err="1">
                <a:latin typeface="Georgia" panose="02040502050405020303" pitchFamily="18" charset="0"/>
              </a:rPr>
              <a:t>Reactance</a:t>
            </a:r>
            <a:r>
              <a:rPr lang="fr-FR" altLang="en-US" dirty="0">
                <a:latin typeface="Georgia" panose="02040502050405020303" pitchFamily="18" charset="0"/>
              </a:rPr>
              <a:t> </a:t>
            </a:r>
            <a:r>
              <a:rPr lang="fr-FR" altLang="en-US" dirty="0" err="1">
                <a:latin typeface="Georgia" panose="02040502050405020303" pitchFamily="18" charset="0"/>
              </a:rPr>
              <a:t>modulator</a:t>
            </a:r>
            <a:endParaRPr lang="fr-FR" altLang="en-US" dirty="0">
              <a:latin typeface="Georgia" panose="02040502050405020303" pitchFamily="18" charset="0"/>
            </a:endParaRPr>
          </a:p>
          <a:p>
            <a:pPr marL="285750" indent="-285750">
              <a:lnSpc>
                <a:spcPct val="150000"/>
              </a:lnSpc>
              <a:buFontTx/>
              <a:buAutoNum type="alphaUcPeriod"/>
            </a:pPr>
            <a:r>
              <a:rPr lang="fr-FR" altLang="en-US" dirty="0" err="1">
                <a:latin typeface="Georgia" panose="02040502050405020303" pitchFamily="18" charset="0"/>
              </a:rPr>
              <a:t>Balanced</a:t>
            </a:r>
            <a:r>
              <a:rPr lang="fr-FR" altLang="en-US" dirty="0">
                <a:latin typeface="Georgia" panose="02040502050405020303" pitchFamily="18" charset="0"/>
              </a:rPr>
              <a:t> </a:t>
            </a:r>
            <a:r>
              <a:rPr lang="fr-FR" altLang="en-US" dirty="0" err="1">
                <a:latin typeface="Georgia" panose="02040502050405020303" pitchFamily="18" charset="0"/>
              </a:rPr>
              <a:t>converter</a:t>
            </a:r>
            <a:endParaRPr lang="fr-FR" altLang="en-US" dirty="0">
              <a:latin typeface="Georgia" panose="02040502050405020303" pitchFamily="18" charset="0"/>
            </a:endParaRPr>
          </a:p>
          <a:p>
            <a:pPr marL="285750" indent="-285750">
              <a:lnSpc>
                <a:spcPct val="150000"/>
              </a:lnSpc>
              <a:buFontTx/>
              <a:buAutoNum type="alphaUcPeriod"/>
            </a:pPr>
            <a:r>
              <a:rPr lang="fr-FR" altLang="en-US" dirty="0">
                <a:latin typeface="Georgia" panose="02040502050405020303" pitchFamily="18" charset="0"/>
              </a:rPr>
              <a:t>Multiplier</a:t>
            </a:r>
          </a:p>
        </p:txBody>
      </p:sp>
      <p:sp>
        <p:nvSpPr>
          <p:cNvPr id="4" name="Slide Number Placeholder 3">
            <a:extLst>
              <a:ext uri="{FF2B5EF4-FFF2-40B4-BE49-F238E27FC236}">
                <a16:creationId xmlns:a16="http://schemas.microsoft.com/office/drawing/2014/main" id="{FD7912D7-FF0F-ED0D-ECA4-AAA70D049417}"/>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069519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defRPr>
            </a:lvl1pPr>
            <a:lvl2pPr marL="557213" indent="-214313" eaLnBrk="0" hangingPunct="0">
              <a:defRPr>
                <a:solidFill>
                  <a:schemeClr val="tx1"/>
                </a:solidFill>
                <a:latin typeface="Verdana" panose="020B0604030504040204" pitchFamily="34" charset="0"/>
              </a:defRPr>
            </a:lvl2pPr>
            <a:lvl3pPr marL="857250" indent="-171450" eaLnBrk="0" hangingPunct="0">
              <a:defRPr>
                <a:solidFill>
                  <a:schemeClr val="tx1"/>
                </a:solidFill>
                <a:latin typeface="Verdana" panose="020B0604030504040204" pitchFamily="34" charset="0"/>
              </a:defRPr>
            </a:lvl3pPr>
            <a:lvl4pPr marL="1200150" indent="-171450" eaLnBrk="0" hangingPunct="0">
              <a:defRPr>
                <a:solidFill>
                  <a:schemeClr val="tx1"/>
                </a:solidFill>
                <a:latin typeface="Verdana" panose="020B0604030504040204" pitchFamily="34" charset="0"/>
              </a:defRPr>
            </a:lvl4pPr>
            <a:lvl5pPr marL="1543050" indent="-171450" eaLnBrk="0" hangingPunct="0">
              <a:defRPr>
                <a:solidFill>
                  <a:schemeClr val="tx1"/>
                </a:solidFill>
                <a:latin typeface="Verdana" panose="020B0604030504040204" pitchFamily="34" charset="0"/>
              </a:defRPr>
            </a:lvl5pPr>
            <a:lvl6pPr marL="1885950" indent="-171450" eaLnBrk="0" fontAlgn="base" hangingPunct="0">
              <a:spcBef>
                <a:spcPct val="0"/>
              </a:spcBef>
              <a:spcAft>
                <a:spcPct val="0"/>
              </a:spcAft>
              <a:defRPr>
                <a:solidFill>
                  <a:schemeClr val="tx1"/>
                </a:solidFill>
                <a:latin typeface="Verdana" panose="020B0604030504040204" pitchFamily="34" charset="0"/>
              </a:defRPr>
            </a:lvl6pPr>
            <a:lvl7pPr marL="2228850" indent="-171450" eaLnBrk="0" fontAlgn="base" hangingPunct="0">
              <a:spcBef>
                <a:spcPct val="0"/>
              </a:spcBef>
              <a:spcAft>
                <a:spcPct val="0"/>
              </a:spcAft>
              <a:defRPr>
                <a:solidFill>
                  <a:schemeClr val="tx1"/>
                </a:solidFill>
                <a:latin typeface="Verdana" panose="020B0604030504040204" pitchFamily="34" charset="0"/>
              </a:defRPr>
            </a:lvl7pPr>
            <a:lvl8pPr marL="2571750" indent="-171450" eaLnBrk="0" fontAlgn="base" hangingPunct="0">
              <a:spcBef>
                <a:spcPct val="0"/>
              </a:spcBef>
              <a:spcAft>
                <a:spcPct val="0"/>
              </a:spcAft>
              <a:defRPr>
                <a:solidFill>
                  <a:schemeClr val="tx1"/>
                </a:solidFill>
                <a:latin typeface="Verdana" panose="020B0604030504040204" pitchFamily="34" charset="0"/>
              </a:defRPr>
            </a:lvl8pPr>
            <a:lvl9pPr marL="2914650" indent="-171450" eaLnBrk="0" fontAlgn="base" hangingPunct="0">
              <a:spcBef>
                <a:spcPct val="0"/>
              </a:spcBef>
              <a:spcAft>
                <a:spcPct val="0"/>
              </a:spcAft>
              <a:defRPr>
                <a:solidFill>
                  <a:schemeClr val="tx1"/>
                </a:solidFill>
                <a:latin typeface="Verdana" panose="020B0604030504040204" pitchFamily="34" charset="0"/>
              </a:defRPr>
            </a:lvl9pPr>
          </a:lstStyle>
          <a:p>
            <a:pPr eaLnBrk="1" hangingPunct="1"/>
            <a:fld id="{EC7C6CD3-71EE-4BC8-82AF-23E5EF8225FF}"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4099" name="Rectangle 4"/>
          <p:cNvSpPr>
            <a:spLocks noGrp="1" noChangeArrowheads="1"/>
          </p:cNvSpPr>
          <p:nvPr>
            <p:ph type="title"/>
          </p:nvPr>
        </p:nvSpPr>
        <p:spPr>
          <a:xfrm>
            <a:off x="1345406" y="296466"/>
            <a:ext cx="6481763" cy="651272"/>
          </a:xfrm>
        </p:spPr>
        <p:txBody>
          <a:bodyPr>
            <a:normAutofit fontScale="90000"/>
          </a:bodyPr>
          <a:lstStyle/>
          <a:p>
            <a:pPr algn="ctr" eaLnBrk="1" hangingPunct="1"/>
            <a:r>
              <a:rPr lang="en-US" altLang="en-US" sz="2700" b="1" dirty="0">
                <a:latin typeface="+mn-lt"/>
              </a:rPr>
              <a:t>Amateur Radio General Class</a:t>
            </a:r>
            <a:br>
              <a:rPr lang="en-US" altLang="en-US" sz="2700" b="1" dirty="0">
                <a:latin typeface="+mn-lt"/>
              </a:rPr>
            </a:br>
            <a:r>
              <a:rPr lang="en-US" altLang="en-US" sz="2700" b="1" dirty="0">
                <a:latin typeface="+mn-lt"/>
              </a:rPr>
              <a:t>Element 3 Course Presentation</a:t>
            </a:r>
          </a:p>
        </p:txBody>
      </p:sp>
      <p:sp>
        <p:nvSpPr>
          <p:cNvPr id="2053" name="Rectangle 5"/>
          <p:cNvSpPr>
            <a:spLocks noGrp="1" noChangeArrowheads="1"/>
          </p:cNvSpPr>
          <p:nvPr>
            <p:ph type="body" idx="1"/>
          </p:nvPr>
        </p:nvSpPr>
        <p:spPr>
          <a:xfrm>
            <a:off x="621280" y="1227257"/>
            <a:ext cx="3823500" cy="3340894"/>
          </a:xfrm>
        </p:spPr>
        <p:txBody>
          <a:bodyPr>
            <a:normAutofit/>
          </a:bodyPr>
          <a:lstStyle/>
          <a:p>
            <a:pPr eaLnBrk="1" hangingPunct="1">
              <a:lnSpc>
                <a:spcPct val="90000"/>
              </a:lnSpc>
              <a:buClr>
                <a:srgbClr val="FF0000"/>
              </a:buClr>
              <a:buFont typeface="Wingdings" panose="05000000000000000000" pitchFamily="2" charset="2"/>
              <a:buChar char="Ø"/>
            </a:pPr>
            <a:r>
              <a:rPr lang="en-US" altLang="en-US" sz="2100" b="1" dirty="0"/>
              <a:t>ELEMENT 3 SUB-ELEMENTS</a:t>
            </a:r>
            <a:r>
              <a:rPr lang="en-US" altLang="en-US" b="1" dirty="0"/>
              <a:t> </a:t>
            </a:r>
            <a:r>
              <a:rPr lang="en-US" altLang="en-US" sz="750" b="1" dirty="0"/>
              <a:t>(Groupings)</a:t>
            </a:r>
            <a:endParaRPr lang="en-US" altLang="en-US" sz="900" b="1" dirty="0"/>
          </a:p>
          <a:p>
            <a:pPr lvl="1" eaLnBrk="1" hangingPunct="1">
              <a:lnSpc>
                <a:spcPct val="90000"/>
              </a:lnSpc>
            </a:pPr>
            <a:r>
              <a:rPr lang="en-US" altLang="en-US" sz="1800" b="1" dirty="0">
                <a:solidFill>
                  <a:schemeClr val="tx1"/>
                </a:solidFill>
              </a:rPr>
              <a:t>1 - Your Passing CSCE</a:t>
            </a:r>
          </a:p>
          <a:p>
            <a:pPr lvl="1" eaLnBrk="1" hangingPunct="1">
              <a:lnSpc>
                <a:spcPct val="90000"/>
              </a:lnSpc>
            </a:pPr>
            <a:r>
              <a:rPr lang="en-US" altLang="en-US" sz="1800" b="1" dirty="0">
                <a:solidFill>
                  <a:schemeClr val="tx1"/>
                </a:solidFill>
              </a:rPr>
              <a:t>2 - Your New General Bands</a:t>
            </a:r>
          </a:p>
          <a:p>
            <a:pPr lvl="1" eaLnBrk="1" hangingPunct="1">
              <a:lnSpc>
                <a:spcPct val="90000"/>
              </a:lnSpc>
            </a:pPr>
            <a:r>
              <a:rPr lang="en-US" altLang="en-US" sz="1800" b="1" dirty="0">
                <a:solidFill>
                  <a:schemeClr val="tx1"/>
                </a:solidFill>
              </a:rPr>
              <a:t>3 - FCC Rules</a:t>
            </a:r>
          </a:p>
          <a:p>
            <a:pPr lvl="1" eaLnBrk="1" hangingPunct="1">
              <a:lnSpc>
                <a:spcPct val="90000"/>
              </a:lnSpc>
            </a:pPr>
            <a:r>
              <a:rPr lang="en-US" altLang="en-US" sz="1800" b="1" dirty="0">
                <a:solidFill>
                  <a:schemeClr val="tx1"/>
                </a:solidFill>
              </a:rPr>
              <a:t>4 - Be a VE</a:t>
            </a:r>
          </a:p>
          <a:p>
            <a:pPr lvl="1" eaLnBrk="1" hangingPunct="1">
              <a:lnSpc>
                <a:spcPct val="90000"/>
              </a:lnSpc>
            </a:pPr>
            <a:r>
              <a:rPr lang="en-US" altLang="en-US" sz="1800" b="1" dirty="0">
                <a:solidFill>
                  <a:schemeClr val="tx1"/>
                </a:solidFill>
              </a:rPr>
              <a:t>5 Voice Operations</a:t>
            </a:r>
          </a:p>
          <a:p>
            <a:pPr lvl="1" eaLnBrk="1" hangingPunct="1">
              <a:lnSpc>
                <a:spcPct val="90000"/>
              </a:lnSpc>
            </a:pPr>
            <a:r>
              <a:rPr lang="en-US" altLang="en-US" sz="1800" b="1" dirty="0">
                <a:solidFill>
                  <a:schemeClr val="tx1"/>
                </a:solidFill>
              </a:rPr>
              <a:t>6 CW Lives</a:t>
            </a:r>
          </a:p>
          <a:p>
            <a:pPr lvl="1"/>
            <a:r>
              <a:rPr lang="en-US" altLang="en-US" sz="1800" b="1" dirty="0">
                <a:solidFill>
                  <a:schemeClr val="tx1"/>
                </a:solidFill>
              </a:rPr>
              <a:t>7 - Digital Operating</a:t>
            </a:r>
          </a:p>
          <a:p>
            <a:pPr lvl="1"/>
            <a:r>
              <a:rPr lang="en-US" altLang="en-US" sz="1800" b="1" dirty="0">
                <a:solidFill>
                  <a:schemeClr val="tx1"/>
                </a:solidFill>
              </a:rPr>
              <a:t>8 - In An Emergency</a:t>
            </a:r>
          </a:p>
          <a:p>
            <a:pPr lvl="1"/>
            <a:r>
              <a:rPr lang="en-US" altLang="en-US" sz="1800" b="1" dirty="0">
                <a:solidFill>
                  <a:schemeClr val="tx1"/>
                </a:solidFill>
              </a:rPr>
              <a:t>9 - </a:t>
            </a:r>
            <a:r>
              <a:rPr lang="en-US" altLang="en-US" sz="1800" b="1" dirty="0" err="1">
                <a:solidFill>
                  <a:schemeClr val="tx1"/>
                </a:solidFill>
              </a:rPr>
              <a:t>Skywave</a:t>
            </a:r>
            <a:r>
              <a:rPr lang="en-US" altLang="en-US" sz="1800" b="1" dirty="0">
                <a:solidFill>
                  <a:schemeClr val="tx1"/>
                </a:solidFill>
              </a:rPr>
              <a:t> Excitement</a:t>
            </a:r>
          </a:p>
          <a:p>
            <a:pPr lvl="1" eaLnBrk="1" hangingPunct="1">
              <a:lnSpc>
                <a:spcPct val="90000"/>
              </a:lnSpc>
              <a:buFontTx/>
              <a:buNone/>
            </a:pPr>
            <a:endParaRPr lang="en-US" altLang="en-US" sz="1800" b="1" dirty="0"/>
          </a:p>
        </p:txBody>
      </p:sp>
      <p:sp>
        <p:nvSpPr>
          <p:cNvPr id="5124" name="Rectangle 3"/>
          <p:cNvSpPr txBox="1">
            <a:spLocks noChangeArrowheads="1"/>
          </p:cNvSpPr>
          <p:nvPr/>
        </p:nvSpPr>
        <p:spPr>
          <a:xfrm>
            <a:off x="4923390" y="1553350"/>
            <a:ext cx="4061584" cy="2772160"/>
          </a:xfrm>
          <a:prstGeom prst="rect">
            <a:avLst/>
          </a:prstGeom>
        </p:spPr>
        <p:txBody>
          <a:bodyPr vert="horz" lIns="0" tIns="36000" rIns="0" bIns="36000" rtlCol="0">
            <a:normAutofit/>
          </a:bodyPr>
          <a:lstStyle>
            <a:lvl1pPr marL="144000" indent="-144000" algn="l" defTabSz="685800" rtl="0" eaLnBrk="1" latinLnBrk="0" hangingPunct="1">
              <a:lnSpc>
                <a:spcPct val="90000"/>
              </a:lnSpc>
              <a:spcBef>
                <a:spcPts val="750"/>
              </a:spcBef>
              <a:buClr>
                <a:srgbClr val="E33928"/>
              </a:buClr>
              <a:buFont typeface="Arial" panose="020B0604020202020204" pitchFamily="34" charset="0"/>
              <a:buChar char="•"/>
              <a:defRPr sz="1800" kern="1200">
                <a:solidFill>
                  <a:srgbClr val="15183E"/>
                </a:solidFill>
                <a:latin typeface="+mn-lt"/>
                <a:ea typeface="+mn-ea"/>
                <a:cs typeface="+mn-cs"/>
              </a:defRPr>
            </a:lvl1pPr>
            <a:lvl2pPr marL="288000" indent="-144000" algn="l" defTabSz="685800" rtl="0" eaLnBrk="1" latinLnBrk="0" hangingPunct="1">
              <a:lnSpc>
                <a:spcPct val="90000"/>
              </a:lnSpc>
              <a:spcBef>
                <a:spcPts val="375"/>
              </a:spcBef>
              <a:buClr>
                <a:srgbClr val="004B98"/>
              </a:buClr>
              <a:buFont typeface="Arial" panose="020B0604020202020204" pitchFamily="34" charset="0"/>
              <a:buChar char="•"/>
              <a:defRPr sz="1600" kern="1200">
                <a:solidFill>
                  <a:srgbClr val="B0B655"/>
                </a:solidFill>
                <a:latin typeface="+mn-lt"/>
                <a:ea typeface="+mn-ea"/>
                <a:cs typeface="+mn-cs"/>
              </a:defRPr>
            </a:lvl2pPr>
            <a:lvl3pPr marL="432000" indent="-144000" algn="l" defTabSz="685800" rtl="0" eaLnBrk="1" latinLnBrk="0" hangingPunct="1">
              <a:lnSpc>
                <a:spcPct val="90000"/>
              </a:lnSpc>
              <a:spcBef>
                <a:spcPts val="375"/>
              </a:spcBef>
              <a:buClr>
                <a:srgbClr val="B0B655"/>
              </a:buClr>
              <a:buFont typeface="Arial" panose="020B0604020202020204" pitchFamily="34" charset="0"/>
              <a:buChar char="•"/>
              <a:defRPr sz="1400" kern="1200">
                <a:solidFill>
                  <a:srgbClr val="004B98"/>
                </a:solidFill>
                <a:latin typeface="+mn-lt"/>
                <a:ea typeface="+mn-ea"/>
                <a:cs typeface="+mn-cs"/>
              </a:defRPr>
            </a:lvl3pPr>
            <a:lvl4pPr marL="576000" indent="-144000" algn="l" defTabSz="685800" rtl="0" eaLnBrk="1" latinLnBrk="0" hangingPunct="1">
              <a:lnSpc>
                <a:spcPct val="90000"/>
              </a:lnSpc>
              <a:spcBef>
                <a:spcPts val="375"/>
              </a:spcBef>
              <a:buClr>
                <a:srgbClr val="B0B655"/>
              </a:buClr>
              <a:buFont typeface="Arial" panose="020B0604020202020204" pitchFamily="34" charset="0"/>
              <a:buChar char="•"/>
              <a:defRPr sz="1200" kern="1200">
                <a:solidFill>
                  <a:srgbClr val="15183E"/>
                </a:solidFill>
                <a:latin typeface="+mn-lt"/>
                <a:ea typeface="+mn-ea"/>
                <a:cs typeface="+mn-cs"/>
              </a:defRPr>
            </a:lvl4pPr>
            <a:lvl5pPr marL="540000" indent="-108000" algn="l" defTabSz="685800" rtl="0" eaLnBrk="1" latinLnBrk="0" hangingPunct="1">
              <a:lnSpc>
                <a:spcPct val="90000"/>
              </a:lnSpc>
              <a:spcBef>
                <a:spcPts val="375"/>
              </a:spcBef>
              <a:buClr>
                <a:srgbClr val="B0B655"/>
              </a:buClr>
              <a:buFont typeface="Arial" panose="020B0604020202020204" pitchFamily="34" charset="0"/>
              <a:buChar char="•"/>
              <a:defRPr sz="1000" kern="1200">
                <a:solidFill>
                  <a:srgbClr val="15183E"/>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buFont typeface="Wingdings" panose="05000000000000000000" pitchFamily="2" charset="2"/>
              <a:buChar char="Ø"/>
            </a:pPr>
            <a:r>
              <a:rPr lang="en-US" altLang="en-US" sz="1800" b="1" dirty="0">
                <a:solidFill>
                  <a:schemeClr val="accent1"/>
                </a:solidFill>
              </a:rPr>
              <a:t>10 - Your HF Transmitter</a:t>
            </a:r>
          </a:p>
          <a:p>
            <a:pPr lvl="1"/>
            <a:r>
              <a:rPr lang="en-US" altLang="en-US" sz="1800" b="1" dirty="0">
                <a:solidFill>
                  <a:schemeClr val="tx1"/>
                </a:solidFill>
              </a:rPr>
              <a:t>11 - Your Receiver</a:t>
            </a:r>
          </a:p>
          <a:p>
            <a:pPr lvl="1"/>
            <a:r>
              <a:rPr lang="en-US" altLang="en-US" sz="1800" b="1" dirty="0">
                <a:solidFill>
                  <a:schemeClr val="tx1"/>
                </a:solidFill>
              </a:rPr>
              <a:t>12 - Oscillators &amp; Components</a:t>
            </a:r>
          </a:p>
          <a:p>
            <a:pPr lvl="1"/>
            <a:r>
              <a:rPr lang="en-US" altLang="en-US" sz="1800" b="1" dirty="0">
                <a:solidFill>
                  <a:schemeClr val="tx1"/>
                </a:solidFill>
              </a:rPr>
              <a:t>13 - Electrical Principles</a:t>
            </a:r>
          </a:p>
          <a:p>
            <a:pPr lvl="1"/>
            <a:r>
              <a:rPr lang="en-US" altLang="en-US" sz="1800" b="1" dirty="0">
                <a:solidFill>
                  <a:schemeClr val="tx1"/>
                </a:solidFill>
              </a:rPr>
              <a:t>14 - Circuits</a:t>
            </a:r>
          </a:p>
          <a:p>
            <a:pPr lvl="1"/>
            <a:r>
              <a:rPr lang="en-US" altLang="en-US" sz="1800" b="1" dirty="0">
                <a:solidFill>
                  <a:schemeClr val="tx1"/>
                </a:solidFill>
              </a:rPr>
              <a:t>15 - Good Grounds</a:t>
            </a:r>
          </a:p>
          <a:p>
            <a:pPr lvl="1"/>
            <a:r>
              <a:rPr lang="en-US" altLang="en-US" sz="1800" b="1" dirty="0">
                <a:solidFill>
                  <a:schemeClr val="tx1"/>
                </a:solidFill>
              </a:rPr>
              <a:t>16 - HF Antennas</a:t>
            </a:r>
          </a:p>
          <a:p>
            <a:pPr lvl="1"/>
            <a:r>
              <a:rPr lang="en-US" altLang="en-US" sz="1800" b="1" dirty="0">
                <a:solidFill>
                  <a:schemeClr val="tx1"/>
                </a:solidFill>
              </a:rPr>
              <a:t>17 -Coax Cable</a:t>
            </a:r>
          </a:p>
          <a:p>
            <a:pPr lvl="1"/>
            <a:r>
              <a:rPr lang="en-US" altLang="en-US" sz="1800" b="1" dirty="0">
                <a:solidFill>
                  <a:schemeClr val="tx1"/>
                </a:solidFill>
              </a:rPr>
              <a:t>18 - RF &amp; Electrical Safety</a:t>
            </a:r>
          </a:p>
          <a:p>
            <a:pPr lvl="1"/>
            <a:endParaRPr lang="en-US" alt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053">
                                            <p:txEl>
                                              <p:pRg st="7" end="7"/>
                                            </p:txEl>
                                          </p:spTgt>
                                        </p:tgtEl>
                                        <p:attrNameLst>
                                          <p:attrName>style.visibility</p:attrName>
                                        </p:attrNameLst>
                                      </p:cBhvr>
                                      <p:to>
                                        <p:strVal val="visible"/>
                                      </p:to>
                                    </p:set>
                                    <p:animScale>
                                      <p:cBhvr>
                                        <p:cTn id="7" dur="1000" decel="50000" fill="hold">
                                          <p:stCondLst>
                                            <p:cond delay="0"/>
                                          </p:stCondLst>
                                        </p:cTn>
                                        <p:tgtEl>
                                          <p:spTgt spid="205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3">
                                            <p:txEl>
                                              <p:pRg st="7" end="7"/>
                                            </p:txEl>
                                          </p:spTgt>
                                        </p:tgtEl>
                                        <p:attrNameLst>
                                          <p:attrName>ppt_x</p:attrName>
                                          <p:attrName>ppt_y</p:attrName>
                                        </p:attrNameLst>
                                      </p:cBhvr>
                                    </p:animMotion>
                                    <p:animEffect transition="in" filter="fade">
                                      <p:cBhvr>
                                        <p:cTn id="9" dur="1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D57F8-A33B-22D1-5A63-2B0F1D633276}"/>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F936D6AF-7F1F-4227-0098-67C73DDA88CC}"/>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G8B06</a:t>
            </a:r>
            <a:br>
              <a:rPr lang="en-US" altLang="en-US" sz="2400" dirty="0"/>
            </a:br>
            <a:r>
              <a:rPr lang="en-US" altLang="en-US" sz="2400" dirty="0"/>
              <a:t>What is the total bandwidth of an FM phone transmission having 5 kHz deviation and 3 kHz modulating frequency?</a:t>
            </a:r>
          </a:p>
        </p:txBody>
      </p:sp>
      <p:sp>
        <p:nvSpPr>
          <p:cNvPr id="3710979" name="Rectangle 3">
            <a:extLst>
              <a:ext uri="{FF2B5EF4-FFF2-40B4-BE49-F238E27FC236}">
                <a16:creationId xmlns:a16="http://schemas.microsoft.com/office/drawing/2014/main" id="{C2FD276A-0EAD-F18C-0FC3-6BE7C7277480}"/>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de-DE" altLang="en-US" dirty="0">
                <a:latin typeface="Georgia" panose="02040502050405020303" pitchFamily="18" charset="0"/>
              </a:rPr>
              <a:t>3 kHz</a:t>
            </a:r>
          </a:p>
          <a:p>
            <a:pPr marL="285750" indent="-285750">
              <a:lnSpc>
                <a:spcPct val="150000"/>
              </a:lnSpc>
              <a:buFontTx/>
              <a:buAutoNum type="alphaUcPeriod"/>
            </a:pPr>
            <a:r>
              <a:rPr lang="de-DE" altLang="en-US" dirty="0">
                <a:latin typeface="Georgia" panose="02040502050405020303" pitchFamily="18" charset="0"/>
              </a:rPr>
              <a:t>5 kHz</a:t>
            </a:r>
          </a:p>
          <a:p>
            <a:pPr marL="285750" indent="-285750">
              <a:lnSpc>
                <a:spcPct val="150000"/>
              </a:lnSpc>
              <a:buFontTx/>
              <a:buAutoNum type="alphaUcPeriod"/>
            </a:pPr>
            <a:r>
              <a:rPr lang="de-DE" altLang="en-US" dirty="0">
                <a:latin typeface="Georgia" panose="02040502050405020303" pitchFamily="18" charset="0"/>
              </a:rPr>
              <a:t>8 kHz</a:t>
            </a:r>
          </a:p>
          <a:p>
            <a:pPr marL="285750" indent="-285750">
              <a:lnSpc>
                <a:spcPct val="150000"/>
              </a:lnSpc>
              <a:buFontTx/>
              <a:buAutoNum type="alphaUcPeriod"/>
            </a:pPr>
            <a:r>
              <a:rPr lang="de-DE" altLang="en-US" dirty="0">
                <a:latin typeface="Georgia" panose="02040502050405020303" pitchFamily="18" charset="0"/>
              </a:rPr>
              <a:t>16 kHz</a:t>
            </a:r>
          </a:p>
        </p:txBody>
      </p:sp>
      <p:sp>
        <p:nvSpPr>
          <p:cNvPr id="4" name="Slide Number Placeholder 3">
            <a:extLst>
              <a:ext uri="{FF2B5EF4-FFF2-40B4-BE49-F238E27FC236}">
                <a16:creationId xmlns:a16="http://schemas.microsoft.com/office/drawing/2014/main" id="{7FBA9141-0A24-70C2-3A7F-5470D2B6B733}"/>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935890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9DEE0-0CEA-0129-8598-7418F3371804}"/>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7308974B-1A10-EFA6-8552-C58B98B5BB39}"/>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G8B07</a:t>
            </a:r>
            <a:br>
              <a:rPr lang="en-US" altLang="en-US" sz="2400" dirty="0"/>
            </a:br>
            <a:r>
              <a:rPr lang="en-US" altLang="en-US" sz="2400" dirty="0"/>
              <a:t>What is the frequency deviation for a 12.21 MHz reactance modulated oscillator in a 5 kHz deviation, 146.52 MHz FM phone transmitter?</a:t>
            </a:r>
          </a:p>
        </p:txBody>
      </p:sp>
      <p:sp>
        <p:nvSpPr>
          <p:cNvPr id="3710979" name="Rectangle 3">
            <a:extLst>
              <a:ext uri="{FF2B5EF4-FFF2-40B4-BE49-F238E27FC236}">
                <a16:creationId xmlns:a16="http://schemas.microsoft.com/office/drawing/2014/main" id="{827DCF61-7CCD-C9D9-C99C-BBD6B8713D25}"/>
              </a:ext>
            </a:extLst>
          </p:cNvPr>
          <p:cNvSpPr>
            <a:spLocks noGrp="1" noChangeArrowheads="1"/>
          </p:cNvSpPr>
          <p:nvPr>
            <p:ph type="body" idx="4294967295"/>
          </p:nvPr>
        </p:nvSpPr>
        <p:spPr>
          <a:xfrm>
            <a:off x="257255" y="1626433"/>
            <a:ext cx="8571952" cy="2870616"/>
          </a:xfrm>
        </p:spPr>
        <p:txBody>
          <a:bodyPr/>
          <a:lstStyle/>
          <a:p>
            <a:pPr marL="285750" indent="-285750">
              <a:lnSpc>
                <a:spcPct val="150000"/>
              </a:lnSpc>
              <a:buFontTx/>
              <a:buAutoNum type="alphaUcPeriod"/>
            </a:pPr>
            <a:r>
              <a:rPr lang="en-US" altLang="en-US" dirty="0">
                <a:latin typeface="Georgia" panose="02040502050405020303" pitchFamily="18" charset="0"/>
              </a:rPr>
              <a:t>101.75 Hz</a:t>
            </a:r>
          </a:p>
          <a:p>
            <a:pPr marL="285750" indent="-285750">
              <a:lnSpc>
                <a:spcPct val="150000"/>
              </a:lnSpc>
              <a:buFontTx/>
              <a:buAutoNum type="alphaUcPeriod"/>
            </a:pPr>
            <a:r>
              <a:rPr lang="en-US" altLang="en-US" dirty="0">
                <a:latin typeface="Georgia" panose="02040502050405020303" pitchFamily="18" charset="0"/>
              </a:rPr>
              <a:t>416.7 Hz</a:t>
            </a:r>
          </a:p>
          <a:p>
            <a:pPr marL="285750" indent="-285750">
              <a:lnSpc>
                <a:spcPct val="150000"/>
              </a:lnSpc>
              <a:buFontTx/>
              <a:buAutoNum type="alphaUcPeriod"/>
            </a:pPr>
            <a:r>
              <a:rPr lang="en-US" altLang="en-US" dirty="0">
                <a:latin typeface="Georgia" panose="02040502050405020303" pitchFamily="18" charset="0"/>
              </a:rPr>
              <a:t>5 kHz</a:t>
            </a:r>
          </a:p>
          <a:p>
            <a:pPr marL="285750" indent="-285750">
              <a:lnSpc>
                <a:spcPct val="150000"/>
              </a:lnSpc>
              <a:buFontTx/>
              <a:buAutoNum type="alphaUcPeriod"/>
            </a:pPr>
            <a:r>
              <a:rPr lang="en-US" altLang="en-US" dirty="0">
                <a:latin typeface="Georgia" panose="02040502050405020303" pitchFamily="18" charset="0"/>
              </a:rPr>
              <a:t>60 kHz</a:t>
            </a:r>
          </a:p>
        </p:txBody>
      </p:sp>
      <p:sp>
        <p:nvSpPr>
          <p:cNvPr id="4" name="Slide Number Placeholder 3">
            <a:extLst>
              <a:ext uri="{FF2B5EF4-FFF2-40B4-BE49-F238E27FC236}">
                <a16:creationId xmlns:a16="http://schemas.microsoft.com/office/drawing/2014/main" id="{D7F37075-0BFC-AEF0-9D00-5E82E64D5BC8}"/>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39471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CCF81-49BA-5B3D-04B7-5B6222123C1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F565ADF9-7066-6593-4C97-9B3FBE6DEEFC}"/>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G8A04</a:t>
            </a:r>
            <a:br>
              <a:rPr lang="en-US" altLang="en-US" sz="2400" dirty="0"/>
            </a:br>
            <a:r>
              <a:rPr lang="en-US" altLang="en-US" sz="2400" dirty="0"/>
              <a:t>What emission is produced by a reactance modulator connected to a transmitter RF amplifier stage?</a:t>
            </a:r>
          </a:p>
        </p:txBody>
      </p:sp>
      <p:sp>
        <p:nvSpPr>
          <p:cNvPr id="3710979" name="Rectangle 3">
            <a:extLst>
              <a:ext uri="{FF2B5EF4-FFF2-40B4-BE49-F238E27FC236}">
                <a16:creationId xmlns:a16="http://schemas.microsoft.com/office/drawing/2014/main" id="{640D4184-9072-B44C-A70C-45B7BF8F3A6E}"/>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fr-FR" altLang="en-US" dirty="0">
                <a:latin typeface="Georgia" panose="02040502050405020303" pitchFamily="18" charset="0"/>
              </a:rPr>
              <a:t>Multiplex modulation</a:t>
            </a:r>
          </a:p>
          <a:p>
            <a:pPr marL="285750" indent="-285750">
              <a:lnSpc>
                <a:spcPct val="150000"/>
              </a:lnSpc>
              <a:buFontTx/>
              <a:buAutoNum type="alphaUcPeriod"/>
            </a:pPr>
            <a:r>
              <a:rPr lang="fr-FR" altLang="en-US" dirty="0">
                <a:latin typeface="Georgia" panose="02040502050405020303" pitchFamily="18" charset="0"/>
              </a:rPr>
              <a:t>Phase modulation</a:t>
            </a:r>
          </a:p>
          <a:p>
            <a:pPr marL="285750" indent="-285750">
              <a:lnSpc>
                <a:spcPct val="150000"/>
              </a:lnSpc>
              <a:buFontTx/>
              <a:buAutoNum type="alphaUcPeriod"/>
            </a:pPr>
            <a:r>
              <a:rPr lang="fr-FR" altLang="en-US" dirty="0">
                <a:latin typeface="Georgia" panose="02040502050405020303" pitchFamily="18" charset="0"/>
              </a:rPr>
              <a:t>Amplitude modulation</a:t>
            </a:r>
          </a:p>
          <a:p>
            <a:pPr marL="285750" indent="-285750">
              <a:lnSpc>
                <a:spcPct val="150000"/>
              </a:lnSpc>
              <a:buFontTx/>
              <a:buAutoNum type="alphaUcPeriod"/>
            </a:pPr>
            <a:r>
              <a:rPr lang="fr-FR" altLang="en-US" dirty="0">
                <a:latin typeface="Georgia" panose="02040502050405020303" pitchFamily="18" charset="0"/>
              </a:rPr>
              <a:t>Pulse modulation</a:t>
            </a:r>
          </a:p>
        </p:txBody>
      </p:sp>
      <p:sp>
        <p:nvSpPr>
          <p:cNvPr id="4" name="Slide Number Placeholder 3">
            <a:extLst>
              <a:ext uri="{FF2B5EF4-FFF2-40B4-BE49-F238E27FC236}">
                <a16:creationId xmlns:a16="http://schemas.microsoft.com/office/drawing/2014/main" id="{18975347-401C-068F-0122-E348380A11E0}"/>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40210085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2DD02-A8A6-9E01-CEC2-2228A52CC866}"/>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6CE6D734-D9CE-5067-085C-C1C1A68296F3}"/>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G8A02</a:t>
            </a:r>
            <a:br>
              <a:rPr lang="en-US" altLang="en-US" sz="2400" dirty="0"/>
            </a:br>
            <a:r>
              <a:rPr lang="en-US" altLang="en-US" sz="2400" dirty="0"/>
              <a:t>What is the name of the process that changes the phase angle of an RF signal to convey information?</a:t>
            </a:r>
          </a:p>
        </p:txBody>
      </p:sp>
      <p:sp>
        <p:nvSpPr>
          <p:cNvPr id="3710979" name="Rectangle 3">
            <a:extLst>
              <a:ext uri="{FF2B5EF4-FFF2-40B4-BE49-F238E27FC236}">
                <a16:creationId xmlns:a16="http://schemas.microsoft.com/office/drawing/2014/main" id="{BB7750A8-58F4-C35D-2D27-EBE15B8ED499}"/>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Phase convolution</a:t>
            </a:r>
          </a:p>
          <a:p>
            <a:pPr marL="285750" indent="-285750">
              <a:lnSpc>
                <a:spcPct val="150000"/>
              </a:lnSpc>
              <a:buFontTx/>
              <a:buAutoNum type="alphaUcPeriod"/>
            </a:pPr>
            <a:r>
              <a:rPr lang="en-US" altLang="en-US" dirty="0">
                <a:latin typeface="Georgia" panose="02040502050405020303" pitchFamily="18" charset="0"/>
              </a:rPr>
              <a:t>Phase modulation</a:t>
            </a:r>
          </a:p>
          <a:p>
            <a:pPr marL="285750" indent="-285750">
              <a:lnSpc>
                <a:spcPct val="150000"/>
              </a:lnSpc>
              <a:buFontTx/>
              <a:buAutoNum type="alphaUcPeriod"/>
            </a:pPr>
            <a:r>
              <a:rPr lang="en-US" altLang="en-US" dirty="0">
                <a:latin typeface="Georgia" panose="02040502050405020303" pitchFamily="18" charset="0"/>
              </a:rPr>
              <a:t>Phase transformation</a:t>
            </a:r>
          </a:p>
          <a:p>
            <a:pPr marL="285750" indent="-285750">
              <a:lnSpc>
                <a:spcPct val="150000"/>
              </a:lnSpc>
              <a:buFontTx/>
              <a:buAutoNum type="alphaUcPeriod"/>
            </a:pPr>
            <a:r>
              <a:rPr lang="en-US" altLang="en-US" dirty="0">
                <a:latin typeface="Georgia" panose="02040502050405020303" pitchFamily="18" charset="0"/>
              </a:rPr>
              <a:t>Phase inversion</a:t>
            </a:r>
          </a:p>
        </p:txBody>
      </p:sp>
      <p:sp>
        <p:nvSpPr>
          <p:cNvPr id="4" name="Slide Number Placeholder 3">
            <a:extLst>
              <a:ext uri="{FF2B5EF4-FFF2-40B4-BE49-F238E27FC236}">
                <a16:creationId xmlns:a16="http://schemas.microsoft.com/office/drawing/2014/main" id="{4C042A67-21EC-7A3D-55B0-F43AB1926B3B}"/>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3099941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D7C3D-332E-5365-FAFF-8C42609AF5FC}"/>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B67E4698-EC39-FEE5-43DD-76C2FED8B146}"/>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G7B08</a:t>
            </a:r>
            <a:br>
              <a:rPr lang="en-US" altLang="en-US" sz="2400" dirty="0"/>
            </a:br>
            <a:r>
              <a:rPr lang="en-US" altLang="en-US" sz="2400" dirty="0"/>
              <a:t>How is the efficiency of an RF power amplifier determined?</a:t>
            </a:r>
          </a:p>
        </p:txBody>
      </p:sp>
      <p:sp>
        <p:nvSpPr>
          <p:cNvPr id="3710979" name="Rectangle 3">
            <a:extLst>
              <a:ext uri="{FF2B5EF4-FFF2-40B4-BE49-F238E27FC236}">
                <a16:creationId xmlns:a16="http://schemas.microsoft.com/office/drawing/2014/main" id="{D543A5E9-7D15-11DE-A88A-5230F9ACB8DB}"/>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Divide the DC input power by the DC output power</a:t>
            </a:r>
          </a:p>
          <a:p>
            <a:pPr marL="285750" indent="-285750">
              <a:lnSpc>
                <a:spcPct val="150000"/>
              </a:lnSpc>
              <a:buFontTx/>
              <a:buAutoNum type="alphaUcPeriod"/>
            </a:pPr>
            <a:r>
              <a:rPr lang="en-US" altLang="en-US" dirty="0">
                <a:latin typeface="Georgia" panose="02040502050405020303" pitchFamily="18" charset="0"/>
              </a:rPr>
              <a:t>Divide the RF output power by the DC input power</a:t>
            </a:r>
          </a:p>
          <a:p>
            <a:pPr marL="285750" indent="-285750">
              <a:lnSpc>
                <a:spcPct val="150000"/>
              </a:lnSpc>
              <a:buFontTx/>
              <a:buAutoNum type="alphaUcPeriod"/>
            </a:pPr>
            <a:r>
              <a:rPr lang="en-US" altLang="en-US" dirty="0">
                <a:latin typeface="Georgia" panose="02040502050405020303" pitchFamily="18" charset="0"/>
              </a:rPr>
              <a:t>Multiply the RF input power by the reciprocal of the RF output power</a:t>
            </a:r>
          </a:p>
          <a:p>
            <a:pPr marL="285750" indent="-285750">
              <a:lnSpc>
                <a:spcPct val="150000"/>
              </a:lnSpc>
              <a:buFontTx/>
              <a:buAutoNum type="alphaUcPeriod"/>
            </a:pPr>
            <a:r>
              <a:rPr lang="en-US" altLang="en-US" dirty="0">
                <a:latin typeface="Georgia" panose="02040502050405020303" pitchFamily="18" charset="0"/>
              </a:rPr>
              <a:t>Add the RF input power to the DC output power</a:t>
            </a:r>
          </a:p>
        </p:txBody>
      </p:sp>
      <p:sp>
        <p:nvSpPr>
          <p:cNvPr id="4" name="Slide Number Placeholder 3">
            <a:extLst>
              <a:ext uri="{FF2B5EF4-FFF2-40B4-BE49-F238E27FC236}">
                <a16:creationId xmlns:a16="http://schemas.microsoft.com/office/drawing/2014/main" id="{3D72F0DC-B969-E9E2-6FCC-91869BEFEED3}"/>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9042635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BD6BC-993B-3169-A96A-A51399F07E04}"/>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C8DBC504-B0DE-E326-5D0E-998571F65CCB}"/>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G5B14</a:t>
            </a:r>
            <a:br>
              <a:rPr lang="en-US" altLang="en-US" sz="2400" dirty="0"/>
            </a:br>
            <a:r>
              <a:rPr lang="en-US" altLang="en-US" sz="2400" dirty="0"/>
              <a:t>What is the output PEP of 500 volts peak-to-peak across a 50-ohm load?</a:t>
            </a:r>
          </a:p>
        </p:txBody>
      </p:sp>
      <p:sp>
        <p:nvSpPr>
          <p:cNvPr id="3710979" name="Rectangle 3">
            <a:extLst>
              <a:ext uri="{FF2B5EF4-FFF2-40B4-BE49-F238E27FC236}">
                <a16:creationId xmlns:a16="http://schemas.microsoft.com/office/drawing/2014/main" id="{A850DC7A-A53B-F5E0-BDC9-E0285441E8E1}"/>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8.75 watts</a:t>
            </a:r>
          </a:p>
          <a:p>
            <a:pPr marL="285750" indent="-285750">
              <a:lnSpc>
                <a:spcPct val="150000"/>
              </a:lnSpc>
              <a:buFontTx/>
              <a:buAutoNum type="alphaUcPeriod"/>
            </a:pPr>
            <a:r>
              <a:rPr lang="en-US" altLang="en-US" dirty="0">
                <a:latin typeface="Georgia" panose="02040502050405020303" pitchFamily="18" charset="0"/>
              </a:rPr>
              <a:t>625 watts</a:t>
            </a:r>
          </a:p>
          <a:p>
            <a:pPr marL="285750" indent="-285750">
              <a:lnSpc>
                <a:spcPct val="150000"/>
              </a:lnSpc>
              <a:buFontTx/>
              <a:buAutoNum type="alphaUcPeriod"/>
            </a:pPr>
            <a:r>
              <a:rPr lang="en-US" altLang="en-US" dirty="0">
                <a:latin typeface="Georgia" panose="02040502050405020303" pitchFamily="18" charset="0"/>
              </a:rPr>
              <a:t>2500 watts</a:t>
            </a:r>
          </a:p>
          <a:p>
            <a:pPr marL="285750" indent="-285750">
              <a:lnSpc>
                <a:spcPct val="150000"/>
              </a:lnSpc>
              <a:buFontTx/>
              <a:buAutoNum type="alphaUcPeriod"/>
            </a:pPr>
            <a:r>
              <a:rPr lang="en-US" altLang="en-US" dirty="0">
                <a:latin typeface="Georgia" panose="02040502050405020303" pitchFamily="18" charset="0"/>
              </a:rPr>
              <a:t>5000 watts</a:t>
            </a:r>
          </a:p>
        </p:txBody>
      </p:sp>
      <p:sp>
        <p:nvSpPr>
          <p:cNvPr id="4" name="Slide Number Placeholder 3">
            <a:extLst>
              <a:ext uri="{FF2B5EF4-FFF2-40B4-BE49-F238E27FC236}">
                <a16:creationId xmlns:a16="http://schemas.microsoft.com/office/drawing/2014/main" id="{E4F8BF62-9492-AFD1-3E78-731ED706588D}"/>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2284794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7757B-5036-8895-025E-FD9B4053D8F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72635CE3-D3C7-B79A-ABF9-302F9DA463B1}"/>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G5B11</a:t>
            </a:r>
            <a:br>
              <a:rPr lang="en-US" altLang="en-US" sz="2400" dirty="0"/>
            </a:br>
            <a:r>
              <a:rPr lang="en-US" altLang="en-US" sz="2400" dirty="0"/>
              <a:t>What is the ratio of PEP to average power for an unmodulated carrier?</a:t>
            </a:r>
          </a:p>
        </p:txBody>
      </p:sp>
      <p:sp>
        <p:nvSpPr>
          <p:cNvPr id="3710979" name="Rectangle 3">
            <a:extLst>
              <a:ext uri="{FF2B5EF4-FFF2-40B4-BE49-F238E27FC236}">
                <a16:creationId xmlns:a16="http://schemas.microsoft.com/office/drawing/2014/main" id="{E141E68C-A29B-736B-2CF0-452D435C9F59}"/>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0.707</a:t>
            </a:r>
          </a:p>
          <a:p>
            <a:pPr marL="285750" indent="-285750">
              <a:lnSpc>
                <a:spcPct val="150000"/>
              </a:lnSpc>
              <a:buFontTx/>
              <a:buAutoNum type="alphaUcPeriod"/>
            </a:pPr>
            <a:r>
              <a:rPr lang="en-US" altLang="en-US" dirty="0">
                <a:latin typeface="Georgia" panose="02040502050405020303" pitchFamily="18" charset="0"/>
              </a:rPr>
              <a:t>1.00</a:t>
            </a:r>
          </a:p>
          <a:p>
            <a:pPr marL="285750" indent="-285750">
              <a:lnSpc>
                <a:spcPct val="150000"/>
              </a:lnSpc>
              <a:buFontTx/>
              <a:buAutoNum type="alphaUcPeriod"/>
            </a:pPr>
            <a:r>
              <a:rPr lang="en-US" altLang="en-US" dirty="0">
                <a:latin typeface="Georgia" panose="02040502050405020303" pitchFamily="18" charset="0"/>
              </a:rPr>
              <a:t>1.414</a:t>
            </a:r>
          </a:p>
          <a:p>
            <a:pPr marL="285750" indent="-285750">
              <a:lnSpc>
                <a:spcPct val="150000"/>
              </a:lnSpc>
              <a:buFontTx/>
              <a:buAutoNum type="alphaUcPeriod"/>
            </a:pPr>
            <a:r>
              <a:rPr lang="en-US" altLang="en-US" dirty="0">
                <a:latin typeface="Georgia" panose="02040502050405020303" pitchFamily="18" charset="0"/>
              </a:rPr>
              <a:t>2.00</a:t>
            </a:r>
          </a:p>
        </p:txBody>
      </p:sp>
      <p:sp>
        <p:nvSpPr>
          <p:cNvPr id="4" name="Slide Number Placeholder 3">
            <a:extLst>
              <a:ext uri="{FF2B5EF4-FFF2-40B4-BE49-F238E27FC236}">
                <a16:creationId xmlns:a16="http://schemas.microsoft.com/office/drawing/2014/main" id="{CC3EAFDD-251A-791C-8488-5BFFCA9D844D}"/>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5696757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A769F-763E-BC87-0BC3-B12E19CC5947}"/>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755D27F8-E17C-33E8-89E9-6E8F40AEC4CD}"/>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G1C11</a:t>
            </a:r>
            <a:br>
              <a:rPr lang="en-US" altLang="en-US" sz="2400" dirty="0"/>
            </a:br>
            <a:r>
              <a:rPr lang="en-US" altLang="en-US" sz="2400" dirty="0"/>
              <a:t>What measurement is specified by FCC rules that regulate maximum power?</a:t>
            </a:r>
          </a:p>
        </p:txBody>
      </p:sp>
      <p:sp>
        <p:nvSpPr>
          <p:cNvPr id="3710979" name="Rectangle 3">
            <a:extLst>
              <a:ext uri="{FF2B5EF4-FFF2-40B4-BE49-F238E27FC236}">
                <a16:creationId xmlns:a16="http://schemas.microsoft.com/office/drawing/2014/main" id="{3F5D5EA9-9127-5A1E-6195-0C8E007EB8F2}"/>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RMS output from the transmitter</a:t>
            </a:r>
          </a:p>
          <a:p>
            <a:pPr marL="285750" indent="-285750">
              <a:lnSpc>
                <a:spcPct val="150000"/>
              </a:lnSpc>
              <a:buFontTx/>
              <a:buAutoNum type="alphaUcPeriod"/>
            </a:pPr>
            <a:r>
              <a:rPr lang="en-US" altLang="en-US" dirty="0">
                <a:latin typeface="Georgia" panose="02040502050405020303" pitchFamily="18" charset="0"/>
              </a:rPr>
              <a:t>RMS input to the antenna</a:t>
            </a:r>
          </a:p>
          <a:p>
            <a:pPr marL="285750" indent="-285750">
              <a:lnSpc>
                <a:spcPct val="150000"/>
              </a:lnSpc>
              <a:buFontTx/>
              <a:buAutoNum type="alphaUcPeriod"/>
            </a:pPr>
            <a:r>
              <a:rPr lang="en-US" altLang="en-US" dirty="0">
                <a:latin typeface="Georgia" panose="02040502050405020303" pitchFamily="18" charset="0"/>
              </a:rPr>
              <a:t>PEP input to the antenna</a:t>
            </a:r>
          </a:p>
          <a:p>
            <a:pPr marL="285750" indent="-285750">
              <a:lnSpc>
                <a:spcPct val="150000"/>
              </a:lnSpc>
              <a:buFontTx/>
              <a:buAutoNum type="alphaUcPeriod"/>
            </a:pPr>
            <a:r>
              <a:rPr lang="en-US" altLang="en-US" dirty="0">
                <a:latin typeface="Georgia" panose="02040502050405020303" pitchFamily="18" charset="0"/>
              </a:rPr>
              <a:t>PEP output from the transmitter</a:t>
            </a:r>
          </a:p>
        </p:txBody>
      </p:sp>
      <p:sp>
        <p:nvSpPr>
          <p:cNvPr id="4" name="Slide Number Placeholder 3">
            <a:extLst>
              <a:ext uri="{FF2B5EF4-FFF2-40B4-BE49-F238E27FC236}">
                <a16:creationId xmlns:a16="http://schemas.microsoft.com/office/drawing/2014/main" id="{FCACB48B-6662-B2F2-9D6C-509E7A4B8AAA}"/>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2702240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07063-9E70-968D-7F63-FEBF3F2214B9}"/>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610E5392-4474-8AA5-2FC6-42B3A16C7F26}"/>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G5B13</a:t>
            </a:r>
            <a:br>
              <a:rPr lang="en-US" altLang="en-US" sz="2400" dirty="0"/>
            </a:br>
            <a:r>
              <a:rPr lang="en-US" altLang="en-US" sz="2400" dirty="0"/>
              <a:t>What is the output PEP of an unmodulated carrier if the average power is 1060 watts?</a:t>
            </a:r>
          </a:p>
        </p:txBody>
      </p:sp>
      <p:sp>
        <p:nvSpPr>
          <p:cNvPr id="3710979" name="Rectangle 3">
            <a:extLst>
              <a:ext uri="{FF2B5EF4-FFF2-40B4-BE49-F238E27FC236}">
                <a16:creationId xmlns:a16="http://schemas.microsoft.com/office/drawing/2014/main" id="{17EDFEFA-81B1-2E89-18C6-86F10AFE46AA}"/>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530 watts</a:t>
            </a:r>
          </a:p>
          <a:p>
            <a:pPr marL="285750" indent="-285750">
              <a:lnSpc>
                <a:spcPct val="150000"/>
              </a:lnSpc>
              <a:buFontTx/>
              <a:buAutoNum type="alphaUcPeriod"/>
            </a:pPr>
            <a:r>
              <a:rPr lang="en-US" altLang="en-US" dirty="0">
                <a:latin typeface="Georgia" panose="02040502050405020303" pitchFamily="18" charset="0"/>
              </a:rPr>
              <a:t>1060 watts</a:t>
            </a:r>
          </a:p>
          <a:p>
            <a:pPr marL="285750" indent="-285750">
              <a:lnSpc>
                <a:spcPct val="150000"/>
              </a:lnSpc>
              <a:buFontTx/>
              <a:buAutoNum type="alphaUcPeriod"/>
            </a:pPr>
            <a:r>
              <a:rPr lang="en-US" altLang="en-US" dirty="0">
                <a:latin typeface="Georgia" panose="02040502050405020303" pitchFamily="18" charset="0"/>
              </a:rPr>
              <a:t>1500 watts</a:t>
            </a:r>
          </a:p>
          <a:p>
            <a:pPr marL="285750" indent="-285750">
              <a:lnSpc>
                <a:spcPct val="150000"/>
              </a:lnSpc>
              <a:buFontTx/>
              <a:buAutoNum type="alphaUcPeriod"/>
            </a:pPr>
            <a:r>
              <a:rPr lang="en-US" altLang="en-US" dirty="0">
                <a:latin typeface="Georgia" panose="02040502050405020303" pitchFamily="18" charset="0"/>
              </a:rPr>
              <a:t>2120 watts</a:t>
            </a:r>
          </a:p>
        </p:txBody>
      </p:sp>
      <p:sp>
        <p:nvSpPr>
          <p:cNvPr id="4" name="Slide Number Placeholder 3">
            <a:extLst>
              <a:ext uri="{FF2B5EF4-FFF2-40B4-BE49-F238E27FC236}">
                <a16:creationId xmlns:a16="http://schemas.microsoft.com/office/drawing/2014/main" id="{93743179-455D-98D4-CB57-83C5A42A3E6C}"/>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5560874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55C45-1770-0598-DEB8-D81BB69649D2}"/>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32373244-B5CB-B895-E8A7-380673F932F8}"/>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G5B01</a:t>
            </a:r>
            <a:br>
              <a:rPr lang="en-US" altLang="en-US" sz="2400" dirty="0"/>
            </a:br>
            <a:r>
              <a:rPr lang="en-US" altLang="en-US" sz="2400" dirty="0"/>
              <a:t>What dB change represents a factor of two increase or decrease in power?</a:t>
            </a:r>
          </a:p>
        </p:txBody>
      </p:sp>
      <p:sp>
        <p:nvSpPr>
          <p:cNvPr id="3710979" name="Rectangle 3">
            <a:extLst>
              <a:ext uri="{FF2B5EF4-FFF2-40B4-BE49-F238E27FC236}">
                <a16:creationId xmlns:a16="http://schemas.microsoft.com/office/drawing/2014/main" id="{133B2269-85ED-5B61-6F96-7C4B36DE6517}"/>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Approximately 2 dB</a:t>
            </a:r>
          </a:p>
          <a:p>
            <a:pPr marL="285750" indent="-285750">
              <a:lnSpc>
                <a:spcPct val="150000"/>
              </a:lnSpc>
              <a:buFontTx/>
              <a:buAutoNum type="alphaUcPeriod"/>
            </a:pPr>
            <a:r>
              <a:rPr lang="en-US" altLang="en-US" dirty="0">
                <a:latin typeface="Georgia" panose="02040502050405020303" pitchFamily="18" charset="0"/>
              </a:rPr>
              <a:t>Approximately 3 dB</a:t>
            </a:r>
          </a:p>
          <a:p>
            <a:pPr marL="285750" indent="-285750">
              <a:lnSpc>
                <a:spcPct val="150000"/>
              </a:lnSpc>
              <a:buFontTx/>
              <a:buAutoNum type="alphaUcPeriod"/>
            </a:pPr>
            <a:r>
              <a:rPr lang="en-US" altLang="en-US" dirty="0">
                <a:latin typeface="Georgia" panose="02040502050405020303" pitchFamily="18" charset="0"/>
              </a:rPr>
              <a:t>Approximately 6 dB</a:t>
            </a:r>
          </a:p>
          <a:p>
            <a:pPr marL="285750" indent="-285750">
              <a:lnSpc>
                <a:spcPct val="150000"/>
              </a:lnSpc>
              <a:buFontTx/>
              <a:buAutoNum type="alphaUcPeriod"/>
            </a:pPr>
            <a:r>
              <a:rPr lang="en-US" altLang="en-US" dirty="0">
                <a:latin typeface="Georgia" panose="02040502050405020303" pitchFamily="18" charset="0"/>
              </a:rPr>
              <a:t>Approximately 9 dB</a:t>
            </a:r>
          </a:p>
        </p:txBody>
      </p:sp>
      <p:sp>
        <p:nvSpPr>
          <p:cNvPr id="4" name="Slide Number Placeholder 3">
            <a:extLst>
              <a:ext uri="{FF2B5EF4-FFF2-40B4-BE49-F238E27FC236}">
                <a16:creationId xmlns:a16="http://schemas.microsoft.com/office/drawing/2014/main" id="{EC52ED88-1C5E-4291-4A59-043391BB8830}"/>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771004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ltLang="en-US" sz="2700" b="1" dirty="0">
                <a:latin typeface="+mn-lt"/>
              </a:rPr>
              <a:t>Your HF Transmitter</a:t>
            </a:r>
            <a:endParaRPr lang="en-US" sz="2700" b="1" dirty="0">
              <a:latin typeface="+mn-lt"/>
            </a:endParaRPr>
          </a:p>
        </p:txBody>
      </p:sp>
      <p:sp>
        <p:nvSpPr>
          <p:cNvPr id="3" name="Content Placeholder 2"/>
          <p:cNvSpPr>
            <a:spLocks noGrp="1"/>
          </p:cNvSpPr>
          <p:nvPr>
            <p:ph idx="1"/>
          </p:nvPr>
        </p:nvSpPr>
        <p:spPr>
          <a:xfrm>
            <a:off x="397058" y="1047596"/>
            <a:ext cx="5685630" cy="1757635"/>
          </a:xfrm>
        </p:spPr>
        <p:txBody>
          <a:bodyPr>
            <a:normAutofit/>
          </a:bodyPr>
          <a:lstStyle/>
          <a:p>
            <a:pPr>
              <a:buFont typeface="Wingdings" panose="05000000000000000000" pitchFamily="2" charset="2"/>
              <a:buChar char="Ø"/>
            </a:pPr>
            <a:r>
              <a:rPr lang="en-US" altLang="en-US" b="1" dirty="0"/>
              <a:t>Amplitude modulation</a:t>
            </a:r>
            <a:r>
              <a:rPr lang="en-US" altLang="en-US" dirty="0"/>
              <a:t> is the type of modulation that varies the instantaneous power level of the RF signal. </a:t>
            </a:r>
            <a:r>
              <a:rPr lang="en-US" altLang="en-US" sz="750" dirty="0"/>
              <a:t>(G8A05)</a:t>
            </a:r>
            <a:endParaRPr lang="en-US" altLang="en-US" dirty="0"/>
          </a:p>
          <a:p>
            <a:pPr>
              <a:buFont typeface="Wingdings" panose="05000000000000000000" pitchFamily="2" charset="2"/>
              <a:buChar char="Ø"/>
            </a:pPr>
            <a:r>
              <a:rPr lang="en-US" altLang="en-US" dirty="0"/>
              <a:t>A </a:t>
            </a:r>
            <a:r>
              <a:rPr lang="en-US" altLang="en-US" b="1" dirty="0"/>
              <a:t>balanced modulator </a:t>
            </a:r>
            <a:r>
              <a:rPr lang="en-US" altLang="en-US" dirty="0"/>
              <a:t>is the circuit used to combine signals from the carrier oscillator and speech amplifier and send the result to the filter in a typical single-sideband phone transmitter. </a:t>
            </a:r>
            <a:r>
              <a:rPr lang="en-US" altLang="en-US" sz="750" dirty="0"/>
              <a:t>(G7C02)</a:t>
            </a:r>
          </a:p>
          <a:p>
            <a:endParaRPr lang="en-US" dirty="0"/>
          </a:p>
        </p:txBody>
      </p:sp>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6</a:t>
            </a:fld>
            <a:endParaRPr lang="en-US" altLang="en-US">
              <a:solidFill>
                <a:srgbClr val="000066"/>
              </a:solidFill>
            </a:endParaRPr>
          </a:p>
        </p:txBody>
      </p:sp>
      <p:pic>
        <p:nvPicPr>
          <p:cNvPr id="5" name="Picture 4"/>
          <p:cNvPicPr/>
          <p:nvPr/>
        </p:nvPicPr>
        <p:blipFill>
          <a:blip r:embed="rId2"/>
          <a:stretch>
            <a:fillRect/>
          </a:stretch>
        </p:blipFill>
        <p:spPr>
          <a:xfrm>
            <a:off x="6322430" y="790865"/>
            <a:ext cx="1914525" cy="1239679"/>
          </a:xfrm>
          <a:prstGeom prst="rect">
            <a:avLst/>
          </a:prstGeom>
        </p:spPr>
      </p:pic>
      <p:pic>
        <p:nvPicPr>
          <p:cNvPr id="8" name="Picture 7" descr="Image result for balanced modulator circuit"/>
          <p:cNvPicPr/>
          <p:nvPr/>
        </p:nvPicPr>
        <p:blipFill>
          <a:blip r:embed="rId3">
            <a:extLst>
              <a:ext uri="{28A0092B-C50C-407E-A947-70E740481C1C}">
                <a14:useLocalDpi xmlns:a14="http://schemas.microsoft.com/office/drawing/2010/main" val="0"/>
              </a:ext>
            </a:extLst>
          </a:blip>
          <a:srcRect/>
          <a:stretch>
            <a:fillRect/>
          </a:stretch>
        </p:blipFill>
        <p:spPr bwMode="auto">
          <a:xfrm>
            <a:off x="6411515" y="2097153"/>
            <a:ext cx="1968104" cy="1346627"/>
          </a:xfrm>
          <a:prstGeom prst="rect">
            <a:avLst/>
          </a:prstGeom>
          <a:noFill/>
          <a:ln>
            <a:noFill/>
          </a:ln>
        </p:spPr>
      </p:pic>
      <p:pic>
        <p:nvPicPr>
          <p:cNvPr id="9" name="Picture 8"/>
          <p:cNvPicPr>
            <a:picLocks noChangeAspect="1"/>
          </p:cNvPicPr>
          <p:nvPr/>
        </p:nvPicPr>
        <p:blipFill>
          <a:blip r:embed="rId4"/>
          <a:stretch>
            <a:fillRect/>
          </a:stretch>
        </p:blipFill>
        <p:spPr>
          <a:xfrm>
            <a:off x="932931" y="3229700"/>
            <a:ext cx="4053773" cy="1224577"/>
          </a:xfrm>
          <a:prstGeom prst="rect">
            <a:avLst/>
          </a:prstGeom>
        </p:spPr>
      </p:pic>
      <p:cxnSp>
        <p:nvCxnSpPr>
          <p:cNvPr id="11" name="Straight Connector 10"/>
          <p:cNvCxnSpPr/>
          <p:nvPr/>
        </p:nvCxnSpPr>
        <p:spPr bwMode="auto">
          <a:xfrm flipV="1">
            <a:off x="2314942" y="3051582"/>
            <a:ext cx="0" cy="299564"/>
          </a:xfrm>
          <a:prstGeom prst="line">
            <a:avLst/>
          </a:prstGeom>
          <a:solidFill>
            <a:schemeClr val="accent1"/>
          </a:solidFill>
          <a:ln w="28575" cap="sq" cmpd="sng" algn="ctr">
            <a:solidFill>
              <a:schemeClr val="accent1"/>
            </a:solidFill>
            <a:prstDash val="solid"/>
            <a:round/>
            <a:headEnd type="none" w="sm" len="sm"/>
            <a:tailEnd type="none" w="sm" len="sm"/>
          </a:ln>
          <a:effectLst/>
        </p:spPr>
      </p:cxnSp>
      <p:cxnSp>
        <p:nvCxnSpPr>
          <p:cNvPr id="16" name="Straight Arrow Connector 15"/>
          <p:cNvCxnSpPr/>
          <p:nvPr/>
        </p:nvCxnSpPr>
        <p:spPr bwMode="auto">
          <a:xfrm>
            <a:off x="2322085" y="3051582"/>
            <a:ext cx="2846784" cy="0"/>
          </a:xfrm>
          <a:prstGeom prst="straightConnector1">
            <a:avLst/>
          </a:prstGeom>
          <a:solidFill>
            <a:schemeClr val="accent1"/>
          </a:solidFill>
          <a:ln w="28575" cap="sq" cmpd="sng" algn="ctr">
            <a:solidFill>
              <a:schemeClr val="accent1"/>
            </a:solidFill>
            <a:prstDash val="solid"/>
            <a:round/>
            <a:headEnd type="none" w="sm" len="sm"/>
            <a:tailEnd type="triangle"/>
          </a:ln>
          <a:effectLst/>
        </p:spPr>
      </p:cxnSp>
      <p:sp>
        <p:nvSpPr>
          <p:cNvPr id="17" name="TextBox 16"/>
          <p:cNvSpPr txBox="1"/>
          <p:nvPr/>
        </p:nvSpPr>
        <p:spPr>
          <a:xfrm>
            <a:off x="5279108" y="3841988"/>
            <a:ext cx="2399507" cy="253916"/>
          </a:xfrm>
          <a:prstGeom prst="rect">
            <a:avLst/>
          </a:prstGeom>
          <a:noFill/>
        </p:spPr>
        <p:txBody>
          <a:bodyPr wrap="square" rtlCol="0">
            <a:spAutoFit/>
          </a:bodyPr>
          <a:lstStyle/>
          <a:p>
            <a:r>
              <a:rPr lang="en-US" sz="1050" dirty="0"/>
              <a:t>Circuit inside a Balanced Modulator.</a:t>
            </a:r>
          </a:p>
        </p:txBody>
      </p:sp>
    </p:spTree>
    <p:extLst>
      <p:ext uri="{BB962C8B-B14F-4D97-AF65-F5344CB8AC3E}">
        <p14:creationId xmlns:p14="http://schemas.microsoft.com/office/powerpoint/2010/main" val="355001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1000"/>
                                        <p:tgtEl>
                                          <p:spTgt spid="3">
                                            <p:txEl>
                                              <p:pRg st="1" end="1"/>
                                            </p:txEl>
                                          </p:spTgt>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0-#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1000"/>
                                        <p:tgtEl>
                                          <p:spTgt spid="11"/>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1000"/>
                                        <p:tgtEl>
                                          <p:spTgt spid="16"/>
                                        </p:tgtEl>
                                      </p:cBhvr>
                                    </p:animEffect>
                                  </p:childTnLst>
                                </p:cTn>
                              </p:par>
                            </p:childTnLst>
                          </p:cTn>
                        </p:par>
                        <p:par>
                          <p:cTn id="35" fill="hold">
                            <p:stCondLst>
                              <p:cond delay="3000"/>
                            </p:stCondLst>
                            <p:childTnLst>
                              <p:par>
                                <p:cTn id="36" presetID="22" presetClass="entr" presetSubtype="4"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76935-E397-1111-091D-FF9ED8F5C584}"/>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16D19E11-C2A5-6CB2-C9AA-FEE0882F77CD}"/>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G7B04</a:t>
            </a:r>
            <a:br>
              <a:rPr lang="en-US" altLang="en-US" sz="2400" dirty="0"/>
            </a:br>
            <a:r>
              <a:rPr lang="en-US" altLang="en-US" sz="2400" dirty="0"/>
              <a:t>In a Class A amplifier, what percentage of the time does the amplifying device conduct?</a:t>
            </a:r>
          </a:p>
        </p:txBody>
      </p:sp>
      <p:sp>
        <p:nvSpPr>
          <p:cNvPr id="3710979" name="Rectangle 3">
            <a:extLst>
              <a:ext uri="{FF2B5EF4-FFF2-40B4-BE49-F238E27FC236}">
                <a16:creationId xmlns:a16="http://schemas.microsoft.com/office/drawing/2014/main" id="{042A0663-90B8-C4B6-3C7B-9D34350109DD}"/>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100%</a:t>
            </a:r>
          </a:p>
          <a:p>
            <a:pPr marL="285750" indent="-285750">
              <a:lnSpc>
                <a:spcPct val="150000"/>
              </a:lnSpc>
              <a:buFontTx/>
              <a:buAutoNum type="alphaUcPeriod"/>
            </a:pPr>
            <a:r>
              <a:rPr lang="en-US" altLang="en-US" dirty="0">
                <a:latin typeface="Georgia" panose="02040502050405020303" pitchFamily="18" charset="0"/>
              </a:rPr>
              <a:t>More than 50% but less than 100%</a:t>
            </a:r>
          </a:p>
          <a:p>
            <a:pPr marL="285750" indent="-285750">
              <a:lnSpc>
                <a:spcPct val="150000"/>
              </a:lnSpc>
              <a:buFontTx/>
              <a:buAutoNum type="alphaUcPeriod"/>
            </a:pPr>
            <a:r>
              <a:rPr lang="en-US" altLang="en-US" dirty="0">
                <a:latin typeface="Georgia" panose="02040502050405020303" pitchFamily="18" charset="0"/>
              </a:rPr>
              <a:t>50%</a:t>
            </a:r>
          </a:p>
          <a:p>
            <a:pPr marL="285750" indent="-285750">
              <a:lnSpc>
                <a:spcPct val="150000"/>
              </a:lnSpc>
              <a:buFontTx/>
              <a:buAutoNum type="alphaUcPeriod"/>
            </a:pPr>
            <a:r>
              <a:rPr lang="en-US" altLang="en-US" dirty="0">
                <a:latin typeface="Georgia" panose="02040502050405020303" pitchFamily="18" charset="0"/>
              </a:rPr>
              <a:t>Less than 50%</a:t>
            </a:r>
          </a:p>
        </p:txBody>
      </p:sp>
      <p:sp>
        <p:nvSpPr>
          <p:cNvPr id="4" name="Slide Number Placeholder 3">
            <a:extLst>
              <a:ext uri="{FF2B5EF4-FFF2-40B4-BE49-F238E27FC236}">
                <a16:creationId xmlns:a16="http://schemas.microsoft.com/office/drawing/2014/main" id="{07D7570D-89B3-93BE-9100-ADF36969E81B}"/>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66513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03628-F779-F408-4D5B-FD8B8040250E}"/>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174F6B4E-235E-C3A9-E67C-7C9F196CD8B8}"/>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G7B11</a:t>
            </a:r>
            <a:br>
              <a:rPr lang="en-US" altLang="en-US" sz="2400" dirty="0"/>
            </a:br>
            <a:r>
              <a:rPr lang="en-US" altLang="en-US" sz="2400" dirty="0"/>
              <a:t>For which of the following modes is a Class C power stage appropriate for amplifying a modulated signal?</a:t>
            </a:r>
          </a:p>
        </p:txBody>
      </p:sp>
      <p:sp>
        <p:nvSpPr>
          <p:cNvPr id="3710979" name="Rectangle 3">
            <a:extLst>
              <a:ext uri="{FF2B5EF4-FFF2-40B4-BE49-F238E27FC236}">
                <a16:creationId xmlns:a16="http://schemas.microsoft.com/office/drawing/2014/main" id="{C6B178E4-7A35-187B-C2E4-7F9D886ED412}"/>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SSB</a:t>
            </a:r>
          </a:p>
          <a:p>
            <a:pPr marL="285750" indent="-285750">
              <a:lnSpc>
                <a:spcPct val="150000"/>
              </a:lnSpc>
              <a:buFontTx/>
              <a:buAutoNum type="alphaUcPeriod"/>
            </a:pPr>
            <a:r>
              <a:rPr lang="en-US" altLang="en-US" dirty="0">
                <a:latin typeface="Georgia" panose="02040502050405020303" pitchFamily="18" charset="0"/>
              </a:rPr>
              <a:t>FM</a:t>
            </a:r>
          </a:p>
          <a:p>
            <a:pPr marL="285750" indent="-285750">
              <a:lnSpc>
                <a:spcPct val="150000"/>
              </a:lnSpc>
              <a:buFontTx/>
              <a:buAutoNum type="alphaUcPeriod"/>
            </a:pPr>
            <a:r>
              <a:rPr lang="en-US" altLang="en-US" dirty="0">
                <a:latin typeface="Georgia" panose="02040502050405020303" pitchFamily="18" charset="0"/>
              </a:rPr>
              <a:t>AM</a:t>
            </a:r>
          </a:p>
          <a:p>
            <a:pPr marL="285750" indent="-285750">
              <a:lnSpc>
                <a:spcPct val="150000"/>
              </a:lnSpc>
              <a:buFontTx/>
              <a:buAutoNum type="alphaUcPeriod"/>
            </a:pPr>
            <a:r>
              <a:rPr lang="en-US" altLang="en-US" dirty="0">
                <a:latin typeface="Georgia" panose="02040502050405020303" pitchFamily="18" charset="0"/>
              </a:rPr>
              <a:t>All these choices are correct</a:t>
            </a:r>
          </a:p>
        </p:txBody>
      </p:sp>
      <p:sp>
        <p:nvSpPr>
          <p:cNvPr id="4" name="Slide Number Placeholder 3">
            <a:extLst>
              <a:ext uri="{FF2B5EF4-FFF2-40B4-BE49-F238E27FC236}">
                <a16:creationId xmlns:a16="http://schemas.microsoft.com/office/drawing/2014/main" id="{4FC736B9-1A92-E8CA-B0B6-EDC66C1D5BC8}"/>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9942490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6BB78-3B2E-E4C8-75E0-23A7ADCB239C}"/>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F9CB7F0A-5734-6223-2BC8-16BA4A299EE0}"/>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G7B02</a:t>
            </a:r>
            <a:br>
              <a:rPr lang="en-US" altLang="en-US" sz="2400" dirty="0"/>
            </a:br>
            <a:r>
              <a:rPr lang="en-US" altLang="en-US" sz="2400" dirty="0"/>
              <a:t>Which of these classes of amplifiers has the highest efficiency?</a:t>
            </a:r>
          </a:p>
        </p:txBody>
      </p:sp>
      <p:sp>
        <p:nvSpPr>
          <p:cNvPr id="3710979" name="Rectangle 3">
            <a:extLst>
              <a:ext uri="{FF2B5EF4-FFF2-40B4-BE49-F238E27FC236}">
                <a16:creationId xmlns:a16="http://schemas.microsoft.com/office/drawing/2014/main" id="{D29651EB-1C65-E950-1A90-126B442906B1}"/>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Class A</a:t>
            </a:r>
          </a:p>
          <a:p>
            <a:pPr marL="285750" indent="-285750">
              <a:lnSpc>
                <a:spcPct val="150000"/>
              </a:lnSpc>
              <a:buFontTx/>
              <a:buAutoNum type="alphaUcPeriod"/>
            </a:pPr>
            <a:r>
              <a:rPr lang="en-US" altLang="en-US" dirty="0">
                <a:latin typeface="Georgia" panose="02040502050405020303" pitchFamily="18" charset="0"/>
              </a:rPr>
              <a:t>Class B</a:t>
            </a:r>
          </a:p>
          <a:p>
            <a:pPr marL="285750" indent="-285750">
              <a:lnSpc>
                <a:spcPct val="150000"/>
              </a:lnSpc>
              <a:buFontTx/>
              <a:buAutoNum type="alphaUcPeriod"/>
            </a:pPr>
            <a:r>
              <a:rPr lang="en-US" altLang="en-US" dirty="0">
                <a:latin typeface="Georgia" panose="02040502050405020303" pitchFamily="18" charset="0"/>
              </a:rPr>
              <a:t>Class AB</a:t>
            </a:r>
          </a:p>
          <a:p>
            <a:pPr marL="285750" indent="-285750">
              <a:lnSpc>
                <a:spcPct val="150000"/>
              </a:lnSpc>
              <a:buFontTx/>
              <a:buAutoNum type="alphaUcPeriod"/>
            </a:pPr>
            <a:r>
              <a:rPr lang="en-US" altLang="en-US" dirty="0">
                <a:latin typeface="Georgia" panose="02040502050405020303" pitchFamily="18" charset="0"/>
              </a:rPr>
              <a:t>Class C</a:t>
            </a:r>
          </a:p>
        </p:txBody>
      </p:sp>
      <p:sp>
        <p:nvSpPr>
          <p:cNvPr id="4" name="Slide Number Placeholder 3">
            <a:extLst>
              <a:ext uri="{FF2B5EF4-FFF2-40B4-BE49-F238E27FC236}">
                <a16:creationId xmlns:a16="http://schemas.microsoft.com/office/drawing/2014/main" id="{A9B3C8FF-1530-FD24-5700-E492CEC135C4}"/>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26464722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C1530-8668-3C7D-C200-66093E2A66BB}"/>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62379A27-1657-56C3-5740-1EF828F83AE8}"/>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G7B10</a:t>
            </a:r>
            <a:br>
              <a:rPr lang="en-US" altLang="en-US" sz="2400" dirty="0"/>
            </a:br>
            <a:r>
              <a:rPr lang="en-US" altLang="en-US" sz="2400" dirty="0"/>
              <a:t>Which of the following describes a linear amplifier?</a:t>
            </a:r>
          </a:p>
        </p:txBody>
      </p:sp>
      <p:sp>
        <p:nvSpPr>
          <p:cNvPr id="3710979" name="Rectangle 3">
            <a:extLst>
              <a:ext uri="{FF2B5EF4-FFF2-40B4-BE49-F238E27FC236}">
                <a16:creationId xmlns:a16="http://schemas.microsoft.com/office/drawing/2014/main" id="{667E342C-7DB0-39A7-5351-2567CFCB261B}"/>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Any RF power amplifier used in conjunction with an amateur transceiver</a:t>
            </a:r>
          </a:p>
          <a:p>
            <a:pPr marL="285750" indent="-285750">
              <a:lnSpc>
                <a:spcPct val="150000"/>
              </a:lnSpc>
              <a:buFontTx/>
              <a:buAutoNum type="alphaUcPeriod"/>
            </a:pPr>
            <a:r>
              <a:rPr lang="en-US" altLang="en-US" dirty="0">
                <a:latin typeface="Georgia" panose="02040502050405020303" pitchFamily="18" charset="0"/>
              </a:rPr>
              <a:t>An amplifier in which the output preserves the input waveform</a:t>
            </a:r>
          </a:p>
          <a:p>
            <a:pPr marL="285750" indent="-285750">
              <a:lnSpc>
                <a:spcPct val="150000"/>
              </a:lnSpc>
              <a:buFontTx/>
              <a:buAutoNum type="alphaUcPeriod"/>
            </a:pPr>
            <a:r>
              <a:rPr lang="en-US" altLang="en-US" dirty="0">
                <a:latin typeface="Georgia" panose="02040502050405020303" pitchFamily="18" charset="0"/>
              </a:rPr>
              <a:t>A Class C high efficiency amplifier</a:t>
            </a:r>
          </a:p>
          <a:p>
            <a:pPr marL="285750" indent="-285750">
              <a:lnSpc>
                <a:spcPct val="150000"/>
              </a:lnSpc>
              <a:buFontTx/>
              <a:buAutoNum type="alphaUcPeriod"/>
            </a:pPr>
            <a:r>
              <a:rPr lang="en-US" altLang="en-US" dirty="0">
                <a:latin typeface="Georgia" panose="02040502050405020303" pitchFamily="18" charset="0"/>
              </a:rPr>
              <a:t>An amplifier used as a frequency multiplier</a:t>
            </a:r>
          </a:p>
        </p:txBody>
      </p:sp>
      <p:sp>
        <p:nvSpPr>
          <p:cNvPr id="4" name="Slide Number Placeholder 3">
            <a:extLst>
              <a:ext uri="{FF2B5EF4-FFF2-40B4-BE49-F238E27FC236}">
                <a16:creationId xmlns:a16="http://schemas.microsoft.com/office/drawing/2014/main" id="{CDA3AE44-DA52-09E4-30B4-19D0FE3E3D98}"/>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6645809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C7F83-4222-F1CC-63D1-E53EABB696E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1431427C-8AAD-FB59-F74F-54D47FB8576D}"/>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G4A08</a:t>
            </a:r>
            <a:br>
              <a:rPr lang="en-US" altLang="en-US" sz="2400" dirty="0"/>
            </a:br>
            <a:r>
              <a:rPr lang="en-US" altLang="en-US" sz="2400" dirty="0"/>
              <a:t>What is the correct adjustment for the LOAD or COUPLING control of a vacuum tube RF power amplifier?</a:t>
            </a:r>
          </a:p>
        </p:txBody>
      </p:sp>
      <p:sp>
        <p:nvSpPr>
          <p:cNvPr id="3710979" name="Rectangle 3">
            <a:extLst>
              <a:ext uri="{FF2B5EF4-FFF2-40B4-BE49-F238E27FC236}">
                <a16:creationId xmlns:a16="http://schemas.microsoft.com/office/drawing/2014/main" id="{F31E612F-61E7-31B7-011B-ADFAD75BA99A}"/>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Minimum SWR on the antenna</a:t>
            </a:r>
          </a:p>
          <a:p>
            <a:pPr marL="285750" indent="-285750">
              <a:lnSpc>
                <a:spcPct val="150000"/>
              </a:lnSpc>
              <a:buFontTx/>
              <a:buAutoNum type="alphaUcPeriod"/>
            </a:pPr>
            <a:r>
              <a:rPr lang="en-US" altLang="en-US" dirty="0">
                <a:latin typeface="Georgia" panose="02040502050405020303" pitchFamily="18" charset="0"/>
              </a:rPr>
              <a:t>Minimum plate current without exceeding maximum allowable grid current</a:t>
            </a:r>
          </a:p>
          <a:p>
            <a:pPr marL="285750" indent="-285750">
              <a:lnSpc>
                <a:spcPct val="150000"/>
              </a:lnSpc>
              <a:buFontTx/>
              <a:buAutoNum type="alphaUcPeriod"/>
            </a:pPr>
            <a:r>
              <a:rPr lang="en-US" altLang="en-US" dirty="0">
                <a:latin typeface="Georgia" panose="02040502050405020303" pitchFamily="18" charset="0"/>
              </a:rPr>
              <a:t>Highest plate voltage while minimizing grid current</a:t>
            </a:r>
          </a:p>
          <a:p>
            <a:pPr marL="285750" indent="-285750">
              <a:lnSpc>
                <a:spcPct val="150000"/>
              </a:lnSpc>
              <a:buFontTx/>
              <a:buAutoNum type="alphaUcPeriod"/>
            </a:pPr>
            <a:r>
              <a:rPr lang="en-US" altLang="en-US" dirty="0">
                <a:latin typeface="Georgia" panose="02040502050405020303" pitchFamily="18" charset="0"/>
              </a:rPr>
              <a:t>Desired power output without exceeding maximum allowable plate current</a:t>
            </a:r>
          </a:p>
        </p:txBody>
      </p:sp>
      <p:sp>
        <p:nvSpPr>
          <p:cNvPr id="4" name="Slide Number Placeholder 3">
            <a:extLst>
              <a:ext uri="{FF2B5EF4-FFF2-40B4-BE49-F238E27FC236}">
                <a16:creationId xmlns:a16="http://schemas.microsoft.com/office/drawing/2014/main" id="{739B07F2-73D4-4B72-22EC-85D01B794B66}"/>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33690806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037E4-B7B4-9EB6-674D-5CDD1A5DA436}"/>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9302F168-79B1-F3CC-46B4-F5547F18A6AF}"/>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G4A04</a:t>
            </a:r>
            <a:br>
              <a:rPr lang="en-US" altLang="en-US" sz="2400" dirty="0"/>
            </a:br>
            <a:r>
              <a:rPr lang="en-US" altLang="en-US" sz="2400" dirty="0"/>
              <a:t>What is the effect on plate current of the correct setting of a vacuum-tube RF power amplifier’s TUNE control?</a:t>
            </a:r>
          </a:p>
        </p:txBody>
      </p:sp>
      <p:sp>
        <p:nvSpPr>
          <p:cNvPr id="3710979" name="Rectangle 3">
            <a:extLst>
              <a:ext uri="{FF2B5EF4-FFF2-40B4-BE49-F238E27FC236}">
                <a16:creationId xmlns:a16="http://schemas.microsoft.com/office/drawing/2014/main" id="{9E05215F-68A7-BF05-2FB1-36DDA4A9C6CF}"/>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A pronounced peak</a:t>
            </a:r>
          </a:p>
          <a:p>
            <a:pPr marL="285750" indent="-285750">
              <a:lnSpc>
                <a:spcPct val="150000"/>
              </a:lnSpc>
              <a:buFontTx/>
              <a:buAutoNum type="alphaUcPeriod"/>
            </a:pPr>
            <a:r>
              <a:rPr lang="en-US" altLang="en-US" dirty="0">
                <a:latin typeface="Georgia" panose="02040502050405020303" pitchFamily="18" charset="0"/>
              </a:rPr>
              <a:t>A pronounced dip</a:t>
            </a:r>
          </a:p>
          <a:p>
            <a:pPr marL="285750" indent="-285750">
              <a:lnSpc>
                <a:spcPct val="150000"/>
              </a:lnSpc>
              <a:buFontTx/>
              <a:buAutoNum type="alphaUcPeriod"/>
            </a:pPr>
            <a:r>
              <a:rPr lang="en-US" altLang="en-US" dirty="0">
                <a:latin typeface="Georgia" panose="02040502050405020303" pitchFamily="18" charset="0"/>
              </a:rPr>
              <a:t>No change will be observed</a:t>
            </a:r>
          </a:p>
          <a:p>
            <a:pPr marL="285750" indent="-285750">
              <a:lnSpc>
                <a:spcPct val="150000"/>
              </a:lnSpc>
              <a:buFontTx/>
              <a:buAutoNum type="alphaUcPeriod"/>
            </a:pPr>
            <a:r>
              <a:rPr lang="en-US" altLang="en-US" dirty="0">
                <a:latin typeface="Georgia" panose="02040502050405020303" pitchFamily="18" charset="0"/>
              </a:rPr>
              <a:t>A slow, rhythmic oscillation</a:t>
            </a:r>
          </a:p>
        </p:txBody>
      </p:sp>
      <p:sp>
        <p:nvSpPr>
          <p:cNvPr id="4" name="Slide Number Placeholder 3">
            <a:extLst>
              <a:ext uri="{FF2B5EF4-FFF2-40B4-BE49-F238E27FC236}">
                <a16:creationId xmlns:a16="http://schemas.microsoft.com/office/drawing/2014/main" id="{C7803FD6-30C8-A077-E394-B1B4886F76F3}"/>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9761657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DE22C-FDD1-8048-A257-B4B8F0180918}"/>
            </a:ext>
          </a:extLst>
        </p:cNvPr>
        <p:cNvGrpSpPr/>
        <p:nvPr/>
      </p:nvGrpSpPr>
      <p:grpSpPr>
        <a:xfrm>
          <a:off x="0" y="0"/>
          <a:ext cx="0" cy="0"/>
          <a:chOff x="0" y="0"/>
          <a:chExt cx="0" cy="0"/>
        </a:xfrm>
      </p:grpSpPr>
      <p:sp>
        <p:nvSpPr>
          <p:cNvPr id="377858" name="Rectangle 2">
            <a:extLst>
              <a:ext uri="{FF2B5EF4-FFF2-40B4-BE49-F238E27FC236}">
                <a16:creationId xmlns:a16="http://schemas.microsoft.com/office/drawing/2014/main" id="{0AEE27CD-D373-A86A-54F7-9058D908136A}"/>
              </a:ext>
            </a:extLst>
          </p:cNvPr>
          <p:cNvSpPr>
            <a:spLocks noGrp="1" noChangeArrowheads="1"/>
          </p:cNvSpPr>
          <p:nvPr>
            <p:ph type="title" idx="4294967295"/>
          </p:nvPr>
        </p:nvSpPr>
        <p:spPr>
          <a:xfrm>
            <a:off x="142408" y="202407"/>
            <a:ext cx="8836700" cy="1026785"/>
          </a:xfrm>
        </p:spPr>
        <p:txBody>
          <a:bodyPr anchor="t">
            <a:noAutofit/>
          </a:bodyPr>
          <a:lstStyle/>
          <a:p>
            <a:pPr algn="ctr">
              <a:lnSpc>
                <a:spcPct val="100000"/>
              </a:lnSpc>
            </a:pPr>
            <a:r>
              <a:rPr lang="en-US" altLang="en-US" sz="2000" dirty="0"/>
              <a:t>G4A09</a:t>
            </a:r>
            <a:br>
              <a:rPr lang="en-US" altLang="en-US" sz="2400" dirty="0"/>
            </a:br>
            <a:r>
              <a:rPr lang="en-US" altLang="en-US" sz="2400" dirty="0"/>
              <a:t>What is the purpose of delaying RF output after activating a transmitter’s keying line to an external amplifier?</a:t>
            </a:r>
          </a:p>
        </p:txBody>
      </p:sp>
      <p:sp>
        <p:nvSpPr>
          <p:cNvPr id="3710979" name="Rectangle 3">
            <a:extLst>
              <a:ext uri="{FF2B5EF4-FFF2-40B4-BE49-F238E27FC236}">
                <a16:creationId xmlns:a16="http://schemas.microsoft.com/office/drawing/2014/main" id="{AEA71158-88C4-9335-166C-2A3D268A1F31}"/>
              </a:ext>
            </a:extLst>
          </p:cNvPr>
          <p:cNvSpPr>
            <a:spLocks noGrp="1" noChangeArrowheads="1"/>
          </p:cNvSpPr>
          <p:nvPr>
            <p:ph type="body" idx="4294967295"/>
          </p:nvPr>
        </p:nvSpPr>
        <p:spPr>
          <a:xfrm>
            <a:off x="257255" y="1368263"/>
            <a:ext cx="8571952" cy="3128786"/>
          </a:xfrm>
        </p:spPr>
        <p:txBody>
          <a:bodyPr/>
          <a:lstStyle/>
          <a:p>
            <a:pPr marL="285750" indent="-285750">
              <a:lnSpc>
                <a:spcPct val="150000"/>
              </a:lnSpc>
              <a:buFontTx/>
              <a:buAutoNum type="alphaUcPeriod"/>
            </a:pPr>
            <a:r>
              <a:rPr lang="en-US" altLang="en-US" dirty="0">
                <a:latin typeface="Georgia" panose="02040502050405020303" pitchFamily="18" charset="0"/>
              </a:rPr>
              <a:t>To prevent key clicks on CW</a:t>
            </a:r>
          </a:p>
          <a:p>
            <a:pPr marL="285750" indent="-285750">
              <a:lnSpc>
                <a:spcPct val="150000"/>
              </a:lnSpc>
              <a:buFontTx/>
              <a:buAutoNum type="alphaUcPeriod"/>
            </a:pPr>
            <a:r>
              <a:rPr lang="en-US" altLang="en-US" dirty="0">
                <a:latin typeface="Georgia" panose="02040502050405020303" pitchFamily="18" charset="0"/>
              </a:rPr>
              <a:t>To prevent transient overmodulation</a:t>
            </a:r>
          </a:p>
          <a:p>
            <a:pPr marL="285750" indent="-285750">
              <a:lnSpc>
                <a:spcPct val="150000"/>
              </a:lnSpc>
              <a:buFontTx/>
              <a:buAutoNum type="alphaUcPeriod"/>
            </a:pPr>
            <a:r>
              <a:rPr lang="en-US" altLang="en-US" dirty="0">
                <a:latin typeface="Georgia" panose="02040502050405020303" pitchFamily="18" charset="0"/>
              </a:rPr>
              <a:t>To allow time for the amplifier to switch the antenna between the transceiver and the amplifier output</a:t>
            </a:r>
          </a:p>
          <a:p>
            <a:pPr marL="285750" indent="-285750">
              <a:lnSpc>
                <a:spcPct val="150000"/>
              </a:lnSpc>
              <a:buFontTx/>
              <a:buAutoNum type="alphaUcPeriod"/>
            </a:pPr>
            <a:r>
              <a:rPr lang="en-US" altLang="en-US" dirty="0">
                <a:latin typeface="Georgia" panose="02040502050405020303" pitchFamily="18" charset="0"/>
              </a:rPr>
              <a:t>To allow time for the amplifier power supply to reach operating level</a:t>
            </a:r>
          </a:p>
        </p:txBody>
      </p:sp>
      <p:sp>
        <p:nvSpPr>
          <p:cNvPr id="4" name="Slide Number Placeholder 3">
            <a:extLst>
              <a:ext uri="{FF2B5EF4-FFF2-40B4-BE49-F238E27FC236}">
                <a16:creationId xmlns:a16="http://schemas.microsoft.com/office/drawing/2014/main" id="{6684E263-1982-AC60-C0D2-B6029F8A98BB}"/>
              </a:ext>
            </a:extLst>
          </p:cNvPr>
          <p:cNvSpPr>
            <a:spLocks noGrp="1"/>
          </p:cNvSpPr>
          <p:nvPr>
            <p:ph type="sldNum" sz="quarter" idx="12"/>
          </p:nvPr>
        </p:nvSpPr>
        <p:spPr>
          <a:xfrm>
            <a:off x="6553200" y="4683919"/>
            <a:ext cx="2133600" cy="357188"/>
          </a:xfrm>
        </p:spPr>
        <p:txBody>
          <a:bodyPr/>
          <a:lstStyle/>
          <a:p>
            <a:pPr>
              <a:defRPr/>
            </a:pPr>
            <a:r>
              <a:rPr lang="en-US" altLang="en-US" dirty="0">
                <a:solidFill>
                  <a:srgbClr val="000066"/>
                </a:solidFill>
              </a:rPr>
              <a:t>27</a:t>
            </a:r>
          </a:p>
        </p:txBody>
      </p:sp>
    </p:spTree>
    <p:extLst>
      <p:ext uri="{BB962C8B-B14F-4D97-AF65-F5344CB8AC3E}">
        <p14:creationId xmlns:p14="http://schemas.microsoft.com/office/powerpoint/2010/main" val="14852356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417D-9432-3D41-9E52-682A0E935960}"/>
              </a:ext>
            </a:extLst>
          </p:cNvPr>
          <p:cNvSpPr>
            <a:spLocks noGrp="1"/>
          </p:cNvSpPr>
          <p:nvPr>
            <p:ph type="ctrTitle"/>
          </p:nvPr>
        </p:nvSpPr>
        <p:spPr>
          <a:xfrm>
            <a:off x="635804" y="825115"/>
            <a:ext cx="3146487" cy="920558"/>
          </a:xfrm>
        </p:spPr>
        <p:txBody>
          <a:bodyPr>
            <a:normAutofit/>
          </a:bodyPr>
          <a:lstStyle/>
          <a:p>
            <a:r>
              <a:rPr lang="en-US" dirty="0"/>
              <a:t>Thank You!</a:t>
            </a:r>
            <a:endParaRPr lang="en-ES" dirty="0"/>
          </a:p>
        </p:txBody>
      </p:sp>
      <p:sp>
        <p:nvSpPr>
          <p:cNvPr id="4" name="Slide Number Placeholder 3">
            <a:extLst>
              <a:ext uri="{FF2B5EF4-FFF2-40B4-BE49-F238E27FC236}">
                <a16:creationId xmlns:a16="http://schemas.microsoft.com/office/drawing/2014/main" id="{2C589B1C-6803-884C-9A16-854F2DD9BA99}"/>
              </a:ext>
            </a:extLst>
          </p:cNvPr>
          <p:cNvSpPr>
            <a:spLocks noGrp="1"/>
          </p:cNvSpPr>
          <p:nvPr>
            <p:ph type="sldNum" sz="quarter" idx="12"/>
          </p:nvPr>
        </p:nvSpPr>
        <p:spPr>
          <a:xfrm>
            <a:off x="7939511" y="4644970"/>
            <a:ext cx="594889" cy="273844"/>
          </a:xfrm>
        </p:spPr>
        <p:txBody>
          <a:bodyPr/>
          <a:lstStyle/>
          <a:p>
            <a:fld id="{A93B5EC9-35C3-2E48-B4C1-EF6677BA8B04}" type="slidenum">
              <a:rPr lang="en-ES" smtClean="0"/>
              <a:pPr/>
              <a:t>67</a:t>
            </a:fld>
            <a:endParaRPr lang="en-ES"/>
          </a:p>
        </p:txBody>
      </p:sp>
      <p:pic>
        <p:nvPicPr>
          <p:cNvPr id="7" name="Picture 6">
            <a:extLst>
              <a:ext uri="{FF2B5EF4-FFF2-40B4-BE49-F238E27FC236}">
                <a16:creationId xmlns:a16="http://schemas.microsoft.com/office/drawing/2014/main" id="{AABB2E63-5146-421C-BCE0-0B960BFB41D8}"/>
              </a:ext>
            </a:extLst>
          </p:cNvPr>
          <p:cNvPicPr>
            <a:picLocks noChangeAspect="1"/>
          </p:cNvPicPr>
          <p:nvPr/>
        </p:nvPicPr>
        <p:blipFill>
          <a:blip r:embed="rId4"/>
          <a:stretch>
            <a:fillRect/>
          </a:stretch>
        </p:blipFill>
        <p:spPr>
          <a:xfrm>
            <a:off x="4888255" y="1459578"/>
            <a:ext cx="4119460" cy="2070276"/>
          </a:xfrm>
          <a:prstGeom prst="rect">
            <a:avLst/>
          </a:prstGeom>
        </p:spPr>
      </p:pic>
    </p:spTree>
    <p:custDataLst>
      <p:tags r:id="rId1"/>
    </p:custDataLst>
    <p:extLst>
      <p:ext uri="{BB962C8B-B14F-4D97-AF65-F5344CB8AC3E}">
        <p14:creationId xmlns:p14="http://schemas.microsoft.com/office/powerpoint/2010/main" val="33059970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Shape 88"/>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A8EBB07-07FF-43D1-BAE9-F39ACAF684F4}"/>
              </a:ext>
            </a:extLst>
          </p:cNvPr>
          <p:cNvPicPr>
            <a:picLocks noChangeAspect="1"/>
          </p:cNvPicPr>
          <p:nvPr/>
        </p:nvPicPr>
        <p:blipFill>
          <a:blip r:embed="rId3"/>
          <a:stretch>
            <a:fillRect/>
          </a:stretch>
        </p:blipFill>
        <p:spPr>
          <a:xfrm>
            <a:off x="577579" y="1336675"/>
            <a:ext cx="7988842" cy="2470150"/>
          </a:xfrm>
          <a:prstGeom prst="rect">
            <a:avLst/>
          </a:prstGeom>
        </p:spPr>
      </p:pic>
    </p:spTree>
    <p:extLst>
      <p:ext uri="{BB962C8B-B14F-4D97-AF65-F5344CB8AC3E}">
        <p14:creationId xmlns:p14="http://schemas.microsoft.com/office/powerpoint/2010/main" val="3915549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250826" y="1128713"/>
            <a:ext cx="8642350" cy="4014787"/>
          </a:xfrm>
        </p:spPr>
        <p:txBody>
          <a:bodyPr/>
          <a:lstStyle/>
          <a:p>
            <a:pPr>
              <a:buFont typeface="Wingdings" panose="05000000000000000000" pitchFamily="2" charset="2"/>
              <a:buChar char="Ø"/>
            </a:pPr>
            <a:r>
              <a:rPr lang="en-US" altLang="en-US" dirty="0"/>
              <a:t>A </a:t>
            </a:r>
            <a:r>
              <a:rPr lang="en-US" altLang="en-US" b="1" dirty="0"/>
              <a:t>filter</a:t>
            </a:r>
            <a:r>
              <a:rPr lang="en-US" altLang="en-US" dirty="0"/>
              <a:t> is used to </a:t>
            </a:r>
            <a:r>
              <a:rPr lang="en-US" altLang="en-US" b="1" dirty="0"/>
              <a:t>process sign</a:t>
            </a:r>
            <a:r>
              <a:rPr lang="en-US" altLang="en-US" dirty="0"/>
              <a:t>als from the balanced modulator and </a:t>
            </a:r>
            <a:r>
              <a:rPr lang="en-US" altLang="en-US" b="1" dirty="0"/>
              <a:t>send them to the mixer</a:t>
            </a:r>
            <a:r>
              <a:rPr lang="en-US" altLang="en-US" dirty="0"/>
              <a:t> in a single-sideband phone transmitter. </a:t>
            </a:r>
            <a:r>
              <a:rPr lang="en-US" altLang="en-US" sz="750" dirty="0"/>
              <a:t>(G7C01)</a:t>
            </a:r>
            <a:r>
              <a:rPr lang="en-US" altLang="en-US" dirty="0"/>
              <a:t> </a:t>
            </a:r>
          </a:p>
          <a:p>
            <a:pPr>
              <a:buFont typeface="Wingdings" panose="05000000000000000000" pitchFamily="2" charset="2"/>
              <a:buChar char="Ø"/>
            </a:pPr>
            <a:r>
              <a:rPr lang="en-US" altLang="en-US" dirty="0"/>
              <a:t>The </a:t>
            </a:r>
            <a:r>
              <a:rPr lang="en-US" altLang="en-US" b="1" dirty="0"/>
              <a:t>phone emission </a:t>
            </a:r>
            <a:r>
              <a:rPr lang="en-US" altLang="en-US" dirty="0"/>
              <a:t>that uses the narrowest frequency bandwidth is </a:t>
            </a:r>
            <a:r>
              <a:rPr lang="en-US" altLang="en-US" b="1" dirty="0"/>
              <a:t>single sideband</a:t>
            </a:r>
            <a:r>
              <a:rPr lang="en-US" altLang="en-US" dirty="0"/>
              <a:t>. </a:t>
            </a:r>
            <a:r>
              <a:rPr lang="en-US" altLang="en-US" sz="750" dirty="0"/>
              <a:t>(G8A07)</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p:txBody>
      </p:sp>
      <p:sp>
        <p:nvSpPr>
          <p:cNvPr id="57352" name="Text Box 8"/>
          <p:cNvSpPr txBox="1">
            <a:spLocks noChangeArrowheads="1"/>
          </p:cNvSpPr>
          <p:nvPr/>
        </p:nvSpPr>
        <p:spPr bwMode="auto">
          <a:xfrm>
            <a:off x="3471863" y="4739659"/>
            <a:ext cx="2091258"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1515"/>
              </a:buClr>
              <a:buChar char="•"/>
              <a:defRPr sz="2000">
                <a:solidFill>
                  <a:schemeClr val="tx1"/>
                </a:solidFill>
                <a:latin typeface="Rockwell" panose="02060603020205020403" pitchFamily="18" charset="0"/>
              </a:defRPr>
            </a:lvl1pPr>
            <a:lvl2pPr marL="742950" indent="-285750">
              <a:spcBef>
                <a:spcPct val="20000"/>
              </a:spcBef>
              <a:buClr>
                <a:srgbClr val="FF1515"/>
              </a:buClr>
              <a:buChar char="•"/>
              <a:defRPr sz="2000">
                <a:solidFill>
                  <a:schemeClr val="tx1"/>
                </a:solidFill>
                <a:latin typeface="Rockwell" panose="02060603020205020403" pitchFamily="18" charset="0"/>
              </a:defRPr>
            </a:lvl2pPr>
            <a:lvl3pPr marL="1143000" indent="-228600">
              <a:spcBef>
                <a:spcPct val="20000"/>
              </a:spcBef>
              <a:buClr>
                <a:srgbClr val="FF1515"/>
              </a:buClr>
              <a:buChar char="•"/>
              <a:defRPr>
                <a:solidFill>
                  <a:schemeClr val="tx1"/>
                </a:solidFill>
                <a:latin typeface="Rockwell" panose="02060603020205020403" pitchFamily="18" charset="0"/>
              </a:defRPr>
            </a:lvl3pPr>
            <a:lvl4pPr marL="1600200" indent="-228600">
              <a:spcBef>
                <a:spcPct val="20000"/>
              </a:spcBef>
              <a:buClr>
                <a:srgbClr val="FF1515"/>
              </a:buClr>
              <a:buChar char="•"/>
              <a:defRPr sz="2000">
                <a:solidFill>
                  <a:schemeClr val="tx1"/>
                </a:solidFill>
                <a:latin typeface="Rockwell" panose="02060603020205020403" pitchFamily="18" charset="0"/>
              </a:defRPr>
            </a:lvl4pPr>
            <a:lvl5pPr marL="2057400" indent="-228600">
              <a:spcBef>
                <a:spcPct val="20000"/>
              </a:spcBef>
              <a:buClr>
                <a:srgbClr val="FF1515"/>
              </a:buClr>
              <a:buChar char="•"/>
              <a:defRPr sz="2000">
                <a:solidFill>
                  <a:schemeClr val="tx1"/>
                </a:solidFill>
                <a:latin typeface="Rockwell" panose="02060603020205020403" pitchFamily="18" charset="0"/>
              </a:defRPr>
            </a:lvl5pPr>
            <a:lvl6pPr marL="25146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6pPr>
            <a:lvl7pPr marL="29718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7pPr>
            <a:lvl8pPr marL="34290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8pPr>
            <a:lvl9pPr marL="3886200" indent="-228600" eaLnBrk="0" fontAlgn="base" hangingPunct="0">
              <a:spcBef>
                <a:spcPct val="20000"/>
              </a:spcBef>
              <a:spcAft>
                <a:spcPct val="0"/>
              </a:spcAft>
              <a:buClr>
                <a:srgbClr val="FF1515"/>
              </a:buClr>
              <a:buChar char="•"/>
              <a:defRPr sz="2000">
                <a:solidFill>
                  <a:schemeClr val="tx1"/>
                </a:solidFill>
                <a:latin typeface="Rockwell" panose="02060603020205020403" pitchFamily="18" charset="0"/>
              </a:defRPr>
            </a:lvl9pPr>
          </a:lstStyle>
          <a:p>
            <a:pPr algn="r" eaLnBrk="1" hangingPunct="1">
              <a:spcBef>
                <a:spcPct val="50000"/>
              </a:spcBef>
              <a:buClrTx/>
              <a:buFontTx/>
              <a:buNone/>
            </a:pPr>
            <a:r>
              <a:rPr lang="en-US" altLang="en-US" sz="1050" dirty="0">
                <a:solidFill>
                  <a:srgbClr val="FF0000"/>
                </a:solidFill>
                <a:latin typeface="+mn-lt"/>
              </a:rPr>
              <a:t>SSB Transmitter Block Diagram</a:t>
            </a:r>
          </a:p>
        </p:txBody>
      </p:sp>
      <p:sp>
        <p:nvSpPr>
          <p:cNvPr id="2" name="Slide Number Placeholder 1"/>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7</a:t>
            </a:fld>
            <a:endParaRPr lang="en-US" altLang="en-US">
              <a:solidFill>
                <a:srgbClr val="000066"/>
              </a:solidFill>
            </a:endParaRPr>
          </a:p>
        </p:txBody>
      </p:sp>
      <p:pic>
        <p:nvPicPr>
          <p:cNvPr id="10" name="Picture 10" descr="pg 90-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52" y="2016310"/>
            <a:ext cx="7466558" cy="260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6180B5DF-735D-6FFD-C1BC-C5A739B98469}"/>
              </a:ext>
            </a:extLst>
          </p:cNvPr>
          <p:cNvSpPr txBox="1">
            <a:spLocks/>
          </p:cNvSpPr>
          <p:nvPr/>
        </p:nvSpPr>
        <p:spPr>
          <a:xfrm>
            <a:off x="769257" y="4262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sz="2700" b="1" dirty="0">
              <a:latin typeface="+mn-lt"/>
            </a:endParaRPr>
          </a:p>
        </p:txBody>
      </p:sp>
    </p:spTree>
    <p:extLst>
      <p:ext uri="{BB962C8B-B14F-4D97-AF65-F5344CB8AC3E}">
        <p14:creationId xmlns:p14="http://schemas.microsoft.com/office/powerpoint/2010/main" val="1595618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ipe(up)">
                                      <p:cBhvr>
                                        <p:cTn id="7" dur="1000"/>
                                        <p:tgtEl>
                                          <p:spTgt spid="573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wipe(left)">
                                      <p:cBhvr>
                                        <p:cTn id="12" dur="1000"/>
                                        <p:tgtEl>
                                          <p:spTgt spid="573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2000" fill="hold"/>
                                        <p:tgtEl>
                                          <p:spTgt spid="10"/>
                                        </p:tgtEl>
                                        <p:attrNameLst>
                                          <p:attrName>ppt_w</p:attrName>
                                        </p:attrNameLst>
                                      </p:cBhvr>
                                      <p:tavLst>
                                        <p:tav tm="0">
                                          <p:val>
                                            <p:fltVal val="0"/>
                                          </p:val>
                                        </p:tav>
                                        <p:tav tm="100000">
                                          <p:val>
                                            <p:strVal val="#ppt_w"/>
                                          </p:val>
                                        </p:tav>
                                      </p:tavLst>
                                    </p:anim>
                                    <p:anim calcmode="lin" valueType="num">
                                      <p:cBhvr>
                                        <p:cTn id="18" dur="20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57352"/>
                                        </p:tgtEl>
                                        <p:attrNameLst>
                                          <p:attrName>style.visibility</p:attrName>
                                        </p:attrNameLst>
                                      </p:cBhvr>
                                      <p:to>
                                        <p:strVal val="visible"/>
                                      </p:to>
                                    </p:set>
                                    <p:animEffect transition="in" filter="wipe(down)">
                                      <p:cBhvr>
                                        <p:cTn id="22" dur="1000"/>
                                        <p:tgtEl>
                                          <p:spTgt spid="57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8</a:t>
            </a:fld>
            <a:endParaRPr lang="en-US" altLang="en-US">
              <a:solidFill>
                <a:srgbClr val="000066"/>
              </a:solidFill>
            </a:endParaRPr>
          </a:p>
        </p:txBody>
      </p:sp>
      <p:sp>
        <p:nvSpPr>
          <p:cNvPr id="5" name="Rectangle 2"/>
          <p:cNvSpPr txBox="1">
            <a:spLocks noGrp="1" noChangeArrowheads="1"/>
          </p:cNvSpPr>
          <p:nvPr>
            <p:ph type="title"/>
          </p:nvPr>
        </p:nvSpPr>
        <p:spPr>
          <a:xfrm>
            <a:off x="2583061" y="385763"/>
            <a:ext cx="3977878" cy="403622"/>
          </a:xfrm>
          <a:prstGeom prst="rect">
            <a:avLst/>
          </a:prstGeom>
        </p:spPr>
        <p:txBody>
          <a:bodyPr>
            <a:normAutofit fontScale="90000"/>
          </a:bodyPr>
          <a:lst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Rockwell" pitchFamily="18" charset="0"/>
              </a:defRPr>
            </a:lvl2pPr>
            <a:lvl3pPr algn="l" rtl="0" eaLnBrk="0" fontAlgn="base" hangingPunct="0">
              <a:spcBef>
                <a:spcPct val="0"/>
              </a:spcBef>
              <a:spcAft>
                <a:spcPct val="0"/>
              </a:spcAft>
              <a:defRPr sz="2800">
                <a:solidFill>
                  <a:schemeClr val="bg1"/>
                </a:solidFill>
                <a:latin typeface="Rockwell" pitchFamily="18" charset="0"/>
              </a:defRPr>
            </a:lvl3pPr>
            <a:lvl4pPr algn="l" rtl="0" eaLnBrk="0" fontAlgn="base" hangingPunct="0">
              <a:spcBef>
                <a:spcPct val="0"/>
              </a:spcBef>
              <a:spcAft>
                <a:spcPct val="0"/>
              </a:spcAft>
              <a:defRPr sz="2800">
                <a:solidFill>
                  <a:schemeClr val="bg1"/>
                </a:solidFill>
                <a:latin typeface="Rockwell" pitchFamily="18" charset="0"/>
              </a:defRPr>
            </a:lvl4pPr>
            <a:lvl5pPr algn="l" rtl="0" eaLnBrk="0" fontAlgn="base" hangingPunct="0">
              <a:spcBef>
                <a:spcPct val="0"/>
              </a:spcBef>
              <a:spcAft>
                <a:spcPct val="0"/>
              </a:spcAft>
              <a:defRPr sz="2800">
                <a:solidFill>
                  <a:schemeClr val="bg1"/>
                </a:solidFill>
                <a:latin typeface="Rockwell" pitchFamily="18"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ctr"/>
            <a:r>
              <a:rPr lang="en-US" altLang="en-US" sz="2700" kern="0" dirty="0"/>
              <a:t>Your HF Transmitter</a:t>
            </a:r>
          </a:p>
        </p:txBody>
      </p:sp>
      <p:sp>
        <p:nvSpPr>
          <p:cNvPr id="7" name="Content Placeholder 6"/>
          <p:cNvSpPr>
            <a:spLocks noGrp="1"/>
          </p:cNvSpPr>
          <p:nvPr>
            <p:ph idx="1"/>
          </p:nvPr>
        </p:nvSpPr>
        <p:spPr/>
        <p:txBody>
          <a:bodyPr>
            <a:normAutofit fontScale="92500" lnSpcReduction="10000"/>
          </a:bodyPr>
          <a:lstStyle/>
          <a:p>
            <a:pPr>
              <a:buFont typeface="Wingdings" panose="05000000000000000000" pitchFamily="2" charset="2"/>
              <a:buChar char="Ø"/>
            </a:pPr>
            <a:r>
              <a:rPr lang="en-US" altLang="en-US" dirty="0"/>
              <a:t>The </a:t>
            </a:r>
            <a:r>
              <a:rPr lang="en-US" altLang="en-US" b="1" dirty="0"/>
              <a:t>purpose of a speech processo</a:t>
            </a:r>
            <a:r>
              <a:rPr lang="en-US" altLang="en-US" dirty="0"/>
              <a:t>r as used in a modern transceiver is to </a:t>
            </a:r>
            <a:r>
              <a:rPr lang="en-US" altLang="en-US" b="1" dirty="0"/>
              <a:t>increase the intelligibility of transmitted phone signals during poor conditions</a:t>
            </a:r>
            <a:r>
              <a:rPr lang="en-US" altLang="en-US" dirty="0"/>
              <a:t>. </a:t>
            </a:r>
            <a:r>
              <a:rPr lang="en-US" altLang="en-US" sz="750" dirty="0"/>
              <a:t>(G4D01)</a:t>
            </a:r>
            <a:r>
              <a:rPr lang="en-US" altLang="en-US" dirty="0"/>
              <a:t> </a:t>
            </a:r>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endParaRPr lang="en-US" altLang="en-US" dirty="0"/>
          </a:p>
          <a:p>
            <a:pPr>
              <a:buFont typeface="Wingdings" panose="05000000000000000000" pitchFamily="2" charset="2"/>
              <a:buChar char="Ø"/>
            </a:pPr>
            <a:r>
              <a:rPr lang="en-US" altLang="en-US" dirty="0"/>
              <a:t>The</a:t>
            </a:r>
            <a:r>
              <a:rPr lang="en-US" altLang="en-US" b="1" dirty="0"/>
              <a:t> transmit audio or microphone gain </a:t>
            </a:r>
            <a:r>
              <a:rPr lang="en-US" altLang="en-US" dirty="0"/>
              <a:t>control is typically adjusted for proper </a:t>
            </a:r>
            <a:r>
              <a:rPr lang="en-US" altLang="en-US" b="1" dirty="0"/>
              <a:t>A</a:t>
            </a:r>
            <a:r>
              <a:rPr lang="en-US" altLang="en-US" dirty="0"/>
              <a:t>utomatic </a:t>
            </a:r>
            <a:r>
              <a:rPr lang="en-US" altLang="en-US" b="1" dirty="0"/>
              <a:t>L</a:t>
            </a:r>
            <a:r>
              <a:rPr lang="en-US" altLang="en-US" dirty="0"/>
              <a:t>evel </a:t>
            </a:r>
            <a:r>
              <a:rPr lang="en-US" altLang="en-US" b="1" dirty="0"/>
              <a:t>C</a:t>
            </a:r>
            <a:r>
              <a:rPr lang="en-US" altLang="en-US" dirty="0"/>
              <a:t>ontrol (</a:t>
            </a:r>
            <a:r>
              <a:rPr lang="en-US" altLang="en-US" b="1" dirty="0"/>
              <a:t>ALC</a:t>
            </a:r>
            <a:r>
              <a:rPr lang="en-US" altLang="en-US" dirty="0"/>
              <a:t>) setting on an amateur single sideband transceiver. </a:t>
            </a:r>
            <a:r>
              <a:rPr lang="en-US" altLang="en-US" sz="750" dirty="0"/>
              <a:t>(G2A12)</a:t>
            </a:r>
            <a:r>
              <a:rPr lang="en-US" altLang="en-US" dirty="0"/>
              <a:t> </a:t>
            </a:r>
          </a:p>
          <a:p>
            <a:endParaRPr lang="en-US" dirty="0"/>
          </a:p>
        </p:txBody>
      </p:sp>
      <p:pic>
        <p:nvPicPr>
          <p:cNvPr id="2" name="Picture 1"/>
          <p:cNvPicPr>
            <a:picLocks noChangeAspect="1"/>
          </p:cNvPicPr>
          <p:nvPr/>
        </p:nvPicPr>
        <p:blipFill>
          <a:blip r:embed="rId2"/>
          <a:stretch>
            <a:fillRect/>
          </a:stretch>
        </p:blipFill>
        <p:spPr>
          <a:xfrm>
            <a:off x="5246820" y="1539631"/>
            <a:ext cx="3184421" cy="2232269"/>
          </a:xfrm>
          <a:prstGeom prst="rect">
            <a:avLst/>
          </a:prstGeom>
        </p:spPr>
      </p:pic>
      <p:sp>
        <p:nvSpPr>
          <p:cNvPr id="3" name="TextBox 2"/>
          <p:cNvSpPr txBox="1"/>
          <p:nvPr/>
        </p:nvSpPr>
        <p:spPr>
          <a:xfrm>
            <a:off x="250825" y="2492931"/>
            <a:ext cx="4957763" cy="553998"/>
          </a:xfrm>
          <a:prstGeom prst="rect">
            <a:avLst/>
          </a:prstGeom>
          <a:noFill/>
        </p:spPr>
        <p:txBody>
          <a:bodyPr wrap="square" rtlCol="0">
            <a:spAutoFit/>
          </a:bodyPr>
          <a:lstStyle/>
          <a:p>
            <a:pPr marL="214313" indent="-214313">
              <a:buClr>
                <a:schemeClr val="accent1"/>
              </a:buClr>
              <a:buFont typeface="Wingdings" panose="05000000000000000000" pitchFamily="2" charset="2"/>
              <a:buChar char="Ø"/>
            </a:pPr>
            <a:r>
              <a:rPr lang="en-US" altLang="en-US" sz="1500" b="1" dirty="0"/>
              <a:t>A speech processor increases average power </a:t>
            </a:r>
            <a:r>
              <a:rPr lang="en-US" altLang="en-US" sz="1500" dirty="0"/>
              <a:t>of a transmitted single sideband phone signal</a:t>
            </a:r>
            <a:r>
              <a:rPr lang="en-US" altLang="en-US" sz="1350" dirty="0"/>
              <a:t>. </a:t>
            </a:r>
            <a:r>
              <a:rPr lang="en-US" altLang="en-US" sz="675" dirty="0"/>
              <a:t>(G4D02)</a:t>
            </a:r>
            <a:r>
              <a:rPr lang="en-US" altLang="en-US" sz="1350" dirty="0"/>
              <a:t> </a:t>
            </a:r>
          </a:p>
        </p:txBody>
      </p:sp>
      <p:sp>
        <p:nvSpPr>
          <p:cNvPr id="6" name="Title 1">
            <a:extLst>
              <a:ext uri="{FF2B5EF4-FFF2-40B4-BE49-F238E27FC236}">
                <a16:creationId xmlns:a16="http://schemas.microsoft.com/office/drawing/2014/main" id="{0511A2EB-87C7-22A0-924C-010EE4BD3323}"/>
              </a:ext>
            </a:extLst>
          </p:cNvPr>
          <p:cNvSpPr txBox="1">
            <a:spLocks/>
          </p:cNvSpPr>
          <p:nvPr/>
        </p:nvSpPr>
        <p:spPr>
          <a:xfrm>
            <a:off x="616857" y="273845"/>
            <a:ext cx="7886700" cy="605630"/>
          </a:xfrm>
          <a:prstGeom prst="rect">
            <a:avLst/>
          </a:prstGeom>
        </p:spPr>
        <p:txBody>
          <a:bodyPr vert="horz" lIns="0" tIns="36000" rIns="0" bIns="36000" rtlCol="0" anchor="t">
            <a:normAutofit/>
          </a:bodyPr>
          <a:lstStyle>
            <a:lvl1pPr algn="l" defTabSz="685800" rtl="0" eaLnBrk="1" latinLnBrk="0" hangingPunct="1">
              <a:lnSpc>
                <a:spcPct val="90000"/>
              </a:lnSpc>
              <a:spcBef>
                <a:spcPct val="0"/>
              </a:spcBef>
              <a:buNone/>
              <a:defRPr sz="3300" kern="1200">
                <a:solidFill>
                  <a:srgbClr val="E33928"/>
                </a:solidFill>
                <a:latin typeface="Georgia" panose="02040502050405020303" pitchFamily="18" charset="0"/>
                <a:ea typeface="+mj-ea"/>
                <a:cs typeface="+mj-cs"/>
              </a:defRPr>
            </a:lvl1pPr>
          </a:lstStyle>
          <a:p>
            <a:pPr algn="ctr"/>
            <a:r>
              <a:rPr lang="en-US" altLang="en-US" sz="2700" b="1">
                <a:latin typeface="+mn-lt"/>
              </a:rPr>
              <a:t>Your HF Transmitter</a:t>
            </a:r>
            <a:endParaRPr lang="en-US" sz="2700" b="1" dirty="0">
              <a:latin typeface="+mn-lt"/>
            </a:endParaRPr>
          </a:p>
        </p:txBody>
      </p:sp>
    </p:spTree>
    <p:extLst>
      <p:ext uri="{BB962C8B-B14F-4D97-AF65-F5344CB8AC3E}">
        <p14:creationId xmlns:p14="http://schemas.microsoft.com/office/powerpoint/2010/main" val="132310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par>
                                <p:cTn id="13" presetID="2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xEl>
                                              <p:pRg st="9" end="9"/>
                                            </p:txEl>
                                          </p:spTgt>
                                        </p:tgtEl>
                                        <p:attrNameLst>
                                          <p:attrName>style.visibility</p:attrName>
                                        </p:attrNameLst>
                                      </p:cBhvr>
                                      <p:to>
                                        <p:strVal val="visible"/>
                                      </p:to>
                                    </p:set>
                                    <p:animEffect transition="in" filter="wipe(down)">
                                      <p:cBhvr>
                                        <p:cTn id="20" dur="10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ChangeArrowheads="1"/>
          </p:cNvSpPr>
          <p:nvPr>
            <p:ph type="title"/>
          </p:nvPr>
        </p:nvSpPr>
        <p:spPr/>
        <p:txBody>
          <a:bodyPr/>
          <a:lstStyle/>
          <a:p>
            <a:pPr algn="ctr"/>
            <a:r>
              <a:rPr lang="en-US" altLang="en-US" sz="2700" b="1" dirty="0">
                <a:latin typeface="+mn-lt"/>
              </a:rPr>
              <a:t>Your HF Transmitter</a:t>
            </a:r>
          </a:p>
        </p:txBody>
      </p:sp>
      <p:sp>
        <p:nvSpPr>
          <p:cNvPr id="59395" name="Rectangle 3"/>
          <p:cNvSpPr>
            <a:spLocks noGrp="1" noChangeArrowheads="1"/>
          </p:cNvSpPr>
          <p:nvPr>
            <p:ph type="body" idx="1"/>
          </p:nvPr>
        </p:nvSpPr>
        <p:spPr>
          <a:xfrm>
            <a:off x="305533" y="780904"/>
            <a:ext cx="8642350" cy="3962637"/>
          </a:xfrm>
        </p:spPr>
        <p:txBody>
          <a:bodyPr>
            <a:normAutofit lnSpcReduction="10000"/>
          </a:bodyPr>
          <a:lstStyle/>
          <a:p>
            <a:pPr>
              <a:buFont typeface="Wingdings" panose="05000000000000000000" pitchFamily="2" charset="2"/>
              <a:buChar char="Ø"/>
            </a:pPr>
            <a:r>
              <a:rPr lang="en-US" dirty="0"/>
              <a:t>If a transceiver’s ALC system is not set properly when transmitting AFSK signals with the radio using single sideband mode, </a:t>
            </a:r>
            <a:r>
              <a:rPr lang="en-US" b="1" dirty="0"/>
              <a:t>Improper action of ALC distorts the signal and can cause spurious emissions. </a:t>
            </a:r>
            <a:r>
              <a:rPr lang="en-US" sz="750" dirty="0"/>
              <a:t>(G4A14)</a:t>
            </a:r>
          </a:p>
          <a:p>
            <a:pPr>
              <a:buFont typeface="Wingdings" panose="05000000000000000000" pitchFamily="2" charset="2"/>
              <a:buChar char="Ø"/>
            </a:pPr>
            <a:endParaRPr lang="en-US" sz="525" dirty="0"/>
          </a:p>
          <a:p>
            <a:pPr>
              <a:buFont typeface="Wingdings" panose="05000000000000000000" pitchFamily="2" charset="2"/>
              <a:buChar char="Ø"/>
            </a:pPr>
            <a:r>
              <a:rPr lang="en-US" altLang="en-US" dirty="0"/>
              <a:t>The purpose of using Automatic Level Control (</a:t>
            </a:r>
            <a:r>
              <a:rPr lang="en-US" altLang="en-US" b="1" dirty="0"/>
              <a:t>ALC</a:t>
            </a:r>
            <a:r>
              <a:rPr lang="en-US" altLang="en-US" dirty="0"/>
              <a:t>) with a RF power amplifier is </a:t>
            </a:r>
            <a:r>
              <a:rPr lang="en-US" altLang="en-US" b="1" dirty="0"/>
              <a:t>to reduce distortion due to excessive drive</a:t>
            </a:r>
            <a:r>
              <a:rPr lang="en-US" altLang="en-US" dirty="0"/>
              <a:t>. </a:t>
            </a:r>
            <a:r>
              <a:rPr lang="en-US" altLang="en-US" sz="750" dirty="0"/>
              <a:t>(G4A05)</a:t>
            </a:r>
            <a:r>
              <a:rPr lang="en-US" altLang="en-US" dirty="0"/>
              <a:t> </a:t>
            </a:r>
          </a:p>
          <a:p>
            <a:pPr>
              <a:buFont typeface="Wingdings" panose="05000000000000000000" pitchFamily="2" charset="2"/>
              <a:buChar char="Ø"/>
            </a:pPr>
            <a:endParaRPr lang="en-US" altLang="en-US" sz="750" b="1" dirty="0"/>
          </a:p>
          <a:p>
            <a:pPr>
              <a:buFont typeface="Wingdings" panose="05000000000000000000" pitchFamily="2" charset="2"/>
              <a:buChar char="Ø"/>
            </a:pPr>
            <a:r>
              <a:rPr lang="en-US" altLang="en-US" b="1" dirty="0"/>
              <a:t>Excessive drive power</a:t>
            </a:r>
            <a:r>
              <a:rPr lang="en-US" altLang="en-US" dirty="0"/>
              <a:t> can lead to </a:t>
            </a:r>
            <a:r>
              <a:rPr lang="en-US" altLang="en-US" b="1" dirty="0"/>
              <a:t>permanent damage </a:t>
            </a:r>
            <a:r>
              <a:rPr lang="en-US" altLang="en-US" dirty="0"/>
              <a:t>when using a solid-state RF power amplifier. </a:t>
            </a:r>
            <a:r>
              <a:rPr lang="en-US" altLang="en-US" sz="750" dirty="0"/>
              <a:t>(G4A07)</a:t>
            </a:r>
            <a:r>
              <a:rPr lang="en-US" altLang="en-US" dirty="0"/>
              <a:t> </a:t>
            </a:r>
          </a:p>
          <a:p>
            <a:pPr>
              <a:buFont typeface="Wingdings" panose="05000000000000000000" pitchFamily="2" charset="2"/>
              <a:buChar char="Ø"/>
            </a:pPr>
            <a:endParaRPr lang="en-US" altLang="en-US" sz="600" dirty="0"/>
          </a:p>
          <a:p>
            <a:pPr>
              <a:buFont typeface="Wingdings" panose="05000000000000000000" pitchFamily="2" charset="2"/>
              <a:buChar char="Ø"/>
            </a:pPr>
            <a:r>
              <a:rPr lang="en-US" altLang="en-US" dirty="0"/>
              <a:t>Another effect of </a:t>
            </a:r>
            <a:r>
              <a:rPr lang="en-US" altLang="en-US" b="1" dirty="0"/>
              <a:t>over-modulation</a:t>
            </a:r>
            <a:r>
              <a:rPr lang="en-US" altLang="en-US" dirty="0"/>
              <a:t> is </a:t>
            </a:r>
            <a:r>
              <a:rPr lang="en-US" altLang="en-US" b="1" dirty="0"/>
              <a:t>excessive bandwidth.</a:t>
            </a:r>
            <a:r>
              <a:rPr lang="en-US" altLang="en-US" dirty="0"/>
              <a:t> </a:t>
            </a:r>
            <a:r>
              <a:rPr lang="en-US" altLang="en-US" sz="750" dirty="0"/>
              <a:t>(G8A08)</a:t>
            </a:r>
            <a:r>
              <a:rPr lang="en-US" altLang="en-US" dirty="0"/>
              <a:t>  </a:t>
            </a:r>
          </a:p>
          <a:p>
            <a:pPr>
              <a:buFont typeface="Wingdings" panose="05000000000000000000" pitchFamily="2" charset="2"/>
              <a:buChar char="Ø"/>
            </a:pPr>
            <a:endParaRPr lang="en-US" altLang="en-US" sz="675" dirty="0"/>
          </a:p>
          <a:p>
            <a:pPr>
              <a:buFont typeface="Wingdings" panose="05000000000000000000" pitchFamily="2" charset="2"/>
              <a:buChar char="Ø"/>
            </a:pPr>
            <a:r>
              <a:rPr lang="en-US" altLang="en-US" dirty="0"/>
              <a:t>An incorrectly adjusted speech processor can cause: </a:t>
            </a:r>
            <a:r>
              <a:rPr lang="en-US" altLang="en-US" sz="750" dirty="0"/>
              <a:t>(G4D03)</a:t>
            </a:r>
            <a:endParaRPr lang="en-US" altLang="en-US" dirty="0"/>
          </a:p>
          <a:p>
            <a:pPr lvl="4">
              <a:buClr>
                <a:schemeClr val="accent1"/>
              </a:buClr>
              <a:buFont typeface="Wingdings" panose="05000000000000000000" pitchFamily="2" charset="2"/>
              <a:buChar char="ü"/>
            </a:pPr>
            <a:r>
              <a:rPr lang="en-US" altLang="en-US" dirty="0"/>
              <a:t>Distorted speech</a:t>
            </a:r>
          </a:p>
          <a:p>
            <a:pPr lvl="4">
              <a:buClr>
                <a:schemeClr val="accent1"/>
              </a:buClr>
              <a:buFont typeface="Wingdings" panose="05000000000000000000" pitchFamily="2" charset="2"/>
              <a:buChar char="ü"/>
            </a:pPr>
            <a:r>
              <a:rPr lang="en-US" altLang="en-US" dirty="0"/>
              <a:t>Splatter</a:t>
            </a:r>
          </a:p>
          <a:p>
            <a:pPr lvl="4">
              <a:buClr>
                <a:srgbClr val="FF0000"/>
              </a:buClr>
              <a:buFont typeface="Wingdings" panose="05000000000000000000" pitchFamily="2" charset="2"/>
              <a:buChar char="ü"/>
            </a:pPr>
            <a:r>
              <a:rPr lang="en-US" altLang="en-US" dirty="0"/>
              <a:t>Excessive background pickup</a:t>
            </a:r>
          </a:p>
          <a:p>
            <a:pPr lvl="5">
              <a:buFont typeface="Wingdings" panose="05000000000000000000" pitchFamily="2" charset="2"/>
              <a:buChar char="v"/>
            </a:pPr>
            <a:r>
              <a:rPr lang="en-US" altLang="en-US" sz="1200" dirty="0">
                <a:solidFill>
                  <a:srgbClr val="FF0000"/>
                </a:solidFill>
              </a:rPr>
              <a:t>All of these choices are correct.</a:t>
            </a:r>
          </a:p>
        </p:txBody>
      </p:sp>
      <p:sp>
        <p:nvSpPr>
          <p:cNvPr id="2" name="Slide Number Placeholder 1"/>
          <p:cNvSpPr>
            <a:spLocks noGrp="1"/>
          </p:cNvSpPr>
          <p:nvPr>
            <p:ph type="sldNum" sz="quarter" idx="12"/>
          </p:nvPr>
        </p:nvSpPr>
        <p:spPr/>
        <p:txBody>
          <a:bodyPr/>
          <a:lstStyle/>
          <a:p>
            <a:pPr>
              <a:defRPr/>
            </a:pPr>
            <a:fld id="{4CC5B40E-843B-4B83-B759-89BFFEAE34FF}" type="slidenum">
              <a:rPr lang="en-US" altLang="en-US" smtClean="0">
                <a:solidFill>
                  <a:srgbClr val="000066"/>
                </a:solidFill>
              </a:rPr>
              <a:pPr>
                <a:defRPr/>
              </a:pPr>
              <a:t>9</a:t>
            </a:fld>
            <a:endParaRPr lang="en-US" altLang="en-US">
              <a:solidFill>
                <a:srgbClr val="000066"/>
              </a:solidFill>
            </a:endParaRPr>
          </a:p>
        </p:txBody>
      </p:sp>
    </p:spTree>
    <p:extLst>
      <p:ext uri="{BB962C8B-B14F-4D97-AF65-F5344CB8AC3E}">
        <p14:creationId xmlns:p14="http://schemas.microsoft.com/office/powerpoint/2010/main" val="285324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wipe(up)">
                                      <p:cBhvr>
                                        <p:cTn id="7" dur="10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200"/>
                                  </p:stCondLst>
                                  <p:childTnLst>
                                    <p:set>
                                      <p:cBhvr>
                                        <p:cTn id="11" dur="1" fill="hold">
                                          <p:stCondLst>
                                            <p:cond delay="0"/>
                                          </p:stCondLst>
                                        </p:cTn>
                                        <p:tgtEl>
                                          <p:spTgt spid="59395">
                                            <p:txEl>
                                              <p:pRg st="2" end="2"/>
                                            </p:txEl>
                                          </p:spTgt>
                                        </p:tgtEl>
                                        <p:attrNameLst>
                                          <p:attrName>style.visibility</p:attrName>
                                        </p:attrNameLst>
                                      </p:cBhvr>
                                      <p:to>
                                        <p:strVal val="visible"/>
                                      </p:to>
                                    </p:set>
                                    <p:animEffect transition="in" filter="wipe(left)">
                                      <p:cBhvr>
                                        <p:cTn id="12" dur="1000"/>
                                        <p:tgtEl>
                                          <p:spTgt spid="593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9395">
                                            <p:txEl>
                                              <p:pRg st="4" end="4"/>
                                            </p:txEl>
                                          </p:spTgt>
                                        </p:tgtEl>
                                        <p:attrNameLst>
                                          <p:attrName>style.visibility</p:attrName>
                                        </p:attrNameLst>
                                      </p:cBhvr>
                                      <p:to>
                                        <p:strVal val="visible"/>
                                      </p:to>
                                    </p:set>
                                    <p:animEffect transition="in" filter="wipe(left)">
                                      <p:cBhvr>
                                        <p:cTn id="17" dur="1000"/>
                                        <p:tgtEl>
                                          <p:spTgt spid="59395">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9395">
                                            <p:txEl>
                                              <p:pRg st="6" end="6"/>
                                            </p:txEl>
                                          </p:spTgt>
                                        </p:tgtEl>
                                        <p:attrNameLst>
                                          <p:attrName>style.visibility</p:attrName>
                                        </p:attrNameLst>
                                      </p:cBhvr>
                                      <p:to>
                                        <p:strVal val="visible"/>
                                      </p:to>
                                    </p:set>
                                    <p:animEffect transition="in" filter="wipe(left)">
                                      <p:cBhvr>
                                        <p:cTn id="22" dur="1000"/>
                                        <p:tgtEl>
                                          <p:spTgt spid="59395">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9395">
                                            <p:txEl>
                                              <p:pRg st="8" end="8"/>
                                            </p:txEl>
                                          </p:spTgt>
                                        </p:tgtEl>
                                        <p:attrNameLst>
                                          <p:attrName>style.visibility</p:attrName>
                                        </p:attrNameLst>
                                      </p:cBhvr>
                                      <p:to>
                                        <p:strVal val="visible"/>
                                      </p:to>
                                    </p:set>
                                    <p:animEffect transition="in" filter="wipe(left)">
                                      <p:cBhvr>
                                        <p:cTn id="27" dur="1000"/>
                                        <p:tgtEl>
                                          <p:spTgt spid="59395">
                                            <p:txEl>
                                              <p:pRg st="8" end="8"/>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9395">
                                            <p:txEl>
                                              <p:pRg st="9" end="9"/>
                                            </p:txEl>
                                          </p:spTgt>
                                        </p:tgtEl>
                                        <p:attrNameLst>
                                          <p:attrName>style.visibility</p:attrName>
                                        </p:attrNameLst>
                                      </p:cBhvr>
                                      <p:to>
                                        <p:strVal val="visible"/>
                                      </p:to>
                                    </p:set>
                                    <p:animEffect transition="in" filter="wipe(left)">
                                      <p:cBhvr>
                                        <p:cTn id="32" dur="1000"/>
                                        <p:tgtEl>
                                          <p:spTgt spid="59395">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9395">
                                            <p:txEl>
                                              <p:pRg st="10" end="10"/>
                                            </p:txEl>
                                          </p:spTgt>
                                        </p:tgtEl>
                                        <p:attrNameLst>
                                          <p:attrName>style.visibility</p:attrName>
                                        </p:attrNameLst>
                                      </p:cBhvr>
                                      <p:to>
                                        <p:strVal val="visible"/>
                                      </p:to>
                                    </p:set>
                                    <p:animEffect transition="in" filter="wipe(left)">
                                      <p:cBhvr>
                                        <p:cTn id="37" dur="1000"/>
                                        <p:tgtEl>
                                          <p:spTgt spid="59395">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59395">
                                            <p:txEl>
                                              <p:pRg st="11" end="11"/>
                                            </p:txEl>
                                          </p:spTgt>
                                        </p:tgtEl>
                                        <p:attrNameLst>
                                          <p:attrName>style.visibility</p:attrName>
                                        </p:attrNameLst>
                                      </p:cBhvr>
                                      <p:to>
                                        <p:strVal val="visible"/>
                                      </p:to>
                                    </p:set>
                                    <p:animEffect transition="in" filter="wipe(left)">
                                      <p:cBhvr>
                                        <p:cTn id="42" dur="1000"/>
                                        <p:tgtEl>
                                          <p:spTgt spid="59395">
                                            <p:txEl>
                                              <p:pRg st="11" end="1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59395">
                                            <p:txEl>
                                              <p:pRg st="12" end="12"/>
                                            </p:txEl>
                                          </p:spTgt>
                                        </p:tgtEl>
                                        <p:attrNameLst>
                                          <p:attrName>style.visibility</p:attrName>
                                        </p:attrNameLst>
                                      </p:cBhvr>
                                      <p:to>
                                        <p:strVal val="visible"/>
                                      </p:to>
                                    </p:set>
                                    <p:animEffect transition="in" filter="wipe(down)">
                                      <p:cBhvr>
                                        <p:cTn id="47" dur="1000"/>
                                        <p:tgtEl>
                                          <p:spTgt spid="59395">
                                            <p:txEl>
                                              <p:pRg st="12" end="12"/>
                                            </p:txEl>
                                          </p:spTgt>
                                        </p:tgtEl>
                                      </p:cBhvr>
                                    </p:animEffect>
                                  </p:childTnLst>
                                </p:cTn>
                              </p:par>
                              <p:par>
                                <p:cTn id="48" presetID="5" presetClass="emph" presetSubtype="1" nodeType="withEffect">
                                  <p:stCondLst>
                                    <p:cond delay="0"/>
                                  </p:stCondLst>
                                  <p:childTnLst>
                                    <p:set>
                                      <p:cBhvr override="childStyle">
                                        <p:cTn id="49" dur="indefinite"/>
                                        <p:tgtEl>
                                          <p:spTgt spid="59395">
                                            <p:txEl>
                                              <p:pRg st="12" end="12"/>
                                            </p:txEl>
                                          </p:spTgt>
                                        </p:tgtEl>
                                        <p:attrNameLst>
                                          <p:attrName>style.fontStyle</p:attrName>
                                        </p:attrNameLst>
                                      </p:cBhvr>
                                      <p:to>
                                        <p:strVal val="normal"/>
                                      </p:to>
                                    </p:set>
                                    <p:set>
                                      <p:cBhvr override="childStyle">
                                        <p:cTn id="50" dur="indefinite"/>
                                        <p:tgtEl>
                                          <p:spTgt spid="59395">
                                            <p:txEl>
                                              <p:pRg st="12" end="12"/>
                                            </p:txEl>
                                          </p:spTgt>
                                        </p:tgtEl>
                                        <p:attrNameLst>
                                          <p:attrName>style.fontWeight</p:attrName>
                                        </p:attrNameLst>
                                      </p:cBhvr>
                                      <p:to>
                                        <p:strVal val="bold"/>
                                      </p:to>
                                    </p:set>
                                    <p:set>
                                      <p:cBhvr override="childStyle">
                                        <p:cTn id="51" dur="indefinite"/>
                                        <p:tgtEl>
                                          <p:spTgt spid="59395">
                                            <p:txEl>
                                              <p:pRg st="12" end="12"/>
                                            </p:txEl>
                                          </p:spTgt>
                                        </p:tgtEl>
                                        <p:attrNameLst>
                                          <p:attrName>style.textDecorationUnderline</p:attrName>
                                        </p:attrNameLst>
                                      </p:cBhvr>
                                      <p:to>
                                        <p:strVal val="false"/>
                                      </p:to>
                                    </p:set>
                                  </p:childTnLst>
                                </p:cTn>
                              </p:par>
                              <p:par>
                                <p:cTn id="52" presetID="8" presetClass="emph" presetSubtype="0" fill="hold" nodeType="withEffect">
                                  <p:stCondLst>
                                    <p:cond delay="0"/>
                                  </p:stCondLst>
                                  <p:childTnLst>
                                    <p:animRot by="21600000">
                                      <p:cBhvr>
                                        <p:cTn id="53" dur="1000" fill="hold"/>
                                        <p:tgtEl>
                                          <p:spTgt spid="59395">
                                            <p:txEl>
                                              <p:pRg st="12" end="1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6F5C8E26997E48BCF097F87A3D1CF5" ma:contentTypeVersion="13" ma:contentTypeDescription="Create a new document." ma:contentTypeScope="" ma:versionID="ddcca043e8fc576d2399d6b74c16933c">
  <xsd:schema xmlns:xsd="http://www.w3.org/2001/XMLSchema" xmlns:xs="http://www.w3.org/2001/XMLSchema" xmlns:p="http://schemas.microsoft.com/office/2006/metadata/properties" xmlns:ns3="f04062e0-2023-4c39-ad39-600b8b0595de" xmlns:ns4="e8a2c2f9-2ed2-4a46-8a48-ff7b34f12952" targetNamespace="http://schemas.microsoft.com/office/2006/metadata/properties" ma:root="true" ma:fieldsID="f4b075e0bccf045117097ce3ad2e2a9e" ns3:_="" ns4:_="">
    <xsd:import namespace="f04062e0-2023-4c39-ad39-600b8b0595de"/>
    <xsd:import namespace="e8a2c2f9-2ed2-4a46-8a48-ff7b34f12952"/>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4062e0-2023-4c39-ad39-600b8b0595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a2c2f9-2ed2-4a46-8a48-ff7b34f129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f04062e0-2023-4c39-ad39-600b8b0595de" xsi:nil="true"/>
  </documentManagement>
</p:properties>
</file>

<file path=customXml/itemProps1.xml><?xml version="1.0" encoding="utf-8"?>
<ds:datastoreItem xmlns:ds="http://schemas.openxmlformats.org/officeDocument/2006/customXml" ds:itemID="{1C4C9E95-706C-4D22-88E4-79FC1301D2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4062e0-2023-4c39-ad39-600b8b0595de"/>
    <ds:schemaRef ds:uri="e8a2c2f9-2ed2-4a46-8a48-ff7b34f129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104BDE-CB90-4C71-B2DF-8A60EBC4A097}">
  <ds:schemaRefs>
    <ds:schemaRef ds:uri="http://schemas.microsoft.com/sharepoint/v3/contenttype/forms"/>
  </ds:schemaRefs>
</ds:datastoreItem>
</file>

<file path=customXml/itemProps3.xml><?xml version="1.0" encoding="utf-8"?>
<ds:datastoreItem xmlns:ds="http://schemas.openxmlformats.org/officeDocument/2006/customXml" ds:itemID="{4449D0C1-85B3-4830-9ADA-8204F1B8E445}">
  <ds:schemaRefs>
    <ds:schemaRef ds:uri="http://purl.org/dc/terms/"/>
    <ds:schemaRef ds:uri="http://schemas.microsoft.com/office/2006/metadata/properties"/>
    <ds:schemaRef ds:uri="http://purl.org/dc/elements/1.1/"/>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f04062e0-2023-4c39-ad39-600b8b0595de"/>
    <ds:schemaRef ds:uri="e8a2c2f9-2ed2-4a46-8a48-ff7b34f1295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1536</TotalTime>
  <Words>3316</Words>
  <Application>Microsoft Office PowerPoint</Application>
  <PresentationFormat>On-screen Show (16:9)</PresentationFormat>
  <Paragraphs>543</Paragraphs>
  <Slides>68</Slides>
  <Notes>10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Arial</vt:lpstr>
      <vt:lpstr>Calibri</vt:lpstr>
      <vt:lpstr>Calibri (Body)</vt:lpstr>
      <vt:lpstr>Georgia</vt:lpstr>
      <vt:lpstr>Rockwell</vt:lpstr>
      <vt:lpstr>StarSymbol</vt:lpstr>
      <vt:lpstr>Tahoma</vt:lpstr>
      <vt:lpstr>Times New Roman</vt:lpstr>
      <vt:lpstr>Verdana</vt:lpstr>
      <vt:lpstr>Wingdings</vt:lpstr>
      <vt:lpstr>1_Office Theme</vt:lpstr>
      <vt:lpstr>PowerPoint Presentation</vt:lpstr>
      <vt:lpstr>General Licensing Course</vt:lpstr>
      <vt:lpstr>PowerPoint Presentation</vt:lpstr>
      <vt:lpstr>General Licensing Class Chapter 10</vt:lpstr>
      <vt:lpstr>Amateur Radio General Class Element 3 Course Presentation</vt:lpstr>
      <vt:lpstr>Your HF Transmitter</vt:lpstr>
      <vt:lpstr>PowerPoint Presentation</vt:lpstr>
      <vt:lpstr>Your HF Transmitter</vt:lpstr>
      <vt:lpstr>Your HF Transmitter</vt:lpstr>
      <vt:lpstr>Your HF Transmitter</vt:lpstr>
      <vt:lpstr>Your HF Transmitter</vt:lpstr>
      <vt:lpstr>Your HF Transmitter</vt:lpstr>
      <vt:lpstr>Your HF Transmitter</vt:lpstr>
      <vt:lpstr>Your HF Transmitter</vt:lpstr>
      <vt:lpstr>PowerPoint Presentation</vt:lpstr>
      <vt:lpstr>Your HF Transmitter</vt:lpstr>
      <vt:lpstr>Your HF Transmitter</vt:lpstr>
      <vt:lpstr>Your HF Transmitter</vt:lpstr>
      <vt:lpstr>Your HF Transmitter</vt:lpstr>
      <vt:lpstr>Your HF Transmitter</vt:lpstr>
      <vt:lpstr>Your HF Transmitter</vt:lpstr>
      <vt:lpstr>Your HF Transmitter</vt:lpstr>
      <vt:lpstr>PowerPoint Presentation</vt:lpstr>
      <vt:lpstr>Your HF Transmitter</vt:lpstr>
      <vt:lpstr>PowerPoint Presentation</vt:lpstr>
      <vt:lpstr>PowerPoint Presentation</vt:lpstr>
      <vt:lpstr>  </vt:lpstr>
      <vt:lpstr>G8A05 What type of modulation varies the instantaneous power level of the RF signal?</vt:lpstr>
      <vt:lpstr>G7C02  What output is produced by a balanced modulator?</vt:lpstr>
      <vt:lpstr>G7C03 What is one reason to use an impedance matching transformer at a transmitter output?</vt:lpstr>
      <vt:lpstr>G7C01  What circuit is used to select one of the sidebands from a balanced modulator?</vt:lpstr>
      <vt:lpstr>G8A07  Which of the following phone emissions uses the narrowest bandwidth?</vt:lpstr>
      <vt:lpstr>G4D01 What is the purpose of a speech processor in a transceiver?</vt:lpstr>
      <vt:lpstr>G4D02  How does a speech processor affect a single sideband phone signal?</vt:lpstr>
      <vt:lpstr>G2A12 What control is typically adjusted for proper ALC setting on a single sideband transceiver?</vt:lpstr>
      <vt:lpstr>G4A05 Why is automatic level control (ALC) used with an RF power amplifier?</vt:lpstr>
      <vt:lpstr>G8A08 Which of the following is an effect of overmodulation?</vt:lpstr>
      <vt:lpstr>G4D03 What is the effect of an incorrectly adjusted speech processor?</vt:lpstr>
      <vt:lpstr>G8A10 What is meant by the term “flat-topping,” when referring to an amplitude-modulated phone signal?</vt:lpstr>
      <vt:lpstr>G4B08 What transmitter performance parameter does a two-tone test analyze?</vt:lpstr>
      <vt:lpstr>G4B07 What signals are used to conduct a two-tone test?</vt:lpstr>
      <vt:lpstr>G8A11 What is the modulation envelope of an AM signal?</vt:lpstr>
      <vt:lpstr>G4B01 What item of test equipment contains horizontal and vertical channel amplifiers?</vt:lpstr>
      <vt:lpstr>G4B03 Which of the following is the best instrument to use for checking the keying waveform of a CW transmitter?</vt:lpstr>
      <vt:lpstr>G4B04 What signal source is connected to the vertical input of an oscilloscope when checking the RF envelope pattern of a transmitted signal?</vt:lpstr>
      <vt:lpstr>G4B02 Which of the following is an advantage of an oscilloscope versus a digital voltmeter?</vt:lpstr>
      <vt:lpstr>G7B01 What item of test equipment contains horizontal and vertical channel amplifiers?</vt:lpstr>
      <vt:lpstr>G8A03 What is the name of the process that changes the instantaneous frequency of an RF wave to convey information?</vt:lpstr>
      <vt:lpstr>G8B04 What is the stage in a VHF FM transmitter that generates a harmonic of a lower frequency signal to reach the desired operating frequency?</vt:lpstr>
      <vt:lpstr>G8B06 What is the total bandwidth of an FM phone transmission having 5 kHz deviation and 3 kHz modulating frequency?</vt:lpstr>
      <vt:lpstr>G8B07 What is the frequency deviation for a 12.21 MHz reactance modulated oscillator in a 5 kHz deviation, 146.52 MHz FM phone transmitter?</vt:lpstr>
      <vt:lpstr>G8A04 What emission is produced by a reactance modulator connected to a transmitter RF amplifier stage?</vt:lpstr>
      <vt:lpstr>G8A02 What is the name of the process that changes the phase angle of an RF signal to convey information?</vt:lpstr>
      <vt:lpstr>G7B08 How is the efficiency of an RF power amplifier determined?</vt:lpstr>
      <vt:lpstr>G5B14 What is the output PEP of 500 volts peak-to-peak across a 50-ohm load?</vt:lpstr>
      <vt:lpstr>G5B11 What is the ratio of PEP to average power for an unmodulated carrier?</vt:lpstr>
      <vt:lpstr>G1C11 What measurement is specified by FCC rules that regulate maximum power?</vt:lpstr>
      <vt:lpstr>G5B13 What is the output PEP of an unmodulated carrier if the average power is 1060 watts?</vt:lpstr>
      <vt:lpstr>G5B01 What dB change represents a factor of two increase or decrease in power?</vt:lpstr>
      <vt:lpstr>G7B04 In a Class A amplifier, what percentage of the time does the amplifying device conduct?</vt:lpstr>
      <vt:lpstr>G7B11 For which of the following modes is a Class C power stage appropriate for amplifying a modulated signal?</vt:lpstr>
      <vt:lpstr>G7B02 Which of these classes of amplifiers has the highest efficiency?</vt:lpstr>
      <vt:lpstr>G7B10 Which of the following describes a linear amplifier?</vt:lpstr>
      <vt:lpstr>G4A08 What is the correct adjustment for the LOAD or COUPLING control of a vacuum tube RF power amplifier?</vt:lpstr>
      <vt:lpstr>G4A04 What is the effect on plate current of the correct setting of a vacuum-tube RF power amplifier’s TUNE control?</vt:lpstr>
      <vt:lpstr>G4A09 What is the purpose of delaying RF output after activating a transmitter’s keying line to an external amplifier?</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Van Wyk</dc:creator>
  <cp:lastModifiedBy>Eliza Croarkin</cp:lastModifiedBy>
  <cp:revision>127</cp:revision>
  <dcterms:created xsi:type="dcterms:W3CDTF">2020-04-15T07:22:14Z</dcterms:created>
  <dcterms:modified xsi:type="dcterms:W3CDTF">2024-08-15T18:06:11Z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D42828A9-C22B-4EFA-8142-F6BB96C99A82</vt:lpwstr>
  </property>
  <property fmtid="{D5CDD505-2E9C-101B-9397-08002B2CF9AE}" pid="3" name="ArticulatePath">
    <vt:lpwstr>August 2020 ARRL Template</vt:lpwstr>
  </property>
  <property fmtid="{D5CDD505-2E9C-101B-9397-08002B2CF9AE}" pid="4" name="ContentTypeId">
    <vt:lpwstr>0x010100216F5C8E26997E48BCF097F87A3D1CF5</vt:lpwstr>
  </property>
</Properties>
</file>