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 id="2147483750" r:id="rId3"/>
    <p:sldMasterId id="2147483774" r:id="rId4"/>
    <p:sldMasterId id="2147483786" r:id="rId5"/>
    <p:sldMasterId id="2147483837" r:id="rId6"/>
    <p:sldMasterId id="2147483850" r:id="rId7"/>
    <p:sldMasterId id="2147483876" r:id="rId8"/>
    <p:sldMasterId id="2147483890" r:id="rId9"/>
    <p:sldMasterId id="2147483903" r:id="rId10"/>
    <p:sldMasterId id="2147483917" r:id="rId11"/>
  </p:sldMasterIdLst>
  <p:notesMasterIdLst>
    <p:notesMasterId r:id="rId171"/>
  </p:notesMasterIdLst>
  <p:sldIdLst>
    <p:sldId id="518" r:id="rId12"/>
    <p:sldId id="517" r:id="rId13"/>
    <p:sldId id="393" r:id="rId14"/>
    <p:sldId id="409" r:id="rId15"/>
    <p:sldId id="394" r:id="rId16"/>
    <p:sldId id="395" r:id="rId17"/>
    <p:sldId id="410" r:id="rId18"/>
    <p:sldId id="408" r:id="rId19"/>
    <p:sldId id="412" r:id="rId20"/>
    <p:sldId id="413" r:id="rId21"/>
    <p:sldId id="415" r:id="rId22"/>
    <p:sldId id="414" r:id="rId23"/>
    <p:sldId id="411" r:id="rId24"/>
    <p:sldId id="396" r:id="rId25"/>
    <p:sldId id="397" r:id="rId26"/>
    <p:sldId id="398" r:id="rId27"/>
    <p:sldId id="399" r:id="rId28"/>
    <p:sldId id="400" r:id="rId29"/>
    <p:sldId id="661" r:id="rId30"/>
    <p:sldId id="401" r:id="rId31"/>
    <p:sldId id="261" r:id="rId32"/>
    <p:sldId id="262" r:id="rId33"/>
    <p:sldId id="263" r:id="rId34"/>
    <p:sldId id="264" r:id="rId35"/>
    <p:sldId id="416" r:id="rId36"/>
    <p:sldId id="422" r:id="rId37"/>
    <p:sldId id="643" r:id="rId38"/>
    <p:sldId id="644" r:id="rId39"/>
    <p:sldId id="607" r:id="rId40"/>
    <p:sldId id="608" r:id="rId41"/>
    <p:sldId id="645" r:id="rId42"/>
    <p:sldId id="646" r:id="rId43"/>
    <p:sldId id="647" r:id="rId44"/>
    <p:sldId id="648" r:id="rId45"/>
    <p:sldId id="427" r:id="rId46"/>
    <p:sldId id="428" r:id="rId47"/>
    <p:sldId id="649" r:id="rId48"/>
    <p:sldId id="650" r:id="rId49"/>
    <p:sldId id="429" r:id="rId50"/>
    <p:sldId id="430" r:id="rId51"/>
    <p:sldId id="281" r:id="rId52"/>
    <p:sldId id="282" r:id="rId53"/>
    <p:sldId id="283" r:id="rId54"/>
    <p:sldId id="605" r:id="rId55"/>
    <p:sldId id="606" r:id="rId56"/>
    <p:sldId id="288" r:id="rId57"/>
    <p:sldId id="289" r:id="rId58"/>
    <p:sldId id="651" r:id="rId59"/>
    <p:sldId id="652" r:id="rId60"/>
    <p:sldId id="292" r:id="rId61"/>
    <p:sldId id="293" r:id="rId62"/>
    <p:sldId id="609" r:id="rId63"/>
    <p:sldId id="610" r:id="rId64"/>
    <p:sldId id="611" r:id="rId65"/>
    <p:sldId id="612" r:id="rId66"/>
    <p:sldId id="653" r:id="rId67"/>
    <p:sldId id="654" r:id="rId68"/>
    <p:sldId id="593" r:id="rId69"/>
    <p:sldId id="594" r:id="rId70"/>
    <p:sldId id="402" r:id="rId71"/>
    <p:sldId id="403" r:id="rId72"/>
    <p:sldId id="655" r:id="rId73"/>
    <p:sldId id="656" r:id="rId74"/>
    <p:sldId id="406" r:id="rId75"/>
    <p:sldId id="407" r:id="rId76"/>
    <p:sldId id="559" r:id="rId77"/>
    <p:sldId id="560" r:id="rId78"/>
    <p:sldId id="438" r:id="rId79"/>
    <p:sldId id="439" r:id="rId80"/>
    <p:sldId id="440" r:id="rId81"/>
    <p:sldId id="561" r:id="rId82"/>
    <p:sldId id="595" r:id="rId83"/>
    <p:sldId id="596" r:id="rId84"/>
    <p:sldId id="590" r:id="rId85"/>
    <p:sldId id="591" r:id="rId86"/>
    <p:sldId id="568" r:id="rId87"/>
    <p:sldId id="569" r:id="rId88"/>
    <p:sldId id="450" r:id="rId89"/>
    <p:sldId id="548" r:id="rId90"/>
    <p:sldId id="564" r:id="rId91"/>
    <p:sldId id="565" r:id="rId92"/>
    <p:sldId id="613" r:id="rId93"/>
    <p:sldId id="614" r:id="rId94"/>
    <p:sldId id="615" r:id="rId95"/>
    <p:sldId id="616" r:id="rId96"/>
    <p:sldId id="544" r:id="rId97"/>
    <p:sldId id="545" r:id="rId98"/>
    <p:sldId id="617" r:id="rId99"/>
    <p:sldId id="618" r:id="rId100"/>
    <p:sldId id="573" r:id="rId101"/>
    <p:sldId id="572" r:id="rId102"/>
    <p:sldId id="641" r:id="rId103"/>
    <p:sldId id="642" r:id="rId104"/>
    <p:sldId id="619" r:id="rId105"/>
    <p:sldId id="620" r:id="rId106"/>
    <p:sldId id="621" r:id="rId107"/>
    <p:sldId id="622" r:id="rId108"/>
    <p:sldId id="320" r:id="rId109"/>
    <p:sldId id="321" r:id="rId110"/>
    <p:sldId id="657" r:id="rId111"/>
    <p:sldId id="658" r:id="rId112"/>
    <p:sldId id="623" r:id="rId113"/>
    <p:sldId id="624" r:id="rId114"/>
    <p:sldId id="625" r:id="rId115"/>
    <p:sldId id="626" r:id="rId116"/>
    <p:sldId id="592" r:id="rId117"/>
    <p:sldId id="477" r:id="rId118"/>
    <p:sldId id="478" r:id="rId119"/>
    <p:sldId id="479" r:id="rId120"/>
    <p:sldId id="627" r:id="rId121"/>
    <p:sldId id="628" r:id="rId122"/>
    <p:sldId id="482" r:id="rId123"/>
    <p:sldId id="483" r:id="rId124"/>
    <p:sldId id="484" r:id="rId125"/>
    <p:sldId id="485" r:id="rId126"/>
    <p:sldId id="486" r:id="rId127"/>
    <p:sldId id="487" r:id="rId128"/>
    <p:sldId id="488" r:id="rId129"/>
    <p:sldId id="489" r:id="rId130"/>
    <p:sldId id="597" r:id="rId131"/>
    <p:sldId id="598" r:id="rId132"/>
    <p:sldId id="599" r:id="rId133"/>
    <p:sldId id="600" r:id="rId134"/>
    <p:sldId id="601" r:id="rId135"/>
    <p:sldId id="602" r:id="rId136"/>
    <p:sldId id="495" r:id="rId137"/>
    <p:sldId id="496" r:id="rId138"/>
    <p:sldId id="493" r:id="rId139"/>
    <p:sldId id="494" r:id="rId140"/>
    <p:sldId id="497" r:id="rId141"/>
    <p:sldId id="498" r:id="rId142"/>
    <p:sldId id="499" r:id="rId143"/>
    <p:sldId id="500" r:id="rId144"/>
    <p:sldId id="603" r:id="rId145"/>
    <p:sldId id="604" r:id="rId146"/>
    <p:sldId id="629" r:id="rId147"/>
    <p:sldId id="630" r:id="rId148"/>
    <p:sldId id="631" r:id="rId149"/>
    <p:sldId id="632" r:id="rId150"/>
    <p:sldId id="328" r:id="rId151"/>
    <p:sldId id="329" r:id="rId152"/>
    <p:sldId id="330" r:id="rId153"/>
    <p:sldId id="331" r:id="rId154"/>
    <p:sldId id="633" r:id="rId155"/>
    <p:sldId id="634" r:id="rId156"/>
    <p:sldId id="506" r:id="rId157"/>
    <p:sldId id="507" r:id="rId158"/>
    <p:sldId id="635" r:id="rId159"/>
    <p:sldId id="636" r:id="rId160"/>
    <p:sldId id="510" r:id="rId161"/>
    <p:sldId id="511" r:id="rId162"/>
    <p:sldId id="637" r:id="rId163"/>
    <p:sldId id="638" r:id="rId164"/>
    <p:sldId id="659" r:id="rId165"/>
    <p:sldId id="660" r:id="rId166"/>
    <p:sldId id="639" r:id="rId167"/>
    <p:sldId id="640" r:id="rId168"/>
    <p:sldId id="389" r:id="rId169"/>
    <p:sldId id="390" r:id="rId1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0" d="100"/>
          <a:sy n="110" d="100"/>
        </p:scale>
        <p:origin x="-1620" y="-78"/>
      </p:cViewPr>
      <p:guideLst>
        <p:guide orient="horz" pos="2160"/>
        <p:guide pos="2880"/>
      </p:guideLst>
    </p:cSldViewPr>
  </p:slideViewPr>
  <p:notesTextViewPr>
    <p:cViewPr>
      <p:scale>
        <a:sx n="1" d="1"/>
        <a:sy n="1" d="1"/>
      </p:scale>
      <p:origin x="0" y="0"/>
    </p:cViewPr>
  </p:notesTextViewPr>
  <p:sorterViewPr>
    <p:cViewPr>
      <p:scale>
        <a:sx n="100" d="100"/>
        <a:sy n="100" d="100"/>
      </p:scale>
      <p:origin x="0" y="24756"/>
    </p:cViewPr>
  </p:sorterViewPr>
  <p:notesViewPr>
    <p:cSldViewPr>
      <p:cViewPr varScale="1">
        <p:scale>
          <a:sx n="87" d="100"/>
          <a:sy n="87" d="100"/>
        </p:scale>
        <p:origin x="-38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38" Type="http://schemas.openxmlformats.org/officeDocument/2006/relationships/slide" Target="slides/slide127.xml"/><Relationship Id="rId154" Type="http://schemas.openxmlformats.org/officeDocument/2006/relationships/slide" Target="slides/slide143.xml"/><Relationship Id="rId159" Type="http://schemas.openxmlformats.org/officeDocument/2006/relationships/slide" Target="slides/slide148.xml"/><Relationship Id="rId175" Type="http://schemas.openxmlformats.org/officeDocument/2006/relationships/tableStyles" Target="tableStyles.xml"/><Relationship Id="rId170" Type="http://schemas.openxmlformats.org/officeDocument/2006/relationships/slide" Target="slides/slide159.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144" Type="http://schemas.openxmlformats.org/officeDocument/2006/relationships/slide" Target="slides/slide133.xml"/><Relationship Id="rId149" Type="http://schemas.openxmlformats.org/officeDocument/2006/relationships/slide" Target="slides/slide13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160" Type="http://schemas.openxmlformats.org/officeDocument/2006/relationships/slide" Target="slides/slide149.xml"/><Relationship Id="rId165" Type="http://schemas.openxmlformats.org/officeDocument/2006/relationships/slide" Target="slides/slide15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slide" Target="slides/slide123.xml"/><Relationship Id="rId139" Type="http://schemas.openxmlformats.org/officeDocument/2006/relationships/slide" Target="slides/slide128.xml"/><Relationship Id="rId80" Type="http://schemas.openxmlformats.org/officeDocument/2006/relationships/slide" Target="slides/slide69.xml"/><Relationship Id="rId85" Type="http://schemas.openxmlformats.org/officeDocument/2006/relationships/slide" Target="slides/slide74.xml"/><Relationship Id="rId150" Type="http://schemas.openxmlformats.org/officeDocument/2006/relationships/slide" Target="slides/slide139.xml"/><Relationship Id="rId155" Type="http://schemas.openxmlformats.org/officeDocument/2006/relationships/slide" Target="slides/slide144.xml"/><Relationship Id="rId171" Type="http://schemas.openxmlformats.org/officeDocument/2006/relationships/notesMaster" Target="notesMasters/notesMaster1.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slide" Target="slides/slide113.xml"/><Relationship Id="rId129" Type="http://schemas.openxmlformats.org/officeDocument/2006/relationships/slide" Target="slides/slide118.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40" Type="http://schemas.openxmlformats.org/officeDocument/2006/relationships/slide" Target="slides/slide129.xml"/><Relationship Id="rId145" Type="http://schemas.openxmlformats.org/officeDocument/2006/relationships/slide" Target="slides/slide134.xml"/><Relationship Id="rId161" Type="http://schemas.openxmlformats.org/officeDocument/2006/relationships/slide" Target="slides/slide150.xml"/><Relationship Id="rId166" Type="http://schemas.openxmlformats.org/officeDocument/2006/relationships/slide" Target="slides/slide15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30" Type="http://schemas.openxmlformats.org/officeDocument/2006/relationships/slide" Target="slides/slide119.xml"/><Relationship Id="rId135" Type="http://schemas.openxmlformats.org/officeDocument/2006/relationships/slide" Target="slides/slide124.xml"/><Relationship Id="rId143" Type="http://schemas.openxmlformats.org/officeDocument/2006/relationships/slide" Target="slides/slide132.xml"/><Relationship Id="rId148" Type="http://schemas.openxmlformats.org/officeDocument/2006/relationships/slide" Target="slides/slide137.xml"/><Relationship Id="rId151" Type="http://schemas.openxmlformats.org/officeDocument/2006/relationships/slide" Target="slides/slide140.xml"/><Relationship Id="rId156" Type="http://schemas.openxmlformats.org/officeDocument/2006/relationships/slide" Target="slides/slide145.xml"/><Relationship Id="rId164" Type="http://schemas.openxmlformats.org/officeDocument/2006/relationships/slide" Target="slides/slide153.xml"/><Relationship Id="rId169" Type="http://schemas.openxmlformats.org/officeDocument/2006/relationships/slide" Target="slides/slide158.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presProps" Target="presProps.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slide" Target="slides/slide135.xml"/><Relationship Id="rId167" Type="http://schemas.openxmlformats.org/officeDocument/2006/relationships/slide" Target="slides/slide156.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162" Type="http://schemas.openxmlformats.org/officeDocument/2006/relationships/slide" Target="slides/slide15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157" Type="http://schemas.openxmlformats.org/officeDocument/2006/relationships/slide" Target="slides/slide146.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slide" Target="slides/slide141.xml"/><Relationship Id="rId173"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168" Type="http://schemas.openxmlformats.org/officeDocument/2006/relationships/slide" Target="slides/slide157.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slide" Target="slides/slide152.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 Id="rId174" Type="http://schemas.openxmlformats.org/officeDocument/2006/relationships/theme" Target="theme/theme1.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slide" Target="slides/slide1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21DD95-3F54-4EA9-A015-8E756F3E750A}" type="datetimeFigureOut">
              <a:rPr lang="en-US" smtClean="0"/>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43DD2-6756-4255-B211-639615F77C2C}" type="slidenum">
              <a:rPr lang="en-US" smtClean="0"/>
              <a:t>‹#›</a:t>
            </a:fld>
            <a:endParaRPr lang="en-US"/>
          </a:p>
        </p:txBody>
      </p:sp>
    </p:spTree>
    <p:extLst>
      <p:ext uri="{BB962C8B-B14F-4D97-AF65-F5344CB8AC3E}">
        <p14:creationId xmlns:p14="http://schemas.microsoft.com/office/powerpoint/2010/main" val="63694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3D06AA04-13D8-4FAB-A9BA-A760789C4C48}" type="slidenum">
              <a:rPr lang="en-US">
                <a:solidFill>
                  <a:prstClr val="black"/>
                </a:solidFill>
                <a:latin typeface="Arial" charset="0"/>
              </a:rPr>
              <a:pPr eaLnBrk="1" hangingPunct="1"/>
              <a:t>3</a:t>
            </a:fld>
            <a:endParaRPr lang="en-US">
              <a:solidFill>
                <a:prstClr val="black"/>
              </a:solidFill>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key points are the D, E and F layers.  The F layer splits and becomes F1 and F2 with the additional energy from the daytime sun.  The D and E layers disappear at night without the sun’s energy.  The D layer absorbs most RF power, particularly at low frequencies.  The other layers will reflect RF energy.  The higher the layer, the further the contact possible.</a:t>
            </a:r>
          </a:p>
          <a:p>
            <a:r>
              <a:rPr lang="en-US" dirty="0" smtClean="0"/>
              <a:t>Propagation conditions are a balance between the D layer absorption of lower frequencies and the reflection of the higher frequencies by the upper layers.  As more of the sun’s energy (primarily electromagnetic and particle emissions) strikes the ionosphere, all the layers grown in size and density.  The D layer will absorb more low frequency RF and the upper layers will reflect more high frequency RF.  This creates a window of frequencies above the Lowest Usable Frequency (LUF) and Maximum Usable Frequency (MUF) that will work for long distance communications.</a:t>
            </a:r>
          </a:p>
          <a:p>
            <a:r>
              <a:rPr lang="en-US" dirty="0" smtClean="0"/>
              <a:t>Sunspots provide huge amounts of energy to reflect radio waves in the ionosphere and are especially important in the upper bands.  The sun rotates (solar day) every 28 days.  This means if conditions are good on one day, they are likely to repeat 28 days later when the earth is in the same position.  </a:t>
            </a:r>
          </a:p>
          <a:p>
            <a:r>
              <a:rPr lang="en-US" dirty="0" smtClean="0"/>
              <a:t>Because the sun is so critical for communications, measurements are constantly being made of the “Solar Flux” (RF energy emitted by the sun).  In the US, WWV broadcasts reports with the “Solar Flux Index” (a measure of solar activity that is taken at a specific frequency) every hour.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B94C1A3A-EAE8-477B-9F88-6343518812AF}" type="slidenum">
              <a:rPr lang="en-US">
                <a:solidFill>
                  <a:prstClr val="black"/>
                </a:solidFill>
              </a:rPr>
              <a:pPr eaLnBrk="1" hangingPunct="1"/>
              <a:t>20</a:t>
            </a:fld>
            <a:endParaRPr lang="en-US">
              <a:solidFill>
                <a:prstClr val="black"/>
              </a:solidFill>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Waves traveling through a transmission line will continue until they meet an obstruction – a change in impedance.  An open or short will result in the complete reflection of the wave shown above.  This would create a perfect standing wave.  In cases where there is simply an impedance mismatch, only some of the energy would be reflected creating smaller standing waves.  These standing waves are energy lost, although whatever isn’t lost in the feed line will eventually will reflect and radiate.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3D06AA04-13D8-4FAB-A9BA-A760789C4C48}" type="slidenum">
              <a:rPr lang="en-US">
                <a:solidFill>
                  <a:prstClr val="black"/>
                </a:solidFill>
                <a:latin typeface="Arial" charset="0"/>
              </a:rPr>
              <a:pPr eaLnBrk="1" hangingPunct="1"/>
              <a:t>42</a:t>
            </a:fld>
            <a:endParaRPr lang="en-US">
              <a:solidFill>
                <a:prstClr val="black"/>
              </a:solidFill>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key points are the D, E and F layers.  The F layer splits and becomes F1 and F2 with the additional energy from the daytime sun.  The D and E layers disappear at night without the sun’s energy.  The D layer absorbs most RF power, particularly at low frequencies.  The other layers will reflect RF energy.  The higher the layer, the further the contact possible.</a:t>
            </a:r>
          </a:p>
          <a:p>
            <a:r>
              <a:rPr lang="en-US" smtClean="0"/>
              <a:t>Propagation conditions are a balance between the D layer absorption of lower frequencies and the reflection of the higher frequencies by the upper layers.  As more of the sun’s energy (primarily electromagnetic and particle emissions) strikes the ionosphere, all the layers grown in size and density.  The D layer will absorb more low frequency RF and the upper layers will reflect more high frequency RF.  This creates a window of frequencies above the Lowest Usable Frequency (LUF) and Maximum Usable Frequency (MUF) that will work for long distance communications.</a:t>
            </a:r>
          </a:p>
          <a:p>
            <a:r>
              <a:rPr lang="en-US" smtClean="0"/>
              <a:t>Sunspots provide huge amounts of energy to reflect radio waves in the ionosphere and are especially important in the upper bands.  The sun rotates (solar day) every 28 days.  This means if conditions are good on one day, they are likely to repeat 28 days later when the earth is in the same position.  </a:t>
            </a:r>
          </a:p>
          <a:p>
            <a:r>
              <a:rPr lang="en-US" smtClean="0"/>
              <a:t>Because the sun is so critical for communications, measurements are constantly being made of the “Solar Flux” (RF energy emitted by the sun).  In the US, WWV broadcasts reports with the “Solar Flux Index” (a measure of solar activity that is taken at a specific frequency) every hour.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03653946-AE23-464C-8E50-9FB7EE4F82A3}" type="slidenum">
              <a:rPr lang="en-US">
                <a:solidFill>
                  <a:prstClr val="black"/>
                </a:solidFill>
              </a:rPr>
              <a:pPr eaLnBrk="1" hangingPunct="1"/>
              <a:t>118</a:t>
            </a:fld>
            <a:endParaRPr lang="en-US">
              <a:solidFill>
                <a:prstClr val="black"/>
              </a:solidFill>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Since wavelength is provided, this calculation is much simpler.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1963D28F-91A6-4A54-926A-73A8AE1AE91B}" type="slidenum">
              <a:rPr lang="en-US">
                <a:solidFill>
                  <a:prstClr val="black"/>
                </a:solidFill>
              </a:rPr>
              <a:pPr eaLnBrk="1" hangingPunct="1"/>
              <a:t>5</a:t>
            </a:fld>
            <a:endParaRPr lang="en-US">
              <a:solidFill>
                <a:prstClr val="black"/>
              </a:solidFill>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Antennas can be classified in any number of ways. For example their orientation, size, shape. We can also classify them by and operation parameter such as gain, directivity, impedance. We can also arrange them by physical properties line flexible, shortened, loaded, active, etc. There are lots of ways to classify them.</a:t>
            </a:r>
          </a:p>
          <a:p>
            <a:pPr eaLnBrk="1" hangingPunct="1"/>
            <a:r>
              <a:rPr lang="en-US" smtClean="0"/>
              <a:t>For the test, there are three thing we care about: Orientation, Directivity and Size.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D9B62B4-A133-46C9-9233-2F1DADAE3E25}" type="slidenum">
              <a:rPr lang="en-US">
                <a:solidFill>
                  <a:prstClr val="black"/>
                </a:solidFill>
              </a:rPr>
              <a:pPr eaLnBrk="1" hangingPunct="1"/>
              <a:t>6</a:t>
            </a:fld>
            <a:endParaRPr lang="en-US">
              <a:solidFill>
                <a:prstClr val="black"/>
              </a:solidFill>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 actual physical length will be slightly smaller because electron flow through a conductor is slower than the speed of light.  This decrease in speed is called “velocity factor” and is expressed as a percentage.  Copper has a velocity factor near 95 or 95% of the speed of light.  That also means an antenna made of copper will be about 95% the size of the theoretical value above.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34611288-467B-4DFC-BC1C-6348249BF495}" type="slidenum">
              <a:rPr lang="en-US">
                <a:solidFill>
                  <a:prstClr val="black"/>
                </a:solidFill>
              </a:rPr>
              <a:pPr eaLnBrk="1" hangingPunct="1"/>
              <a:t>14</a:t>
            </a:fld>
            <a:endParaRPr lang="en-US">
              <a:solidFill>
                <a:prstClr val="black"/>
              </a:solidFill>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 dipole is a a half wavelength piece of wire connected at the center (1/4 wave on each side).  If the dipole antenna was the red line, the lobes above and below show the radiation pattern at ½ wavelength above the ground.  This pattern actually rotates around the wire like a donut.  As the antenna is lowered below ½ wavelength, the lobes flatten until it becomes nearly omnidirectional.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DCD1D76-6EB0-4DCD-AD41-6440E4691958}" type="slidenum">
              <a:rPr lang="en-US">
                <a:solidFill>
                  <a:prstClr val="black"/>
                </a:solidFill>
              </a:rPr>
              <a:pPr eaLnBrk="1" hangingPunct="1"/>
              <a:t>15</a:t>
            </a:fld>
            <a:endParaRPr lang="en-US">
              <a:solidFill>
                <a:prstClr val="black"/>
              </a:solidFill>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 actual physical length will be slightly smaller because electron flow through a conductor is slower than the speed of light.  This decrease in speed is called “velocity factor” and is expressed as a percentage.  Copper has a velocity factor near 95 or 95% of the speed of light.  That also means an antenna made of copper will be about 95% the size of the theoretical value above.</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6E6C9383-36AD-452A-A61F-7FBFC222D515}" type="slidenum">
              <a:rPr lang="en-US">
                <a:solidFill>
                  <a:prstClr val="black"/>
                </a:solidFill>
              </a:rPr>
              <a:pPr eaLnBrk="1" hangingPunct="1"/>
              <a:t>16</a:t>
            </a:fld>
            <a:endParaRPr lang="en-US">
              <a:solidFill>
                <a:prstClr val="black"/>
              </a:solidFill>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Notice how ground affects the performance of the system.  Over an average ground the maximum strength is 6dB less (4 fold) and has a higher radiation angle.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CA1A0DF3-A1E2-49B2-83F5-2E9AA8EF50D7}" type="slidenum">
              <a:rPr lang="en-US">
                <a:solidFill>
                  <a:prstClr val="black"/>
                </a:solidFill>
              </a:rPr>
              <a:pPr eaLnBrk="1" hangingPunct="1"/>
              <a:t>17</a:t>
            </a:fld>
            <a:endParaRPr lang="en-US">
              <a:solidFill>
                <a:prstClr val="black"/>
              </a:solidFill>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Note the driven element with the balun attached, the smaller directors, larger reflector and the pattern with a large front lobe.  The driven element is approximately a half have dipole.  As parasitic elements (directors and reflectors) are added and the boom length is increased, the more gain is provided by the antenna.  Reflectors are placed behind the driven element to reflect the power forward and the directors act as conductors in front of the wave.  Reflectors are generally ~3% longer than the driven element and directors ~3% shorter.  Five element yagis like this one yield 10-12dB gain over a dipole, based on the design of the antenna.  </a:t>
            </a:r>
          </a:p>
          <a:p>
            <a:pPr eaLnBrk="1" hangingPunct="1"/>
            <a:r>
              <a:rPr lang="en-US" smtClean="0"/>
              <a:t>Antenna designers have to balance forward gain, front-to-back ratio, bandwidth and feedpoint impedance when designing an antenna.  Some antennas will be optimized for maximum forward gain to improve their output and others may have better front-to-back rations to improve their noise rejection.  Antenna bandwidth can be increased by using larger diameter elements.  Gain is largely a function of boom length.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5D4358C7-1859-4692-A1D6-42B61D1BDC4C}" type="slidenum">
              <a:rPr lang="en-US">
                <a:solidFill>
                  <a:prstClr val="black"/>
                </a:solidFill>
              </a:rPr>
              <a:pPr eaLnBrk="1" hangingPunct="1"/>
              <a:t>18</a:t>
            </a:fld>
            <a:endParaRPr lang="en-US">
              <a:solidFill>
                <a:prstClr val="black"/>
              </a:solidFill>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An isotropic resonator is an imaginary point in free space that radiates equally well in all directions.  Since this isn’t an a physical antenna and the “performance” is poor, manufacturers often use it for comparison.  To convert dBi to dBd, subtract 2.15 dB from the dBi value.  If a manufacturer publishes dBd values, they are likely honest values because they’re lower.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14281CC6-37E1-4DF3-90C0-1BF46F30C1F7}" type="slidenum">
              <a:rPr lang="en-US">
                <a:solidFill>
                  <a:prstClr val="black"/>
                </a:solidFill>
              </a:rPr>
              <a:pPr eaLnBrk="1" hangingPunct="1"/>
              <a:t>19</a:t>
            </a:fld>
            <a:endParaRPr lang="en-US">
              <a:solidFill>
                <a:prstClr val="black"/>
              </a:solidFill>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50 ohm impedance is important because it means using 75 ohm TV coax will cause a (small) impedance mismatch.  Larger differences, like those from twin lead and ladder line, require a transformer to allow a proper match.</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95"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349196"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E8E59CB7-CEAC-4B2D-B907-F71B257669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423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84AD1621-CF14-4F2B-93FD-0C79E3624549}"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6061215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E357D878-9C84-46A0-838A-6B9B50FD2475}"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9982587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FF4931DA-5E7C-464C-B90C-E7E098951C69}"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2163221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71E60AF0-65B7-43D0-BF2A-D6E0CE3541BA}"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4582263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21138FAC-21C9-440A-8160-F4238B3BF401}"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984024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951EB2EA-2CC2-4554-9DC6-E51959BB4848}"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1541669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D82CE1DB-46D4-4A9F-AA9C-C4244ACF3F8B}"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8015354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DD8EF72E-660C-44ED-A5B9-38B425A2AC9E}"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6877351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37371132-2598-443A-AC6F-2CEF2D4283B5}"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1401887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514600"/>
            <a:ext cx="9144000" cy="4114800"/>
          </a:xfrm>
        </p:spPr>
        <p:txBody>
          <a:bodyPr/>
          <a:lstStyle/>
          <a:p>
            <a:pPr lvl="0"/>
            <a:endParaRPr lang="en-US" noProof="0" smtClean="0"/>
          </a:p>
        </p:txBody>
      </p:sp>
      <p:sp>
        <p:nvSpPr>
          <p:cNvPr id="4" name="Rectangle 3"/>
          <p:cNvSpPr>
            <a:spLocks noGrp="1" noChangeArrowheads="1"/>
          </p:cNvSpPr>
          <p:nvPr>
            <p:ph type="ftr" sz="quarter" idx="10"/>
          </p:nvPr>
        </p:nvSpPr>
        <p:spPr/>
        <p:txBody>
          <a:bodyPr/>
          <a:lstStyle>
            <a:lvl1pPr>
              <a:defRPr/>
            </a:lvl1pPr>
          </a:lstStyle>
          <a:p>
            <a:pPr>
              <a:defRPr/>
            </a:pPr>
            <a:r>
              <a:rPr lang="en-US">
                <a:solidFill>
                  <a:srgbClr val="FFFFFF"/>
                </a:solidFill>
              </a:rPr>
              <a:t>Radio and Electronic Fundamentals</a:t>
            </a:r>
          </a:p>
        </p:txBody>
      </p:sp>
      <p:sp>
        <p:nvSpPr>
          <p:cNvPr id="5" name="Rectangle 16"/>
          <p:cNvSpPr>
            <a:spLocks noGrp="1" noChangeArrowheads="1"/>
          </p:cNvSpPr>
          <p:nvPr>
            <p:ph type="sldNum" sz="quarter" idx="11"/>
          </p:nvPr>
        </p:nvSpPr>
        <p:spPr/>
        <p:txBody>
          <a:bodyPr/>
          <a:lstStyle>
            <a:lvl1pPr>
              <a:defRPr/>
            </a:lvl1pPr>
          </a:lstStyle>
          <a:p>
            <a:pPr>
              <a:defRPr/>
            </a:pPr>
            <a:fld id="{EA706FC5-045B-49F6-B06D-90504197B9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76830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075"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472076"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endParaRPr lang="en-US">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11D92E89-7D3B-485F-9C62-214F61D9F1F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280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FF2FB103-6E75-4E96-B9B0-12384F8B654E}"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9129297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93435077-B9A1-437C-802E-BDE23EE81787}"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104577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63F04E21-1659-4439-A922-2B6CD488EE39}"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168783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40264352-8F40-4564-A62E-715C746BBA3E}"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68381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C6A53C93-D815-43D9-91D6-A66B278BBE14}"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566533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74101953-2C40-400A-AFC7-5E2D95B17D22}"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732354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476DA9EF-0A11-4B03-B06D-828E4164F2C8}"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451837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A85F1158-4E89-4414-BD8E-E1AFF79CA20F}"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059151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1C508E86-17E2-4BAB-9517-01FF4C11248E}"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957274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2ACF6AD-786D-467C-B168-3D44F1F72EF2}"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294569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F7C56446-86A2-40F8-BB51-0BC680C0C28E}"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5582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514600"/>
            <a:ext cx="9144000" cy="4114800"/>
          </a:xfrm>
        </p:spPr>
        <p:txBody>
          <a:bodyPr/>
          <a:lstStyle/>
          <a:p>
            <a:pPr lvl="0"/>
            <a:endParaRPr lang="en-US" noProof="0" smtClean="0"/>
          </a:p>
        </p:txBody>
      </p:sp>
      <p:sp>
        <p:nvSpPr>
          <p:cNvPr id="4" name="Rectangle 3"/>
          <p:cNvSpPr>
            <a:spLocks noGrp="1" noChangeArrowheads="1"/>
          </p:cNvSpPr>
          <p:nvPr>
            <p:ph type="ftr" sz="quarter" idx="10"/>
          </p:nvPr>
        </p:nvSpPr>
        <p:spPr/>
        <p:txBody>
          <a:bodyPr/>
          <a:lstStyle>
            <a:lvl1pPr>
              <a:defRPr/>
            </a:lvl1pPr>
          </a:lstStyle>
          <a:p>
            <a:pPr>
              <a:defRPr/>
            </a:pPr>
            <a:r>
              <a:rPr lang="en-US">
                <a:solidFill>
                  <a:srgbClr val="FFFFFF"/>
                </a:solidFill>
              </a:rPr>
              <a:t>Radio and Electronic Fundamentals</a:t>
            </a:r>
          </a:p>
        </p:txBody>
      </p:sp>
      <p:sp>
        <p:nvSpPr>
          <p:cNvPr id="5" name="Rectangle 16"/>
          <p:cNvSpPr>
            <a:spLocks noGrp="1" noChangeArrowheads="1"/>
          </p:cNvSpPr>
          <p:nvPr>
            <p:ph type="sldNum" sz="quarter" idx="11"/>
          </p:nvPr>
        </p:nvSpPr>
        <p:spPr/>
        <p:txBody>
          <a:bodyPr/>
          <a:lstStyle>
            <a:lvl1pPr>
              <a:defRPr/>
            </a:lvl1pPr>
          </a:lstStyle>
          <a:p>
            <a:pPr>
              <a:defRPr/>
            </a:pPr>
            <a:fld id="{58F58B6C-6EAA-41A5-B0F7-3CE37A1106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62018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514600"/>
            <a:ext cx="9144000" cy="4114800"/>
          </a:xfrm>
        </p:spPr>
        <p:txBody>
          <a:bodyPr/>
          <a:lstStyle/>
          <a:p>
            <a:pPr lvl="0"/>
            <a:endParaRPr lang="en-US" noProof="0" smtClean="0"/>
          </a:p>
        </p:txBody>
      </p:sp>
      <p:sp>
        <p:nvSpPr>
          <p:cNvPr id="4" name="Rectangle 3"/>
          <p:cNvSpPr>
            <a:spLocks noGrp="1" noChangeArrowheads="1"/>
          </p:cNvSpPr>
          <p:nvPr>
            <p:ph type="ftr" sz="quarter" idx="10"/>
          </p:nvPr>
        </p:nvSpPr>
        <p:spPr/>
        <p:txBody>
          <a:bodyPr/>
          <a:lstStyle>
            <a:lvl1pPr>
              <a:defRPr/>
            </a:lvl1pPr>
          </a:lstStyle>
          <a:p>
            <a:pPr>
              <a:defRPr/>
            </a:pPr>
            <a:r>
              <a:rPr lang="en-US">
                <a:solidFill>
                  <a:srgbClr val="FFFFFF"/>
                </a:solidFill>
              </a:rPr>
              <a:t>Radio and Electronic Fundamentals</a:t>
            </a:r>
          </a:p>
        </p:txBody>
      </p:sp>
      <p:sp>
        <p:nvSpPr>
          <p:cNvPr id="5" name="Rectangle 16"/>
          <p:cNvSpPr>
            <a:spLocks noGrp="1" noChangeArrowheads="1"/>
          </p:cNvSpPr>
          <p:nvPr>
            <p:ph type="sldNum" sz="quarter" idx="11"/>
          </p:nvPr>
        </p:nvSpPr>
        <p:spPr/>
        <p:txBody>
          <a:bodyPr/>
          <a:lstStyle>
            <a:lvl1pPr>
              <a:defRPr/>
            </a:lvl1pPr>
          </a:lstStyle>
          <a:p>
            <a:pPr>
              <a:defRPr/>
            </a:pPr>
            <a:fld id="{7EB0C88C-409E-453A-9ED9-8CE31A6522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65526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514600"/>
            <a:ext cx="4495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648200"/>
            <a:ext cx="4495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p:txBody>
          <a:bodyPr/>
          <a:lstStyle>
            <a:lvl1pPr>
              <a:defRPr/>
            </a:lvl1pPr>
          </a:lstStyle>
          <a:p>
            <a:pPr>
              <a:defRPr/>
            </a:pPr>
            <a:r>
              <a:rPr lang="en-US">
                <a:solidFill>
                  <a:srgbClr val="FFFFFF"/>
                </a:solidFill>
              </a:rPr>
              <a:t>Radio and Electronic Fundamentals</a:t>
            </a:r>
          </a:p>
        </p:txBody>
      </p:sp>
      <p:sp>
        <p:nvSpPr>
          <p:cNvPr id="7" name="Rectangle 16"/>
          <p:cNvSpPr>
            <a:spLocks noGrp="1" noChangeArrowheads="1"/>
          </p:cNvSpPr>
          <p:nvPr>
            <p:ph type="sldNum" sz="quarter" idx="11"/>
          </p:nvPr>
        </p:nvSpPr>
        <p:spPr/>
        <p:txBody>
          <a:bodyPr/>
          <a:lstStyle>
            <a:lvl1pPr>
              <a:defRPr/>
            </a:lvl1pPr>
          </a:lstStyle>
          <a:p>
            <a:pPr>
              <a:defRPr/>
            </a:pPr>
            <a:fld id="{901A05DE-2B2F-4889-8BF7-DCF84FB8FE1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06600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5579"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smtClean="0"/>
              <a:t>Click to edit Master title style</a:t>
            </a:r>
            <a:endParaRPr lang="en-US"/>
          </a:p>
        </p:txBody>
      </p:sp>
      <p:sp>
        <p:nvSpPr>
          <p:cNvPr id="365580" name="Rectangle 12"/>
          <p:cNvSpPr>
            <a:spLocks noGrp="1" noChangeArrowheads="1"/>
          </p:cNvSpPr>
          <p:nvPr>
            <p:ph type="subTitle" sz="quarter" idx="1"/>
          </p:nvPr>
        </p:nvSpPr>
        <p:spPr>
          <a:xfrm>
            <a:off x="685800" y="2971800"/>
            <a:ext cx="7772400" cy="2286000"/>
          </a:xfrm>
        </p:spPr>
        <p:txBody>
          <a:bodyPr/>
          <a:lstStyle>
            <a:lvl1pPr marL="0" indent="0">
              <a:defRPr sz="3200" b="1">
                <a:solidFill>
                  <a:schemeClr val="tx1"/>
                </a:solidFill>
                <a:effectLst/>
              </a:defRPr>
            </a:lvl1pPr>
          </a:lstStyle>
          <a:p>
            <a:r>
              <a:rPr lang="en-US" smtClean="0"/>
              <a:t>Click to edit Master subtitle style</a:t>
            </a:r>
            <a:endParaRPr lang="en-US"/>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FFFFFF"/>
                </a:solidFill>
                <a:latin typeface="+mn-lt"/>
                <a:cs typeface="+mn-cs"/>
              </a:defRPr>
            </a:lvl1pPr>
          </a:lstStyle>
          <a:p>
            <a:pPr fontAlgn="base">
              <a:spcBef>
                <a:spcPct val="0"/>
              </a:spcBef>
              <a:spcAft>
                <a:spcPct val="0"/>
              </a:spcAft>
              <a:defRPr/>
            </a:pPr>
            <a:endParaRPr lang="en-US"/>
          </a:p>
        </p:txBody>
      </p:sp>
      <p:sp>
        <p:nvSpPr>
          <p:cNvPr id="15" name="Rectangle 14"/>
          <p:cNvSpPr>
            <a:spLocks noGrp="1" noChangeArrowheads="1"/>
          </p:cNvSpPr>
          <p:nvPr>
            <p:ph type="ftr" sz="quarter" idx="11"/>
          </p:nvPr>
        </p:nvSpPr>
        <p:spPr>
          <a:xfrm>
            <a:off x="3124200" y="6251575"/>
            <a:ext cx="2895600" cy="476250"/>
          </a:xfrm>
        </p:spPr>
        <p:txBody>
          <a:bodyPr/>
          <a:lstStyle>
            <a:lvl1pPr algn="ctr" fontAlgn="auto">
              <a:spcBef>
                <a:spcPts val="0"/>
              </a:spcBef>
              <a:spcAft>
                <a:spcPts val="0"/>
              </a:spcAft>
              <a:defRPr/>
            </a:lvl1pPr>
          </a:lstStyle>
          <a:p>
            <a:pPr>
              <a:defRPr/>
            </a:pPr>
            <a:endParaRPr lang="en-US"/>
          </a:p>
        </p:txBody>
      </p:sp>
      <p:sp>
        <p:nvSpPr>
          <p:cNvPr id="16" name="Rectangle 15"/>
          <p:cNvSpPr>
            <a:spLocks noGrp="1" noChangeArrowheads="1"/>
          </p:cNvSpPr>
          <p:nvPr>
            <p:ph type="sldNum" sz="quarter" idx="12"/>
          </p:nvPr>
        </p:nvSpPr>
        <p:spPr>
          <a:xfrm>
            <a:off x="6553200" y="6254750"/>
            <a:ext cx="2133600" cy="476250"/>
          </a:xfrm>
        </p:spPr>
        <p:txBody>
          <a:bodyPr/>
          <a:lstStyle>
            <a:lvl1pPr fontAlgn="auto">
              <a:spcBef>
                <a:spcPts val="0"/>
              </a:spcBef>
              <a:spcAft>
                <a:spcPts val="0"/>
              </a:spcAft>
              <a:defRPr/>
            </a:lvl1pPr>
          </a:lstStyle>
          <a:p>
            <a:pPr>
              <a:defRPr/>
            </a:pPr>
            <a:fld id="{D1F12467-7B57-4670-B7C8-20263D835A20}" type="slidenum">
              <a:rPr lang="en-US"/>
              <a:pPr>
                <a:defRPr/>
              </a:pPr>
              <a:t>‹#›</a:t>
            </a:fld>
            <a:endParaRPr lang="en-US"/>
          </a:p>
        </p:txBody>
      </p:sp>
    </p:spTree>
    <p:extLst>
      <p:ext uri="{BB962C8B-B14F-4D97-AF65-F5344CB8AC3E}">
        <p14:creationId xmlns:p14="http://schemas.microsoft.com/office/powerpoint/2010/main" val="33983468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A772C9B9-BB81-4A6A-80FC-5F5CE7E316CF}" type="slidenum">
              <a:rPr lang="en-US"/>
              <a:pPr>
                <a:defRPr/>
              </a:pPr>
              <a:t>‹#›</a:t>
            </a:fld>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38476006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FA523036-15E9-483F-BB98-DC9C0A175F7B}" type="slidenum">
              <a:rPr lang="en-US"/>
              <a:pPr>
                <a:defRPr/>
              </a:pPr>
              <a:t>‹#›</a:t>
            </a:fld>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0943937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39F04E18-E4C9-4F90-BA32-131BA7EA1B7A}" type="slidenum">
              <a:rPr lang="en-US"/>
              <a:pPr>
                <a:defRPr/>
              </a:pPr>
              <a:t>‹#›</a:t>
            </a:fld>
            <a:endParaRPr lang="en-US"/>
          </a:p>
        </p:txBody>
      </p:sp>
      <p:sp>
        <p:nvSpPr>
          <p:cNvPr id="6"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4891135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C83B5592-2FBD-42BD-A64F-F2D447281BFE}" type="slidenum">
              <a:rPr lang="en-US"/>
              <a:pPr>
                <a:defRPr/>
              </a:pPr>
              <a:t>‹#›</a:t>
            </a:fld>
            <a:endParaRPr lang="en-US"/>
          </a:p>
        </p:txBody>
      </p:sp>
      <p:sp>
        <p:nvSpPr>
          <p:cNvPr id="8"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620861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CC851D17-D9E2-4A8C-8ED7-4121C80BA0E9}" type="slidenum">
              <a:rPr lang="en-US"/>
              <a:pPr>
                <a:defRPr/>
              </a:pPr>
              <a:t>‹#›</a:t>
            </a:fld>
            <a:endParaRPr lang="en-US"/>
          </a:p>
        </p:txBody>
      </p:sp>
      <p:sp>
        <p:nvSpPr>
          <p:cNvPr id="4"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0655555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F35A219F-9AE6-42C9-910A-BD82AC65C08B}" type="slidenum">
              <a:rPr lang="en-US"/>
              <a:pPr>
                <a:defRPr/>
              </a:pPr>
              <a:t>‹#›</a:t>
            </a:fld>
            <a:endParaRPr lang="en-US"/>
          </a:p>
        </p:txBody>
      </p:sp>
      <p:sp>
        <p:nvSpPr>
          <p:cNvPr id="3"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1129071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8B04C925-4371-4CAC-B5AE-9067B79241EB}" type="slidenum">
              <a:rPr lang="en-US"/>
              <a:pPr>
                <a:defRPr/>
              </a:pPr>
              <a:t>‹#›</a:t>
            </a:fld>
            <a:endParaRPr lang="en-US"/>
          </a:p>
        </p:txBody>
      </p:sp>
      <p:sp>
        <p:nvSpPr>
          <p:cNvPr id="6"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062657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95"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349196"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E8E59CB7-CEAC-4B2D-B907-F71B257669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81954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79A29363-739C-4764-AF5B-A3207E74253D}" type="slidenum">
              <a:rPr lang="en-US"/>
              <a:pPr>
                <a:defRPr/>
              </a:pPr>
              <a:t>‹#›</a:t>
            </a:fld>
            <a:endParaRPr lang="en-US"/>
          </a:p>
        </p:txBody>
      </p:sp>
      <p:sp>
        <p:nvSpPr>
          <p:cNvPr id="6"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8704203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99A96335-2CF8-41E5-86EF-099852C74C2D}" type="slidenum">
              <a:rPr lang="en-US"/>
              <a:pPr>
                <a:defRPr/>
              </a:pPr>
              <a:t>‹#›</a:t>
            </a:fld>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289499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A33DA938-963F-4200-A3A4-3FD3D3817C7A}" type="slidenum">
              <a:rPr lang="en-US"/>
              <a:pPr>
                <a:defRPr/>
              </a:pPr>
              <a:t>‹#›</a:t>
            </a:fld>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36431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9592D782-A1EA-43B5-8FAD-6CA64004C631}"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109762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891DA15B-2BD5-46D1-9EF3-7D2990238B56}"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156087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5AE707E7-5A60-45BA-BE84-7070A28BBFB0}"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876402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90640B4B-09F8-47B9-AA14-C2EF4684D118}"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03935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DC2C5ABB-AE5E-4613-AAE0-785C374AEDC3}"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601953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B1E5D052-5430-42CA-A857-1C58D4312597}"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92140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9592D782-A1EA-43B5-8FAD-6CA64004C631}"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7534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3C037A61-A730-4242-88F5-D4ADFA5F7D7A}"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797662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B6A48FE8-1A6A-4A12-B98A-63522AA672B4}"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975957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84AD1621-CF14-4F2B-93FD-0C79E3624549}"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197066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FF2FB103-6E75-4E96-B9B0-12384F8B654E}"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982965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514600"/>
            <a:ext cx="9144000" cy="4114800"/>
          </a:xfrm>
        </p:spPr>
        <p:txBody>
          <a:bodyPr/>
          <a:lstStyle/>
          <a:p>
            <a:pPr lvl="0"/>
            <a:endParaRPr lang="en-US" noProof="0" smtClean="0"/>
          </a:p>
        </p:txBody>
      </p:sp>
      <p:sp>
        <p:nvSpPr>
          <p:cNvPr id="4" name="Rectangle 3"/>
          <p:cNvSpPr>
            <a:spLocks noGrp="1" noChangeArrowheads="1"/>
          </p:cNvSpPr>
          <p:nvPr>
            <p:ph type="ftr" sz="quarter" idx="10"/>
          </p:nvPr>
        </p:nvSpPr>
        <p:spPr/>
        <p:txBody>
          <a:bodyPr/>
          <a:lstStyle>
            <a:lvl1pPr>
              <a:defRPr/>
            </a:lvl1pPr>
          </a:lstStyle>
          <a:p>
            <a:pPr>
              <a:defRPr/>
            </a:pPr>
            <a:r>
              <a:rPr lang="en-US">
                <a:solidFill>
                  <a:srgbClr val="FFFFFF"/>
                </a:solidFill>
              </a:rPr>
              <a:t>Radio and Electronic Fundamentals</a:t>
            </a:r>
          </a:p>
        </p:txBody>
      </p:sp>
      <p:sp>
        <p:nvSpPr>
          <p:cNvPr id="5" name="Rectangle 16"/>
          <p:cNvSpPr>
            <a:spLocks noGrp="1" noChangeArrowheads="1"/>
          </p:cNvSpPr>
          <p:nvPr>
            <p:ph type="sldNum" sz="quarter" idx="11"/>
          </p:nvPr>
        </p:nvSpPr>
        <p:spPr/>
        <p:txBody>
          <a:bodyPr/>
          <a:lstStyle>
            <a:lvl1pPr>
              <a:defRPr/>
            </a:lvl1pPr>
          </a:lstStyle>
          <a:p>
            <a:pPr>
              <a:defRPr/>
            </a:pPr>
            <a:fld id="{58F58B6C-6EAA-41A5-B0F7-3CE37A1106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099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8459"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488460" name="Rectangle 12"/>
          <p:cNvSpPr>
            <a:spLocks noGrp="1" noChangeArrowheads="1"/>
          </p:cNvSpPr>
          <p:nvPr>
            <p:ph type="subTitle" sz="quarter" idx="1"/>
          </p:nvPr>
        </p:nvSpPr>
        <p:spPr>
          <a:xfrm>
            <a:off x="685800" y="2971800"/>
            <a:ext cx="7772400" cy="2286000"/>
          </a:xfrm>
        </p:spPr>
        <p:txBody>
          <a:bodyPr/>
          <a:lstStyle>
            <a:lvl1pPr marL="0" indent="0">
              <a:defRPr sz="3200" b="1">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smtClean="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smtClean="0"/>
            </a:lvl1pPr>
          </a:lstStyle>
          <a:p>
            <a:pPr>
              <a:defRPr/>
            </a:pPr>
            <a:endParaRPr lang="en-US">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953648B7-9C0E-49DC-914C-666D94004D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7600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C89BBD2A-11C3-4D11-A42D-3038AC568F19}"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7334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7EE928C3-EBF2-4943-ADBE-D17F35E14B71}"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2461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4909C1F5-FD90-41A9-B25A-59D5B036918D}"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12458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33DB4A26-2CCC-44E1-9FFB-44887957F6DD}"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2929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891DA15B-2BD5-46D1-9EF3-7D2990238B56}"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874773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C7224B8D-9F4F-4DC4-8D9E-370A21D3BC15}"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21890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9F44DC00-F50B-4119-A135-3437CAA1E8F5}"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13236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CA9CC887-9005-4D40-BB4A-552E36B5E48B}"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29088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978CA6B2-9958-4EDC-BA2F-47140C6DDC20}"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7320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255100EA-BE0A-4C32-AB17-150955CCFD9E}"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3438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2EF84702-BD13-4993-B357-18EE50BFFAD8}"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21660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83"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233484"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endParaRPr lang="en-US">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5907DBD5-B1F0-4348-8B09-0D181D696D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4224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D664745E-5A45-4813-9EBF-57F05F6CAB8F}"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42063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FA69BCB7-741F-4135-8AC2-BA64CAC82FD8}"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04441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15435B9A-D245-4C5E-B110-69BBCF37CCF1}"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2779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5AE707E7-5A60-45BA-BE84-7070A28BBFB0}"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855943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280A3E58-B61F-4F5A-9758-D39B06CBB5A7}"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3291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3986EC9A-F538-4C9C-AD0F-F67F21E76447}"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15450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F8A0B808-D50E-4558-8AF5-1C2DE8E72597}"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22769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32B4567C-1484-4F0A-B734-05A50203EA19}"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736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0DFBCF4E-52E9-4C35-850A-14A1C7D27400}"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39054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E671D078-2033-4FF4-AC12-77DA2D701049}"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5432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9C888887-E5A0-4AE0-B380-C0E0E3B087E5}"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52427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075"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472076"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endParaRPr lang="en-US">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3F6E53BE-94F5-4C03-9288-8D193BE262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79613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F0E452BB-C6BC-4931-8BAC-2E1722ADE75F}"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202489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CCCF7D36-DCBA-4ED3-8250-C453CB534619}"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1176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90640B4B-09F8-47B9-AA14-C2EF4684D118}"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6310152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C9B899FE-4022-4F78-B677-AFC32834D456}"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24112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6D1E2304-D107-4D3E-BF63-1175D1D6705F}"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418034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5117785E-E98A-4875-B247-7E5B149483D7}"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54565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F17854D8-99C9-447B-B0ED-54066955A9AA}"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71909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70149F67-E17A-401A-B9EC-62D7761EA6A1}"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86650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4C08E6C0-3B78-457B-95CA-49D53300448D}"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31451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4B379C9E-5084-49F3-9510-1E02A497E8F6}"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52852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820930F2-D884-4E5A-8692-D6B0DA882C50}"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54537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514600"/>
            <a:ext cx="9144000" cy="4114800"/>
          </a:xfrm>
        </p:spPr>
        <p:txBody>
          <a:bodyPr/>
          <a:lstStyle/>
          <a:p>
            <a:pPr lvl="0"/>
            <a:endParaRPr lang="en-US" noProof="0" smtClean="0"/>
          </a:p>
        </p:txBody>
      </p:sp>
      <p:sp>
        <p:nvSpPr>
          <p:cNvPr id="4" name="Rectangle 3"/>
          <p:cNvSpPr>
            <a:spLocks noGrp="1" noChangeArrowheads="1"/>
          </p:cNvSpPr>
          <p:nvPr>
            <p:ph type="ftr" sz="quarter" idx="10"/>
          </p:nvPr>
        </p:nvSpPr>
        <p:spPr/>
        <p:txBody>
          <a:bodyPr/>
          <a:lstStyle>
            <a:lvl1pPr>
              <a:defRPr/>
            </a:lvl1pPr>
          </a:lstStyle>
          <a:p>
            <a:pPr>
              <a:defRPr/>
            </a:pPr>
            <a:r>
              <a:rPr lang="en-US">
                <a:solidFill>
                  <a:srgbClr val="FFFFFF"/>
                </a:solidFill>
              </a:rPr>
              <a:t>Radio and Electronic Fundamentals</a:t>
            </a:r>
          </a:p>
        </p:txBody>
      </p:sp>
      <p:sp>
        <p:nvSpPr>
          <p:cNvPr id="5" name="Rectangle 16"/>
          <p:cNvSpPr>
            <a:spLocks noGrp="1" noChangeArrowheads="1"/>
          </p:cNvSpPr>
          <p:nvPr>
            <p:ph type="sldNum" sz="quarter" idx="11"/>
          </p:nvPr>
        </p:nvSpPr>
        <p:spPr/>
        <p:txBody>
          <a:bodyPr/>
          <a:lstStyle>
            <a:lvl1pPr>
              <a:defRPr/>
            </a:lvl1pPr>
          </a:lstStyle>
          <a:p>
            <a:pPr>
              <a:defRPr/>
            </a:pPr>
            <a:fld id="{0729B5D2-DD5C-41BC-9CDA-0FD2C65538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798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514600"/>
            <a:ext cx="4495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648200"/>
            <a:ext cx="4495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p:txBody>
          <a:bodyPr/>
          <a:lstStyle>
            <a:lvl1pPr>
              <a:defRPr/>
            </a:lvl1pPr>
          </a:lstStyle>
          <a:p>
            <a:pPr>
              <a:defRPr/>
            </a:pPr>
            <a:r>
              <a:rPr lang="en-US">
                <a:solidFill>
                  <a:srgbClr val="FFFFFF"/>
                </a:solidFill>
              </a:rPr>
              <a:t>Radio and Electronic Fundamentals</a:t>
            </a:r>
          </a:p>
        </p:txBody>
      </p:sp>
      <p:sp>
        <p:nvSpPr>
          <p:cNvPr id="7" name="Rectangle 16"/>
          <p:cNvSpPr>
            <a:spLocks noGrp="1" noChangeArrowheads="1"/>
          </p:cNvSpPr>
          <p:nvPr>
            <p:ph type="sldNum" sz="quarter" idx="11"/>
          </p:nvPr>
        </p:nvSpPr>
        <p:spPr/>
        <p:txBody>
          <a:bodyPr/>
          <a:lstStyle>
            <a:lvl1pPr>
              <a:defRPr/>
            </a:lvl1pPr>
          </a:lstStyle>
          <a:p>
            <a:pPr>
              <a:defRPr/>
            </a:pPr>
            <a:fld id="{5892C110-5499-449E-975C-50D2F90A1E4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605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DC2C5ABB-AE5E-4613-AAE0-785C374AEDC3}"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6709232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95"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349196"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14223C2B-ECA5-48C6-BE68-2F1851818F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62652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E4F8DF9A-B750-448D-9D4C-70C46D867276}"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082265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51142932-98FF-4E52-8268-5C2EC89187B4}"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202080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9CD03ED0-8950-4024-A29C-35066A9D3D69}"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5892458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292DF43C-24FC-4FB1-B03E-0255E87C62C7}"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87697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B6F589F8-FC66-4244-B778-319CFA918822}"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278822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7C446E0C-EE50-4686-A4A8-5FA51177A7EE}"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598394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FB235796-BE92-49F5-9C6E-D22791B15684}"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2002108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0DBE208F-BB9B-4C0C-AE0B-E829CBCAE4F9}"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7010688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FF2B513-26E7-4575-BB61-1381FB3A8F0D}"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758607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B1E5D052-5430-42CA-A857-1C58D4312597}"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7938300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64FE3788-0BB4-4D74-9EA4-22476C5A15E6}"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065683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514600"/>
            <a:ext cx="9144000" cy="4114800"/>
          </a:xfrm>
        </p:spPr>
        <p:txBody>
          <a:bodyPr/>
          <a:lstStyle/>
          <a:p>
            <a:pPr lvl="0"/>
            <a:endParaRPr lang="en-US" noProof="0" smtClean="0"/>
          </a:p>
        </p:txBody>
      </p:sp>
      <p:sp>
        <p:nvSpPr>
          <p:cNvPr id="4" name="Rectangle 3"/>
          <p:cNvSpPr>
            <a:spLocks noGrp="1" noChangeArrowheads="1"/>
          </p:cNvSpPr>
          <p:nvPr>
            <p:ph type="ftr" sz="quarter" idx="10"/>
          </p:nvPr>
        </p:nvSpPr>
        <p:spPr/>
        <p:txBody>
          <a:bodyPr/>
          <a:lstStyle>
            <a:lvl1pPr>
              <a:defRPr/>
            </a:lvl1pPr>
          </a:lstStyle>
          <a:p>
            <a:pPr>
              <a:defRPr/>
            </a:pPr>
            <a:r>
              <a:rPr lang="en-US">
                <a:solidFill>
                  <a:srgbClr val="FFFFFF"/>
                </a:solidFill>
              </a:rPr>
              <a:t>Radio and Electronic Fundamentals</a:t>
            </a:r>
          </a:p>
        </p:txBody>
      </p:sp>
      <p:sp>
        <p:nvSpPr>
          <p:cNvPr id="5" name="Rectangle 16"/>
          <p:cNvSpPr>
            <a:spLocks noGrp="1" noChangeArrowheads="1"/>
          </p:cNvSpPr>
          <p:nvPr>
            <p:ph type="sldNum" sz="quarter" idx="11"/>
          </p:nvPr>
        </p:nvSpPr>
        <p:spPr/>
        <p:txBody>
          <a:bodyPr/>
          <a:lstStyle>
            <a:lvl1pPr>
              <a:defRPr/>
            </a:lvl1pPr>
          </a:lstStyle>
          <a:p>
            <a:pPr>
              <a:defRPr/>
            </a:pPr>
            <a:fld id="{4EF02777-31BD-4013-9D1E-B479B6938E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9554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95"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349196"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14223C2B-ECA5-48C6-BE68-2F1851818F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2298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E4F8DF9A-B750-448D-9D4C-70C46D867276}"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8479444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51142932-98FF-4E52-8268-5C2EC89187B4}"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3671914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9CD03ED0-8950-4024-A29C-35066A9D3D69}"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7366271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292DF43C-24FC-4FB1-B03E-0255E87C62C7}"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7988776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B6F589F8-FC66-4244-B778-319CFA918822}"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262158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7C446E0C-EE50-4686-A4A8-5FA51177A7EE}"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5936062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FB235796-BE92-49F5-9C6E-D22791B15684}"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09125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3C037A61-A730-4242-88F5-D4ADFA5F7D7A}"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713154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0DBE208F-BB9B-4C0C-AE0B-E829CBCAE4F9}"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6507186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FF2B513-26E7-4575-BB61-1381FB3A8F0D}"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5842636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64FE3788-0BB4-4D74-9EA4-22476C5A15E6}"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470316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514600"/>
            <a:ext cx="9144000" cy="4114800"/>
          </a:xfrm>
        </p:spPr>
        <p:txBody>
          <a:bodyPr/>
          <a:lstStyle/>
          <a:p>
            <a:pPr lvl="0"/>
            <a:endParaRPr lang="en-US" noProof="0" smtClean="0"/>
          </a:p>
        </p:txBody>
      </p:sp>
      <p:sp>
        <p:nvSpPr>
          <p:cNvPr id="4" name="Rectangle 3"/>
          <p:cNvSpPr>
            <a:spLocks noGrp="1" noChangeArrowheads="1"/>
          </p:cNvSpPr>
          <p:nvPr>
            <p:ph type="ftr" sz="quarter" idx="10"/>
          </p:nvPr>
        </p:nvSpPr>
        <p:spPr/>
        <p:txBody>
          <a:bodyPr/>
          <a:lstStyle>
            <a:lvl1pPr>
              <a:defRPr/>
            </a:lvl1pPr>
          </a:lstStyle>
          <a:p>
            <a:pPr>
              <a:defRPr/>
            </a:pPr>
            <a:r>
              <a:rPr lang="en-US">
                <a:solidFill>
                  <a:srgbClr val="FFFFFF"/>
                </a:solidFill>
              </a:rPr>
              <a:t>Radio and Electronic Fundamentals</a:t>
            </a:r>
          </a:p>
        </p:txBody>
      </p:sp>
      <p:sp>
        <p:nvSpPr>
          <p:cNvPr id="5" name="Rectangle 16"/>
          <p:cNvSpPr>
            <a:spLocks noGrp="1" noChangeArrowheads="1"/>
          </p:cNvSpPr>
          <p:nvPr>
            <p:ph type="sldNum" sz="quarter" idx="11"/>
          </p:nvPr>
        </p:nvSpPr>
        <p:spPr/>
        <p:txBody>
          <a:bodyPr/>
          <a:lstStyle>
            <a:lvl1pPr>
              <a:defRPr/>
            </a:lvl1pPr>
          </a:lstStyle>
          <a:p>
            <a:pPr>
              <a:defRPr/>
            </a:pPr>
            <a:fld id="{4EF02777-31BD-4013-9D1E-B479B6938E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48130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691"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455692" name="Rectangle 12"/>
          <p:cNvSpPr>
            <a:spLocks noGrp="1" noChangeArrowheads="1"/>
          </p:cNvSpPr>
          <p:nvPr>
            <p:ph type="subTitle" sz="quarter" idx="1"/>
          </p:nvPr>
        </p:nvSpPr>
        <p:spPr>
          <a:xfrm>
            <a:off x="685800" y="2971800"/>
            <a:ext cx="7772400" cy="2286000"/>
          </a:xfrm>
        </p:spPr>
        <p:txBody>
          <a:bodyPr/>
          <a:lstStyle>
            <a:lvl1pPr marL="0" indent="0">
              <a:defRPr sz="3200" b="1">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endParaRPr lang="en-US">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95375052-686F-43CD-976A-BBD00AF857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61702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6E2C8C4E-A968-4FAE-B1CA-5ED09223185C}"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302173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94C56007-A077-42D3-8199-E95B1AE9246A}"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317048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4E3B0DB6-AFD4-4B7B-8F50-E82DBF7B4144}"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851812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5C21F14E-9754-42B5-869F-B1CF5DA6CC1F}"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359526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3A2BD87B-B857-4D26-A65E-B7EBC39010E7}"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2395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B6A48FE8-1A6A-4A12-B98A-63522AA672B4}"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3150874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5CDACE2D-E0EE-4A7F-8BC8-11207F5D461B}"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660680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ADA21C65-4630-4F31-88AC-1128FEEC7BFD}"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265040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0428E11A-893F-4734-906C-BA49A1AAC78B}"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208913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FC9618D4-6D64-4A8B-9EB4-67D1DE837EBC}"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201245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CD1799F1-580A-488A-9C48-E9AE02B68B11}"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281909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867400" y="6477000"/>
            <a:ext cx="3276600" cy="381000"/>
          </a:xfrm>
        </p:spPr>
        <p:txBody>
          <a:bodyPr/>
          <a:lstStyle>
            <a:lvl1pPr>
              <a:defRPr/>
            </a:lvl1pPr>
          </a:lstStyle>
          <a:p>
            <a:pPr>
              <a:defRPr/>
            </a:pPr>
            <a:r>
              <a:rPr lang="en-US">
                <a:solidFill>
                  <a:srgbClr val="FFFFFF"/>
                </a:solidFill>
              </a:rPr>
              <a:t>Communications Modes and Methods</a:t>
            </a:r>
          </a:p>
        </p:txBody>
      </p:sp>
      <p:sp>
        <p:nvSpPr>
          <p:cNvPr id="6" name="Slide Number Placeholder 5"/>
          <p:cNvSpPr>
            <a:spLocks noGrp="1"/>
          </p:cNvSpPr>
          <p:nvPr>
            <p:ph type="sldNum" sz="quarter" idx="11"/>
          </p:nvPr>
        </p:nvSpPr>
        <p:spPr>
          <a:xfrm>
            <a:off x="4114800" y="6553200"/>
            <a:ext cx="914400" cy="304800"/>
          </a:xfrm>
        </p:spPr>
        <p:txBody>
          <a:bodyPr/>
          <a:lstStyle>
            <a:lvl1pPr>
              <a:defRPr/>
            </a:lvl1pPr>
          </a:lstStyle>
          <a:p>
            <a:pPr>
              <a:defRPr/>
            </a:pPr>
            <a:fld id="{DCFD1254-7A5B-4D7E-BF10-1ED5C2DBAB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43273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867400" y="6477000"/>
            <a:ext cx="3276600" cy="381000"/>
          </a:xfrm>
        </p:spPr>
        <p:txBody>
          <a:bodyPr/>
          <a:lstStyle>
            <a:lvl1pPr>
              <a:defRPr/>
            </a:lvl1pPr>
          </a:lstStyle>
          <a:p>
            <a:pPr>
              <a:defRPr/>
            </a:pPr>
            <a:r>
              <a:rPr lang="en-US">
                <a:solidFill>
                  <a:srgbClr val="FFFFFF"/>
                </a:solidFill>
              </a:rPr>
              <a:t>Communications Modes and Methods</a:t>
            </a:r>
          </a:p>
        </p:txBody>
      </p:sp>
      <p:sp>
        <p:nvSpPr>
          <p:cNvPr id="6" name="Slide Number Placeholder 5"/>
          <p:cNvSpPr>
            <a:spLocks noGrp="1"/>
          </p:cNvSpPr>
          <p:nvPr>
            <p:ph type="sldNum" sz="quarter" idx="11"/>
          </p:nvPr>
        </p:nvSpPr>
        <p:spPr>
          <a:xfrm>
            <a:off x="4114800" y="6553200"/>
            <a:ext cx="914400" cy="304800"/>
          </a:xfrm>
        </p:spPr>
        <p:txBody>
          <a:bodyPr/>
          <a:lstStyle>
            <a:lvl1pPr>
              <a:defRPr/>
            </a:lvl1pPr>
          </a:lstStyle>
          <a:p>
            <a:pPr>
              <a:defRPr/>
            </a:pPr>
            <a:fld id="{80416593-43AD-487C-92F8-590BBC0E55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99897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95"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349196"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017688F-1FEA-4F18-8BFD-DA5B92571B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06547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A40B611A-89C8-4DEA-ADE7-84F2EFBAEEA1}"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2368390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EAE38D38-5E53-49F8-8AA4-1515B7430C6F}"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11482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1.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DE653A28-75F7-4FAD-8BCC-94579DA64ABE}"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34816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817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71"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8172"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73"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348174"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82573942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42"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24BCA9D4-A5B6-4557-B88B-AEFA64518F29}"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47104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7104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7104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47104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7105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1"/>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grpSp>
      <p:sp>
        <p:nvSpPr>
          <p:cNvPr id="471052"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53"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471054"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841356663"/>
      </p:ext>
    </p:extLst>
  </p:cSld>
  <p:clrMap bg1="dk2" tx1="lt1" bg2="dk1"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mn-lt"/>
                <a:cs typeface="+mn-cs"/>
              </a:defRPr>
            </a:lvl1pPr>
          </a:lstStyle>
          <a:p>
            <a:pPr fontAlgn="base">
              <a:spcBef>
                <a:spcPct val="0"/>
              </a:spcBef>
              <a:spcAft>
                <a:spcPct val="0"/>
              </a:spcAft>
              <a:defRPr/>
            </a:pPr>
            <a:fld id="{47E81EF0-4517-4086-ACB6-B924DACCC230}" type="slidenum">
              <a:rPr lang="en-US"/>
              <a:pPr fontAlgn="base">
                <a:spcBef>
                  <a:spcPct val="0"/>
                </a:spcBef>
                <a:spcAft>
                  <a:spcPct val="0"/>
                </a:spcAft>
                <a:defRPr/>
              </a:pPr>
              <a:t>‹#›</a:t>
            </a:fld>
            <a:endParaRPr lang="en-US"/>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364549"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64550"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64551"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364553"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64554"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1"/>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sp>
        <p:nvSpPr>
          <p:cNvPr id="364556"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4557"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mn-lt"/>
                <a:cs typeface="+mn-cs"/>
              </a:defRPr>
            </a:lvl1pPr>
          </a:lstStyle>
          <a:p>
            <a:pPr fontAlgn="base">
              <a:spcBef>
                <a:spcPct val="0"/>
              </a:spcBef>
              <a:spcAft>
                <a:spcPct val="0"/>
              </a:spcAft>
              <a:defRPr/>
            </a:pPr>
            <a:endParaRPr lang="en-US"/>
          </a:p>
        </p:txBody>
      </p:sp>
      <p:sp>
        <p:nvSpPr>
          <p:cNvPr id="364558"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742143458"/>
      </p:ext>
    </p:extLst>
  </p:cSld>
  <p:clrMap bg1="dk2" tx1="lt1" bg2="dk1"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iming>
    <p:tnLst>
      <p:par>
        <p:cTn id="1" dur="indefinite" restart="never" nodeType="tmRoot"/>
      </p:par>
    </p:tnLst>
  </p:timing>
  <p:txStyles>
    <p:titleStyle>
      <a:lvl1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defRPr sz="2800">
          <a:solidFill>
            <a:srgbClr val="FFFF66"/>
          </a:solidFill>
          <a:effectLst>
            <a:outerShdw blurRad="38100" dist="38100" dir="2700000" algn="tl">
              <a:srgbClr val="000000"/>
            </a:outerShdw>
          </a:effectLst>
          <a:latin typeface="+mn-lt"/>
          <a:ea typeface="+mn-ea"/>
          <a:cs typeface="+mn-cs"/>
        </a:defRPr>
      </a:lvl1pPr>
      <a:lvl2pPr marL="914400" indent="-457200" algn="l" rtl="0" eaLnBrk="1" fontAlgn="base" hangingPunct="1">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DE653A28-75F7-4FAD-8BCC-94579DA64ABE}"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34816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817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71"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8172"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73"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348174"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603725849"/>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7426"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n-lt"/>
              </a:defRPr>
            </a:lvl1pPr>
          </a:lstStyle>
          <a:p>
            <a:pPr fontAlgn="base">
              <a:spcBef>
                <a:spcPct val="0"/>
              </a:spcBef>
              <a:spcAft>
                <a:spcPct val="0"/>
              </a:spcAft>
              <a:defRPr/>
            </a:pPr>
            <a:fld id="{89E85F01-2DAA-4757-BBB9-43B9B1969CAD}"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487429"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0"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1"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2"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3"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87434"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5"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87436"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7437"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fontAlgn="base">
              <a:spcBef>
                <a:spcPct val="0"/>
              </a:spcBef>
              <a:spcAft>
                <a:spcPct val="0"/>
              </a:spcAft>
              <a:defRPr/>
            </a:pPr>
            <a:endParaRPr lang="en-US">
              <a:solidFill>
                <a:srgbClr val="FFFFFF"/>
              </a:solidFill>
            </a:endParaRPr>
          </a:p>
        </p:txBody>
      </p:sp>
      <p:sp>
        <p:nvSpPr>
          <p:cNvPr id="487438"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830346972"/>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F2B97AD3-CECF-4968-AB16-E42B08F6A2B4}"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232453"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232454"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232455"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232456"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232457"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232458"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232459"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232460"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2461"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232462"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346971211"/>
      </p:ext>
    </p:extLst>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42"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35052029-B66F-48A6-A6E0-EF194AF6D2CA}"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47104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7104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7104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47104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7105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1"/>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grpSp>
      <p:sp>
        <p:nvSpPr>
          <p:cNvPr id="471052"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53"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471054"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42874981"/>
      </p:ext>
    </p:extLst>
  </p:cSld>
  <p:clrMap bg1="dk2" tx1="lt1" bg2="dk1"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7F29C3B1-B9AA-4DB2-A969-AE70702929D5}"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34816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817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71"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8172"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73"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348174"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390002842"/>
      </p:ext>
    </p:extLst>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7F29C3B1-B9AA-4DB2-A969-AE70702929D5}"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34816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817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71"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8172"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73"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348174"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78333694"/>
      </p:ext>
    </p:extLst>
  </p:cSld>
  <p:clrMap bg1="dk2" tx1="lt1" bg2="dk1"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4658"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B8628808-3387-471A-90C7-B65FE527E58F}"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454661"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54662"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54663"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454665"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54666"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1"/>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Garamond" pitchFamily="18" charset="0"/>
              </a:endParaRPr>
            </a:p>
          </p:txBody>
        </p:sp>
      </p:grpSp>
      <p:sp>
        <p:nvSpPr>
          <p:cNvPr id="454668"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4669"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454670"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841665365"/>
      </p:ext>
    </p:extLst>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43E9D5E2-DCC4-4C0A-A3BE-5DA98902B9F8}"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34816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817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71"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8172"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73"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348174"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92975158"/>
      </p:ext>
    </p:extLst>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ctr"/>
            <a:r>
              <a:rPr lang="en-US" dirty="0" smtClean="0"/>
              <a:t>CHAPTER 4</a:t>
            </a:r>
            <a:endParaRPr lang="en-US" dirty="0"/>
          </a:p>
        </p:txBody>
      </p:sp>
      <p:sp>
        <p:nvSpPr>
          <p:cNvPr id="3" name="Subtitle 2"/>
          <p:cNvSpPr>
            <a:spLocks noGrp="1"/>
          </p:cNvSpPr>
          <p:nvPr>
            <p:ph type="subTitle" sz="quarter" idx="1"/>
          </p:nvPr>
        </p:nvSpPr>
        <p:spPr/>
        <p:txBody>
          <a:bodyPr/>
          <a:lstStyle/>
          <a:p>
            <a:pPr algn="ctr"/>
            <a:r>
              <a:rPr lang="en-US" dirty="0" smtClean="0"/>
              <a:t>Propagation, </a:t>
            </a:r>
            <a:r>
              <a:rPr lang="en-US" smtClean="0"/>
              <a:t>Antennas and Feedlines</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Microhams 2010 Technician</a:t>
            </a: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E8E59CB7-CEAC-4B2D-B907-F71B2576691C}" type="slidenum">
              <a:rPr lang="en-US" smtClean="0">
                <a:solidFill>
                  <a:srgbClr val="FFFFFF"/>
                </a:solidFill>
              </a:rPr>
              <a:pPr>
                <a:defRPr/>
              </a:pPr>
              <a:t>1</a:t>
            </a:fld>
            <a:endParaRPr lang="en-US">
              <a:solidFill>
                <a:srgbClr val="FFFFFF"/>
              </a:solidFill>
            </a:endParaRPr>
          </a:p>
        </p:txBody>
      </p:sp>
    </p:spTree>
    <p:extLst>
      <p:ext uri="{BB962C8B-B14F-4D97-AF65-F5344CB8AC3E}">
        <p14:creationId xmlns:p14="http://schemas.microsoft.com/office/powerpoint/2010/main" val="3261504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Refraction</a:t>
            </a:r>
            <a:endParaRPr lang="en-US" dirty="0"/>
          </a:p>
        </p:txBody>
      </p:sp>
      <p:sp>
        <p:nvSpPr>
          <p:cNvPr id="3" name="Content Placeholder 2"/>
          <p:cNvSpPr>
            <a:spLocks noGrp="1"/>
          </p:cNvSpPr>
          <p:nvPr>
            <p:ph idx="1"/>
          </p:nvPr>
        </p:nvSpPr>
        <p:spPr/>
        <p:txBody>
          <a:bodyPr/>
          <a:lstStyle/>
          <a:p>
            <a:r>
              <a:rPr lang="en-US" dirty="0" smtClean="0"/>
              <a:t>Radio waves curve if media is not uniform</a:t>
            </a:r>
          </a:p>
          <a:p>
            <a:r>
              <a:rPr lang="en-US" dirty="0"/>
              <a:t> </a:t>
            </a:r>
            <a:r>
              <a:rPr lang="en-US" dirty="0" smtClean="0"/>
              <a:t> Radio waves curve around optical horizon</a:t>
            </a:r>
          </a:p>
          <a:p>
            <a:r>
              <a:rPr lang="en-US" dirty="0"/>
              <a:t> </a:t>
            </a:r>
            <a:r>
              <a:rPr lang="en-US" dirty="0" smtClean="0"/>
              <a:t> In extreme cases radio waves can get trapped</a:t>
            </a:r>
          </a:p>
        </p:txBody>
      </p:sp>
    </p:spTree>
    <p:extLst>
      <p:ext uri="{BB962C8B-B14F-4D97-AF65-F5344CB8AC3E}">
        <p14:creationId xmlns:p14="http://schemas.microsoft.com/office/powerpoint/2010/main" val="1309577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T7C06 What </a:t>
            </a:r>
            <a:r>
              <a:rPr lang="en-US" dirty="0"/>
              <a:t>does an SWR reading of 4:1 indicate?</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Loss of -4dB</a:t>
            </a:r>
          </a:p>
          <a:p>
            <a:r>
              <a:rPr lang="en-US" dirty="0">
                <a:solidFill>
                  <a:schemeClr val="tx1"/>
                </a:solidFill>
              </a:rPr>
              <a:t>B. Good impedance match</a:t>
            </a:r>
          </a:p>
          <a:p>
            <a:r>
              <a:rPr lang="en-US" dirty="0">
                <a:solidFill>
                  <a:schemeClr val="tx1"/>
                </a:solidFill>
              </a:rPr>
              <a:t>C. Gain of +4dB</a:t>
            </a:r>
          </a:p>
          <a:p>
            <a:r>
              <a:rPr lang="en-US" dirty="0">
                <a:solidFill>
                  <a:schemeClr val="tx1"/>
                </a:solidFill>
              </a:rPr>
              <a:t>D. Impedance mismatch</a:t>
            </a:r>
          </a:p>
        </p:txBody>
      </p:sp>
    </p:spTree>
    <p:extLst>
      <p:ext uri="{BB962C8B-B14F-4D97-AF65-F5344CB8AC3E}">
        <p14:creationId xmlns:p14="http://schemas.microsoft.com/office/powerpoint/2010/main" val="693815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T7C06 What </a:t>
            </a:r>
            <a:r>
              <a:rPr lang="en-US" dirty="0"/>
              <a:t>does an SWR reading of 4:1 indicate?</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Loss of -4dB</a:t>
            </a:r>
          </a:p>
          <a:p>
            <a:r>
              <a:rPr lang="en-US" dirty="0" smtClean="0">
                <a:solidFill>
                  <a:schemeClr val="tx1"/>
                </a:solidFill>
              </a:rPr>
              <a:t>	B</a:t>
            </a:r>
            <a:r>
              <a:rPr lang="en-US" dirty="0">
                <a:solidFill>
                  <a:schemeClr val="tx1"/>
                </a:solidFill>
              </a:rPr>
              <a:t>. Good impedance match</a:t>
            </a:r>
          </a:p>
          <a:p>
            <a:r>
              <a:rPr lang="en-US" dirty="0" smtClean="0">
                <a:solidFill>
                  <a:schemeClr val="tx1"/>
                </a:solidFill>
              </a:rPr>
              <a:t>	C</a:t>
            </a:r>
            <a:r>
              <a:rPr lang="en-US" dirty="0">
                <a:solidFill>
                  <a:schemeClr val="tx1"/>
                </a:solidFill>
              </a:rPr>
              <a:t>. Gain of +4dB</a:t>
            </a:r>
          </a:p>
          <a:p>
            <a:r>
              <a:rPr lang="en-US" dirty="0">
                <a:solidFill>
                  <a:srgbClr val="FFFF00"/>
                </a:solidFill>
              </a:rPr>
              <a:t>D. Impedance mismatch</a:t>
            </a:r>
          </a:p>
        </p:txBody>
      </p:sp>
    </p:spTree>
    <p:extLst>
      <p:ext uri="{BB962C8B-B14F-4D97-AF65-F5344CB8AC3E}">
        <p14:creationId xmlns:p14="http://schemas.microsoft.com/office/powerpoint/2010/main" val="26938525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T9B01 </a:t>
            </a:r>
            <a:r>
              <a:rPr lang="en-US" sz="2800" dirty="0" smtClean="0"/>
              <a:t>  Why </a:t>
            </a:r>
            <a:r>
              <a:rPr lang="en-US" sz="2800" dirty="0"/>
              <a:t>is it important to have a low SWR in an antenna system that uses coaxial cable feed line?</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To reduce television interference </a:t>
            </a:r>
          </a:p>
          <a:p>
            <a:r>
              <a:rPr lang="en-US" dirty="0">
                <a:solidFill>
                  <a:schemeClr val="tx1"/>
                </a:solidFill>
              </a:rPr>
              <a:t>B. To allow the efficient transfer of power and reduce losses</a:t>
            </a:r>
          </a:p>
          <a:p>
            <a:r>
              <a:rPr lang="en-US" dirty="0">
                <a:solidFill>
                  <a:schemeClr val="tx1"/>
                </a:solidFill>
              </a:rPr>
              <a:t>C. To prolong antenna life</a:t>
            </a:r>
          </a:p>
          <a:p>
            <a:r>
              <a:rPr lang="en-US" dirty="0">
                <a:solidFill>
                  <a:schemeClr val="tx1"/>
                </a:solidFill>
              </a:rPr>
              <a:t>D. All of these choices are correct</a:t>
            </a:r>
          </a:p>
          <a:p>
            <a:endParaRPr lang="en-US" dirty="0">
              <a:solidFill>
                <a:schemeClr val="tx1"/>
              </a:solidFill>
            </a:endParaRPr>
          </a:p>
        </p:txBody>
      </p:sp>
    </p:spTree>
    <p:extLst>
      <p:ext uri="{BB962C8B-B14F-4D97-AF65-F5344CB8AC3E}">
        <p14:creationId xmlns:p14="http://schemas.microsoft.com/office/powerpoint/2010/main" val="24257095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T9B01 </a:t>
            </a:r>
            <a:r>
              <a:rPr lang="en-US" sz="2800" dirty="0" smtClean="0"/>
              <a:t>  Why </a:t>
            </a:r>
            <a:r>
              <a:rPr lang="en-US" sz="2800" dirty="0"/>
              <a:t>is it important to have a low SWR in an antenna system that uses coaxial cable feed line?</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To reduce television interference </a:t>
            </a:r>
          </a:p>
          <a:p>
            <a:r>
              <a:rPr lang="en-US" dirty="0">
                <a:solidFill>
                  <a:srgbClr val="FFFF00"/>
                </a:solidFill>
              </a:rPr>
              <a:t>B. To allow the efficient transfer of power and reduce losses</a:t>
            </a:r>
          </a:p>
          <a:p>
            <a:r>
              <a:rPr lang="en-US" dirty="0" smtClean="0">
                <a:solidFill>
                  <a:schemeClr val="tx1"/>
                </a:solidFill>
              </a:rPr>
              <a:t>	C</a:t>
            </a:r>
            <a:r>
              <a:rPr lang="en-US" dirty="0">
                <a:solidFill>
                  <a:schemeClr val="tx1"/>
                </a:solidFill>
              </a:rPr>
              <a:t>. To prolong antenna life</a:t>
            </a:r>
          </a:p>
          <a:p>
            <a:r>
              <a:rPr lang="en-US" dirty="0" smtClean="0">
                <a:solidFill>
                  <a:schemeClr val="tx1"/>
                </a:solidFill>
              </a:rPr>
              <a:t>	D</a:t>
            </a:r>
            <a:r>
              <a:rPr lang="en-US" dirty="0">
                <a:solidFill>
                  <a:schemeClr val="tx1"/>
                </a:solidFill>
              </a:rPr>
              <a:t>. All of these choices are correct</a:t>
            </a:r>
          </a:p>
          <a:p>
            <a:endParaRPr lang="en-US" dirty="0">
              <a:solidFill>
                <a:schemeClr val="tx1"/>
              </a:solidFill>
            </a:endParaRPr>
          </a:p>
        </p:txBody>
      </p:sp>
    </p:spTree>
    <p:extLst>
      <p:ext uri="{BB962C8B-B14F-4D97-AF65-F5344CB8AC3E}">
        <p14:creationId xmlns:p14="http://schemas.microsoft.com/office/powerpoint/2010/main" val="34168059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T9B09 </a:t>
            </a:r>
            <a:r>
              <a:rPr lang="en-US" sz="2800" dirty="0" smtClean="0"/>
              <a:t>  What </a:t>
            </a:r>
            <a:r>
              <a:rPr lang="en-US" sz="2800" dirty="0"/>
              <a:t>might cause erratic changes in SWR readings?</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The transmitter is being modulated</a:t>
            </a:r>
          </a:p>
          <a:p>
            <a:r>
              <a:rPr lang="en-US" dirty="0">
                <a:solidFill>
                  <a:schemeClr val="tx1"/>
                </a:solidFill>
              </a:rPr>
              <a:t>B. A loose connection in an antenna or a feed line</a:t>
            </a:r>
          </a:p>
          <a:p>
            <a:r>
              <a:rPr lang="en-US" dirty="0">
                <a:solidFill>
                  <a:schemeClr val="tx1"/>
                </a:solidFill>
              </a:rPr>
              <a:t>C. The transmitter is being over-modulated</a:t>
            </a:r>
          </a:p>
          <a:p>
            <a:r>
              <a:rPr lang="en-US" dirty="0">
                <a:solidFill>
                  <a:schemeClr val="tx1"/>
                </a:solidFill>
              </a:rPr>
              <a:t>D. Interference from other stations is distorting your signal</a:t>
            </a:r>
          </a:p>
          <a:p>
            <a:endParaRPr lang="en-US" dirty="0">
              <a:solidFill>
                <a:schemeClr val="tx1"/>
              </a:solidFill>
            </a:endParaRPr>
          </a:p>
        </p:txBody>
      </p:sp>
    </p:spTree>
    <p:extLst>
      <p:ext uri="{BB962C8B-B14F-4D97-AF65-F5344CB8AC3E}">
        <p14:creationId xmlns:p14="http://schemas.microsoft.com/office/powerpoint/2010/main" val="131296324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T9B09 </a:t>
            </a:r>
            <a:r>
              <a:rPr lang="en-US" sz="2800" dirty="0" smtClean="0"/>
              <a:t>  What </a:t>
            </a:r>
            <a:r>
              <a:rPr lang="en-US" sz="2800" dirty="0"/>
              <a:t>might cause erratic changes in SWR readings?</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The transmitter is being modulated</a:t>
            </a:r>
          </a:p>
          <a:p>
            <a:r>
              <a:rPr lang="en-US" dirty="0">
                <a:solidFill>
                  <a:srgbClr val="FFFF00"/>
                </a:solidFill>
              </a:rPr>
              <a:t>B. A loose connection in an antenna or a feed line</a:t>
            </a:r>
          </a:p>
          <a:p>
            <a:r>
              <a:rPr lang="en-US" dirty="0" smtClean="0">
                <a:solidFill>
                  <a:schemeClr val="tx1"/>
                </a:solidFill>
              </a:rPr>
              <a:t>	C</a:t>
            </a:r>
            <a:r>
              <a:rPr lang="en-US" dirty="0">
                <a:solidFill>
                  <a:schemeClr val="tx1"/>
                </a:solidFill>
              </a:rPr>
              <a:t>. The transmitter is being over-modulated</a:t>
            </a:r>
          </a:p>
          <a:p>
            <a:r>
              <a:rPr lang="en-US" dirty="0" smtClean="0">
                <a:solidFill>
                  <a:schemeClr val="tx1"/>
                </a:solidFill>
              </a:rPr>
              <a:t>	D</a:t>
            </a:r>
            <a:r>
              <a:rPr lang="en-US" dirty="0">
                <a:solidFill>
                  <a:schemeClr val="tx1"/>
                </a:solidFill>
              </a:rPr>
              <a:t>. Interference from other stations is distorting your signal</a:t>
            </a:r>
          </a:p>
          <a:p>
            <a:endParaRPr lang="en-US" dirty="0">
              <a:solidFill>
                <a:schemeClr val="tx1"/>
              </a:solidFill>
            </a:endParaRPr>
          </a:p>
        </p:txBody>
      </p:sp>
    </p:spTree>
    <p:extLst>
      <p:ext uri="{BB962C8B-B14F-4D97-AF65-F5344CB8AC3E}">
        <p14:creationId xmlns:p14="http://schemas.microsoft.com/office/powerpoint/2010/main" val="54837349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b="0" smtClean="0"/>
              <a:t>T9A03 Which of the following describes a simple dipole mounted so the conductor is parallel to the Earth's surface?</a:t>
            </a:r>
          </a:p>
        </p:txBody>
      </p:sp>
      <p:sp>
        <p:nvSpPr>
          <p:cNvPr id="27651" name="Rectangle 3"/>
          <p:cNvSpPr>
            <a:spLocks noGrp="1" noChangeArrowheads="1"/>
          </p:cNvSpPr>
          <p:nvPr>
            <p:ph type="body" idx="1"/>
          </p:nvPr>
        </p:nvSpPr>
        <p:spPr>
          <a:xfrm>
            <a:off x="304800" y="2743200"/>
            <a:ext cx="8534400" cy="3382963"/>
          </a:xfrm>
        </p:spPr>
        <p:txBody>
          <a:bodyPr/>
          <a:lstStyle/>
          <a:p>
            <a:pPr lvl="1" eaLnBrk="1" hangingPunct="1">
              <a:defRPr/>
            </a:pPr>
            <a:r>
              <a:rPr lang="en-US" b="0" dirty="0" smtClean="0"/>
              <a:t>A.	A ground wave antenna</a:t>
            </a:r>
          </a:p>
          <a:p>
            <a:pPr eaLnBrk="1" hangingPunct="1">
              <a:defRPr/>
            </a:pPr>
            <a:r>
              <a:rPr lang="en-US" sz="2400" dirty="0" smtClean="0"/>
              <a:t>	 </a:t>
            </a:r>
            <a:r>
              <a:rPr lang="en-US" sz="2400" b="0" dirty="0" smtClean="0">
                <a:solidFill>
                  <a:schemeClr val="tx1"/>
                </a:solidFill>
              </a:rPr>
              <a:t>B.	A horizontally polarized antenna</a:t>
            </a:r>
          </a:p>
          <a:p>
            <a:pPr lvl="1" eaLnBrk="1" hangingPunct="1">
              <a:defRPr/>
            </a:pPr>
            <a:r>
              <a:rPr lang="en-US" b="0" dirty="0" smtClean="0"/>
              <a:t>C.	A rhombic antenna</a:t>
            </a:r>
          </a:p>
          <a:p>
            <a:pPr lvl="1" eaLnBrk="1" hangingPunct="1">
              <a:defRPr/>
            </a:pPr>
            <a:r>
              <a:rPr lang="en-US" b="0" dirty="0" smtClean="0"/>
              <a:t>D.	A vertically polarized antenna</a:t>
            </a:r>
          </a:p>
        </p:txBody>
      </p:sp>
    </p:spTree>
    <p:extLst>
      <p:ext uri="{BB962C8B-B14F-4D97-AF65-F5344CB8AC3E}">
        <p14:creationId xmlns:p14="http://schemas.microsoft.com/office/powerpoint/2010/main" val="202818977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b="0" smtClean="0"/>
              <a:t>T9A03 Which of the following describes a simple dipole mounted so the conductor is parallel to the Earth's surface?</a:t>
            </a:r>
          </a:p>
        </p:txBody>
      </p:sp>
      <p:sp>
        <p:nvSpPr>
          <p:cNvPr id="27651" name="Rectangle 3"/>
          <p:cNvSpPr>
            <a:spLocks noGrp="1" noChangeArrowheads="1"/>
          </p:cNvSpPr>
          <p:nvPr>
            <p:ph type="body" idx="1"/>
          </p:nvPr>
        </p:nvSpPr>
        <p:spPr>
          <a:xfrm>
            <a:off x="304800" y="2743200"/>
            <a:ext cx="8534400" cy="3382963"/>
          </a:xfrm>
        </p:spPr>
        <p:txBody>
          <a:bodyPr/>
          <a:lstStyle/>
          <a:p>
            <a:pPr lvl="1" eaLnBrk="1" hangingPunct="1">
              <a:defRPr/>
            </a:pPr>
            <a:r>
              <a:rPr lang="en-US" b="0" dirty="0" smtClean="0"/>
              <a:t>A.	A ground wave antenna</a:t>
            </a:r>
          </a:p>
          <a:p>
            <a:pPr eaLnBrk="1" hangingPunct="1">
              <a:defRPr/>
            </a:pPr>
            <a:r>
              <a:rPr lang="en-US" dirty="0" smtClean="0"/>
              <a:t>B.	A horizontally polarized antenna</a:t>
            </a:r>
          </a:p>
          <a:p>
            <a:pPr lvl="1" eaLnBrk="1" hangingPunct="1">
              <a:defRPr/>
            </a:pPr>
            <a:r>
              <a:rPr lang="en-US" b="0" dirty="0" smtClean="0"/>
              <a:t>C.	A rhombic antenna</a:t>
            </a:r>
          </a:p>
          <a:p>
            <a:pPr lvl="1" eaLnBrk="1" hangingPunct="1">
              <a:defRPr/>
            </a:pPr>
            <a:r>
              <a:rPr lang="en-US" b="0" dirty="0" smtClean="0"/>
              <a:t>D.	A vertically polarized antenna</a:t>
            </a:r>
          </a:p>
        </p:txBody>
      </p:sp>
    </p:spTree>
    <p:extLst>
      <p:ext uri="{BB962C8B-B14F-4D97-AF65-F5344CB8AC3E}">
        <p14:creationId xmlns:p14="http://schemas.microsoft.com/office/powerpoint/2010/main" val="50097539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smtClean="0"/>
              <a:t>T9A04 What is a disadvantage of the "rubber duck" antenna supplied with most handheld radio transceivers?</a:t>
            </a:r>
          </a:p>
        </p:txBody>
      </p:sp>
      <p:sp>
        <p:nvSpPr>
          <p:cNvPr id="32771" name="Rectangle 3"/>
          <p:cNvSpPr>
            <a:spLocks noGrp="1" noChangeArrowheads="1"/>
          </p:cNvSpPr>
          <p:nvPr>
            <p:ph type="body" idx="1"/>
          </p:nvPr>
        </p:nvSpPr>
        <p:spPr>
          <a:xfrm>
            <a:off x="304800" y="2667000"/>
            <a:ext cx="8534400" cy="3459163"/>
          </a:xfrm>
        </p:spPr>
        <p:txBody>
          <a:bodyPr/>
          <a:lstStyle/>
          <a:p>
            <a:pPr lvl="1" eaLnBrk="1" hangingPunct="1">
              <a:defRPr/>
            </a:pPr>
            <a:r>
              <a:rPr lang="en-US" b="0" smtClean="0"/>
              <a:t>A.	It does not transmit or receive as effectively as a full-sized antenna</a:t>
            </a:r>
          </a:p>
          <a:p>
            <a:pPr lvl="1" eaLnBrk="1" hangingPunct="1">
              <a:defRPr/>
            </a:pPr>
            <a:r>
              <a:rPr lang="en-US" b="0" smtClean="0"/>
              <a:t>B.	It transmits a circularly polarized signal</a:t>
            </a:r>
          </a:p>
          <a:p>
            <a:pPr lvl="1" eaLnBrk="1" hangingPunct="1">
              <a:defRPr/>
            </a:pPr>
            <a:r>
              <a:rPr lang="en-US" b="0" smtClean="0"/>
              <a:t>C.	If the rubber end cap is lost it will unravel very quickly</a:t>
            </a:r>
          </a:p>
          <a:p>
            <a:pPr lvl="1" eaLnBrk="1" hangingPunct="1">
              <a:defRPr/>
            </a:pPr>
            <a:r>
              <a:rPr lang="en-US" b="0" smtClean="0"/>
              <a:t>D.	All of these choices are correct</a:t>
            </a:r>
          </a:p>
        </p:txBody>
      </p:sp>
    </p:spTree>
    <p:extLst>
      <p:ext uri="{BB962C8B-B14F-4D97-AF65-F5344CB8AC3E}">
        <p14:creationId xmlns:p14="http://schemas.microsoft.com/office/powerpoint/2010/main" val="30949035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r>
              <a:rPr lang="en-US" b="0" smtClean="0"/>
              <a:t>T9A04 What is a disadvantage of the "rubber duck" antenna supplied with most handheld radio transceivers?</a:t>
            </a:r>
          </a:p>
        </p:txBody>
      </p:sp>
      <p:sp>
        <p:nvSpPr>
          <p:cNvPr id="37891" name="Rectangle 3"/>
          <p:cNvSpPr>
            <a:spLocks noGrp="1" noChangeArrowheads="1"/>
          </p:cNvSpPr>
          <p:nvPr>
            <p:ph type="body" idx="1"/>
          </p:nvPr>
        </p:nvSpPr>
        <p:spPr>
          <a:xfrm>
            <a:off x="304800" y="2895600"/>
            <a:ext cx="8534400" cy="3230563"/>
          </a:xfrm>
        </p:spPr>
        <p:txBody>
          <a:bodyPr/>
          <a:lstStyle/>
          <a:p>
            <a:pPr eaLnBrk="1" hangingPunct="1">
              <a:defRPr/>
            </a:pPr>
            <a:r>
              <a:rPr lang="en-US" dirty="0" smtClean="0"/>
              <a:t>A.	It does not transmit or receive as effectively as a full-sized antenna</a:t>
            </a:r>
          </a:p>
          <a:p>
            <a:pPr lvl="1" eaLnBrk="1" hangingPunct="1">
              <a:defRPr/>
            </a:pPr>
            <a:r>
              <a:rPr lang="en-US" b="0" dirty="0" smtClean="0"/>
              <a:t>B.	It transmits a circularly polarized signal</a:t>
            </a:r>
          </a:p>
          <a:p>
            <a:pPr lvl="1" eaLnBrk="1" hangingPunct="1">
              <a:defRPr/>
            </a:pPr>
            <a:r>
              <a:rPr lang="en-US" b="0" dirty="0" smtClean="0"/>
              <a:t>C.	If the rubber end cap is lost it will unravel very quickly</a:t>
            </a:r>
          </a:p>
          <a:p>
            <a:pPr lvl="1" eaLnBrk="1" hangingPunct="1">
              <a:defRPr/>
            </a:pPr>
            <a:r>
              <a:rPr lang="en-US" b="0" dirty="0" smtClean="0"/>
              <a:t>D.	All of these choices are correct</a:t>
            </a:r>
          </a:p>
        </p:txBody>
      </p:sp>
    </p:spTree>
    <p:extLst>
      <p:ext uri="{BB962C8B-B14F-4D97-AF65-F5344CB8AC3E}">
        <p14:creationId xmlns:p14="http://schemas.microsoft.com/office/powerpoint/2010/main" val="2996908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534400" cy="990600"/>
          </a:xfrm>
        </p:spPr>
        <p:txBody>
          <a:bodyPr/>
          <a:lstStyle/>
          <a:p>
            <a:pPr algn="ctr"/>
            <a:r>
              <a:rPr lang="en-US" dirty="0" smtClean="0"/>
              <a:t/>
            </a:r>
            <a:br>
              <a:rPr lang="en-US" dirty="0" smtClean="0"/>
            </a:br>
            <a:r>
              <a:rPr lang="en-US" dirty="0" smtClean="0"/>
              <a:t>Refraction</a:t>
            </a:r>
            <a:br>
              <a:rPr lang="en-US" dirty="0" smtClean="0"/>
            </a:br>
            <a:r>
              <a:rPr lang="en-US" dirty="0" smtClean="0"/>
              <a:t/>
            </a:r>
            <a:br>
              <a:rPr lang="en-US" dirty="0" smtClean="0"/>
            </a:br>
            <a:r>
              <a:rPr lang="en-US" dirty="0" smtClean="0"/>
              <a:t>Waves  appear to bend</a:t>
            </a:r>
            <a:br>
              <a:rPr lang="en-US" dirty="0" smtClean="0"/>
            </a:br>
            <a:r>
              <a:rPr lang="en-US" dirty="0" smtClean="0"/>
              <a:t>Top of wave travels faster than bottom</a:t>
            </a:r>
            <a:endParaRPr lang="en-US" dirty="0"/>
          </a:p>
        </p:txBody>
      </p:sp>
      <p:sp>
        <p:nvSpPr>
          <p:cNvPr id="7" name="Arc 6"/>
          <p:cNvSpPr/>
          <p:nvPr/>
        </p:nvSpPr>
        <p:spPr>
          <a:xfrm>
            <a:off x="0" y="4191000"/>
            <a:ext cx="8915400" cy="4114800"/>
          </a:xfrm>
          <a:prstGeom prst="arc">
            <a:avLst>
              <a:gd name="adj1" fmla="val 1084182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a:off x="2209800" y="3048000"/>
            <a:ext cx="65532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47803" y="2724834"/>
            <a:ext cx="466794" cy="646331"/>
          </a:xfrm>
          <a:prstGeom prst="rect">
            <a:avLst/>
          </a:prstGeom>
          <a:noFill/>
        </p:spPr>
        <p:txBody>
          <a:bodyPr wrap="none" rtlCol="0">
            <a:spAutoFit/>
          </a:bodyPr>
          <a:lstStyle/>
          <a:p>
            <a:r>
              <a:rPr lang="en-US" sz="3600" dirty="0" smtClean="0"/>
              <a:t>T</a:t>
            </a:r>
            <a:endParaRPr lang="en-US" sz="3600" dirty="0"/>
          </a:p>
        </p:txBody>
      </p:sp>
      <p:sp>
        <p:nvSpPr>
          <p:cNvPr id="11" name="Freeform 10"/>
          <p:cNvSpPr/>
          <p:nvPr/>
        </p:nvSpPr>
        <p:spPr>
          <a:xfrm>
            <a:off x="2400300" y="3108960"/>
            <a:ext cx="6720871" cy="2926080"/>
          </a:xfrm>
          <a:custGeom>
            <a:avLst/>
            <a:gdLst>
              <a:gd name="connsiteX0" fmla="*/ 0 w 6720871"/>
              <a:gd name="connsiteY0" fmla="*/ 0 h 2926080"/>
              <a:gd name="connsiteX1" fmla="*/ 480060 w 6720871"/>
              <a:gd name="connsiteY1" fmla="*/ 45720 h 2926080"/>
              <a:gd name="connsiteX2" fmla="*/ 708660 w 6720871"/>
              <a:gd name="connsiteY2" fmla="*/ 68580 h 2926080"/>
              <a:gd name="connsiteX3" fmla="*/ 822960 w 6720871"/>
              <a:gd name="connsiteY3" fmla="*/ 91440 h 2926080"/>
              <a:gd name="connsiteX4" fmla="*/ 1074420 w 6720871"/>
              <a:gd name="connsiteY4" fmla="*/ 114300 h 2926080"/>
              <a:gd name="connsiteX5" fmla="*/ 1325880 w 6720871"/>
              <a:gd name="connsiteY5" fmla="*/ 160020 h 2926080"/>
              <a:gd name="connsiteX6" fmla="*/ 1668780 w 6720871"/>
              <a:gd name="connsiteY6" fmla="*/ 205740 h 2926080"/>
              <a:gd name="connsiteX7" fmla="*/ 1760220 w 6720871"/>
              <a:gd name="connsiteY7" fmla="*/ 228600 h 2926080"/>
              <a:gd name="connsiteX8" fmla="*/ 1920240 w 6720871"/>
              <a:gd name="connsiteY8" fmla="*/ 251460 h 2926080"/>
              <a:gd name="connsiteX9" fmla="*/ 2057400 w 6720871"/>
              <a:gd name="connsiteY9" fmla="*/ 297180 h 2926080"/>
              <a:gd name="connsiteX10" fmla="*/ 2125980 w 6720871"/>
              <a:gd name="connsiteY10" fmla="*/ 320040 h 2926080"/>
              <a:gd name="connsiteX11" fmla="*/ 2240280 w 6720871"/>
              <a:gd name="connsiteY11" fmla="*/ 342900 h 2926080"/>
              <a:gd name="connsiteX12" fmla="*/ 2468880 w 6720871"/>
              <a:gd name="connsiteY12" fmla="*/ 411480 h 2926080"/>
              <a:gd name="connsiteX13" fmla="*/ 2606040 w 6720871"/>
              <a:gd name="connsiteY13" fmla="*/ 434340 h 2926080"/>
              <a:gd name="connsiteX14" fmla="*/ 2743200 w 6720871"/>
              <a:gd name="connsiteY14" fmla="*/ 480060 h 2926080"/>
              <a:gd name="connsiteX15" fmla="*/ 2880360 w 6720871"/>
              <a:gd name="connsiteY15" fmla="*/ 525780 h 2926080"/>
              <a:gd name="connsiteX16" fmla="*/ 2948940 w 6720871"/>
              <a:gd name="connsiteY16" fmla="*/ 548640 h 2926080"/>
              <a:gd name="connsiteX17" fmla="*/ 3040380 w 6720871"/>
              <a:gd name="connsiteY17" fmla="*/ 571500 h 2926080"/>
              <a:gd name="connsiteX18" fmla="*/ 3131820 w 6720871"/>
              <a:gd name="connsiteY18" fmla="*/ 617220 h 2926080"/>
              <a:gd name="connsiteX19" fmla="*/ 3268980 w 6720871"/>
              <a:gd name="connsiteY19" fmla="*/ 640080 h 2926080"/>
              <a:gd name="connsiteX20" fmla="*/ 3406140 w 6720871"/>
              <a:gd name="connsiteY20" fmla="*/ 685800 h 2926080"/>
              <a:gd name="connsiteX21" fmla="*/ 3474720 w 6720871"/>
              <a:gd name="connsiteY21" fmla="*/ 708660 h 2926080"/>
              <a:gd name="connsiteX22" fmla="*/ 3566160 w 6720871"/>
              <a:gd name="connsiteY22" fmla="*/ 754380 h 2926080"/>
              <a:gd name="connsiteX23" fmla="*/ 3634740 w 6720871"/>
              <a:gd name="connsiteY23" fmla="*/ 777240 h 2926080"/>
              <a:gd name="connsiteX24" fmla="*/ 3840480 w 6720871"/>
              <a:gd name="connsiteY24" fmla="*/ 891540 h 2926080"/>
              <a:gd name="connsiteX25" fmla="*/ 3954780 w 6720871"/>
              <a:gd name="connsiteY25" fmla="*/ 914400 h 2926080"/>
              <a:gd name="connsiteX26" fmla="*/ 4046220 w 6720871"/>
              <a:gd name="connsiteY26" fmla="*/ 937260 h 2926080"/>
              <a:gd name="connsiteX27" fmla="*/ 4114800 w 6720871"/>
              <a:gd name="connsiteY27" fmla="*/ 960120 h 2926080"/>
              <a:gd name="connsiteX28" fmla="*/ 4274820 w 6720871"/>
              <a:gd name="connsiteY28" fmla="*/ 982980 h 2926080"/>
              <a:gd name="connsiteX29" fmla="*/ 4480560 w 6720871"/>
              <a:gd name="connsiteY29" fmla="*/ 1074420 h 2926080"/>
              <a:gd name="connsiteX30" fmla="*/ 4572000 w 6720871"/>
              <a:gd name="connsiteY30" fmla="*/ 1120140 h 2926080"/>
              <a:gd name="connsiteX31" fmla="*/ 4732020 w 6720871"/>
              <a:gd name="connsiteY31" fmla="*/ 1165860 h 2926080"/>
              <a:gd name="connsiteX32" fmla="*/ 4800600 w 6720871"/>
              <a:gd name="connsiteY32" fmla="*/ 1211580 h 2926080"/>
              <a:gd name="connsiteX33" fmla="*/ 4937760 w 6720871"/>
              <a:gd name="connsiteY33" fmla="*/ 1257300 h 2926080"/>
              <a:gd name="connsiteX34" fmla="*/ 5097780 w 6720871"/>
              <a:gd name="connsiteY34" fmla="*/ 1348740 h 2926080"/>
              <a:gd name="connsiteX35" fmla="*/ 5257800 w 6720871"/>
              <a:gd name="connsiteY35" fmla="*/ 1394460 h 2926080"/>
              <a:gd name="connsiteX36" fmla="*/ 5326380 w 6720871"/>
              <a:gd name="connsiteY36" fmla="*/ 1440180 h 2926080"/>
              <a:gd name="connsiteX37" fmla="*/ 5394960 w 6720871"/>
              <a:gd name="connsiteY37" fmla="*/ 1463040 h 2926080"/>
              <a:gd name="connsiteX38" fmla="*/ 5532120 w 6720871"/>
              <a:gd name="connsiteY38" fmla="*/ 1531620 h 2926080"/>
              <a:gd name="connsiteX39" fmla="*/ 5692140 w 6720871"/>
              <a:gd name="connsiteY39" fmla="*/ 1645920 h 2926080"/>
              <a:gd name="connsiteX40" fmla="*/ 5806440 w 6720871"/>
              <a:gd name="connsiteY40" fmla="*/ 1783080 h 2926080"/>
              <a:gd name="connsiteX41" fmla="*/ 5875020 w 6720871"/>
              <a:gd name="connsiteY41" fmla="*/ 1828800 h 2926080"/>
              <a:gd name="connsiteX42" fmla="*/ 5989320 w 6720871"/>
              <a:gd name="connsiteY42" fmla="*/ 1943100 h 2926080"/>
              <a:gd name="connsiteX43" fmla="*/ 6103620 w 6720871"/>
              <a:gd name="connsiteY43" fmla="*/ 2034540 h 2926080"/>
              <a:gd name="connsiteX44" fmla="*/ 6149340 w 6720871"/>
              <a:gd name="connsiteY44" fmla="*/ 2103120 h 2926080"/>
              <a:gd name="connsiteX45" fmla="*/ 6217920 w 6720871"/>
              <a:gd name="connsiteY45" fmla="*/ 2148840 h 2926080"/>
              <a:gd name="connsiteX46" fmla="*/ 6263640 w 6720871"/>
              <a:gd name="connsiteY46" fmla="*/ 2240280 h 2926080"/>
              <a:gd name="connsiteX47" fmla="*/ 6377940 w 6720871"/>
              <a:gd name="connsiteY47" fmla="*/ 2377440 h 2926080"/>
              <a:gd name="connsiteX48" fmla="*/ 6492240 w 6720871"/>
              <a:gd name="connsiteY48" fmla="*/ 2491740 h 2926080"/>
              <a:gd name="connsiteX49" fmla="*/ 6583680 w 6720871"/>
              <a:gd name="connsiteY49" fmla="*/ 2606040 h 2926080"/>
              <a:gd name="connsiteX50" fmla="*/ 6652260 w 6720871"/>
              <a:gd name="connsiteY50" fmla="*/ 2743200 h 2926080"/>
              <a:gd name="connsiteX51" fmla="*/ 6697980 w 6720871"/>
              <a:gd name="connsiteY51" fmla="*/ 2811780 h 2926080"/>
              <a:gd name="connsiteX52" fmla="*/ 6720840 w 6720871"/>
              <a:gd name="connsiteY52" fmla="*/ 292608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720871" h="2926080">
                <a:moveTo>
                  <a:pt x="0" y="0"/>
                </a:moveTo>
                <a:lnTo>
                  <a:pt x="480060" y="45720"/>
                </a:lnTo>
                <a:cubicBezTo>
                  <a:pt x="556260" y="53340"/>
                  <a:pt x="632752" y="58459"/>
                  <a:pt x="708660" y="68580"/>
                </a:cubicBezTo>
                <a:cubicBezTo>
                  <a:pt x="747174" y="73715"/>
                  <a:pt x="784406" y="86621"/>
                  <a:pt x="822960" y="91440"/>
                </a:cubicBezTo>
                <a:cubicBezTo>
                  <a:pt x="906476" y="101879"/>
                  <a:pt x="990600" y="106680"/>
                  <a:pt x="1074420" y="114300"/>
                </a:cubicBezTo>
                <a:cubicBezTo>
                  <a:pt x="1208886" y="159122"/>
                  <a:pt x="1099703" y="127709"/>
                  <a:pt x="1325880" y="160020"/>
                </a:cubicBezTo>
                <a:cubicBezTo>
                  <a:pt x="1685021" y="211326"/>
                  <a:pt x="1187837" y="152302"/>
                  <a:pt x="1668780" y="205740"/>
                </a:cubicBezTo>
                <a:cubicBezTo>
                  <a:pt x="1699260" y="213360"/>
                  <a:pt x="1729309" y="222980"/>
                  <a:pt x="1760220" y="228600"/>
                </a:cubicBezTo>
                <a:cubicBezTo>
                  <a:pt x="1813232" y="238239"/>
                  <a:pt x="1867738" y="239344"/>
                  <a:pt x="1920240" y="251460"/>
                </a:cubicBezTo>
                <a:cubicBezTo>
                  <a:pt x="1967199" y="262297"/>
                  <a:pt x="2011680" y="281940"/>
                  <a:pt x="2057400" y="297180"/>
                </a:cubicBezTo>
                <a:cubicBezTo>
                  <a:pt x="2080260" y="304800"/>
                  <a:pt x="2102351" y="315314"/>
                  <a:pt x="2125980" y="320040"/>
                </a:cubicBezTo>
                <a:cubicBezTo>
                  <a:pt x="2164080" y="327660"/>
                  <a:pt x="2202795" y="332677"/>
                  <a:pt x="2240280" y="342900"/>
                </a:cubicBezTo>
                <a:cubicBezTo>
                  <a:pt x="2400648" y="386637"/>
                  <a:pt x="2334987" y="384701"/>
                  <a:pt x="2468880" y="411480"/>
                </a:cubicBezTo>
                <a:cubicBezTo>
                  <a:pt x="2514331" y="420570"/>
                  <a:pt x="2561073" y="423098"/>
                  <a:pt x="2606040" y="434340"/>
                </a:cubicBezTo>
                <a:cubicBezTo>
                  <a:pt x="2652794" y="446029"/>
                  <a:pt x="2697480" y="464820"/>
                  <a:pt x="2743200" y="480060"/>
                </a:cubicBezTo>
                <a:lnTo>
                  <a:pt x="2880360" y="525780"/>
                </a:lnTo>
                <a:cubicBezTo>
                  <a:pt x="2903220" y="533400"/>
                  <a:pt x="2925563" y="542796"/>
                  <a:pt x="2948940" y="548640"/>
                </a:cubicBezTo>
                <a:cubicBezTo>
                  <a:pt x="2979420" y="556260"/>
                  <a:pt x="3010962" y="560468"/>
                  <a:pt x="3040380" y="571500"/>
                </a:cubicBezTo>
                <a:cubicBezTo>
                  <a:pt x="3072288" y="583465"/>
                  <a:pt x="3099180" y="607428"/>
                  <a:pt x="3131820" y="617220"/>
                </a:cubicBezTo>
                <a:cubicBezTo>
                  <a:pt x="3176216" y="630539"/>
                  <a:pt x="3224013" y="628838"/>
                  <a:pt x="3268980" y="640080"/>
                </a:cubicBezTo>
                <a:cubicBezTo>
                  <a:pt x="3315734" y="651769"/>
                  <a:pt x="3360420" y="670560"/>
                  <a:pt x="3406140" y="685800"/>
                </a:cubicBezTo>
                <a:cubicBezTo>
                  <a:pt x="3429000" y="693420"/>
                  <a:pt x="3453167" y="697884"/>
                  <a:pt x="3474720" y="708660"/>
                </a:cubicBezTo>
                <a:cubicBezTo>
                  <a:pt x="3505200" y="723900"/>
                  <a:pt x="3534838" y="740956"/>
                  <a:pt x="3566160" y="754380"/>
                </a:cubicBezTo>
                <a:cubicBezTo>
                  <a:pt x="3588308" y="763872"/>
                  <a:pt x="3613187" y="766464"/>
                  <a:pt x="3634740" y="777240"/>
                </a:cubicBezTo>
                <a:cubicBezTo>
                  <a:pt x="3794725" y="857233"/>
                  <a:pt x="3587816" y="799662"/>
                  <a:pt x="3840480" y="891540"/>
                </a:cubicBezTo>
                <a:cubicBezTo>
                  <a:pt x="3876995" y="904818"/>
                  <a:pt x="3916851" y="905971"/>
                  <a:pt x="3954780" y="914400"/>
                </a:cubicBezTo>
                <a:cubicBezTo>
                  <a:pt x="3985450" y="921216"/>
                  <a:pt x="4016011" y="928629"/>
                  <a:pt x="4046220" y="937260"/>
                </a:cubicBezTo>
                <a:cubicBezTo>
                  <a:pt x="4069389" y="943880"/>
                  <a:pt x="4091171" y="955394"/>
                  <a:pt x="4114800" y="960120"/>
                </a:cubicBezTo>
                <a:cubicBezTo>
                  <a:pt x="4167635" y="970687"/>
                  <a:pt x="4221480" y="975360"/>
                  <a:pt x="4274820" y="982980"/>
                </a:cubicBezTo>
                <a:cubicBezTo>
                  <a:pt x="4476551" y="1117468"/>
                  <a:pt x="4154111" y="911196"/>
                  <a:pt x="4480560" y="1074420"/>
                </a:cubicBezTo>
                <a:cubicBezTo>
                  <a:pt x="4511040" y="1089660"/>
                  <a:pt x="4540092" y="1108175"/>
                  <a:pt x="4572000" y="1120140"/>
                </a:cubicBezTo>
                <a:cubicBezTo>
                  <a:pt x="4630595" y="1142113"/>
                  <a:pt x="4676755" y="1138227"/>
                  <a:pt x="4732020" y="1165860"/>
                </a:cubicBezTo>
                <a:cubicBezTo>
                  <a:pt x="4756594" y="1178147"/>
                  <a:pt x="4775494" y="1200422"/>
                  <a:pt x="4800600" y="1211580"/>
                </a:cubicBezTo>
                <a:cubicBezTo>
                  <a:pt x="4844639" y="1231153"/>
                  <a:pt x="4897661" y="1230567"/>
                  <a:pt x="4937760" y="1257300"/>
                </a:cubicBezTo>
                <a:cubicBezTo>
                  <a:pt x="4994609" y="1295199"/>
                  <a:pt x="5031486" y="1323880"/>
                  <a:pt x="5097780" y="1348740"/>
                </a:cubicBezTo>
                <a:cubicBezTo>
                  <a:pt x="5156375" y="1370713"/>
                  <a:pt x="5202535" y="1366827"/>
                  <a:pt x="5257800" y="1394460"/>
                </a:cubicBezTo>
                <a:cubicBezTo>
                  <a:pt x="5282374" y="1406747"/>
                  <a:pt x="5301806" y="1427893"/>
                  <a:pt x="5326380" y="1440180"/>
                </a:cubicBezTo>
                <a:cubicBezTo>
                  <a:pt x="5347933" y="1450956"/>
                  <a:pt x="5373407" y="1452264"/>
                  <a:pt x="5394960" y="1463040"/>
                </a:cubicBezTo>
                <a:cubicBezTo>
                  <a:pt x="5572219" y="1551670"/>
                  <a:pt x="5359742" y="1474161"/>
                  <a:pt x="5532120" y="1531620"/>
                </a:cubicBezTo>
                <a:cubicBezTo>
                  <a:pt x="5710431" y="1709931"/>
                  <a:pt x="5481517" y="1495475"/>
                  <a:pt x="5692140" y="1645920"/>
                </a:cubicBezTo>
                <a:cubicBezTo>
                  <a:pt x="5823215" y="1739545"/>
                  <a:pt x="5706186" y="1682826"/>
                  <a:pt x="5806440" y="1783080"/>
                </a:cubicBezTo>
                <a:cubicBezTo>
                  <a:pt x="5825867" y="1802507"/>
                  <a:pt x="5852160" y="1813560"/>
                  <a:pt x="5875020" y="1828800"/>
                </a:cubicBezTo>
                <a:cubicBezTo>
                  <a:pt x="5996940" y="2011680"/>
                  <a:pt x="5836920" y="1790700"/>
                  <a:pt x="5989320" y="1943100"/>
                </a:cubicBezTo>
                <a:cubicBezTo>
                  <a:pt x="6092721" y="2046501"/>
                  <a:pt x="5970109" y="1990036"/>
                  <a:pt x="6103620" y="2034540"/>
                </a:cubicBezTo>
                <a:cubicBezTo>
                  <a:pt x="6118860" y="2057400"/>
                  <a:pt x="6129913" y="2083693"/>
                  <a:pt x="6149340" y="2103120"/>
                </a:cubicBezTo>
                <a:cubicBezTo>
                  <a:pt x="6168767" y="2122547"/>
                  <a:pt x="6200331" y="2127734"/>
                  <a:pt x="6217920" y="2148840"/>
                </a:cubicBezTo>
                <a:cubicBezTo>
                  <a:pt x="6239736" y="2175019"/>
                  <a:pt x="6246733" y="2210692"/>
                  <a:pt x="6263640" y="2240280"/>
                </a:cubicBezTo>
                <a:cubicBezTo>
                  <a:pt x="6325557" y="2348634"/>
                  <a:pt x="6291976" y="2274283"/>
                  <a:pt x="6377940" y="2377440"/>
                </a:cubicBezTo>
                <a:cubicBezTo>
                  <a:pt x="6473190" y="2491740"/>
                  <a:pt x="6366510" y="2407920"/>
                  <a:pt x="6492240" y="2491740"/>
                </a:cubicBezTo>
                <a:cubicBezTo>
                  <a:pt x="6536744" y="2625251"/>
                  <a:pt x="6480279" y="2502639"/>
                  <a:pt x="6583680" y="2606040"/>
                </a:cubicBezTo>
                <a:cubicBezTo>
                  <a:pt x="6649194" y="2671554"/>
                  <a:pt x="6615075" y="2668830"/>
                  <a:pt x="6652260" y="2743200"/>
                </a:cubicBezTo>
                <a:cubicBezTo>
                  <a:pt x="6664547" y="2767774"/>
                  <a:pt x="6682740" y="2788920"/>
                  <a:pt x="6697980" y="2811780"/>
                </a:cubicBezTo>
                <a:cubicBezTo>
                  <a:pt x="6722688" y="2910612"/>
                  <a:pt x="6720840" y="2871802"/>
                  <a:pt x="6720840" y="29260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377440" y="3086100"/>
            <a:ext cx="7383780" cy="3177540"/>
          </a:xfrm>
          <a:custGeom>
            <a:avLst/>
            <a:gdLst>
              <a:gd name="connsiteX0" fmla="*/ 0 w 7383780"/>
              <a:gd name="connsiteY0" fmla="*/ 0 h 3177540"/>
              <a:gd name="connsiteX1" fmla="*/ 205740 w 7383780"/>
              <a:gd name="connsiteY1" fmla="*/ 45720 h 3177540"/>
              <a:gd name="connsiteX2" fmla="*/ 342900 w 7383780"/>
              <a:gd name="connsiteY2" fmla="*/ 137160 h 3177540"/>
              <a:gd name="connsiteX3" fmla="*/ 457200 w 7383780"/>
              <a:gd name="connsiteY3" fmla="*/ 251460 h 3177540"/>
              <a:gd name="connsiteX4" fmla="*/ 502920 w 7383780"/>
              <a:gd name="connsiteY4" fmla="*/ 320040 h 3177540"/>
              <a:gd name="connsiteX5" fmla="*/ 571500 w 7383780"/>
              <a:gd name="connsiteY5" fmla="*/ 365760 h 3177540"/>
              <a:gd name="connsiteX6" fmla="*/ 685800 w 7383780"/>
              <a:gd name="connsiteY6" fmla="*/ 502920 h 3177540"/>
              <a:gd name="connsiteX7" fmla="*/ 777240 w 7383780"/>
              <a:gd name="connsiteY7" fmla="*/ 594360 h 3177540"/>
              <a:gd name="connsiteX8" fmla="*/ 868680 w 7383780"/>
              <a:gd name="connsiteY8" fmla="*/ 731520 h 3177540"/>
              <a:gd name="connsiteX9" fmla="*/ 914400 w 7383780"/>
              <a:gd name="connsiteY9" fmla="*/ 800100 h 3177540"/>
              <a:gd name="connsiteX10" fmla="*/ 960120 w 7383780"/>
              <a:gd name="connsiteY10" fmla="*/ 937260 h 3177540"/>
              <a:gd name="connsiteX11" fmla="*/ 1005840 w 7383780"/>
              <a:gd name="connsiteY11" fmla="*/ 1005840 h 3177540"/>
              <a:gd name="connsiteX12" fmla="*/ 1028700 w 7383780"/>
              <a:gd name="connsiteY12" fmla="*/ 1074420 h 3177540"/>
              <a:gd name="connsiteX13" fmla="*/ 1074420 w 7383780"/>
              <a:gd name="connsiteY13" fmla="*/ 1165860 h 3177540"/>
              <a:gd name="connsiteX14" fmla="*/ 1188720 w 7383780"/>
              <a:gd name="connsiteY14" fmla="*/ 960120 h 3177540"/>
              <a:gd name="connsiteX15" fmla="*/ 1280160 w 7383780"/>
              <a:gd name="connsiteY15" fmla="*/ 822960 h 3177540"/>
              <a:gd name="connsiteX16" fmla="*/ 1325880 w 7383780"/>
              <a:gd name="connsiteY16" fmla="*/ 754380 h 3177540"/>
              <a:gd name="connsiteX17" fmla="*/ 1485900 w 7383780"/>
              <a:gd name="connsiteY17" fmla="*/ 640080 h 3177540"/>
              <a:gd name="connsiteX18" fmla="*/ 1623060 w 7383780"/>
              <a:gd name="connsiteY18" fmla="*/ 548640 h 3177540"/>
              <a:gd name="connsiteX19" fmla="*/ 1691640 w 7383780"/>
              <a:gd name="connsiteY19" fmla="*/ 502920 h 3177540"/>
              <a:gd name="connsiteX20" fmla="*/ 1828800 w 7383780"/>
              <a:gd name="connsiteY20" fmla="*/ 457200 h 3177540"/>
              <a:gd name="connsiteX21" fmla="*/ 1897380 w 7383780"/>
              <a:gd name="connsiteY21" fmla="*/ 434340 h 3177540"/>
              <a:gd name="connsiteX22" fmla="*/ 2034540 w 7383780"/>
              <a:gd name="connsiteY22" fmla="*/ 411480 h 3177540"/>
              <a:gd name="connsiteX23" fmla="*/ 2514600 w 7383780"/>
              <a:gd name="connsiteY23" fmla="*/ 457200 h 3177540"/>
              <a:gd name="connsiteX24" fmla="*/ 2606040 w 7383780"/>
              <a:gd name="connsiteY24" fmla="*/ 502920 h 3177540"/>
              <a:gd name="connsiteX25" fmla="*/ 2766060 w 7383780"/>
              <a:gd name="connsiteY25" fmla="*/ 548640 h 3177540"/>
              <a:gd name="connsiteX26" fmla="*/ 2857500 w 7383780"/>
              <a:gd name="connsiteY26" fmla="*/ 594360 h 3177540"/>
              <a:gd name="connsiteX27" fmla="*/ 2926080 w 7383780"/>
              <a:gd name="connsiteY27" fmla="*/ 640080 h 3177540"/>
              <a:gd name="connsiteX28" fmla="*/ 3063240 w 7383780"/>
              <a:gd name="connsiteY28" fmla="*/ 685800 h 3177540"/>
              <a:gd name="connsiteX29" fmla="*/ 3200400 w 7383780"/>
              <a:gd name="connsiteY29" fmla="*/ 800100 h 3177540"/>
              <a:gd name="connsiteX30" fmla="*/ 3360420 w 7383780"/>
              <a:gd name="connsiteY30" fmla="*/ 1005840 h 3177540"/>
              <a:gd name="connsiteX31" fmla="*/ 3406140 w 7383780"/>
              <a:gd name="connsiteY31" fmla="*/ 1097280 h 3177540"/>
              <a:gd name="connsiteX32" fmla="*/ 3497580 w 7383780"/>
              <a:gd name="connsiteY32" fmla="*/ 1234440 h 3177540"/>
              <a:gd name="connsiteX33" fmla="*/ 3589020 w 7383780"/>
              <a:gd name="connsiteY33" fmla="*/ 1188720 h 3177540"/>
              <a:gd name="connsiteX34" fmla="*/ 3726180 w 7383780"/>
              <a:gd name="connsiteY34" fmla="*/ 1074420 h 3177540"/>
              <a:gd name="connsiteX35" fmla="*/ 4000500 w 7383780"/>
              <a:gd name="connsiteY35" fmla="*/ 1028700 h 3177540"/>
              <a:gd name="connsiteX36" fmla="*/ 4594860 w 7383780"/>
              <a:gd name="connsiteY36" fmla="*/ 1074420 h 3177540"/>
              <a:gd name="connsiteX37" fmla="*/ 4686300 w 7383780"/>
              <a:gd name="connsiteY37" fmla="*/ 1120140 h 3177540"/>
              <a:gd name="connsiteX38" fmla="*/ 4754880 w 7383780"/>
              <a:gd name="connsiteY38" fmla="*/ 1143000 h 3177540"/>
              <a:gd name="connsiteX39" fmla="*/ 4869180 w 7383780"/>
              <a:gd name="connsiteY39" fmla="*/ 1188720 h 3177540"/>
              <a:gd name="connsiteX40" fmla="*/ 5052060 w 7383780"/>
              <a:gd name="connsiteY40" fmla="*/ 1234440 h 3177540"/>
              <a:gd name="connsiteX41" fmla="*/ 5189220 w 7383780"/>
              <a:gd name="connsiteY41" fmla="*/ 1325880 h 3177540"/>
              <a:gd name="connsiteX42" fmla="*/ 5326380 w 7383780"/>
              <a:gd name="connsiteY42" fmla="*/ 1417320 h 3177540"/>
              <a:gd name="connsiteX43" fmla="*/ 5394960 w 7383780"/>
              <a:gd name="connsiteY43" fmla="*/ 1463040 h 3177540"/>
              <a:gd name="connsiteX44" fmla="*/ 5509260 w 7383780"/>
              <a:gd name="connsiteY44" fmla="*/ 1531620 h 3177540"/>
              <a:gd name="connsiteX45" fmla="*/ 5577840 w 7383780"/>
              <a:gd name="connsiteY45" fmla="*/ 1577340 h 3177540"/>
              <a:gd name="connsiteX46" fmla="*/ 5646420 w 7383780"/>
              <a:gd name="connsiteY46" fmla="*/ 1600200 h 3177540"/>
              <a:gd name="connsiteX47" fmla="*/ 5783580 w 7383780"/>
              <a:gd name="connsiteY47" fmla="*/ 1714500 h 3177540"/>
              <a:gd name="connsiteX48" fmla="*/ 5829300 w 7383780"/>
              <a:gd name="connsiteY48" fmla="*/ 1851660 h 3177540"/>
              <a:gd name="connsiteX49" fmla="*/ 5966460 w 7383780"/>
              <a:gd name="connsiteY49" fmla="*/ 2080260 h 3177540"/>
              <a:gd name="connsiteX50" fmla="*/ 6057900 w 7383780"/>
              <a:gd name="connsiteY50" fmla="*/ 2217420 h 3177540"/>
              <a:gd name="connsiteX51" fmla="*/ 6560820 w 7383780"/>
              <a:gd name="connsiteY51" fmla="*/ 2240280 h 3177540"/>
              <a:gd name="connsiteX52" fmla="*/ 6652260 w 7383780"/>
              <a:gd name="connsiteY52" fmla="*/ 2286000 h 3177540"/>
              <a:gd name="connsiteX53" fmla="*/ 6720840 w 7383780"/>
              <a:gd name="connsiteY53" fmla="*/ 2308860 h 3177540"/>
              <a:gd name="connsiteX54" fmla="*/ 6880860 w 7383780"/>
              <a:gd name="connsiteY54" fmla="*/ 2377440 h 3177540"/>
              <a:gd name="connsiteX55" fmla="*/ 7109460 w 7383780"/>
              <a:gd name="connsiteY55" fmla="*/ 2583180 h 3177540"/>
              <a:gd name="connsiteX56" fmla="*/ 7155180 w 7383780"/>
              <a:gd name="connsiteY56" fmla="*/ 2651760 h 3177540"/>
              <a:gd name="connsiteX57" fmla="*/ 7223760 w 7383780"/>
              <a:gd name="connsiteY57" fmla="*/ 2720340 h 3177540"/>
              <a:gd name="connsiteX58" fmla="*/ 7269480 w 7383780"/>
              <a:gd name="connsiteY58" fmla="*/ 2857500 h 3177540"/>
              <a:gd name="connsiteX59" fmla="*/ 7292340 w 7383780"/>
              <a:gd name="connsiteY59" fmla="*/ 2926080 h 3177540"/>
              <a:gd name="connsiteX60" fmla="*/ 7315200 w 7383780"/>
              <a:gd name="connsiteY60" fmla="*/ 2994660 h 3177540"/>
              <a:gd name="connsiteX61" fmla="*/ 7383780 w 7383780"/>
              <a:gd name="connsiteY61" fmla="*/ 3177540 h 317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383780" h="3177540">
                <a:moveTo>
                  <a:pt x="0" y="0"/>
                </a:moveTo>
                <a:cubicBezTo>
                  <a:pt x="12025" y="2405"/>
                  <a:pt x="184218" y="34959"/>
                  <a:pt x="205740" y="45720"/>
                </a:cubicBezTo>
                <a:cubicBezTo>
                  <a:pt x="254888" y="70294"/>
                  <a:pt x="342900" y="137160"/>
                  <a:pt x="342900" y="137160"/>
                </a:cubicBezTo>
                <a:cubicBezTo>
                  <a:pt x="464820" y="320040"/>
                  <a:pt x="304800" y="99060"/>
                  <a:pt x="457200" y="251460"/>
                </a:cubicBezTo>
                <a:cubicBezTo>
                  <a:pt x="476627" y="270887"/>
                  <a:pt x="483493" y="300613"/>
                  <a:pt x="502920" y="320040"/>
                </a:cubicBezTo>
                <a:cubicBezTo>
                  <a:pt x="522347" y="339467"/>
                  <a:pt x="550394" y="348171"/>
                  <a:pt x="571500" y="365760"/>
                </a:cubicBezTo>
                <a:cubicBezTo>
                  <a:pt x="690404" y="464846"/>
                  <a:pt x="595890" y="398025"/>
                  <a:pt x="685800" y="502920"/>
                </a:cubicBezTo>
                <a:cubicBezTo>
                  <a:pt x="713853" y="535648"/>
                  <a:pt x="750312" y="560700"/>
                  <a:pt x="777240" y="594360"/>
                </a:cubicBezTo>
                <a:cubicBezTo>
                  <a:pt x="811566" y="637268"/>
                  <a:pt x="838200" y="685800"/>
                  <a:pt x="868680" y="731520"/>
                </a:cubicBezTo>
                <a:cubicBezTo>
                  <a:pt x="883920" y="754380"/>
                  <a:pt x="905712" y="774036"/>
                  <a:pt x="914400" y="800100"/>
                </a:cubicBezTo>
                <a:cubicBezTo>
                  <a:pt x="929640" y="845820"/>
                  <a:pt x="933387" y="897161"/>
                  <a:pt x="960120" y="937260"/>
                </a:cubicBezTo>
                <a:cubicBezTo>
                  <a:pt x="975360" y="960120"/>
                  <a:pt x="993553" y="981266"/>
                  <a:pt x="1005840" y="1005840"/>
                </a:cubicBezTo>
                <a:cubicBezTo>
                  <a:pt x="1016616" y="1027393"/>
                  <a:pt x="1019208" y="1052272"/>
                  <a:pt x="1028700" y="1074420"/>
                </a:cubicBezTo>
                <a:cubicBezTo>
                  <a:pt x="1042124" y="1105742"/>
                  <a:pt x="1059180" y="1135380"/>
                  <a:pt x="1074420" y="1165860"/>
                </a:cubicBezTo>
                <a:cubicBezTo>
                  <a:pt x="1289661" y="950619"/>
                  <a:pt x="964947" y="1295780"/>
                  <a:pt x="1188720" y="960120"/>
                </a:cubicBezTo>
                <a:lnTo>
                  <a:pt x="1280160" y="822960"/>
                </a:lnTo>
                <a:cubicBezTo>
                  <a:pt x="1295400" y="800100"/>
                  <a:pt x="1303020" y="769620"/>
                  <a:pt x="1325880" y="754380"/>
                </a:cubicBezTo>
                <a:cubicBezTo>
                  <a:pt x="1548843" y="605738"/>
                  <a:pt x="1202351" y="838564"/>
                  <a:pt x="1485900" y="640080"/>
                </a:cubicBezTo>
                <a:cubicBezTo>
                  <a:pt x="1530916" y="608569"/>
                  <a:pt x="1577340" y="579120"/>
                  <a:pt x="1623060" y="548640"/>
                </a:cubicBezTo>
                <a:cubicBezTo>
                  <a:pt x="1645920" y="533400"/>
                  <a:pt x="1665576" y="511608"/>
                  <a:pt x="1691640" y="502920"/>
                </a:cubicBezTo>
                <a:lnTo>
                  <a:pt x="1828800" y="457200"/>
                </a:lnTo>
                <a:cubicBezTo>
                  <a:pt x="1851660" y="449580"/>
                  <a:pt x="1873611" y="438301"/>
                  <a:pt x="1897380" y="434340"/>
                </a:cubicBezTo>
                <a:lnTo>
                  <a:pt x="2034540" y="411480"/>
                </a:lnTo>
                <a:cubicBezTo>
                  <a:pt x="2067815" y="413857"/>
                  <a:pt x="2420249" y="431468"/>
                  <a:pt x="2514600" y="457200"/>
                </a:cubicBezTo>
                <a:cubicBezTo>
                  <a:pt x="2547477" y="466166"/>
                  <a:pt x="2574132" y="490955"/>
                  <a:pt x="2606040" y="502920"/>
                </a:cubicBezTo>
                <a:cubicBezTo>
                  <a:pt x="2760711" y="560922"/>
                  <a:pt x="2637107" y="493375"/>
                  <a:pt x="2766060" y="548640"/>
                </a:cubicBezTo>
                <a:cubicBezTo>
                  <a:pt x="2797382" y="562064"/>
                  <a:pt x="2827912" y="577453"/>
                  <a:pt x="2857500" y="594360"/>
                </a:cubicBezTo>
                <a:cubicBezTo>
                  <a:pt x="2881354" y="607991"/>
                  <a:pt x="2900974" y="628922"/>
                  <a:pt x="2926080" y="640080"/>
                </a:cubicBezTo>
                <a:cubicBezTo>
                  <a:pt x="2970119" y="659653"/>
                  <a:pt x="3063240" y="685800"/>
                  <a:pt x="3063240" y="685800"/>
                </a:cubicBezTo>
                <a:cubicBezTo>
                  <a:pt x="3263597" y="886157"/>
                  <a:pt x="3009441" y="640968"/>
                  <a:pt x="3200400" y="800100"/>
                </a:cubicBezTo>
                <a:cubicBezTo>
                  <a:pt x="3264908" y="853857"/>
                  <a:pt x="3324007" y="933015"/>
                  <a:pt x="3360420" y="1005840"/>
                </a:cubicBezTo>
                <a:cubicBezTo>
                  <a:pt x="3375660" y="1036320"/>
                  <a:pt x="3388607" y="1068059"/>
                  <a:pt x="3406140" y="1097280"/>
                </a:cubicBezTo>
                <a:cubicBezTo>
                  <a:pt x="3434411" y="1144398"/>
                  <a:pt x="3497580" y="1234440"/>
                  <a:pt x="3497580" y="1234440"/>
                </a:cubicBezTo>
                <a:cubicBezTo>
                  <a:pt x="3528060" y="1219200"/>
                  <a:pt x="3561290" y="1208527"/>
                  <a:pt x="3589020" y="1188720"/>
                </a:cubicBezTo>
                <a:cubicBezTo>
                  <a:pt x="3706987" y="1104458"/>
                  <a:pt x="3605240" y="1134890"/>
                  <a:pt x="3726180" y="1074420"/>
                </a:cubicBezTo>
                <a:cubicBezTo>
                  <a:pt x="3802775" y="1036123"/>
                  <a:pt x="3935312" y="1035943"/>
                  <a:pt x="4000500" y="1028700"/>
                </a:cubicBezTo>
                <a:cubicBezTo>
                  <a:pt x="4006713" y="1029027"/>
                  <a:pt x="4470426" y="1040483"/>
                  <a:pt x="4594860" y="1074420"/>
                </a:cubicBezTo>
                <a:cubicBezTo>
                  <a:pt x="4627737" y="1083386"/>
                  <a:pt x="4654978" y="1106716"/>
                  <a:pt x="4686300" y="1120140"/>
                </a:cubicBezTo>
                <a:cubicBezTo>
                  <a:pt x="4708448" y="1129632"/>
                  <a:pt x="4732318" y="1134539"/>
                  <a:pt x="4754880" y="1143000"/>
                </a:cubicBezTo>
                <a:cubicBezTo>
                  <a:pt x="4793302" y="1157408"/>
                  <a:pt x="4829876" y="1176929"/>
                  <a:pt x="4869180" y="1188720"/>
                </a:cubicBezTo>
                <a:cubicBezTo>
                  <a:pt x="4913239" y="1201938"/>
                  <a:pt x="5004835" y="1208204"/>
                  <a:pt x="5052060" y="1234440"/>
                </a:cubicBezTo>
                <a:cubicBezTo>
                  <a:pt x="5100094" y="1261125"/>
                  <a:pt x="5143500" y="1295400"/>
                  <a:pt x="5189220" y="1325880"/>
                </a:cubicBezTo>
                <a:lnTo>
                  <a:pt x="5326380" y="1417320"/>
                </a:lnTo>
                <a:cubicBezTo>
                  <a:pt x="5349240" y="1432560"/>
                  <a:pt x="5371662" y="1448479"/>
                  <a:pt x="5394960" y="1463040"/>
                </a:cubicBezTo>
                <a:cubicBezTo>
                  <a:pt x="5432638" y="1486589"/>
                  <a:pt x="5472290" y="1506974"/>
                  <a:pt x="5509260" y="1531620"/>
                </a:cubicBezTo>
                <a:cubicBezTo>
                  <a:pt x="5532120" y="1546860"/>
                  <a:pt x="5553266" y="1565053"/>
                  <a:pt x="5577840" y="1577340"/>
                </a:cubicBezTo>
                <a:cubicBezTo>
                  <a:pt x="5599393" y="1588116"/>
                  <a:pt x="5624867" y="1589424"/>
                  <a:pt x="5646420" y="1600200"/>
                </a:cubicBezTo>
                <a:cubicBezTo>
                  <a:pt x="5710073" y="1632026"/>
                  <a:pt x="5733023" y="1663943"/>
                  <a:pt x="5783580" y="1714500"/>
                </a:cubicBezTo>
                <a:cubicBezTo>
                  <a:pt x="5798820" y="1760220"/>
                  <a:pt x="5802567" y="1811561"/>
                  <a:pt x="5829300" y="1851660"/>
                </a:cubicBezTo>
                <a:cubicBezTo>
                  <a:pt x="5874874" y="1920021"/>
                  <a:pt x="5936334" y="1999924"/>
                  <a:pt x="5966460" y="2080260"/>
                </a:cubicBezTo>
                <a:cubicBezTo>
                  <a:pt x="5988189" y="2138205"/>
                  <a:pt x="5969994" y="2206871"/>
                  <a:pt x="6057900" y="2217420"/>
                </a:cubicBezTo>
                <a:cubicBezTo>
                  <a:pt x="6224518" y="2237414"/>
                  <a:pt x="6393180" y="2232660"/>
                  <a:pt x="6560820" y="2240280"/>
                </a:cubicBezTo>
                <a:cubicBezTo>
                  <a:pt x="6591300" y="2255520"/>
                  <a:pt x="6620938" y="2272576"/>
                  <a:pt x="6652260" y="2286000"/>
                </a:cubicBezTo>
                <a:cubicBezTo>
                  <a:pt x="6674408" y="2295492"/>
                  <a:pt x="6699287" y="2298084"/>
                  <a:pt x="6720840" y="2308860"/>
                </a:cubicBezTo>
                <a:cubicBezTo>
                  <a:pt x="6878709" y="2387795"/>
                  <a:pt x="6690554" y="2329863"/>
                  <a:pt x="6880860" y="2377440"/>
                </a:cubicBezTo>
                <a:cubicBezTo>
                  <a:pt x="7060307" y="2556887"/>
                  <a:pt x="6978115" y="2495617"/>
                  <a:pt x="7109460" y="2583180"/>
                </a:cubicBezTo>
                <a:cubicBezTo>
                  <a:pt x="7124700" y="2606040"/>
                  <a:pt x="7137591" y="2630654"/>
                  <a:pt x="7155180" y="2651760"/>
                </a:cubicBezTo>
                <a:cubicBezTo>
                  <a:pt x="7175876" y="2676596"/>
                  <a:pt x="7208060" y="2692079"/>
                  <a:pt x="7223760" y="2720340"/>
                </a:cubicBezTo>
                <a:cubicBezTo>
                  <a:pt x="7247165" y="2762468"/>
                  <a:pt x="7254240" y="2811780"/>
                  <a:pt x="7269480" y="2857500"/>
                </a:cubicBezTo>
                <a:lnTo>
                  <a:pt x="7292340" y="2926080"/>
                </a:lnTo>
                <a:lnTo>
                  <a:pt x="7315200" y="2994660"/>
                </a:lnTo>
                <a:cubicBezTo>
                  <a:pt x="7340470" y="3171548"/>
                  <a:pt x="7289867" y="3130583"/>
                  <a:pt x="7383780" y="31775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66997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T9A05 </a:t>
            </a:r>
            <a:r>
              <a:rPr lang="en-US" sz="2800" dirty="0" smtClean="0"/>
              <a:t>  How </a:t>
            </a:r>
            <a:r>
              <a:rPr lang="en-US" sz="2800" dirty="0"/>
              <a:t>would you change a dipole antenna to make it resonant on a higher frequency?</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Lengthen it</a:t>
            </a:r>
          </a:p>
          <a:p>
            <a:r>
              <a:rPr lang="en-US" dirty="0">
                <a:solidFill>
                  <a:schemeClr val="tx1"/>
                </a:solidFill>
              </a:rPr>
              <a:t>B. Insert coils in series with radiating wires</a:t>
            </a:r>
          </a:p>
          <a:p>
            <a:r>
              <a:rPr lang="en-US" dirty="0">
                <a:solidFill>
                  <a:schemeClr val="tx1"/>
                </a:solidFill>
              </a:rPr>
              <a:t>C. Shorten it</a:t>
            </a:r>
          </a:p>
          <a:p>
            <a:r>
              <a:rPr lang="en-US" dirty="0">
                <a:solidFill>
                  <a:schemeClr val="tx1"/>
                </a:solidFill>
              </a:rPr>
              <a:t>D. Add capacitive loading to the ends of the radiating wires</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3312755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T9A05 </a:t>
            </a:r>
            <a:r>
              <a:rPr lang="en-US" sz="2800" dirty="0" smtClean="0"/>
              <a:t>  How </a:t>
            </a:r>
            <a:r>
              <a:rPr lang="en-US" sz="2800" dirty="0"/>
              <a:t>would you change a dipole antenna to make it resonant on a higher frequency?</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Lengthen it</a:t>
            </a:r>
          </a:p>
          <a:p>
            <a:r>
              <a:rPr lang="en-US" dirty="0" smtClean="0">
                <a:solidFill>
                  <a:schemeClr val="tx1"/>
                </a:solidFill>
              </a:rPr>
              <a:t>	B</a:t>
            </a:r>
            <a:r>
              <a:rPr lang="en-US" dirty="0">
                <a:solidFill>
                  <a:schemeClr val="tx1"/>
                </a:solidFill>
              </a:rPr>
              <a:t>. Insert coils in series with radiating wires</a:t>
            </a:r>
          </a:p>
          <a:p>
            <a:r>
              <a:rPr lang="en-US" dirty="0">
                <a:solidFill>
                  <a:srgbClr val="FFFF00"/>
                </a:solidFill>
              </a:rPr>
              <a:t>C. Shorten it</a:t>
            </a:r>
          </a:p>
          <a:p>
            <a:r>
              <a:rPr lang="en-US" dirty="0" smtClean="0">
                <a:solidFill>
                  <a:schemeClr val="tx1"/>
                </a:solidFill>
              </a:rPr>
              <a:t>	D</a:t>
            </a:r>
            <a:r>
              <a:rPr lang="en-US" dirty="0">
                <a:solidFill>
                  <a:schemeClr val="tx1"/>
                </a:solidFill>
              </a:rPr>
              <a:t>. Add capacitive loading to the ends of the radiating wires</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05026296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defRPr/>
            </a:pPr>
            <a:r>
              <a:rPr lang="en-US" smtClean="0"/>
              <a:t>T9A07 What is a good reason not to use a "rubber duck" antenna inside your car?</a:t>
            </a:r>
          </a:p>
        </p:txBody>
      </p:sp>
      <p:sp>
        <p:nvSpPr>
          <p:cNvPr id="63491" name="Rectangle 3"/>
          <p:cNvSpPr>
            <a:spLocks noGrp="1" noChangeArrowheads="1"/>
          </p:cNvSpPr>
          <p:nvPr>
            <p:ph type="body" idx="1"/>
          </p:nvPr>
        </p:nvSpPr>
        <p:spPr/>
        <p:txBody>
          <a:bodyPr/>
          <a:lstStyle/>
          <a:p>
            <a:pPr lvl="1" eaLnBrk="1" hangingPunct="1">
              <a:defRPr/>
            </a:pPr>
            <a:r>
              <a:rPr lang="en-US" b="0" smtClean="0"/>
              <a:t>A.	Signals can be significantly weaker than when it is outside of the vehicle</a:t>
            </a:r>
          </a:p>
          <a:p>
            <a:pPr lvl="1" eaLnBrk="1" hangingPunct="1">
              <a:defRPr/>
            </a:pPr>
            <a:r>
              <a:rPr lang="en-US" b="0" smtClean="0"/>
              <a:t>B.	It might cause your radio to overheat</a:t>
            </a:r>
          </a:p>
          <a:p>
            <a:pPr lvl="1" eaLnBrk="1" hangingPunct="1">
              <a:defRPr/>
            </a:pPr>
            <a:r>
              <a:rPr lang="en-US" b="0" smtClean="0"/>
              <a:t>C.	The SWR might decrease, decreasing the signal strength</a:t>
            </a:r>
          </a:p>
          <a:p>
            <a:pPr lvl="1" eaLnBrk="1" hangingPunct="1">
              <a:defRPr/>
            </a:pPr>
            <a:r>
              <a:rPr lang="en-US" b="0" smtClean="0"/>
              <a:t>D.	All of these choices are correct</a:t>
            </a:r>
          </a:p>
        </p:txBody>
      </p:sp>
    </p:spTree>
    <p:extLst>
      <p:ext uri="{BB962C8B-B14F-4D97-AF65-F5344CB8AC3E}">
        <p14:creationId xmlns:p14="http://schemas.microsoft.com/office/powerpoint/2010/main" val="264161267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en-US" b="0" smtClean="0"/>
              <a:t>T9A07 What is a good reason not to use a "rubber duck" antenna inside your car?</a:t>
            </a:r>
          </a:p>
        </p:txBody>
      </p:sp>
      <p:sp>
        <p:nvSpPr>
          <p:cNvPr id="68611" name="Rectangle 3"/>
          <p:cNvSpPr>
            <a:spLocks noGrp="1" noChangeArrowheads="1"/>
          </p:cNvSpPr>
          <p:nvPr>
            <p:ph type="body" idx="1"/>
          </p:nvPr>
        </p:nvSpPr>
        <p:spPr/>
        <p:txBody>
          <a:bodyPr/>
          <a:lstStyle/>
          <a:p>
            <a:pPr eaLnBrk="1" hangingPunct="1">
              <a:defRPr/>
            </a:pPr>
            <a:r>
              <a:rPr lang="en-US" smtClean="0"/>
              <a:t>A.	Signals can be significantly weaker than when it is outside of the vehicle</a:t>
            </a:r>
          </a:p>
          <a:p>
            <a:pPr lvl="1" eaLnBrk="1" hangingPunct="1">
              <a:defRPr/>
            </a:pPr>
            <a:r>
              <a:rPr lang="en-US" b="0" smtClean="0"/>
              <a:t>B.	It might cause your radio to overheat</a:t>
            </a:r>
          </a:p>
          <a:p>
            <a:pPr lvl="1" eaLnBrk="1" hangingPunct="1">
              <a:defRPr/>
            </a:pPr>
            <a:r>
              <a:rPr lang="en-US" b="0" smtClean="0"/>
              <a:t>C.	The SWR might decrease, decreasing the signal strength</a:t>
            </a:r>
          </a:p>
          <a:p>
            <a:pPr lvl="1" eaLnBrk="1" hangingPunct="1">
              <a:defRPr/>
            </a:pPr>
            <a:r>
              <a:rPr lang="en-US" b="0" smtClean="0"/>
              <a:t>D.	All of these choices are correct</a:t>
            </a:r>
          </a:p>
        </p:txBody>
      </p:sp>
    </p:spTree>
    <p:extLst>
      <p:ext uri="{BB962C8B-B14F-4D97-AF65-F5344CB8AC3E}">
        <p14:creationId xmlns:p14="http://schemas.microsoft.com/office/powerpoint/2010/main" val="208650128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en-US" smtClean="0"/>
              <a:t>T9A08 What is the approximate length, in inches, of a quarter-wavelength vertical antenna for 146 MHz?</a:t>
            </a:r>
          </a:p>
        </p:txBody>
      </p:sp>
      <p:sp>
        <p:nvSpPr>
          <p:cNvPr id="73731" name="Rectangle 3"/>
          <p:cNvSpPr>
            <a:spLocks noGrp="1" noChangeArrowheads="1"/>
          </p:cNvSpPr>
          <p:nvPr>
            <p:ph type="body" idx="1"/>
          </p:nvPr>
        </p:nvSpPr>
        <p:spPr>
          <a:xfrm>
            <a:off x="304800" y="2819400"/>
            <a:ext cx="8534400" cy="3306763"/>
          </a:xfrm>
        </p:spPr>
        <p:txBody>
          <a:bodyPr/>
          <a:lstStyle/>
          <a:p>
            <a:pPr lvl="1" eaLnBrk="1" hangingPunct="1">
              <a:defRPr/>
            </a:pPr>
            <a:r>
              <a:rPr lang="en-US" b="0" smtClean="0"/>
              <a:t>A.	112</a:t>
            </a:r>
          </a:p>
          <a:p>
            <a:pPr lvl="1" eaLnBrk="1" hangingPunct="1">
              <a:defRPr/>
            </a:pPr>
            <a:r>
              <a:rPr lang="en-US" b="0" smtClean="0"/>
              <a:t>B.	50</a:t>
            </a:r>
          </a:p>
          <a:p>
            <a:pPr lvl="1" eaLnBrk="1" hangingPunct="1">
              <a:defRPr/>
            </a:pPr>
            <a:r>
              <a:rPr lang="en-US" b="0" smtClean="0"/>
              <a:t>C.	19</a:t>
            </a:r>
          </a:p>
          <a:p>
            <a:pPr lvl="1" eaLnBrk="1" hangingPunct="1">
              <a:defRPr/>
            </a:pPr>
            <a:r>
              <a:rPr lang="en-US" b="0" smtClean="0"/>
              <a:t>D.	12</a:t>
            </a:r>
          </a:p>
        </p:txBody>
      </p:sp>
    </p:spTree>
    <p:extLst>
      <p:ext uri="{BB962C8B-B14F-4D97-AF65-F5344CB8AC3E}">
        <p14:creationId xmlns:p14="http://schemas.microsoft.com/office/powerpoint/2010/main" val="39161342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a:xfrm>
            <a:off x="6553200" y="6248400"/>
            <a:ext cx="2133600" cy="476250"/>
          </a:xfrm>
        </p:spPr>
        <p:txBody>
          <a:bodyPr/>
          <a:lstStyle/>
          <a:p>
            <a:pPr algn="r">
              <a:defRPr/>
            </a:pPr>
            <a:r>
              <a:rPr lang="en-US">
                <a:solidFill>
                  <a:srgbClr val="FFFFFF"/>
                </a:solidFill>
              </a:rPr>
              <a:t>Radio Waves, Propagation and Antennas</a:t>
            </a:r>
          </a:p>
        </p:txBody>
      </p:sp>
      <p:sp>
        <p:nvSpPr>
          <p:cNvPr id="13" name="Slide Number Placeholder 4"/>
          <p:cNvSpPr>
            <a:spLocks noGrp="1"/>
          </p:cNvSpPr>
          <p:nvPr>
            <p:ph type="sldNum" sz="quarter" idx="10"/>
          </p:nvPr>
        </p:nvSpPr>
        <p:spPr>
          <a:xfrm>
            <a:off x="304800" y="6248400"/>
            <a:ext cx="5715000" cy="476250"/>
          </a:xfrm>
        </p:spPr>
        <p:txBody>
          <a:bodyPr/>
          <a:lstStyle/>
          <a:p>
            <a:pPr algn="l">
              <a:defRPr/>
            </a:pPr>
            <a:fld id="{5FDB5DA1-5978-4BA6-9CB6-2FB3DF6333B8}" type="slidenum">
              <a:rPr lang="en-US">
                <a:solidFill>
                  <a:srgbClr val="FFFFFF"/>
                </a:solidFill>
              </a:rPr>
              <a:pPr algn="l">
                <a:defRPr/>
              </a:pPr>
              <a:t>115</a:t>
            </a:fld>
            <a:endParaRPr lang="en-US">
              <a:solidFill>
                <a:srgbClr val="FFFFFF"/>
              </a:solidFill>
            </a:endParaRPr>
          </a:p>
        </p:txBody>
      </p:sp>
      <p:sp>
        <p:nvSpPr>
          <p:cNvPr id="1462274" name="Rectangle 2"/>
          <p:cNvSpPr>
            <a:spLocks noGrp="1" noRot="1" noChangeArrowheads="1"/>
          </p:cNvSpPr>
          <p:nvPr>
            <p:ph type="title"/>
          </p:nvPr>
        </p:nvSpPr>
        <p:spPr>
          <a:xfrm>
            <a:off x="152400" y="0"/>
            <a:ext cx="8839200" cy="1600200"/>
          </a:xfrm>
        </p:spPr>
        <p:txBody>
          <a:bodyPr/>
          <a:lstStyle/>
          <a:p>
            <a:pPr algn="ctr">
              <a:defRPr/>
            </a:pPr>
            <a:r>
              <a:rPr lang="en-US"/>
              <a:t>Calculating Vertical Antenna Length</a:t>
            </a:r>
          </a:p>
        </p:txBody>
      </p:sp>
      <p:sp>
        <p:nvSpPr>
          <p:cNvPr id="27653" name="Text Box 4"/>
          <p:cNvSpPr txBox="1">
            <a:spLocks noChangeArrowheads="1"/>
          </p:cNvSpPr>
          <p:nvPr/>
        </p:nvSpPr>
        <p:spPr bwMode="auto">
          <a:xfrm>
            <a:off x="152400" y="16764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800" smtClean="0">
                <a:solidFill>
                  <a:srgbClr val="FFFF00"/>
                </a:solidFill>
              </a:rPr>
              <a:t>Precisely:</a:t>
            </a:r>
          </a:p>
        </p:txBody>
      </p:sp>
      <p:sp>
        <p:nvSpPr>
          <p:cNvPr id="1462277" name="Rectangle 5"/>
          <p:cNvSpPr>
            <a:spLocks noChangeArrowheads="1"/>
          </p:cNvSpPr>
          <p:nvPr/>
        </p:nvSpPr>
        <p:spPr bwMode="auto">
          <a:xfrm>
            <a:off x="2209800" y="1981200"/>
            <a:ext cx="1371600" cy="822325"/>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u="sng">
                <a:solidFill>
                  <a:srgbClr val="FFFFFF"/>
                </a:solidFill>
                <a:effectLst>
                  <a:outerShdw blurRad="38100" dist="38100" dir="2700000" algn="tl">
                    <a:srgbClr val="000000"/>
                  </a:outerShdw>
                </a:effectLst>
                <a:latin typeface="Garamond" pitchFamily="18" charset="0"/>
              </a:rPr>
              <a:t>   300    </a:t>
            </a:r>
          </a:p>
          <a:p>
            <a:pPr fontAlgn="base">
              <a:spcBef>
                <a:spcPct val="0"/>
              </a:spcBef>
              <a:spcAft>
                <a:spcPct val="0"/>
              </a:spcAft>
              <a:defRPr/>
            </a:pPr>
            <a:r>
              <a:rPr lang="en-US" sz="2400">
                <a:solidFill>
                  <a:srgbClr val="FFFFFF"/>
                </a:solidFill>
                <a:effectLst>
                  <a:outerShdw blurRad="38100" dist="38100" dir="2700000" algn="tl">
                    <a:srgbClr val="000000"/>
                  </a:outerShdw>
                </a:effectLst>
                <a:latin typeface="Garamond" pitchFamily="18" charset="0"/>
              </a:rPr>
              <a:t>F (MHz)</a:t>
            </a:r>
          </a:p>
        </p:txBody>
      </p:sp>
      <p:sp>
        <p:nvSpPr>
          <p:cNvPr id="27655" name="Text Box 6"/>
          <p:cNvSpPr txBox="1">
            <a:spLocks noChangeArrowheads="1"/>
          </p:cNvSpPr>
          <p:nvPr/>
        </p:nvSpPr>
        <p:spPr bwMode="auto">
          <a:xfrm>
            <a:off x="3352800" y="2133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400" smtClean="0">
                <a:solidFill>
                  <a:srgbClr val="FFFFFF"/>
                </a:solidFill>
              </a:rPr>
              <a:t>=</a:t>
            </a:r>
          </a:p>
        </p:txBody>
      </p:sp>
      <p:sp>
        <p:nvSpPr>
          <p:cNvPr id="1462279" name="Text Box 7"/>
          <p:cNvSpPr txBox="1">
            <a:spLocks noChangeArrowheads="1"/>
          </p:cNvSpPr>
          <p:nvPr/>
        </p:nvSpPr>
        <p:spPr bwMode="auto">
          <a:xfrm>
            <a:off x="3581400" y="1981200"/>
            <a:ext cx="838200" cy="822325"/>
          </a:xfrm>
          <a:prstGeom prst="rect">
            <a:avLst/>
          </a:prstGeom>
          <a:noFill/>
          <a:ln w="9525">
            <a:noFill/>
            <a:miter lim="800000"/>
            <a:headEnd/>
            <a:tailEnd/>
          </a:ln>
          <a:effectLst/>
        </p:spPr>
        <p:txBody>
          <a:bodyPr>
            <a:spAutoFit/>
          </a:bodyPr>
          <a:lstStyle/>
          <a:p>
            <a:pPr algn="r" fontAlgn="base">
              <a:spcBef>
                <a:spcPct val="50000"/>
              </a:spcBef>
              <a:spcAft>
                <a:spcPct val="0"/>
              </a:spcAft>
              <a:defRPr/>
            </a:pPr>
            <a:r>
              <a:rPr lang="en-US" sz="2400" u="sng">
                <a:solidFill>
                  <a:srgbClr val="FFFFFF"/>
                </a:solidFill>
                <a:effectLst>
                  <a:outerShdw blurRad="38100" dist="38100" dir="2700000" algn="tl">
                    <a:srgbClr val="000000"/>
                  </a:outerShdw>
                </a:effectLst>
                <a:latin typeface="Garamond" pitchFamily="18" charset="0"/>
              </a:rPr>
              <a:t>300</a:t>
            </a:r>
            <a:br>
              <a:rPr lang="en-US" sz="2400" u="sng">
                <a:solidFill>
                  <a:srgbClr val="FFFFFF"/>
                </a:solidFill>
                <a:effectLst>
                  <a:outerShdw blurRad="38100" dist="38100" dir="2700000" algn="tl">
                    <a:srgbClr val="000000"/>
                  </a:outerShdw>
                </a:effectLst>
                <a:latin typeface="Garamond" pitchFamily="18" charset="0"/>
              </a:rPr>
            </a:br>
            <a:r>
              <a:rPr lang="en-US" sz="2400">
                <a:solidFill>
                  <a:srgbClr val="FFFFFF"/>
                </a:solidFill>
                <a:effectLst>
                  <a:outerShdw blurRad="38100" dist="38100" dir="2700000" algn="tl">
                    <a:srgbClr val="000000"/>
                  </a:outerShdw>
                </a:effectLst>
                <a:latin typeface="Garamond" pitchFamily="18" charset="0"/>
              </a:rPr>
              <a:t>146</a:t>
            </a:r>
            <a:endParaRPr lang="en-US" sz="2400" u="sng">
              <a:solidFill>
                <a:srgbClr val="FFFFFF"/>
              </a:solidFill>
              <a:effectLst>
                <a:outerShdw blurRad="38100" dist="38100" dir="2700000" algn="tl">
                  <a:srgbClr val="000000"/>
                </a:outerShdw>
              </a:effectLst>
              <a:latin typeface="Garamond" pitchFamily="18" charset="0"/>
            </a:endParaRPr>
          </a:p>
        </p:txBody>
      </p:sp>
      <p:sp>
        <p:nvSpPr>
          <p:cNvPr id="27657" name="Text Box 9"/>
          <p:cNvSpPr txBox="1">
            <a:spLocks noChangeArrowheads="1"/>
          </p:cNvSpPr>
          <p:nvPr/>
        </p:nvSpPr>
        <p:spPr bwMode="auto">
          <a:xfrm>
            <a:off x="4343400" y="2133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400" smtClean="0">
                <a:solidFill>
                  <a:srgbClr val="FFFFFF"/>
                </a:solidFill>
              </a:rPr>
              <a:t>=</a:t>
            </a:r>
          </a:p>
        </p:txBody>
      </p:sp>
      <p:sp>
        <p:nvSpPr>
          <p:cNvPr id="27658" name="Text Box 11"/>
          <p:cNvSpPr txBox="1">
            <a:spLocks noChangeArrowheads="1"/>
          </p:cNvSpPr>
          <p:nvPr/>
        </p:nvSpPr>
        <p:spPr bwMode="auto">
          <a:xfrm>
            <a:off x="152400" y="3505200"/>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800" smtClean="0">
                <a:solidFill>
                  <a:srgbClr val="FFFF00"/>
                </a:solidFill>
              </a:rPr>
              <a:t>Approximately:</a:t>
            </a:r>
          </a:p>
        </p:txBody>
      </p:sp>
      <p:sp>
        <p:nvSpPr>
          <p:cNvPr id="27659" name="Text Box 12"/>
          <p:cNvSpPr txBox="1">
            <a:spLocks noChangeArrowheads="1"/>
          </p:cNvSpPr>
          <p:nvPr/>
        </p:nvSpPr>
        <p:spPr bwMode="auto">
          <a:xfrm>
            <a:off x="2133600" y="4038600"/>
            <a:ext cx="65532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400" smtClean="0">
                <a:solidFill>
                  <a:srgbClr val="FFFFFF"/>
                </a:solidFill>
              </a:rPr>
              <a:t>146 MHz is the 2m band</a:t>
            </a:r>
            <a:br>
              <a:rPr lang="en-US" sz="2400" smtClean="0">
                <a:solidFill>
                  <a:srgbClr val="FFFFFF"/>
                </a:solidFill>
              </a:rPr>
            </a:br>
            <a:r>
              <a:rPr lang="en-US" sz="2400" smtClean="0">
                <a:solidFill>
                  <a:srgbClr val="FFFFFF"/>
                </a:solidFill>
              </a:rPr>
              <a:t>¼ of 2m is 0.5m</a:t>
            </a:r>
            <a:br>
              <a:rPr lang="en-US" sz="2400" smtClean="0">
                <a:solidFill>
                  <a:srgbClr val="FFFFFF"/>
                </a:solidFill>
              </a:rPr>
            </a:br>
            <a:r>
              <a:rPr lang="en-US" sz="2400" smtClean="0">
                <a:solidFill>
                  <a:srgbClr val="FFFFFF"/>
                </a:solidFill>
              </a:rPr>
              <a:t>1m is 39 inches, so 0.5m is </a:t>
            </a:r>
            <a:r>
              <a:rPr lang="en-US" sz="2400" smtClean="0">
                <a:solidFill>
                  <a:srgbClr val="FFFF00"/>
                </a:solidFill>
              </a:rPr>
              <a:t>19.5 inches</a:t>
            </a:r>
          </a:p>
          <a:p>
            <a:pPr eaLnBrk="1" fontAlgn="base" hangingPunct="1">
              <a:spcBef>
                <a:spcPct val="50000"/>
              </a:spcBef>
              <a:spcAft>
                <a:spcPct val="0"/>
              </a:spcAft>
            </a:pPr>
            <a:r>
              <a:rPr lang="en-US" smtClean="0">
                <a:solidFill>
                  <a:srgbClr val="FFFFFF"/>
                </a:solidFill>
              </a:rPr>
              <a:t>Note this is based on free space wavelength.  A wave traveling through wire will be slower and have a shorter wavelength.  A physical antenna will be smaller.</a:t>
            </a:r>
          </a:p>
        </p:txBody>
      </p:sp>
      <p:sp>
        <p:nvSpPr>
          <p:cNvPr id="27660" name="Text Box 13"/>
          <p:cNvSpPr txBox="1">
            <a:spLocks noChangeArrowheads="1"/>
          </p:cNvSpPr>
          <p:nvPr/>
        </p:nvSpPr>
        <p:spPr bwMode="auto">
          <a:xfrm>
            <a:off x="4648200" y="21336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400" smtClean="0">
                <a:solidFill>
                  <a:srgbClr val="FFFFFF"/>
                </a:solidFill>
              </a:rPr>
              <a:t>2.05 meter wavelength</a:t>
            </a:r>
          </a:p>
        </p:txBody>
      </p:sp>
      <p:sp>
        <p:nvSpPr>
          <p:cNvPr id="27661" name="Text Box 14"/>
          <p:cNvSpPr txBox="1">
            <a:spLocks noChangeArrowheads="1"/>
          </p:cNvSpPr>
          <p:nvPr/>
        </p:nvSpPr>
        <p:spPr bwMode="auto">
          <a:xfrm>
            <a:off x="2209800" y="28956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400" smtClean="0">
                <a:solidFill>
                  <a:srgbClr val="FFFFFF"/>
                </a:solidFill>
              </a:rPr>
              <a:t>2.05 meters / 4 x 39 inches = </a:t>
            </a:r>
            <a:r>
              <a:rPr lang="en-US" sz="2400" smtClean="0">
                <a:solidFill>
                  <a:srgbClr val="FFFF00"/>
                </a:solidFill>
              </a:rPr>
              <a:t>20 inches</a:t>
            </a:r>
            <a:r>
              <a:rPr lang="en-US" sz="2400" smtClean="0">
                <a:solidFill>
                  <a:srgbClr val="FFFFFF"/>
                </a:solidFill>
              </a:rPr>
              <a:t> </a:t>
            </a:r>
          </a:p>
        </p:txBody>
      </p:sp>
    </p:spTree>
    <p:extLst>
      <p:ext uri="{BB962C8B-B14F-4D97-AF65-F5344CB8AC3E}">
        <p14:creationId xmlns:p14="http://schemas.microsoft.com/office/powerpoint/2010/main" val="193577605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pPr eaLnBrk="1" hangingPunct="1">
              <a:defRPr/>
            </a:pPr>
            <a:r>
              <a:rPr lang="en-US" b="0" smtClean="0"/>
              <a:t>T9A08 What is the approximate length, in inches, of a quarter-wavelength vertical antenna for 146 MHz?</a:t>
            </a:r>
          </a:p>
        </p:txBody>
      </p:sp>
      <p:sp>
        <p:nvSpPr>
          <p:cNvPr id="78851" name="Rectangle 3"/>
          <p:cNvSpPr>
            <a:spLocks noGrp="1" noChangeArrowheads="1"/>
          </p:cNvSpPr>
          <p:nvPr>
            <p:ph type="body" idx="1"/>
          </p:nvPr>
        </p:nvSpPr>
        <p:spPr>
          <a:xfrm>
            <a:off x="304800" y="2895600"/>
            <a:ext cx="8534400" cy="3230563"/>
          </a:xfrm>
        </p:spPr>
        <p:txBody>
          <a:bodyPr/>
          <a:lstStyle/>
          <a:p>
            <a:pPr lvl="1" eaLnBrk="1" hangingPunct="1">
              <a:defRPr/>
            </a:pPr>
            <a:r>
              <a:rPr lang="en-US" b="0" dirty="0" smtClean="0"/>
              <a:t>A.	112</a:t>
            </a:r>
          </a:p>
          <a:p>
            <a:pPr lvl="1" eaLnBrk="1" hangingPunct="1">
              <a:defRPr/>
            </a:pPr>
            <a:r>
              <a:rPr lang="en-US" b="0" dirty="0" smtClean="0"/>
              <a:t>B.	50</a:t>
            </a:r>
          </a:p>
          <a:p>
            <a:pPr eaLnBrk="1" hangingPunct="1">
              <a:defRPr/>
            </a:pPr>
            <a:r>
              <a:rPr lang="en-US" dirty="0" smtClean="0"/>
              <a:t>C.	19</a:t>
            </a:r>
          </a:p>
          <a:p>
            <a:pPr lvl="1" eaLnBrk="1" hangingPunct="1">
              <a:defRPr/>
            </a:pPr>
            <a:r>
              <a:rPr lang="en-US" b="0" dirty="0" smtClean="0"/>
              <a:t>D.	12</a:t>
            </a:r>
          </a:p>
        </p:txBody>
      </p:sp>
    </p:spTree>
    <p:extLst>
      <p:ext uri="{BB962C8B-B14F-4D97-AF65-F5344CB8AC3E}">
        <p14:creationId xmlns:p14="http://schemas.microsoft.com/office/powerpoint/2010/main" val="300806628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defRPr/>
            </a:pPr>
            <a:r>
              <a:rPr lang="en-US" smtClean="0"/>
              <a:t>T9A09 What is the approximate length, in inches, of a 6 meter 1/2-wavelength wire dipole antenna?</a:t>
            </a:r>
          </a:p>
        </p:txBody>
      </p:sp>
      <p:sp>
        <p:nvSpPr>
          <p:cNvPr id="83971" name="Rectangle 3"/>
          <p:cNvSpPr>
            <a:spLocks noGrp="1" noChangeArrowheads="1"/>
          </p:cNvSpPr>
          <p:nvPr>
            <p:ph type="body" idx="1"/>
          </p:nvPr>
        </p:nvSpPr>
        <p:spPr>
          <a:xfrm>
            <a:off x="304800" y="2819400"/>
            <a:ext cx="8534400" cy="3306763"/>
          </a:xfrm>
        </p:spPr>
        <p:txBody>
          <a:bodyPr/>
          <a:lstStyle/>
          <a:p>
            <a:pPr lvl="1" eaLnBrk="1" hangingPunct="1">
              <a:defRPr/>
            </a:pPr>
            <a:r>
              <a:rPr lang="en-US" b="0" smtClean="0"/>
              <a:t>A.	6</a:t>
            </a:r>
          </a:p>
          <a:p>
            <a:pPr lvl="1" eaLnBrk="1" hangingPunct="1">
              <a:defRPr/>
            </a:pPr>
            <a:r>
              <a:rPr lang="en-US" b="0" smtClean="0"/>
              <a:t>B.	50</a:t>
            </a:r>
          </a:p>
          <a:p>
            <a:pPr lvl="1" eaLnBrk="1" hangingPunct="1">
              <a:defRPr/>
            </a:pPr>
            <a:r>
              <a:rPr lang="en-US" b="0" smtClean="0"/>
              <a:t>C.	112</a:t>
            </a:r>
          </a:p>
          <a:p>
            <a:pPr lvl="1" eaLnBrk="1" hangingPunct="1">
              <a:defRPr/>
            </a:pPr>
            <a:r>
              <a:rPr lang="en-US" b="0" smtClean="0"/>
              <a:t>D.	236</a:t>
            </a:r>
          </a:p>
        </p:txBody>
      </p:sp>
    </p:spTree>
    <p:extLst>
      <p:ext uri="{BB962C8B-B14F-4D97-AF65-F5344CB8AC3E}">
        <p14:creationId xmlns:p14="http://schemas.microsoft.com/office/powerpoint/2010/main" val="118568831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a:xfrm>
            <a:off x="6553200" y="6248400"/>
            <a:ext cx="2133600" cy="476250"/>
          </a:xfrm>
        </p:spPr>
        <p:txBody>
          <a:bodyPr/>
          <a:lstStyle/>
          <a:p>
            <a:pPr algn="r">
              <a:defRPr/>
            </a:pPr>
            <a:r>
              <a:rPr lang="en-US">
                <a:solidFill>
                  <a:srgbClr val="FFFFFF"/>
                </a:solidFill>
              </a:rPr>
              <a:t>Radio Waves, Propagation and Antennas</a:t>
            </a:r>
          </a:p>
        </p:txBody>
      </p:sp>
      <p:sp>
        <p:nvSpPr>
          <p:cNvPr id="13" name="Slide Number Placeholder 4"/>
          <p:cNvSpPr>
            <a:spLocks noGrp="1"/>
          </p:cNvSpPr>
          <p:nvPr>
            <p:ph type="sldNum" sz="quarter" idx="10"/>
          </p:nvPr>
        </p:nvSpPr>
        <p:spPr>
          <a:xfrm>
            <a:off x="304800" y="6248400"/>
            <a:ext cx="5715000" cy="476250"/>
          </a:xfrm>
        </p:spPr>
        <p:txBody>
          <a:bodyPr/>
          <a:lstStyle/>
          <a:p>
            <a:pPr algn="l">
              <a:defRPr/>
            </a:pPr>
            <a:fld id="{46661677-F097-4E2C-A02A-17AB5E3AA2B5}" type="slidenum">
              <a:rPr lang="en-US">
                <a:solidFill>
                  <a:srgbClr val="FFFFFF"/>
                </a:solidFill>
              </a:rPr>
              <a:pPr algn="l">
                <a:defRPr/>
              </a:pPr>
              <a:t>118</a:t>
            </a:fld>
            <a:endParaRPr lang="en-US">
              <a:solidFill>
                <a:srgbClr val="FFFFFF"/>
              </a:solidFill>
            </a:endParaRPr>
          </a:p>
        </p:txBody>
      </p:sp>
      <p:sp>
        <p:nvSpPr>
          <p:cNvPr id="1463298" name="Rectangle 2"/>
          <p:cNvSpPr>
            <a:spLocks noGrp="1" noRot="1" noChangeArrowheads="1"/>
          </p:cNvSpPr>
          <p:nvPr>
            <p:ph type="title"/>
          </p:nvPr>
        </p:nvSpPr>
        <p:spPr>
          <a:xfrm>
            <a:off x="152400" y="0"/>
            <a:ext cx="8839200" cy="1143000"/>
          </a:xfrm>
        </p:spPr>
        <p:txBody>
          <a:bodyPr/>
          <a:lstStyle/>
          <a:p>
            <a:pPr algn="ctr">
              <a:defRPr/>
            </a:pPr>
            <a:r>
              <a:rPr lang="en-US"/>
              <a:t>Calculating Dipole Antenna Length</a:t>
            </a:r>
          </a:p>
        </p:txBody>
      </p:sp>
      <p:sp>
        <p:nvSpPr>
          <p:cNvPr id="30725" name="Text Box 3"/>
          <p:cNvSpPr txBox="1">
            <a:spLocks noChangeArrowheads="1"/>
          </p:cNvSpPr>
          <p:nvPr/>
        </p:nvSpPr>
        <p:spPr bwMode="auto">
          <a:xfrm>
            <a:off x="152400" y="19050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800" smtClean="0">
                <a:solidFill>
                  <a:srgbClr val="FFFF00"/>
                </a:solidFill>
              </a:rPr>
              <a:t>Precisely:</a:t>
            </a:r>
          </a:p>
        </p:txBody>
      </p:sp>
      <p:sp>
        <p:nvSpPr>
          <p:cNvPr id="30726" name="Text Box 9"/>
          <p:cNvSpPr txBox="1">
            <a:spLocks noChangeArrowheads="1"/>
          </p:cNvSpPr>
          <p:nvPr/>
        </p:nvSpPr>
        <p:spPr bwMode="auto">
          <a:xfrm>
            <a:off x="152400" y="3429000"/>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800" smtClean="0">
                <a:solidFill>
                  <a:srgbClr val="FFFF00"/>
                </a:solidFill>
              </a:rPr>
              <a:t>Approximately:</a:t>
            </a:r>
          </a:p>
        </p:txBody>
      </p:sp>
      <p:sp>
        <p:nvSpPr>
          <p:cNvPr id="30727" name="Text Box 10"/>
          <p:cNvSpPr txBox="1">
            <a:spLocks noChangeArrowheads="1"/>
          </p:cNvSpPr>
          <p:nvPr/>
        </p:nvSpPr>
        <p:spPr bwMode="auto">
          <a:xfrm>
            <a:off x="2133600" y="3962400"/>
            <a:ext cx="65532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400" smtClean="0">
                <a:solidFill>
                  <a:srgbClr val="FFFFFF"/>
                </a:solidFill>
              </a:rPr>
              <a:t>6m band</a:t>
            </a:r>
            <a:br>
              <a:rPr lang="en-US" sz="2400" smtClean="0">
                <a:solidFill>
                  <a:srgbClr val="FFFFFF"/>
                </a:solidFill>
              </a:rPr>
            </a:br>
            <a:r>
              <a:rPr lang="en-US" sz="2400" smtClean="0">
                <a:solidFill>
                  <a:srgbClr val="FFFFFF"/>
                </a:solidFill>
              </a:rPr>
              <a:t>½ of 6m is 3m</a:t>
            </a:r>
            <a:br>
              <a:rPr lang="en-US" sz="2400" smtClean="0">
                <a:solidFill>
                  <a:srgbClr val="FFFFFF"/>
                </a:solidFill>
              </a:rPr>
            </a:br>
            <a:r>
              <a:rPr lang="en-US" sz="2400" smtClean="0">
                <a:solidFill>
                  <a:srgbClr val="FFFFFF"/>
                </a:solidFill>
              </a:rPr>
              <a:t>1m is 39 inches, so 3m is </a:t>
            </a:r>
            <a:r>
              <a:rPr lang="en-US" sz="2400" smtClean="0">
                <a:solidFill>
                  <a:srgbClr val="FFFF00"/>
                </a:solidFill>
              </a:rPr>
              <a:t>117 inches</a:t>
            </a:r>
          </a:p>
          <a:p>
            <a:pPr eaLnBrk="1" fontAlgn="base" hangingPunct="1">
              <a:spcBef>
                <a:spcPct val="50000"/>
              </a:spcBef>
              <a:spcAft>
                <a:spcPct val="0"/>
              </a:spcAft>
            </a:pPr>
            <a:r>
              <a:rPr lang="en-US" smtClean="0">
                <a:solidFill>
                  <a:srgbClr val="FFFFFF"/>
                </a:solidFill>
              </a:rPr>
              <a:t>Note this is based on free space wavelength.  A wave traveling through wire will be slower and have a shorter wavelength.  A physical antenna will be smaller.</a:t>
            </a:r>
          </a:p>
        </p:txBody>
      </p:sp>
      <p:sp>
        <p:nvSpPr>
          <p:cNvPr id="1463314" name="Rectangle 18"/>
          <p:cNvSpPr>
            <a:spLocks noChangeArrowheads="1"/>
          </p:cNvSpPr>
          <p:nvPr/>
        </p:nvSpPr>
        <p:spPr bwMode="auto">
          <a:xfrm>
            <a:off x="2209800" y="1981200"/>
            <a:ext cx="1371600" cy="822325"/>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u="sng">
                <a:solidFill>
                  <a:srgbClr val="FFFFFF"/>
                </a:solidFill>
                <a:effectLst>
                  <a:outerShdw blurRad="38100" dist="38100" dir="2700000" algn="tl">
                    <a:srgbClr val="000000"/>
                  </a:outerShdw>
                </a:effectLst>
                <a:latin typeface="Garamond" pitchFamily="18" charset="0"/>
              </a:rPr>
              <a:t>   300    </a:t>
            </a:r>
          </a:p>
          <a:p>
            <a:pPr fontAlgn="base">
              <a:spcBef>
                <a:spcPct val="0"/>
              </a:spcBef>
              <a:spcAft>
                <a:spcPct val="0"/>
              </a:spcAft>
              <a:defRPr/>
            </a:pPr>
            <a:r>
              <a:rPr lang="en-US" sz="2400">
                <a:solidFill>
                  <a:srgbClr val="FFFFFF"/>
                </a:solidFill>
                <a:effectLst>
                  <a:outerShdw blurRad="38100" dist="38100" dir="2700000" algn="tl">
                    <a:srgbClr val="000000"/>
                  </a:outerShdw>
                </a:effectLst>
                <a:latin typeface="Garamond" pitchFamily="18" charset="0"/>
              </a:rPr>
              <a:t>F (MHz)</a:t>
            </a:r>
          </a:p>
        </p:txBody>
      </p:sp>
      <p:sp>
        <p:nvSpPr>
          <p:cNvPr id="30729" name="Text Box 19"/>
          <p:cNvSpPr txBox="1">
            <a:spLocks noChangeArrowheads="1"/>
          </p:cNvSpPr>
          <p:nvPr/>
        </p:nvSpPr>
        <p:spPr bwMode="auto">
          <a:xfrm>
            <a:off x="3352800" y="2133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400" smtClean="0">
                <a:solidFill>
                  <a:srgbClr val="FFFFFF"/>
                </a:solidFill>
              </a:rPr>
              <a:t>=</a:t>
            </a:r>
          </a:p>
        </p:txBody>
      </p:sp>
      <p:sp>
        <p:nvSpPr>
          <p:cNvPr id="1463316" name="Text Box 20"/>
          <p:cNvSpPr txBox="1">
            <a:spLocks noChangeArrowheads="1"/>
          </p:cNvSpPr>
          <p:nvPr/>
        </p:nvSpPr>
        <p:spPr bwMode="auto">
          <a:xfrm>
            <a:off x="3581400" y="1981200"/>
            <a:ext cx="838200" cy="822325"/>
          </a:xfrm>
          <a:prstGeom prst="rect">
            <a:avLst/>
          </a:prstGeom>
          <a:noFill/>
          <a:ln w="9525">
            <a:noFill/>
            <a:miter lim="800000"/>
            <a:headEnd/>
            <a:tailEnd/>
          </a:ln>
          <a:effectLst/>
        </p:spPr>
        <p:txBody>
          <a:bodyPr>
            <a:spAutoFit/>
          </a:bodyPr>
          <a:lstStyle/>
          <a:p>
            <a:pPr algn="r" fontAlgn="base">
              <a:spcBef>
                <a:spcPct val="50000"/>
              </a:spcBef>
              <a:spcAft>
                <a:spcPct val="0"/>
              </a:spcAft>
              <a:defRPr/>
            </a:pPr>
            <a:r>
              <a:rPr lang="en-US" sz="2400" u="sng">
                <a:solidFill>
                  <a:srgbClr val="FFFFFF"/>
                </a:solidFill>
                <a:effectLst>
                  <a:outerShdw blurRad="38100" dist="38100" dir="2700000" algn="tl">
                    <a:srgbClr val="000000"/>
                  </a:outerShdw>
                </a:effectLst>
                <a:latin typeface="Garamond" pitchFamily="18" charset="0"/>
              </a:rPr>
              <a:t>300</a:t>
            </a:r>
            <a:br>
              <a:rPr lang="en-US" sz="2400" u="sng">
                <a:solidFill>
                  <a:srgbClr val="FFFFFF"/>
                </a:solidFill>
                <a:effectLst>
                  <a:outerShdw blurRad="38100" dist="38100" dir="2700000" algn="tl">
                    <a:srgbClr val="000000"/>
                  </a:outerShdw>
                </a:effectLst>
                <a:latin typeface="Garamond" pitchFamily="18" charset="0"/>
              </a:rPr>
            </a:br>
            <a:r>
              <a:rPr lang="en-US" sz="2400">
                <a:solidFill>
                  <a:srgbClr val="FFFFFF"/>
                </a:solidFill>
                <a:effectLst>
                  <a:outerShdw blurRad="38100" dist="38100" dir="2700000" algn="tl">
                    <a:srgbClr val="000000"/>
                  </a:outerShdw>
                </a:effectLst>
                <a:latin typeface="Garamond" pitchFamily="18" charset="0"/>
              </a:rPr>
              <a:t>50</a:t>
            </a:r>
            <a:endParaRPr lang="en-US" sz="2400" u="sng">
              <a:solidFill>
                <a:srgbClr val="FFFFFF"/>
              </a:solidFill>
              <a:effectLst>
                <a:outerShdw blurRad="38100" dist="38100" dir="2700000" algn="tl">
                  <a:srgbClr val="000000"/>
                </a:outerShdw>
              </a:effectLst>
              <a:latin typeface="Garamond" pitchFamily="18" charset="0"/>
            </a:endParaRPr>
          </a:p>
        </p:txBody>
      </p:sp>
      <p:sp>
        <p:nvSpPr>
          <p:cNvPr id="30731" name="Text Box 21"/>
          <p:cNvSpPr txBox="1">
            <a:spLocks noChangeArrowheads="1"/>
          </p:cNvSpPr>
          <p:nvPr/>
        </p:nvSpPr>
        <p:spPr bwMode="auto">
          <a:xfrm>
            <a:off x="4343400" y="2133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400" smtClean="0">
                <a:solidFill>
                  <a:srgbClr val="FFFFFF"/>
                </a:solidFill>
              </a:rPr>
              <a:t>=</a:t>
            </a:r>
          </a:p>
        </p:txBody>
      </p:sp>
      <p:sp>
        <p:nvSpPr>
          <p:cNvPr id="30732" name="Text Box 22"/>
          <p:cNvSpPr txBox="1">
            <a:spLocks noChangeArrowheads="1"/>
          </p:cNvSpPr>
          <p:nvPr/>
        </p:nvSpPr>
        <p:spPr bwMode="auto">
          <a:xfrm>
            <a:off x="4648200" y="21336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400" smtClean="0">
                <a:solidFill>
                  <a:srgbClr val="FFFFFF"/>
                </a:solidFill>
              </a:rPr>
              <a:t>6 meter wavelength</a:t>
            </a:r>
          </a:p>
        </p:txBody>
      </p:sp>
      <p:sp>
        <p:nvSpPr>
          <p:cNvPr id="30733" name="Text Box 23"/>
          <p:cNvSpPr txBox="1">
            <a:spLocks noChangeArrowheads="1"/>
          </p:cNvSpPr>
          <p:nvPr/>
        </p:nvSpPr>
        <p:spPr bwMode="auto">
          <a:xfrm>
            <a:off x="2209800" y="28956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400" smtClean="0">
                <a:solidFill>
                  <a:srgbClr val="FFFFFF"/>
                </a:solidFill>
              </a:rPr>
              <a:t>6 meters / 2 x 39 inches = </a:t>
            </a:r>
            <a:r>
              <a:rPr lang="en-US" sz="2400" smtClean="0">
                <a:solidFill>
                  <a:srgbClr val="FFFF00"/>
                </a:solidFill>
              </a:rPr>
              <a:t>117 inches</a:t>
            </a:r>
            <a:r>
              <a:rPr lang="en-US" sz="2400" smtClean="0">
                <a:solidFill>
                  <a:srgbClr val="FFFFFF"/>
                </a:solidFill>
              </a:rPr>
              <a:t> </a:t>
            </a:r>
          </a:p>
        </p:txBody>
      </p:sp>
    </p:spTree>
    <p:extLst>
      <p:ext uri="{BB962C8B-B14F-4D97-AF65-F5344CB8AC3E}">
        <p14:creationId xmlns:p14="http://schemas.microsoft.com/office/powerpoint/2010/main" val="1944478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pPr eaLnBrk="1" hangingPunct="1">
              <a:defRPr/>
            </a:pPr>
            <a:r>
              <a:rPr lang="en-US" b="0" smtClean="0"/>
              <a:t>T9A09 What is the approximate length, in inches, of a 6 meter 1/2-wavelength wire dipole antenna?</a:t>
            </a:r>
          </a:p>
        </p:txBody>
      </p:sp>
      <p:sp>
        <p:nvSpPr>
          <p:cNvPr id="89091" name="Rectangle 3"/>
          <p:cNvSpPr>
            <a:spLocks noGrp="1" noChangeArrowheads="1"/>
          </p:cNvSpPr>
          <p:nvPr>
            <p:ph type="body" idx="1"/>
          </p:nvPr>
        </p:nvSpPr>
        <p:spPr>
          <a:xfrm>
            <a:off x="304800" y="2819400"/>
            <a:ext cx="8534400" cy="3306763"/>
          </a:xfrm>
        </p:spPr>
        <p:txBody>
          <a:bodyPr/>
          <a:lstStyle/>
          <a:p>
            <a:pPr lvl="1" eaLnBrk="1" hangingPunct="1">
              <a:defRPr/>
            </a:pPr>
            <a:r>
              <a:rPr lang="en-US" b="0" dirty="0" smtClean="0"/>
              <a:t>A.	6</a:t>
            </a:r>
          </a:p>
          <a:p>
            <a:pPr lvl="1" eaLnBrk="1" hangingPunct="1">
              <a:defRPr/>
            </a:pPr>
            <a:r>
              <a:rPr lang="en-US" b="0" dirty="0" smtClean="0"/>
              <a:t>B.	50</a:t>
            </a:r>
          </a:p>
          <a:p>
            <a:pPr eaLnBrk="1" hangingPunct="1">
              <a:defRPr/>
            </a:pPr>
            <a:r>
              <a:rPr lang="en-US" dirty="0" smtClean="0"/>
              <a:t>C.	112</a:t>
            </a:r>
          </a:p>
          <a:p>
            <a:pPr lvl="1" eaLnBrk="1" hangingPunct="1">
              <a:defRPr/>
            </a:pPr>
            <a:r>
              <a:rPr lang="en-US" b="0" dirty="0" smtClean="0"/>
              <a:t>D.	236</a:t>
            </a:r>
          </a:p>
        </p:txBody>
      </p:sp>
    </p:spTree>
    <p:extLst>
      <p:ext uri="{BB962C8B-B14F-4D97-AF65-F5344CB8AC3E}">
        <p14:creationId xmlns:p14="http://schemas.microsoft.com/office/powerpoint/2010/main" val="1637633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Diffraction</a:t>
            </a:r>
            <a:endParaRPr lang="en-US" dirty="0"/>
          </a:p>
        </p:txBody>
      </p:sp>
      <p:sp>
        <p:nvSpPr>
          <p:cNvPr id="3" name="Content Placeholder 2"/>
          <p:cNvSpPr>
            <a:spLocks noGrp="1"/>
          </p:cNvSpPr>
          <p:nvPr>
            <p:ph idx="1"/>
          </p:nvPr>
        </p:nvSpPr>
        <p:spPr/>
        <p:txBody>
          <a:bodyPr/>
          <a:lstStyle/>
          <a:p>
            <a:r>
              <a:rPr lang="en-US" dirty="0" smtClean="0"/>
              <a:t>Radio waves can bend around obstacles</a:t>
            </a:r>
          </a:p>
          <a:p>
            <a:r>
              <a:rPr lang="en-US" dirty="0"/>
              <a:t>	</a:t>
            </a:r>
            <a:r>
              <a:rPr lang="en-US" dirty="0" smtClean="0"/>
              <a:t>Buildings</a:t>
            </a:r>
          </a:p>
          <a:p>
            <a:endParaRPr lang="en-US" dirty="0"/>
          </a:p>
          <a:p>
            <a:r>
              <a:rPr lang="en-US" dirty="0" smtClean="0"/>
              <a:t>	Ridges</a:t>
            </a:r>
            <a:endParaRPr lang="en-US" dirty="0"/>
          </a:p>
        </p:txBody>
      </p:sp>
    </p:spTree>
    <p:extLst>
      <p:ext uri="{BB962C8B-B14F-4D97-AF65-F5344CB8AC3E}">
        <p14:creationId xmlns:p14="http://schemas.microsoft.com/office/powerpoint/2010/main" val="131165284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T9A12 </a:t>
            </a:r>
            <a:r>
              <a:rPr lang="en-US" dirty="0" smtClean="0"/>
              <a:t>  What </a:t>
            </a:r>
            <a:r>
              <a:rPr lang="en-US" dirty="0"/>
              <a:t>is a reason to use a properly mounted 5/8 wavelength antenna for VHF or UHF mobile service?</a:t>
            </a:r>
            <a:br>
              <a:rPr lang="en-US" dirty="0"/>
            </a:br>
            <a:endParaRPr lang="en-US" dirty="0"/>
          </a:p>
        </p:txBody>
      </p:sp>
      <p:sp>
        <p:nvSpPr>
          <p:cNvPr id="3" name="Content Placeholder 2"/>
          <p:cNvSpPr>
            <a:spLocks noGrp="1"/>
          </p:cNvSpPr>
          <p:nvPr>
            <p:ph idx="1"/>
          </p:nvPr>
        </p:nvSpPr>
        <p:spPr/>
        <p:txBody>
          <a:bodyPr/>
          <a:lstStyle/>
          <a:p>
            <a:r>
              <a:rPr lang="en-US" dirty="0"/>
              <a:t>A</a:t>
            </a:r>
            <a:r>
              <a:rPr lang="en-US" sz="2400" dirty="0"/>
              <a:t>. It offers a lower angle of radiation and more gain than a 1/4 wavelength antenna and usually provides improved coverage</a:t>
            </a:r>
          </a:p>
          <a:p>
            <a:r>
              <a:rPr lang="en-US" sz="2400" dirty="0"/>
              <a:t>B. It features a very high angle of radiation and is better for communicating via a repeater</a:t>
            </a:r>
          </a:p>
          <a:p>
            <a:r>
              <a:rPr lang="en-US" sz="2400" dirty="0"/>
              <a:t>C. The 5/8 wavelength antenna completely eliminates distortion caused by reflected signals</a:t>
            </a:r>
          </a:p>
          <a:p>
            <a:r>
              <a:rPr lang="en-US" sz="2400" dirty="0"/>
              <a:t>D. The 5/8 wavelength antenna offers a 10-times power gain over a 1/4 wavelength design </a:t>
            </a:r>
          </a:p>
          <a:p>
            <a:endParaRPr lang="en-US" dirty="0"/>
          </a:p>
        </p:txBody>
      </p:sp>
    </p:spTree>
    <p:extLst>
      <p:ext uri="{BB962C8B-B14F-4D97-AF65-F5344CB8AC3E}">
        <p14:creationId xmlns:p14="http://schemas.microsoft.com/office/powerpoint/2010/main" val="17148320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T9A12 </a:t>
            </a:r>
            <a:r>
              <a:rPr lang="en-US" dirty="0" smtClean="0"/>
              <a:t>  What </a:t>
            </a:r>
            <a:r>
              <a:rPr lang="en-US" dirty="0"/>
              <a:t>is a reason to use a properly mounted 5/8 wavelength antenna for VHF or UHF mobile service?</a:t>
            </a:r>
            <a:br>
              <a:rPr lang="en-US" dirty="0"/>
            </a:br>
            <a:endParaRPr lang="en-US" dirty="0"/>
          </a:p>
        </p:txBody>
      </p:sp>
      <p:sp>
        <p:nvSpPr>
          <p:cNvPr id="3" name="Content Placeholder 2"/>
          <p:cNvSpPr>
            <a:spLocks noGrp="1"/>
          </p:cNvSpPr>
          <p:nvPr>
            <p:ph idx="1"/>
          </p:nvPr>
        </p:nvSpPr>
        <p:spPr/>
        <p:txBody>
          <a:bodyPr/>
          <a:lstStyle/>
          <a:p>
            <a:r>
              <a:rPr lang="en-US" dirty="0">
                <a:solidFill>
                  <a:srgbClr val="FFFF00"/>
                </a:solidFill>
              </a:rPr>
              <a:t>A</a:t>
            </a:r>
            <a:r>
              <a:rPr lang="en-US" sz="2400" dirty="0">
                <a:solidFill>
                  <a:srgbClr val="FFFF00"/>
                </a:solidFill>
              </a:rPr>
              <a:t>. It offers a lower angle of radiation and more gain than a 1/4 wavelength antenna and usually provides improved coverage</a:t>
            </a:r>
          </a:p>
          <a:p>
            <a:r>
              <a:rPr lang="en-US" sz="2400" dirty="0" smtClean="0"/>
              <a:t>	B</a:t>
            </a:r>
            <a:r>
              <a:rPr lang="en-US" sz="2400" dirty="0"/>
              <a:t>. It features a very high angle of radiation and is better for communicating via a repeater</a:t>
            </a:r>
          </a:p>
          <a:p>
            <a:r>
              <a:rPr lang="en-US" sz="2400" dirty="0" smtClean="0"/>
              <a:t>	C</a:t>
            </a:r>
            <a:r>
              <a:rPr lang="en-US" sz="2400" dirty="0"/>
              <a:t>. The 5/8 wavelength antenna completely eliminates distortion caused by reflected signals</a:t>
            </a:r>
          </a:p>
          <a:p>
            <a:r>
              <a:rPr lang="en-US" sz="2400" dirty="0" smtClean="0"/>
              <a:t>	D</a:t>
            </a:r>
            <a:r>
              <a:rPr lang="en-US" sz="2400" dirty="0"/>
              <a:t>. The 5/8 wavelength antenna offers a 10-times power gain over a 1/4 wavelength design </a:t>
            </a:r>
          </a:p>
          <a:p>
            <a:endParaRPr lang="en-US" dirty="0"/>
          </a:p>
        </p:txBody>
      </p:sp>
    </p:spTree>
    <p:extLst>
      <p:ext uri="{BB962C8B-B14F-4D97-AF65-F5344CB8AC3E}">
        <p14:creationId xmlns:p14="http://schemas.microsoft.com/office/powerpoint/2010/main" val="15995121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T9A13 </a:t>
            </a:r>
            <a:r>
              <a:rPr lang="en-US" dirty="0" smtClean="0"/>
              <a:t> Why </a:t>
            </a:r>
            <a:r>
              <a:rPr lang="en-US" dirty="0"/>
              <a:t>are VHF or UHF mobile antennas often mounted in the center of the vehicle roof?</a:t>
            </a:r>
            <a:br>
              <a:rPr lang="en-US" dirty="0"/>
            </a:br>
            <a:endParaRPr lang="en-US" dirty="0"/>
          </a:p>
        </p:txBody>
      </p:sp>
      <p:sp>
        <p:nvSpPr>
          <p:cNvPr id="3" name="Content Placeholder 2"/>
          <p:cNvSpPr>
            <a:spLocks noGrp="1"/>
          </p:cNvSpPr>
          <p:nvPr>
            <p:ph idx="1"/>
          </p:nvPr>
        </p:nvSpPr>
        <p:spPr/>
        <p:txBody>
          <a:bodyPr/>
          <a:lstStyle/>
          <a:p>
            <a:r>
              <a:rPr lang="en-US" dirty="0"/>
              <a:t>A. Roof mounts have the lowest possible SWR of any mounting configuration</a:t>
            </a:r>
          </a:p>
          <a:p>
            <a:r>
              <a:rPr lang="en-US" dirty="0"/>
              <a:t>B. Only roof mounting can guarantee a vertically polarized signal</a:t>
            </a:r>
          </a:p>
          <a:p>
            <a:r>
              <a:rPr lang="en-US" dirty="0"/>
              <a:t>C. A roof mounted antenna normally provides the most uniform radiation pattern </a:t>
            </a:r>
          </a:p>
          <a:p>
            <a:r>
              <a:rPr lang="en-US" dirty="0"/>
              <a:t>D. Roof mounted antennas are always the easiest to install</a:t>
            </a:r>
          </a:p>
          <a:p>
            <a:endParaRPr lang="en-US" dirty="0"/>
          </a:p>
        </p:txBody>
      </p:sp>
    </p:spTree>
    <p:extLst>
      <p:ext uri="{BB962C8B-B14F-4D97-AF65-F5344CB8AC3E}">
        <p14:creationId xmlns:p14="http://schemas.microsoft.com/office/powerpoint/2010/main" val="36456050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T9A13 </a:t>
            </a:r>
            <a:r>
              <a:rPr lang="en-US" dirty="0" smtClean="0"/>
              <a:t> Why </a:t>
            </a:r>
            <a:r>
              <a:rPr lang="en-US" dirty="0"/>
              <a:t>are VHF or UHF mobile antennas often mounted in the center of the vehicle roof?</a:t>
            </a:r>
            <a:br>
              <a:rPr lang="en-US" dirty="0"/>
            </a:br>
            <a:endParaRPr lang="en-US" dirty="0"/>
          </a:p>
        </p:txBody>
      </p:sp>
      <p:sp>
        <p:nvSpPr>
          <p:cNvPr id="3" name="Content Placeholder 2"/>
          <p:cNvSpPr>
            <a:spLocks noGrp="1"/>
          </p:cNvSpPr>
          <p:nvPr>
            <p:ph idx="1"/>
          </p:nvPr>
        </p:nvSpPr>
        <p:spPr/>
        <p:txBody>
          <a:bodyPr/>
          <a:lstStyle/>
          <a:p>
            <a:r>
              <a:rPr lang="en-US" dirty="0" smtClean="0"/>
              <a:t>	A</a:t>
            </a:r>
            <a:r>
              <a:rPr lang="en-US" dirty="0"/>
              <a:t>. Roof mounts have the lowest possible SWR of any mounting configuration</a:t>
            </a:r>
          </a:p>
          <a:p>
            <a:r>
              <a:rPr lang="en-US" dirty="0" smtClean="0"/>
              <a:t>	B</a:t>
            </a:r>
            <a:r>
              <a:rPr lang="en-US" dirty="0"/>
              <a:t>. Only roof mounting can guarantee a vertically polarized signal</a:t>
            </a:r>
          </a:p>
          <a:p>
            <a:r>
              <a:rPr lang="en-US" dirty="0" smtClean="0">
                <a:solidFill>
                  <a:srgbClr val="FFFF00"/>
                </a:solidFill>
              </a:rPr>
              <a:t>C</a:t>
            </a:r>
            <a:r>
              <a:rPr lang="en-US" dirty="0">
                <a:solidFill>
                  <a:srgbClr val="FFFF00"/>
                </a:solidFill>
              </a:rPr>
              <a:t>. A roof mounted antenna normally provides the most uniform radiation pattern </a:t>
            </a:r>
          </a:p>
          <a:p>
            <a:r>
              <a:rPr lang="en-US" dirty="0" smtClean="0"/>
              <a:t>	D</a:t>
            </a:r>
            <a:r>
              <a:rPr lang="en-US" dirty="0"/>
              <a:t>. Roof mounted antennas are always the easiest to install</a:t>
            </a:r>
          </a:p>
          <a:p>
            <a:endParaRPr lang="en-US" dirty="0"/>
          </a:p>
        </p:txBody>
      </p:sp>
    </p:spTree>
    <p:extLst>
      <p:ext uri="{BB962C8B-B14F-4D97-AF65-F5344CB8AC3E}">
        <p14:creationId xmlns:p14="http://schemas.microsoft.com/office/powerpoint/2010/main" val="34635071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T9A14 </a:t>
            </a:r>
            <a:r>
              <a:rPr lang="en-US" dirty="0" smtClean="0"/>
              <a:t> Which </a:t>
            </a:r>
            <a:r>
              <a:rPr lang="en-US" dirty="0"/>
              <a:t>of the following terms describes a type of loading when referring to an antenna?</a:t>
            </a:r>
            <a:br>
              <a:rPr lang="en-US" dirty="0"/>
            </a:br>
            <a:endParaRPr lang="en-US" dirty="0"/>
          </a:p>
        </p:txBody>
      </p:sp>
      <p:sp>
        <p:nvSpPr>
          <p:cNvPr id="3" name="Content Placeholder 2"/>
          <p:cNvSpPr>
            <a:spLocks noGrp="1"/>
          </p:cNvSpPr>
          <p:nvPr>
            <p:ph idx="1"/>
          </p:nvPr>
        </p:nvSpPr>
        <p:spPr/>
        <p:txBody>
          <a:bodyPr/>
          <a:lstStyle/>
          <a:p>
            <a:r>
              <a:rPr lang="en-US" dirty="0"/>
              <a:t>A. Inserting an inductor in the radiating portion of the antenna to make it electrically longer</a:t>
            </a:r>
          </a:p>
          <a:p>
            <a:r>
              <a:rPr lang="en-US" dirty="0"/>
              <a:t>B. Inserting a resistor in the radiating portion of the antenna to make it resonant</a:t>
            </a:r>
          </a:p>
          <a:p>
            <a:r>
              <a:rPr lang="en-US" dirty="0"/>
              <a:t>C. Installing a spring at the base of the antenna to absorb the effects of collisions with other objects</a:t>
            </a:r>
          </a:p>
          <a:p>
            <a:r>
              <a:rPr lang="en-US" dirty="0"/>
              <a:t>D. Making the antenna heavier so it will resist wind effects when in motion</a:t>
            </a:r>
          </a:p>
          <a:p>
            <a:endParaRPr lang="en-US" dirty="0"/>
          </a:p>
        </p:txBody>
      </p:sp>
    </p:spTree>
    <p:extLst>
      <p:ext uri="{BB962C8B-B14F-4D97-AF65-F5344CB8AC3E}">
        <p14:creationId xmlns:p14="http://schemas.microsoft.com/office/powerpoint/2010/main" val="16272945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T9A14 </a:t>
            </a:r>
            <a:r>
              <a:rPr lang="en-US" dirty="0" smtClean="0"/>
              <a:t> Which </a:t>
            </a:r>
            <a:r>
              <a:rPr lang="en-US" dirty="0"/>
              <a:t>of the following terms describes a type of loading when referring to an antenna?</a:t>
            </a:r>
            <a:br>
              <a:rPr lang="en-US" dirty="0"/>
            </a:br>
            <a:endParaRPr lang="en-US" dirty="0"/>
          </a:p>
        </p:txBody>
      </p:sp>
      <p:sp>
        <p:nvSpPr>
          <p:cNvPr id="3" name="Content Placeholder 2"/>
          <p:cNvSpPr>
            <a:spLocks noGrp="1"/>
          </p:cNvSpPr>
          <p:nvPr>
            <p:ph idx="1"/>
          </p:nvPr>
        </p:nvSpPr>
        <p:spPr/>
        <p:txBody>
          <a:bodyPr/>
          <a:lstStyle/>
          <a:p>
            <a:r>
              <a:rPr lang="en-US" dirty="0">
                <a:solidFill>
                  <a:srgbClr val="FFFF00"/>
                </a:solidFill>
              </a:rPr>
              <a:t>A. Inserting an inductor in the radiating portion of the antenna to make it electrically longer</a:t>
            </a:r>
          </a:p>
          <a:p>
            <a:r>
              <a:rPr lang="en-US" dirty="0" smtClean="0"/>
              <a:t>	B</a:t>
            </a:r>
            <a:r>
              <a:rPr lang="en-US" dirty="0"/>
              <a:t>. Inserting a resistor in the radiating portion of the antenna to make it resonant</a:t>
            </a:r>
          </a:p>
          <a:p>
            <a:r>
              <a:rPr lang="en-US" dirty="0" smtClean="0"/>
              <a:t>	C</a:t>
            </a:r>
            <a:r>
              <a:rPr lang="en-US" dirty="0"/>
              <a:t>. Installing a spring at the base of the antenna to absorb the effects of collisions with other objects</a:t>
            </a:r>
          </a:p>
          <a:p>
            <a:r>
              <a:rPr lang="en-US" dirty="0" smtClean="0"/>
              <a:t>	D</a:t>
            </a:r>
            <a:r>
              <a:rPr lang="en-US" dirty="0"/>
              <a:t>. Making the antenna heavier so it will resist wind effects when in motion</a:t>
            </a:r>
          </a:p>
          <a:p>
            <a:endParaRPr lang="en-US" dirty="0"/>
          </a:p>
        </p:txBody>
      </p:sp>
    </p:spTree>
    <p:extLst>
      <p:ext uri="{BB962C8B-B14F-4D97-AF65-F5344CB8AC3E}">
        <p14:creationId xmlns:p14="http://schemas.microsoft.com/office/powerpoint/2010/main" val="20154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980CA2D-E423-455D-9038-92E253E2A4D3}" type="slidenum">
              <a:rPr lang="en-US">
                <a:solidFill>
                  <a:srgbClr val="FFFFFF"/>
                </a:solidFill>
              </a:rPr>
              <a:pPr>
                <a:defRPr/>
              </a:pPr>
              <a:t>126</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2530" name="Rectangle 2"/>
          <p:cNvSpPr>
            <a:spLocks noGrp="1" noRot="1" noChangeArrowheads="1"/>
          </p:cNvSpPr>
          <p:nvPr>
            <p:ph type="title"/>
          </p:nvPr>
        </p:nvSpPr>
        <p:spPr>
          <a:xfrm>
            <a:off x="304800" y="304800"/>
            <a:ext cx="8534400" cy="2209800"/>
          </a:xfrm>
        </p:spPr>
        <p:txBody>
          <a:bodyPr/>
          <a:lstStyle/>
          <a:p>
            <a:pPr eaLnBrk="1" hangingPunct="1">
              <a:defRPr/>
            </a:pPr>
            <a:r>
              <a:rPr lang="en-US" smtClean="0"/>
              <a:t>T3A03 What antenna polarization is normally used for long-distance weak-signal CW and SSB contacts using the VHF and UHF bands?</a:t>
            </a:r>
          </a:p>
        </p:txBody>
      </p:sp>
      <p:sp>
        <p:nvSpPr>
          <p:cNvPr id="22531" name="Rectangle 3"/>
          <p:cNvSpPr>
            <a:spLocks noGrp="1" noChangeArrowheads="1"/>
          </p:cNvSpPr>
          <p:nvPr>
            <p:ph type="body" idx="1"/>
          </p:nvPr>
        </p:nvSpPr>
        <p:spPr>
          <a:xfrm>
            <a:off x="304800" y="2514600"/>
            <a:ext cx="8534400" cy="3611563"/>
          </a:xfrm>
        </p:spPr>
        <p:txBody>
          <a:bodyPr/>
          <a:lstStyle/>
          <a:p>
            <a:pPr lvl="1" eaLnBrk="1" hangingPunct="1">
              <a:defRPr/>
            </a:pPr>
            <a:r>
              <a:rPr lang="en-US" b="0" smtClean="0"/>
              <a:t>A.	Right-hand circular</a:t>
            </a:r>
          </a:p>
          <a:p>
            <a:pPr lvl="1" eaLnBrk="1" hangingPunct="1">
              <a:defRPr/>
            </a:pPr>
            <a:r>
              <a:rPr lang="en-US" b="0" smtClean="0"/>
              <a:t>B.	Left-hand circular</a:t>
            </a:r>
          </a:p>
          <a:p>
            <a:pPr lvl="1" eaLnBrk="1" hangingPunct="1">
              <a:defRPr/>
            </a:pPr>
            <a:r>
              <a:rPr lang="en-US" b="0" smtClean="0"/>
              <a:t>C.	Horizontal</a:t>
            </a:r>
          </a:p>
          <a:p>
            <a:pPr lvl="1" eaLnBrk="1" hangingPunct="1">
              <a:defRPr/>
            </a:pPr>
            <a:r>
              <a:rPr lang="en-US" b="0" smtClean="0"/>
              <a:t>D.	Vertical</a:t>
            </a:r>
          </a:p>
        </p:txBody>
      </p:sp>
    </p:spTree>
    <p:extLst>
      <p:ext uri="{BB962C8B-B14F-4D97-AF65-F5344CB8AC3E}">
        <p14:creationId xmlns:p14="http://schemas.microsoft.com/office/powerpoint/2010/main" val="93258578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BD71525-768A-43A8-A69F-F88902C813FA}" type="slidenum">
              <a:rPr lang="en-US">
                <a:solidFill>
                  <a:srgbClr val="FFFFFF"/>
                </a:solidFill>
              </a:rPr>
              <a:pPr>
                <a:defRPr/>
              </a:pPr>
              <a:t>127</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7650" name="Rectangle 2"/>
          <p:cNvSpPr>
            <a:spLocks noGrp="1" noRot="1" noChangeArrowheads="1"/>
          </p:cNvSpPr>
          <p:nvPr>
            <p:ph type="title"/>
          </p:nvPr>
        </p:nvSpPr>
        <p:spPr>
          <a:xfrm>
            <a:off x="304800" y="304800"/>
            <a:ext cx="8534400" cy="2209800"/>
          </a:xfrm>
        </p:spPr>
        <p:txBody>
          <a:bodyPr/>
          <a:lstStyle/>
          <a:p>
            <a:pPr eaLnBrk="1" hangingPunct="1">
              <a:defRPr/>
            </a:pPr>
            <a:r>
              <a:rPr lang="en-US" b="0" smtClean="0"/>
              <a:t>T3A03 What antenna polarization is normally used for long-distance weak-signal CW and SSB contacts using the VHF and UHF bands?</a:t>
            </a:r>
          </a:p>
        </p:txBody>
      </p:sp>
      <p:sp>
        <p:nvSpPr>
          <p:cNvPr id="27651" name="Rectangle 3"/>
          <p:cNvSpPr>
            <a:spLocks noGrp="1" noChangeArrowheads="1"/>
          </p:cNvSpPr>
          <p:nvPr>
            <p:ph type="body" idx="1"/>
          </p:nvPr>
        </p:nvSpPr>
        <p:spPr>
          <a:xfrm>
            <a:off x="304800" y="2514600"/>
            <a:ext cx="8534400" cy="3611563"/>
          </a:xfrm>
        </p:spPr>
        <p:txBody>
          <a:bodyPr/>
          <a:lstStyle/>
          <a:p>
            <a:pPr lvl="1" eaLnBrk="1" hangingPunct="1">
              <a:defRPr/>
            </a:pPr>
            <a:r>
              <a:rPr lang="en-US" b="0" smtClean="0"/>
              <a:t>A.	Right-hand circular</a:t>
            </a:r>
          </a:p>
          <a:p>
            <a:pPr lvl="1" eaLnBrk="1" hangingPunct="1">
              <a:defRPr/>
            </a:pPr>
            <a:r>
              <a:rPr lang="en-US" b="0" smtClean="0"/>
              <a:t>B.	Left-hand circular</a:t>
            </a:r>
          </a:p>
          <a:p>
            <a:pPr eaLnBrk="1" hangingPunct="1">
              <a:defRPr/>
            </a:pPr>
            <a:r>
              <a:rPr lang="en-US" smtClean="0"/>
              <a:t>C.	Horizontal</a:t>
            </a:r>
          </a:p>
          <a:p>
            <a:pPr lvl="1" eaLnBrk="1" hangingPunct="1">
              <a:defRPr/>
            </a:pPr>
            <a:r>
              <a:rPr lang="en-US" b="0" smtClean="0"/>
              <a:t>D.	Vertical</a:t>
            </a:r>
          </a:p>
        </p:txBody>
      </p:sp>
    </p:spTree>
    <p:extLst>
      <p:ext uri="{BB962C8B-B14F-4D97-AF65-F5344CB8AC3E}">
        <p14:creationId xmlns:p14="http://schemas.microsoft.com/office/powerpoint/2010/main" val="11206462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p:txBody>
          <a:bodyPr/>
          <a:lstStyle/>
          <a:p>
            <a:pPr eaLnBrk="1" hangingPunct="1">
              <a:defRPr/>
            </a:pPr>
            <a:r>
              <a:rPr lang="en-US" smtClean="0"/>
              <a:t>T9A01 What is a beam antenna?</a:t>
            </a:r>
          </a:p>
        </p:txBody>
      </p:sp>
      <p:sp>
        <p:nvSpPr>
          <p:cNvPr id="2051" name="Rectangle 3"/>
          <p:cNvSpPr>
            <a:spLocks noGrp="1" noChangeArrowheads="1"/>
          </p:cNvSpPr>
          <p:nvPr>
            <p:ph type="body" idx="1"/>
          </p:nvPr>
        </p:nvSpPr>
        <p:spPr/>
        <p:txBody>
          <a:bodyPr/>
          <a:lstStyle/>
          <a:p>
            <a:pPr lvl="1" eaLnBrk="1" hangingPunct="1">
              <a:defRPr/>
            </a:pPr>
            <a:r>
              <a:rPr lang="en-US" b="0" smtClean="0"/>
              <a:t>A.	An antenna built from aluminum I-beams</a:t>
            </a:r>
          </a:p>
          <a:p>
            <a:pPr lvl="1" eaLnBrk="1" hangingPunct="1">
              <a:defRPr/>
            </a:pPr>
            <a:r>
              <a:rPr lang="en-US" b="0" smtClean="0"/>
              <a:t>B.	An omnidirectional antenna invented by Clarence Beam</a:t>
            </a:r>
          </a:p>
          <a:p>
            <a:pPr lvl="1" eaLnBrk="1" hangingPunct="1">
              <a:defRPr/>
            </a:pPr>
            <a:r>
              <a:rPr lang="en-US" b="0" smtClean="0"/>
              <a:t>C.	An antenna that concentrates signals in one direction</a:t>
            </a:r>
          </a:p>
          <a:p>
            <a:pPr lvl="1" eaLnBrk="1" hangingPunct="1">
              <a:defRPr/>
            </a:pPr>
            <a:r>
              <a:rPr lang="en-US" b="0" smtClean="0"/>
              <a:t>D.	An antenna that reverses the phase of received signals</a:t>
            </a:r>
          </a:p>
        </p:txBody>
      </p:sp>
    </p:spTree>
    <p:extLst>
      <p:ext uri="{BB962C8B-B14F-4D97-AF65-F5344CB8AC3E}">
        <p14:creationId xmlns:p14="http://schemas.microsoft.com/office/powerpoint/2010/main" val="326049314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b="0" smtClean="0"/>
              <a:t>T9A01 What is a beam antenna?</a:t>
            </a:r>
          </a:p>
        </p:txBody>
      </p:sp>
      <p:sp>
        <p:nvSpPr>
          <p:cNvPr id="7171" name="Rectangle 3"/>
          <p:cNvSpPr>
            <a:spLocks noGrp="1" noChangeArrowheads="1"/>
          </p:cNvSpPr>
          <p:nvPr>
            <p:ph type="body" idx="1"/>
          </p:nvPr>
        </p:nvSpPr>
        <p:spPr/>
        <p:txBody>
          <a:bodyPr/>
          <a:lstStyle/>
          <a:p>
            <a:pPr lvl="1" eaLnBrk="1" hangingPunct="1">
              <a:defRPr/>
            </a:pPr>
            <a:r>
              <a:rPr lang="en-US" b="0" smtClean="0"/>
              <a:t>A.	An antenna built from aluminum I-beams</a:t>
            </a:r>
          </a:p>
          <a:p>
            <a:pPr lvl="1" eaLnBrk="1" hangingPunct="1">
              <a:defRPr/>
            </a:pPr>
            <a:r>
              <a:rPr lang="en-US" b="0" smtClean="0"/>
              <a:t>B.	An omnidirectional antenna invented by Clarence Beam</a:t>
            </a:r>
          </a:p>
          <a:p>
            <a:pPr eaLnBrk="1" hangingPunct="1">
              <a:defRPr/>
            </a:pPr>
            <a:r>
              <a:rPr lang="en-US" smtClean="0"/>
              <a:t>C.	An antenna that concentrates signals in one direction</a:t>
            </a:r>
          </a:p>
          <a:p>
            <a:pPr lvl="1" eaLnBrk="1" hangingPunct="1">
              <a:defRPr/>
            </a:pPr>
            <a:r>
              <a:rPr lang="en-US" b="0" smtClean="0"/>
              <a:t>D.	An antenna that reverses the phase of received signals</a:t>
            </a:r>
          </a:p>
        </p:txBody>
      </p:sp>
    </p:spTree>
    <p:extLst>
      <p:ext uri="{BB962C8B-B14F-4D97-AF65-F5344CB8AC3E}">
        <p14:creationId xmlns:p14="http://schemas.microsoft.com/office/powerpoint/2010/main" val="2499160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29" y="228600"/>
            <a:ext cx="8099563"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51691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5E03CBE-E99D-478C-B4FF-59865FF84ECF}" type="slidenum">
              <a:rPr lang="en-US">
                <a:solidFill>
                  <a:srgbClr val="FFFFFF"/>
                </a:solidFill>
              </a:rPr>
              <a:pPr>
                <a:defRPr/>
              </a:pPr>
              <a:t>130</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43010" name="Rectangle 2"/>
          <p:cNvSpPr>
            <a:spLocks noGrp="1" noRot="1" noChangeArrowheads="1"/>
          </p:cNvSpPr>
          <p:nvPr>
            <p:ph type="title"/>
          </p:nvPr>
        </p:nvSpPr>
        <p:spPr>
          <a:xfrm>
            <a:off x="304800" y="304800"/>
            <a:ext cx="8534400" cy="3124200"/>
          </a:xfrm>
        </p:spPr>
        <p:txBody>
          <a:bodyPr/>
          <a:lstStyle/>
          <a:p>
            <a:pPr eaLnBrk="1" hangingPunct="1">
              <a:defRPr/>
            </a:pPr>
            <a:r>
              <a:rPr lang="en-US" smtClean="0"/>
              <a:t>T3A05 When using a directional antenna, how might your station be able to access a distant repeater if buildings or obstructions are blocking the direct line of sight path?</a:t>
            </a:r>
          </a:p>
        </p:txBody>
      </p:sp>
      <p:sp>
        <p:nvSpPr>
          <p:cNvPr id="43011" name="Rectangle 3"/>
          <p:cNvSpPr>
            <a:spLocks noGrp="1" noChangeArrowheads="1"/>
          </p:cNvSpPr>
          <p:nvPr>
            <p:ph type="body" idx="1"/>
          </p:nvPr>
        </p:nvSpPr>
        <p:spPr>
          <a:xfrm>
            <a:off x="304800" y="3429000"/>
            <a:ext cx="8534400" cy="2697163"/>
          </a:xfrm>
        </p:spPr>
        <p:txBody>
          <a:bodyPr/>
          <a:lstStyle/>
          <a:p>
            <a:pPr lvl="1" eaLnBrk="1" hangingPunct="1">
              <a:defRPr/>
            </a:pPr>
            <a:r>
              <a:rPr lang="en-US" b="0" smtClean="0"/>
              <a:t>A.	Change from vertical to horizontal polarization</a:t>
            </a:r>
          </a:p>
          <a:p>
            <a:pPr lvl="1" eaLnBrk="1" hangingPunct="1">
              <a:defRPr/>
            </a:pPr>
            <a:r>
              <a:rPr lang="en-US" b="0" smtClean="0"/>
              <a:t>B.	Try to find a path that reflects signals to the repeater</a:t>
            </a:r>
          </a:p>
          <a:p>
            <a:pPr lvl="1" eaLnBrk="1" hangingPunct="1">
              <a:defRPr/>
            </a:pPr>
            <a:r>
              <a:rPr lang="en-US" b="0" smtClean="0"/>
              <a:t>C.	Try the long path</a:t>
            </a:r>
          </a:p>
          <a:p>
            <a:pPr lvl="1" eaLnBrk="1" hangingPunct="1">
              <a:defRPr/>
            </a:pPr>
            <a:r>
              <a:rPr lang="en-US" b="0" smtClean="0"/>
              <a:t>D.	Increase the antenna SWR</a:t>
            </a:r>
          </a:p>
        </p:txBody>
      </p:sp>
    </p:spTree>
    <p:extLst>
      <p:ext uri="{BB962C8B-B14F-4D97-AF65-F5344CB8AC3E}">
        <p14:creationId xmlns:p14="http://schemas.microsoft.com/office/powerpoint/2010/main" val="116730696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A31042A-D89A-4CBA-8817-0F84FF1D8856}" type="slidenum">
              <a:rPr lang="en-US">
                <a:solidFill>
                  <a:srgbClr val="FFFFFF"/>
                </a:solidFill>
              </a:rPr>
              <a:pPr>
                <a:defRPr/>
              </a:pPr>
              <a:t>131</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48130" name="Rectangle 2"/>
          <p:cNvSpPr>
            <a:spLocks noGrp="1" noRot="1" noChangeArrowheads="1"/>
          </p:cNvSpPr>
          <p:nvPr>
            <p:ph type="title"/>
          </p:nvPr>
        </p:nvSpPr>
        <p:spPr>
          <a:xfrm>
            <a:off x="304800" y="304800"/>
            <a:ext cx="8534400" cy="3124200"/>
          </a:xfrm>
        </p:spPr>
        <p:txBody>
          <a:bodyPr/>
          <a:lstStyle/>
          <a:p>
            <a:pPr eaLnBrk="1" hangingPunct="1">
              <a:defRPr/>
            </a:pPr>
            <a:r>
              <a:rPr lang="en-US" b="0" smtClean="0"/>
              <a:t>T3A05 When using a directional antenna, how might your station be able to access a distant repeater if buildings or obstructions are blocking the direct line of sight path?</a:t>
            </a:r>
          </a:p>
        </p:txBody>
      </p:sp>
      <p:sp>
        <p:nvSpPr>
          <p:cNvPr id="48131" name="Rectangle 3"/>
          <p:cNvSpPr>
            <a:spLocks noGrp="1" noChangeArrowheads="1"/>
          </p:cNvSpPr>
          <p:nvPr>
            <p:ph type="body" idx="1"/>
          </p:nvPr>
        </p:nvSpPr>
        <p:spPr>
          <a:xfrm>
            <a:off x="304800" y="3429000"/>
            <a:ext cx="8534400" cy="2697163"/>
          </a:xfrm>
        </p:spPr>
        <p:txBody>
          <a:bodyPr/>
          <a:lstStyle/>
          <a:p>
            <a:pPr lvl="1" eaLnBrk="1" hangingPunct="1">
              <a:defRPr/>
            </a:pPr>
            <a:r>
              <a:rPr lang="en-US" b="0" smtClean="0"/>
              <a:t>A.	Change from vertical to horizontal polarization</a:t>
            </a:r>
          </a:p>
          <a:p>
            <a:pPr eaLnBrk="1" hangingPunct="1">
              <a:defRPr/>
            </a:pPr>
            <a:r>
              <a:rPr lang="en-US" smtClean="0"/>
              <a:t>B.	Try to find a path that reflects signals to the repeater</a:t>
            </a:r>
          </a:p>
          <a:p>
            <a:pPr lvl="1" eaLnBrk="1" hangingPunct="1">
              <a:defRPr/>
            </a:pPr>
            <a:r>
              <a:rPr lang="en-US" b="0" smtClean="0"/>
              <a:t>C.	Try the long path</a:t>
            </a:r>
          </a:p>
          <a:p>
            <a:pPr lvl="1" eaLnBrk="1" hangingPunct="1">
              <a:defRPr/>
            </a:pPr>
            <a:r>
              <a:rPr lang="en-US" b="0" smtClean="0"/>
              <a:t>D.	Increase the antenna SWR</a:t>
            </a:r>
          </a:p>
        </p:txBody>
      </p:sp>
    </p:spTree>
    <p:extLst>
      <p:ext uri="{BB962C8B-B14F-4D97-AF65-F5344CB8AC3E}">
        <p14:creationId xmlns:p14="http://schemas.microsoft.com/office/powerpoint/2010/main" val="228069526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eaLnBrk="1" hangingPunct="1">
              <a:defRPr/>
            </a:pPr>
            <a:r>
              <a:rPr lang="en-US" dirty="0" smtClean="0"/>
              <a:t>T9A06 What type of antennas are the quad, </a:t>
            </a:r>
            <a:r>
              <a:rPr lang="en-US" dirty="0" err="1" smtClean="0"/>
              <a:t>Yagi</a:t>
            </a:r>
            <a:r>
              <a:rPr lang="en-US" dirty="0" smtClean="0"/>
              <a:t>, and dish?</a:t>
            </a:r>
          </a:p>
        </p:txBody>
      </p:sp>
      <p:sp>
        <p:nvSpPr>
          <p:cNvPr id="53251" name="Rectangle 3"/>
          <p:cNvSpPr>
            <a:spLocks noGrp="1" noChangeArrowheads="1"/>
          </p:cNvSpPr>
          <p:nvPr>
            <p:ph type="body" idx="1"/>
          </p:nvPr>
        </p:nvSpPr>
        <p:spPr/>
        <p:txBody>
          <a:bodyPr/>
          <a:lstStyle/>
          <a:p>
            <a:pPr lvl="1" eaLnBrk="1" hangingPunct="1">
              <a:defRPr/>
            </a:pPr>
            <a:r>
              <a:rPr lang="en-US" b="0" dirty="0" smtClean="0"/>
              <a:t>A.	Non-resonant antennas</a:t>
            </a:r>
          </a:p>
          <a:p>
            <a:pPr lvl="1" eaLnBrk="1" hangingPunct="1">
              <a:defRPr/>
            </a:pPr>
            <a:r>
              <a:rPr lang="en-US" b="0" dirty="0" smtClean="0"/>
              <a:t>B.	Loop antennas</a:t>
            </a:r>
          </a:p>
          <a:p>
            <a:pPr lvl="1" eaLnBrk="1" hangingPunct="1">
              <a:defRPr/>
            </a:pPr>
            <a:r>
              <a:rPr lang="en-US" b="0" dirty="0" smtClean="0"/>
              <a:t>C.	Directional antennas</a:t>
            </a:r>
          </a:p>
          <a:p>
            <a:pPr lvl="1" eaLnBrk="1" hangingPunct="1">
              <a:defRPr/>
            </a:pPr>
            <a:r>
              <a:rPr lang="en-US" b="0" dirty="0" smtClean="0"/>
              <a:t>D.	</a:t>
            </a:r>
            <a:r>
              <a:rPr lang="en-US" b="0" smtClean="0"/>
              <a:t>Isotropic antennas</a:t>
            </a:r>
          </a:p>
        </p:txBody>
      </p:sp>
    </p:spTree>
    <p:extLst>
      <p:ext uri="{BB962C8B-B14F-4D97-AF65-F5344CB8AC3E}">
        <p14:creationId xmlns:p14="http://schemas.microsoft.com/office/powerpoint/2010/main" val="93599180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eaLnBrk="1" hangingPunct="1">
              <a:defRPr/>
            </a:pPr>
            <a:r>
              <a:rPr lang="en-US" b="0" smtClean="0"/>
              <a:t>T9A06 What type of antennas are the quad, Yagi, and dish?</a:t>
            </a:r>
          </a:p>
        </p:txBody>
      </p:sp>
      <p:sp>
        <p:nvSpPr>
          <p:cNvPr id="58371" name="Rectangle 3"/>
          <p:cNvSpPr>
            <a:spLocks noGrp="1" noChangeArrowheads="1"/>
          </p:cNvSpPr>
          <p:nvPr>
            <p:ph type="body" idx="1"/>
          </p:nvPr>
        </p:nvSpPr>
        <p:spPr/>
        <p:txBody>
          <a:bodyPr/>
          <a:lstStyle/>
          <a:p>
            <a:pPr lvl="1" eaLnBrk="1" hangingPunct="1">
              <a:defRPr/>
            </a:pPr>
            <a:r>
              <a:rPr lang="en-US" b="0" smtClean="0"/>
              <a:t>A.	Non-resonant antennas</a:t>
            </a:r>
          </a:p>
          <a:p>
            <a:pPr lvl="1" eaLnBrk="1" hangingPunct="1">
              <a:defRPr/>
            </a:pPr>
            <a:r>
              <a:rPr lang="en-US" b="0" smtClean="0"/>
              <a:t>B.	Loop antennas</a:t>
            </a:r>
          </a:p>
          <a:p>
            <a:pPr eaLnBrk="1" hangingPunct="1">
              <a:defRPr/>
            </a:pPr>
            <a:r>
              <a:rPr lang="en-US" smtClean="0"/>
              <a:t>C.	Directional antennas</a:t>
            </a:r>
          </a:p>
          <a:p>
            <a:pPr lvl="1" eaLnBrk="1" hangingPunct="1">
              <a:defRPr/>
            </a:pPr>
            <a:r>
              <a:rPr lang="en-US" b="0" smtClean="0"/>
              <a:t>D.	Isotropic antennas</a:t>
            </a:r>
          </a:p>
        </p:txBody>
      </p:sp>
    </p:spTree>
    <p:extLst>
      <p:ext uri="{BB962C8B-B14F-4D97-AF65-F5344CB8AC3E}">
        <p14:creationId xmlns:p14="http://schemas.microsoft.com/office/powerpoint/2010/main" val="7252741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T4A05 Where </a:t>
            </a:r>
            <a:r>
              <a:rPr lang="en-US" dirty="0"/>
              <a:t>should an in-line SWR meter be connected to monitor the standing wave ratio of the station antenna system?</a:t>
            </a:r>
          </a:p>
        </p:txBody>
      </p:sp>
      <p:sp>
        <p:nvSpPr>
          <p:cNvPr id="3" name="Content Placeholder 2"/>
          <p:cNvSpPr>
            <a:spLocks noGrp="1"/>
          </p:cNvSpPr>
          <p:nvPr>
            <p:ph idx="1"/>
          </p:nvPr>
        </p:nvSpPr>
        <p:spPr/>
        <p:txBody>
          <a:bodyPr/>
          <a:lstStyle/>
          <a:p>
            <a:r>
              <a:rPr lang="en-US" dirty="0"/>
              <a:t>A. In series with the feed line, between the transmitter and antenna</a:t>
            </a:r>
          </a:p>
          <a:p>
            <a:r>
              <a:rPr lang="en-US" dirty="0"/>
              <a:t>B. In series with the station's ground</a:t>
            </a:r>
          </a:p>
          <a:p>
            <a:r>
              <a:rPr lang="en-US" dirty="0"/>
              <a:t>C. In parallel with the push-to-talk line and the antenna</a:t>
            </a:r>
          </a:p>
          <a:p>
            <a:r>
              <a:rPr lang="en-US" dirty="0"/>
              <a:t>D. In series with the power supply cable, as close as possible to the radio</a:t>
            </a:r>
          </a:p>
          <a:p>
            <a:endParaRPr lang="en-US" dirty="0"/>
          </a:p>
          <a:p>
            <a:endParaRPr lang="en-US" dirty="0"/>
          </a:p>
        </p:txBody>
      </p:sp>
    </p:spTree>
    <p:extLst>
      <p:ext uri="{BB962C8B-B14F-4D97-AF65-F5344CB8AC3E}">
        <p14:creationId xmlns:p14="http://schemas.microsoft.com/office/powerpoint/2010/main" val="40084808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T4A05 Where </a:t>
            </a:r>
            <a:r>
              <a:rPr lang="en-US" dirty="0"/>
              <a:t>should an in-line SWR meter be connected to monitor the standing wave ratio of the station antenna system?</a:t>
            </a:r>
          </a:p>
        </p:txBody>
      </p:sp>
      <p:sp>
        <p:nvSpPr>
          <p:cNvPr id="3" name="Content Placeholder 2"/>
          <p:cNvSpPr>
            <a:spLocks noGrp="1"/>
          </p:cNvSpPr>
          <p:nvPr>
            <p:ph idx="1"/>
          </p:nvPr>
        </p:nvSpPr>
        <p:spPr/>
        <p:txBody>
          <a:bodyPr/>
          <a:lstStyle/>
          <a:p>
            <a:r>
              <a:rPr lang="en-US" dirty="0">
                <a:solidFill>
                  <a:srgbClr val="FFFF00"/>
                </a:solidFill>
              </a:rPr>
              <a:t>A. In series with the feed line, between the transmitter and antenna</a:t>
            </a:r>
          </a:p>
          <a:p>
            <a:r>
              <a:rPr lang="en-US" dirty="0" smtClean="0"/>
              <a:t>	B</a:t>
            </a:r>
            <a:r>
              <a:rPr lang="en-US" dirty="0"/>
              <a:t>. In series with the station's ground</a:t>
            </a:r>
          </a:p>
          <a:p>
            <a:r>
              <a:rPr lang="en-US" dirty="0" smtClean="0"/>
              <a:t>	C</a:t>
            </a:r>
            <a:r>
              <a:rPr lang="en-US" dirty="0"/>
              <a:t>. In parallel with the push-to-talk line and the antenna</a:t>
            </a:r>
          </a:p>
          <a:p>
            <a:r>
              <a:rPr lang="en-US" dirty="0" smtClean="0"/>
              <a:t>	D</a:t>
            </a:r>
            <a:r>
              <a:rPr lang="en-US" dirty="0"/>
              <a:t>. In series with the power supply cable, as close as possible to the radio</a:t>
            </a:r>
          </a:p>
          <a:p>
            <a:endParaRPr lang="en-US" dirty="0"/>
          </a:p>
          <a:p>
            <a:endParaRPr lang="en-US" dirty="0"/>
          </a:p>
        </p:txBody>
      </p:sp>
    </p:spTree>
    <p:extLst>
      <p:ext uri="{BB962C8B-B14F-4D97-AF65-F5344CB8AC3E}">
        <p14:creationId xmlns:p14="http://schemas.microsoft.com/office/powerpoint/2010/main" val="22861439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T7C02  Which </a:t>
            </a:r>
            <a:r>
              <a:rPr lang="en-US" sz="2800" dirty="0"/>
              <a:t>of the following instruments can be used to determine if an antenna is resonant at the desired operating frequency?</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A VTVM</a:t>
            </a:r>
          </a:p>
          <a:p>
            <a:r>
              <a:rPr lang="en-US" dirty="0">
                <a:solidFill>
                  <a:schemeClr val="tx1"/>
                </a:solidFill>
              </a:rPr>
              <a:t>B. An antenna analyzer</a:t>
            </a:r>
          </a:p>
          <a:p>
            <a:r>
              <a:rPr lang="en-US" dirty="0">
                <a:solidFill>
                  <a:schemeClr val="tx1"/>
                </a:solidFill>
              </a:rPr>
              <a:t>C. A Q meter</a:t>
            </a:r>
          </a:p>
          <a:p>
            <a:r>
              <a:rPr lang="en-US" dirty="0">
                <a:solidFill>
                  <a:schemeClr val="tx1"/>
                </a:solidFill>
              </a:rPr>
              <a:t>D. A frequency counter</a:t>
            </a:r>
          </a:p>
          <a:p>
            <a:endParaRPr lang="en-US" dirty="0">
              <a:solidFill>
                <a:schemeClr val="tx1"/>
              </a:solidFill>
            </a:endParaRPr>
          </a:p>
        </p:txBody>
      </p:sp>
    </p:spTree>
    <p:extLst>
      <p:ext uri="{BB962C8B-B14F-4D97-AF65-F5344CB8AC3E}">
        <p14:creationId xmlns:p14="http://schemas.microsoft.com/office/powerpoint/2010/main" val="119454093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T7C02  Which </a:t>
            </a:r>
            <a:r>
              <a:rPr lang="en-US" sz="2800" dirty="0"/>
              <a:t>of the following instruments can be used to determine if an antenna is resonant at the desired operating frequency?</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A VTVM</a:t>
            </a:r>
          </a:p>
          <a:p>
            <a:r>
              <a:rPr lang="en-US" dirty="0">
                <a:solidFill>
                  <a:srgbClr val="FFFF00"/>
                </a:solidFill>
              </a:rPr>
              <a:t>B. An antenna analyzer</a:t>
            </a:r>
          </a:p>
          <a:p>
            <a:r>
              <a:rPr lang="en-US" dirty="0" smtClean="0">
                <a:solidFill>
                  <a:schemeClr val="tx1"/>
                </a:solidFill>
              </a:rPr>
              <a:t>	C</a:t>
            </a:r>
            <a:r>
              <a:rPr lang="en-US" dirty="0">
                <a:solidFill>
                  <a:schemeClr val="tx1"/>
                </a:solidFill>
              </a:rPr>
              <a:t>. A Q meter</a:t>
            </a:r>
          </a:p>
          <a:p>
            <a:r>
              <a:rPr lang="en-US" dirty="0" smtClean="0">
                <a:solidFill>
                  <a:schemeClr val="tx1"/>
                </a:solidFill>
              </a:rPr>
              <a:t>	D</a:t>
            </a:r>
            <a:r>
              <a:rPr lang="en-US" dirty="0">
                <a:solidFill>
                  <a:schemeClr val="tx1"/>
                </a:solidFill>
              </a:rPr>
              <a:t>. A frequency counter</a:t>
            </a:r>
          </a:p>
          <a:p>
            <a:endParaRPr lang="en-US" dirty="0">
              <a:solidFill>
                <a:schemeClr val="tx1"/>
              </a:solidFill>
            </a:endParaRPr>
          </a:p>
        </p:txBody>
      </p:sp>
    </p:spTree>
    <p:extLst>
      <p:ext uri="{BB962C8B-B14F-4D97-AF65-F5344CB8AC3E}">
        <p14:creationId xmlns:p14="http://schemas.microsoft.com/office/powerpoint/2010/main" val="191303115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T7C08 </a:t>
            </a:r>
            <a:r>
              <a:rPr lang="en-US" sz="2800" dirty="0" smtClean="0"/>
              <a:t>  What </a:t>
            </a:r>
            <a:r>
              <a:rPr lang="en-US" sz="2800" dirty="0"/>
              <a:t>instrument other than an SWR meter could you use to determine if a feed line and antenna are properly matched?</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Voltmeter</a:t>
            </a:r>
          </a:p>
          <a:p>
            <a:r>
              <a:rPr lang="en-US" dirty="0">
                <a:solidFill>
                  <a:schemeClr val="tx1"/>
                </a:solidFill>
              </a:rPr>
              <a:t>B. Ohmmeter</a:t>
            </a:r>
          </a:p>
          <a:p>
            <a:r>
              <a:rPr lang="en-US" dirty="0">
                <a:solidFill>
                  <a:schemeClr val="tx1"/>
                </a:solidFill>
              </a:rPr>
              <a:t>C. Iambic pentameter</a:t>
            </a:r>
          </a:p>
          <a:p>
            <a:r>
              <a:rPr lang="en-US" dirty="0">
                <a:solidFill>
                  <a:schemeClr val="tx1"/>
                </a:solidFill>
              </a:rPr>
              <a:t>D. Directional wattmeter</a:t>
            </a:r>
          </a:p>
          <a:p>
            <a:endParaRPr lang="en-US" dirty="0">
              <a:solidFill>
                <a:schemeClr val="tx1"/>
              </a:solidFill>
            </a:endParaRPr>
          </a:p>
        </p:txBody>
      </p:sp>
    </p:spTree>
    <p:extLst>
      <p:ext uri="{BB962C8B-B14F-4D97-AF65-F5344CB8AC3E}">
        <p14:creationId xmlns:p14="http://schemas.microsoft.com/office/powerpoint/2010/main" val="343569458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T7C08 </a:t>
            </a:r>
            <a:r>
              <a:rPr lang="en-US" sz="2800" dirty="0" smtClean="0"/>
              <a:t>  What </a:t>
            </a:r>
            <a:r>
              <a:rPr lang="en-US" sz="2800" dirty="0"/>
              <a:t>instrument other than an SWR meter could you use to determine if a feed line and antenna are properly matched?</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Voltmeter</a:t>
            </a:r>
          </a:p>
          <a:p>
            <a:r>
              <a:rPr lang="en-US" dirty="0" smtClean="0">
                <a:solidFill>
                  <a:schemeClr val="tx1"/>
                </a:solidFill>
              </a:rPr>
              <a:t>	B</a:t>
            </a:r>
            <a:r>
              <a:rPr lang="en-US" dirty="0">
                <a:solidFill>
                  <a:schemeClr val="tx1"/>
                </a:solidFill>
              </a:rPr>
              <a:t>. Ohmmeter</a:t>
            </a:r>
          </a:p>
          <a:p>
            <a:r>
              <a:rPr lang="en-US" dirty="0" smtClean="0">
                <a:solidFill>
                  <a:schemeClr val="tx1"/>
                </a:solidFill>
              </a:rPr>
              <a:t>	C</a:t>
            </a:r>
            <a:r>
              <a:rPr lang="en-US" dirty="0">
                <a:solidFill>
                  <a:schemeClr val="tx1"/>
                </a:solidFill>
              </a:rPr>
              <a:t>. Iambic pentameter</a:t>
            </a:r>
          </a:p>
          <a:p>
            <a:r>
              <a:rPr lang="en-US" dirty="0">
                <a:solidFill>
                  <a:srgbClr val="FFFF00"/>
                </a:solidFill>
              </a:rPr>
              <a:t>D. Directional wattmeter</a:t>
            </a:r>
          </a:p>
          <a:p>
            <a:endParaRPr lang="en-US" dirty="0">
              <a:solidFill>
                <a:schemeClr val="tx1"/>
              </a:solidFill>
            </a:endParaRPr>
          </a:p>
        </p:txBody>
      </p:sp>
    </p:spTree>
    <p:extLst>
      <p:ext uri="{BB962C8B-B14F-4D97-AF65-F5344CB8AC3E}">
        <p14:creationId xmlns:p14="http://schemas.microsoft.com/office/powerpoint/2010/main" val="3505633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Footer Placeholder 3"/>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Radio Waves, Propagation and Antennas</a:t>
            </a:r>
          </a:p>
        </p:txBody>
      </p:sp>
      <p:sp>
        <p:nvSpPr>
          <p:cNvPr id="849" name="Slide Number Placeholder 4"/>
          <p:cNvSpPr>
            <a:spLocks noGrp="1"/>
          </p:cNvSpPr>
          <p:nvPr>
            <p:ph type="sldNum" sz="quarter" idx="10"/>
          </p:nvPr>
        </p:nvSpPr>
        <p:spPr>
          <a:xfrm>
            <a:off x="304800" y="6248400"/>
            <a:ext cx="5715000" cy="476250"/>
          </a:xfrm>
        </p:spPr>
        <p:txBody>
          <a:bodyPr/>
          <a:lstStyle/>
          <a:p>
            <a:pPr algn="l">
              <a:defRPr/>
            </a:pPr>
            <a:fld id="{D0016940-19EE-4448-8300-4A7FCF48AA3D}" type="slidenum">
              <a:rPr lang="en-US" smtClean="0">
                <a:solidFill>
                  <a:srgbClr val="FFFFFF"/>
                </a:solidFill>
              </a:rPr>
              <a:pPr algn="l">
                <a:defRPr/>
              </a:pPr>
              <a:t>14</a:t>
            </a:fld>
            <a:endParaRPr lang="en-US" smtClean="0">
              <a:solidFill>
                <a:srgbClr val="FFFFFF"/>
              </a:solidFill>
            </a:endParaRPr>
          </a:p>
        </p:txBody>
      </p:sp>
      <p:sp>
        <p:nvSpPr>
          <p:cNvPr id="1451010" name="Rectangle 2"/>
          <p:cNvSpPr>
            <a:spLocks noGrp="1" noRot="1" noChangeArrowheads="1"/>
          </p:cNvSpPr>
          <p:nvPr>
            <p:ph type="title"/>
          </p:nvPr>
        </p:nvSpPr>
        <p:spPr>
          <a:xfrm>
            <a:off x="152400" y="0"/>
            <a:ext cx="8839200" cy="1389063"/>
          </a:xfrm>
        </p:spPr>
        <p:txBody>
          <a:bodyPr/>
          <a:lstStyle/>
          <a:p>
            <a:pPr algn="ctr">
              <a:defRPr/>
            </a:pPr>
            <a:r>
              <a:rPr lang="en-US"/>
              <a:t>½ </a:t>
            </a:r>
            <a:r>
              <a:rPr lang="el-GR"/>
              <a:t>λ</a:t>
            </a:r>
            <a:r>
              <a:rPr lang="en-US"/>
              <a:t> Dipole Radiation</a:t>
            </a:r>
          </a:p>
        </p:txBody>
      </p:sp>
      <p:grpSp>
        <p:nvGrpSpPr>
          <p:cNvPr id="7173" name="Group 3"/>
          <p:cNvGrpSpPr>
            <a:grpSpLocks/>
          </p:cNvGrpSpPr>
          <p:nvPr/>
        </p:nvGrpSpPr>
        <p:grpSpPr bwMode="auto">
          <a:xfrm>
            <a:off x="495300" y="1295400"/>
            <a:ext cx="4554538" cy="4311650"/>
            <a:chOff x="1392" y="872"/>
            <a:chExt cx="2869" cy="2716"/>
          </a:xfrm>
        </p:grpSpPr>
        <p:sp>
          <p:nvSpPr>
            <p:cNvPr id="7175" name="Freeform 4"/>
            <p:cNvSpPr>
              <a:spLocks/>
            </p:cNvSpPr>
            <p:nvPr/>
          </p:nvSpPr>
          <p:spPr bwMode="auto">
            <a:xfrm>
              <a:off x="2833" y="872"/>
              <a:ext cx="39" cy="54"/>
            </a:xfrm>
            <a:custGeom>
              <a:avLst/>
              <a:gdLst>
                <a:gd name="T0" fmla="*/ 16 w 30"/>
                <a:gd name="T1" fmla="*/ 0 h 44"/>
                <a:gd name="T2" fmla="*/ 8 w 30"/>
                <a:gd name="T3" fmla="*/ 2 h 44"/>
                <a:gd name="T4" fmla="*/ 3 w 30"/>
                <a:gd name="T5" fmla="*/ 10 h 44"/>
                <a:gd name="T6" fmla="*/ 0 w 30"/>
                <a:gd name="T7" fmla="*/ 22 h 44"/>
                <a:gd name="T8" fmla="*/ 0 w 30"/>
                <a:gd name="T9" fmla="*/ 31 h 44"/>
                <a:gd name="T10" fmla="*/ 3 w 30"/>
                <a:gd name="T11" fmla="*/ 43 h 44"/>
                <a:gd name="T12" fmla="*/ 8 w 30"/>
                <a:gd name="T13" fmla="*/ 52 h 44"/>
                <a:gd name="T14" fmla="*/ 16 w 30"/>
                <a:gd name="T15" fmla="*/ 53 h 44"/>
                <a:gd name="T16" fmla="*/ 22 w 30"/>
                <a:gd name="T17" fmla="*/ 53 h 44"/>
                <a:gd name="T18" fmla="*/ 29 w 30"/>
                <a:gd name="T19" fmla="*/ 52 h 44"/>
                <a:gd name="T20" fmla="*/ 34 w 30"/>
                <a:gd name="T21" fmla="*/ 43 h 44"/>
                <a:gd name="T22" fmla="*/ 38 w 30"/>
                <a:gd name="T23" fmla="*/ 31 h 44"/>
                <a:gd name="T24" fmla="*/ 38 w 30"/>
                <a:gd name="T25" fmla="*/ 22 h 44"/>
                <a:gd name="T26" fmla="*/ 34 w 30"/>
                <a:gd name="T27" fmla="*/ 10 h 44"/>
                <a:gd name="T28" fmla="*/ 29 w 30"/>
                <a:gd name="T29" fmla="*/ 2 h 44"/>
                <a:gd name="T30" fmla="*/ 22 w 30"/>
                <a:gd name="T31" fmla="*/ 0 h 44"/>
                <a:gd name="T32" fmla="*/ 16 w 3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4"/>
                <a:gd name="T53" fmla="*/ 30 w 30"/>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4">
                  <a:moveTo>
                    <a:pt x="12" y="0"/>
                  </a:moveTo>
                  <a:lnTo>
                    <a:pt x="6" y="2"/>
                  </a:lnTo>
                  <a:lnTo>
                    <a:pt x="2" y="8"/>
                  </a:lnTo>
                  <a:lnTo>
                    <a:pt x="0" y="18"/>
                  </a:lnTo>
                  <a:lnTo>
                    <a:pt x="0" y="25"/>
                  </a:lnTo>
                  <a:lnTo>
                    <a:pt x="2" y="35"/>
                  </a:lnTo>
                  <a:lnTo>
                    <a:pt x="6" y="42"/>
                  </a:lnTo>
                  <a:lnTo>
                    <a:pt x="12" y="43"/>
                  </a:lnTo>
                  <a:lnTo>
                    <a:pt x="17" y="43"/>
                  </a:lnTo>
                  <a:lnTo>
                    <a:pt x="22" y="42"/>
                  </a:lnTo>
                  <a:lnTo>
                    <a:pt x="26" y="35"/>
                  </a:lnTo>
                  <a:lnTo>
                    <a:pt x="29" y="25"/>
                  </a:lnTo>
                  <a:lnTo>
                    <a:pt x="29" y="18"/>
                  </a:lnTo>
                  <a:lnTo>
                    <a:pt x="26" y="8"/>
                  </a:lnTo>
                  <a:lnTo>
                    <a:pt x="22" y="2"/>
                  </a:lnTo>
                  <a:lnTo>
                    <a:pt x="17" y="0"/>
                  </a:lnTo>
                  <a:lnTo>
                    <a:pt x="1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76" name="Line 5"/>
            <p:cNvSpPr>
              <a:spLocks noChangeShapeType="1"/>
            </p:cNvSpPr>
            <p:nvPr/>
          </p:nvSpPr>
          <p:spPr bwMode="auto">
            <a:xfrm flipH="1">
              <a:off x="2098" y="1045"/>
              <a:ext cx="2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77" name="Freeform 6"/>
            <p:cNvSpPr>
              <a:spLocks/>
            </p:cNvSpPr>
            <p:nvPr/>
          </p:nvSpPr>
          <p:spPr bwMode="auto">
            <a:xfrm>
              <a:off x="2092" y="1045"/>
              <a:ext cx="39" cy="55"/>
            </a:xfrm>
            <a:custGeom>
              <a:avLst/>
              <a:gdLst>
                <a:gd name="T0" fmla="*/ 35 w 30"/>
                <a:gd name="T1" fmla="*/ 0 h 44"/>
                <a:gd name="T2" fmla="*/ 20 w 30"/>
                <a:gd name="T3" fmla="*/ 21 h 44"/>
                <a:gd name="T4" fmla="*/ 27 w 30"/>
                <a:gd name="T5" fmla="*/ 21 h 44"/>
                <a:gd name="T6" fmla="*/ 33 w 30"/>
                <a:gd name="T7" fmla="*/ 23 h 44"/>
                <a:gd name="T8" fmla="*/ 35 w 30"/>
                <a:gd name="T9" fmla="*/ 26 h 44"/>
                <a:gd name="T10" fmla="*/ 38 w 30"/>
                <a:gd name="T11" fmla="*/ 32 h 44"/>
                <a:gd name="T12" fmla="*/ 38 w 30"/>
                <a:gd name="T13" fmla="*/ 39 h 44"/>
                <a:gd name="T14" fmla="*/ 35 w 30"/>
                <a:gd name="T15" fmla="*/ 46 h 44"/>
                <a:gd name="T16" fmla="*/ 30 w 30"/>
                <a:gd name="T17" fmla="*/ 51 h 44"/>
                <a:gd name="T18" fmla="*/ 22 w 30"/>
                <a:gd name="T19" fmla="*/ 54 h 44"/>
                <a:gd name="T20" fmla="*/ 14 w 30"/>
                <a:gd name="T21" fmla="*/ 54 h 44"/>
                <a:gd name="T22" fmla="*/ 5 w 30"/>
                <a:gd name="T23" fmla="*/ 51 h 44"/>
                <a:gd name="T24" fmla="*/ 4 w 30"/>
                <a:gd name="T25" fmla="*/ 49 h 44"/>
                <a:gd name="T26" fmla="*/ 0 w 30"/>
                <a:gd name="T27" fmla="*/ 44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4"/>
                <a:gd name="T44" fmla="*/ 30 w 3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4">
                  <a:moveTo>
                    <a:pt x="27" y="0"/>
                  </a:moveTo>
                  <a:lnTo>
                    <a:pt x="15" y="17"/>
                  </a:lnTo>
                  <a:lnTo>
                    <a:pt x="21" y="17"/>
                  </a:lnTo>
                  <a:lnTo>
                    <a:pt x="25" y="18"/>
                  </a:lnTo>
                  <a:lnTo>
                    <a:pt x="27" y="21"/>
                  </a:lnTo>
                  <a:lnTo>
                    <a:pt x="29" y="26"/>
                  </a:lnTo>
                  <a:lnTo>
                    <a:pt x="29" y="31"/>
                  </a:lnTo>
                  <a:lnTo>
                    <a:pt x="27" y="37"/>
                  </a:lnTo>
                  <a:lnTo>
                    <a:pt x="23" y="41"/>
                  </a:lnTo>
                  <a:lnTo>
                    <a:pt x="17" y="43"/>
                  </a:lnTo>
                  <a:lnTo>
                    <a:pt x="11" y="43"/>
                  </a:lnTo>
                  <a:lnTo>
                    <a:pt x="4" y="41"/>
                  </a:lnTo>
                  <a:lnTo>
                    <a:pt x="3" y="39"/>
                  </a:lnTo>
                  <a:lnTo>
                    <a:pt x="0" y="3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78" name="Freeform 7"/>
            <p:cNvSpPr>
              <a:spLocks/>
            </p:cNvSpPr>
            <p:nvPr/>
          </p:nvSpPr>
          <p:spPr bwMode="auto">
            <a:xfrm>
              <a:off x="2144" y="1045"/>
              <a:ext cx="40" cy="55"/>
            </a:xfrm>
            <a:custGeom>
              <a:avLst/>
              <a:gdLst>
                <a:gd name="T0" fmla="*/ 6 w 31"/>
                <a:gd name="T1" fmla="*/ 0 h 44"/>
                <a:gd name="T2" fmla="*/ 36 w 31"/>
                <a:gd name="T3" fmla="*/ 0 h 44"/>
                <a:gd name="T4" fmla="*/ 21 w 31"/>
                <a:gd name="T5" fmla="*/ 21 h 44"/>
                <a:gd name="T6" fmla="*/ 28 w 31"/>
                <a:gd name="T7" fmla="*/ 21 h 44"/>
                <a:gd name="T8" fmla="*/ 34 w 31"/>
                <a:gd name="T9" fmla="*/ 23 h 44"/>
                <a:gd name="T10" fmla="*/ 36 w 31"/>
                <a:gd name="T11" fmla="*/ 26 h 44"/>
                <a:gd name="T12" fmla="*/ 39 w 31"/>
                <a:gd name="T13" fmla="*/ 32 h 44"/>
                <a:gd name="T14" fmla="*/ 39 w 31"/>
                <a:gd name="T15" fmla="*/ 39 h 44"/>
                <a:gd name="T16" fmla="*/ 36 w 31"/>
                <a:gd name="T17" fmla="*/ 46 h 44"/>
                <a:gd name="T18" fmla="*/ 31 w 31"/>
                <a:gd name="T19" fmla="*/ 51 h 44"/>
                <a:gd name="T20" fmla="*/ 22 w 31"/>
                <a:gd name="T21" fmla="*/ 54 h 44"/>
                <a:gd name="T22" fmla="*/ 14 w 31"/>
                <a:gd name="T23" fmla="*/ 54 h 44"/>
                <a:gd name="T24" fmla="*/ 6 w 31"/>
                <a:gd name="T25" fmla="*/ 51 h 44"/>
                <a:gd name="T26" fmla="*/ 4 w 31"/>
                <a:gd name="T27" fmla="*/ 49 h 44"/>
                <a:gd name="T28" fmla="*/ 0 w 31"/>
                <a:gd name="T29" fmla="*/ 4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44"/>
                <a:gd name="T47" fmla="*/ 31 w 31"/>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44">
                  <a:moveTo>
                    <a:pt x="5" y="0"/>
                  </a:moveTo>
                  <a:lnTo>
                    <a:pt x="28" y="0"/>
                  </a:lnTo>
                  <a:lnTo>
                    <a:pt x="16" y="17"/>
                  </a:lnTo>
                  <a:lnTo>
                    <a:pt x="22" y="17"/>
                  </a:lnTo>
                  <a:lnTo>
                    <a:pt x="26" y="18"/>
                  </a:lnTo>
                  <a:lnTo>
                    <a:pt x="28" y="21"/>
                  </a:lnTo>
                  <a:lnTo>
                    <a:pt x="30" y="26"/>
                  </a:lnTo>
                  <a:lnTo>
                    <a:pt x="30" y="31"/>
                  </a:lnTo>
                  <a:lnTo>
                    <a:pt x="28" y="37"/>
                  </a:lnTo>
                  <a:lnTo>
                    <a:pt x="24" y="41"/>
                  </a:lnTo>
                  <a:lnTo>
                    <a:pt x="17" y="43"/>
                  </a:lnTo>
                  <a:lnTo>
                    <a:pt x="11" y="43"/>
                  </a:lnTo>
                  <a:lnTo>
                    <a:pt x="5" y="41"/>
                  </a:lnTo>
                  <a:lnTo>
                    <a:pt x="3" y="39"/>
                  </a:lnTo>
                  <a:lnTo>
                    <a:pt x="0" y="3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79" name="Freeform 8"/>
            <p:cNvSpPr>
              <a:spLocks/>
            </p:cNvSpPr>
            <p:nvPr/>
          </p:nvSpPr>
          <p:spPr bwMode="auto">
            <a:xfrm>
              <a:off x="2198" y="1045"/>
              <a:ext cx="38" cy="55"/>
            </a:xfrm>
            <a:custGeom>
              <a:avLst/>
              <a:gdLst>
                <a:gd name="T0" fmla="*/ 8 w 30"/>
                <a:gd name="T1" fmla="*/ 3 h 44"/>
                <a:gd name="T2" fmla="*/ 16 w 30"/>
                <a:gd name="T3" fmla="*/ 0 h 44"/>
                <a:gd name="T4" fmla="*/ 8 w 30"/>
                <a:gd name="T5" fmla="*/ 3 h 44"/>
                <a:gd name="T6" fmla="*/ 3 w 30"/>
                <a:gd name="T7" fmla="*/ 10 h 44"/>
                <a:gd name="T8" fmla="*/ 0 w 30"/>
                <a:gd name="T9" fmla="*/ 23 h 44"/>
                <a:gd name="T10" fmla="*/ 0 w 30"/>
                <a:gd name="T11" fmla="*/ 31 h 44"/>
                <a:gd name="T12" fmla="*/ 3 w 30"/>
                <a:gd name="T13" fmla="*/ 44 h 44"/>
                <a:gd name="T14" fmla="*/ 8 w 30"/>
                <a:gd name="T15" fmla="*/ 51 h 44"/>
                <a:gd name="T16" fmla="*/ 16 w 30"/>
                <a:gd name="T17" fmla="*/ 54 h 44"/>
                <a:gd name="T18" fmla="*/ 22 w 30"/>
                <a:gd name="T19" fmla="*/ 54 h 44"/>
                <a:gd name="T20" fmla="*/ 29 w 30"/>
                <a:gd name="T21" fmla="*/ 51 h 44"/>
                <a:gd name="T22" fmla="*/ 34 w 30"/>
                <a:gd name="T23" fmla="*/ 44 h 44"/>
                <a:gd name="T24" fmla="*/ 37 w 30"/>
                <a:gd name="T25" fmla="*/ 31 h 44"/>
                <a:gd name="T26" fmla="*/ 37 w 30"/>
                <a:gd name="T27" fmla="*/ 23 h 44"/>
                <a:gd name="T28" fmla="*/ 34 w 30"/>
                <a:gd name="T29" fmla="*/ 10 h 44"/>
                <a:gd name="T30" fmla="*/ 29 w 30"/>
                <a:gd name="T31" fmla="*/ 3 h 44"/>
                <a:gd name="T32" fmla="*/ 22 w 30"/>
                <a:gd name="T33" fmla="*/ 0 h 44"/>
                <a:gd name="T34" fmla="*/ 16 w 3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4"/>
                <a:gd name="T56" fmla="*/ 30 w 3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4">
                  <a:moveTo>
                    <a:pt x="6" y="2"/>
                  </a:moveTo>
                  <a:lnTo>
                    <a:pt x="13" y="0"/>
                  </a:lnTo>
                  <a:lnTo>
                    <a:pt x="6" y="2"/>
                  </a:lnTo>
                  <a:lnTo>
                    <a:pt x="2" y="8"/>
                  </a:lnTo>
                  <a:lnTo>
                    <a:pt x="0" y="18"/>
                  </a:lnTo>
                  <a:lnTo>
                    <a:pt x="0" y="25"/>
                  </a:lnTo>
                  <a:lnTo>
                    <a:pt x="2" y="35"/>
                  </a:lnTo>
                  <a:lnTo>
                    <a:pt x="6" y="41"/>
                  </a:lnTo>
                  <a:lnTo>
                    <a:pt x="13" y="43"/>
                  </a:lnTo>
                  <a:lnTo>
                    <a:pt x="17" y="43"/>
                  </a:lnTo>
                  <a:lnTo>
                    <a:pt x="23" y="41"/>
                  </a:lnTo>
                  <a:lnTo>
                    <a:pt x="27" y="35"/>
                  </a:lnTo>
                  <a:lnTo>
                    <a:pt x="29" y="25"/>
                  </a:lnTo>
                  <a:lnTo>
                    <a:pt x="29" y="18"/>
                  </a:lnTo>
                  <a:lnTo>
                    <a:pt x="27" y="8"/>
                  </a:lnTo>
                  <a:lnTo>
                    <a:pt x="23" y="2"/>
                  </a:lnTo>
                  <a:lnTo>
                    <a:pt x="17" y="0"/>
                  </a:lnTo>
                  <a:lnTo>
                    <a:pt x="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80" name="Line 9"/>
            <p:cNvSpPr>
              <a:spLocks noChangeShapeType="1"/>
            </p:cNvSpPr>
            <p:nvPr/>
          </p:nvSpPr>
          <p:spPr bwMode="auto">
            <a:xfrm flipH="1">
              <a:off x="1580" y="1535"/>
              <a:ext cx="2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81" name="Freeform 10"/>
            <p:cNvSpPr>
              <a:spLocks/>
            </p:cNvSpPr>
            <p:nvPr/>
          </p:nvSpPr>
          <p:spPr bwMode="auto">
            <a:xfrm>
              <a:off x="1575" y="1535"/>
              <a:ext cx="38" cy="54"/>
            </a:xfrm>
            <a:custGeom>
              <a:avLst/>
              <a:gdLst>
                <a:gd name="T0" fmla="*/ 34 w 30"/>
                <a:gd name="T1" fmla="*/ 0 h 44"/>
                <a:gd name="T2" fmla="*/ 19 w 30"/>
                <a:gd name="T3" fmla="*/ 21 h 44"/>
                <a:gd name="T4" fmla="*/ 27 w 30"/>
                <a:gd name="T5" fmla="*/ 21 h 44"/>
                <a:gd name="T6" fmla="*/ 32 w 30"/>
                <a:gd name="T7" fmla="*/ 23 h 44"/>
                <a:gd name="T8" fmla="*/ 34 w 30"/>
                <a:gd name="T9" fmla="*/ 26 h 44"/>
                <a:gd name="T10" fmla="*/ 37 w 30"/>
                <a:gd name="T11" fmla="*/ 33 h 44"/>
                <a:gd name="T12" fmla="*/ 37 w 30"/>
                <a:gd name="T13" fmla="*/ 38 h 44"/>
                <a:gd name="T14" fmla="*/ 34 w 30"/>
                <a:gd name="T15" fmla="*/ 45 h 44"/>
                <a:gd name="T16" fmla="*/ 29 w 30"/>
                <a:gd name="T17" fmla="*/ 50 h 44"/>
                <a:gd name="T18" fmla="*/ 22 w 30"/>
                <a:gd name="T19" fmla="*/ 53 h 44"/>
                <a:gd name="T20" fmla="*/ 14 w 30"/>
                <a:gd name="T21" fmla="*/ 53 h 44"/>
                <a:gd name="T22" fmla="*/ 5 w 30"/>
                <a:gd name="T23" fmla="*/ 50 h 44"/>
                <a:gd name="T24" fmla="*/ 4 w 30"/>
                <a:gd name="T25" fmla="*/ 48 h 44"/>
                <a:gd name="T26" fmla="*/ 0 w 30"/>
                <a:gd name="T27" fmla="*/ 4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4"/>
                <a:gd name="T44" fmla="*/ 30 w 3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4">
                  <a:moveTo>
                    <a:pt x="27" y="0"/>
                  </a:moveTo>
                  <a:lnTo>
                    <a:pt x="15" y="17"/>
                  </a:lnTo>
                  <a:lnTo>
                    <a:pt x="21" y="17"/>
                  </a:lnTo>
                  <a:lnTo>
                    <a:pt x="25" y="19"/>
                  </a:lnTo>
                  <a:lnTo>
                    <a:pt x="27" y="21"/>
                  </a:lnTo>
                  <a:lnTo>
                    <a:pt x="29" y="27"/>
                  </a:lnTo>
                  <a:lnTo>
                    <a:pt x="29" y="31"/>
                  </a:lnTo>
                  <a:lnTo>
                    <a:pt x="27" y="37"/>
                  </a:lnTo>
                  <a:lnTo>
                    <a:pt x="23" y="41"/>
                  </a:lnTo>
                  <a:lnTo>
                    <a:pt x="17" y="43"/>
                  </a:lnTo>
                  <a:lnTo>
                    <a:pt x="11" y="43"/>
                  </a:lnTo>
                  <a:lnTo>
                    <a:pt x="4" y="41"/>
                  </a:lnTo>
                  <a:lnTo>
                    <a:pt x="3" y="39"/>
                  </a:lnTo>
                  <a:lnTo>
                    <a:pt x="0" y="3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82" name="Freeform 11"/>
            <p:cNvSpPr>
              <a:spLocks/>
            </p:cNvSpPr>
            <p:nvPr/>
          </p:nvSpPr>
          <p:spPr bwMode="auto">
            <a:xfrm>
              <a:off x="1628" y="1535"/>
              <a:ext cx="38" cy="54"/>
            </a:xfrm>
            <a:custGeom>
              <a:avLst/>
              <a:gdLst>
                <a:gd name="T0" fmla="*/ 8 w 30"/>
                <a:gd name="T1" fmla="*/ 2 h 44"/>
                <a:gd name="T2" fmla="*/ 16 w 30"/>
                <a:gd name="T3" fmla="*/ 0 h 44"/>
                <a:gd name="T4" fmla="*/ 8 w 30"/>
                <a:gd name="T5" fmla="*/ 2 h 44"/>
                <a:gd name="T6" fmla="*/ 3 w 30"/>
                <a:gd name="T7" fmla="*/ 11 h 44"/>
                <a:gd name="T8" fmla="*/ 0 w 30"/>
                <a:gd name="T9" fmla="*/ 23 h 44"/>
                <a:gd name="T10" fmla="*/ 0 w 30"/>
                <a:gd name="T11" fmla="*/ 31 h 44"/>
                <a:gd name="T12" fmla="*/ 3 w 30"/>
                <a:gd name="T13" fmla="*/ 43 h 44"/>
                <a:gd name="T14" fmla="*/ 8 w 30"/>
                <a:gd name="T15" fmla="*/ 50 h 44"/>
                <a:gd name="T16" fmla="*/ 16 w 30"/>
                <a:gd name="T17" fmla="*/ 53 h 44"/>
                <a:gd name="T18" fmla="*/ 22 w 30"/>
                <a:gd name="T19" fmla="*/ 53 h 44"/>
                <a:gd name="T20" fmla="*/ 29 w 30"/>
                <a:gd name="T21" fmla="*/ 50 h 44"/>
                <a:gd name="T22" fmla="*/ 34 w 30"/>
                <a:gd name="T23" fmla="*/ 43 h 44"/>
                <a:gd name="T24" fmla="*/ 37 w 30"/>
                <a:gd name="T25" fmla="*/ 31 h 44"/>
                <a:gd name="T26" fmla="*/ 37 w 30"/>
                <a:gd name="T27" fmla="*/ 23 h 44"/>
                <a:gd name="T28" fmla="*/ 34 w 30"/>
                <a:gd name="T29" fmla="*/ 11 h 44"/>
                <a:gd name="T30" fmla="*/ 29 w 30"/>
                <a:gd name="T31" fmla="*/ 2 h 44"/>
                <a:gd name="T32" fmla="*/ 22 w 30"/>
                <a:gd name="T33" fmla="*/ 0 h 44"/>
                <a:gd name="T34" fmla="*/ 16 w 3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4"/>
                <a:gd name="T56" fmla="*/ 30 w 3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4">
                  <a:moveTo>
                    <a:pt x="6" y="2"/>
                  </a:moveTo>
                  <a:lnTo>
                    <a:pt x="13" y="0"/>
                  </a:lnTo>
                  <a:lnTo>
                    <a:pt x="6" y="2"/>
                  </a:lnTo>
                  <a:lnTo>
                    <a:pt x="2" y="9"/>
                  </a:lnTo>
                  <a:lnTo>
                    <a:pt x="0" y="19"/>
                  </a:lnTo>
                  <a:lnTo>
                    <a:pt x="0" y="25"/>
                  </a:lnTo>
                  <a:lnTo>
                    <a:pt x="2" y="35"/>
                  </a:lnTo>
                  <a:lnTo>
                    <a:pt x="6" y="41"/>
                  </a:lnTo>
                  <a:lnTo>
                    <a:pt x="13" y="43"/>
                  </a:lnTo>
                  <a:lnTo>
                    <a:pt x="17" y="43"/>
                  </a:lnTo>
                  <a:lnTo>
                    <a:pt x="23" y="41"/>
                  </a:lnTo>
                  <a:lnTo>
                    <a:pt x="27" y="35"/>
                  </a:lnTo>
                  <a:lnTo>
                    <a:pt x="29" y="25"/>
                  </a:lnTo>
                  <a:lnTo>
                    <a:pt x="29" y="19"/>
                  </a:lnTo>
                  <a:lnTo>
                    <a:pt x="27" y="9"/>
                  </a:lnTo>
                  <a:lnTo>
                    <a:pt x="23" y="2"/>
                  </a:lnTo>
                  <a:lnTo>
                    <a:pt x="17" y="0"/>
                  </a:lnTo>
                  <a:lnTo>
                    <a:pt x="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83" name="Freeform 12"/>
            <p:cNvSpPr>
              <a:spLocks/>
            </p:cNvSpPr>
            <p:nvPr/>
          </p:nvSpPr>
          <p:spPr bwMode="auto">
            <a:xfrm>
              <a:off x="1681" y="1535"/>
              <a:ext cx="37" cy="54"/>
            </a:xfrm>
            <a:custGeom>
              <a:avLst/>
              <a:gdLst>
                <a:gd name="T0" fmla="*/ 6 w 29"/>
                <a:gd name="T1" fmla="*/ 2 h 44"/>
                <a:gd name="T2" fmla="*/ 15 w 29"/>
                <a:gd name="T3" fmla="*/ 0 h 44"/>
                <a:gd name="T4" fmla="*/ 6 w 29"/>
                <a:gd name="T5" fmla="*/ 2 h 44"/>
                <a:gd name="T6" fmla="*/ 1 w 29"/>
                <a:gd name="T7" fmla="*/ 11 h 44"/>
                <a:gd name="T8" fmla="*/ 0 w 29"/>
                <a:gd name="T9" fmla="*/ 23 h 44"/>
                <a:gd name="T10" fmla="*/ 0 w 29"/>
                <a:gd name="T11" fmla="*/ 31 h 44"/>
                <a:gd name="T12" fmla="*/ 1 w 29"/>
                <a:gd name="T13" fmla="*/ 43 h 44"/>
                <a:gd name="T14" fmla="*/ 6 w 29"/>
                <a:gd name="T15" fmla="*/ 50 h 44"/>
                <a:gd name="T16" fmla="*/ 15 w 29"/>
                <a:gd name="T17" fmla="*/ 53 h 44"/>
                <a:gd name="T18" fmla="*/ 20 w 29"/>
                <a:gd name="T19" fmla="*/ 53 h 44"/>
                <a:gd name="T20" fmla="*/ 28 w 29"/>
                <a:gd name="T21" fmla="*/ 50 h 44"/>
                <a:gd name="T22" fmla="*/ 33 w 29"/>
                <a:gd name="T23" fmla="*/ 43 h 44"/>
                <a:gd name="T24" fmla="*/ 36 w 29"/>
                <a:gd name="T25" fmla="*/ 31 h 44"/>
                <a:gd name="T26" fmla="*/ 36 w 29"/>
                <a:gd name="T27" fmla="*/ 23 h 44"/>
                <a:gd name="T28" fmla="*/ 33 w 29"/>
                <a:gd name="T29" fmla="*/ 11 h 44"/>
                <a:gd name="T30" fmla="*/ 28 w 29"/>
                <a:gd name="T31" fmla="*/ 2 h 44"/>
                <a:gd name="T32" fmla="*/ 20 w 29"/>
                <a:gd name="T33" fmla="*/ 0 h 44"/>
                <a:gd name="T34" fmla="*/ 15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5" y="2"/>
                  </a:moveTo>
                  <a:lnTo>
                    <a:pt x="12" y="0"/>
                  </a:lnTo>
                  <a:lnTo>
                    <a:pt x="5" y="2"/>
                  </a:lnTo>
                  <a:lnTo>
                    <a:pt x="1" y="9"/>
                  </a:lnTo>
                  <a:lnTo>
                    <a:pt x="0" y="19"/>
                  </a:lnTo>
                  <a:lnTo>
                    <a:pt x="0" y="25"/>
                  </a:lnTo>
                  <a:lnTo>
                    <a:pt x="1" y="35"/>
                  </a:lnTo>
                  <a:lnTo>
                    <a:pt x="5" y="41"/>
                  </a:lnTo>
                  <a:lnTo>
                    <a:pt x="12" y="43"/>
                  </a:lnTo>
                  <a:lnTo>
                    <a:pt x="16" y="43"/>
                  </a:lnTo>
                  <a:lnTo>
                    <a:pt x="22" y="41"/>
                  </a:lnTo>
                  <a:lnTo>
                    <a:pt x="26" y="35"/>
                  </a:lnTo>
                  <a:lnTo>
                    <a:pt x="28" y="25"/>
                  </a:lnTo>
                  <a:lnTo>
                    <a:pt x="28" y="19"/>
                  </a:lnTo>
                  <a:lnTo>
                    <a:pt x="26" y="9"/>
                  </a:lnTo>
                  <a:lnTo>
                    <a:pt x="22" y="2"/>
                  </a:lnTo>
                  <a:lnTo>
                    <a:pt x="16" y="0"/>
                  </a:lnTo>
                  <a:lnTo>
                    <a:pt x="1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84" name="Freeform 13"/>
            <p:cNvSpPr>
              <a:spLocks/>
            </p:cNvSpPr>
            <p:nvPr/>
          </p:nvSpPr>
          <p:spPr bwMode="auto">
            <a:xfrm>
              <a:off x="1392" y="2199"/>
              <a:ext cx="38" cy="56"/>
            </a:xfrm>
            <a:custGeom>
              <a:avLst/>
              <a:gdLst>
                <a:gd name="T0" fmla="*/ 4 w 30"/>
                <a:gd name="T1" fmla="*/ 11 h 45"/>
                <a:gd name="T2" fmla="*/ 4 w 30"/>
                <a:gd name="T3" fmla="*/ 14 h 45"/>
                <a:gd name="T4" fmla="*/ 4 w 30"/>
                <a:gd name="T5" fmla="*/ 11 h 45"/>
                <a:gd name="T6" fmla="*/ 5 w 30"/>
                <a:gd name="T7" fmla="*/ 6 h 45"/>
                <a:gd name="T8" fmla="*/ 9 w 30"/>
                <a:gd name="T9" fmla="*/ 4 h 45"/>
                <a:gd name="T10" fmla="*/ 14 w 30"/>
                <a:gd name="T11" fmla="*/ 0 h 45"/>
                <a:gd name="T12" fmla="*/ 24 w 30"/>
                <a:gd name="T13" fmla="*/ 0 h 45"/>
                <a:gd name="T14" fmla="*/ 29 w 30"/>
                <a:gd name="T15" fmla="*/ 4 h 45"/>
                <a:gd name="T16" fmla="*/ 32 w 30"/>
                <a:gd name="T17" fmla="*/ 6 h 45"/>
                <a:gd name="T18" fmla="*/ 34 w 30"/>
                <a:gd name="T19" fmla="*/ 11 h 45"/>
                <a:gd name="T20" fmla="*/ 34 w 30"/>
                <a:gd name="T21" fmla="*/ 16 h 45"/>
                <a:gd name="T22" fmla="*/ 32 w 30"/>
                <a:gd name="T23" fmla="*/ 21 h 45"/>
                <a:gd name="T24" fmla="*/ 27 w 30"/>
                <a:gd name="T25" fmla="*/ 30 h 45"/>
                <a:gd name="T26" fmla="*/ 0 w 30"/>
                <a:gd name="T27" fmla="*/ 55 h 45"/>
                <a:gd name="T28" fmla="*/ 37 w 30"/>
                <a:gd name="T29" fmla="*/ 5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45"/>
                <a:gd name="T47" fmla="*/ 30 w 30"/>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45">
                  <a:moveTo>
                    <a:pt x="3" y="9"/>
                  </a:moveTo>
                  <a:lnTo>
                    <a:pt x="3" y="11"/>
                  </a:lnTo>
                  <a:lnTo>
                    <a:pt x="3" y="9"/>
                  </a:lnTo>
                  <a:lnTo>
                    <a:pt x="4" y="5"/>
                  </a:lnTo>
                  <a:lnTo>
                    <a:pt x="7" y="3"/>
                  </a:lnTo>
                  <a:lnTo>
                    <a:pt x="11" y="0"/>
                  </a:lnTo>
                  <a:lnTo>
                    <a:pt x="19" y="0"/>
                  </a:lnTo>
                  <a:lnTo>
                    <a:pt x="23" y="3"/>
                  </a:lnTo>
                  <a:lnTo>
                    <a:pt x="25" y="5"/>
                  </a:lnTo>
                  <a:lnTo>
                    <a:pt x="27" y="9"/>
                  </a:lnTo>
                  <a:lnTo>
                    <a:pt x="27" y="13"/>
                  </a:lnTo>
                  <a:lnTo>
                    <a:pt x="25" y="17"/>
                  </a:lnTo>
                  <a:lnTo>
                    <a:pt x="21" y="24"/>
                  </a:lnTo>
                  <a:lnTo>
                    <a:pt x="0" y="44"/>
                  </a:lnTo>
                  <a:lnTo>
                    <a:pt x="29" y="4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85" name="Freeform 14"/>
            <p:cNvSpPr>
              <a:spLocks/>
            </p:cNvSpPr>
            <p:nvPr/>
          </p:nvSpPr>
          <p:spPr bwMode="auto">
            <a:xfrm>
              <a:off x="1445" y="2199"/>
              <a:ext cx="38" cy="56"/>
            </a:xfrm>
            <a:custGeom>
              <a:avLst/>
              <a:gdLst>
                <a:gd name="T0" fmla="*/ 0 w 30"/>
                <a:gd name="T1" fmla="*/ 0 h 45"/>
                <a:gd name="T2" fmla="*/ 37 w 30"/>
                <a:gd name="T3" fmla="*/ 0 h 45"/>
                <a:gd name="T4" fmla="*/ 10 w 30"/>
                <a:gd name="T5" fmla="*/ 55 h 45"/>
                <a:gd name="T6" fmla="*/ 0 60000 65536"/>
                <a:gd name="T7" fmla="*/ 0 60000 65536"/>
                <a:gd name="T8" fmla="*/ 0 60000 65536"/>
                <a:gd name="T9" fmla="*/ 0 w 30"/>
                <a:gd name="T10" fmla="*/ 0 h 45"/>
                <a:gd name="T11" fmla="*/ 30 w 30"/>
                <a:gd name="T12" fmla="*/ 45 h 45"/>
              </a:gdLst>
              <a:ahLst/>
              <a:cxnLst>
                <a:cxn ang="T6">
                  <a:pos x="T0" y="T1"/>
                </a:cxn>
                <a:cxn ang="T7">
                  <a:pos x="T2" y="T3"/>
                </a:cxn>
                <a:cxn ang="T8">
                  <a:pos x="T4" y="T5"/>
                </a:cxn>
              </a:cxnLst>
              <a:rect l="T9" t="T10" r="T11" b="T12"/>
              <a:pathLst>
                <a:path w="30" h="45">
                  <a:moveTo>
                    <a:pt x="0" y="0"/>
                  </a:moveTo>
                  <a:lnTo>
                    <a:pt x="29" y="0"/>
                  </a:lnTo>
                  <a:lnTo>
                    <a:pt x="8" y="4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86" name="Freeform 15"/>
            <p:cNvSpPr>
              <a:spLocks/>
            </p:cNvSpPr>
            <p:nvPr/>
          </p:nvSpPr>
          <p:spPr bwMode="auto">
            <a:xfrm>
              <a:off x="1497" y="2199"/>
              <a:ext cx="37" cy="56"/>
            </a:xfrm>
            <a:custGeom>
              <a:avLst/>
              <a:gdLst>
                <a:gd name="T0" fmla="*/ 8 w 29"/>
                <a:gd name="T1" fmla="*/ 4 h 45"/>
                <a:gd name="T2" fmla="*/ 15 w 29"/>
                <a:gd name="T3" fmla="*/ 0 h 45"/>
                <a:gd name="T4" fmla="*/ 8 w 29"/>
                <a:gd name="T5" fmla="*/ 4 h 45"/>
                <a:gd name="T6" fmla="*/ 3 w 29"/>
                <a:gd name="T7" fmla="*/ 11 h 45"/>
                <a:gd name="T8" fmla="*/ 0 w 29"/>
                <a:gd name="T9" fmla="*/ 24 h 45"/>
                <a:gd name="T10" fmla="*/ 0 w 29"/>
                <a:gd name="T11" fmla="*/ 31 h 45"/>
                <a:gd name="T12" fmla="*/ 3 w 29"/>
                <a:gd name="T13" fmla="*/ 45 h 45"/>
                <a:gd name="T14" fmla="*/ 8 w 29"/>
                <a:gd name="T15" fmla="*/ 52 h 45"/>
                <a:gd name="T16" fmla="*/ 15 w 29"/>
                <a:gd name="T17" fmla="*/ 55 h 45"/>
                <a:gd name="T18" fmla="*/ 20 w 29"/>
                <a:gd name="T19" fmla="*/ 55 h 45"/>
                <a:gd name="T20" fmla="*/ 29 w 29"/>
                <a:gd name="T21" fmla="*/ 52 h 45"/>
                <a:gd name="T22" fmla="*/ 34 w 29"/>
                <a:gd name="T23" fmla="*/ 45 h 45"/>
                <a:gd name="T24" fmla="*/ 36 w 29"/>
                <a:gd name="T25" fmla="*/ 31 h 45"/>
                <a:gd name="T26" fmla="*/ 36 w 29"/>
                <a:gd name="T27" fmla="*/ 24 h 45"/>
                <a:gd name="T28" fmla="*/ 34 w 29"/>
                <a:gd name="T29" fmla="*/ 11 h 45"/>
                <a:gd name="T30" fmla="*/ 29 w 29"/>
                <a:gd name="T31" fmla="*/ 4 h 45"/>
                <a:gd name="T32" fmla="*/ 20 w 29"/>
                <a:gd name="T33" fmla="*/ 0 h 45"/>
                <a:gd name="T34" fmla="*/ 15 w 29"/>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5"/>
                <a:gd name="T56" fmla="*/ 29 w 29"/>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5">
                  <a:moveTo>
                    <a:pt x="6" y="3"/>
                  </a:moveTo>
                  <a:lnTo>
                    <a:pt x="12" y="0"/>
                  </a:lnTo>
                  <a:lnTo>
                    <a:pt x="6" y="3"/>
                  </a:lnTo>
                  <a:lnTo>
                    <a:pt x="2" y="9"/>
                  </a:lnTo>
                  <a:lnTo>
                    <a:pt x="0" y="19"/>
                  </a:lnTo>
                  <a:lnTo>
                    <a:pt x="0" y="25"/>
                  </a:lnTo>
                  <a:lnTo>
                    <a:pt x="2" y="36"/>
                  </a:lnTo>
                  <a:lnTo>
                    <a:pt x="6" y="42"/>
                  </a:lnTo>
                  <a:lnTo>
                    <a:pt x="12" y="44"/>
                  </a:lnTo>
                  <a:lnTo>
                    <a:pt x="16" y="44"/>
                  </a:lnTo>
                  <a:lnTo>
                    <a:pt x="23" y="42"/>
                  </a:lnTo>
                  <a:lnTo>
                    <a:pt x="27" y="36"/>
                  </a:lnTo>
                  <a:lnTo>
                    <a:pt x="28" y="25"/>
                  </a:lnTo>
                  <a:lnTo>
                    <a:pt x="28" y="19"/>
                  </a:lnTo>
                  <a:lnTo>
                    <a:pt x="27" y="9"/>
                  </a:lnTo>
                  <a:lnTo>
                    <a:pt x="23" y="3"/>
                  </a:lnTo>
                  <a:lnTo>
                    <a:pt x="16" y="0"/>
                  </a:lnTo>
                  <a:lnTo>
                    <a:pt x="1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87" name="Freeform 16"/>
            <p:cNvSpPr>
              <a:spLocks/>
            </p:cNvSpPr>
            <p:nvPr/>
          </p:nvSpPr>
          <p:spPr bwMode="auto">
            <a:xfrm>
              <a:off x="1594" y="2867"/>
              <a:ext cx="38" cy="54"/>
            </a:xfrm>
            <a:custGeom>
              <a:avLst/>
              <a:gdLst>
                <a:gd name="T0" fmla="*/ 3 w 30"/>
                <a:gd name="T1" fmla="*/ 10 h 44"/>
                <a:gd name="T2" fmla="*/ 3 w 30"/>
                <a:gd name="T3" fmla="*/ 14 h 44"/>
                <a:gd name="T4" fmla="*/ 3 w 30"/>
                <a:gd name="T5" fmla="*/ 10 h 44"/>
                <a:gd name="T6" fmla="*/ 5 w 30"/>
                <a:gd name="T7" fmla="*/ 5 h 44"/>
                <a:gd name="T8" fmla="*/ 8 w 30"/>
                <a:gd name="T9" fmla="*/ 2 h 44"/>
                <a:gd name="T10" fmla="*/ 13 w 30"/>
                <a:gd name="T11" fmla="*/ 0 h 44"/>
                <a:gd name="T12" fmla="*/ 24 w 30"/>
                <a:gd name="T13" fmla="*/ 0 h 44"/>
                <a:gd name="T14" fmla="*/ 29 w 30"/>
                <a:gd name="T15" fmla="*/ 2 h 44"/>
                <a:gd name="T16" fmla="*/ 30 w 30"/>
                <a:gd name="T17" fmla="*/ 5 h 44"/>
                <a:gd name="T18" fmla="*/ 34 w 30"/>
                <a:gd name="T19" fmla="*/ 10 h 44"/>
                <a:gd name="T20" fmla="*/ 34 w 30"/>
                <a:gd name="T21" fmla="*/ 15 h 44"/>
                <a:gd name="T22" fmla="*/ 30 w 30"/>
                <a:gd name="T23" fmla="*/ 20 h 44"/>
                <a:gd name="T24" fmla="*/ 25 w 30"/>
                <a:gd name="T25" fmla="*/ 28 h 44"/>
                <a:gd name="T26" fmla="*/ 0 w 30"/>
                <a:gd name="T27" fmla="*/ 53 h 44"/>
                <a:gd name="T28" fmla="*/ 37 w 30"/>
                <a:gd name="T29" fmla="*/ 53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44"/>
                <a:gd name="T47" fmla="*/ 30 w 30"/>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44">
                  <a:moveTo>
                    <a:pt x="2" y="8"/>
                  </a:moveTo>
                  <a:lnTo>
                    <a:pt x="2" y="11"/>
                  </a:lnTo>
                  <a:lnTo>
                    <a:pt x="2" y="8"/>
                  </a:lnTo>
                  <a:lnTo>
                    <a:pt x="4" y="4"/>
                  </a:lnTo>
                  <a:lnTo>
                    <a:pt x="6" y="2"/>
                  </a:lnTo>
                  <a:lnTo>
                    <a:pt x="10" y="0"/>
                  </a:lnTo>
                  <a:lnTo>
                    <a:pt x="19" y="0"/>
                  </a:lnTo>
                  <a:lnTo>
                    <a:pt x="23" y="2"/>
                  </a:lnTo>
                  <a:lnTo>
                    <a:pt x="24" y="4"/>
                  </a:lnTo>
                  <a:lnTo>
                    <a:pt x="27" y="8"/>
                  </a:lnTo>
                  <a:lnTo>
                    <a:pt x="27" y="12"/>
                  </a:lnTo>
                  <a:lnTo>
                    <a:pt x="24" y="16"/>
                  </a:lnTo>
                  <a:lnTo>
                    <a:pt x="20" y="23"/>
                  </a:lnTo>
                  <a:lnTo>
                    <a:pt x="0" y="43"/>
                  </a:lnTo>
                  <a:lnTo>
                    <a:pt x="29" y="4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88" name="Line 17"/>
            <p:cNvSpPr>
              <a:spLocks noChangeShapeType="1"/>
            </p:cNvSpPr>
            <p:nvPr/>
          </p:nvSpPr>
          <p:spPr bwMode="auto">
            <a:xfrm flipV="1">
              <a:off x="1646" y="2867"/>
              <a:ext cx="26"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89" name="Line 18"/>
            <p:cNvSpPr>
              <a:spLocks noChangeShapeType="1"/>
            </p:cNvSpPr>
            <p:nvPr/>
          </p:nvSpPr>
          <p:spPr bwMode="auto">
            <a:xfrm flipH="1">
              <a:off x="1646" y="2903"/>
              <a:ext cx="4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90" name="Line 19"/>
            <p:cNvSpPr>
              <a:spLocks noChangeShapeType="1"/>
            </p:cNvSpPr>
            <p:nvPr/>
          </p:nvSpPr>
          <p:spPr bwMode="auto">
            <a:xfrm flipV="1">
              <a:off x="1672" y="2867"/>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91" name="Freeform 20"/>
            <p:cNvSpPr>
              <a:spLocks/>
            </p:cNvSpPr>
            <p:nvPr/>
          </p:nvSpPr>
          <p:spPr bwMode="auto">
            <a:xfrm>
              <a:off x="1699" y="2867"/>
              <a:ext cx="38" cy="54"/>
            </a:xfrm>
            <a:custGeom>
              <a:avLst/>
              <a:gdLst>
                <a:gd name="T0" fmla="*/ 8 w 30"/>
                <a:gd name="T1" fmla="*/ 2 h 44"/>
                <a:gd name="T2" fmla="*/ 15 w 30"/>
                <a:gd name="T3" fmla="*/ 0 h 44"/>
                <a:gd name="T4" fmla="*/ 8 w 30"/>
                <a:gd name="T5" fmla="*/ 2 h 44"/>
                <a:gd name="T6" fmla="*/ 3 w 30"/>
                <a:gd name="T7" fmla="*/ 10 h 44"/>
                <a:gd name="T8" fmla="*/ 0 w 30"/>
                <a:gd name="T9" fmla="*/ 23 h 44"/>
                <a:gd name="T10" fmla="*/ 0 w 30"/>
                <a:gd name="T11" fmla="*/ 31 h 44"/>
                <a:gd name="T12" fmla="*/ 3 w 30"/>
                <a:gd name="T13" fmla="*/ 43 h 44"/>
                <a:gd name="T14" fmla="*/ 8 w 30"/>
                <a:gd name="T15" fmla="*/ 50 h 44"/>
                <a:gd name="T16" fmla="*/ 15 w 30"/>
                <a:gd name="T17" fmla="*/ 53 h 44"/>
                <a:gd name="T18" fmla="*/ 20 w 30"/>
                <a:gd name="T19" fmla="*/ 53 h 44"/>
                <a:gd name="T20" fmla="*/ 28 w 30"/>
                <a:gd name="T21" fmla="*/ 50 h 44"/>
                <a:gd name="T22" fmla="*/ 34 w 30"/>
                <a:gd name="T23" fmla="*/ 43 h 44"/>
                <a:gd name="T24" fmla="*/ 37 w 30"/>
                <a:gd name="T25" fmla="*/ 31 h 44"/>
                <a:gd name="T26" fmla="*/ 37 w 30"/>
                <a:gd name="T27" fmla="*/ 23 h 44"/>
                <a:gd name="T28" fmla="*/ 34 w 30"/>
                <a:gd name="T29" fmla="*/ 10 h 44"/>
                <a:gd name="T30" fmla="*/ 28 w 30"/>
                <a:gd name="T31" fmla="*/ 2 h 44"/>
                <a:gd name="T32" fmla="*/ 20 w 30"/>
                <a:gd name="T33" fmla="*/ 0 h 44"/>
                <a:gd name="T34" fmla="*/ 15 w 3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4"/>
                <a:gd name="T56" fmla="*/ 30 w 3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4">
                  <a:moveTo>
                    <a:pt x="6" y="2"/>
                  </a:moveTo>
                  <a:lnTo>
                    <a:pt x="12" y="0"/>
                  </a:lnTo>
                  <a:lnTo>
                    <a:pt x="6" y="2"/>
                  </a:lnTo>
                  <a:lnTo>
                    <a:pt x="2" y="8"/>
                  </a:lnTo>
                  <a:lnTo>
                    <a:pt x="0" y="19"/>
                  </a:lnTo>
                  <a:lnTo>
                    <a:pt x="0" y="25"/>
                  </a:lnTo>
                  <a:lnTo>
                    <a:pt x="2" y="35"/>
                  </a:lnTo>
                  <a:lnTo>
                    <a:pt x="6" y="41"/>
                  </a:lnTo>
                  <a:lnTo>
                    <a:pt x="12" y="43"/>
                  </a:lnTo>
                  <a:lnTo>
                    <a:pt x="16" y="43"/>
                  </a:lnTo>
                  <a:lnTo>
                    <a:pt x="22" y="41"/>
                  </a:lnTo>
                  <a:lnTo>
                    <a:pt x="27" y="35"/>
                  </a:lnTo>
                  <a:lnTo>
                    <a:pt x="29" y="25"/>
                  </a:lnTo>
                  <a:lnTo>
                    <a:pt x="29" y="19"/>
                  </a:lnTo>
                  <a:lnTo>
                    <a:pt x="27" y="8"/>
                  </a:lnTo>
                  <a:lnTo>
                    <a:pt x="22" y="2"/>
                  </a:lnTo>
                  <a:lnTo>
                    <a:pt x="16" y="0"/>
                  </a:lnTo>
                  <a:lnTo>
                    <a:pt x="1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92" name="Freeform 21"/>
            <p:cNvSpPr>
              <a:spLocks/>
            </p:cNvSpPr>
            <p:nvPr/>
          </p:nvSpPr>
          <p:spPr bwMode="auto">
            <a:xfrm>
              <a:off x="2096" y="3355"/>
              <a:ext cx="40" cy="55"/>
            </a:xfrm>
            <a:custGeom>
              <a:avLst/>
              <a:gdLst>
                <a:gd name="T0" fmla="*/ 3 w 31"/>
                <a:gd name="T1" fmla="*/ 10 h 44"/>
                <a:gd name="T2" fmla="*/ 3 w 31"/>
                <a:gd name="T3" fmla="*/ 13 h 44"/>
                <a:gd name="T4" fmla="*/ 3 w 31"/>
                <a:gd name="T5" fmla="*/ 10 h 44"/>
                <a:gd name="T6" fmla="*/ 5 w 31"/>
                <a:gd name="T7" fmla="*/ 5 h 44"/>
                <a:gd name="T8" fmla="*/ 8 w 31"/>
                <a:gd name="T9" fmla="*/ 3 h 44"/>
                <a:gd name="T10" fmla="*/ 13 w 31"/>
                <a:gd name="T11" fmla="*/ 0 h 44"/>
                <a:gd name="T12" fmla="*/ 23 w 31"/>
                <a:gd name="T13" fmla="*/ 0 h 44"/>
                <a:gd name="T14" fmla="*/ 30 w 31"/>
                <a:gd name="T15" fmla="*/ 3 h 44"/>
                <a:gd name="T16" fmla="*/ 32 w 31"/>
                <a:gd name="T17" fmla="*/ 5 h 44"/>
                <a:gd name="T18" fmla="*/ 35 w 31"/>
                <a:gd name="T19" fmla="*/ 10 h 44"/>
                <a:gd name="T20" fmla="*/ 35 w 31"/>
                <a:gd name="T21" fmla="*/ 15 h 44"/>
                <a:gd name="T22" fmla="*/ 32 w 31"/>
                <a:gd name="T23" fmla="*/ 20 h 44"/>
                <a:gd name="T24" fmla="*/ 27 w 31"/>
                <a:gd name="T25" fmla="*/ 28 h 44"/>
                <a:gd name="T26" fmla="*/ 0 w 31"/>
                <a:gd name="T27" fmla="*/ 54 h 44"/>
                <a:gd name="T28" fmla="*/ 39 w 31"/>
                <a:gd name="T29" fmla="*/ 5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44"/>
                <a:gd name="T47" fmla="*/ 31 w 31"/>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44">
                  <a:moveTo>
                    <a:pt x="2" y="8"/>
                  </a:moveTo>
                  <a:lnTo>
                    <a:pt x="2" y="10"/>
                  </a:lnTo>
                  <a:lnTo>
                    <a:pt x="2" y="8"/>
                  </a:lnTo>
                  <a:lnTo>
                    <a:pt x="4" y="4"/>
                  </a:lnTo>
                  <a:lnTo>
                    <a:pt x="6" y="2"/>
                  </a:lnTo>
                  <a:lnTo>
                    <a:pt x="10" y="0"/>
                  </a:lnTo>
                  <a:lnTo>
                    <a:pt x="18" y="0"/>
                  </a:lnTo>
                  <a:lnTo>
                    <a:pt x="23" y="2"/>
                  </a:lnTo>
                  <a:lnTo>
                    <a:pt x="25" y="4"/>
                  </a:lnTo>
                  <a:lnTo>
                    <a:pt x="27" y="8"/>
                  </a:lnTo>
                  <a:lnTo>
                    <a:pt x="27" y="12"/>
                  </a:lnTo>
                  <a:lnTo>
                    <a:pt x="25" y="16"/>
                  </a:lnTo>
                  <a:lnTo>
                    <a:pt x="21" y="22"/>
                  </a:lnTo>
                  <a:lnTo>
                    <a:pt x="0" y="43"/>
                  </a:lnTo>
                  <a:lnTo>
                    <a:pt x="30" y="4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93" name="Freeform 22"/>
            <p:cNvSpPr>
              <a:spLocks/>
            </p:cNvSpPr>
            <p:nvPr/>
          </p:nvSpPr>
          <p:spPr bwMode="auto">
            <a:xfrm>
              <a:off x="2150" y="3355"/>
              <a:ext cx="21" cy="55"/>
            </a:xfrm>
            <a:custGeom>
              <a:avLst/>
              <a:gdLst>
                <a:gd name="T0" fmla="*/ 0 w 17"/>
                <a:gd name="T1" fmla="*/ 10 h 44"/>
                <a:gd name="T2" fmla="*/ 7 w 17"/>
                <a:gd name="T3" fmla="*/ 7 h 44"/>
                <a:gd name="T4" fmla="*/ 20 w 17"/>
                <a:gd name="T5" fmla="*/ 0 h 44"/>
                <a:gd name="T6" fmla="*/ 20 w 17"/>
                <a:gd name="T7" fmla="*/ 54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8"/>
                  </a:moveTo>
                  <a:lnTo>
                    <a:pt x="6" y="6"/>
                  </a:lnTo>
                  <a:lnTo>
                    <a:pt x="16" y="0"/>
                  </a:lnTo>
                  <a:lnTo>
                    <a:pt x="16" y="4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94" name="Freeform 23"/>
            <p:cNvSpPr>
              <a:spLocks/>
            </p:cNvSpPr>
            <p:nvPr/>
          </p:nvSpPr>
          <p:spPr bwMode="auto">
            <a:xfrm>
              <a:off x="2190" y="3355"/>
              <a:ext cx="38" cy="55"/>
            </a:xfrm>
            <a:custGeom>
              <a:avLst/>
              <a:gdLst>
                <a:gd name="T0" fmla="*/ 9 w 30"/>
                <a:gd name="T1" fmla="*/ 3 h 44"/>
                <a:gd name="T2" fmla="*/ 16 w 30"/>
                <a:gd name="T3" fmla="*/ 0 h 44"/>
                <a:gd name="T4" fmla="*/ 9 w 30"/>
                <a:gd name="T5" fmla="*/ 3 h 44"/>
                <a:gd name="T6" fmla="*/ 4 w 30"/>
                <a:gd name="T7" fmla="*/ 10 h 44"/>
                <a:gd name="T8" fmla="*/ 0 w 30"/>
                <a:gd name="T9" fmla="*/ 23 h 44"/>
                <a:gd name="T10" fmla="*/ 0 w 30"/>
                <a:gd name="T11" fmla="*/ 30 h 44"/>
                <a:gd name="T12" fmla="*/ 4 w 30"/>
                <a:gd name="T13" fmla="*/ 44 h 44"/>
                <a:gd name="T14" fmla="*/ 9 w 30"/>
                <a:gd name="T15" fmla="*/ 51 h 44"/>
                <a:gd name="T16" fmla="*/ 16 w 30"/>
                <a:gd name="T17" fmla="*/ 54 h 44"/>
                <a:gd name="T18" fmla="*/ 22 w 30"/>
                <a:gd name="T19" fmla="*/ 54 h 44"/>
                <a:gd name="T20" fmla="*/ 30 w 30"/>
                <a:gd name="T21" fmla="*/ 51 h 44"/>
                <a:gd name="T22" fmla="*/ 35 w 30"/>
                <a:gd name="T23" fmla="*/ 44 h 44"/>
                <a:gd name="T24" fmla="*/ 37 w 30"/>
                <a:gd name="T25" fmla="*/ 30 h 44"/>
                <a:gd name="T26" fmla="*/ 37 w 30"/>
                <a:gd name="T27" fmla="*/ 23 h 44"/>
                <a:gd name="T28" fmla="*/ 35 w 30"/>
                <a:gd name="T29" fmla="*/ 10 h 44"/>
                <a:gd name="T30" fmla="*/ 30 w 30"/>
                <a:gd name="T31" fmla="*/ 3 h 44"/>
                <a:gd name="T32" fmla="*/ 22 w 30"/>
                <a:gd name="T33" fmla="*/ 0 h 44"/>
                <a:gd name="T34" fmla="*/ 16 w 3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4"/>
                <a:gd name="T56" fmla="*/ 30 w 3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4">
                  <a:moveTo>
                    <a:pt x="7" y="2"/>
                  </a:moveTo>
                  <a:lnTo>
                    <a:pt x="13" y="0"/>
                  </a:lnTo>
                  <a:lnTo>
                    <a:pt x="7" y="2"/>
                  </a:lnTo>
                  <a:lnTo>
                    <a:pt x="3" y="8"/>
                  </a:lnTo>
                  <a:lnTo>
                    <a:pt x="0" y="18"/>
                  </a:lnTo>
                  <a:lnTo>
                    <a:pt x="0" y="24"/>
                  </a:lnTo>
                  <a:lnTo>
                    <a:pt x="3" y="35"/>
                  </a:lnTo>
                  <a:lnTo>
                    <a:pt x="7" y="41"/>
                  </a:lnTo>
                  <a:lnTo>
                    <a:pt x="13" y="43"/>
                  </a:lnTo>
                  <a:lnTo>
                    <a:pt x="17" y="43"/>
                  </a:lnTo>
                  <a:lnTo>
                    <a:pt x="24" y="41"/>
                  </a:lnTo>
                  <a:lnTo>
                    <a:pt x="28" y="35"/>
                  </a:lnTo>
                  <a:lnTo>
                    <a:pt x="29" y="24"/>
                  </a:lnTo>
                  <a:lnTo>
                    <a:pt x="29" y="18"/>
                  </a:lnTo>
                  <a:lnTo>
                    <a:pt x="28" y="8"/>
                  </a:lnTo>
                  <a:lnTo>
                    <a:pt x="24" y="2"/>
                  </a:lnTo>
                  <a:lnTo>
                    <a:pt x="17" y="0"/>
                  </a:lnTo>
                  <a:lnTo>
                    <a:pt x="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95" name="Freeform 24"/>
            <p:cNvSpPr>
              <a:spLocks/>
            </p:cNvSpPr>
            <p:nvPr/>
          </p:nvSpPr>
          <p:spPr bwMode="auto">
            <a:xfrm>
              <a:off x="2785" y="3534"/>
              <a:ext cx="22" cy="54"/>
            </a:xfrm>
            <a:custGeom>
              <a:avLst/>
              <a:gdLst>
                <a:gd name="T0" fmla="*/ 0 w 17"/>
                <a:gd name="T1" fmla="*/ 10 h 44"/>
                <a:gd name="T2" fmla="*/ 6 w 17"/>
                <a:gd name="T3" fmla="*/ 6 h 44"/>
                <a:gd name="T4" fmla="*/ 21 w 17"/>
                <a:gd name="T5" fmla="*/ 0 h 44"/>
                <a:gd name="T6" fmla="*/ 21 w 17"/>
                <a:gd name="T7" fmla="*/ 53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8"/>
                  </a:moveTo>
                  <a:lnTo>
                    <a:pt x="5" y="5"/>
                  </a:lnTo>
                  <a:lnTo>
                    <a:pt x="16" y="0"/>
                  </a:lnTo>
                  <a:lnTo>
                    <a:pt x="16" y="4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96" name="Freeform 25"/>
            <p:cNvSpPr>
              <a:spLocks/>
            </p:cNvSpPr>
            <p:nvPr/>
          </p:nvSpPr>
          <p:spPr bwMode="auto">
            <a:xfrm>
              <a:off x="2827" y="3534"/>
              <a:ext cx="39" cy="54"/>
            </a:xfrm>
            <a:custGeom>
              <a:avLst/>
              <a:gdLst>
                <a:gd name="T0" fmla="*/ 5 w 31"/>
                <a:gd name="T1" fmla="*/ 1 h 44"/>
                <a:gd name="T2" fmla="*/ 14 w 31"/>
                <a:gd name="T3" fmla="*/ 0 h 44"/>
                <a:gd name="T4" fmla="*/ 5 w 31"/>
                <a:gd name="T5" fmla="*/ 1 h 44"/>
                <a:gd name="T6" fmla="*/ 4 w 31"/>
                <a:gd name="T7" fmla="*/ 6 h 44"/>
                <a:gd name="T8" fmla="*/ 4 w 31"/>
                <a:gd name="T9" fmla="*/ 12 h 44"/>
                <a:gd name="T10" fmla="*/ 5 w 31"/>
                <a:gd name="T11" fmla="*/ 17 h 44"/>
                <a:gd name="T12" fmla="*/ 10 w 31"/>
                <a:gd name="T13" fmla="*/ 20 h 44"/>
                <a:gd name="T14" fmla="*/ 21 w 31"/>
                <a:gd name="T15" fmla="*/ 22 h 44"/>
                <a:gd name="T16" fmla="*/ 29 w 31"/>
                <a:gd name="T17" fmla="*/ 25 h 44"/>
                <a:gd name="T18" fmla="*/ 34 w 31"/>
                <a:gd name="T19" fmla="*/ 29 h 44"/>
                <a:gd name="T20" fmla="*/ 38 w 31"/>
                <a:gd name="T21" fmla="*/ 34 h 44"/>
                <a:gd name="T22" fmla="*/ 38 w 31"/>
                <a:gd name="T23" fmla="*/ 42 h 44"/>
                <a:gd name="T24" fmla="*/ 34 w 31"/>
                <a:gd name="T25" fmla="*/ 47 h 44"/>
                <a:gd name="T26" fmla="*/ 31 w 31"/>
                <a:gd name="T27" fmla="*/ 49 h 44"/>
                <a:gd name="T28" fmla="*/ 24 w 31"/>
                <a:gd name="T29" fmla="*/ 53 h 44"/>
                <a:gd name="T30" fmla="*/ 14 w 31"/>
                <a:gd name="T31" fmla="*/ 53 h 44"/>
                <a:gd name="T32" fmla="*/ 5 w 31"/>
                <a:gd name="T33" fmla="*/ 49 h 44"/>
                <a:gd name="T34" fmla="*/ 4 w 31"/>
                <a:gd name="T35" fmla="*/ 47 h 44"/>
                <a:gd name="T36" fmla="*/ 0 w 31"/>
                <a:gd name="T37" fmla="*/ 42 h 44"/>
                <a:gd name="T38" fmla="*/ 0 w 31"/>
                <a:gd name="T39" fmla="*/ 34 h 44"/>
                <a:gd name="T40" fmla="*/ 4 w 31"/>
                <a:gd name="T41" fmla="*/ 29 h 44"/>
                <a:gd name="T42" fmla="*/ 9 w 31"/>
                <a:gd name="T43" fmla="*/ 25 h 44"/>
                <a:gd name="T44" fmla="*/ 16 w 31"/>
                <a:gd name="T45" fmla="*/ 22 h 44"/>
                <a:gd name="T46" fmla="*/ 26 w 31"/>
                <a:gd name="T47" fmla="*/ 20 h 44"/>
                <a:gd name="T48" fmla="*/ 31 w 31"/>
                <a:gd name="T49" fmla="*/ 17 h 44"/>
                <a:gd name="T50" fmla="*/ 34 w 31"/>
                <a:gd name="T51" fmla="*/ 12 h 44"/>
                <a:gd name="T52" fmla="*/ 34 w 31"/>
                <a:gd name="T53" fmla="*/ 6 h 44"/>
                <a:gd name="T54" fmla="*/ 31 w 31"/>
                <a:gd name="T55" fmla="*/ 1 h 44"/>
                <a:gd name="T56" fmla="*/ 24 w 31"/>
                <a:gd name="T57" fmla="*/ 0 h 44"/>
                <a:gd name="T58" fmla="*/ 14 w 31"/>
                <a:gd name="T59" fmla="*/ 0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
                <a:gd name="T91" fmla="*/ 0 h 44"/>
                <a:gd name="T92" fmla="*/ 31 w 31"/>
                <a:gd name="T93" fmla="*/ 44 h 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 h="44">
                  <a:moveTo>
                    <a:pt x="4" y="1"/>
                  </a:moveTo>
                  <a:lnTo>
                    <a:pt x="11" y="0"/>
                  </a:lnTo>
                  <a:lnTo>
                    <a:pt x="4" y="1"/>
                  </a:lnTo>
                  <a:lnTo>
                    <a:pt x="3" y="5"/>
                  </a:lnTo>
                  <a:lnTo>
                    <a:pt x="3" y="10"/>
                  </a:lnTo>
                  <a:lnTo>
                    <a:pt x="4" y="14"/>
                  </a:lnTo>
                  <a:lnTo>
                    <a:pt x="8" y="16"/>
                  </a:lnTo>
                  <a:lnTo>
                    <a:pt x="17" y="18"/>
                  </a:lnTo>
                  <a:lnTo>
                    <a:pt x="23" y="20"/>
                  </a:lnTo>
                  <a:lnTo>
                    <a:pt x="27" y="24"/>
                  </a:lnTo>
                  <a:lnTo>
                    <a:pt x="30" y="28"/>
                  </a:lnTo>
                  <a:lnTo>
                    <a:pt x="30" y="34"/>
                  </a:lnTo>
                  <a:lnTo>
                    <a:pt x="27" y="38"/>
                  </a:lnTo>
                  <a:lnTo>
                    <a:pt x="25" y="40"/>
                  </a:lnTo>
                  <a:lnTo>
                    <a:pt x="19" y="43"/>
                  </a:lnTo>
                  <a:lnTo>
                    <a:pt x="11" y="43"/>
                  </a:lnTo>
                  <a:lnTo>
                    <a:pt x="4" y="40"/>
                  </a:lnTo>
                  <a:lnTo>
                    <a:pt x="3" y="38"/>
                  </a:lnTo>
                  <a:lnTo>
                    <a:pt x="0" y="34"/>
                  </a:lnTo>
                  <a:lnTo>
                    <a:pt x="0" y="28"/>
                  </a:lnTo>
                  <a:lnTo>
                    <a:pt x="3" y="24"/>
                  </a:lnTo>
                  <a:lnTo>
                    <a:pt x="7" y="20"/>
                  </a:lnTo>
                  <a:lnTo>
                    <a:pt x="13" y="18"/>
                  </a:lnTo>
                  <a:lnTo>
                    <a:pt x="21" y="16"/>
                  </a:lnTo>
                  <a:lnTo>
                    <a:pt x="25" y="14"/>
                  </a:lnTo>
                  <a:lnTo>
                    <a:pt x="27" y="10"/>
                  </a:lnTo>
                  <a:lnTo>
                    <a:pt x="27" y="5"/>
                  </a:lnTo>
                  <a:lnTo>
                    <a:pt x="25" y="1"/>
                  </a:lnTo>
                  <a:lnTo>
                    <a:pt x="19" y="0"/>
                  </a:lnTo>
                  <a:lnTo>
                    <a:pt x="11"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97" name="Freeform 26"/>
            <p:cNvSpPr>
              <a:spLocks/>
            </p:cNvSpPr>
            <p:nvPr/>
          </p:nvSpPr>
          <p:spPr bwMode="auto">
            <a:xfrm>
              <a:off x="2880" y="3534"/>
              <a:ext cx="38" cy="54"/>
            </a:xfrm>
            <a:custGeom>
              <a:avLst/>
              <a:gdLst>
                <a:gd name="T0" fmla="*/ 8 w 30"/>
                <a:gd name="T1" fmla="*/ 1 h 44"/>
                <a:gd name="T2" fmla="*/ 16 w 30"/>
                <a:gd name="T3" fmla="*/ 0 h 44"/>
                <a:gd name="T4" fmla="*/ 8 w 30"/>
                <a:gd name="T5" fmla="*/ 1 h 44"/>
                <a:gd name="T6" fmla="*/ 3 w 30"/>
                <a:gd name="T7" fmla="*/ 10 h 44"/>
                <a:gd name="T8" fmla="*/ 0 w 30"/>
                <a:gd name="T9" fmla="*/ 22 h 44"/>
                <a:gd name="T10" fmla="*/ 0 w 30"/>
                <a:gd name="T11" fmla="*/ 29 h 44"/>
                <a:gd name="T12" fmla="*/ 3 w 30"/>
                <a:gd name="T13" fmla="*/ 42 h 44"/>
                <a:gd name="T14" fmla="*/ 8 w 30"/>
                <a:gd name="T15" fmla="*/ 49 h 44"/>
                <a:gd name="T16" fmla="*/ 16 w 30"/>
                <a:gd name="T17" fmla="*/ 53 h 44"/>
                <a:gd name="T18" fmla="*/ 22 w 30"/>
                <a:gd name="T19" fmla="*/ 53 h 44"/>
                <a:gd name="T20" fmla="*/ 28 w 30"/>
                <a:gd name="T21" fmla="*/ 49 h 44"/>
                <a:gd name="T22" fmla="*/ 34 w 30"/>
                <a:gd name="T23" fmla="*/ 42 h 44"/>
                <a:gd name="T24" fmla="*/ 37 w 30"/>
                <a:gd name="T25" fmla="*/ 29 h 44"/>
                <a:gd name="T26" fmla="*/ 37 w 30"/>
                <a:gd name="T27" fmla="*/ 22 h 44"/>
                <a:gd name="T28" fmla="*/ 34 w 30"/>
                <a:gd name="T29" fmla="*/ 10 h 44"/>
                <a:gd name="T30" fmla="*/ 28 w 30"/>
                <a:gd name="T31" fmla="*/ 1 h 44"/>
                <a:gd name="T32" fmla="*/ 22 w 30"/>
                <a:gd name="T33" fmla="*/ 0 h 44"/>
                <a:gd name="T34" fmla="*/ 16 w 3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4"/>
                <a:gd name="T56" fmla="*/ 30 w 3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4">
                  <a:moveTo>
                    <a:pt x="6" y="1"/>
                  </a:moveTo>
                  <a:lnTo>
                    <a:pt x="13" y="0"/>
                  </a:lnTo>
                  <a:lnTo>
                    <a:pt x="6" y="1"/>
                  </a:lnTo>
                  <a:lnTo>
                    <a:pt x="2" y="8"/>
                  </a:lnTo>
                  <a:lnTo>
                    <a:pt x="0" y="18"/>
                  </a:lnTo>
                  <a:lnTo>
                    <a:pt x="0" y="24"/>
                  </a:lnTo>
                  <a:lnTo>
                    <a:pt x="2" y="34"/>
                  </a:lnTo>
                  <a:lnTo>
                    <a:pt x="6" y="40"/>
                  </a:lnTo>
                  <a:lnTo>
                    <a:pt x="13" y="43"/>
                  </a:lnTo>
                  <a:lnTo>
                    <a:pt x="17" y="43"/>
                  </a:lnTo>
                  <a:lnTo>
                    <a:pt x="22" y="40"/>
                  </a:lnTo>
                  <a:lnTo>
                    <a:pt x="27" y="34"/>
                  </a:lnTo>
                  <a:lnTo>
                    <a:pt x="29" y="24"/>
                  </a:lnTo>
                  <a:lnTo>
                    <a:pt x="29" y="18"/>
                  </a:lnTo>
                  <a:lnTo>
                    <a:pt x="27" y="8"/>
                  </a:lnTo>
                  <a:lnTo>
                    <a:pt x="22" y="1"/>
                  </a:lnTo>
                  <a:lnTo>
                    <a:pt x="17" y="0"/>
                  </a:lnTo>
                  <a:lnTo>
                    <a:pt x="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98" name="Freeform 27"/>
            <p:cNvSpPr>
              <a:spLocks/>
            </p:cNvSpPr>
            <p:nvPr/>
          </p:nvSpPr>
          <p:spPr bwMode="auto">
            <a:xfrm>
              <a:off x="3474" y="3346"/>
              <a:ext cx="22" cy="55"/>
            </a:xfrm>
            <a:custGeom>
              <a:avLst/>
              <a:gdLst>
                <a:gd name="T0" fmla="*/ 0 w 17"/>
                <a:gd name="T1" fmla="*/ 10 h 45"/>
                <a:gd name="T2" fmla="*/ 9 w 17"/>
                <a:gd name="T3" fmla="*/ 7 h 45"/>
                <a:gd name="T4" fmla="*/ 21 w 17"/>
                <a:gd name="T5" fmla="*/ 0 h 45"/>
                <a:gd name="T6" fmla="*/ 21 w 17"/>
                <a:gd name="T7" fmla="*/ 54 h 45"/>
                <a:gd name="T8" fmla="*/ 0 60000 65536"/>
                <a:gd name="T9" fmla="*/ 0 60000 65536"/>
                <a:gd name="T10" fmla="*/ 0 60000 65536"/>
                <a:gd name="T11" fmla="*/ 0 60000 65536"/>
                <a:gd name="T12" fmla="*/ 0 w 17"/>
                <a:gd name="T13" fmla="*/ 0 h 45"/>
                <a:gd name="T14" fmla="*/ 17 w 17"/>
                <a:gd name="T15" fmla="*/ 45 h 45"/>
              </a:gdLst>
              <a:ahLst/>
              <a:cxnLst>
                <a:cxn ang="T8">
                  <a:pos x="T0" y="T1"/>
                </a:cxn>
                <a:cxn ang="T9">
                  <a:pos x="T2" y="T3"/>
                </a:cxn>
                <a:cxn ang="T10">
                  <a:pos x="T4" y="T5"/>
                </a:cxn>
                <a:cxn ang="T11">
                  <a:pos x="T6" y="T7"/>
                </a:cxn>
              </a:cxnLst>
              <a:rect l="T12" t="T13" r="T14" b="T15"/>
              <a:pathLst>
                <a:path w="17" h="45">
                  <a:moveTo>
                    <a:pt x="0" y="8"/>
                  </a:moveTo>
                  <a:lnTo>
                    <a:pt x="7" y="6"/>
                  </a:lnTo>
                  <a:lnTo>
                    <a:pt x="16" y="0"/>
                  </a:lnTo>
                  <a:lnTo>
                    <a:pt x="16" y="4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199" name="Line 28"/>
            <p:cNvSpPr>
              <a:spLocks noChangeShapeType="1"/>
            </p:cNvSpPr>
            <p:nvPr/>
          </p:nvSpPr>
          <p:spPr bwMode="auto">
            <a:xfrm>
              <a:off x="3522" y="3346"/>
              <a:ext cx="2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00" name="Freeform 29"/>
            <p:cNvSpPr>
              <a:spLocks/>
            </p:cNvSpPr>
            <p:nvPr/>
          </p:nvSpPr>
          <p:spPr bwMode="auto">
            <a:xfrm>
              <a:off x="3517" y="3346"/>
              <a:ext cx="38" cy="55"/>
            </a:xfrm>
            <a:custGeom>
              <a:avLst/>
              <a:gdLst>
                <a:gd name="T0" fmla="*/ 5 w 30"/>
                <a:gd name="T1" fmla="*/ 0 h 45"/>
                <a:gd name="T2" fmla="*/ 1 w 30"/>
                <a:gd name="T3" fmla="*/ 23 h 45"/>
                <a:gd name="T4" fmla="*/ 5 w 30"/>
                <a:gd name="T5" fmla="*/ 20 h 45"/>
                <a:gd name="T6" fmla="*/ 13 w 30"/>
                <a:gd name="T7" fmla="*/ 18 h 45"/>
                <a:gd name="T8" fmla="*/ 20 w 30"/>
                <a:gd name="T9" fmla="*/ 18 h 45"/>
                <a:gd name="T10" fmla="*/ 28 w 30"/>
                <a:gd name="T11" fmla="*/ 20 h 45"/>
                <a:gd name="T12" fmla="*/ 33 w 30"/>
                <a:gd name="T13" fmla="*/ 24 h 45"/>
                <a:gd name="T14" fmla="*/ 37 w 30"/>
                <a:gd name="T15" fmla="*/ 33 h 45"/>
                <a:gd name="T16" fmla="*/ 37 w 30"/>
                <a:gd name="T17" fmla="*/ 38 h 45"/>
                <a:gd name="T18" fmla="*/ 33 w 30"/>
                <a:gd name="T19" fmla="*/ 45 h 45"/>
                <a:gd name="T20" fmla="*/ 28 w 30"/>
                <a:gd name="T21" fmla="*/ 50 h 45"/>
                <a:gd name="T22" fmla="*/ 20 w 30"/>
                <a:gd name="T23" fmla="*/ 54 h 45"/>
                <a:gd name="T24" fmla="*/ 13 w 30"/>
                <a:gd name="T25" fmla="*/ 54 h 45"/>
                <a:gd name="T26" fmla="*/ 5 w 30"/>
                <a:gd name="T27" fmla="*/ 50 h 45"/>
                <a:gd name="T28" fmla="*/ 1 w 30"/>
                <a:gd name="T29" fmla="*/ 49 h 45"/>
                <a:gd name="T30" fmla="*/ 0 w 30"/>
                <a:gd name="T31" fmla="*/ 43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45"/>
                <a:gd name="T50" fmla="*/ 30 w 30"/>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45">
                  <a:moveTo>
                    <a:pt x="4" y="0"/>
                  </a:moveTo>
                  <a:lnTo>
                    <a:pt x="1" y="19"/>
                  </a:lnTo>
                  <a:lnTo>
                    <a:pt x="4" y="16"/>
                  </a:lnTo>
                  <a:lnTo>
                    <a:pt x="10" y="15"/>
                  </a:lnTo>
                  <a:lnTo>
                    <a:pt x="16" y="15"/>
                  </a:lnTo>
                  <a:lnTo>
                    <a:pt x="22" y="16"/>
                  </a:lnTo>
                  <a:lnTo>
                    <a:pt x="26" y="20"/>
                  </a:lnTo>
                  <a:lnTo>
                    <a:pt x="29" y="27"/>
                  </a:lnTo>
                  <a:lnTo>
                    <a:pt x="29" y="31"/>
                  </a:lnTo>
                  <a:lnTo>
                    <a:pt x="26" y="37"/>
                  </a:lnTo>
                  <a:lnTo>
                    <a:pt x="22" y="41"/>
                  </a:lnTo>
                  <a:lnTo>
                    <a:pt x="16" y="44"/>
                  </a:lnTo>
                  <a:lnTo>
                    <a:pt x="10" y="44"/>
                  </a:lnTo>
                  <a:lnTo>
                    <a:pt x="4" y="41"/>
                  </a:lnTo>
                  <a:lnTo>
                    <a:pt x="1" y="40"/>
                  </a:lnTo>
                  <a:lnTo>
                    <a:pt x="0" y="3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01" name="Freeform 30"/>
            <p:cNvSpPr>
              <a:spLocks/>
            </p:cNvSpPr>
            <p:nvPr/>
          </p:nvSpPr>
          <p:spPr bwMode="auto">
            <a:xfrm>
              <a:off x="3569" y="3346"/>
              <a:ext cx="39" cy="55"/>
            </a:xfrm>
            <a:custGeom>
              <a:avLst/>
              <a:gdLst>
                <a:gd name="T0" fmla="*/ 8 w 30"/>
                <a:gd name="T1" fmla="*/ 2 h 45"/>
                <a:gd name="T2" fmla="*/ 16 w 30"/>
                <a:gd name="T3" fmla="*/ 0 h 45"/>
                <a:gd name="T4" fmla="*/ 8 w 30"/>
                <a:gd name="T5" fmla="*/ 2 h 45"/>
                <a:gd name="T6" fmla="*/ 3 w 30"/>
                <a:gd name="T7" fmla="*/ 10 h 45"/>
                <a:gd name="T8" fmla="*/ 0 w 30"/>
                <a:gd name="T9" fmla="*/ 23 h 45"/>
                <a:gd name="T10" fmla="*/ 0 w 30"/>
                <a:gd name="T11" fmla="*/ 31 h 45"/>
                <a:gd name="T12" fmla="*/ 3 w 30"/>
                <a:gd name="T13" fmla="*/ 43 h 45"/>
                <a:gd name="T14" fmla="*/ 8 w 30"/>
                <a:gd name="T15" fmla="*/ 50 h 45"/>
                <a:gd name="T16" fmla="*/ 16 w 30"/>
                <a:gd name="T17" fmla="*/ 54 h 45"/>
                <a:gd name="T18" fmla="*/ 21 w 30"/>
                <a:gd name="T19" fmla="*/ 54 h 45"/>
                <a:gd name="T20" fmla="*/ 30 w 30"/>
                <a:gd name="T21" fmla="*/ 50 h 45"/>
                <a:gd name="T22" fmla="*/ 35 w 30"/>
                <a:gd name="T23" fmla="*/ 43 h 45"/>
                <a:gd name="T24" fmla="*/ 38 w 30"/>
                <a:gd name="T25" fmla="*/ 31 h 45"/>
                <a:gd name="T26" fmla="*/ 38 w 30"/>
                <a:gd name="T27" fmla="*/ 23 h 45"/>
                <a:gd name="T28" fmla="*/ 35 w 30"/>
                <a:gd name="T29" fmla="*/ 10 h 45"/>
                <a:gd name="T30" fmla="*/ 30 w 30"/>
                <a:gd name="T31" fmla="*/ 2 h 45"/>
                <a:gd name="T32" fmla="*/ 21 w 30"/>
                <a:gd name="T33" fmla="*/ 0 h 45"/>
                <a:gd name="T34" fmla="*/ 16 w 30"/>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5"/>
                <a:gd name="T56" fmla="*/ 30 w 30"/>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5">
                  <a:moveTo>
                    <a:pt x="6" y="2"/>
                  </a:moveTo>
                  <a:lnTo>
                    <a:pt x="12" y="0"/>
                  </a:lnTo>
                  <a:lnTo>
                    <a:pt x="6" y="2"/>
                  </a:lnTo>
                  <a:lnTo>
                    <a:pt x="2" y="8"/>
                  </a:lnTo>
                  <a:lnTo>
                    <a:pt x="0" y="19"/>
                  </a:lnTo>
                  <a:lnTo>
                    <a:pt x="0" y="25"/>
                  </a:lnTo>
                  <a:lnTo>
                    <a:pt x="2" y="35"/>
                  </a:lnTo>
                  <a:lnTo>
                    <a:pt x="6" y="41"/>
                  </a:lnTo>
                  <a:lnTo>
                    <a:pt x="12" y="44"/>
                  </a:lnTo>
                  <a:lnTo>
                    <a:pt x="16" y="44"/>
                  </a:lnTo>
                  <a:lnTo>
                    <a:pt x="23" y="41"/>
                  </a:lnTo>
                  <a:lnTo>
                    <a:pt x="27" y="35"/>
                  </a:lnTo>
                  <a:lnTo>
                    <a:pt x="29" y="25"/>
                  </a:lnTo>
                  <a:lnTo>
                    <a:pt x="29" y="19"/>
                  </a:lnTo>
                  <a:lnTo>
                    <a:pt x="27" y="8"/>
                  </a:lnTo>
                  <a:lnTo>
                    <a:pt x="23" y="2"/>
                  </a:lnTo>
                  <a:lnTo>
                    <a:pt x="16" y="0"/>
                  </a:lnTo>
                  <a:lnTo>
                    <a:pt x="1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02" name="Freeform 31"/>
            <p:cNvSpPr>
              <a:spLocks/>
            </p:cNvSpPr>
            <p:nvPr/>
          </p:nvSpPr>
          <p:spPr bwMode="auto">
            <a:xfrm>
              <a:off x="3973" y="2862"/>
              <a:ext cx="22" cy="54"/>
            </a:xfrm>
            <a:custGeom>
              <a:avLst/>
              <a:gdLst>
                <a:gd name="T0" fmla="*/ 0 w 17"/>
                <a:gd name="T1" fmla="*/ 10 h 44"/>
                <a:gd name="T2" fmla="*/ 8 w 17"/>
                <a:gd name="T3" fmla="*/ 6 h 44"/>
                <a:gd name="T4" fmla="*/ 21 w 17"/>
                <a:gd name="T5" fmla="*/ 0 h 44"/>
                <a:gd name="T6" fmla="*/ 21 w 17"/>
                <a:gd name="T7" fmla="*/ 53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8"/>
                  </a:moveTo>
                  <a:lnTo>
                    <a:pt x="6" y="5"/>
                  </a:lnTo>
                  <a:lnTo>
                    <a:pt x="16" y="0"/>
                  </a:lnTo>
                  <a:lnTo>
                    <a:pt x="16" y="4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03" name="Freeform 32"/>
            <p:cNvSpPr>
              <a:spLocks/>
            </p:cNvSpPr>
            <p:nvPr/>
          </p:nvSpPr>
          <p:spPr bwMode="auto">
            <a:xfrm>
              <a:off x="4015" y="2862"/>
              <a:ext cx="38" cy="54"/>
            </a:xfrm>
            <a:custGeom>
              <a:avLst/>
              <a:gdLst>
                <a:gd name="T0" fmla="*/ 3 w 30"/>
                <a:gd name="T1" fmla="*/ 12 h 44"/>
                <a:gd name="T2" fmla="*/ 3 w 30"/>
                <a:gd name="T3" fmla="*/ 10 h 44"/>
                <a:gd name="T4" fmla="*/ 5 w 30"/>
                <a:gd name="T5" fmla="*/ 5 h 44"/>
                <a:gd name="T6" fmla="*/ 8 w 30"/>
                <a:gd name="T7" fmla="*/ 1 h 44"/>
                <a:gd name="T8" fmla="*/ 13 w 30"/>
                <a:gd name="T9" fmla="*/ 0 h 44"/>
                <a:gd name="T10" fmla="*/ 23 w 30"/>
                <a:gd name="T11" fmla="*/ 0 h 44"/>
                <a:gd name="T12" fmla="*/ 29 w 30"/>
                <a:gd name="T13" fmla="*/ 1 h 44"/>
                <a:gd name="T14" fmla="*/ 32 w 30"/>
                <a:gd name="T15" fmla="*/ 5 h 44"/>
                <a:gd name="T16" fmla="*/ 34 w 30"/>
                <a:gd name="T17" fmla="*/ 10 h 44"/>
                <a:gd name="T18" fmla="*/ 34 w 30"/>
                <a:gd name="T19" fmla="*/ 15 h 44"/>
                <a:gd name="T20" fmla="*/ 32 w 30"/>
                <a:gd name="T21" fmla="*/ 20 h 44"/>
                <a:gd name="T22" fmla="*/ 27 w 30"/>
                <a:gd name="T23" fmla="*/ 27 h 44"/>
                <a:gd name="T24" fmla="*/ 0 w 30"/>
                <a:gd name="T25" fmla="*/ 53 h 44"/>
                <a:gd name="T26" fmla="*/ 37 w 30"/>
                <a:gd name="T27" fmla="*/ 5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4"/>
                <a:gd name="T44" fmla="*/ 30 w 3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4">
                  <a:moveTo>
                    <a:pt x="2" y="10"/>
                  </a:moveTo>
                  <a:lnTo>
                    <a:pt x="2" y="8"/>
                  </a:lnTo>
                  <a:lnTo>
                    <a:pt x="4" y="4"/>
                  </a:lnTo>
                  <a:lnTo>
                    <a:pt x="6" y="1"/>
                  </a:lnTo>
                  <a:lnTo>
                    <a:pt x="10" y="0"/>
                  </a:lnTo>
                  <a:lnTo>
                    <a:pt x="18" y="0"/>
                  </a:lnTo>
                  <a:lnTo>
                    <a:pt x="23" y="1"/>
                  </a:lnTo>
                  <a:lnTo>
                    <a:pt x="25" y="4"/>
                  </a:lnTo>
                  <a:lnTo>
                    <a:pt x="27" y="8"/>
                  </a:lnTo>
                  <a:lnTo>
                    <a:pt x="27" y="12"/>
                  </a:lnTo>
                  <a:lnTo>
                    <a:pt x="25" y="16"/>
                  </a:lnTo>
                  <a:lnTo>
                    <a:pt x="21" y="22"/>
                  </a:lnTo>
                  <a:lnTo>
                    <a:pt x="0" y="43"/>
                  </a:lnTo>
                  <a:lnTo>
                    <a:pt x="29" y="4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04" name="Freeform 33"/>
            <p:cNvSpPr>
              <a:spLocks/>
            </p:cNvSpPr>
            <p:nvPr/>
          </p:nvSpPr>
          <p:spPr bwMode="auto">
            <a:xfrm>
              <a:off x="4068" y="2862"/>
              <a:ext cx="37" cy="54"/>
            </a:xfrm>
            <a:custGeom>
              <a:avLst/>
              <a:gdLst>
                <a:gd name="T0" fmla="*/ 6 w 29"/>
                <a:gd name="T1" fmla="*/ 1 h 44"/>
                <a:gd name="T2" fmla="*/ 15 w 29"/>
                <a:gd name="T3" fmla="*/ 0 h 44"/>
                <a:gd name="T4" fmla="*/ 6 w 29"/>
                <a:gd name="T5" fmla="*/ 1 h 44"/>
                <a:gd name="T6" fmla="*/ 1 w 29"/>
                <a:gd name="T7" fmla="*/ 10 h 44"/>
                <a:gd name="T8" fmla="*/ 0 w 29"/>
                <a:gd name="T9" fmla="*/ 22 h 44"/>
                <a:gd name="T10" fmla="*/ 0 w 29"/>
                <a:gd name="T11" fmla="*/ 29 h 44"/>
                <a:gd name="T12" fmla="*/ 1 w 29"/>
                <a:gd name="T13" fmla="*/ 43 h 44"/>
                <a:gd name="T14" fmla="*/ 6 w 29"/>
                <a:gd name="T15" fmla="*/ 50 h 44"/>
                <a:gd name="T16" fmla="*/ 15 w 29"/>
                <a:gd name="T17" fmla="*/ 53 h 44"/>
                <a:gd name="T18" fmla="*/ 20 w 29"/>
                <a:gd name="T19" fmla="*/ 53 h 44"/>
                <a:gd name="T20" fmla="*/ 28 w 29"/>
                <a:gd name="T21" fmla="*/ 50 h 44"/>
                <a:gd name="T22" fmla="*/ 33 w 29"/>
                <a:gd name="T23" fmla="*/ 43 h 44"/>
                <a:gd name="T24" fmla="*/ 36 w 29"/>
                <a:gd name="T25" fmla="*/ 29 h 44"/>
                <a:gd name="T26" fmla="*/ 36 w 29"/>
                <a:gd name="T27" fmla="*/ 22 h 44"/>
                <a:gd name="T28" fmla="*/ 33 w 29"/>
                <a:gd name="T29" fmla="*/ 10 h 44"/>
                <a:gd name="T30" fmla="*/ 28 w 29"/>
                <a:gd name="T31" fmla="*/ 1 h 44"/>
                <a:gd name="T32" fmla="*/ 20 w 29"/>
                <a:gd name="T33" fmla="*/ 0 h 44"/>
                <a:gd name="T34" fmla="*/ 15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5" y="1"/>
                  </a:moveTo>
                  <a:lnTo>
                    <a:pt x="12" y="0"/>
                  </a:lnTo>
                  <a:lnTo>
                    <a:pt x="5" y="1"/>
                  </a:lnTo>
                  <a:lnTo>
                    <a:pt x="1" y="8"/>
                  </a:lnTo>
                  <a:lnTo>
                    <a:pt x="0" y="18"/>
                  </a:lnTo>
                  <a:lnTo>
                    <a:pt x="0" y="24"/>
                  </a:lnTo>
                  <a:lnTo>
                    <a:pt x="1" y="35"/>
                  </a:lnTo>
                  <a:lnTo>
                    <a:pt x="5" y="41"/>
                  </a:lnTo>
                  <a:lnTo>
                    <a:pt x="12" y="43"/>
                  </a:lnTo>
                  <a:lnTo>
                    <a:pt x="16" y="43"/>
                  </a:lnTo>
                  <a:lnTo>
                    <a:pt x="22" y="41"/>
                  </a:lnTo>
                  <a:lnTo>
                    <a:pt x="26" y="35"/>
                  </a:lnTo>
                  <a:lnTo>
                    <a:pt x="28" y="24"/>
                  </a:lnTo>
                  <a:lnTo>
                    <a:pt x="28" y="18"/>
                  </a:lnTo>
                  <a:lnTo>
                    <a:pt x="26" y="8"/>
                  </a:lnTo>
                  <a:lnTo>
                    <a:pt x="22" y="1"/>
                  </a:lnTo>
                  <a:lnTo>
                    <a:pt x="16" y="0"/>
                  </a:lnTo>
                  <a:lnTo>
                    <a:pt x="1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05" name="Freeform 34"/>
            <p:cNvSpPr>
              <a:spLocks/>
            </p:cNvSpPr>
            <p:nvPr/>
          </p:nvSpPr>
          <p:spPr bwMode="auto">
            <a:xfrm>
              <a:off x="4170" y="2200"/>
              <a:ext cx="35" cy="55"/>
            </a:xfrm>
            <a:custGeom>
              <a:avLst/>
              <a:gdLst>
                <a:gd name="T0" fmla="*/ 31 w 28"/>
                <a:gd name="T1" fmla="*/ 25 h 44"/>
                <a:gd name="T2" fmla="*/ 34 w 28"/>
                <a:gd name="T3" fmla="*/ 19 h 44"/>
                <a:gd name="T4" fmla="*/ 31 w 28"/>
                <a:gd name="T5" fmla="*/ 25 h 44"/>
                <a:gd name="T6" fmla="*/ 25 w 28"/>
                <a:gd name="T7" fmla="*/ 30 h 44"/>
                <a:gd name="T8" fmla="*/ 19 w 28"/>
                <a:gd name="T9" fmla="*/ 34 h 44"/>
                <a:gd name="T10" fmla="*/ 15 w 28"/>
                <a:gd name="T11" fmla="*/ 34 h 44"/>
                <a:gd name="T12" fmla="*/ 8 w 28"/>
                <a:gd name="T13" fmla="*/ 30 h 44"/>
                <a:gd name="T14" fmla="*/ 3 w 28"/>
                <a:gd name="T15" fmla="*/ 25 h 44"/>
                <a:gd name="T16" fmla="*/ 0 w 28"/>
                <a:gd name="T17" fmla="*/ 19 h 44"/>
                <a:gd name="T18" fmla="*/ 0 w 28"/>
                <a:gd name="T19" fmla="*/ 15 h 44"/>
                <a:gd name="T20" fmla="*/ 3 w 28"/>
                <a:gd name="T21" fmla="*/ 7 h 44"/>
                <a:gd name="T22" fmla="*/ 8 w 28"/>
                <a:gd name="T23" fmla="*/ 3 h 44"/>
                <a:gd name="T24" fmla="*/ 15 w 28"/>
                <a:gd name="T25" fmla="*/ 0 h 44"/>
                <a:gd name="T26" fmla="*/ 19 w 28"/>
                <a:gd name="T27" fmla="*/ 0 h 44"/>
                <a:gd name="T28" fmla="*/ 25 w 28"/>
                <a:gd name="T29" fmla="*/ 3 h 44"/>
                <a:gd name="T30" fmla="*/ 31 w 28"/>
                <a:gd name="T31" fmla="*/ 7 h 44"/>
                <a:gd name="T32" fmla="*/ 34 w 28"/>
                <a:gd name="T33" fmla="*/ 19 h 44"/>
                <a:gd name="T34" fmla="*/ 34 w 28"/>
                <a:gd name="T35" fmla="*/ 30 h 44"/>
                <a:gd name="T36" fmla="*/ 31 w 28"/>
                <a:gd name="T37" fmla="*/ 44 h 44"/>
                <a:gd name="T38" fmla="*/ 25 w 28"/>
                <a:gd name="T39" fmla="*/ 51 h 44"/>
                <a:gd name="T40" fmla="*/ 19 w 28"/>
                <a:gd name="T41" fmla="*/ 54 h 44"/>
                <a:gd name="T42" fmla="*/ 14 w 28"/>
                <a:gd name="T43" fmla="*/ 54 h 44"/>
                <a:gd name="T44" fmla="*/ 5 w 28"/>
                <a:gd name="T45" fmla="*/ 51 h 44"/>
                <a:gd name="T46" fmla="*/ 3 w 28"/>
                <a:gd name="T47" fmla="*/ 46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44"/>
                <a:gd name="T74" fmla="*/ 28 w 28"/>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44">
                  <a:moveTo>
                    <a:pt x="25" y="20"/>
                  </a:moveTo>
                  <a:lnTo>
                    <a:pt x="27" y="15"/>
                  </a:lnTo>
                  <a:lnTo>
                    <a:pt x="25" y="20"/>
                  </a:lnTo>
                  <a:lnTo>
                    <a:pt x="20" y="24"/>
                  </a:lnTo>
                  <a:lnTo>
                    <a:pt x="15" y="27"/>
                  </a:lnTo>
                  <a:lnTo>
                    <a:pt x="12" y="27"/>
                  </a:lnTo>
                  <a:lnTo>
                    <a:pt x="6" y="24"/>
                  </a:lnTo>
                  <a:lnTo>
                    <a:pt x="2" y="20"/>
                  </a:lnTo>
                  <a:lnTo>
                    <a:pt x="0" y="15"/>
                  </a:lnTo>
                  <a:lnTo>
                    <a:pt x="0" y="12"/>
                  </a:lnTo>
                  <a:lnTo>
                    <a:pt x="2" y="6"/>
                  </a:lnTo>
                  <a:lnTo>
                    <a:pt x="6" y="2"/>
                  </a:lnTo>
                  <a:lnTo>
                    <a:pt x="12" y="0"/>
                  </a:lnTo>
                  <a:lnTo>
                    <a:pt x="15" y="0"/>
                  </a:lnTo>
                  <a:lnTo>
                    <a:pt x="20" y="2"/>
                  </a:lnTo>
                  <a:lnTo>
                    <a:pt x="25" y="6"/>
                  </a:lnTo>
                  <a:lnTo>
                    <a:pt x="27" y="15"/>
                  </a:lnTo>
                  <a:lnTo>
                    <a:pt x="27" y="24"/>
                  </a:lnTo>
                  <a:lnTo>
                    <a:pt x="25" y="35"/>
                  </a:lnTo>
                  <a:lnTo>
                    <a:pt x="20" y="41"/>
                  </a:lnTo>
                  <a:lnTo>
                    <a:pt x="15" y="43"/>
                  </a:lnTo>
                  <a:lnTo>
                    <a:pt x="11" y="43"/>
                  </a:lnTo>
                  <a:lnTo>
                    <a:pt x="4" y="41"/>
                  </a:lnTo>
                  <a:lnTo>
                    <a:pt x="2" y="3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06" name="Freeform 35"/>
            <p:cNvSpPr>
              <a:spLocks/>
            </p:cNvSpPr>
            <p:nvPr/>
          </p:nvSpPr>
          <p:spPr bwMode="auto">
            <a:xfrm>
              <a:off x="4222" y="2200"/>
              <a:ext cx="39" cy="55"/>
            </a:xfrm>
            <a:custGeom>
              <a:avLst/>
              <a:gdLst>
                <a:gd name="T0" fmla="*/ 9 w 31"/>
                <a:gd name="T1" fmla="*/ 3 h 44"/>
                <a:gd name="T2" fmla="*/ 16 w 31"/>
                <a:gd name="T3" fmla="*/ 0 h 44"/>
                <a:gd name="T4" fmla="*/ 9 w 31"/>
                <a:gd name="T5" fmla="*/ 3 h 44"/>
                <a:gd name="T6" fmla="*/ 4 w 31"/>
                <a:gd name="T7" fmla="*/ 10 h 44"/>
                <a:gd name="T8" fmla="*/ 0 w 31"/>
                <a:gd name="T9" fmla="*/ 24 h 44"/>
                <a:gd name="T10" fmla="*/ 0 w 31"/>
                <a:gd name="T11" fmla="*/ 30 h 44"/>
                <a:gd name="T12" fmla="*/ 4 w 31"/>
                <a:gd name="T13" fmla="*/ 44 h 44"/>
                <a:gd name="T14" fmla="*/ 9 w 31"/>
                <a:gd name="T15" fmla="*/ 51 h 44"/>
                <a:gd name="T16" fmla="*/ 16 w 31"/>
                <a:gd name="T17" fmla="*/ 54 h 44"/>
                <a:gd name="T18" fmla="*/ 21 w 31"/>
                <a:gd name="T19" fmla="*/ 54 h 44"/>
                <a:gd name="T20" fmla="*/ 29 w 31"/>
                <a:gd name="T21" fmla="*/ 51 h 44"/>
                <a:gd name="T22" fmla="*/ 34 w 31"/>
                <a:gd name="T23" fmla="*/ 44 h 44"/>
                <a:gd name="T24" fmla="*/ 38 w 31"/>
                <a:gd name="T25" fmla="*/ 30 h 44"/>
                <a:gd name="T26" fmla="*/ 38 w 31"/>
                <a:gd name="T27" fmla="*/ 24 h 44"/>
                <a:gd name="T28" fmla="*/ 34 w 31"/>
                <a:gd name="T29" fmla="*/ 10 h 44"/>
                <a:gd name="T30" fmla="*/ 29 w 31"/>
                <a:gd name="T31" fmla="*/ 3 h 44"/>
                <a:gd name="T32" fmla="*/ 21 w 31"/>
                <a:gd name="T33" fmla="*/ 0 h 44"/>
                <a:gd name="T34" fmla="*/ 16 w 31"/>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4"/>
                <a:gd name="T56" fmla="*/ 31 w 31"/>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4">
                  <a:moveTo>
                    <a:pt x="7" y="2"/>
                  </a:moveTo>
                  <a:lnTo>
                    <a:pt x="13" y="0"/>
                  </a:lnTo>
                  <a:lnTo>
                    <a:pt x="7" y="2"/>
                  </a:lnTo>
                  <a:lnTo>
                    <a:pt x="3" y="8"/>
                  </a:lnTo>
                  <a:lnTo>
                    <a:pt x="0" y="19"/>
                  </a:lnTo>
                  <a:lnTo>
                    <a:pt x="0" y="24"/>
                  </a:lnTo>
                  <a:lnTo>
                    <a:pt x="3" y="35"/>
                  </a:lnTo>
                  <a:lnTo>
                    <a:pt x="7" y="41"/>
                  </a:lnTo>
                  <a:lnTo>
                    <a:pt x="13" y="43"/>
                  </a:lnTo>
                  <a:lnTo>
                    <a:pt x="17" y="43"/>
                  </a:lnTo>
                  <a:lnTo>
                    <a:pt x="23" y="41"/>
                  </a:lnTo>
                  <a:lnTo>
                    <a:pt x="27" y="35"/>
                  </a:lnTo>
                  <a:lnTo>
                    <a:pt x="30" y="24"/>
                  </a:lnTo>
                  <a:lnTo>
                    <a:pt x="30" y="19"/>
                  </a:lnTo>
                  <a:lnTo>
                    <a:pt x="27" y="8"/>
                  </a:lnTo>
                  <a:lnTo>
                    <a:pt x="23" y="2"/>
                  </a:lnTo>
                  <a:lnTo>
                    <a:pt x="17" y="0"/>
                  </a:lnTo>
                  <a:lnTo>
                    <a:pt x="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07" name="Freeform 36"/>
            <p:cNvSpPr>
              <a:spLocks/>
            </p:cNvSpPr>
            <p:nvPr/>
          </p:nvSpPr>
          <p:spPr bwMode="auto">
            <a:xfrm>
              <a:off x="3995" y="1537"/>
              <a:ext cx="34" cy="56"/>
            </a:xfrm>
            <a:custGeom>
              <a:avLst/>
              <a:gdLst>
                <a:gd name="T0" fmla="*/ 30 w 27"/>
                <a:gd name="T1" fmla="*/ 9 h 45"/>
                <a:gd name="T2" fmla="*/ 28 w 27"/>
                <a:gd name="T3" fmla="*/ 2 h 45"/>
                <a:gd name="T4" fmla="*/ 20 w 27"/>
                <a:gd name="T5" fmla="*/ 0 h 45"/>
                <a:gd name="T6" fmla="*/ 15 w 27"/>
                <a:gd name="T7" fmla="*/ 0 h 45"/>
                <a:gd name="T8" fmla="*/ 6 w 27"/>
                <a:gd name="T9" fmla="*/ 2 h 45"/>
                <a:gd name="T10" fmla="*/ 1 w 27"/>
                <a:gd name="T11" fmla="*/ 10 h 45"/>
                <a:gd name="T12" fmla="*/ 0 w 27"/>
                <a:gd name="T13" fmla="*/ 24 h 45"/>
                <a:gd name="T14" fmla="*/ 0 w 27"/>
                <a:gd name="T15" fmla="*/ 36 h 45"/>
                <a:gd name="T16" fmla="*/ 1 w 27"/>
                <a:gd name="T17" fmla="*/ 47 h 45"/>
                <a:gd name="T18" fmla="*/ 6 w 27"/>
                <a:gd name="T19" fmla="*/ 52 h 45"/>
                <a:gd name="T20" fmla="*/ 15 w 27"/>
                <a:gd name="T21" fmla="*/ 55 h 45"/>
                <a:gd name="T22" fmla="*/ 18 w 27"/>
                <a:gd name="T23" fmla="*/ 55 h 45"/>
                <a:gd name="T24" fmla="*/ 25 w 27"/>
                <a:gd name="T25" fmla="*/ 52 h 45"/>
                <a:gd name="T26" fmla="*/ 30 w 27"/>
                <a:gd name="T27" fmla="*/ 47 h 45"/>
                <a:gd name="T28" fmla="*/ 33 w 27"/>
                <a:gd name="T29" fmla="*/ 39 h 45"/>
                <a:gd name="T30" fmla="*/ 33 w 27"/>
                <a:gd name="T31" fmla="*/ 36 h 45"/>
                <a:gd name="T32" fmla="*/ 30 w 27"/>
                <a:gd name="T33" fmla="*/ 29 h 45"/>
                <a:gd name="T34" fmla="*/ 25 w 27"/>
                <a:gd name="T35" fmla="*/ 24 h 45"/>
                <a:gd name="T36" fmla="*/ 18 w 27"/>
                <a:gd name="T37" fmla="*/ 21 h 45"/>
                <a:gd name="T38" fmla="*/ 15 w 27"/>
                <a:gd name="T39" fmla="*/ 21 h 45"/>
                <a:gd name="T40" fmla="*/ 6 w 27"/>
                <a:gd name="T41" fmla="*/ 24 h 45"/>
                <a:gd name="T42" fmla="*/ 1 w 27"/>
                <a:gd name="T43" fmla="*/ 29 h 45"/>
                <a:gd name="T44" fmla="*/ 0 w 27"/>
                <a:gd name="T45" fmla="*/ 36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45"/>
                <a:gd name="T71" fmla="*/ 27 w 27"/>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45">
                  <a:moveTo>
                    <a:pt x="24" y="7"/>
                  </a:moveTo>
                  <a:lnTo>
                    <a:pt x="22" y="2"/>
                  </a:lnTo>
                  <a:lnTo>
                    <a:pt x="16" y="0"/>
                  </a:lnTo>
                  <a:lnTo>
                    <a:pt x="12" y="0"/>
                  </a:lnTo>
                  <a:lnTo>
                    <a:pt x="5" y="2"/>
                  </a:lnTo>
                  <a:lnTo>
                    <a:pt x="1" y="8"/>
                  </a:lnTo>
                  <a:lnTo>
                    <a:pt x="0" y="19"/>
                  </a:lnTo>
                  <a:lnTo>
                    <a:pt x="0" y="29"/>
                  </a:lnTo>
                  <a:lnTo>
                    <a:pt x="1" y="38"/>
                  </a:lnTo>
                  <a:lnTo>
                    <a:pt x="5" y="42"/>
                  </a:lnTo>
                  <a:lnTo>
                    <a:pt x="12" y="44"/>
                  </a:lnTo>
                  <a:lnTo>
                    <a:pt x="14" y="44"/>
                  </a:lnTo>
                  <a:lnTo>
                    <a:pt x="20" y="42"/>
                  </a:lnTo>
                  <a:lnTo>
                    <a:pt x="24" y="38"/>
                  </a:lnTo>
                  <a:lnTo>
                    <a:pt x="26" y="31"/>
                  </a:lnTo>
                  <a:lnTo>
                    <a:pt x="26" y="29"/>
                  </a:lnTo>
                  <a:lnTo>
                    <a:pt x="24" y="23"/>
                  </a:lnTo>
                  <a:lnTo>
                    <a:pt x="20" y="19"/>
                  </a:lnTo>
                  <a:lnTo>
                    <a:pt x="14" y="17"/>
                  </a:lnTo>
                  <a:lnTo>
                    <a:pt x="12" y="17"/>
                  </a:lnTo>
                  <a:lnTo>
                    <a:pt x="5" y="19"/>
                  </a:lnTo>
                  <a:lnTo>
                    <a:pt x="1" y="23"/>
                  </a:lnTo>
                  <a:lnTo>
                    <a:pt x="0" y="2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08" name="Freeform 37"/>
            <p:cNvSpPr>
              <a:spLocks/>
            </p:cNvSpPr>
            <p:nvPr/>
          </p:nvSpPr>
          <p:spPr bwMode="auto">
            <a:xfrm>
              <a:off x="4047" y="1537"/>
              <a:ext cx="38" cy="56"/>
            </a:xfrm>
            <a:custGeom>
              <a:avLst/>
              <a:gdLst>
                <a:gd name="T0" fmla="*/ 8 w 30"/>
                <a:gd name="T1" fmla="*/ 2 h 45"/>
                <a:gd name="T2" fmla="*/ 16 w 30"/>
                <a:gd name="T3" fmla="*/ 0 h 45"/>
                <a:gd name="T4" fmla="*/ 8 w 30"/>
                <a:gd name="T5" fmla="*/ 2 h 45"/>
                <a:gd name="T6" fmla="*/ 3 w 30"/>
                <a:gd name="T7" fmla="*/ 10 h 45"/>
                <a:gd name="T8" fmla="*/ 0 w 30"/>
                <a:gd name="T9" fmla="*/ 24 h 45"/>
                <a:gd name="T10" fmla="*/ 0 w 30"/>
                <a:gd name="T11" fmla="*/ 31 h 45"/>
                <a:gd name="T12" fmla="*/ 3 w 30"/>
                <a:gd name="T13" fmla="*/ 44 h 45"/>
                <a:gd name="T14" fmla="*/ 8 w 30"/>
                <a:gd name="T15" fmla="*/ 52 h 45"/>
                <a:gd name="T16" fmla="*/ 16 w 30"/>
                <a:gd name="T17" fmla="*/ 55 h 45"/>
                <a:gd name="T18" fmla="*/ 22 w 30"/>
                <a:gd name="T19" fmla="*/ 55 h 45"/>
                <a:gd name="T20" fmla="*/ 29 w 30"/>
                <a:gd name="T21" fmla="*/ 52 h 45"/>
                <a:gd name="T22" fmla="*/ 34 w 30"/>
                <a:gd name="T23" fmla="*/ 44 h 45"/>
                <a:gd name="T24" fmla="*/ 37 w 30"/>
                <a:gd name="T25" fmla="*/ 31 h 45"/>
                <a:gd name="T26" fmla="*/ 37 w 30"/>
                <a:gd name="T27" fmla="*/ 24 h 45"/>
                <a:gd name="T28" fmla="*/ 34 w 30"/>
                <a:gd name="T29" fmla="*/ 10 h 45"/>
                <a:gd name="T30" fmla="*/ 29 w 30"/>
                <a:gd name="T31" fmla="*/ 2 h 45"/>
                <a:gd name="T32" fmla="*/ 22 w 30"/>
                <a:gd name="T33" fmla="*/ 0 h 45"/>
                <a:gd name="T34" fmla="*/ 16 w 30"/>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5"/>
                <a:gd name="T56" fmla="*/ 30 w 30"/>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5">
                  <a:moveTo>
                    <a:pt x="6" y="2"/>
                  </a:moveTo>
                  <a:lnTo>
                    <a:pt x="13" y="0"/>
                  </a:lnTo>
                  <a:lnTo>
                    <a:pt x="6" y="2"/>
                  </a:lnTo>
                  <a:lnTo>
                    <a:pt x="2" y="8"/>
                  </a:lnTo>
                  <a:lnTo>
                    <a:pt x="0" y="19"/>
                  </a:lnTo>
                  <a:lnTo>
                    <a:pt x="0" y="25"/>
                  </a:lnTo>
                  <a:lnTo>
                    <a:pt x="2" y="35"/>
                  </a:lnTo>
                  <a:lnTo>
                    <a:pt x="6" y="42"/>
                  </a:lnTo>
                  <a:lnTo>
                    <a:pt x="13" y="44"/>
                  </a:lnTo>
                  <a:lnTo>
                    <a:pt x="17" y="44"/>
                  </a:lnTo>
                  <a:lnTo>
                    <a:pt x="23" y="42"/>
                  </a:lnTo>
                  <a:lnTo>
                    <a:pt x="27" y="35"/>
                  </a:lnTo>
                  <a:lnTo>
                    <a:pt x="29" y="25"/>
                  </a:lnTo>
                  <a:lnTo>
                    <a:pt x="29" y="19"/>
                  </a:lnTo>
                  <a:lnTo>
                    <a:pt x="27" y="8"/>
                  </a:lnTo>
                  <a:lnTo>
                    <a:pt x="23" y="2"/>
                  </a:lnTo>
                  <a:lnTo>
                    <a:pt x="17" y="0"/>
                  </a:lnTo>
                  <a:lnTo>
                    <a:pt x="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09" name="Line 38"/>
            <p:cNvSpPr>
              <a:spLocks noChangeShapeType="1"/>
            </p:cNvSpPr>
            <p:nvPr/>
          </p:nvSpPr>
          <p:spPr bwMode="auto">
            <a:xfrm flipH="1">
              <a:off x="3497" y="1049"/>
              <a:ext cx="2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10" name="Freeform 39"/>
            <p:cNvSpPr>
              <a:spLocks/>
            </p:cNvSpPr>
            <p:nvPr/>
          </p:nvSpPr>
          <p:spPr bwMode="auto">
            <a:xfrm>
              <a:off x="3492" y="1049"/>
              <a:ext cx="38" cy="56"/>
            </a:xfrm>
            <a:custGeom>
              <a:avLst/>
              <a:gdLst>
                <a:gd name="T0" fmla="*/ 34 w 30"/>
                <a:gd name="T1" fmla="*/ 0 h 45"/>
                <a:gd name="T2" fmla="*/ 19 w 30"/>
                <a:gd name="T3" fmla="*/ 21 h 45"/>
                <a:gd name="T4" fmla="*/ 27 w 30"/>
                <a:gd name="T5" fmla="*/ 21 h 45"/>
                <a:gd name="T6" fmla="*/ 32 w 30"/>
                <a:gd name="T7" fmla="*/ 24 h 45"/>
                <a:gd name="T8" fmla="*/ 34 w 30"/>
                <a:gd name="T9" fmla="*/ 26 h 45"/>
                <a:gd name="T10" fmla="*/ 37 w 30"/>
                <a:gd name="T11" fmla="*/ 34 h 45"/>
                <a:gd name="T12" fmla="*/ 37 w 30"/>
                <a:gd name="T13" fmla="*/ 39 h 45"/>
                <a:gd name="T14" fmla="*/ 34 w 30"/>
                <a:gd name="T15" fmla="*/ 47 h 45"/>
                <a:gd name="T16" fmla="*/ 29 w 30"/>
                <a:gd name="T17" fmla="*/ 54 h 45"/>
                <a:gd name="T18" fmla="*/ 22 w 30"/>
                <a:gd name="T19" fmla="*/ 55 h 45"/>
                <a:gd name="T20" fmla="*/ 14 w 30"/>
                <a:gd name="T21" fmla="*/ 55 h 45"/>
                <a:gd name="T22" fmla="*/ 5 w 30"/>
                <a:gd name="T23" fmla="*/ 54 h 45"/>
                <a:gd name="T24" fmla="*/ 4 w 30"/>
                <a:gd name="T25" fmla="*/ 50 h 45"/>
                <a:gd name="T26" fmla="*/ 0 w 30"/>
                <a:gd name="T27" fmla="*/ 4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5"/>
                <a:gd name="T44" fmla="*/ 30 w 30"/>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5">
                  <a:moveTo>
                    <a:pt x="27" y="0"/>
                  </a:moveTo>
                  <a:lnTo>
                    <a:pt x="15" y="17"/>
                  </a:lnTo>
                  <a:lnTo>
                    <a:pt x="21" y="17"/>
                  </a:lnTo>
                  <a:lnTo>
                    <a:pt x="25" y="19"/>
                  </a:lnTo>
                  <a:lnTo>
                    <a:pt x="27" y="21"/>
                  </a:lnTo>
                  <a:lnTo>
                    <a:pt x="29" y="27"/>
                  </a:lnTo>
                  <a:lnTo>
                    <a:pt x="29" y="31"/>
                  </a:lnTo>
                  <a:lnTo>
                    <a:pt x="27" y="38"/>
                  </a:lnTo>
                  <a:lnTo>
                    <a:pt x="23" y="43"/>
                  </a:lnTo>
                  <a:lnTo>
                    <a:pt x="17" y="44"/>
                  </a:lnTo>
                  <a:lnTo>
                    <a:pt x="11" y="44"/>
                  </a:lnTo>
                  <a:lnTo>
                    <a:pt x="4" y="43"/>
                  </a:lnTo>
                  <a:lnTo>
                    <a:pt x="3" y="40"/>
                  </a:lnTo>
                  <a:lnTo>
                    <a:pt x="0" y="3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11" name="Freeform 40"/>
            <p:cNvSpPr>
              <a:spLocks/>
            </p:cNvSpPr>
            <p:nvPr/>
          </p:nvSpPr>
          <p:spPr bwMode="auto">
            <a:xfrm>
              <a:off x="3545" y="1049"/>
              <a:ext cx="38" cy="56"/>
            </a:xfrm>
            <a:custGeom>
              <a:avLst/>
              <a:gdLst>
                <a:gd name="T0" fmla="*/ 9 w 30"/>
                <a:gd name="T1" fmla="*/ 4 h 45"/>
                <a:gd name="T2" fmla="*/ 16 w 30"/>
                <a:gd name="T3" fmla="*/ 0 h 45"/>
                <a:gd name="T4" fmla="*/ 9 w 30"/>
                <a:gd name="T5" fmla="*/ 4 h 45"/>
                <a:gd name="T6" fmla="*/ 3 w 30"/>
                <a:gd name="T7" fmla="*/ 11 h 45"/>
                <a:gd name="T8" fmla="*/ 0 w 30"/>
                <a:gd name="T9" fmla="*/ 24 h 45"/>
                <a:gd name="T10" fmla="*/ 0 w 30"/>
                <a:gd name="T11" fmla="*/ 32 h 45"/>
                <a:gd name="T12" fmla="*/ 3 w 30"/>
                <a:gd name="T13" fmla="*/ 45 h 45"/>
                <a:gd name="T14" fmla="*/ 9 w 30"/>
                <a:gd name="T15" fmla="*/ 54 h 45"/>
                <a:gd name="T16" fmla="*/ 16 w 30"/>
                <a:gd name="T17" fmla="*/ 55 h 45"/>
                <a:gd name="T18" fmla="*/ 22 w 30"/>
                <a:gd name="T19" fmla="*/ 55 h 45"/>
                <a:gd name="T20" fmla="*/ 29 w 30"/>
                <a:gd name="T21" fmla="*/ 54 h 45"/>
                <a:gd name="T22" fmla="*/ 34 w 30"/>
                <a:gd name="T23" fmla="*/ 45 h 45"/>
                <a:gd name="T24" fmla="*/ 37 w 30"/>
                <a:gd name="T25" fmla="*/ 32 h 45"/>
                <a:gd name="T26" fmla="*/ 37 w 30"/>
                <a:gd name="T27" fmla="*/ 24 h 45"/>
                <a:gd name="T28" fmla="*/ 34 w 30"/>
                <a:gd name="T29" fmla="*/ 11 h 45"/>
                <a:gd name="T30" fmla="*/ 29 w 30"/>
                <a:gd name="T31" fmla="*/ 4 h 45"/>
                <a:gd name="T32" fmla="*/ 22 w 30"/>
                <a:gd name="T33" fmla="*/ 0 h 45"/>
                <a:gd name="T34" fmla="*/ 16 w 30"/>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5"/>
                <a:gd name="T56" fmla="*/ 30 w 30"/>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5">
                  <a:moveTo>
                    <a:pt x="7" y="3"/>
                  </a:moveTo>
                  <a:lnTo>
                    <a:pt x="13" y="0"/>
                  </a:lnTo>
                  <a:lnTo>
                    <a:pt x="7" y="3"/>
                  </a:lnTo>
                  <a:lnTo>
                    <a:pt x="2" y="9"/>
                  </a:lnTo>
                  <a:lnTo>
                    <a:pt x="0" y="19"/>
                  </a:lnTo>
                  <a:lnTo>
                    <a:pt x="0" y="26"/>
                  </a:lnTo>
                  <a:lnTo>
                    <a:pt x="2" y="36"/>
                  </a:lnTo>
                  <a:lnTo>
                    <a:pt x="7" y="43"/>
                  </a:lnTo>
                  <a:lnTo>
                    <a:pt x="13" y="44"/>
                  </a:lnTo>
                  <a:lnTo>
                    <a:pt x="17" y="44"/>
                  </a:lnTo>
                  <a:lnTo>
                    <a:pt x="23" y="43"/>
                  </a:lnTo>
                  <a:lnTo>
                    <a:pt x="27" y="36"/>
                  </a:lnTo>
                  <a:lnTo>
                    <a:pt x="29" y="26"/>
                  </a:lnTo>
                  <a:lnTo>
                    <a:pt x="29" y="19"/>
                  </a:lnTo>
                  <a:lnTo>
                    <a:pt x="27" y="9"/>
                  </a:lnTo>
                  <a:lnTo>
                    <a:pt x="23" y="3"/>
                  </a:lnTo>
                  <a:lnTo>
                    <a:pt x="17" y="0"/>
                  </a:lnTo>
                  <a:lnTo>
                    <a:pt x="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12" name="Freeform 41"/>
            <p:cNvSpPr>
              <a:spLocks/>
            </p:cNvSpPr>
            <p:nvPr/>
          </p:nvSpPr>
          <p:spPr bwMode="auto">
            <a:xfrm>
              <a:off x="1572" y="983"/>
              <a:ext cx="2560" cy="2403"/>
            </a:xfrm>
            <a:custGeom>
              <a:avLst/>
              <a:gdLst>
                <a:gd name="T0" fmla="*/ 2555 w 2017"/>
                <a:gd name="T1" fmla="*/ 1142 h 1943"/>
                <a:gd name="T2" fmla="*/ 2542 w 2017"/>
                <a:gd name="T3" fmla="*/ 1036 h 1943"/>
                <a:gd name="T4" fmla="*/ 2519 w 2017"/>
                <a:gd name="T5" fmla="*/ 933 h 1943"/>
                <a:gd name="T6" fmla="*/ 2486 w 2017"/>
                <a:gd name="T7" fmla="*/ 831 h 1943"/>
                <a:gd name="T8" fmla="*/ 2446 w 2017"/>
                <a:gd name="T9" fmla="*/ 732 h 1943"/>
                <a:gd name="T10" fmla="*/ 2398 w 2017"/>
                <a:gd name="T11" fmla="*/ 638 h 1943"/>
                <a:gd name="T12" fmla="*/ 2340 w 2017"/>
                <a:gd name="T13" fmla="*/ 549 h 1943"/>
                <a:gd name="T14" fmla="*/ 2276 w 2017"/>
                <a:gd name="T15" fmla="*/ 464 h 1943"/>
                <a:gd name="T16" fmla="*/ 2205 w 2017"/>
                <a:gd name="T17" fmla="*/ 383 h 1943"/>
                <a:gd name="T18" fmla="*/ 2125 w 2017"/>
                <a:gd name="T19" fmla="*/ 312 h 1943"/>
                <a:gd name="T20" fmla="*/ 2042 w 2017"/>
                <a:gd name="T21" fmla="*/ 244 h 1943"/>
                <a:gd name="T22" fmla="*/ 1951 w 2017"/>
                <a:gd name="T23" fmla="*/ 186 h 1943"/>
                <a:gd name="T24" fmla="*/ 1857 w 2017"/>
                <a:gd name="T25" fmla="*/ 134 h 1943"/>
                <a:gd name="T26" fmla="*/ 1758 w 2017"/>
                <a:gd name="T27" fmla="*/ 89 h 1943"/>
                <a:gd name="T28" fmla="*/ 1655 w 2017"/>
                <a:gd name="T29" fmla="*/ 54 h 1943"/>
                <a:gd name="T30" fmla="*/ 1550 w 2017"/>
                <a:gd name="T31" fmla="*/ 28 h 1943"/>
                <a:gd name="T32" fmla="*/ 1442 w 2017"/>
                <a:gd name="T33" fmla="*/ 10 h 1943"/>
                <a:gd name="T34" fmla="*/ 1334 w 2017"/>
                <a:gd name="T35" fmla="*/ 1 h 1943"/>
                <a:gd name="T36" fmla="*/ 1226 w 2017"/>
                <a:gd name="T37" fmla="*/ 1 h 1943"/>
                <a:gd name="T38" fmla="*/ 1117 w 2017"/>
                <a:gd name="T39" fmla="*/ 10 h 1943"/>
                <a:gd name="T40" fmla="*/ 1010 w 2017"/>
                <a:gd name="T41" fmla="*/ 28 h 1943"/>
                <a:gd name="T42" fmla="*/ 905 w 2017"/>
                <a:gd name="T43" fmla="*/ 54 h 1943"/>
                <a:gd name="T44" fmla="*/ 802 w 2017"/>
                <a:gd name="T45" fmla="*/ 89 h 1943"/>
                <a:gd name="T46" fmla="*/ 704 w 2017"/>
                <a:gd name="T47" fmla="*/ 134 h 1943"/>
                <a:gd name="T48" fmla="*/ 609 w 2017"/>
                <a:gd name="T49" fmla="*/ 186 h 1943"/>
                <a:gd name="T50" fmla="*/ 519 w 2017"/>
                <a:gd name="T51" fmla="*/ 244 h 1943"/>
                <a:gd name="T52" fmla="*/ 434 w 2017"/>
                <a:gd name="T53" fmla="*/ 312 h 1943"/>
                <a:gd name="T54" fmla="*/ 355 w 2017"/>
                <a:gd name="T55" fmla="*/ 383 h 1943"/>
                <a:gd name="T56" fmla="*/ 284 w 2017"/>
                <a:gd name="T57" fmla="*/ 464 h 1943"/>
                <a:gd name="T58" fmla="*/ 220 w 2017"/>
                <a:gd name="T59" fmla="*/ 549 h 1943"/>
                <a:gd name="T60" fmla="*/ 162 w 2017"/>
                <a:gd name="T61" fmla="*/ 638 h 1943"/>
                <a:gd name="T62" fmla="*/ 114 w 2017"/>
                <a:gd name="T63" fmla="*/ 732 h 1943"/>
                <a:gd name="T64" fmla="*/ 74 w 2017"/>
                <a:gd name="T65" fmla="*/ 831 h 1943"/>
                <a:gd name="T66" fmla="*/ 42 w 2017"/>
                <a:gd name="T67" fmla="*/ 933 h 1943"/>
                <a:gd name="T68" fmla="*/ 18 w 2017"/>
                <a:gd name="T69" fmla="*/ 1036 h 1943"/>
                <a:gd name="T70" fmla="*/ 4 w 2017"/>
                <a:gd name="T71" fmla="*/ 1142 h 1943"/>
                <a:gd name="T72" fmla="*/ 0 w 2017"/>
                <a:gd name="T73" fmla="*/ 1245 h 1943"/>
                <a:gd name="T74" fmla="*/ 4 w 2017"/>
                <a:gd name="T75" fmla="*/ 1352 h 1943"/>
                <a:gd name="T76" fmla="*/ 18 w 2017"/>
                <a:gd name="T77" fmla="*/ 1457 h 1943"/>
                <a:gd name="T78" fmla="*/ 42 w 2017"/>
                <a:gd name="T79" fmla="*/ 1561 h 1943"/>
                <a:gd name="T80" fmla="*/ 74 w 2017"/>
                <a:gd name="T81" fmla="*/ 1661 h 1943"/>
                <a:gd name="T82" fmla="*/ 114 w 2017"/>
                <a:gd name="T83" fmla="*/ 1760 h 1943"/>
                <a:gd name="T84" fmla="*/ 162 w 2017"/>
                <a:gd name="T85" fmla="*/ 1854 h 1943"/>
                <a:gd name="T86" fmla="*/ 220 w 2017"/>
                <a:gd name="T87" fmla="*/ 1944 h 1943"/>
                <a:gd name="T88" fmla="*/ 284 w 2017"/>
                <a:gd name="T89" fmla="*/ 2030 h 1943"/>
                <a:gd name="T90" fmla="*/ 355 w 2017"/>
                <a:gd name="T91" fmla="*/ 2109 h 1943"/>
                <a:gd name="T92" fmla="*/ 434 w 2017"/>
                <a:gd name="T93" fmla="*/ 2182 h 1943"/>
                <a:gd name="T94" fmla="*/ 519 w 2017"/>
                <a:gd name="T95" fmla="*/ 2248 h 1943"/>
                <a:gd name="T96" fmla="*/ 609 w 2017"/>
                <a:gd name="T97" fmla="*/ 2308 h 1943"/>
                <a:gd name="T98" fmla="*/ 704 w 2017"/>
                <a:gd name="T99" fmla="*/ 2360 h 1943"/>
                <a:gd name="T100" fmla="*/ 802 w 2017"/>
                <a:gd name="T101" fmla="*/ 2402 h 19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17"/>
                <a:gd name="T154" fmla="*/ 0 h 1943"/>
                <a:gd name="T155" fmla="*/ 2017 w 2017"/>
                <a:gd name="T156" fmla="*/ 1943 h 19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17" h="1943">
                  <a:moveTo>
                    <a:pt x="2016" y="965"/>
                  </a:moveTo>
                  <a:lnTo>
                    <a:pt x="2013" y="923"/>
                  </a:lnTo>
                  <a:lnTo>
                    <a:pt x="2009" y="879"/>
                  </a:lnTo>
                  <a:lnTo>
                    <a:pt x="2003" y="838"/>
                  </a:lnTo>
                  <a:lnTo>
                    <a:pt x="1995" y="795"/>
                  </a:lnTo>
                  <a:lnTo>
                    <a:pt x="1985" y="754"/>
                  </a:lnTo>
                  <a:lnTo>
                    <a:pt x="1973" y="712"/>
                  </a:lnTo>
                  <a:lnTo>
                    <a:pt x="1959" y="672"/>
                  </a:lnTo>
                  <a:lnTo>
                    <a:pt x="1944" y="631"/>
                  </a:lnTo>
                  <a:lnTo>
                    <a:pt x="1927" y="592"/>
                  </a:lnTo>
                  <a:lnTo>
                    <a:pt x="1909" y="554"/>
                  </a:lnTo>
                  <a:lnTo>
                    <a:pt x="1889" y="516"/>
                  </a:lnTo>
                  <a:lnTo>
                    <a:pt x="1867" y="479"/>
                  </a:lnTo>
                  <a:lnTo>
                    <a:pt x="1844" y="444"/>
                  </a:lnTo>
                  <a:lnTo>
                    <a:pt x="1819" y="408"/>
                  </a:lnTo>
                  <a:lnTo>
                    <a:pt x="1793" y="375"/>
                  </a:lnTo>
                  <a:lnTo>
                    <a:pt x="1766" y="342"/>
                  </a:lnTo>
                  <a:lnTo>
                    <a:pt x="1737" y="310"/>
                  </a:lnTo>
                  <a:lnTo>
                    <a:pt x="1706" y="280"/>
                  </a:lnTo>
                  <a:lnTo>
                    <a:pt x="1674" y="252"/>
                  </a:lnTo>
                  <a:lnTo>
                    <a:pt x="1642" y="224"/>
                  </a:lnTo>
                  <a:lnTo>
                    <a:pt x="1609" y="197"/>
                  </a:lnTo>
                  <a:lnTo>
                    <a:pt x="1574" y="172"/>
                  </a:lnTo>
                  <a:lnTo>
                    <a:pt x="1537" y="150"/>
                  </a:lnTo>
                  <a:lnTo>
                    <a:pt x="1501" y="128"/>
                  </a:lnTo>
                  <a:lnTo>
                    <a:pt x="1463" y="108"/>
                  </a:lnTo>
                  <a:lnTo>
                    <a:pt x="1424" y="89"/>
                  </a:lnTo>
                  <a:lnTo>
                    <a:pt x="1385" y="72"/>
                  </a:lnTo>
                  <a:lnTo>
                    <a:pt x="1345" y="57"/>
                  </a:lnTo>
                  <a:lnTo>
                    <a:pt x="1304" y="44"/>
                  </a:lnTo>
                  <a:lnTo>
                    <a:pt x="1263" y="32"/>
                  </a:lnTo>
                  <a:lnTo>
                    <a:pt x="1221" y="23"/>
                  </a:lnTo>
                  <a:lnTo>
                    <a:pt x="1179" y="15"/>
                  </a:lnTo>
                  <a:lnTo>
                    <a:pt x="1136" y="8"/>
                  </a:lnTo>
                  <a:lnTo>
                    <a:pt x="1094" y="4"/>
                  </a:lnTo>
                  <a:lnTo>
                    <a:pt x="1051" y="1"/>
                  </a:lnTo>
                  <a:lnTo>
                    <a:pt x="1008" y="0"/>
                  </a:lnTo>
                  <a:lnTo>
                    <a:pt x="966" y="1"/>
                  </a:lnTo>
                  <a:lnTo>
                    <a:pt x="923" y="4"/>
                  </a:lnTo>
                  <a:lnTo>
                    <a:pt x="880" y="8"/>
                  </a:lnTo>
                  <a:lnTo>
                    <a:pt x="838" y="15"/>
                  </a:lnTo>
                  <a:lnTo>
                    <a:pt x="796" y="23"/>
                  </a:lnTo>
                  <a:lnTo>
                    <a:pt x="755" y="32"/>
                  </a:lnTo>
                  <a:lnTo>
                    <a:pt x="713" y="44"/>
                  </a:lnTo>
                  <a:lnTo>
                    <a:pt x="673" y="57"/>
                  </a:lnTo>
                  <a:lnTo>
                    <a:pt x="632" y="72"/>
                  </a:lnTo>
                  <a:lnTo>
                    <a:pt x="593" y="89"/>
                  </a:lnTo>
                  <a:lnTo>
                    <a:pt x="555" y="108"/>
                  </a:lnTo>
                  <a:lnTo>
                    <a:pt x="516" y="128"/>
                  </a:lnTo>
                  <a:lnTo>
                    <a:pt x="480" y="150"/>
                  </a:lnTo>
                  <a:lnTo>
                    <a:pt x="443" y="172"/>
                  </a:lnTo>
                  <a:lnTo>
                    <a:pt x="409" y="197"/>
                  </a:lnTo>
                  <a:lnTo>
                    <a:pt x="375" y="224"/>
                  </a:lnTo>
                  <a:lnTo>
                    <a:pt x="342" y="252"/>
                  </a:lnTo>
                  <a:lnTo>
                    <a:pt x="310" y="280"/>
                  </a:lnTo>
                  <a:lnTo>
                    <a:pt x="280" y="310"/>
                  </a:lnTo>
                  <a:lnTo>
                    <a:pt x="251" y="342"/>
                  </a:lnTo>
                  <a:lnTo>
                    <a:pt x="224" y="375"/>
                  </a:lnTo>
                  <a:lnTo>
                    <a:pt x="198" y="408"/>
                  </a:lnTo>
                  <a:lnTo>
                    <a:pt x="173" y="444"/>
                  </a:lnTo>
                  <a:lnTo>
                    <a:pt x="150" y="479"/>
                  </a:lnTo>
                  <a:lnTo>
                    <a:pt x="128" y="516"/>
                  </a:lnTo>
                  <a:lnTo>
                    <a:pt x="108" y="554"/>
                  </a:lnTo>
                  <a:lnTo>
                    <a:pt x="90" y="592"/>
                  </a:lnTo>
                  <a:lnTo>
                    <a:pt x="73" y="631"/>
                  </a:lnTo>
                  <a:lnTo>
                    <a:pt x="58" y="672"/>
                  </a:lnTo>
                  <a:lnTo>
                    <a:pt x="44" y="712"/>
                  </a:lnTo>
                  <a:lnTo>
                    <a:pt x="33" y="754"/>
                  </a:lnTo>
                  <a:lnTo>
                    <a:pt x="22" y="795"/>
                  </a:lnTo>
                  <a:lnTo>
                    <a:pt x="14" y="838"/>
                  </a:lnTo>
                  <a:lnTo>
                    <a:pt x="8" y="879"/>
                  </a:lnTo>
                  <a:lnTo>
                    <a:pt x="3" y="923"/>
                  </a:lnTo>
                  <a:lnTo>
                    <a:pt x="1" y="965"/>
                  </a:lnTo>
                  <a:lnTo>
                    <a:pt x="0" y="1007"/>
                  </a:lnTo>
                  <a:lnTo>
                    <a:pt x="1" y="1050"/>
                  </a:lnTo>
                  <a:lnTo>
                    <a:pt x="3" y="1093"/>
                  </a:lnTo>
                  <a:lnTo>
                    <a:pt x="8" y="1135"/>
                  </a:lnTo>
                  <a:lnTo>
                    <a:pt x="14" y="1178"/>
                  </a:lnTo>
                  <a:lnTo>
                    <a:pt x="22" y="1219"/>
                  </a:lnTo>
                  <a:lnTo>
                    <a:pt x="33" y="1262"/>
                  </a:lnTo>
                  <a:lnTo>
                    <a:pt x="44" y="1303"/>
                  </a:lnTo>
                  <a:lnTo>
                    <a:pt x="58" y="1343"/>
                  </a:lnTo>
                  <a:lnTo>
                    <a:pt x="73" y="1383"/>
                  </a:lnTo>
                  <a:lnTo>
                    <a:pt x="90" y="1423"/>
                  </a:lnTo>
                  <a:lnTo>
                    <a:pt x="108" y="1462"/>
                  </a:lnTo>
                  <a:lnTo>
                    <a:pt x="128" y="1499"/>
                  </a:lnTo>
                  <a:lnTo>
                    <a:pt x="150" y="1536"/>
                  </a:lnTo>
                  <a:lnTo>
                    <a:pt x="173" y="1572"/>
                  </a:lnTo>
                  <a:lnTo>
                    <a:pt x="198" y="1607"/>
                  </a:lnTo>
                  <a:lnTo>
                    <a:pt x="224" y="1641"/>
                  </a:lnTo>
                  <a:lnTo>
                    <a:pt x="251" y="1673"/>
                  </a:lnTo>
                  <a:lnTo>
                    <a:pt x="280" y="1705"/>
                  </a:lnTo>
                  <a:lnTo>
                    <a:pt x="310" y="1735"/>
                  </a:lnTo>
                  <a:lnTo>
                    <a:pt x="342" y="1764"/>
                  </a:lnTo>
                  <a:lnTo>
                    <a:pt x="375" y="1791"/>
                  </a:lnTo>
                  <a:lnTo>
                    <a:pt x="409" y="1818"/>
                  </a:lnTo>
                  <a:lnTo>
                    <a:pt x="443" y="1842"/>
                  </a:lnTo>
                  <a:lnTo>
                    <a:pt x="480" y="1866"/>
                  </a:lnTo>
                  <a:lnTo>
                    <a:pt x="516" y="1887"/>
                  </a:lnTo>
                  <a:lnTo>
                    <a:pt x="555" y="1908"/>
                  </a:lnTo>
                  <a:lnTo>
                    <a:pt x="593" y="1926"/>
                  </a:lnTo>
                  <a:lnTo>
                    <a:pt x="632" y="194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13" name="Line 42"/>
            <p:cNvSpPr>
              <a:spLocks noChangeShapeType="1"/>
            </p:cNvSpPr>
            <p:nvPr/>
          </p:nvSpPr>
          <p:spPr bwMode="auto">
            <a:xfrm>
              <a:off x="4130" y="2177"/>
              <a:ext cx="2" cy="5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14" name="Freeform 43"/>
            <p:cNvSpPr>
              <a:spLocks/>
            </p:cNvSpPr>
            <p:nvPr/>
          </p:nvSpPr>
          <p:spPr bwMode="auto">
            <a:xfrm>
              <a:off x="2374" y="2229"/>
              <a:ext cx="1759" cy="1248"/>
            </a:xfrm>
            <a:custGeom>
              <a:avLst/>
              <a:gdLst>
                <a:gd name="T0" fmla="*/ 0 w 1386"/>
                <a:gd name="T1" fmla="*/ 1156 h 1009"/>
                <a:gd name="T2" fmla="*/ 52 w 1386"/>
                <a:gd name="T3" fmla="*/ 1176 h 1009"/>
                <a:gd name="T4" fmla="*/ 103 w 1386"/>
                <a:gd name="T5" fmla="*/ 1192 h 1009"/>
                <a:gd name="T6" fmla="*/ 156 w 1386"/>
                <a:gd name="T7" fmla="*/ 1207 h 1009"/>
                <a:gd name="T8" fmla="*/ 208 w 1386"/>
                <a:gd name="T9" fmla="*/ 1220 h 1009"/>
                <a:gd name="T10" fmla="*/ 261 w 1386"/>
                <a:gd name="T11" fmla="*/ 1229 h 1009"/>
                <a:gd name="T12" fmla="*/ 315 w 1386"/>
                <a:gd name="T13" fmla="*/ 1237 h 1009"/>
                <a:gd name="T14" fmla="*/ 369 w 1386"/>
                <a:gd name="T15" fmla="*/ 1243 h 1009"/>
                <a:gd name="T16" fmla="*/ 424 w 1386"/>
                <a:gd name="T17" fmla="*/ 1246 h 1009"/>
                <a:gd name="T18" fmla="*/ 477 w 1386"/>
                <a:gd name="T19" fmla="*/ 1247 h 1009"/>
                <a:gd name="T20" fmla="*/ 532 w 1386"/>
                <a:gd name="T21" fmla="*/ 1246 h 1009"/>
                <a:gd name="T22" fmla="*/ 586 w 1386"/>
                <a:gd name="T23" fmla="*/ 1243 h 1009"/>
                <a:gd name="T24" fmla="*/ 640 w 1386"/>
                <a:gd name="T25" fmla="*/ 1237 h 1009"/>
                <a:gd name="T26" fmla="*/ 694 w 1386"/>
                <a:gd name="T27" fmla="*/ 1229 h 1009"/>
                <a:gd name="T28" fmla="*/ 748 w 1386"/>
                <a:gd name="T29" fmla="*/ 1220 h 1009"/>
                <a:gd name="T30" fmla="*/ 801 w 1386"/>
                <a:gd name="T31" fmla="*/ 1207 h 1009"/>
                <a:gd name="T32" fmla="*/ 853 w 1386"/>
                <a:gd name="T33" fmla="*/ 1192 h 1009"/>
                <a:gd name="T34" fmla="*/ 905 w 1386"/>
                <a:gd name="T35" fmla="*/ 1176 h 1009"/>
                <a:gd name="T36" fmla="*/ 956 w 1386"/>
                <a:gd name="T37" fmla="*/ 1156 h 1009"/>
                <a:gd name="T38" fmla="*/ 1005 w 1386"/>
                <a:gd name="T39" fmla="*/ 1137 h 1009"/>
                <a:gd name="T40" fmla="*/ 1055 w 1386"/>
                <a:gd name="T41" fmla="*/ 1114 h 1009"/>
                <a:gd name="T42" fmla="*/ 1103 w 1386"/>
                <a:gd name="T43" fmla="*/ 1088 h 1009"/>
                <a:gd name="T44" fmla="*/ 1149 w 1386"/>
                <a:gd name="T45" fmla="*/ 1062 h 1009"/>
                <a:gd name="T46" fmla="*/ 1196 w 1386"/>
                <a:gd name="T47" fmla="*/ 1033 h 1009"/>
                <a:gd name="T48" fmla="*/ 1240 w 1386"/>
                <a:gd name="T49" fmla="*/ 1003 h 1009"/>
                <a:gd name="T50" fmla="*/ 1282 w 1386"/>
                <a:gd name="T51" fmla="*/ 970 h 1009"/>
                <a:gd name="T52" fmla="*/ 1322 w 1386"/>
                <a:gd name="T53" fmla="*/ 936 h 1009"/>
                <a:gd name="T54" fmla="*/ 1363 w 1386"/>
                <a:gd name="T55" fmla="*/ 900 h 1009"/>
                <a:gd name="T56" fmla="*/ 1402 w 1386"/>
                <a:gd name="T57" fmla="*/ 863 h 1009"/>
                <a:gd name="T58" fmla="*/ 1439 w 1386"/>
                <a:gd name="T59" fmla="*/ 824 h 1009"/>
                <a:gd name="T60" fmla="*/ 1473 w 1386"/>
                <a:gd name="T61" fmla="*/ 784 h 1009"/>
                <a:gd name="T62" fmla="*/ 1506 w 1386"/>
                <a:gd name="T63" fmla="*/ 742 h 1009"/>
                <a:gd name="T64" fmla="*/ 1538 w 1386"/>
                <a:gd name="T65" fmla="*/ 699 h 1009"/>
                <a:gd name="T66" fmla="*/ 1567 w 1386"/>
                <a:gd name="T67" fmla="*/ 654 h 1009"/>
                <a:gd name="T68" fmla="*/ 1595 w 1386"/>
                <a:gd name="T69" fmla="*/ 609 h 1009"/>
                <a:gd name="T70" fmla="*/ 1621 w 1386"/>
                <a:gd name="T71" fmla="*/ 563 h 1009"/>
                <a:gd name="T72" fmla="*/ 1644 w 1386"/>
                <a:gd name="T73" fmla="*/ 515 h 1009"/>
                <a:gd name="T74" fmla="*/ 1665 w 1386"/>
                <a:gd name="T75" fmla="*/ 465 h 1009"/>
                <a:gd name="T76" fmla="*/ 1684 w 1386"/>
                <a:gd name="T77" fmla="*/ 416 h 1009"/>
                <a:gd name="T78" fmla="*/ 1702 w 1386"/>
                <a:gd name="T79" fmla="*/ 366 h 1009"/>
                <a:gd name="T80" fmla="*/ 1717 w 1386"/>
                <a:gd name="T81" fmla="*/ 315 h 1009"/>
                <a:gd name="T82" fmla="*/ 1730 w 1386"/>
                <a:gd name="T83" fmla="*/ 262 h 1009"/>
                <a:gd name="T84" fmla="*/ 1740 w 1386"/>
                <a:gd name="T85" fmla="*/ 212 h 1009"/>
                <a:gd name="T86" fmla="*/ 1748 w 1386"/>
                <a:gd name="T87" fmla="*/ 158 h 1009"/>
                <a:gd name="T88" fmla="*/ 1753 w 1386"/>
                <a:gd name="T89" fmla="*/ 106 h 1009"/>
                <a:gd name="T90" fmla="*/ 1756 w 1386"/>
                <a:gd name="T91" fmla="*/ 53 h 1009"/>
                <a:gd name="T92" fmla="*/ 1758 w 1386"/>
                <a:gd name="T93" fmla="*/ 0 h 10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86"/>
                <a:gd name="T142" fmla="*/ 0 h 1009"/>
                <a:gd name="T143" fmla="*/ 1386 w 1386"/>
                <a:gd name="T144" fmla="*/ 1009 h 100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86" h="1009">
                  <a:moveTo>
                    <a:pt x="0" y="935"/>
                  </a:moveTo>
                  <a:lnTo>
                    <a:pt x="41" y="951"/>
                  </a:lnTo>
                  <a:lnTo>
                    <a:pt x="81" y="964"/>
                  </a:lnTo>
                  <a:lnTo>
                    <a:pt x="123" y="976"/>
                  </a:lnTo>
                  <a:lnTo>
                    <a:pt x="164" y="986"/>
                  </a:lnTo>
                  <a:lnTo>
                    <a:pt x="206" y="994"/>
                  </a:lnTo>
                  <a:lnTo>
                    <a:pt x="248" y="1000"/>
                  </a:lnTo>
                  <a:lnTo>
                    <a:pt x="291" y="1005"/>
                  </a:lnTo>
                  <a:lnTo>
                    <a:pt x="334" y="1007"/>
                  </a:lnTo>
                  <a:lnTo>
                    <a:pt x="376" y="1008"/>
                  </a:lnTo>
                  <a:lnTo>
                    <a:pt x="419" y="1007"/>
                  </a:lnTo>
                  <a:lnTo>
                    <a:pt x="462" y="1005"/>
                  </a:lnTo>
                  <a:lnTo>
                    <a:pt x="504" y="1000"/>
                  </a:lnTo>
                  <a:lnTo>
                    <a:pt x="547" y="994"/>
                  </a:lnTo>
                  <a:lnTo>
                    <a:pt x="589" y="986"/>
                  </a:lnTo>
                  <a:lnTo>
                    <a:pt x="631" y="976"/>
                  </a:lnTo>
                  <a:lnTo>
                    <a:pt x="672" y="964"/>
                  </a:lnTo>
                  <a:lnTo>
                    <a:pt x="713" y="951"/>
                  </a:lnTo>
                  <a:lnTo>
                    <a:pt x="753" y="935"/>
                  </a:lnTo>
                  <a:lnTo>
                    <a:pt x="792" y="919"/>
                  </a:lnTo>
                  <a:lnTo>
                    <a:pt x="831" y="901"/>
                  </a:lnTo>
                  <a:lnTo>
                    <a:pt x="869" y="880"/>
                  </a:lnTo>
                  <a:lnTo>
                    <a:pt x="905" y="859"/>
                  </a:lnTo>
                  <a:lnTo>
                    <a:pt x="942" y="835"/>
                  </a:lnTo>
                  <a:lnTo>
                    <a:pt x="977" y="811"/>
                  </a:lnTo>
                  <a:lnTo>
                    <a:pt x="1010" y="784"/>
                  </a:lnTo>
                  <a:lnTo>
                    <a:pt x="1042" y="757"/>
                  </a:lnTo>
                  <a:lnTo>
                    <a:pt x="1074" y="728"/>
                  </a:lnTo>
                  <a:lnTo>
                    <a:pt x="1105" y="698"/>
                  </a:lnTo>
                  <a:lnTo>
                    <a:pt x="1134" y="666"/>
                  </a:lnTo>
                  <a:lnTo>
                    <a:pt x="1161" y="634"/>
                  </a:lnTo>
                  <a:lnTo>
                    <a:pt x="1187" y="600"/>
                  </a:lnTo>
                  <a:lnTo>
                    <a:pt x="1212" y="565"/>
                  </a:lnTo>
                  <a:lnTo>
                    <a:pt x="1235" y="529"/>
                  </a:lnTo>
                  <a:lnTo>
                    <a:pt x="1257" y="492"/>
                  </a:lnTo>
                  <a:lnTo>
                    <a:pt x="1277" y="455"/>
                  </a:lnTo>
                  <a:lnTo>
                    <a:pt x="1295" y="416"/>
                  </a:lnTo>
                  <a:lnTo>
                    <a:pt x="1312" y="376"/>
                  </a:lnTo>
                  <a:lnTo>
                    <a:pt x="1327" y="336"/>
                  </a:lnTo>
                  <a:lnTo>
                    <a:pt x="1341" y="296"/>
                  </a:lnTo>
                  <a:lnTo>
                    <a:pt x="1353" y="255"/>
                  </a:lnTo>
                  <a:lnTo>
                    <a:pt x="1363" y="212"/>
                  </a:lnTo>
                  <a:lnTo>
                    <a:pt x="1371" y="171"/>
                  </a:lnTo>
                  <a:lnTo>
                    <a:pt x="1377" y="128"/>
                  </a:lnTo>
                  <a:lnTo>
                    <a:pt x="1381" y="86"/>
                  </a:lnTo>
                  <a:lnTo>
                    <a:pt x="1384" y="43"/>
                  </a:lnTo>
                  <a:lnTo>
                    <a:pt x="1385"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15" name="Line 44"/>
            <p:cNvSpPr>
              <a:spLocks noChangeShapeType="1"/>
            </p:cNvSpPr>
            <p:nvPr/>
          </p:nvSpPr>
          <p:spPr bwMode="auto">
            <a:xfrm flipH="1">
              <a:off x="2811" y="1181"/>
              <a:ext cx="4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16" name="Freeform 45"/>
            <p:cNvSpPr>
              <a:spLocks/>
            </p:cNvSpPr>
            <p:nvPr/>
          </p:nvSpPr>
          <p:spPr bwMode="auto">
            <a:xfrm>
              <a:off x="2870" y="1156"/>
              <a:ext cx="32" cy="46"/>
            </a:xfrm>
            <a:custGeom>
              <a:avLst/>
              <a:gdLst>
                <a:gd name="T0" fmla="*/ 4 w 25"/>
                <a:gd name="T1" fmla="*/ 0 h 37"/>
                <a:gd name="T2" fmla="*/ 29 w 25"/>
                <a:gd name="T3" fmla="*/ 0 h 37"/>
                <a:gd name="T4" fmla="*/ 15 w 25"/>
                <a:gd name="T5" fmla="*/ 17 h 37"/>
                <a:gd name="T6" fmla="*/ 22 w 25"/>
                <a:gd name="T7" fmla="*/ 17 h 37"/>
                <a:gd name="T8" fmla="*/ 27 w 25"/>
                <a:gd name="T9" fmla="*/ 20 h 37"/>
                <a:gd name="T10" fmla="*/ 29 w 25"/>
                <a:gd name="T11" fmla="*/ 21 h 37"/>
                <a:gd name="T12" fmla="*/ 31 w 25"/>
                <a:gd name="T13" fmla="*/ 27 h 37"/>
                <a:gd name="T14" fmla="*/ 31 w 25"/>
                <a:gd name="T15" fmla="*/ 32 h 37"/>
                <a:gd name="T16" fmla="*/ 29 w 25"/>
                <a:gd name="T17" fmla="*/ 40 h 37"/>
                <a:gd name="T18" fmla="*/ 24 w 25"/>
                <a:gd name="T19" fmla="*/ 44 h 37"/>
                <a:gd name="T20" fmla="*/ 17 w 25"/>
                <a:gd name="T21" fmla="*/ 45 h 37"/>
                <a:gd name="T22" fmla="*/ 10 w 25"/>
                <a:gd name="T23" fmla="*/ 45 h 37"/>
                <a:gd name="T24" fmla="*/ 4 w 25"/>
                <a:gd name="T25" fmla="*/ 44 h 37"/>
                <a:gd name="T26" fmla="*/ 1 w 25"/>
                <a:gd name="T27" fmla="*/ 41 h 37"/>
                <a:gd name="T28" fmla="*/ 0 w 25"/>
                <a:gd name="T29" fmla="*/ 36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37"/>
                <a:gd name="T47" fmla="*/ 25 w 25"/>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37">
                  <a:moveTo>
                    <a:pt x="3" y="0"/>
                  </a:moveTo>
                  <a:lnTo>
                    <a:pt x="23" y="0"/>
                  </a:lnTo>
                  <a:lnTo>
                    <a:pt x="12" y="14"/>
                  </a:lnTo>
                  <a:lnTo>
                    <a:pt x="17" y="14"/>
                  </a:lnTo>
                  <a:lnTo>
                    <a:pt x="21" y="16"/>
                  </a:lnTo>
                  <a:lnTo>
                    <a:pt x="23" y="17"/>
                  </a:lnTo>
                  <a:lnTo>
                    <a:pt x="24" y="22"/>
                  </a:lnTo>
                  <a:lnTo>
                    <a:pt x="24" y="26"/>
                  </a:lnTo>
                  <a:lnTo>
                    <a:pt x="23" y="32"/>
                  </a:lnTo>
                  <a:lnTo>
                    <a:pt x="19" y="35"/>
                  </a:lnTo>
                  <a:lnTo>
                    <a:pt x="13" y="36"/>
                  </a:lnTo>
                  <a:lnTo>
                    <a:pt x="8" y="36"/>
                  </a:lnTo>
                  <a:lnTo>
                    <a:pt x="3" y="35"/>
                  </a:lnTo>
                  <a:lnTo>
                    <a:pt x="1" y="33"/>
                  </a:lnTo>
                  <a:lnTo>
                    <a:pt x="0" y="2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17" name="Line 46"/>
            <p:cNvSpPr>
              <a:spLocks noChangeShapeType="1"/>
            </p:cNvSpPr>
            <p:nvPr/>
          </p:nvSpPr>
          <p:spPr bwMode="auto">
            <a:xfrm flipH="1">
              <a:off x="2812" y="1347"/>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18" name="Freeform 47"/>
            <p:cNvSpPr>
              <a:spLocks/>
            </p:cNvSpPr>
            <p:nvPr/>
          </p:nvSpPr>
          <p:spPr bwMode="auto">
            <a:xfrm>
              <a:off x="2872" y="1320"/>
              <a:ext cx="29" cy="48"/>
            </a:xfrm>
            <a:custGeom>
              <a:avLst/>
              <a:gdLst>
                <a:gd name="T0" fmla="*/ 25 w 23"/>
                <a:gd name="T1" fmla="*/ 7 h 39"/>
                <a:gd name="T2" fmla="*/ 24 w 23"/>
                <a:gd name="T3" fmla="*/ 2 h 39"/>
                <a:gd name="T4" fmla="*/ 16 w 23"/>
                <a:gd name="T5" fmla="*/ 0 h 39"/>
                <a:gd name="T6" fmla="*/ 13 w 23"/>
                <a:gd name="T7" fmla="*/ 0 h 39"/>
                <a:gd name="T8" fmla="*/ 5 w 23"/>
                <a:gd name="T9" fmla="*/ 2 h 39"/>
                <a:gd name="T10" fmla="*/ 1 w 23"/>
                <a:gd name="T11" fmla="*/ 10 h 39"/>
                <a:gd name="T12" fmla="*/ 0 w 23"/>
                <a:gd name="T13" fmla="*/ 21 h 39"/>
                <a:gd name="T14" fmla="*/ 0 w 23"/>
                <a:gd name="T15" fmla="*/ 31 h 39"/>
                <a:gd name="T16" fmla="*/ 1 w 23"/>
                <a:gd name="T17" fmla="*/ 39 h 39"/>
                <a:gd name="T18" fmla="*/ 5 w 23"/>
                <a:gd name="T19" fmla="*/ 44 h 39"/>
                <a:gd name="T20" fmla="*/ 13 w 23"/>
                <a:gd name="T21" fmla="*/ 47 h 39"/>
                <a:gd name="T22" fmla="*/ 15 w 23"/>
                <a:gd name="T23" fmla="*/ 47 h 39"/>
                <a:gd name="T24" fmla="*/ 21 w 23"/>
                <a:gd name="T25" fmla="*/ 44 h 39"/>
                <a:gd name="T26" fmla="*/ 25 w 23"/>
                <a:gd name="T27" fmla="*/ 39 h 39"/>
                <a:gd name="T28" fmla="*/ 28 w 23"/>
                <a:gd name="T29" fmla="*/ 34 h 39"/>
                <a:gd name="T30" fmla="*/ 28 w 23"/>
                <a:gd name="T31" fmla="*/ 31 h 39"/>
                <a:gd name="T32" fmla="*/ 25 w 23"/>
                <a:gd name="T33" fmla="*/ 25 h 39"/>
                <a:gd name="T34" fmla="*/ 21 w 23"/>
                <a:gd name="T35" fmla="*/ 21 h 39"/>
                <a:gd name="T36" fmla="*/ 15 w 23"/>
                <a:gd name="T37" fmla="*/ 18 h 39"/>
                <a:gd name="T38" fmla="*/ 13 w 23"/>
                <a:gd name="T39" fmla="*/ 18 h 39"/>
                <a:gd name="T40" fmla="*/ 5 w 23"/>
                <a:gd name="T41" fmla="*/ 21 h 39"/>
                <a:gd name="T42" fmla="*/ 1 w 23"/>
                <a:gd name="T43" fmla="*/ 25 h 39"/>
                <a:gd name="T44" fmla="*/ 0 w 23"/>
                <a:gd name="T45" fmla="*/ 31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
                <a:gd name="T70" fmla="*/ 0 h 39"/>
                <a:gd name="T71" fmla="*/ 23 w 23"/>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 h="39">
                  <a:moveTo>
                    <a:pt x="20" y="6"/>
                  </a:moveTo>
                  <a:lnTo>
                    <a:pt x="19" y="2"/>
                  </a:lnTo>
                  <a:lnTo>
                    <a:pt x="13" y="0"/>
                  </a:lnTo>
                  <a:lnTo>
                    <a:pt x="10" y="0"/>
                  </a:lnTo>
                  <a:lnTo>
                    <a:pt x="4" y="2"/>
                  </a:lnTo>
                  <a:lnTo>
                    <a:pt x="1" y="8"/>
                  </a:lnTo>
                  <a:lnTo>
                    <a:pt x="0" y="17"/>
                  </a:lnTo>
                  <a:lnTo>
                    <a:pt x="0" y="25"/>
                  </a:lnTo>
                  <a:lnTo>
                    <a:pt x="1" y="32"/>
                  </a:lnTo>
                  <a:lnTo>
                    <a:pt x="4" y="36"/>
                  </a:lnTo>
                  <a:lnTo>
                    <a:pt x="10" y="38"/>
                  </a:lnTo>
                  <a:lnTo>
                    <a:pt x="12" y="38"/>
                  </a:lnTo>
                  <a:lnTo>
                    <a:pt x="17" y="36"/>
                  </a:lnTo>
                  <a:lnTo>
                    <a:pt x="20" y="32"/>
                  </a:lnTo>
                  <a:lnTo>
                    <a:pt x="22" y="28"/>
                  </a:lnTo>
                  <a:lnTo>
                    <a:pt x="22" y="25"/>
                  </a:lnTo>
                  <a:lnTo>
                    <a:pt x="20" y="20"/>
                  </a:lnTo>
                  <a:lnTo>
                    <a:pt x="17" y="17"/>
                  </a:lnTo>
                  <a:lnTo>
                    <a:pt x="12" y="15"/>
                  </a:lnTo>
                  <a:lnTo>
                    <a:pt x="10" y="15"/>
                  </a:lnTo>
                  <a:lnTo>
                    <a:pt x="4" y="17"/>
                  </a:lnTo>
                  <a:lnTo>
                    <a:pt x="1" y="20"/>
                  </a:lnTo>
                  <a:lnTo>
                    <a:pt x="0" y="2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19" name="Line 48"/>
            <p:cNvSpPr>
              <a:spLocks noChangeShapeType="1"/>
            </p:cNvSpPr>
            <p:nvPr/>
          </p:nvSpPr>
          <p:spPr bwMode="auto">
            <a:xfrm flipH="1">
              <a:off x="2812" y="1493"/>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20" name="Freeform 49"/>
            <p:cNvSpPr>
              <a:spLocks/>
            </p:cNvSpPr>
            <p:nvPr/>
          </p:nvSpPr>
          <p:spPr bwMode="auto">
            <a:xfrm>
              <a:off x="2872" y="1467"/>
              <a:ext cx="29" cy="47"/>
            </a:xfrm>
            <a:custGeom>
              <a:avLst/>
              <a:gdLst>
                <a:gd name="T0" fmla="*/ 25 w 23"/>
                <a:gd name="T1" fmla="*/ 21 h 38"/>
                <a:gd name="T2" fmla="*/ 28 w 23"/>
                <a:gd name="T3" fmla="*/ 15 h 38"/>
                <a:gd name="T4" fmla="*/ 25 w 23"/>
                <a:gd name="T5" fmla="*/ 21 h 38"/>
                <a:gd name="T6" fmla="*/ 21 w 23"/>
                <a:gd name="T7" fmla="*/ 26 h 38"/>
                <a:gd name="T8" fmla="*/ 15 w 23"/>
                <a:gd name="T9" fmla="*/ 27 h 38"/>
                <a:gd name="T10" fmla="*/ 13 w 23"/>
                <a:gd name="T11" fmla="*/ 27 h 38"/>
                <a:gd name="T12" fmla="*/ 5 w 23"/>
                <a:gd name="T13" fmla="*/ 26 h 38"/>
                <a:gd name="T14" fmla="*/ 1 w 23"/>
                <a:gd name="T15" fmla="*/ 21 h 38"/>
                <a:gd name="T16" fmla="*/ 0 w 23"/>
                <a:gd name="T17" fmla="*/ 15 h 38"/>
                <a:gd name="T18" fmla="*/ 0 w 23"/>
                <a:gd name="T19" fmla="*/ 12 h 38"/>
                <a:gd name="T20" fmla="*/ 1 w 23"/>
                <a:gd name="T21" fmla="*/ 6 h 38"/>
                <a:gd name="T22" fmla="*/ 5 w 23"/>
                <a:gd name="T23" fmla="*/ 1 h 38"/>
                <a:gd name="T24" fmla="*/ 13 w 23"/>
                <a:gd name="T25" fmla="*/ 0 h 38"/>
                <a:gd name="T26" fmla="*/ 15 w 23"/>
                <a:gd name="T27" fmla="*/ 0 h 38"/>
                <a:gd name="T28" fmla="*/ 21 w 23"/>
                <a:gd name="T29" fmla="*/ 1 h 38"/>
                <a:gd name="T30" fmla="*/ 25 w 23"/>
                <a:gd name="T31" fmla="*/ 6 h 38"/>
                <a:gd name="T32" fmla="*/ 28 w 23"/>
                <a:gd name="T33" fmla="*/ 15 h 38"/>
                <a:gd name="T34" fmla="*/ 28 w 23"/>
                <a:gd name="T35" fmla="*/ 26 h 38"/>
                <a:gd name="T36" fmla="*/ 25 w 23"/>
                <a:gd name="T37" fmla="*/ 37 h 38"/>
                <a:gd name="T38" fmla="*/ 21 w 23"/>
                <a:gd name="T39" fmla="*/ 43 h 38"/>
                <a:gd name="T40" fmla="*/ 15 w 23"/>
                <a:gd name="T41" fmla="*/ 46 h 38"/>
                <a:gd name="T42" fmla="*/ 10 w 23"/>
                <a:gd name="T43" fmla="*/ 46 h 38"/>
                <a:gd name="T44" fmla="*/ 4 w 23"/>
                <a:gd name="T45" fmla="*/ 43 h 38"/>
                <a:gd name="T46" fmla="*/ 1 w 23"/>
                <a:gd name="T47" fmla="*/ 4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38"/>
                <a:gd name="T74" fmla="*/ 23 w 23"/>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38">
                  <a:moveTo>
                    <a:pt x="20" y="17"/>
                  </a:moveTo>
                  <a:lnTo>
                    <a:pt x="22" y="12"/>
                  </a:lnTo>
                  <a:lnTo>
                    <a:pt x="20" y="17"/>
                  </a:lnTo>
                  <a:lnTo>
                    <a:pt x="17" y="21"/>
                  </a:lnTo>
                  <a:lnTo>
                    <a:pt x="12" y="22"/>
                  </a:lnTo>
                  <a:lnTo>
                    <a:pt x="10" y="22"/>
                  </a:lnTo>
                  <a:lnTo>
                    <a:pt x="4" y="21"/>
                  </a:lnTo>
                  <a:lnTo>
                    <a:pt x="1" y="17"/>
                  </a:lnTo>
                  <a:lnTo>
                    <a:pt x="0" y="12"/>
                  </a:lnTo>
                  <a:lnTo>
                    <a:pt x="0" y="10"/>
                  </a:lnTo>
                  <a:lnTo>
                    <a:pt x="1" y="5"/>
                  </a:lnTo>
                  <a:lnTo>
                    <a:pt x="4" y="1"/>
                  </a:lnTo>
                  <a:lnTo>
                    <a:pt x="10" y="0"/>
                  </a:lnTo>
                  <a:lnTo>
                    <a:pt x="12" y="0"/>
                  </a:lnTo>
                  <a:lnTo>
                    <a:pt x="17" y="1"/>
                  </a:lnTo>
                  <a:lnTo>
                    <a:pt x="20" y="5"/>
                  </a:lnTo>
                  <a:lnTo>
                    <a:pt x="22" y="12"/>
                  </a:lnTo>
                  <a:lnTo>
                    <a:pt x="22" y="21"/>
                  </a:lnTo>
                  <a:lnTo>
                    <a:pt x="20" y="30"/>
                  </a:lnTo>
                  <a:lnTo>
                    <a:pt x="17" y="35"/>
                  </a:lnTo>
                  <a:lnTo>
                    <a:pt x="12" y="37"/>
                  </a:lnTo>
                  <a:lnTo>
                    <a:pt x="8" y="37"/>
                  </a:lnTo>
                  <a:lnTo>
                    <a:pt x="3" y="35"/>
                  </a:lnTo>
                  <a:lnTo>
                    <a:pt x="1" y="3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21" name="Line 50"/>
            <p:cNvSpPr>
              <a:spLocks noChangeShapeType="1"/>
            </p:cNvSpPr>
            <p:nvPr/>
          </p:nvSpPr>
          <p:spPr bwMode="auto">
            <a:xfrm flipH="1">
              <a:off x="2793" y="1615"/>
              <a:ext cx="4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22" name="Freeform 51"/>
            <p:cNvSpPr>
              <a:spLocks/>
            </p:cNvSpPr>
            <p:nvPr/>
          </p:nvSpPr>
          <p:spPr bwMode="auto">
            <a:xfrm>
              <a:off x="2851" y="1589"/>
              <a:ext cx="22" cy="47"/>
            </a:xfrm>
            <a:custGeom>
              <a:avLst/>
              <a:gdLst>
                <a:gd name="T0" fmla="*/ 0 w 17"/>
                <a:gd name="T1" fmla="*/ 9 h 38"/>
                <a:gd name="T2" fmla="*/ 9 w 17"/>
                <a:gd name="T3" fmla="*/ 6 h 38"/>
                <a:gd name="T4" fmla="*/ 21 w 17"/>
                <a:gd name="T5" fmla="*/ 0 h 38"/>
                <a:gd name="T6" fmla="*/ 21 w 17"/>
                <a:gd name="T7" fmla="*/ 46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0" y="7"/>
                  </a:moveTo>
                  <a:lnTo>
                    <a:pt x="7" y="5"/>
                  </a:lnTo>
                  <a:lnTo>
                    <a:pt x="16" y="0"/>
                  </a:lnTo>
                  <a:lnTo>
                    <a:pt x="16" y="3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23" name="Freeform 52"/>
            <p:cNvSpPr>
              <a:spLocks/>
            </p:cNvSpPr>
            <p:nvPr/>
          </p:nvSpPr>
          <p:spPr bwMode="auto">
            <a:xfrm>
              <a:off x="2887" y="1589"/>
              <a:ext cx="33" cy="47"/>
            </a:xfrm>
            <a:custGeom>
              <a:avLst/>
              <a:gdLst>
                <a:gd name="T0" fmla="*/ 3 w 26"/>
                <a:gd name="T1" fmla="*/ 11 h 38"/>
                <a:gd name="T2" fmla="*/ 3 w 26"/>
                <a:gd name="T3" fmla="*/ 9 h 38"/>
                <a:gd name="T4" fmla="*/ 5 w 26"/>
                <a:gd name="T5" fmla="*/ 4 h 38"/>
                <a:gd name="T6" fmla="*/ 8 w 26"/>
                <a:gd name="T7" fmla="*/ 1 h 38"/>
                <a:gd name="T8" fmla="*/ 13 w 26"/>
                <a:gd name="T9" fmla="*/ 0 h 38"/>
                <a:gd name="T10" fmla="*/ 20 w 26"/>
                <a:gd name="T11" fmla="*/ 0 h 38"/>
                <a:gd name="T12" fmla="*/ 25 w 26"/>
                <a:gd name="T13" fmla="*/ 1 h 38"/>
                <a:gd name="T14" fmla="*/ 28 w 26"/>
                <a:gd name="T15" fmla="*/ 4 h 38"/>
                <a:gd name="T16" fmla="*/ 30 w 26"/>
                <a:gd name="T17" fmla="*/ 9 h 38"/>
                <a:gd name="T18" fmla="*/ 30 w 26"/>
                <a:gd name="T19" fmla="*/ 12 h 38"/>
                <a:gd name="T20" fmla="*/ 28 w 26"/>
                <a:gd name="T21" fmla="*/ 16 h 38"/>
                <a:gd name="T22" fmla="*/ 23 w 26"/>
                <a:gd name="T23" fmla="*/ 24 h 38"/>
                <a:gd name="T24" fmla="*/ 0 w 26"/>
                <a:gd name="T25" fmla="*/ 46 h 38"/>
                <a:gd name="T26" fmla="*/ 32 w 26"/>
                <a:gd name="T27" fmla="*/ 46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8"/>
                <a:gd name="T44" fmla="*/ 26 w 26"/>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8">
                  <a:moveTo>
                    <a:pt x="2" y="9"/>
                  </a:moveTo>
                  <a:lnTo>
                    <a:pt x="2" y="7"/>
                  </a:lnTo>
                  <a:lnTo>
                    <a:pt x="4" y="3"/>
                  </a:lnTo>
                  <a:lnTo>
                    <a:pt x="6" y="1"/>
                  </a:lnTo>
                  <a:lnTo>
                    <a:pt x="10" y="0"/>
                  </a:lnTo>
                  <a:lnTo>
                    <a:pt x="16" y="0"/>
                  </a:lnTo>
                  <a:lnTo>
                    <a:pt x="20" y="1"/>
                  </a:lnTo>
                  <a:lnTo>
                    <a:pt x="22" y="3"/>
                  </a:lnTo>
                  <a:lnTo>
                    <a:pt x="24" y="7"/>
                  </a:lnTo>
                  <a:lnTo>
                    <a:pt x="24" y="10"/>
                  </a:lnTo>
                  <a:lnTo>
                    <a:pt x="22" y="13"/>
                  </a:lnTo>
                  <a:lnTo>
                    <a:pt x="18" y="19"/>
                  </a:lnTo>
                  <a:lnTo>
                    <a:pt x="0" y="37"/>
                  </a:lnTo>
                  <a:lnTo>
                    <a:pt x="25" y="3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24" name="Line 53"/>
            <p:cNvSpPr>
              <a:spLocks noChangeShapeType="1"/>
            </p:cNvSpPr>
            <p:nvPr/>
          </p:nvSpPr>
          <p:spPr bwMode="auto">
            <a:xfrm flipH="1">
              <a:off x="2793" y="1798"/>
              <a:ext cx="4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25" name="Freeform 54"/>
            <p:cNvSpPr>
              <a:spLocks/>
            </p:cNvSpPr>
            <p:nvPr/>
          </p:nvSpPr>
          <p:spPr bwMode="auto">
            <a:xfrm>
              <a:off x="2851" y="1774"/>
              <a:ext cx="22" cy="45"/>
            </a:xfrm>
            <a:custGeom>
              <a:avLst/>
              <a:gdLst>
                <a:gd name="T0" fmla="*/ 0 w 17"/>
                <a:gd name="T1" fmla="*/ 9 h 37"/>
                <a:gd name="T2" fmla="*/ 9 w 17"/>
                <a:gd name="T3" fmla="*/ 5 h 37"/>
                <a:gd name="T4" fmla="*/ 21 w 17"/>
                <a:gd name="T5" fmla="*/ 0 h 37"/>
                <a:gd name="T6" fmla="*/ 21 w 17"/>
                <a:gd name="T7" fmla="*/ 44 h 37"/>
                <a:gd name="T8" fmla="*/ 0 60000 65536"/>
                <a:gd name="T9" fmla="*/ 0 60000 65536"/>
                <a:gd name="T10" fmla="*/ 0 60000 65536"/>
                <a:gd name="T11" fmla="*/ 0 60000 65536"/>
                <a:gd name="T12" fmla="*/ 0 w 17"/>
                <a:gd name="T13" fmla="*/ 0 h 37"/>
                <a:gd name="T14" fmla="*/ 17 w 17"/>
                <a:gd name="T15" fmla="*/ 37 h 37"/>
              </a:gdLst>
              <a:ahLst/>
              <a:cxnLst>
                <a:cxn ang="T8">
                  <a:pos x="T0" y="T1"/>
                </a:cxn>
                <a:cxn ang="T9">
                  <a:pos x="T2" y="T3"/>
                </a:cxn>
                <a:cxn ang="T10">
                  <a:pos x="T4" y="T5"/>
                </a:cxn>
                <a:cxn ang="T11">
                  <a:pos x="T6" y="T7"/>
                </a:cxn>
              </a:cxnLst>
              <a:rect l="T12" t="T13" r="T14" b="T15"/>
              <a:pathLst>
                <a:path w="17" h="37">
                  <a:moveTo>
                    <a:pt x="0" y="7"/>
                  </a:moveTo>
                  <a:lnTo>
                    <a:pt x="7" y="4"/>
                  </a:lnTo>
                  <a:lnTo>
                    <a:pt x="16" y="0"/>
                  </a:lnTo>
                  <a:lnTo>
                    <a:pt x="16" y="3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26" name="Freeform 55"/>
            <p:cNvSpPr>
              <a:spLocks/>
            </p:cNvSpPr>
            <p:nvPr/>
          </p:nvSpPr>
          <p:spPr bwMode="auto">
            <a:xfrm>
              <a:off x="2887" y="1774"/>
              <a:ext cx="33" cy="45"/>
            </a:xfrm>
            <a:custGeom>
              <a:avLst/>
              <a:gdLst>
                <a:gd name="T0" fmla="*/ 5 w 26"/>
                <a:gd name="T1" fmla="*/ 1 h 37"/>
                <a:gd name="T2" fmla="*/ 13 w 26"/>
                <a:gd name="T3" fmla="*/ 0 h 37"/>
                <a:gd name="T4" fmla="*/ 5 w 26"/>
                <a:gd name="T5" fmla="*/ 1 h 37"/>
                <a:gd name="T6" fmla="*/ 3 w 26"/>
                <a:gd name="T7" fmla="*/ 5 h 37"/>
                <a:gd name="T8" fmla="*/ 3 w 26"/>
                <a:gd name="T9" fmla="*/ 10 h 37"/>
                <a:gd name="T10" fmla="*/ 5 w 26"/>
                <a:gd name="T11" fmla="*/ 15 h 37"/>
                <a:gd name="T12" fmla="*/ 10 w 26"/>
                <a:gd name="T13" fmla="*/ 17 h 37"/>
                <a:gd name="T14" fmla="*/ 19 w 26"/>
                <a:gd name="T15" fmla="*/ 19 h 37"/>
                <a:gd name="T16" fmla="*/ 25 w 26"/>
                <a:gd name="T17" fmla="*/ 21 h 37"/>
                <a:gd name="T18" fmla="*/ 30 w 26"/>
                <a:gd name="T19" fmla="*/ 24 h 37"/>
                <a:gd name="T20" fmla="*/ 32 w 26"/>
                <a:gd name="T21" fmla="*/ 29 h 37"/>
                <a:gd name="T22" fmla="*/ 32 w 26"/>
                <a:gd name="T23" fmla="*/ 36 h 37"/>
                <a:gd name="T24" fmla="*/ 30 w 26"/>
                <a:gd name="T25" fmla="*/ 40 h 37"/>
                <a:gd name="T26" fmla="*/ 28 w 26"/>
                <a:gd name="T27" fmla="*/ 43 h 37"/>
                <a:gd name="T28" fmla="*/ 20 w 26"/>
                <a:gd name="T29" fmla="*/ 44 h 37"/>
                <a:gd name="T30" fmla="*/ 13 w 26"/>
                <a:gd name="T31" fmla="*/ 44 h 37"/>
                <a:gd name="T32" fmla="*/ 5 w 26"/>
                <a:gd name="T33" fmla="*/ 43 h 37"/>
                <a:gd name="T34" fmla="*/ 3 w 26"/>
                <a:gd name="T35" fmla="*/ 40 h 37"/>
                <a:gd name="T36" fmla="*/ 0 w 26"/>
                <a:gd name="T37" fmla="*/ 36 h 37"/>
                <a:gd name="T38" fmla="*/ 0 w 26"/>
                <a:gd name="T39" fmla="*/ 29 h 37"/>
                <a:gd name="T40" fmla="*/ 3 w 26"/>
                <a:gd name="T41" fmla="*/ 24 h 37"/>
                <a:gd name="T42" fmla="*/ 8 w 26"/>
                <a:gd name="T43" fmla="*/ 21 h 37"/>
                <a:gd name="T44" fmla="*/ 14 w 26"/>
                <a:gd name="T45" fmla="*/ 19 h 37"/>
                <a:gd name="T46" fmla="*/ 23 w 26"/>
                <a:gd name="T47" fmla="*/ 17 h 37"/>
                <a:gd name="T48" fmla="*/ 28 w 26"/>
                <a:gd name="T49" fmla="*/ 15 h 37"/>
                <a:gd name="T50" fmla="*/ 30 w 26"/>
                <a:gd name="T51" fmla="*/ 10 h 37"/>
                <a:gd name="T52" fmla="*/ 30 w 26"/>
                <a:gd name="T53" fmla="*/ 5 h 37"/>
                <a:gd name="T54" fmla="*/ 28 w 26"/>
                <a:gd name="T55" fmla="*/ 1 h 37"/>
                <a:gd name="T56" fmla="*/ 20 w 26"/>
                <a:gd name="T57" fmla="*/ 0 h 37"/>
                <a:gd name="T58" fmla="*/ 13 w 26"/>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37"/>
                <a:gd name="T92" fmla="*/ 26 w 26"/>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37">
                  <a:moveTo>
                    <a:pt x="4" y="1"/>
                  </a:moveTo>
                  <a:lnTo>
                    <a:pt x="10" y="0"/>
                  </a:lnTo>
                  <a:lnTo>
                    <a:pt x="4" y="1"/>
                  </a:lnTo>
                  <a:lnTo>
                    <a:pt x="2" y="4"/>
                  </a:lnTo>
                  <a:lnTo>
                    <a:pt x="2" y="8"/>
                  </a:lnTo>
                  <a:lnTo>
                    <a:pt x="4" y="12"/>
                  </a:lnTo>
                  <a:lnTo>
                    <a:pt x="8" y="14"/>
                  </a:lnTo>
                  <a:lnTo>
                    <a:pt x="15" y="16"/>
                  </a:lnTo>
                  <a:lnTo>
                    <a:pt x="20" y="17"/>
                  </a:lnTo>
                  <a:lnTo>
                    <a:pt x="24" y="20"/>
                  </a:lnTo>
                  <a:lnTo>
                    <a:pt x="25" y="24"/>
                  </a:lnTo>
                  <a:lnTo>
                    <a:pt x="25" y="30"/>
                  </a:lnTo>
                  <a:lnTo>
                    <a:pt x="24" y="33"/>
                  </a:lnTo>
                  <a:lnTo>
                    <a:pt x="22" y="35"/>
                  </a:lnTo>
                  <a:lnTo>
                    <a:pt x="16" y="36"/>
                  </a:lnTo>
                  <a:lnTo>
                    <a:pt x="10" y="36"/>
                  </a:lnTo>
                  <a:lnTo>
                    <a:pt x="4" y="35"/>
                  </a:lnTo>
                  <a:lnTo>
                    <a:pt x="2" y="33"/>
                  </a:lnTo>
                  <a:lnTo>
                    <a:pt x="0" y="30"/>
                  </a:lnTo>
                  <a:lnTo>
                    <a:pt x="0" y="24"/>
                  </a:lnTo>
                  <a:lnTo>
                    <a:pt x="2" y="20"/>
                  </a:lnTo>
                  <a:lnTo>
                    <a:pt x="6" y="17"/>
                  </a:lnTo>
                  <a:lnTo>
                    <a:pt x="11" y="16"/>
                  </a:lnTo>
                  <a:lnTo>
                    <a:pt x="18" y="14"/>
                  </a:lnTo>
                  <a:lnTo>
                    <a:pt x="22" y="12"/>
                  </a:lnTo>
                  <a:lnTo>
                    <a:pt x="24" y="8"/>
                  </a:lnTo>
                  <a:lnTo>
                    <a:pt x="24" y="4"/>
                  </a:lnTo>
                  <a:lnTo>
                    <a:pt x="22" y="1"/>
                  </a:lnTo>
                  <a:lnTo>
                    <a:pt x="16" y="0"/>
                  </a:lnTo>
                  <a:lnTo>
                    <a:pt x="1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27" name="Line 56"/>
            <p:cNvSpPr>
              <a:spLocks noChangeShapeType="1"/>
            </p:cNvSpPr>
            <p:nvPr/>
          </p:nvSpPr>
          <p:spPr bwMode="auto">
            <a:xfrm flipH="1">
              <a:off x="2788" y="1926"/>
              <a:ext cx="3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28" name="Freeform 57"/>
            <p:cNvSpPr>
              <a:spLocks/>
            </p:cNvSpPr>
            <p:nvPr/>
          </p:nvSpPr>
          <p:spPr bwMode="auto">
            <a:xfrm>
              <a:off x="2846" y="1900"/>
              <a:ext cx="32" cy="47"/>
            </a:xfrm>
            <a:custGeom>
              <a:avLst/>
              <a:gdLst>
                <a:gd name="T0" fmla="*/ 3 w 25"/>
                <a:gd name="T1" fmla="*/ 11 h 38"/>
                <a:gd name="T2" fmla="*/ 3 w 25"/>
                <a:gd name="T3" fmla="*/ 9 h 38"/>
                <a:gd name="T4" fmla="*/ 5 w 25"/>
                <a:gd name="T5" fmla="*/ 4 h 38"/>
                <a:gd name="T6" fmla="*/ 6 w 25"/>
                <a:gd name="T7" fmla="*/ 2 h 38"/>
                <a:gd name="T8" fmla="*/ 10 w 25"/>
                <a:gd name="T9" fmla="*/ 0 h 38"/>
                <a:gd name="T10" fmla="*/ 20 w 25"/>
                <a:gd name="T11" fmla="*/ 0 h 38"/>
                <a:gd name="T12" fmla="*/ 26 w 25"/>
                <a:gd name="T13" fmla="*/ 2 h 38"/>
                <a:gd name="T14" fmla="*/ 27 w 25"/>
                <a:gd name="T15" fmla="*/ 4 h 38"/>
                <a:gd name="T16" fmla="*/ 29 w 25"/>
                <a:gd name="T17" fmla="*/ 9 h 38"/>
                <a:gd name="T18" fmla="*/ 29 w 25"/>
                <a:gd name="T19" fmla="*/ 12 h 38"/>
                <a:gd name="T20" fmla="*/ 27 w 25"/>
                <a:gd name="T21" fmla="*/ 17 h 38"/>
                <a:gd name="T22" fmla="*/ 22 w 25"/>
                <a:gd name="T23" fmla="*/ 24 h 38"/>
                <a:gd name="T24" fmla="*/ 0 w 25"/>
                <a:gd name="T25" fmla="*/ 46 h 38"/>
                <a:gd name="T26" fmla="*/ 31 w 25"/>
                <a:gd name="T27" fmla="*/ 46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38"/>
                <a:gd name="T44" fmla="*/ 25 w 25"/>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38">
                  <a:moveTo>
                    <a:pt x="2" y="9"/>
                  </a:moveTo>
                  <a:lnTo>
                    <a:pt x="2" y="7"/>
                  </a:lnTo>
                  <a:lnTo>
                    <a:pt x="4" y="3"/>
                  </a:lnTo>
                  <a:lnTo>
                    <a:pt x="5" y="2"/>
                  </a:lnTo>
                  <a:lnTo>
                    <a:pt x="8" y="0"/>
                  </a:lnTo>
                  <a:lnTo>
                    <a:pt x="16" y="0"/>
                  </a:lnTo>
                  <a:lnTo>
                    <a:pt x="20" y="2"/>
                  </a:lnTo>
                  <a:lnTo>
                    <a:pt x="21" y="3"/>
                  </a:lnTo>
                  <a:lnTo>
                    <a:pt x="23" y="7"/>
                  </a:lnTo>
                  <a:lnTo>
                    <a:pt x="23" y="10"/>
                  </a:lnTo>
                  <a:lnTo>
                    <a:pt x="21" y="14"/>
                  </a:lnTo>
                  <a:lnTo>
                    <a:pt x="17" y="19"/>
                  </a:lnTo>
                  <a:lnTo>
                    <a:pt x="0" y="37"/>
                  </a:lnTo>
                  <a:lnTo>
                    <a:pt x="24" y="3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29" name="Line 58"/>
            <p:cNvSpPr>
              <a:spLocks noChangeShapeType="1"/>
            </p:cNvSpPr>
            <p:nvPr/>
          </p:nvSpPr>
          <p:spPr bwMode="auto">
            <a:xfrm flipV="1">
              <a:off x="2892" y="1900"/>
              <a:ext cx="21" cy="3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30" name="Line 59"/>
            <p:cNvSpPr>
              <a:spLocks noChangeShapeType="1"/>
            </p:cNvSpPr>
            <p:nvPr/>
          </p:nvSpPr>
          <p:spPr bwMode="auto">
            <a:xfrm flipH="1">
              <a:off x="2892" y="1931"/>
              <a:ext cx="3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31" name="Line 60"/>
            <p:cNvSpPr>
              <a:spLocks noChangeShapeType="1"/>
            </p:cNvSpPr>
            <p:nvPr/>
          </p:nvSpPr>
          <p:spPr bwMode="auto">
            <a:xfrm flipV="1">
              <a:off x="2913" y="1900"/>
              <a:ext cx="0" cy="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32" name="Freeform 61"/>
            <p:cNvSpPr>
              <a:spLocks/>
            </p:cNvSpPr>
            <p:nvPr/>
          </p:nvSpPr>
          <p:spPr bwMode="auto">
            <a:xfrm>
              <a:off x="2851" y="2220"/>
              <a:ext cx="28" cy="21"/>
            </a:xfrm>
            <a:custGeom>
              <a:avLst/>
              <a:gdLst>
                <a:gd name="T0" fmla="*/ 0 w 22"/>
                <a:gd name="T1" fmla="*/ 2 h 17"/>
                <a:gd name="T2" fmla="*/ 25 w 22"/>
                <a:gd name="T3" fmla="*/ 0 h 17"/>
                <a:gd name="T4" fmla="*/ 27 w 22"/>
                <a:gd name="T5" fmla="*/ 15 h 17"/>
                <a:gd name="T6" fmla="*/ 1 w 22"/>
                <a:gd name="T7" fmla="*/ 20 h 17"/>
                <a:gd name="T8" fmla="*/ 0 w 22"/>
                <a:gd name="T9" fmla="*/ 2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2"/>
                  </a:moveTo>
                  <a:lnTo>
                    <a:pt x="20" y="0"/>
                  </a:lnTo>
                  <a:lnTo>
                    <a:pt x="21" y="12"/>
                  </a:lnTo>
                  <a:lnTo>
                    <a:pt x="1"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33" name="Freeform 62"/>
            <p:cNvSpPr>
              <a:spLocks/>
            </p:cNvSpPr>
            <p:nvPr/>
          </p:nvSpPr>
          <p:spPr bwMode="auto">
            <a:xfrm>
              <a:off x="2877" y="2218"/>
              <a:ext cx="26" cy="21"/>
            </a:xfrm>
            <a:custGeom>
              <a:avLst/>
              <a:gdLst>
                <a:gd name="T0" fmla="*/ 0 w 21"/>
                <a:gd name="T1" fmla="*/ 2 h 17"/>
                <a:gd name="T2" fmla="*/ 24 w 21"/>
                <a:gd name="T3" fmla="*/ 0 h 17"/>
                <a:gd name="T4" fmla="*/ 25 w 21"/>
                <a:gd name="T5" fmla="*/ 17 h 17"/>
                <a:gd name="T6" fmla="*/ 1 w 21"/>
                <a:gd name="T7" fmla="*/ 20 h 17"/>
                <a:gd name="T8" fmla="*/ 0 w 21"/>
                <a:gd name="T9" fmla="*/ 2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2"/>
                  </a:moveTo>
                  <a:lnTo>
                    <a:pt x="19" y="0"/>
                  </a:lnTo>
                  <a:lnTo>
                    <a:pt x="20" y="14"/>
                  </a:lnTo>
                  <a:lnTo>
                    <a:pt x="1"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34" name="Freeform 63"/>
            <p:cNvSpPr>
              <a:spLocks/>
            </p:cNvSpPr>
            <p:nvPr/>
          </p:nvSpPr>
          <p:spPr bwMode="auto">
            <a:xfrm>
              <a:off x="2901" y="2216"/>
              <a:ext cx="24" cy="21"/>
            </a:xfrm>
            <a:custGeom>
              <a:avLst/>
              <a:gdLst>
                <a:gd name="T0" fmla="*/ 0 w 19"/>
                <a:gd name="T1" fmla="*/ 1 h 17"/>
                <a:gd name="T2" fmla="*/ 21 w 19"/>
                <a:gd name="T3" fmla="*/ 0 h 17"/>
                <a:gd name="T4" fmla="*/ 23 w 19"/>
                <a:gd name="T5" fmla="*/ 16 h 17"/>
                <a:gd name="T6" fmla="*/ 1 w 19"/>
                <a:gd name="T7" fmla="*/ 20 h 17"/>
                <a:gd name="T8" fmla="*/ 0 w 19"/>
                <a:gd name="T9" fmla="*/ 1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1"/>
                  </a:moveTo>
                  <a:lnTo>
                    <a:pt x="17" y="0"/>
                  </a:lnTo>
                  <a:lnTo>
                    <a:pt x="18" y="13"/>
                  </a:lnTo>
                  <a:lnTo>
                    <a:pt x="1"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35" name="Freeform 64"/>
            <p:cNvSpPr>
              <a:spLocks/>
            </p:cNvSpPr>
            <p:nvPr/>
          </p:nvSpPr>
          <p:spPr bwMode="auto">
            <a:xfrm>
              <a:off x="2922" y="2214"/>
              <a:ext cx="23" cy="21"/>
            </a:xfrm>
            <a:custGeom>
              <a:avLst/>
              <a:gdLst>
                <a:gd name="T0" fmla="*/ 0 w 18"/>
                <a:gd name="T1" fmla="*/ 2 h 17"/>
                <a:gd name="T2" fmla="*/ 20 w 18"/>
                <a:gd name="T3" fmla="*/ 0 h 17"/>
                <a:gd name="T4" fmla="*/ 22 w 18"/>
                <a:gd name="T5" fmla="*/ 17 h 17"/>
                <a:gd name="T6" fmla="*/ 1 w 18"/>
                <a:gd name="T7" fmla="*/ 20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16" y="0"/>
                  </a:lnTo>
                  <a:lnTo>
                    <a:pt x="17" y="14"/>
                  </a:lnTo>
                  <a:lnTo>
                    <a:pt x="1"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36" name="Freeform 65"/>
            <p:cNvSpPr>
              <a:spLocks/>
            </p:cNvSpPr>
            <p:nvPr/>
          </p:nvSpPr>
          <p:spPr bwMode="auto">
            <a:xfrm>
              <a:off x="2943" y="2213"/>
              <a:ext cx="21" cy="21"/>
            </a:xfrm>
            <a:custGeom>
              <a:avLst/>
              <a:gdLst>
                <a:gd name="T0" fmla="*/ 0 w 17"/>
                <a:gd name="T1" fmla="*/ 1 h 17"/>
                <a:gd name="T2" fmla="*/ 19 w 17"/>
                <a:gd name="T3" fmla="*/ 0 h 17"/>
                <a:gd name="T4" fmla="*/ 20 w 17"/>
                <a:gd name="T5" fmla="*/ 16 h 17"/>
                <a:gd name="T6" fmla="*/ 1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5" y="0"/>
                  </a:lnTo>
                  <a:lnTo>
                    <a:pt x="16" y="13"/>
                  </a:lnTo>
                  <a:lnTo>
                    <a:pt x="1"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37" name="Freeform 66"/>
            <p:cNvSpPr>
              <a:spLocks/>
            </p:cNvSpPr>
            <p:nvPr/>
          </p:nvSpPr>
          <p:spPr bwMode="auto">
            <a:xfrm>
              <a:off x="2962" y="2210"/>
              <a:ext cx="21" cy="21"/>
            </a:xfrm>
            <a:custGeom>
              <a:avLst/>
              <a:gdLst>
                <a:gd name="T0" fmla="*/ 0 w 17"/>
                <a:gd name="T1" fmla="*/ 2 h 17"/>
                <a:gd name="T2" fmla="*/ 20 w 17"/>
                <a:gd name="T3" fmla="*/ 0 h 17"/>
                <a:gd name="T4" fmla="*/ 20 w 17"/>
                <a:gd name="T5" fmla="*/ 17 h 17"/>
                <a:gd name="T6" fmla="*/ 1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6" y="0"/>
                  </a:lnTo>
                  <a:lnTo>
                    <a:pt x="16" y="14"/>
                  </a:lnTo>
                  <a:lnTo>
                    <a:pt x="1"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38" name="Freeform 67"/>
            <p:cNvSpPr>
              <a:spLocks/>
            </p:cNvSpPr>
            <p:nvPr/>
          </p:nvSpPr>
          <p:spPr bwMode="auto">
            <a:xfrm>
              <a:off x="2978" y="2209"/>
              <a:ext cx="22" cy="21"/>
            </a:xfrm>
            <a:custGeom>
              <a:avLst/>
              <a:gdLst>
                <a:gd name="T0" fmla="*/ 0 w 17"/>
                <a:gd name="T1" fmla="*/ 1 h 17"/>
                <a:gd name="T2" fmla="*/ 18 w 17"/>
                <a:gd name="T3" fmla="*/ 0 h 17"/>
                <a:gd name="T4" fmla="*/ 21 w 17"/>
                <a:gd name="T5" fmla="*/ 17 h 17"/>
                <a:gd name="T6" fmla="*/ 0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4"/>
                  </a:lnTo>
                  <a:lnTo>
                    <a:pt x="0"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39" name="Freeform 68"/>
            <p:cNvSpPr>
              <a:spLocks/>
            </p:cNvSpPr>
            <p:nvPr/>
          </p:nvSpPr>
          <p:spPr bwMode="auto">
            <a:xfrm>
              <a:off x="2993" y="2209"/>
              <a:ext cx="22" cy="21"/>
            </a:xfrm>
            <a:custGeom>
              <a:avLst/>
              <a:gdLst>
                <a:gd name="T0" fmla="*/ 0 w 17"/>
                <a:gd name="T1" fmla="*/ 0 h 17"/>
                <a:gd name="T2" fmla="*/ 21 w 17"/>
                <a:gd name="T3" fmla="*/ 0 h 17"/>
                <a:gd name="T4" fmla="*/ 21 w 17"/>
                <a:gd name="T5" fmla="*/ 17 h 17"/>
                <a:gd name="T6" fmla="*/ 1 w 17"/>
                <a:gd name="T7" fmla="*/ 2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4"/>
                  </a:lnTo>
                  <a:lnTo>
                    <a:pt x="1" y="16"/>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40" name="Freeform 69"/>
            <p:cNvSpPr>
              <a:spLocks/>
            </p:cNvSpPr>
            <p:nvPr/>
          </p:nvSpPr>
          <p:spPr bwMode="auto">
            <a:xfrm>
              <a:off x="3009" y="2207"/>
              <a:ext cx="21" cy="21"/>
            </a:xfrm>
            <a:custGeom>
              <a:avLst/>
              <a:gdLst>
                <a:gd name="T0" fmla="*/ 0 w 17"/>
                <a:gd name="T1" fmla="*/ 2 h 17"/>
                <a:gd name="T2" fmla="*/ 17 w 17"/>
                <a:gd name="T3" fmla="*/ 0 h 17"/>
                <a:gd name="T4" fmla="*/ 20 w 17"/>
                <a:gd name="T5" fmla="*/ 17 h 17"/>
                <a:gd name="T6" fmla="*/ 0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4"/>
                  </a:lnTo>
                  <a:lnTo>
                    <a:pt x="0"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41" name="Freeform 70"/>
            <p:cNvSpPr>
              <a:spLocks/>
            </p:cNvSpPr>
            <p:nvPr/>
          </p:nvSpPr>
          <p:spPr bwMode="auto">
            <a:xfrm>
              <a:off x="3021" y="2205"/>
              <a:ext cx="22" cy="21"/>
            </a:xfrm>
            <a:custGeom>
              <a:avLst/>
              <a:gdLst>
                <a:gd name="T0" fmla="*/ 0 w 17"/>
                <a:gd name="T1" fmla="*/ 1 h 17"/>
                <a:gd name="T2" fmla="*/ 21 w 17"/>
                <a:gd name="T3" fmla="*/ 0 h 17"/>
                <a:gd name="T4" fmla="*/ 21 w 17"/>
                <a:gd name="T5" fmla="*/ 17 h 17"/>
                <a:gd name="T6" fmla="*/ 1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6" y="0"/>
                  </a:lnTo>
                  <a:lnTo>
                    <a:pt x="16" y="14"/>
                  </a:lnTo>
                  <a:lnTo>
                    <a:pt x="1"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42" name="Freeform 71"/>
            <p:cNvSpPr>
              <a:spLocks/>
            </p:cNvSpPr>
            <p:nvPr/>
          </p:nvSpPr>
          <p:spPr bwMode="auto">
            <a:xfrm>
              <a:off x="3034" y="2204"/>
              <a:ext cx="22" cy="21"/>
            </a:xfrm>
            <a:custGeom>
              <a:avLst/>
              <a:gdLst>
                <a:gd name="T0" fmla="*/ 0 w 17"/>
                <a:gd name="T1" fmla="*/ 1 h 17"/>
                <a:gd name="T2" fmla="*/ 16 w 17"/>
                <a:gd name="T3" fmla="*/ 0 h 17"/>
                <a:gd name="T4" fmla="*/ 21 w 17"/>
                <a:gd name="T5" fmla="*/ 17 h 17"/>
                <a:gd name="T6" fmla="*/ 0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2" y="0"/>
                  </a:lnTo>
                  <a:lnTo>
                    <a:pt x="16" y="14"/>
                  </a:lnTo>
                  <a:lnTo>
                    <a:pt x="0"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43" name="Freeform 72"/>
            <p:cNvSpPr>
              <a:spLocks/>
            </p:cNvSpPr>
            <p:nvPr/>
          </p:nvSpPr>
          <p:spPr bwMode="auto">
            <a:xfrm>
              <a:off x="3044" y="2204"/>
              <a:ext cx="22" cy="21"/>
            </a:xfrm>
            <a:custGeom>
              <a:avLst/>
              <a:gdLst>
                <a:gd name="T0" fmla="*/ 0 w 17"/>
                <a:gd name="T1" fmla="*/ 0 h 17"/>
                <a:gd name="T2" fmla="*/ 18 w 17"/>
                <a:gd name="T3" fmla="*/ 0 h 17"/>
                <a:gd name="T4" fmla="*/ 21 w 17"/>
                <a:gd name="T5" fmla="*/ 20 h 17"/>
                <a:gd name="T6" fmla="*/ 4 w 17"/>
                <a:gd name="T7" fmla="*/ 2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4" y="0"/>
                  </a:lnTo>
                  <a:lnTo>
                    <a:pt x="16" y="16"/>
                  </a:lnTo>
                  <a:lnTo>
                    <a:pt x="3" y="16"/>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44" name="Freeform 73"/>
            <p:cNvSpPr>
              <a:spLocks/>
            </p:cNvSpPr>
            <p:nvPr/>
          </p:nvSpPr>
          <p:spPr bwMode="auto">
            <a:xfrm>
              <a:off x="3056" y="2204"/>
              <a:ext cx="21" cy="21"/>
            </a:xfrm>
            <a:custGeom>
              <a:avLst/>
              <a:gdLst>
                <a:gd name="T0" fmla="*/ 0 w 17"/>
                <a:gd name="T1" fmla="*/ 0 h 17"/>
                <a:gd name="T2" fmla="*/ 17 w 17"/>
                <a:gd name="T3" fmla="*/ 0 h 17"/>
                <a:gd name="T4" fmla="*/ 20 w 17"/>
                <a:gd name="T5" fmla="*/ 17 h 17"/>
                <a:gd name="T6" fmla="*/ 1 w 17"/>
                <a:gd name="T7" fmla="*/ 2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4" y="0"/>
                  </a:lnTo>
                  <a:lnTo>
                    <a:pt x="16" y="14"/>
                  </a:lnTo>
                  <a:lnTo>
                    <a:pt x="1" y="16"/>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45" name="Freeform 74"/>
            <p:cNvSpPr>
              <a:spLocks/>
            </p:cNvSpPr>
            <p:nvPr/>
          </p:nvSpPr>
          <p:spPr bwMode="auto">
            <a:xfrm>
              <a:off x="3067" y="2202"/>
              <a:ext cx="22" cy="21"/>
            </a:xfrm>
            <a:custGeom>
              <a:avLst/>
              <a:gdLst>
                <a:gd name="T0" fmla="*/ 0 w 17"/>
                <a:gd name="T1" fmla="*/ 2 h 17"/>
                <a:gd name="T2" fmla="*/ 18 w 17"/>
                <a:gd name="T3" fmla="*/ 0 h 17"/>
                <a:gd name="T4" fmla="*/ 21 w 17"/>
                <a:gd name="T5" fmla="*/ 17 h 17"/>
                <a:gd name="T6" fmla="*/ 1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4"/>
                  </a:lnTo>
                  <a:lnTo>
                    <a:pt x="1"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46" name="Freeform 75"/>
            <p:cNvSpPr>
              <a:spLocks/>
            </p:cNvSpPr>
            <p:nvPr/>
          </p:nvSpPr>
          <p:spPr bwMode="auto">
            <a:xfrm>
              <a:off x="3077" y="2200"/>
              <a:ext cx="22" cy="21"/>
            </a:xfrm>
            <a:custGeom>
              <a:avLst/>
              <a:gdLst>
                <a:gd name="T0" fmla="*/ 0 w 17"/>
                <a:gd name="T1" fmla="*/ 1 h 17"/>
                <a:gd name="T2" fmla="*/ 16 w 17"/>
                <a:gd name="T3" fmla="*/ 0 h 17"/>
                <a:gd name="T4" fmla="*/ 21 w 17"/>
                <a:gd name="T5" fmla="*/ 16 h 17"/>
                <a:gd name="T6" fmla="*/ 1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2" y="0"/>
                  </a:lnTo>
                  <a:lnTo>
                    <a:pt x="16" y="13"/>
                  </a:lnTo>
                  <a:lnTo>
                    <a:pt x="1"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47" name="Freeform 76"/>
            <p:cNvSpPr>
              <a:spLocks/>
            </p:cNvSpPr>
            <p:nvPr/>
          </p:nvSpPr>
          <p:spPr bwMode="auto">
            <a:xfrm>
              <a:off x="3087" y="2199"/>
              <a:ext cx="22" cy="21"/>
            </a:xfrm>
            <a:custGeom>
              <a:avLst/>
              <a:gdLst>
                <a:gd name="T0" fmla="*/ 0 w 17"/>
                <a:gd name="T1" fmla="*/ 1 h 17"/>
                <a:gd name="T2" fmla="*/ 16 w 17"/>
                <a:gd name="T3" fmla="*/ 0 h 17"/>
                <a:gd name="T4" fmla="*/ 21 w 17"/>
                <a:gd name="T5" fmla="*/ 20 h 17"/>
                <a:gd name="T6" fmla="*/ 4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2" y="0"/>
                  </a:lnTo>
                  <a:lnTo>
                    <a:pt x="16" y="16"/>
                  </a:lnTo>
                  <a:lnTo>
                    <a:pt x="3"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48" name="Freeform 77"/>
            <p:cNvSpPr>
              <a:spLocks/>
            </p:cNvSpPr>
            <p:nvPr/>
          </p:nvSpPr>
          <p:spPr bwMode="auto">
            <a:xfrm>
              <a:off x="3097" y="2198"/>
              <a:ext cx="22" cy="21"/>
            </a:xfrm>
            <a:custGeom>
              <a:avLst/>
              <a:gdLst>
                <a:gd name="T0" fmla="*/ 0 w 17"/>
                <a:gd name="T1" fmla="*/ 1 h 17"/>
                <a:gd name="T2" fmla="*/ 17 w 17"/>
                <a:gd name="T3" fmla="*/ 0 h 17"/>
                <a:gd name="T4" fmla="*/ 21 w 17"/>
                <a:gd name="T5" fmla="*/ 16 h 17"/>
                <a:gd name="T6" fmla="*/ 3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3" y="0"/>
                  </a:lnTo>
                  <a:lnTo>
                    <a:pt x="16" y="13"/>
                  </a:lnTo>
                  <a:lnTo>
                    <a:pt x="2"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49" name="Freeform 78"/>
            <p:cNvSpPr>
              <a:spLocks/>
            </p:cNvSpPr>
            <p:nvPr/>
          </p:nvSpPr>
          <p:spPr bwMode="auto">
            <a:xfrm>
              <a:off x="3109" y="2195"/>
              <a:ext cx="21" cy="21"/>
            </a:xfrm>
            <a:custGeom>
              <a:avLst/>
              <a:gdLst>
                <a:gd name="T0" fmla="*/ 0 w 17"/>
                <a:gd name="T1" fmla="*/ 2 h 17"/>
                <a:gd name="T2" fmla="*/ 16 w 17"/>
                <a:gd name="T3" fmla="*/ 0 h 17"/>
                <a:gd name="T4" fmla="*/ 20 w 17"/>
                <a:gd name="T5" fmla="*/ 16 h 17"/>
                <a:gd name="T6" fmla="*/ 2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3"/>
                  </a:lnTo>
                  <a:lnTo>
                    <a:pt x="2"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50" name="Freeform 79"/>
            <p:cNvSpPr>
              <a:spLocks/>
            </p:cNvSpPr>
            <p:nvPr/>
          </p:nvSpPr>
          <p:spPr bwMode="auto">
            <a:xfrm>
              <a:off x="3120" y="2193"/>
              <a:ext cx="22" cy="21"/>
            </a:xfrm>
            <a:custGeom>
              <a:avLst/>
              <a:gdLst>
                <a:gd name="T0" fmla="*/ 0 w 17"/>
                <a:gd name="T1" fmla="*/ 2 h 17"/>
                <a:gd name="T2" fmla="*/ 17 w 17"/>
                <a:gd name="T3" fmla="*/ 0 h 17"/>
                <a:gd name="T4" fmla="*/ 21 w 17"/>
                <a:gd name="T5" fmla="*/ 16 h 17"/>
                <a:gd name="T6" fmla="*/ 3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3"/>
                  </a:lnTo>
                  <a:lnTo>
                    <a:pt x="2"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51" name="Freeform 80"/>
            <p:cNvSpPr>
              <a:spLocks/>
            </p:cNvSpPr>
            <p:nvPr/>
          </p:nvSpPr>
          <p:spPr bwMode="auto">
            <a:xfrm>
              <a:off x="3132" y="2190"/>
              <a:ext cx="21" cy="21"/>
            </a:xfrm>
            <a:custGeom>
              <a:avLst/>
              <a:gdLst>
                <a:gd name="T0" fmla="*/ 0 w 17"/>
                <a:gd name="T1" fmla="*/ 2 h 17"/>
                <a:gd name="T2" fmla="*/ 12 w 17"/>
                <a:gd name="T3" fmla="*/ 0 h 17"/>
                <a:gd name="T4" fmla="*/ 20 w 17"/>
                <a:gd name="T5" fmla="*/ 16 h 17"/>
                <a:gd name="T6" fmla="*/ 2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0" y="0"/>
                  </a:lnTo>
                  <a:lnTo>
                    <a:pt x="16" y="13"/>
                  </a:lnTo>
                  <a:lnTo>
                    <a:pt x="2"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52" name="Freeform 81"/>
            <p:cNvSpPr>
              <a:spLocks/>
            </p:cNvSpPr>
            <p:nvPr/>
          </p:nvSpPr>
          <p:spPr bwMode="auto">
            <a:xfrm>
              <a:off x="3142" y="2188"/>
              <a:ext cx="21" cy="21"/>
            </a:xfrm>
            <a:custGeom>
              <a:avLst/>
              <a:gdLst>
                <a:gd name="T0" fmla="*/ 0 w 17"/>
                <a:gd name="T1" fmla="*/ 2 h 17"/>
                <a:gd name="T2" fmla="*/ 15 w 17"/>
                <a:gd name="T3" fmla="*/ 0 h 17"/>
                <a:gd name="T4" fmla="*/ 20 w 17"/>
                <a:gd name="T5" fmla="*/ 16 h 17"/>
                <a:gd name="T6" fmla="*/ 5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2" y="0"/>
                  </a:lnTo>
                  <a:lnTo>
                    <a:pt x="16" y="13"/>
                  </a:lnTo>
                  <a:lnTo>
                    <a:pt x="4"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53" name="Freeform 82"/>
            <p:cNvSpPr>
              <a:spLocks/>
            </p:cNvSpPr>
            <p:nvPr/>
          </p:nvSpPr>
          <p:spPr bwMode="auto">
            <a:xfrm>
              <a:off x="3155" y="2184"/>
              <a:ext cx="21" cy="21"/>
            </a:xfrm>
            <a:custGeom>
              <a:avLst/>
              <a:gdLst>
                <a:gd name="T0" fmla="*/ 0 w 17"/>
                <a:gd name="T1" fmla="*/ 4 h 17"/>
                <a:gd name="T2" fmla="*/ 15 w 17"/>
                <a:gd name="T3" fmla="*/ 0 h 17"/>
                <a:gd name="T4" fmla="*/ 20 w 17"/>
                <a:gd name="T5" fmla="*/ 16 h 17"/>
                <a:gd name="T6" fmla="*/ 4 w 17"/>
                <a:gd name="T7" fmla="*/ 20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2" y="0"/>
                  </a:lnTo>
                  <a:lnTo>
                    <a:pt x="16" y="13"/>
                  </a:lnTo>
                  <a:lnTo>
                    <a:pt x="3" y="16"/>
                  </a:lnTo>
                  <a:lnTo>
                    <a:pt x="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54" name="Freeform 83"/>
            <p:cNvSpPr>
              <a:spLocks/>
            </p:cNvSpPr>
            <p:nvPr/>
          </p:nvSpPr>
          <p:spPr bwMode="auto">
            <a:xfrm>
              <a:off x="3167" y="2182"/>
              <a:ext cx="22" cy="21"/>
            </a:xfrm>
            <a:custGeom>
              <a:avLst/>
              <a:gdLst>
                <a:gd name="T0" fmla="*/ 0 w 17"/>
                <a:gd name="T1" fmla="*/ 2 h 17"/>
                <a:gd name="T2" fmla="*/ 13 w 17"/>
                <a:gd name="T3" fmla="*/ 0 h 17"/>
                <a:gd name="T4" fmla="*/ 21 w 17"/>
                <a:gd name="T5" fmla="*/ 15 h 17"/>
                <a:gd name="T6" fmla="*/ 5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0" y="0"/>
                  </a:lnTo>
                  <a:lnTo>
                    <a:pt x="16" y="12"/>
                  </a:lnTo>
                  <a:lnTo>
                    <a:pt x="4"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55" name="Freeform 84"/>
            <p:cNvSpPr>
              <a:spLocks/>
            </p:cNvSpPr>
            <p:nvPr/>
          </p:nvSpPr>
          <p:spPr bwMode="auto">
            <a:xfrm>
              <a:off x="3177" y="2179"/>
              <a:ext cx="22" cy="21"/>
            </a:xfrm>
            <a:custGeom>
              <a:avLst/>
              <a:gdLst>
                <a:gd name="T0" fmla="*/ 0 w 17"/>
                <a:gd name="T1" fmla="*/ 2 h 17"/>
                <a:gd name="T2" fmla="*/ 14 w 17"/>
                <a:gd name="T3" fmla="*/ 0 h 17"/>
                <a:gd name="T4" fmla="*/ 21 w 17"/>
                <a:gd name="T5" fmla="*/ 15 h 17"/>
                <a:gd name="T6" fmla="*/ 5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1" y="0"/>
                  </a:lnTo>
                  <a:lnTo>
                    <a:pt x="16" y="12"/>
                  </a:lnTo>
                  <a:lnTo>
                    <a:pt x="4"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56" name="Freeform 85"/>
            <p:cNvSpPr>
              <a:spLocks/>
            </p:cNvSpPr>
            <p:nvPr/>
          </p:nvSpPr>
          <p:spPr bwMode="auto">
            <a:xfrm>
              <a:off x="3190" y="2174"/>
              <a:ext cx="22" cy="21"/>
            </a:xfrm>
            <a:custGeom>
              <a:avLst/>
              <a:gdLst>
                <a:gd name="T0" fmla="*/ 0 w 17"/>
                <a:gd name="T1" fmla="*/ 5 h 17"/>
                <a:gd name="T2" fmla="*/ 14 w 17"/>
                <a:gd name="T3" fmla="*/ 0 h 17"/>
                <a:gd name="T4" fmla="*/ 21 w 17"/>
                <a:gd name="T5" fmla="*/ 15 h 17"/>
                <a:gd name="T6" fmla="*/ 5 w 17"/>
                <a:gd name="T7" fmla="*/ 2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1" y="0"/>
                  </a:lnTo>
                  <a:lnTo>
                    <a:pt x="16" y="12"/>
                  </a:lnTo>
                  <a:lnTo>
                    <a:pt x="4"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57" name="Freeform 86"/>
            <p:cNvSpPr>
              <a:spLocks/>
            </p:cNvSpPr>
            <p:nvPr/>
          </p:nvSpPr>
          <p:spPr bwMode="auto">
            <a:xfrm>
              <a:off x="3203" y="2171"/>
              <a:ext cx="21" cy="21"/>
            </a:xfrm>
            <a:custGeom>
              <a:avLst/>
              <a:gdLst>
                <a:gd name="T0" fmla="*/ 0 w 17"/>
                <a:gd name="T1" fmla="*/ 4 h 17"/>
                <a:gd name="T2" fmla="*/ 14 w 17"/>
                <a:gd name="T3" fmla="*/ 0 h 17"/>
                <a:gd name="T4" fmla="*/ 20 w 17"/>
                <a:gd name="T5" fmla="*/ 15 h 17"/>
                <a:gd name="T6" fmla="*/ 5 w 17"/>
                <a:gd name="T7" fmla="*/ 20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1" y="0"/>
                  </a:lnTo>
                  <a:lnTo>
                    <a:pt x="16" y="12"/>
                  </a:lnTo>
                  <a:lnTo>
                    <a:pt x="4" y="16"/>
                  </a:lnTo>
                  <a:lnTo>
                    <a:pt x="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58" name="Freeform 87"/>
            <p:cNvSpPr>
              <a:spLocks/>
            </p:cNvSpPr>
            <p:nvPr/>
          </p:nvSpPr>
          <p:spPr bwMode="auto">
            <a:xfrm>
              <a:off x="3214" y="2167"/>
              <a:ext cx="22" cy="21"/>
            </a:xfrm>
            <a:custGeom>
              <a:avLst/>
              <a:gdLst>
                <a:gd name="T0" fmla="*/ 0 w 17"/>
                <a:gd name="T1" fmla="*/ 4 h 17"/>
                <a:gd name="T2" fmla="*/ 14 w 17"/>
                <a:gd name="T3" fmla="*/ 0 h 17"/>
                <a:gd name="T4" fmla="*/ 21 w 17"/>
                <a:gd name="T5" fmla="*/ 14 h 17"/>
                <a:gd name="T6" fmla="*/ 5 w 17"/>
                <a:gd name="T7" fmla="*/ 20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1" y="0"/>
                  </a:lnTo>
                  <a:lnTo>
                    <a:pt x="16" y="11"/>
                  </a:lnTo>
                  <a:lnTo>
                    <a:pt x="4" y="16"/>
                  </a:lnTo>
                  <a:lnTo>
                    <a:pt x="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59" name="Freeform 88"/>
            <p:cNvSpPr>
              <a:spLocks/>
            </p:cNvSpPr>
            <p:nvPr/>
          </p:nvSpPr>
          <p:spPr bwMode="auto">
            <a:xfrm>
              <a:off x="3227" y="2162"/>
              <a:ext cx="21" cy="21"/>
            </a:xfrm>
            <a:custGeom>
              <a:avLst/>
              <a:gdLst>
                <a:gd name="T0" fmla="*/ 0 w 17"/>
                <a:gd name="T1" fmla="*/ 5 h 17"/>
                <a:gd name="T2" fmla="*/ 14 w 17"/>
                <a:gd name="T3" fmla="*/ 0 h 17"/>
                <a:gd name="T4" fmla="*/ 20 w 17"/>
                <a:gd name="T5" fmla="*/ 15 h 17"/>
                <a:gd name="T6" fmla="*/ 5 w 17"/>
                <a:gd name="T7" fmla="*/ 2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1" y="0"/>
                  </a:lnTo>
                  <a:lnTo>
                    <a:pt x="16" y="12"/>
                  </a:lnTo>
                  <a:lnTo>
                    <a:pt x="4"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60" name="Freeform 89"/>
            <p:cNvSpPr>
              <a:spLocks/>
            </p:cNvSpPr>
            <p:nvPr/>
          </p:nvSpPr>
          <p:spPr bwMode="auto">
            <a:xfrm>
              <a:off x="3238" y="2158"/>
              <a:ext cx="22" cy="21"/>
            </a:xfrm>
            <a:custGeom>
              <a:avLst/>
              <a:gdLst>
                <a:gd name="T0" fmla="*/ 0 w 17"/>
                <a:gd name="T1" fmla="*/ 4 h 17"/>
                <a:gd name="T2" fmla="*/ 12 w 17"/>
                <a:gd name="T3" fmla="*/ 0 h 17"/>
                <a:gd name="T4" fmla="*/ 21 w 17"/>
                <a:gd name="T5" fmla="*/ 14 h 17"/>
                <a:gd name="T6" fmla="*/ 5 w 17"/>
                <a:gd name="T7" fmla="*/ 20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9" y="0"/>
                  </a:lnTo>
                  <a:lnTo>
                    <a:pt x="16" y="11"/>
                  </a:lnTo>
                  <a:lnTo>
                    <a:pt x="4" y="16"/>
                  </a:lnTo>
                  <a:lnTo>
                    <a:pt x="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61" name="Freeform 90"/>
            <p:cNvSpPr>
              <a:spLocks/>
            </p:cNvSpPr>
            <p:nvPr/>
          </p:nvSpPr>
          <p:spPr bwMode="auto">
            <a:xfrm>
              <a:off x="3248" y="2153"/>
              <a:ext cx="22" cy="21"/>
            </a:xfrm>
            <a:custGeom>
              <a:avLst/>
              <a:gdLst>
                <a:gd name="T0" fmla="*/ 0 w 17"/>
                <a:gd name="T1" fmla="*/ 5 h 17"/>
                <a:gd name="T2" fmla="*/ 14 w 17"/>
                <a:gd name="T3" fmla="*/ 0 h 17"/>
                <a:gd name="T4" fmla="*/ 21 w 17"/>
                <a:gd name="T5" fmla="*/ 15 h 17"/>
                <a:gd name="T6" fmla="*/ 6 w 17"/>
                <a:gd name="T7" fmla="*/ 2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1" y="0"/>
                  </a:lnTo>
                  <a:lnTo>
                    <a:pt x="16" y="12"/>
                  </a:lnTo>
                  <a:lnTo>
                    <a:pt x="5"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62" name="Freeform 91"/>
            <p:cNvSpPr>
              <a:spLocks/>
            </p:cNvSpPr>
            <p:nvPr/>
          </p:nvSpPr>
          <p:spPr bwMode="auto">
            <a:xfrm>
              <a:off x="3261" y="2150"/>
              <a:ext cx="22" cy="21"/>
            </a:xfrm>
            <a:custGeom>
              <a:avLst/>
              <a:gdLst>
                <a:gd name="T0" fmla="*/ 0 w 17"/>
                <a:gd name="T1" fmla="*/ 4 h 17"/>
                <a:gd name="T2" fmla="*/ 12 w 17"/>
                <a:gd name="T3" fmla="*/ 0 h 17"/>
                <a:gd name="T4" fmla="*/ 21 w 17"/>
                <a:gd name="T5" fmla="*/ 14 h 17"/>
                <a:gd name="T6" fmla="*/ 5 w 17"/>
                <a:gd name="T7" fmla="*/ 20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9" y="0"/>
                  </a:lnTo>
                  <a:lnTo>
                    <a:pt x="16" y="11"/>
                  </a:lnTo>
                  <a:lnTo>
                    <a:pt x="4" y="16"/>
                  </a:lnTo>
                  <a:lnTo>
                    <a:pt x="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63" name="Freeform 92"/>
            <p:cNvSpPr>
              <a:spLocks/>
            </p:cNvSpPr>
            <p:nvPr/>
          </p:nvSpPr>
          <p:spPr bwMode="auto">
            <a:xfrm>
              <a:off x="3271" y="2143"/>
              <a:ext cx="22" cy="21"/>
            </a:xfrm>
            <a:custGeom>
              <a:avLst/>
              <a:gdLst>
                <a:gd name="T0" fmla="*/ 0 w 17"/>
                <a:gd name="T1" fmla="*/ 6 h 17"/>
                <a:gd name="T2" fmla="*/ 13 w 17"/>
                <a:gd name="T3" fmla="*/ 0 h 17"/>
                <a:gd name="T4" fmla="*/ 21 w 17"/>
                <a:gd name="T5" fmla="*/ 12 h 17"/>
                <a:gd name="T6" fmla="*/ 6 w 17"/>
                <a:gd name="T7" fmla="*/ 2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0" y="0"/>
                  </a:lnTo>
                  <a:lnTo>
                    <a:pt x="16" y="10"/>
                  </a:lnTo>
                  <a:lnTo>
                    <a:pt x="5" y="16"/>
                  </a:lnTo>
                  <a:lnTo>
                    <a:pt x="0"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64" name="Freeform 93"/>
            <p:cNvSpPr>
              <a:spLocks/>
            </p:cNvSpPr>
            <p:nvPr/>
          </p:nvSpPr>
          <p:spPr bwMode="auto">
            <a:xfrm>
              <a:off x="3283" y="2138"/>
              <a:ext cx="21" cy="22"/>
            </a:xfrm>
            <a:custGeom>
              <a:avLst/>
              <a:gdLst>
                <a:gd name="T0" fmla="*/ 0 w 17"/>
                <a:gd name="T1" fmla="*/ 5 h 17"/>
                <a:gd name="T2" fmla="*/ 14 w 17"/>
                <a:gd name="T3" fmla="*/ 0 h 17"/>
                <a:gd name="T4" fmla="*/ 20 w 17"/>
                <a:gd name="T5" fmla="*/ 14 h 17"/>
                <a:gd name="T6" fmla="*/ 7 w 17"/>
                <a:gd name="T7" fmla="*/ 21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1" y="0"/>
                  </a:lnTo>
                  <a:lnTo>
                    <a:pt x="16" y="11"/>
                  </a:lnTo>
                  <a:lnTo>
                    <a:pt x="6"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65" name="Freeform 94"/>
            <p:cNvSpPr>
              <a:spLocks/>
            </p:cNvSpPr>
            <p:nvPr/>
          </p:nvSpPr>
          <p:spPr bwMode="auto">
            <a:xfrm>
              <a:off x="3294" y="2134"/>
              <a:ext cx="22" cy="21"/>
            </a:xfrm>
            <a:custGeom>
              <a:avLst/>
              <a:gdLst>
                <a:gd name="T0" fmla="*/ 0 w 17"/>
                <a:gd name="T1" fmla="*/ 5 h 17"/>
                <a:gd name="T2" fmla="*/ 13 w 17"/>
                <a:gd name="T3" fmla="*/ 0 h 17"/>
                <a:gd name="T4" fmla="*/ 21 w 17"/>
                <a:gd name="T5" fmla="*/ 14 h 17"/>
                <a:gd name="T6" fmla="*/ 6 w 17"/>
                <a:gd name="T7" fmla="*/ 2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0" y="0"/>
                  </a:lnTo>
                  <a:lnTo>
                    <a:pt x="16" y="11"/>
                  </a:lnTo>
                  <a:lnTo>
                    <a:pt x="5"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66" name="Freeform 95"/>
            <p:cNvSpPr>
              <a:spLocks/>
            </p:cNvSpPr>
            <p:nvPr/>
          </p:nvSpPr>
          <p:spPr bwMode="auto">
            <a:xfrm>
              <a:off x="3304" y="2129"/>
              <a:ext cx="22" cy="21"/>
            </a:xfrm>
            <a:custGeom>
              <a:avLst/>
              <a:gdLst>
                <a:gd name="T0" fmla="*/ 0 w 17"/>
                <a:gd name="T1" fmla="*/ 5 h 17"/>
                <a:gd name="T2" fmla="*/ 12 w 17"/>
                <a:gd name="T3" fmla="*/ 0 h 17"/>
                <a:gd name="T4" fmla="*/ 21 w 17"/>
                <a:gd name="T5" fmla="*/ 14 h 17"/>
                <a:gd name="T6" fmla="*/ 5 w 17"/>
                <a:gd name="T7" fmla="*/ 2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9" y="0"/>
                  </a:lnTo>
                  <a:lnTo>
                    <a:pt x="16" y="11"/>
                  </a:lnTo>
                  <a:lnTo>
                    <a:pt x="4"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67" name="Freeform 96"/>
            <p:cNvSpPr>
              <a:spLocks/>
            </p:cNvSpPr>
            <p:nvPr/>
          </p:nvSpPr>
          <p:spPr bwMode="auto">
            <a:xfrm>
              <a:off x="3314" y="2124"/>
              <a:ext cx="22" cy="21"/>
            </a:xfrm>
            <a:custGeom>
              <a:avLst/>
              <a:gdLst>
                <a:gd name="T0" fmla="*/ 0 w 17"/>
                <a:gd name="T1" fmla="*/ 5 h 17"/>
                <a:gd name="T2" fmla="*/ 12 w 17"/>
                <a:gd name="T3" fmla="*/ 0 h 17"/>
                <a:gd name="T4" fmla="*/ 21 w 17"/>
                <a:gd name="T5" fmla="*/ 12 h 17"/>
                <a:gd name="T6" fmla="*/ 8 w 17"/>
                <a:gd name="T7" fmla="*/ 2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9" y="0"/>
                  </a:lnTo>
                  <a:lnTo>
                    <a:pt x="16" y="10"/>
                  </a:lnTo>
                  <a:lnTo>
                    <a:pt x="6"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68" name="Freeform 97"/>
            <p:cNvSpPr>
              <a:spLocks/>
            </p:cNvSpPr>
            <p:nvPr/>
          </p:nvSpPr>
          <p:spPr bwMode="auto">
            <a:xfrm>
              <a:off x="3325" y="2117"/>
              <a:ext cx="21" cy="21"/>
            </a:xfrm>
            <a:custGeom>
              <a:avLst/>
              <a:gdLst>
                <a:gd name="T0" fmla="*/ 0 w 17"/>
                <a:gd name="T1" fmla="*/ 6 h 17"/>
                <a:gd name="T2" fmla="*/ 11 w 17"/>
                <a:gd name="T3" fmla="*/ 0 h 17"/>
                <a:gd name="T4" fmla="*/ 20 w 17"/>
                <a:gd name="T5" fmla="*/ 14 h 17"/>
                <a:gd name="T6" fmla="*/ 7 w 17"/>
                <a:gd name="T7" fmla="*/ 2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9" y="0"/>
                  </a:lnTo>
                  <a:lnTo>
                    <a:pt x="16" y="11"/>
                  </a:lnTo>
                  <a:lnTo>
                    <a:pt x="6" y="16"/>
                  </a:lnTo>
                  <a:lnTo>
                    <a:pt x="0"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69" name="Freeform 98"/>
            <p:cNvSpPr>
              <a:spLocks/>
            </p:cNvSpPr>
            <p:nvPr/>
          </p:nvSpPr>
          <p:spPr bwMode="auto">
            <a:xfrm>
              <a:off x="3335" y="2113"/>
              <a:ext cx="21" cy="21"/>
            </a:xfrm>
            <a:custGeom>
              <a:avLst/>
              <a:gdLst>
                <a:gd name="T0" fmla="*/ 0 w 17"/>
                <a:gd name="T1" fmla="*/ 5 h 17"/>
                <a:gd name="T2" fmla="*/ 11 w 17"/>
                <a:gd name="T3" fmla="*/ 0 h 17"/>
                <a:gd name="T4" fmla="*/ 20 w 17"/>
                <a:gd name="T5" fmla="*/ 14 h 17"/>
                <a:gd name="T6" fmla="*/ 7 w 17"/>
                <a:gd name="T7" fmla="*/ 2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9" y="0"/>
                  </a:lnTo>
                  <a:lnTo>
                    <a:pt x="16" y="11"/>
                  </a:lnTo>
                  <a:lnTo>
                    <a:pt x="6"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70" name="Freeform 99"/>
            <p:cNvSpPr>
              <a:spLocks/>
            </p:cNvSpPr>
            <p:nvPr/>
          </p:nvSpPr>
          <p:spPr bwMode="auto">
            <a:xfrm>
              <a:off x="3344" y="2106"/>
              <a:ext cx="21" cy="21"/>
            </a:xfrm>
            <a:custGeom>
              <a:avLst/>
              <a:gdLst>
                <a:gd name="T0" fmla="*/ 0 w 17"/>
                <a:gd name="T1" fmla="*/ 6 h 17"/>
                <a:gd name="T2" fmla="*/ 10 w 17"/>
                <a:gd name="T3" fmla="*/ 0 h 17"/>
                <a:gd name="T4" fmla="*/ 20 w 17"/>
                <a:gd name="T5" fmla="*/ 12 h 17"/>
                <a:gd name="T6" fmla="*/ 7 w 17"/>
                <a:gd name="T7" fmla="*/ 2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8" y="0"/>
                  </a:lnTo>
                  <a:lnTo>
                    <a:pt x="16" y="10"/>
                  </a:lnTo>
                  <a:lnTo>
                    <a:pt x="6" y="16"/>
                  </a:lnTo>
                  <a:lnTo>
                    <a:pt x="0"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71" name="Freeform 100"/>
            <p:cNvSpPr>
              <a:spLocks/>
            </p:cNvSpPr>
            <p:nvPr/>
          </p:nvSpPr>
          <p:spPr bwMode="auto">
            <a:xfrm>
              <a:off x="3352" y="2100"/>
              <a:ext cx="22" cy="21"/>
            </a:xfrm>
            <a:custGeom>
              <a:avLst/>
              <a:gdLst>
                <a:gd name="T0" fmla="*/ 0 w 17"/>
                <a:gd name="T1" fmla="*/ 6 h 17"/>
                <a:gd name="T2" fmla="*/ 10 w 17"/>
                <a:gd name="T3" fmla="*/ 0 h 17"/>
                <a:gd name="T4" fmla="*/ 21 w 17"/>
                <a:gd name="T5" fmla="*/ 12 h 17"/>
                <a:gd name="T6" fmla="*/ 8 w 17"/>
                <a:gd name="T7" fmla="*/ 2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8" y="0"/>
                  </a:lnTo>
                  <a:lnTo>
                    <a:pt x="16" y="10"/>
                  </a:lnTo>
                  <a:lnTo>
                    <a:pt x="6" y="16"/>
                  </a:lnTo>
                  <a:lnTo>
                    <a:pt x="0"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72" name="Freeform 101"/>
            <p:cNvSpPr>
              <a:spLocks/>
            </p:cNvSpPr>
            <p:nvPr/>
          </p:nvSpPr>
          <p:spPr bwMode="auto">
            <a:xfrm>
              <a:off x="3361" y="2095"/>
              <a:ext cx="22" cy="21"/>
            </a:xfrm>
            <a:custGeom>
              <a:avLst/>
              <a:gdLst>
                <a:gd name="T0" fmla="*/ 0 w 17"/>
                <a:gd name="T1" fmla="*/ 5 h 17"/>
                <a:gd name="T2" fmla="*/ 10 w 17"/>
                <a:gd name="T3" fmla="*/ 0 h 17"/>
                <a:gd name="T4" fmla="*/ 21 w 17"/>
                <a:gd name="T5" fmla="*/ 12 h 17"/>
                <a:gd name="T6" fmla="*/ 10 w 17"/>
                <a:gd name="T7" fmla="*/ 2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8" y="0"/>
                  </a:lnTo>
                  <a:lnTo>
                    <a:pt x="16" y="10"/>
                  </a:lnTo>
                  <a:lnTo>
                    <a:pt x="8"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73" name="Freeform 102"/>
            <p:cNvSpPr>
              <a:spLocks/>
            </p:cNvSpPr>
            <p:nvPr/>
          </p:nvSpPr>
          <p:spPr bwMode="auto">
            <a:xfrm>
              <a:off x="3370" y="2089"/>
              <a:ext cx="22" cy="21"/>
            </a:xfrm>
            <a:custGeom>
              <a:avLst/>
              <a:gdLst>
                <a:gd name="T0" fmla="*/ 0 w 17"/>
                <a:gd name="T1" fmla="*/ 6 h 17"/>
                <a:gd name="T2" fmla="*/ 10 w 17"/>
                <a:gd name="T3" fmla="*/ 0 h 17"/>
                <a:gd name="T4" fmla="*/ 21 w 17"/>
                <a:gd name="T5" fmla="*/ 12 h 17"/>
                <a:gd name="T6" fmla="*/ 10 w 17"/>
                <a:gd name="T7" fmla="*/ 2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8" y="0"/>
                  </a:lnTo>
                  <a:lnTo>
                    <a:pt x="16" y="10"/>
                  </a:lnTo>
                  <a:lnTo>
                    <a:pt x="8" y="16"/>
                  </a:lnTo>
                  <a:lnTo>
                    <a:pt x="0"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74" name="Freeform 103"/>
            <p:cNvSpPr>
              <a:spLocks/>
            </p:cNvSpPr>
            <p:nvPr/>
          </p:nvSpPr>
          <p:spPr bwMode="auto">
            <a:xfrm>
              <a:off x="3379" y="2083"/>
              <a:ext cx="22" cy="21"/>
            </a:xfrm>
            <a:custGeom>
              <a:avLst/>
              <a:gdLst>
                <a:gd name="T0" fmla="*/ 0 w 17"/>
                <a:gd name="T1" fmla="*/ 6 h 17"/>
                <a:gd name="T2" fmla="*/ 9 w 17"/>
                <a:gd name="T3" fmla="*/ 0 h 17"/>
                <a:gd name="T4" fmla="*/ 21 w 17"/>
                <a:gd name="T5" fmla="*/ 12 h 17"/>
                <a:gd name="T6" fmla="*/ 9 w 17"/>
                <a:gd name="T7" fmla="*/ 2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7" y="0"/>
                  </a:lnTo>
                  <a:lnTo>
                    <a:pt x="16" y="10"/>
                  </a:lnTo>
                  <a:lnTo>
                    <a:pt x="7" y="16"/>
                  </a:lnTo>
                  <a:lnTo>
                    <a:pt x="0"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75" name="Freeform 104"/>
            <p:cNvSpPr>
              <a:spLocks/>
            </p:cNvSpPr>
            <p:nvPr/>
          </p:nvSpPr>
          <p:spPr bwMode="auto">
            <a:xfrm>
              <a:off x="3387" y="2075"/>
              <a:ext cx="21" cy="21"/>
            </a:xfrm>
            <a:custGeom>
              <a:avLst/>
              <a:gdLst>
                <a:gd name="T0" fmla="*/ 0 w 17"/>
                <a:gd name="T1" fmla="*/ 7 h 17"/>
                <a:gd name="T2" fmla="*/ 10 w 17"/>
                <a:gd name="T3" fmla="*/ 0 h 17"/>
                <a:gd name="T4" fmla="*/ 20 w 17"/>
                <a:gd name="T5" fmla="*/ 12 h 17"/>
                <a:gd name="T6" fmla="*/ 10 w 17"/>
                <a:gd name="T7" fmla="*/ 20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8" y="0"/>
                  </a:lnTo>
                  <a:lnTo>
                    <a:pt x="16" y="10"/>
                  </a:lnTo>
                  <a:lnTo>
                    <a:pt x="8" y="16"/>
                  </a:lnTo>
                  <a:lnTo>
                    <a:pt x="0"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76" name="Freeform 105"/>
            <p:cNvSpPr>
              <a:spLocks/>
            </p:cNvSpPr>
            <p:nvPr/>
          </p:nvSpPr>
          <p:spPr bwMode="auto">
            <a:xfrm>
              <a:off x="3396" y="2070"/>
              <a:ext cx="21" cy="21"/>
            </a:xfrm>
            <a:custGeom>
              <a:avLst/>
              <a:gdLst>
                <a:gd name="T0" fmla="*/ 0 w 17"/>
                <a:gd name="T1" fmla="*/ 5 h 17"/>
                <a:gd name="T2" fmla="*/ 9 w 17"/>
                <a:gd name="T3" fmla="*/ 0 h 17"/>
                <a:gd name="T4" fmla="*/ 20 w 17"/>
                <a:gd name="T5" fmla="*/ 11 h 17"/>
                <a:gd name="T6" fmla="*/ 10 w 17"/>
                <a:gd name="T7" fmla="*/ 2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7" y="0"/>
                  </a:lnTo>
                  <a:lnTo>
                    <a:pt x="16" y="9"/>
                  </a:lnTo>
                  <a:lnTo>
                    <a:pt x="8"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77" name="Freeform 106"/>
            <p:cNvSpPr>
              <a:spLocks/>
            </p:cNvSpPr>
            <p:nvPr/>
          </p:nvSpPr>
          <p:spPr bwMode="auto">
            <a:xfrm>
              <a:off x="3403" y="2063"/>
              <a:ext cx="22" cy="21"/>
            </a:xfrm>
            <a:custGeom>
              <a:avLst/>
              <a:gdLst>
                <a:gd name="T0" fmla="*/ 0 w 17"/>
                <a:gd name="T1" fmla="*/ 7 h 17"/>
                <a:gd name="T2" fmla="*/ 8 w 17"/>
                <a:gd name="T3" fmla="*/ 0 h 17"/>
                <a:gd name="T4" fmla="*/ 21 w 17"/>
                <a:gd name="T5" fmla="*/ 12 h 17"/>
                <a:gd name="T6" fmla="*/ 10 w 17"/>
                <a:gd name="T7" fmla="*/ 20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6" y="0"/>
                  </a:lnTo>
                  <a:lnTo>
                    <a:pt x="16" y="10"/>
                  </a:lnTo>
                  <a:lnTo>
                    <a:pt x="8" y="16"/>
                  </a:lnTo>
                  <a:lnTo>
                    <a:pt x="0"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78" name="Freeform 107"/>
            <p:cNvSpPr>
              <a:spLocks/>
            </p:cNvSpPr>
            <p:nvPr/>
          </p:nvSpPr>
          <p:spPr bwMode="auto">
            <a:xfrm>
              <a:off x="3411" y="2057"/>
              <a:ext cx="21" cy="21"/>
            </a:xfrm>
            <a:custGeom>
              <a:avLst/>
              <a:gdLst>
                <a:gd name="T0" fmla="*/ 0 w 17"/>
                <a:gd name="T1" fmla="*/ 6 h 17"/>
                <a:gd name="T2" fmla="*/ 7 w 17"/>
                <a:gd name="T3" fmla="*/ 0 h 17"/>
                <a:gd name="T4" fmla="*/ 20 w 17"/>
                <a:gd name="T5" fmla="*/ 11 h 17"/>
                <a:gd name="T6" fmla="*/ 11 w 17"/>
                <a:gd name="T7" fmla="*/ 2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6" y="0"/>
                  </a:lnTo>
                  <a:lnTo>
                    <a:pt x="16" y="9"/>
                  </a:lnTo>
                  <a:lnTo>
                    <a:pt x="9" y="16"/>
                  </a:lnTo>
                  <a:lnTo>
                    <a:pt x="0"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79" name="Freeform 108"/>
            <p:cNvSpPr>
              <a:spLocks/>
            </p:cNvSpPr>
            <p:nvPr/>
          </p:nvSpPr>
          <p:spPr bwMode="auto">
            <a:xfrm>
              <a:off x="3418" y="2051"/>
              <a:ext cx="22" cy="21"/>
            </a:xfrm>
            <a:custGeom>
              <a:avLst/>
              <a:gdLst>
                <a:gd name="T0" fmla="*/ 0 w 17"/>
                <a:gd name="T1" fmla="*/ 7 h 17"/>
                <a:gd name="T2" fmla="*/ 8 w 17"/>
                <a:gd name="T3" fmla="*/ 0 h 17"/>
                <a:gd name="T4" fmla="*/ 21 w 17"/>
                <a:gd name="T5" fmla="*/ 11 h 17"/>
                <a:gd name="T6" fmla="*/ 12 w 17"/>
                <a:gd name="T7" fmla="*/ 20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6" y="0"/>
                  </a:lnTo>
                  <a:lnTo>
                    <a:pt x="16" y="9"/>
                  </a:lnTo>
                  <a:lnTo>
                    <a:pt x="9" y="16"/>
                  </a:lnTo>
                  <a:lnTo>
                    <a:pt x="0"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80" name="Freeform 109"/>
            <p:cNvSpPr>
              <a:spLocks/>
            </p:cNvSpPr>
            <p:nvPr/>
          </p:nvSpPr>
          <p:spPr bwMode="auto">
            <a:xfrm>
              <a:off x="3426" y="2043"/>
              <a:ext cx="22" cy="21"/>
            </a:xfrm>
            <a:custGeom>
              <a:avLst/>
              <a:gdLst>
                <a:gd name="T0" fmla="*/ 0 w 17"/>
                <a:gd name="T1" fmla="*/ 7 h 17"/>
                <a:gd name="T2" fmla="*/ 8 w 17"/>
                <a:gd name="T3" fmla="*/ 0 h 17"/>
                <a:gd name="T4" fmla="*/ 21 w 17"/>
                <a:gd name="T5" fmla="*/ 11 h 17"/>
                <a:gd name="T6" fmla="*/ 12 w 17"/>
                <a:gd name="T7" fmla="*/ 20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6" y="0"/>
                  </a:lnTo>
                  <a:lnTo>
                    <a:pt x="16" y="9"/>
                  </a:lnTo>
                  <a:lnTo>
                    <a:pt x="9" y="16"/>
                  </a:lnTo>
                  <a:lnTo>
                    <a:pt x="0"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81" name="Freeform 110"/>
            <p:cNvSpPr>
              <a:spLocks/>
            </p:cNvSpPr>
            <p:nvPr/>
          </p:nvSpPr>
          <p:spPr bwMode="auto">
            <a:xfrm>
              <a:off x="3432" y="2036"/>
              <a:ext cx="22" cy="21"/>
            </a:xfrm>
            <a:custGeom>
              <a:avLst/>
              <a:gdLst>
                <a:gd name="T0" fmla="*/ 0 w 17"/>
                <a:gd name="T1" fmla="*/ 7 h 17"/>
                <a:gd name="T2" fmla="*/ 8 w 17"/>
                <a:gd name="T3" fmla="*/ 0 h 17"/>
                <a:gd name="T4" fmla="*/ 21 w 17"/>
                <a:gd name="T5" fmla="*/ 11 h 17"/>
                <a:gd name="T6" fmla="*/ 10 w 17"/>
                <a:gd name="T7" fmla="*/ 20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6" y="0"/>
                  </a:lnTo>
                  <a:lnTo>
                    <a:pt x="16" y="9"/>
                  </a:lnTo>
                  <a:lnTo>
                    <a:pt x="8" y="16"/>
                  </a:lnTo>
                  <a:lnTo>
                    <a:pt x="0"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82" name="Freeform 111"/>
            <p:cNvSpPr>
              <a:spLocks/>
            </p:cNvSpPr>
            <p:nvPr/>
          </p:nvSpPr>
          <p:spPr bwMode="auto">
            <a:xfrm>
              <a:off x="3440" y="2030"/>
              <a:ext cx="22" cy="21"/>
            </a:xfrm>
            <a:custGeom>
              <a:avLst/>
              <a:gdLst>
                <a:gd name="T0" fmla="*/ 0 w 17"/>
                <a:gd name="T1" fmla="*/ 7 h 17"/>
                <a:gd name="T2" fmla="*/ 8 w 17"/>
                <a:gd name="T3" fmla="*/ 0 h 17"/>
                <a:gd name="T4" fmla="*/ 21 w 17"/>
                <a:gd name="T5" fmla="*/ 10 h 17"/>
                <a:gd name="T6" fmla="*/ 14 w 17"/>
                <a:gd name="T7" fmla="*/ 20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6" y="0"/>
                  </a:lnTo>
                  <a:lnTo>
                    <a:pt x="16" y="8"/>
                  </a:lnTo>
                  <a:lnTo>
                    <a:pt x="11" y="16"/>
                  </a:lnTo>
                  <a:lnTo>
                    <a:pt x="0"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83" name="Freeform 112"/>
            <p:cNvSpPr>
              <a:spLocks/>
            </p:cNvSpPr>
            <p:nvPr/>
          </p:nvSpPr>
          <p:spPr bwMode="auto">
            <a:xfrm>
              <a:off x="3446" y="2021"/>
              <a:ext cx="22" cy="21"/>
            </a:xfrm>
            <a:custGeom>
              <a:avLst/>
              <a:gdLst>
                <a:gd name="T0" fmla="*/ 0 w 17"/>
                <a:gd name="T1" fmla="*/ 10 h 17"/>
                <a:gd name="T2" fmla="*/ 6 w 17"/>
                <a:gd name="T3" fmla="*/ 0 h 17"/>
                <a:gd name="T4" fmla="*/ 21 w 17"/>
                <a:gd name="T5" fmla="*/ 11 h 17"/>
                <a:gd name="T6" fmla="*/ 10 w 17"/>
                <a:gd name="T7" fmla="*/ 2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5" y="0"/>
                  </a:lnTo>
                  <a:lnTo>
                    <a:pt x="16" y="9"/>
                  </a:lnTo>
                  <a:lnTo>
                    <a:pt x="8" y="16"/>
                  </a:lnTo>
                  <a:lnTo>
                    <a:pt x="0"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84" name="Freeform 113"/>
            <p:cNvSpPr>
              <a:spLocks/>
            </p:cNvSpPr>
            <p:nvPr/>
          </p:nvSpPr>
          <p:spPr bwMode="auto">
            <a:xfrm>
              <a:off x="3453" y="2014"/>
              <a:ext cx="21" cy="21"/>
            </a:xfrm>
            <a:custGeom>
              <a:avLst/>
              <a:gdLst>
                <a:gd name="T0" fmla="*/ 0 w 17"/>
                <a:gd name="T1" fmla="*/ 7 h 17"/>
                <a:gd name="T2" fmla="*/ 7 w 17"/>
                <a:gd name="T3" fmla="*/ 0 h 17"/>
                <a:gd name="T4" fmla="*/ 20 w 17"/>
                <a:gd name="T5" fmla="*/ 10 h 17"/>
                <a:gd name="T6" fmla="*/ 12 w 17"/>
                <a:gd name="T7" fmla="*/ 20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6" y="0"/>
                  </a:lnTo>
                  <a:lnTo>
                    <a:pt x="16" y="8"/>
                  </a:lnTo>
                  <a:lnTo>
                    <a:pt x="10" y="16"/>
                  </a:lnTo>
                  <a:lnTo>
                    <a:pt x="0"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85" name="Freeform 114"/>
            <p:cNvSpPr>
              <a:spLocks/>
            </p:cNvSpPr>
            <p:nvPr/>
          </p:nvSpPr>
          <p:spPr bwMode="auto">
            <a:xfrm>
              <a:off x="3460" y="2005"/>
              <a:ext cx="22" cy="21"/>
            </a:xfrm>
            <a:custGeom>
              <a:avLst/>
              <a:gdLst>
                <a:gd name="T0" fmla="*/ 0 w 17"/>
                <a:gd name="T1" fmla="*/ 10 h 17"/>
                <a:gd name="T2" fmla="*/ 6 w 17"/>
                <a:gd name="T3" fmla="*/ 0 h 17"/>
                <a:gd name="T4" fmla="*/ 21 w 17"/>
                <a:gd name="T5" fmla="*/ 10 h 17"/>
                <a:gd name="T6" fmla="*/ 13 w 17"/>
                <a:gd name="T7" fmla="*/ 2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5" y="0"/>
                  </a:lnTo>
                  <a:lnTo>
                    <a:pt x="16" y="8"/>
                  </a:lnTo>
                  <a:lnTo>
                    <a:pt x="10" y="16"/>
                  </a:lnTo>
                  <a:lnTo>
                    <a:pt x="0"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86" name="Freeform 115"/>
            <p:cNvSpPr>
              <a:spLocks/>
            </p:cNvSpPr>
            <p:nvPr/>
          </p:nvSpPr>
          <p:spPr bwMode="auto">
            <a:xfrm>
              <a:off x="3467" y="1996"/>
              <a:ext cx="21" cy="21"/>
            </a:xfrm>
            <a:custGeom>
              <a:avLst/>
              <a:gdLst>
                <a:gd name="T0" fmla="*/ 0 w 17"/>
                <a:gd name="T1" fmla="*/ 10 h 17"/>
                <a:gd name="T2" fmla="*/ 7 w 17"/>
                <a:gd name="T3" fmla="*/ 0 h 17"/>
                <a:gd name="T4" fmla="*/ 20 w 17"/>
                <a:gd name="T5" fmla="*/ 10 h 17"/>
                <a:gd name="T6" fmla="*/ 11 w 17"/>
                <a:gd name="T7" fmla="*/ 2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6" y="0"/>
                  </a:lnTo>
                  <a:lnTo>
                    <a:pt x="16" y="8"/>
                  </a:lnTo>
                  <a:lnTo>
                    <a:pt x="9" y="16"/>
                  </a:lnTo>
                  <a:lnTo>
                    <a:pt x="0"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87" name="Freeform 116"/>
            <p:cNvSpPr>
              <a:spLocks/>
            </p:cNvSpPr>
            <p:nvPr/>
          </p:nvSpPr>
          <p:spPr bwMode="auto">
            <a:xfrm>
              <a:off x="3474" y="1986"/>
              <a:ext cx="22" cy="21"/>
            </a:xfrm>
            <a:custGeom>
              <a:avLst/>
              <a:gdLst>
                <a:gd name="T0" fmla="*/ 0 w 17"/>
                <a:gd name="T1" fmla="*/ 10 h 17"/>
                <a:gd name="T2" fmla="*/ 6 w 17"/>
                <a:gd name="T3" fmla="*/ 0 h 17"/>
                <a:gd name="T4" fmla="*/ 21 w 17"/>
                <a:gd name="T5" fmla="*/ 9 h 17"/>
                <a:gd name="T6" fmla="*/ 13 w 17"/>
                <a:gd name="T7" fmla="*/ 2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5" y="0"/>
                  </a:lnTo>
                  <a:lnTo>
                    <a:pt x="16" y="7"/>
                  </a:lnTo>
                  <a:lnTo>
                    <a:pt x="10" y="16"/>
                  </a:lnTo>
                  <a:lnTo>
                    <a:pt x="0"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88" name="Freeform 117"/>
            <p:cNvSpPr>
              <a:spLocks/>
            </p:cNvSpPr>
            <p:nvPr/>
          </p:nvSpPr>
          <p:spPr bwMode="auto">
            <a:xfrm>
              <a:off x="3481" y="1976"/>
              <a:ext cx="21" cy="21"/>
            </a:xfrm>
            <a:custGeom>
              <a:avLst/>
              <a:gdLst>
                <a:gd name="T0" fmla="*/ 0 w 17"/>
                <a:gd name="T1" fmla="*/ 10 h 17"/>
                <a:gd name="T2" fmla="*/ 7 w 17"/>
                <a:gd name="T3" fmla="*/ 0 h 17"/>
                <a:gd name="T4" fmla="*/ 20 w 17"/>
                <a:gd name="T5" fmla="*/ 7 h 17"/>
                <a:gd name="T6" fmla="*/ 11 w 17"/>
                <a:gd name="T7" fmla="*/ 2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6" y="0"/>
                  </a:lnTo>
                  <a:lnTo>
                    <a:pt x="16" y="6"/>
                  </a:lnTo>
                  <a:lnTo>
                    <a:pt x="9" y="16"/>
                  </a:lnTo>
                  <a:lnTo>
                    <a:pt x="0"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89" name="Freeform 118"/>
            <p:cNvSpPr>
              <a:spLocks/>
            </p:cNvSpPr>
            <p:nvPr/>
          </p:nvSpPr>
          <p:spPr bwMode="auto">
            <a:xfrm>
              <a:off x="3488" y="1967"/>
              <a:ext cx="22" cy="21"/>
            </a:xfrm>
            <a:custGeom>
              <a:avLst/>
              <a:gdLst>
                <a:gd name="T0" fmla="*/ 0 w 17"/>
                <a:gd name="T1" fmla="*/ 11 h 17"/>
                <a:gd name="T2" fmla="*/ 6 w 17"/>
                <a:gd name="T3" fmla="*/ 0 h 17"/>
                <a:gd name="T4" fmla="*/ 21 w 17"/>
                <a:gd name="T5" fmla="*/ 6 h 17"/>
                <a:gd name="T6" fmla="*/ 12 w 17"/>
                <a:gd name="T7" fmla="*/ 20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5" y="0"/>
                  </a:lnTo>
                  <a:lnTo>
                    <a:pt x="16" y="5"/>
                  </a:lnTo>
                  <a:lnTo>
                    <a:pt x="9" y="16"/>
                  </a:lnTo>
                  <a:lnTo>
                    <a:pt x="0"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90" name="Freeform 119"/>
            <p:cNvSpPr>
              <a:spLocks/>
            </p:cNvSpPr>
            <p:nvPr/>
          </p:nvSpPr>
          <p:spPr bwMode="auto">
            <a:xfrm>
              <a:off x="3495" y="1954"/>
              <a:ext cx="21" cy="21"/>
            </a:xfrm>
            <a:custGeom>
              <a:avLst/>
              <a:gdLst>
                <a:gd name="T0" fmla="*/ 0 w 17"/>
                <a:gd name="T1" fmla="*/ 12 h 17"/>
                <a:gd name="T2" fmla="*/ 7 w 17"/>
                <a:gd name="T3" fmla="*/ 0 h 17"/>
                <a:gd name="T4" fmla="*/ 20 w 17"/>
                <a:gd name="T5" fmla="*/ 7 h 17"/>
                <a:gd name="T6" fmla="*/ 12 w 17"/>
                <a:gd name="T7" fmla="*/ 2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6" y="0"/>
                  </a:lnTo>
                  <a:lnTo>
                    <a:pt x="16" y="6"/>
                  </a:lnTo>
                  <a:lnTo>
                    <a:pt x="10" y="16"/>
                  </a:lnTo>
                  <a:lnTo>
                    <a:pt x="0"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91" name="Freeform 120"/>
            <p:cNvSpPr>
              <a:spLocks/>
            </p:cNvSpPr>
            <p:nvPr/>
          </p:nvSpPr>
          <p:spPr bwMode="auto">
            <a:xfrm>
              <a:off x="3502" y="1943"/>
              <a:ext cx="22" cy="21"/>
            </a:xfrm>
            <a:custGeom>
              <a:avLst/>
              <a:gdLst>
                <a:gd name="T0" fmla="*/ 0 w 17"/>
                <a:gd name="T1" fmla="*/ 11 h 17"/>
                <a:gd name="T2" fmla="*/ 5 w 17"/>
                <a:gd name="T3" fmla="*/ 0 h 17"/>
                <a:gd name="T4" fmla="*/ 21 w 17"/>
                <a:gd name="T5" fmla="*/ 7 h 17"/>
                <a:gd name="T6" fmla="*/ 12 w 17"/>
                <a:gd name="T7" fmla="*/ 20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4" y="0"/>
                  </a:lnTo>
                  <a:lnTo>
                    <a:pt x="16" y="6"/>
                  </a:lnTo>
                  <a:lnTo>
                    <a:pt x="9" y="16"/>
                  </a:lnTo>
                  <a:lnTo>
                    <a:pt x="0"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92" name="Freeform 121"/>
            <p:cNvSpPr>
              <a:spLocks/>
            </p:cNvSpPr>
            <p:nvPr/>
          </p:nvSpPr>
          <p:spPr bwMode="auto">
            <a:xfrm>
              <a:off x="3507" y="1932"/>
              <a:ext cx="22" cy="21"/>
            </a:xfrm>
            <a:custGeom>
              <a:avLst/>
              <a:gdLst>
                <a:gd name="T0" fmla="*/ 0 w 17"/>
                <a:gd name="T1" fmla="*/ 11 h 17"/>
                <a:gd name="T2" fmla="*/ 8 w 17"/>
                <a:gd name="T3" fmla="*/ 0 h 17"/>
                <a:gd name="T4" fmla="*/ 21 w 17"/>
                <a:gd name="T5" fmla="*/ 7 h 17"/>
                <a:gd name="T6" fmla="*/ 14 w 17"/>
                <a:gd name="T7" fmla="*/ 20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6" y="0"/>
                  </a:lnTo>
                  <a:lnTo>
                    <a:pt x="16" y="6"/>
                  </a:lnTo>
                  <a:lnTo>
                    <a:pt x="11" y="16"/>
                  </a:lnTo>
                  <a:lnTo>
                    <a:pt x="0"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93" name="Freeform 122"/>
            <p:cNvSpPr>
              <a:spLocks/>
            </p:cNvSpPr>
            <p:nvPr/>
          </p:nvSpPr>
          <p:spPr bwMode="auto">
            <a:xfrm>
              <a:off x="3515" y="1922"/>
              <a:ext cx="21" cy="21"/>
            </a:xfrm>
            <a:custGeom>
              <a:avLst/>
              <a:gdLst>
                <a:gd name="T0" fmla="*/ 0 w 17"/>
                <a:gd name="T1" fmla="*/ 11 h 17"/>
                <a:gd name="T2" fmla="*/ 6 w 17"/>
                <a:gd name="T3" fmla="*/ 0 h 17"/>
                <a:gd name="T4" fmla="*/ 20 w 17"/>
                <a:gd name="T5" fmla="*/ 5 h 17"/>
                <a:gd name="T6" fmla="*/ 12 w 17"/>
                <a:gd name="T7" fmla="*/ 20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5" y="0"/>
                  </a:lnTo>
                  <a:lnTo>
                    <a:pt x="16" y="4"/>
                  </a:lnTo>
                  <a:lnTo>
                    <a:pt x="10" y="16"/>
                  </a:lnTo>
                  <a:lnTo>
                    <a:pt x="0"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94" name="Freeform 123"/>
            <p:cNvSpPr>
              <a:spLocks/>
            </p:cNvSpPr>
            <p:nvPr/>
          </p:nvSpPr>
          <p:spPr bwMode="auto">
            <a:xfrm>
              <a:off x="3521" y="1911"/>
              <a:ext cx="22" cy="21"/>
            </a:xfrm>
            <a:custGeom>
              <a:avLst/>
              <a:gdLst>
                <a:gd name="T0" fmla="*/ 0 w 17"/>
                <a:gd name="T1" fmla="*/ 14 h 17"/>
                <a:gd name="T2" fmla="*/ 5 w 17"/>
                <a:gd name="T3" fmla="*/ 0 h 17"/>
                <a:gd name="T4" fmla="*/ 21 w 17"/>
                <a:gd name="T5" fmla="*/ 7 h 17"/>
                <a:gd name="T6" fmla="*/ 13 w 17"/>
                <a:gd name="T7" fmla="*/ 20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4" y="0"/>
                  </a:lnTo>
                  <a:lnTo>
                    <a:pt x="16" y="6"/>
                  </a:lnTo>
                  <a:lnTo>
                    <a:pt x="10" y="16"/>
                  </a:lnTo>
                  <a:lnTo>
                    <a:pt x="0"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95" name="Freeform 124"/>
            <p:cNvSpPr>
              <a:spLocks/>
            </p:cNvSpPr>
            <p:nvPr/>
          </p:nvSpPr>
          <p:spPr bwMode="auto">
            <a:xfrm>
              <a:off x="3526" y="1900"/>
              <a:ext cx="22" cy="21"/>
            </a:xfrm>
            <a:custGeom>
              <a:avLst/>
              <a:gdLst>
                <a:gd name="T0" fmla="*/ 0 w 17"/>
                <a:gd name="T1" fmla="*/ 12 h 17"/>
                <a:gd name="T2" fmla="*/ 6 w 17"/>
                <a:gd name="T3" fmla="*/ 0 h 17"/>
                <a:gd name="T4" fmla="*/ 21 w 17"/>
                <a:gd name="T5" fmla="*/ 7 h 17"/>
                <a:gd name="T6" fmla="*/ 14 w 17"/>
                <a:gd name="T7" fmla="*/ 2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5" y="0"/>
                  </a:lnTo>
                  <a:lnTo>
                    <a:pt x="16" y="6"/>
                  </a:lnTo>
                  <a:lnTo>
                    <a:pt x="11" y="16"/>
                  </a:lnTo>
                  <a:lnTo>
                    <a:pt x="0"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96" name="Freeform 125"/>
            <p:cNvSpPr>
              <a:spLocks/>
            </p:cNvSpPr>
            <p:nvPr/>
          </p:nvSpPr>
          <p:spPr bwMode="auto">
            <a:xfrm>
              <a:off x="3533" y="1891"/>
              <a:ext cx="21" cy="21"/>
            </a:xfrm>
            <a:custGeom>
              <a:avLst/>
              <a:gdLst>
                <a:gd name="T0" fmla="*/ 0 w 17"/>
                <a:gd name="T1" fmla="*/ 10 h 17"/>
                <a:gd name="T2" fmla="*/ 5 w 17"/>
                <a:gd name="T3" fmla="*/ 0 h 17"/>
                <a:gd name="T4" fmla="*/ 20 w 17"/>
                <a:gd name="T5" fmla="*/ 7 h 17"/>
                <a:gd name="T6" fmla="*/ 14 w 17"/>
                <a:gd name="T7" fmla="*/ 2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4" y="0"/>
                  </a:lnTo>
                  <a:lnTo>
                    <a:pt x="16" y="6"/>
                  </a:lnTo>
                  <a:lnTo>
                    <a:pt x="11" y="16"/>
                  </a:lnTo>
                  <a:lnTo>
                    <a:pt x="0"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97" name="Freeform 126"/>
            <p:cNvSpPr>
              <a:spLocks/>
            </p:cNvSpPr>
            <p:nvPr/>
          </p:nvSpPr>
          <p:spPr bwMode="auto">
            <a:xfrm>
              <a:off x="3538" y="1882"/>
              <a:ext cx="21" cy="21"/>
            </a:xfrm>
            <a:custGeom>
              <a:avLst/>
              <a:gdLst>
                <a:gd name="T0" fmla="*/ 0 w 17"/>
                <a:gd name="T1" fmla="*/ 11 h 17"/>
                <a:gd name="T2" fmla="*/ 4 w 17"/>
                <a:gd name="T3" fmla="*/ 0 h 17"/>
                <a:gd name="T4" fmla="*/ 20 w 17"/>
                <a:gd name="T5" fmla="*/ 6 h 17"/>
                <a:gd name="T6" fmla="*/ 15 w 17"/>
                <a:gd name="T7" fmla="*/ 20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3" y="0"/>
                  </a:lnTo>
                  <a:lnTo>
                    <a:pt x="16" y="5"/>
                  </a:lnTo>
                  <a:lnTo>
                    <a:pt x="12" y="16"/>
                  </a:lnTo>
                  <a:lnTo>
                    <a:pt x="0"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98" name="Freeform 127"/>
            <p:cNvSpPr>
              <a:spLocks/>
            </p:cNvSpPr>
            <p:nvPr/>
          </p:nvSpPr>
          <p:spPr bwMode="auto">
            <a:xfrm>
              <a:off x="3542" y="1873"/>
              <a:ext cx="21" cy="21"/>
            </a:xfrm>
            <a:custGeom>
              <a:avLst/>
              <a:gdLst>
                <a:gd name="T0" fmla="*/ 0 w 17"/>
                <a:gd name="T1" fmla="*/ 12 h 17"/>
                <a:gd name="T2" fmla="*/ 2 w 17"/>
                <a:gd name="T3" fmla="*/ 0 h 17"/>
                <a:gd name="T4" fmla="*/ 20 w 17"/>
                <a:gd name="T5" fmla="*/ 7 h 17"/>
                <a:gd name="T6" fmla="*/ 14 w 17"/>
                <a:gd name="T7" fmla="*/ 2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2" y="0"/>
                  </a:lnTo>
                  <a:lnTo>
                    <a:pt x="16" y="6"/>
                  </a:lnTo>
                  <a:lnTo>
                    <a:pt x="11" y="16"/>
                  </a:lnTo>
                  <a:lnTo>
                    <a:pt x="0"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299" name="Freeform 128"/>
            <p:cNvSpPr>
              <a:spLocks/>
            </p:cNvSpPr>
            <p:nvPr/>
          </p:nvSpPr>
          <p:spPr bwMode="auto">
            <a:xfrm>
              <a:off x="3544" y="1865"/>
              <a:ext cx="22" cy="21"/>
            </a:xfrm>
            <a:custGeom>
              <a:avLst/>
              <a:gdLst>
                <a:gd name="T0" fmla="*/ 0 w 17"/>
                <a:gd name="T1" fmla="*/ 10 h 17"/>
                <a:gd name="T2" fmla="*/ 4 w 17"/>
                <a:gd name="T3" fmla="*/ 0 h 17"/>
                <a:gd name="T4" fmla="*/ 21 w 17"/>
                <a:gd name="T5" fmla="*/ 6 h 17"/>
                <a:gd name="T6" fmla="*/ 17 w 17"/>
                <a:gd name="T7" fmla="*/ 2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3" y="0"/>
                  </a:lnTo>
                  <a:lnTo>
                    <a:pt x="16" y="5"/>
                  </a:lnTo>
                  <a:lnTo>
                    <a:pt x="13" y="16"/>
                  </a:lnTo>
                  <a:lnTo>
                    <a:pt x="0"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00" name="Freeform 129"/>
            <p:cNvSpPr>
              <a:spLocks/>
            </p:cNvSpPr>
            <p:nvPr/>
          </p:nvSpPr>
          <p:spPr bwMode="auto">
            <a:xfrm>
              <a:off x="3548" y="1858"/>
              <a:ext cx="21" cy="21"/>
            </a:xfrm>
            <a:custGeom>
              <a:avLst/>
              <a:gdLst>
                <a:gd name="T0" fmla="*/ 0 w 17"/>
                <a:gd name="T1" fmla="*/ 11 h 17"/>
                <a:gd name="T2" fmla="*/ 4 w 17"/>
                <a:gd name="T3" fmla="*/ 0 h 17"/>
                <a:gd name="T4" fmla="*/ 20 w 17"/>
                <a:gd name="T5" fmla="*/ 7 h 17"/>
                <a:gd name="T6" fmla="*/ 16 w 17"/>
                <a:gd name="T7" fmla="*/ 20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3" y="0"/>
                  </a:lnTo>
                  <a:lnTo>
                    <a:pt x="16" y="6"/>
                  </a:lnTo>
                  <a:lnTo>
                    <a:pt x="13" y="16"/>
                  </a:lnTo>
                  <a:lnTo>
                    <a:pt x="0"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01" name="Freeform 130"/>
            <p:cNvSpPr>
              <a:spLocks/>
            </p:cNvSpPr>
            <p:nvPr/>
          </p:nvSpPr>
          <p:spPr bwMode="auto">
            <a:xfrm>
              <a:off x="3552" y="1849"/>
              <a:ext cx="21" cy="21"/>
            </a:xfrm>
            <a:custGeom>
              <a:avLst/>
              <a:gdLst>
                <a:gd name="T0" fmla="*/ 0 w 17"/>
                <a:gd name="T1" fmla="*/ 12 h 17"/>
                <a:gd name="T2" fmla="*/ 2 w 17"/>
                <a:gd name="T3" fmla="*/ 0 h 17"/>
                <a:gd name="T4" fmla="*/ 20 w 17"/>
                <a:gd name="T5" fmla="*/ 5 h 17"/>
                <a:gd name="T6" fmla="*/ 15 w 17"/>
                <a:gd name="T7" fmla="*/ 2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2" y="0"/>
                  </a:lnTo>
                  <a:lnTo>
                    <a:pt x="16" y="4"/>
                  </a:lnTo>
                  <a:lnTo>
                    <a:pt x="12" y="16"/>
                  </a:lnTo>
                  <a:lnTo>
                    <a:pt x="0"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02" name="Freeform 131"/>
            <p:cNvSpPr>
              <a:spLocks/>
            </p:cNvSpPr>
            <p:nvPr/>
          </p:nvSpPr>
          <p:spPr bwMode="auto">
            <a:xfrm>
              <a:off x="3554" y="1840"/>
              <a:ext cx="22" cy="21"/>
            </a:xfrm>
            <a:custGeom>
              <a:avLst/>
              <a:gdLst>
                <a:gd name="T0" fmla="*/ 0 w 17"/>
                <a:gd name="T1" fmla="*/ 14 h 17"/>
                <a:gd name="T2" fmla="*/ 3 w 17"/>
                <a:gd name="T3" fmla="*/ 0 h 17"/>
                <a:gd name="T4" fmla="*/ 21 w 17"/>
                <a:gd name="T5" fmla="*/ 7 h 17"/>
                <a:gd name="T6" fmla="*/ 17 w 17"/>
                <a:gd name="T7" fmla="*/ 20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2" y="0"/>
                  </a:lnTo>
                  <a:lnTo>
                    <a:pt x="16" y="6"/>
                  </a:lnTo>
                  <a:lnTo>
                    <a:pt x="13" y="16"/>
                  </a:lnTo>
                  <a:lnTo>
                    <a:pt x="0"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03" name="Freeform 132"/>
            <p:cNvSpPr>
              <a:spLocks/>
            </p:cNvSpPr>
            <p:nvPr/>
          </p:nvSpPr>
          <p:spPr bwMode="auto">
            <a:xfrm>
              <a:off x="3557" y="1833"/>
              <a:ext cx="21" cy="21"/>
            </a:xfrm>
            <a:custGeom>
              <a:avLst/>
              <a:gdLst>
                <a:gd name="T0" fmla="*/ 0 w 17"/>
                <a:gd name="T1" fmla="*/ 11 h 17"/>
                <a:gd name="T2" fmla="*/ 2 w 17"/>
                <a:gd name="T3" fmla="*/ 0 h 17"/>
                <a:gd name="T4" fmla="*/ 20 w 17"/>
                <a:gd name="T5" fmla="*/ 5 h 17"/>
                <a:gd name="T6" fmla="*/ 16 w 17"/>
                <a:gd name="T7" fmla="*/ 20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2" y="0"/>
                  </a:lnTo>
                  <a:lnTo>
                    <a:pt x="16" y="4"/>
                  </a:lnTo>
                  <a:lnTo>
                    <a:pt x="13" y="16"/>
                  </a:lnTo>
                  <a:lnTo>
                    <a:pt x="0"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04" name="Freeform 133"/>
            <p:cNvSpPr>
              <a:spLocks/>
            </p:cNvSpPr>
            <p:nvPr/>
          </p:nvSpPr>
          <p:spPr bwMode="auto">
            <a:xfrm>
              <a:off x="3559" y="1823"/>
              <a:ext cx="22" cy="21"/>
            </a:xfrm>
            <a:custGeom>
              <a:avLst/>
              <a:gdLst>
                <a:gd name="T0" fmla="*/ 0 w 17"/>
                <a:gd name="T1" fmla="*/ 14 h 17"/>
                <a:gd name="T2" fmla="*/ 3 w 17"/>
                <a:gd name="T3" fmla="*/ 0 h 17"/>
                <a:gd name="T4" fmla="*/ 21 w 17"/>
                <a:gd name="T5" fmla="*/ 6 h 17"/>
                <a:gd name="T6" fmla="*/ 17 w 17"/>
                <a:gd name="T7" fmla="*/ 20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2" y="0"/>
                  </a:lnTo>
                  <a:lnTo>
                    <a:pt x="16" y="5"/>
                  </a:lnTo>
                  <a:lnTo>
                    <a:pt x="13" y="16"/>
                  </a:lnTo>
                  <a:lnTo>
                    <a:pt x="0"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05" name="Freeform 134"/>
            <p:cNvSpPr>
              <a:spLocks/>
            </p:cNvSpPr>
            <p:nvPr/>
          </p:nvSpPr>
          <p:spPr bwMode="auto">
            <a:xfrm>
              <a:off x="3562" y="1814"/>
              <a:ext cx="21" cy="21"/>
            </a:xfrm>
            <a:custGeom>
              <a:avLst/>
              <a:gdLst>
                <a:gd name="T0" fmla="*/ 0 w 17"/>
                <a:gd name="T1" fmla="*/ 12 h 17"/>
                <a:gd name="T2" fmla="*/ 2 w 17"/>
                <a:gd name="T3" fmla="*/ 0 h 17"/>
                <a:gd name="T4" fmla="*/ 20 w 17"/>
                <a:gd name="T5" fmla="*/ 5 h 17"/>
                <a:gd name="T6" fmla="*/ 15 w 17"/>
                <a:gd name="T7" fmla="*/ 2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2" y="0"/>
                  </a:lnTo>
                  <a:lnTo>
                    <a:pt x="16" y="4"/>
                  </a:lnTo>
                  <a:lnTo>
                    <a:pt x="12" y="16"/>
                  </a:lnTo>
                  <a:lnTo>
                    <a:pt x="0"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06" name="Freeform 135"/>
            <p:cNvSpPr>
              <a:spLocks/>
            </p:cNvSpPr>
            <p:nvPr/>
          </p:nvSpPr>
          <p:spPr bwMode="auto">
            <a:xfrm>
              <a:off x="3564" y="1806"/>
              <a:ext cx="22" cy="21"/>
            </a:xfrm>
            <a:custGeom>
              <a:avLst/>
              <a:gdLst>
                <a:gd name="T0" fmla="*/ 0 w 17"/>
                <a:gd name="T1" fmla="*/ 14 h 17"/>
                <a:gd name="T2" fmla="*/ 3 w 17"/>
                <a:gd name="T3" fmla="*/ 0 h 17"/>
                <a:gd name="T4" fmla="*/ 21 w 17"/>
                <a:gd name="T5" fmla="*/ 4 h 17"/>
                <a:gd name="T6" fmla="*/ 18 w 17"/>
                <a:gd name="T7" fmla="*/ 20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2" y="0"/>
                  </a:lnTo>
                  <a:lnTo>
                    <a:pt x="16" y="3"/>
                  </a:lnTo>
                  <a:lnTo>
                    <a:pt x="14" y="16"/>
                  </a:lnTo>
                  <a:lnTo>
                    <a:pt x="0"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07" name="Freeform 136"/>
            <p:cNvSpPr>
              <a:spLocks/>
            </p:cNvSpPr>
            <p:nvPr/>
          </p:nvSpPr>
          <p:spPr bwMode="auto">
            <a:xfrm>
              <a:off x="3567" y="1796"/>
              <a:ext cx="21" cy="21"/>
            </a:xfrm>
            <a:custGeom>
              <a:avLst/>
              <a:gdLst>
                <a:gd name="T0" fmla="*/ 0 w 17"/>
                <a:gd name="T1" fmla="*/ 15 h 17"/>
                <a:gd name="T2" fmla="*/ 2 w 17"/>
                <a:gd name="T3" fmla="*/ 0 h 17"/>
                <a:gd name="T4" fmla="*/ 20 w 17"/>
                <a:gd name="T5" fmla="*/ 4 h 17"/>
                <a:gd name="T6" fmla="*/ 15 w 17"/>
                <a:gd name="T7" fmla="*/ 20 h 17"/>
                <a:gd name="T8" fmla="*/ 0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2" y="0"/>
                  </a:lnTo>
                  <a:lnTo>
                    <a:pt x="16" y="3"/>
                  </a:lnTo>
                  <a:lnTo>
                    <a:pt x="12" y="16"/>
                  </a:lnTo>
                  <a:lnTo>
                    <a:pt x="0"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08" name="Freeform 137"/>
            <p:cNvSpPr>
              <a:spLocks/>
            </p:cNvSpPr>
            <p:nvPr/>
          </p:nvSpPr>
          <p:spPr bwMode="auto">
            <a:xfrm>
              <a:off x="3569" y="1786"/>
              <a:ext cx="22" cy="21"/>
            </a:xfrm>
            <a:custGeom>
              <a:avLst/>
              <a:gdLst>
                <a:gd name="T0" fmla="*/ 0 w 17"/>
                <a:gd name="T1" fmla="*/ 15 h 17"/>
                <a:gd name="T2" fmla="*/ 3 w 17"/>
                <a:gd name="T3" fmla="*/ 0 h 17"/>
                <a:gd name="T4" fmla="*/ 21 w 17"/>
                <a:gd name="T5" fmla="*/ 4 h 17"/>
                <a:gd name="T6" fmla="*/ 18 w 17"/>
                <a:gd name="T7" fmla="*/ 20 h 17"/>
                <a:gd name="T8" fmla="*/ 0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2" y="0"/>
                  </a:lnTo>
                  <a:lnTo>
                    <a:pt x="16" y="3"/>
                  </a:lnTo>
                  <a:lnTo>
                    <a:pt x="14" y="16"/>
                  </a:lnTo>
                  <a:lnTo>
                    <a:pt x="0"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09" name="Freeform 138"/>
            <p:cNvSpPr>
              <a:spLocks/>
            </p:cNvSpPr>
            <p:nvPr/>
          </p:nvSpPr>
          <p:spPr bwMode="auto">
            <a:xfrm>
              <a:off x="3572" y="1776"/>
              <a:ext cx="22" cy="21"/>
            </a:xfrm>
            <a:custGeom>
              <a:avLst/>
              <a:gdLst>
                <a:gd name="T0" fmla="*/ 0 w 17"/>
                <a:gd name="T1" fmla="*/ 15 h 17"/>
                <a:gd name="T2" fmla="*/ 1 w 17"/>
                <a:gd name="T3" fmla="*/ 0 h 17"/>
                <a:gd name="T4" fmla="*/ 21 w 17"/>
                <a:gd name="T5" fmla="*/ 4 h 17"/>
                <a:gd name="T6" fmla="*/ 17 w 17"/>
                <a:gd name="T7" fmla="*/ 20 h 17"/>
                <a:gd name="T8" fmla="*/ 0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 y="0"/>
                  </a:lnTo>
                  <a:lnTo>
                    <a:pt x="16" y="3"/>
                  </a:lnTo>
                  <a:lnTo>
                    <a:pt x="13" y="16"/>
                  </a:lnTo>
                  <a:lnTo>
                    <a:pt x="0"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10" name="Freeform 139"/>
            <p:cNvSpPr>
              <a:spLocks/>
            </p:cNvSpPr>
            <p:nvPr/>
          </p:nvSpPr>
          <p:spPr bwMode="auto">
            <a:xfrm>
              <a:off x="3573" y="1765"/>
              <a:ext cx="22" cy="21"/>
            </a:xfrm>
            <a:custGeom>
              <a:avLst/>
              <a:gdLst>
                <a:gd name="T0" fmla="*/ 0 w 17"/>
                <a:gd name="T1" fmla="*/ 16 h 17"/>
                <a:gd name="T2" fmla="*/ 3 w 17"/>
                <a:gd name="T3" fmla="*/ 0 h 17"/>
                <a:gd name="T4" fmla="*/ 21 w 17"/>
                <a:gd name="T5" fmla="*/ 5 h 17"/>
                <a:gd name="T6" fmla="*/ 18 w 17"/>
                <a:gd name="T7" fmla="*/ 2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2" y="0"/>
                  </a:lnTo>
                  <a:lnTo>
                    <a:pt x="16" y="4"/>
                  </a:lnTo>
                  <a:lnTo>
                    <a:pt x="14" y="16"/>
                  </a:lnTo>
                  <a:lnTo>
                    <a:pt x="0"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11" name="Freeform 140"/>
            <p:cNvSpPr>
              <a:spLocks/>
            </p:cNvSpPr>
            <p:nvPr/>
          </p:nvSpPr>
          <p:spPr bwMode="auto">
            <a:xfrm>
              <a:off x="3576" y="1754"/>
              <a:ext cx="21" cy="21"/>
            </a:xfrm>
            <a:custGeom>
              <a:avLst/>
              <a:gdLst>
                <a:gd name="T0" fmla="*/ 0 w 17"/>
                <a:gd name="T1" fmla="*/ 15 h 17"/>
                <a:gd name="T2" fmla="*/ 1 w 17"/>
                <a:gd name="T3" fmla="*/ 0 h 17"/>
                <a:gd name="T4" fmla="*/ 20 w 17"/>
                <a:gd name="T5" fmla="*/ 2 h 17"/>
                <a:gd name="T6" fmla="*/ 16 w 17"/>
                <a:gd name="T7" fmla="*/ 20 h 17"/>
                <a:gd name="T8" fmla="*/ 0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 y="0"/>
                  </a:lnTo>
                  <a:lnTo>
                    <a:pt x="16" y="2"/>
                  </a:lnTo>
                  <a:lnTo>
                    <a:pt x="13" y="16"/>
                  </a:lnTo>
                  <a:lnTo>
                    <a:pt x="0"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12" name="Freeform 141"/>
            <p:cNvSpPr>
              <a:spLocks/>
            </p:cNvSpPr>
            <p:nvPr/>
          </p:nvSpPr>
          <p:spPr bwMode="auto">
            <a:xfrm>
              <a:off x="3577" y="1744"/>
              <a:ext cx="22" cy="21"/>
            </a:xfrm>
            <a:custGeom>
              <a:avLst/>
              <a:gdLst>
                <a:gd name="T0" fmla="*/ 0 w 17"/>
                <a:gd name="T1" fmla="*/ 15 h 17"/>
                <a:gd name="T2" fmla="*/ 3 w 17"/>
                <a:gd name="T3" fmla="*/ 0 h 17"/>
                <a:gd name="T4" fmla="*/ 21 w 17"/>
                <a:gd name="T5" fmla="*/ 1 h 17"/>
                <a:gd name="T6" fmla="*/ 18 w 17"/>
                <a:gd name="T7" fmla="*/ 20 h 17"/>
                <a:gd name="T8" fmla="*/ 0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2" y="0"/>
                  </a:lnTo>
                  <a:lnTo>
                    <a:pt x="16" y="1"/>
                  </a:lnTo>
                  <a:lnTo>
                    <a:pt x="14" y="16"/>
                  </a:lnTo>
                  <a:lnTo>
                    <a:pt x="0"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13" name="Freeform 142"/>
            <p:cNvSpPr>
              <a:spLocks/>
            </p:cNvSpPr>
            <p:nvPr/>
          </p:nvSpPr>
          <p:spPr bwMode="auto">
            <a:xfrm>
              <a:off x="3580" y="1733"/>
              <a:ext cx="21" cy="21"/>
            </a:xfrm>
            <a:custGeom>
              <a:avLst/>
              <a:gdLst>
                <a:gd name="T0" fmla="*/ 0 w 17"/>
                <a:gd name="T1" fmla="*/ 17 h 17"/>
                <a:gd name="T2" fmla="*/ 0 w 17"/>
                <a:gd name="T3" fmla="*/ 0 h 17"/>
                <a:gd name="T4" fmla="*/ 20 w 17"/>
                <a:gd name="T5" fmla="*/ 1 h 17"/>
                <a:gd name="T6" fmla="*/ 17 w 17"/>
                <a:gd name="T7" fmla="*/ 20 h 17"/>
                <a:gd name="T8" fmla="*/ 0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0" y="0"/>
                  </a:lnTo>
                  <a:lnTo>
                    <a:pt x="16" y="1"/>
                  </a:lnTo>
                  <a:lnTo>
                    <a:pt x="14" y="16"/>
                  </a:lnTo>
                  <a:lnTo>
                    <a:pt x="0"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14" name="Freeform 143"/>
            <p:cNvSpPr>
              <a:spLocks/>
            </p:cNvSpPr>
            <p:nvPr/>
          </p:nvSpPr>
          <p:spPr bwMode="auto">
            <a:xfrm>
              <a:off x="3580" y="1722"/>
              <a:ext cx="21" cy="21"/>
            </a:xfrm>
            <a:custGeom>
              <a:avLst/>
              <a:gdLst>
                <a:gd name="T0" fmla="*/ 0 w 17"/>
                <a:gd name="T1" fmla="*/ 17 h 17"/>
                <a:gd name="T2" fmla="*/ 1 w 17"/>
                <a:gd name="T3" fmla="*/ 0 h 17"/>
                <a:gd name="T4" fmla="*/ 20 w 17"/>
                <a:gd name="T5" fmla="*/ 1 h 17"/>
                <a:gd name="T6" fmla="*/ 17 w 17"/>
                <a:gd name="T7" fmla="*/ 20 h 17"/>
                <a:gd name="T8" fmla="*/ 0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1" y="0"/>
                  </a:lnTo>
                  <a:lnTo>
                    <a:pt x="16" y="1"/>
                  </a:lnTo>
                  <a:lnTo>
                    <a:pt x="14" y="16"/>
                  </a:lnTo>
                  <a:lnTo>
                    <a:pt x="0"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15" name="Freeform 144"/>
            <p:cNvSpPr>
              <a:spLocks/>
            </p:cNvSpPr>
            <p:nvPr/>
          </p:nvSpPr>
          <p:spPr bwMode="auto">
            <a:xfrm>
              <a:off x="3581" y="1709"/>
              <a:ext cx="21" cy="21"/>
            </a:xfrm>
            <a:custGeom>
              <a:avLst/>
              <a:gdLst>
                <a:gd name="T0" fmla="*/ 0 w 17"/>
                <a:gd name="T1" fmla="*/ 17 h 17"/>
                <a:gd name="T2" fmla="*/ 1 w 17"/>
                <a:gd name="T3" fmla="*/ 0 h 17"/>
                <a:gd name="T4" fmla="*/ 20 w 17"/>
                <a:gd name="T5" fmla="*/ 1 h 17"/>
                <a:gd name="T6" fmla="*/ 20 w 17"/>
                <a:gd name="T7" fmla="*/ 20 h 17"/>
                <a:gd name="T8" fmla="*/ 0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1" y="0"/>
                  </a:lnTo>
                  <a:lnTo>
                    <a:pt x="16" y="1"/>
                  </a:lnTo>
                  <a:lnTo>
                    <a:pt x="16" y="16"/>
                  </a:lnTo>
                  <a:lnTo>
                    <a:pt x="0"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16" name="Freeform 145"/>
            <p:cNvSpPr>
              <a:spLocks/>
            </p:cNvSpPr>
            <p:nvPr/>
          </p:nvSpPr>
          <p:spPr bwMode="auto">
            <a:xfrm>
              <a:off x="3582" y="1699"/>
              <a:ext cx="22" cy="21"/>
            </a:xfrm>
            <a:custGeom>
              <a:avLst/>
              <a:gdLst>
                <a:gd name="T0" fmla="*/ 0 w 17"/>
                <a:gd name="T1" fmla="*/ 17 h 17"/>
                <a:gd name="T2" fmla="*/ 0 w 17"/>
                <a:gd name="T3" fmla="*/ 0 h 17"/>
                <a:gd name="T4" fmla="*/ 21 w 17"/>
                <a:gd name="T5" fmla="*/ 0 h 17"/>
                <a:gd name="T6" fmla="*/ 18 w 17"/>
                <a:gd name="T7" fmla="*/ 20 h 17"/>
                <a:gd name="T8" fmla="*/ 0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0" y="0"/>
                  </a:lnTo>
                  <a:lnTo>
                    <a:pt x="16" y="0"/>
                  </a:lnTo>
                  <a:lnTo>
                    <a:pt x="14" y="16"/>
                  </a:lnTo>
                  <a:lnTo>
                    <a:pt x="0"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17" name="Freeform 146"/>
            <p:cNvSpPr>
              <a:spLocks/>
            </p:cNvSpPr>
            <p:nvPr/>
          </p:nvSpPr>
          <p:spPr bwMode="auto">
            <a:xfrm>
              <a:off x="3582" y="1688"/>
              <a:ext cx="22" cy="21"/>
            </a:xfrm>
            <a:custGeom>
              <a:avLst/>
              <a:gdLst>
                <a:gd name="T0" fmla="*/ 0 w 17"/>
                <a:gd name="T1" fmla="*/ 20 h 17"/>
                <a:gd name="T2" fmla="*/ 0 w 17"/>
                <a:gd name="T3" fmla="*/ 0 h 17"/>
                <a:gd name="T4" fmla="*/ 21 w 17"/>
                <a:gd name="T5" fmla="*/ 0 h 17"/>
                <a:gd name="T6" fmla="*/ 21 w 17"/>
                <a:gd name="T7" fmla="*/ 20 h 17"/>
                <a:gd name="T8" fmla="*/ 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18" name="Freeform 147"/>
            <p:cNvSpPr>
              <a:spLocks/>
            </p:cNvSpPr>
            <p:nvPr/>
          </p:nvSpPr>
          <p:spPr bwMode="auto">
            <a:xfrm>
              <a:off x="3582" y="1677"/>
              <a:ext cx="22" cy="21"/>
            </a:xfrm>
            <a:custGeom>
              <a:avLst/>
              <a:gdLst>
                <a:gd name="T0" fmla="*/ 0 w 17"/>
                <a:gd name="T1" fmla="*/ 20 h 17"/>
                <a:gd name="T2" fmla="*/ 1 w 17"/>
                <a:gd name="T3" fmla="*/ 0 h 17"/>
                <a:gd name="T4" fmla="*/ 21 w 17"/>
                <a:gd name="T5" fmla="*/ 0 h 17"/>
                <a:gd name="T6" fmla="*/ 21 w 17"/>
                <a:gd name="T7" fmla="*/ 20 h 17"/>
                <a:gd name="T8" fmla="*/ 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 y="0"/>
                  </a:lnTo>
                  <a:lnTo>
                    <a:pt x="16" y="0"/>
                  </a:lnTo>
                  <a:lnTo>
                    <a:pt x="16" y="16"/>
                  </a:lnTo>
                  <a:lnTo>
                    <a:pt x="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19" name="Freeform 148"/>
            <p:cNvSpPr>
              <a:spLocks/>
            </p:cNvSpPr>
            <p:nvPr/>
          </p:nvSpPr>
          <p:spPr bwMode="auto">
            <a:xfrm>
              <a:off x="3583" y="1665"/>
              <a:ext cx="22" cy="21"/>
            </a:xfrm>
            <a:custGeom>
              <a:avLst/>
              <a:gdLst>
                <a:gd name="T0" fmla="*/ 0 w 17"/>
                <a:gd name="T1" fmla="*/ 20 h 17"/>
                <a:gd name="T2" fmla="*/ 0 w 17"/>
                <a:gd name="T3" fmla="*/ 1 h 17"/>
                <a:gd name="T4" fmla="*/ 21 w 17"/>
                <a:gd name="T5" fmla="*/ 0 h 17"/>
                <a:gd name="T6" fmla="*/ 21 w 17"/>
                <a:gd name="T7" fmla="*/ 20 h 17"/>
                <a:gd name="T8" fmla="*/ 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1"/>
                  </a:lnTo>
                  <a:lnTo>
                    <a:pt x="16" y="0"/>
                  </a:lnTo>
                  <a:lnTo>
                    <a:pt x="16" y="16"/>
                  </a:lnTo>
                  <a:lnTo>
                    <a:pt x="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20" name="Freeform 149"/>
            <p:cNvSpPr>
              <a:spLocks/>
            </p:cNvSpPr>
            <p:nvPr/>
          </p:nvSpPr>
          <p:spPr bwMode="auto">
            <a:xfrm>
              <a:off x="3582" y="1655"/>
              <a:ext cx="22" cy="21"/>
            </a:xfrm>
            <a:custGeom>
              <a:avLst/>
              <a:gdLst>
                <a:gd name="T0" fmla="*/ 1 w 17"/>
                <a:gd name="T1" fmla="*/ 20 h 17"/>
                <a:gd name="T2" fmla="*/ 0 w 17"/>
                <a:gd name="T3" fmla="*/ 1 h 17"/>
                <a:gd name="T4" fmla="*/ 21 w 17"/>
                <a:gd name="T5" fmla="*/ 0 h 17"/>
                <a:gd name="T6" fmla="*/ 21 w 17"/>
                <a:gd name="T7" fmla="*/ 17 h 17"/>
                <a:gd name="T8" fmla="*/ 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1"/>
                  </a:lnTo>
                  <a:lnTo>
                    <a:pt x="16" y="0"/>
                  </a:lnTo>
                  <a:lnTo>
                    <a:pt x="16" y="14"/>
                  </a:lnTo>
                  <a:lnTo>
                    <a:pt x="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21" name="Freeform 150"/>
            <p:cNvSpPr>
              <a:spLocks/>
            </p:cNvSpPr>
            <p:nvPr/>
          </p:nvSpPr>
          <p:spPr bwMode="auto">
            <a:xfrm>
              <a:off x="3582" y="1645"/>
              <a:ext cx="22" cy="21"/>
            </a:xfrm>
            <a:custGeom>
              <a:avLst/>
              <a:gdLst>
                <a:gd name="T0" fmla="*/ 0 w 17"/>
                <a:gd name="T1" fmla="*/ 20 h 17"/>
                <a:gd name="T2" fmla="*/ 0 w 17"/>
                <a:gd name="T3" fmla="*/ 1 h 17"/>
                <a:gd name="T4" fmla="*/ 18 w 17"/>
                <a:gd name="T5" fmla="*/ 0 h 17"/>
                <a:gd name="T6" fmla="*/ 21 w 17"/>
                <a:gd name="T7" fmla="*/ 17 h 17"/>
                <a:gd name="T8" fmla="*/ 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1"/>
                  </a:lnTo>
                  <a:lnTo>
                    <a:pt x="14" y="0"/>
                  </a:lnTo>
                  <a:lnTo>
                    <a:pt x="16" y="14"/>
                  </a:lnTo>
                  <a:lnTo>
                    <a:pt x="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22" name="Freeform 151"/>
            <p:cNvSpPr>
              <a:spLocks/>
            </p:cNvSpPr>
            <p:nvPr/>
          </p:nvSpPr>
          <p:spPr bwMode="auto">
            <a:xfrm>
              <a:off x="3581" y="1635"/>
              <a:ext cx="21" cy="21"/>
            </a:xfrm>
            <a:custGeom>
              <a:avLst/>
              <a:gdLst>
                <a:gd name="T0" fmla="*/ 1 w 17"/>
                <a:gd name="T1" fmla="*/ 20 h 17"/>
                <a:gd name="T2" fmla="*/ 0 w 17"/>
                <a:gd name="T3" fmla="*/ 0 h 17"/>
                <a:gd name="T4" fmla="*/ 20 w 17"/>
                <a:gd name="T5" fmla="*/ 0 h 17"/>
                <a:gd name="T6" fmla="*/ 20 w 17"/>
                <a:gd name="T7" fmla="*/ 17 h 17"/>
                <a:gd name="T8" fmla="*/ 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0"/>
                  </a:lnTo>
                  <a:lnTo>
                    <a:pt x="16" y="0"/>
                  </a:lnTo>
                  <a:lnTo>
                    <a:pt x="16" y="14"/>
                  </a:lnTo>
                  <a:lnTo>
                    <a:pt x="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23" name="Freeform 152"/>
            <p:cNvSpPr>
              <a:spLocks/>
            </p:cNvSpPr>
            <p:nvPr/>
          </p:nvSpPr>
          <p:spPr bwMode="auto">
            <a:xfrm>
              <a:off x="3580" y="1625"/>
              <a:ext cx="21" cy="21"/>
            </a:xfrm>
            <a:custGeom>
              <a:avLst/>
              <a:gdLst>
                <a:gd name="T0" fmla="*/ 1 w 17"/>
                <a:gd name="T1" fmla="*/ 20 h 17"/>
                <a:gd name="T2" fmla="*/ 0 w 17"/>
                <a:gd name="T3" fmla="*/ 2 h 17"/>
                <a:gd name="T4" fmla="*/ 17 w 17"/>
                <a:gd name="T5" fmla="*/ 0 h 17"/>
                <a:gd name="T6" fmla="*/ 20 w 17"/>
                <a:gd name="T7" fmla="*/ 20 h 17"/>
                <a:gd name="T8" fmla="*/ 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4" y="0"/>
                  </a:lnTo>
                  <a:lnTo>
                    <a:pt x="16" y="16"/>
                  </a:lnTo>
                  <a:lnTo>
                    <a:pt x="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24" name="Freeform 153"/>
            <p:cNvSpPr>
              <a:spLocks/>
            </p:cNvSpPr>
            <p:nvPr/>
          </p:nvSpPr>
          <p:spPr bwMode="auto">
            <a:xfrm>
              <a:off x="3580" y="1615"/>
              <a:ext cx="21" cy="21"/>
            </a:xfrm>
            <a:custGeom>
              <a:avLst/>
              <a:gdLst>
                <a:gd name="T0" fmla="*/ 0 w 17"/>
                <a:gd name="T1" fmla="*/ 20 h 17"/>
                <a:gd name="T2" fmla="*/ 0 w 17"/>
                <a:gd name="T3" fmla="*/ 1 h 17"/>
                <a:gd name="T4" fmla="*/ 17 w 17"/>
                <a:gd name="T5" fmla="*/ 0 h 17"/>
                <a:gd name="T6" fmla="*/ 20 w 17"/>
                <a:gd name="T7" fmla="*/ 17 h 17"/>
                <a:gd name="T8" fmla="*/ 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1"/>
                  </a:lnTo>
                  <a:lnTo>
                    <a:pt x="14" y="0"/>
                  </a:lnTo>
                  <a:lnTo>
                    <a:pt x="16" y="14"/>
                  </a:lnTo>
                  <a:lnTo>
                    <a:pt x="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25" name="Freeform 154"/>
            <p:cNvSpPr>
              <a:spLocks/>
            </p:cNvSpPr>
            <p:nvPr/>
          </p:nvSpPr>
          <p:spPr bwMode="auto">
            <a:xfrm>
              <a:off x="3577" y="1605"/>
              <a:ext cx="22" cy="21"/>
            </a:xfrm>
            <a:custGeom>
              <a:avLst/>
              <a:gdLst>
                <a:gd name="T0" fmla="*/ 3 w 17"/>
                <a:gd name="T1" fmla="*/ 20 h 17"/>
                <a:gd name="T2" fmla="*/ 0 w 17"/>
                <a:gd name="T3" fmla="*/ 1 h 17"/>
                <a:gd name="T4" fmla="*/ 18 w 17"/>
                <a:gd name="T5" fmla="*/ 0 h 17"/>
                <a:gd name="T6" fmla="*/ 21 w 17"/>
                <a:gd name="T7" fmla="*/ 17 h 17"/>
                <a:gd name="T8" fmla="*/ 3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1"/>
                  </a:lnTo>
                  <a:lnTo>
                    <a:pt x="14" y="0"/>
                  </a:lnTo>
                  <a:lnTo>
                    <a:pt x="16" y="14"/>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26" name="Freeform 155"/>
            <p:cNvSpPr>
              <a:spLocks/>
            </p:cNvSpPr>
            <p:nvPr/>
          </p:nvSpPr>
          <p:spPr bwMode="auto">
            <a:xfrm>
              <a:off x="3576" y="1594"/>
              <a:ext cx="21" cy="21"/>
            </a:xfrm>
            <a:custGeom>
              <a:avLst/>
              <a:gdLst>
                <a:gd name="T0" fmla="*/ 1 w 17"/>
                <a:gd name="T1" fmla="*/ 20 h 17"/>
                <a:gd name="T2" fmla="*/ 0 w 17"/>
                <a:gd name="T3" fmla="*/ 4 h 17"/>
                <a:gd name="T4" fmla="*/ 16 w 17"/>
                <a:gd name="T5" fmla="*/ 0 h 17"/>
                <a:gd name="T6" fmla="*/ 20 w 17"/>
                <a:gd name="T7" fmla="*/ 17 h 17"/>
                <a:gd name="T8" fmla="*/ 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3"/>
                  </a:lnTo>
                  <a:lnTo>
                    <a:pt x="13" y="0"/>
                  </a:lnTo>
                  <a:lnTo>
                    <a:pt x="16" y="14"/>
                  </a:lnTo>
                  <a:lnTo>
                    <a:pt x="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27" name="Freeform 156"/>
            <p:cNvSpPr>
              <a:spLocks/>
            </p:cNvSpPr>
            <p:nvPr/>
          </p:nvSpPr>
          <p:spPr bwMode="auto">
            <a:xfrm>
              <a:off x="3575" y="1584"/>
              <a:ext cx="21" cy="21"/>
            </a:xfrm>
            <a:custGeom>
              <a:avLst/>
              <a:gdLst>
                <a:gd name="T0" fmla="*/ 1 w 17"/>
                <a:gd name="T1" fmla="*/ 20 h 17"/>
                <a:gd name="T2" fmla="*/ 0 w 17"/>
                <a:gd name="T3" fmla="*/ 1 h 17"/>
                <a:gd name="T4" fmla="*/ 17 w 17"/>
                <a:gd name="T5" fmla="*/ 0 h 17"/>
                <a:gd name="T6" fmla="*/ 20 w 17"/>
                <a:gd name="T7" fmla="*/ 15 h 17"/>
                <a:gd name="T8" fmla="*/ 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1"/>
                  </a:lnTo>
                  <a:lnTo>
                    <a:pt x="14" y="0"/>
                  </a:lnTo>
                  <a:lnTo>
                    <a:pt x="16" y="12"/>
                  </a:lnTo>
                  <a:lnTo>
                    <a:pt x="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28" name="Freeform 157"/>
            <p:cNvSpPr>
              <a:spLocks/>
            </p:cNvSpPr>
            <p:nvPr/>
          </p:nvSpPr>
          <p:spPr bwMode="auto">
            <a:xfrm>
              <a:off x="3572" y="1572"/>
              <a:ext cx="22" cy="21"/>
            </a:xfrm>
            <a:custGeom>
              <a:avLst/>
              <a:gdLst>
                <a:gd name="T0" fmla="*/ 3 w 17"/>
                <a:gd name="T1" fmla="*/ 20 h 17"/>
                <a:gd name="T2" fmla="*/ 0 w 17"/>
                <a:gd name="T3" fmla="*/ 5 h 17"/>
                <a:gd name="T4" fmla="*/ 17 w 17"/>
                <a:gd name="T5" fmla="*/ 0 h 17"/>
                <a:gd name="T6" fmla="*/ 21 w 17"/>
                <a:gd name="T7" fmla="*/ 17 h 17"/>
                <a:gd name="T8" fmla="*/ 3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4"/>
                  </a:lnTo>
                  <a:lnTo>
                    <a:pt x="13" y="0"/>
                  </a:lnTo>
                  <a:lnTo>
                    <a:pt x="16" y="14"/>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29" name="Freeform 158"/>
            <p:cNvSpPr>
              <a:spLocks/>
            </p:cNvSpPr>
            <p:nvPr/>
          </p:nvSpPr>
          <p:spPr bwMode="auto">
            <a:xfrm>
              <a:off x="3569" y="1561"/>
              <a:ext cx="22" cy="21"/>
            </a:xfrm>
            <a:custGeom>
              <a:avLst/>
              <a:gdLst>
                <a:gd name="T0" fmla="*/ 3 w 17"/>
                <a:gd name="T1" fmla="*/ 20 h 17"/>
                <a:gd name="T2" fmla="*/ 0 w 17"/>
                <a:gd name="T3" fmla="*/ 5 h 17"/>
                <a:gd name="T4" fmla="*/ 18 w 17"/>
                <a:gd name="T5" fmla="*/ 0 h 17"/>
                <a:gd name="T6" fmla="*/ 21 w 17"/>
                <a:gd name="T7" fmla="*/ 15 h 17"/>
                <a:gd name="T8" fmla="*/ 3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4"/>
                  </a:lnTo>
                  <a:lnTo>
                    <a:pt x="14" y="0"/>
                  </a:lnTo>
                  <a:lnTo>
                    <a:pt x="16" y="12"/>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30" name="Freeform 159"/>
            <p:cNvSpPr>
              <a:spLocks/>
            </p:cNvSpPr>
            <p:nvPr/>
          </p:nvSpPr>
          <p:spPr bwMode="auto">
            <a:xfrm>
              <a:off x="3567" y="1550"/>
              <a:ext cx="21" cy="21"/>
            </a:xfrm>
            <a:custGeom>
              <a:avLst/>
              <a:gdLst>
                <a:gd name="T0" fmla="*/ 2 w 17"/>
                <a:gd name="T1" fmla="*/ 20 h 17"/>
                <a:gd name="T2" fmla="*/ 0 w 17"/>
                <a:gd name="T3" fmla="*/ 2 h 17"/>
                <a:gd name="T4" fmla="*/ 15 w 17"/>
                <a:gd name="T5" fmla="*/ 0 h 17"/>
                <a:gd name="T6" fmla="*/ 20 w 17"/>
                <a:gd name="T7" fmla="*/ 15 h 17"/>
                <a:gd name="T8" fmla="*/ 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2"/>
                  </a:lnTo>
                  <a:lnTo>
                    <a:pt x="12" y="0"/>
                  </a:lnTo>
                  <a:lnTo>
                    <a:pt x="16" y="12"/>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31" name="Freeform 160"/>
            <p:cNvSpPr>
              <a:spLocks/>
            </p:cNvSpPr>
            <p:nvPr/>
          </p:nvSpPr>
          <p:spPr bwMode="auto">
            <a:xfrm>
              <a:off x="3564" y="1537"/>
              <a:ext cx="22" cy="21"/>
            </a:xfrm>
            <a:custGeom>
              <a:avLst/>
              <a:gdLst>
                <a:gd name="T0" fmla="*/ 3 w 17"/>
                <a:gd name="T1" fmla="*/ 20 h 17"/>
                <a:gd name="T2" fmla="*/ 0 w 17"/>
                <a:gd name="T3" fmla="*/ 6 h 17"/>
                <a:gd name="T4" fmla="*/ 17 w 17"/>
                <a:gd name="T5" fmla="*/ 0 h 17"/>
                <a:gd name="T6" fmla="*/ 21 w 17"/>
                <a:gd name="T7" fmla="*/ 16 h 17"/>
                <a:gd name="T8" fmla="*/ 3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5"/>
                  </a:lnTo>
                  <a:lnTo>
                    <a:pt x="13" y="0"/>
                  </a:lnTo>
                  <a:lnTo>
                    <a:pt x="16" y="13"/>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32" name="Freeform 161"/>
            <p:cNvSpPr>
              <a:spLocks/>
            </p:cNvSpPr>
            <p:nvPr/>
          </p:nvSpPr>
          <p:spPr bwMode="auto">
            <a:xfrm>
              <a:off x="3561" y="1526"/>
              <a:ext cx="21" cy="21"/>
            </a:xfrm>
            <a:custGeom>
              <a:avLst/>
              <a:gdLst>
                <a:gd name="T0" fmla="*/ 4 w 17"/>
                <a:gd name="T1" fmla="*/ 20 h 17"/>
                <a:gd name="T2" fmla="*/ 0 w 17"/>
                <a:gd name="T3" fmla="*/ 4 h 17"/>
                <a:gd name="T4" fmla="*/ 15 w 17"/>
                <a:gd name="T5" fmla="*/ 0 h 17"/>
                <a:gd name="T6" fmla="*/ 20 w 17"/>
                <a:gd name="T7" fmla="*/ 14 h 17"/>
                <a:gd name="T8" fmla="*/ 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3"/>
                  </a:lnTo>
                  <a:lnTo>
                    <a:pt x="12" y="0"/>
                  </a:lnTo>
                  <a:lnTo>
                    <a:pt x="16" y="11"/>
                  </a:lnTo>
                  <a:lnTo>
                    <a:pt x="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33" name="Freeform 162"/>
            <p:cNvSpPr>
              <a:spLocks/>
            </p:cNvSpPr>
            <p:nvPr/>
          </p:nvSpPr>
          <p:spPr bwMode="auto">
            <a:xfrm>
              <a:off x="3558" y="1513"/>
              <a:ext cx="22" cy="21"/>
            </a:xfrm>
            <a:custGeom>
              <a:avLst/>
              <a:gdLst>
                <a:gd name="T0" fmla="*/ 3 w 17"/>
                <a:gd name="T1" fmla="*/ 20 h 17"/>
                <a:gd name="T2" fmla="*/ 0 w 17"/>
                <a:gd name="T3" fmla="*/ 5 h 17"/>
                <a:gd name="T4" fmla="*/ 17 w 17"/>
                <a:gd name="T5" fmla="*/ 0 h 17"/>
                <a:gd name="T6" fmla="*/ 21 w 17"/>
                <a:gd name="T7" fmla="*/ 15 h 17"/>
                <a:gd name="T8" fmla="*/ 3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4"/>
                  </a:lnTo>
                  <a:lnTo>
                    <a:pt x="13" y="0"/>
                  </a:lnTo>
                  <a:lnTo>
                    <a:pt x="16" y="12"/>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34" name="Freeform 163"/>
            <p:cNvSpPr>
              <a:spLocks/>
            </p:cNvSpPr>
            <p:nvPr/>
          </p:nvSpPr>
          <p:spPr bwMode="auto">
            <a:xfrm>
              <a:off x="3554" y="1502"/>
              <a:ext cx="22" cy="21"/>
            </a:xfrm>
            <a:custGeom>
              <a:avLst/>
              <a:gdLst>
                <a:gd name="T0" fmla="*/ 4 w 17"/>
                <a:gd name="T1" fmla="*/ 20 h 17"/>
                <a:gd name="T2" fmla="*/ 0 w 17"/>
                <a:gd name="T3" fmla="*/ 4 h 17"/>
                <a:gd name="T4" fmla="*/ 16 w 17"/>
                <a:gd name="T5" fmla="*/ 0 h 17"/>
                <a:gd name="T6" fmla="*/ 21 w 17"/>
                <a:gd name="T7" fmla="*/ 14 h 17"/>
                <a:gd name="T8" fmla="*/ 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3"/>
                  </a:lnTo>
                  <a:lnTo>
                    <a:pt x="12" y="0"/>
                  </a:lnTo>
                  <a:lnTo>
                    <a:pt x="16" y="11"/>
                  </a:lnTo>
                  <a:lnTo>
                    <a:pt x="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35" name="Freeform 164"/>
            <p:cNvSpPr>
              <a:spLocks/>
            </p:cNvSpPr>
            <p:nvPr/>
          </p:nvSpPr>
          <p:spPr bwMode="auto">
            <a:xfrm>
              <a:off x="3549" y="1488"/>
              <a:ext cx="22" cy="21"/>
            </a:xfrm>
            <a:custGeom>
              <a:avLst/>
              <a:gdLst>
                <a:gd name="T0" fmla="*/ 5 w 17"/>
                <a:gd name="T1" fmla="*/ 20 h 17"/>
                <a:gd name="T2" fmla="*/ 0 w 17"/>
                <a:gd name="T3" fmla="*/ 5 h 17"/>
                <a:gd name="T4" fmla="*/ 16 w 17"/>
                <a:gd name="T5" fmla="*/ 0 h 17"/>
                <a:gd name="T6" fmla="*/ 21 w 17"/>
                <a:gd name="T7" fmla="*/ 15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4"/>
                  </a:lnTo>
                  <a:lnTo>
                    <a:pt x="12" y="0"/>
                  </a:lnTo>
                  <a:lnTo>
                    <a:pt x="16" y="12"/>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36" name="Freeform 165"/>
            <p:cNvSpPr>
              <a:spLocks/>
            </p:cNvSpPr>
            <p:nvPr/>
          </p:nvSpPr>
          <p:spPr bwMode="auto">
            <a:xfrm>
              <a:off x="3545" y="1476"/>
              <a:ext cx="22" cy="21"/>
            </a:xfrm>
            <a:custGeom>
              <a:avLst/>
              <a:gdLst>
                <a:gd name="T0" fmla="*/ 4 w 17"/>
                <a:gd name="T1" fmla="*/ 20 h 17"/>
                <a:gd name="T2" fmla="*/ 0 w 17"/>
                <a:gd name="T3" fmla="*/ 5 h 17"/>
                <a:gd name="T4" fmla="*/ 14 w 17"/>
                <a:gd name="T5" fmla="*/ 0 h 17"/>
                <a:gd name="T6" fmla="*/ 21 w 17"/>
                <a:gd name="T7" fmla="*/ 14 h 17"/>
                <a:gd name="T8" fmla="*/ 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4"/>
                  </a:lnTo>
                  <a:lnTo>
                    <a:pt x="11" y="0"/>
                  </a:lnTo>
                  <a:lnTo>
                    <a:pt x="16" y="11"/>
                  </a:lnTo>
                  <a:lnTo>
                    <a:pt x="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37" name="Freeform 166"/>
            <p:cNvSpPr>
              <a:spLocks/>
            </p:cNvSpPr>
            <p:nvPr/>
          </p:nvSpPr>
          <p:spPr bwMode="auto">
            <a:xfrm>
              <a:off x="3542" y="1463"/>
              <a:ext cx="21" cy="21"/>
            </a:xfrm>
            <a:custGeom>
              <a:avLst/>
              <a:gdLst>
                <a:gd name="T0" fmla="*/ 4 w 17"/>
                <a:gd name="T1" fmla="*/ 20 h 17"/>
                <a:gd name="T2" fmla="*/ 0 w 17"/>
                <a:gd name="T3" fmla="*/ 5 h 17"/>
                <a:gd name="T4" fmla="*/ 15 w 17"/>
                <a:gd name="T5" fmla="*/ 0 h 17"/>
                <a:gd name="T6" fmla="*/ 20 w 17"/>
                <a:gd name="T7" fmla="*/ 14 h 17"/>
                <a:gd name="T8" fmla="*/ 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4"/>
                  </a:lnTo>
                  <a:lnTo>
                    <a:pt x="12" y="0"/>
                  </a:lnTo>
                  <a:lnTo>
                    <a:pt x="16" y="11"/>
                  </a:lnTo>
                  <a:lnTo>
                    <a:pt x="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38" name="Freeform 167"/>
            <p:cNvSpPr>
              <a:spLocks/>
            </p:cNvSpPr>
            <p:nvPr/>
          </p:nvSpPr>
          <p:spPr bwMode="auto">
            <a:xfrm>
              <a:off x="3538" y="1451"/>
              <a:ext cx="21" cy="21"/>
            </a:xfrm>
            <a:custGeom>
              <a:avLst/>
              <a:gdLst>
                <a:gd name="T0" fmla="*/ 4 w 17"/>
                <a:gd name="T1" fmla="*/ 20 h 17"/>
                <a:gd name="T2" fmla="*/ 0 w 17"/>
                <a:gd name="T3" fmla="*/ 4 h 17"/>
                <a:gd name="T4" fmla="*/ 14 w 17"/>
                <a:gd name="T5" fmla="*/ 0 h 17"/>
                <a:gd name="T6" fmla="*/ 20 w 17"/>
                <a:gd name="T7" fmla="*/ 14 h 17"/>
                <a:gd name="T8" fmla="*/ 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3"/>
                  </a:lnTo>
                  <a:lnTo>
                    <a:pt x="11" y="0"/>
                  </a:lnTo>
                  <a:lnTo>
                    <a:pt x="16" y="11"/>
                  </a:lnTo>
                  <a:lnTo>
                    <a:pt x="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39" name="Freeform 168"/>
            <p:cNvSpPr>
              <a:spLocks/>
            </p:cNvSpPr>
            <p:nvPr/>
          </p:nvSpPr>
          <p:spPr bwMode="auto">
            <a:xfrm>
              <a:off x="3533" y="1438"/>
              <a:ext cx="21" cy="21"/>
            </a:xfrm>
            <a:custGeom>
              <a:avLst/>
              <a:gdLst>
                <a:gd name="T0" fmla="*/ 5 w 17"/>
                <a:gd name="T1" fmla="*/ 20 h 17"/>
                <a:gd name="T2" fmla="*/ 0 w 17"/>
                <a:gd name="T3" fmla="*/ 5 h 17"/>
                <a:gd name="T4" fmla="*/ 14 w 17"/>
                <a:gd name="T5" fmla="*/ 0 h 17"/>
                <a:gd name="T6" fmla="*/ 20 w 17"/>
                <a:gd name="T7" fmla="*/ 15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4"/>
                  </a:lnTo>
                  <a:lnTo>
                    <a:pt x="11" y="0"/>
                  </a:lnTo>
                  <a:lnTo>
                    <a:pt x="16" y="12"/>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40" name="Freeform 169"/>
            <p:cNvSpPr>
              <a:spLocks/>
            </p:cNvSpPr>
            <p:nvPr/>
          </p:nvSpPr>
          <p:spPr bwMode="auto">
            <a:xfrm>
              <a:off x="3528" y="1425"/>
              <a:ext cx="21" cy="21"/>
            </a:xfrm>
            <a:custGeom>
              <a:avLst/>
              <a:gdLst>
                <a:gd name="T0" fmla="*/ 5 w 17"/>
                <a:gd name="T1" fmla="*/ 20 h 17"/>
                <a:gd name="T2" fmla="*/ 0 w 17"/>
                <a:gd name="T3" fmla="*/ 5 h 17"/>
                <a:gd name="T4" fmla="*/ 14 w 17"/>
                <a:gd name="T5" fmla="*/ 0 h 17"/>
                <a:gd name="T6" fmla="*/ 20 w 17"/>
                <a:gd name="T7" fmla="*/ 14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4"/>
                  </a:lnTo>
                  <a:lnTo>
                    <a:pt x="11" y="0"/>
                  </a:lnTo>
                  <a:lnTo>
                    <a:pt x="16" y="11"/>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41" name="Freeform 170"/>
            <p:cNvSpPr>
              <a:spLocks/>
            </p:cNvSpPr>
            <p:nvPr/>
          </p:nvSpPr>
          <p:spPr bwMode="auto">
            <a:xfrm>
              <a:off x="3522" y="1412"/>
              <a:ext cx="22" cy="22"/>
            </a:xfrm>
            <a:custGeom>
              <a:avLst/>
              <a:gdLst>
                <a:gd name="T0" fmla="*/ 5 w 17"/>
                <a:gd name="T1" fmla="*/ 21 h 17"/>
                <a:gd name="T2" fmla="*/ 0 w 17"/>
                <a:gd name="T3" fmla="*/ 5 h 17"/>
                <a:gd name="T4" fmla="*/ 14 w 17"/>
                <a:gd name="T5" fmla="*/ 0 h 17"/>
                <a:gd name="T6" fmla="*/ 21 w 17"/>
                <a:gd name="T7" fmla="*/ 14 h 17"/>
                <a:gd name="T8" fmla="*/ 5 w 17"/>
                <a:gd name="T9" fmla="*/ 2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4"/>
                  </a:lnTo>
                  <a:lnTo>
                    <a:pt x="11" y="0"/>
                  </a:lnTo>
                  <a:lnTo>
                    <a:pt x="16" y="11"/>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42" name="Freeform 171"/>
            <p:cNvSpPr>
              <a:spLocks/>
            </p:cNvSpPr>
            <p:nvPr/>
          </p:nvSpPr>
          <p:spPr bwMode="auto">
            <a:xfrm>
              <a:off x="3516" y="1399"/>
              <a:ext cx="22" cy="21"/>
            </a:xfrm>
            <a:custGeom>
              <a:avLst/>
              <a:gdLst>
                <a:gd name="T0" fmla="*/ 6 w 17"/>
                <a:gd name="T1" fmla="*/ 20 h 17"/>
                <a:gd name="T2" fmla="*/ 0 w 17"/>
                <a:gd name="T3" fmla="*/ 6 h 17"/>
                <a:gd name="T4" fmla="*/ 13 w 17"/>
                <a:gd name="T5" fmla="*/ 0 h 17"/>
                <a:gd name="T6" fmla="*/ 21 w 17"/>
                <a:gd name="T7" fmla="*/ 14 h 17"/>
                <a:gd name="T8" fmla="*/ 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5"/>
                  </a:lnTo>
                  <a:lnTo>
                    <a:pt x="10" y="0"/>
                  </a:lnTo>
                  <a:lnTo>
                    <a:pt x="16" y="11"/>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43" name="Freeform 172"/>
            <p:cNvSpPr>
              <a:spLocks/>
            </p:cNvSpPr>
            <p:nvPr/>
          </p:nvSpPr>
          <p:spPr bwMode="auto">
            <a:xfrm>
              <a:off x="3511" y="1387"/>
              <a:ext cx="22" cy="21"/>
            </a:xfrm>
            <a:custGeom>
              <a:avLst/>
              <a:gdLst>
                <a:gd name="T0" fmla="*/ 5 w 17"/>
                <a:gd name="T1" fmla="*/ 20 h 17"/>
                <a:gd name="T2" fmla="*/ 0 w 17"/>
                <a:gd name="T3" fmla="*/ 6 h 17"/>
                <a:gd name="T4" fmla="*/ 14 w 17"/>
                <a:gd name="T5" fmla="*/ 0 h 17"/>
                <a:gd name="T6" fmla="*/ 21 w 17"/>
                <a:gd name="T7" fmla="*/ 12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5"/>
                  </a:lnTo>
                  <a:lnTo>
                    <a:pt x="11" y="0"/>
                  </a:lnTo>
                  <a:lnTo>
                    <a:pt x="16" y="10"/>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44" name="Freeform 173"/>
            <p:cNvSpPr>
              <a:spLocks/>
            </p:cNvSpPr>
            <p:nvPr/>
          </p:nvSpPr>
          <p:spPr bwMode="auto">
            <a:xfrm>
              <a:off x="3503" y="1374"/>
              <a:ext cx="22" cy="21"/>
            </a:xfrm>
            <a:custGeom>
              <a:avLst/>
              <a:gdLst>
                <a:gd name="T0" fmla="*/ 8 w 17"/>
                <a:gd name="T1" fmla="*/ 20 h 17"/>
                <a:gd name="T2" fmla="*/ 0 w 17"/>
                <a:gd name="T3" fmla="*/ 6 h 17"/>
                <a:gd name="T4" fmla="*/ 14 w 17"/>
                <a:gd name="T5" fmla="*/ 0 h 17"/>
                <a:gd name="T6" fmla="*/ 21 w 17"/>
                <a:gd name="T7" fmla="*/ 12 h 17"/>
                <a:gd name="T8" fmla="*/ 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5"/>
                  </a:lnTo>
                  <a:lnTo>
                    <a:pt x="11" y="0"/>
                  </a:lnTo>
                  <a:lnTo>
                    <a:pt x="16" y="10"/>
                  </a:lnTo>
                  <a:lnTo>
                    <a:pt x="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45" name="Freeform 174"/>
            <p:cNvSpPr>
              <a:spLocks/>
            </p:cNvSpPr>
            <p:nvPr/>
          </p:nvSpPr>
          <p:spPr bwMode="auto">
            <a:xfrm>
              <a:off x="3497" y="1362"/>
              <a:ext cx="22" cy="21"/>
            </a:xfrm>
            <a:custGeom>
              <a:avLst/>
              <a:gdLst>
                <a:gd name="T0" fmla="*/ 6 w 17"/>
                <a:gd name="T1" fmla="*/ 20 h 17"/>
                <a:gd name="T2" fmla="*/ 0 w 17"/>
                <a:gd name="T3" fmla="*/ 7 h 17"/>
                <a:gd name="T4" fmla="*/ 14 w 17"/>
                <a:gd name="T5" fmla="*/ 0 h 17"/>
                <a:gd name="T6" fmla="*/ 21 w 17"/>
                <a:gd name="T7" fmla="*/ 12 h 17"/>
                <a:gd name="T8" fmla="*/ 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6"/>
                  </a:lnTo>
                  <a:lnTo>
                    <a:pt x="11" y="0"/>
                  </a:lnTo>
                  <a:lnTo>
                    <a:pt x="16" y="10"/>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46" name="Freeform 175"/>
            <p:cNvSpPr>
              <a:spLocks/>
            </p:cNvSpPr>
            <p:nvPr/>
          </p:nvSpPr>
          <p:spPr bwMode="auto">
            <a:xfrm>
              <a:off x="3491" y="1349"/>
              <a:ext cx="21" cy="21"/>
            </a:xfrm>
            <a:custGeom>
              <a:avLst/>
              <a:gdLst>
                <a:gd name="T0" fmla="*/ 6 w 17"/>
                <a:gd name="T1" fmla="*/ 20 h 17"/>
                <a:gd name="T2" fmla="*/ 0 w 17"/>
                <a:gd name="T3" fmla="*/ 6 h 17"/>
                <a:gd name="T4" fmla="*/ 12 w 17"/>
                <a:gd name="T5" fmla="*/ 0 h 17"/>
                <a:gd name="T6" fmla="*/ 20 w 17"/>
                <a:gd name="T7" fmla="*/ 12 h 17"/>
                <a:gd name="T8" fmla="*/ 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5"/>
                  </a:lnTo>
                  <a:lnTo>
                    <a:pt x="10" y="0"/>
                  </a:lnTo>
                  <a:lnTo>
                    <a:pt x="16" y="10"/>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47" name="Freeform 176"/>
            <p:cNvSpPr>
              <a:spLocks/>
            </p:cNvSpPr>
            <p:nvPr/>
          </p:nvSpPr>
          <p:spPr bwMode="auto">
            <a:xfrm>
              <a:off x="3484" y="1337"/>
              <a:ext cx="22" cy="21"/>
            </a:xfrm>
            <a:custGeom>
              <a:avLst/>
              <a:gdLst>
                <a:gd name="T0" fmla="*/ 6 w 17"/>
                <a:gd name="T1" fmla="*/ 20 h 17"/>
                <a:gd name="T2" fmla="*/ 0 w 17"/>
                <a:gd name="T3" fmla="*/ 7 h 17"/>
                <a:gd name="T4" fmla="*/ 13 w 17"/>
                <a:gd name="T5" fmla="*/ 0 h 17"/>
                <a:gd name="T6" fmla="*/ 21 w 17"/>
                <a:gd name="T7" fmla="*/ 12 h 17"/>
                <a:gd name="T8" fmla="*/ 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6"/>
                  </a:lnTo>
                  <a:lnTo>
                    <a:pt x="10" y="0"/>
                  </a:lnTo>
                  <a:lnTo>
                    <a:pt x="16" y="10"/>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48" name="Freeform 177"/>
            <p:cNvSpPr>
              <a:spLocks/>
            </p:cNvSpPr>
            <p:nvPr/>
          </p:nvSpPr>
          <p:spPr bwMode="auto">
            <a:xfrm>
              <a:off x="3477" y="1325"/>
              <a:ext cx="21" cy="21"/>
            </a:xfrm>
            <a:custGeom>
              <a:avLst/>
              <a:gdLst>
                <a:gd name="T0" fmla="*/ 7 w 17"/>
                <a:gd name="T1" fmla="*/ 20 h 17"/>
                <a:gd name="T2" fmla="*/ 0 w 17"/>
                <a:gd name="T3" fmla="*/ 7 h 17"/>
                <a:gd name="T4" fmla="*/ 12 w 17"/>
                <a:gd name="T5" fmla="*/ 0 h 17"/>
                <a:gd name="T6" fmla="*/ 20 w 17"/>
                <a:gd name="T7" fmla="*/ 12 h 17"/>
                <a:gd name="T8" fmla="*/ 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6"/>
                  </a:lnTo>
                  <a:lnTo>
                    <a:pt x="10" y="0"/>
                  </a:lnTo>
                  <a:lnTo>
                    <a:pt x="16" y="10"/>
                  </a:lnTo>
                  <a:lnTo>
                    <a:pt x="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49" name="Freeform 178"/>
            <p:cNvSpPr>
              <a:spLocks/>
            </p:cNvSpPr>
            <p:nvPr/>
          </p:nvSpPr>
          <p:spPr bwMode="auto">
            <a:xfrm>
              <a:off x="3469" y="1314"/>
              <a:ext cx="22" cy="21"/>
            </a:xfrm>
            <a:custGeom>
              <a:avLst/>
              <a:gdLst>
                <a:gd name="T0" fmla="*/ 8 w 17"/>
                <a:gd name="T1" fmla="*/ 20 h 17"/>
                <a:gd name="T2" fmla="*/ 0 w 17"/>
                <a:gd name="T3" fmla="*/ 6 h 17"/>
                <a:gd name="T4" fmla="*/ 13 w 17"/>
                <a:gd name="T5" fmla="*/ 0 h 17"/>
                <a:gd name="T6" fmla="*/ 21 w 17"/>
                <a:gd name="T7" fmla="*/ 11 h 17"/>
                <a:gd name="T8" fmla="*/ 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5"/>
                  </a:lnTo>
                  <a:lnTo>
                    <a:pt x="10" y="0"/>
                  </a:lnTo>
                  <a:lnTo>
                    <a:pt x="16" y="9"/>
                  </a:lnTo>
                  <a:lnTo>
                    <a:pt x="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50" name="Freeform 179"/>
            <p:cNvSpPr>
              <a:spLocks/>
            </p:cNvSpPr>
            <p:nvPr/>
          </p:nvSpPr>
          <p:spPr bwMode="auto">
            <a:xfrm>
              <a:off x="3462" y="1301"/>
              <a:ext cx="21" cy="21"/>
            </a:xfrm>
            <a:custGeom>
              <a:avLst/>
              <a:gdLst>
                <a:gd name="T0" fmla="*/ 7 w 17"/>
                <a:gd name="T1" fmla="*/ 20 h 17"/>
                <a:gd name="T2" fmla="*/ 0 w 17"/>
                <a:gd name="T3" fmla="*/ 9 h 17"/>
                <a:gd name="T4" fmla="*/ 12 w 17"/>
                <a:gd name="T5" fmla="*/ 0 h 17"/>
                <a:gd name="T6" fmla="*/ 20 w 17"/>
                <a:gd name="T7" fmla="*/ 12 h 17"/>
                <a:gd name="T8" fmla="*/ 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7"/>
                  </a:lnTo>
                  <a:lnTo>
                    <a:pt x="10" y="0"/>
                  </a:lnTo>
                  <a:lnTo>
                    <a:pt x="16" y="10"/>
                  </a:lnTo>
                  <a:lnTo>
                    <a:pt x="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51" name="Freeform 180"/>
            <p:cNvSpPr>
              <a:spLocks/>
            </p:cNvSpPr>
            <p:nvPr/>
          </p:nvSpPr>
          <p:spPr bwMode="auto">
            <a:xfrm>
              <a:off x="3455" y="1290"/>
              <a:ext cx="22" cy="21"/>
            </a:xfrm>
            <a:custGeom>
              <a:avLst/>
              <a:gdLst>
                <a:gd name="T0" fmla="*/ 6 w 17"/>
                <a:gd name="T1" fmla="*/ 20 h 17"/>
                <a:gd name="T2" fmla="*/ 0 w 17"/>
                <a:gd name="T3" fmla="*/ 7 h 17"/>
                <a:gd name="T4" fmla="*/ 12 w 17"/>
                <a:gd name="T5" fmla="*/ 0 h 17"/>
                <a:gd name="T6" fmla="*/ 21 w 17"/>
                <a:gd name="T7" fmla="*/ 11 h 17"/>
                <a:gd name="T8" fmla="*/ 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6"/>
                  </a:lnTo>
                  <a:lnTo>
                    <a:pt x="9" y="0"/>
                  </a:lnTo>
                  <a:lnTo>
                    <a:pt x="16" y="9"/>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52" name="Freeform 181"/>
            <p:cNvSpPr>
              <a:spLocks/>
            </p:cNvSpPr>
            <p:nvPr/>
          </p:nvSpPr>
          <p:spPr bwMode="auto">
            <a:xfrm>
              <a:off x="3446" y="1278"/>
              <a:ext cx="22" cy="21"/>
            </a:xfrm>
            <a:custGeom>
              <a:avLst/>
              <a:gdLst>
                <a:gd name="T0" fmla="*/ 9 w 17"/>
                <a:gd name="T1" fmla="*/ 20 h 17"/>
                <a:gd name="T2" fmla="*/ 0 w 17"/>
                <a:gd name="T3" fmla="*/ 9 h 17"/>
                <a:gd name="T4" fmla="*/ 13 w 17"/>
                <a:gd name="T5" fmla="*/ 0 h 17"/>
                <a:gd name="T6" fmla="*/ 21 w 17"/>
                <a:gd name="T7" fmla="*/ 12 h 17"/>
                <a:gd name="T8" fmla="*/ 9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7"/>
                  </a:lnTo>
                  <a:lnTo>
                    <a:pt x="10" y="0"/>
                  </a:lnTo>
                  <a:lnTo>
                    <a:pt x="16" y="10"/>
                  </a:lnTo>
                  <a:lnTo>
                    <a:pt x="7"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53" name="Freeform 182"/>
            <p:cNvSpPr>
              <a:spLocks/>
            </p:cNvSpPr>
            <p:nvPr/>
          </p:nvSpPr>
          <p:spPr bwMode="auto">
            <a:xfrm>
              <a:off x="3437" y="1267"/>
              <a:ext cx="23" cy="21"/>
            </a:xfrm>
            <a:custGeom>
              <a:avLst/>
              <a:gdLst>
                <a:gd name="T0" fmla="*/ 9 w 18"/>
                <a:gd name="T1" fmla="*/ 20 h 17"/>
                <a:gd name="T2" fmla="*/ 0 w 18"/>
                <a:gd name="T3" fmla="*/ 9 h 17"/>
                <a:gd name="T4" fmla="*/ 13 w 18"/>
                <a:gd name="T5" fmla="*/ 0 h 17"/>
                <a:gd name="T6" fmla="*/ 22 w 18"/>
                <a:gd name="T7" fmla="*/ 11 h 17"/>
                <a:gd name="T8" fmla="*/ 9 w 18"/>
                <a:gd name="T9" fmla="*/ 2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7" y="16"/>
                  </a:moveTo>
                  <a:lnTo>
                    <a:pt x="0" y="7"/>
                  </a:lnTo>
                  <a:lnTo>
                    <a:pt x="10" y="0"/>
                  </a:lnTo>
                  <a:lnTo>
                    <a:pt x="17" y="9"/>
                  </a:lnTo>
                  <a:lnTo>
                    <a:pt x="7"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54" name="Freeform 183"/>
            <p:cNvSpPr>
              <a:spLocks/>
            </p:cNvSpPr>
            <p:nvPr/>
          </p:nvSpPr>
          <p:spPr bwMode="auto">
            <a:xfrm>
              <a:off x="3430" y="1255"/>
              <a:ext cx="21" cy="21"/>
            </a:xfrm>
            <a:custGeom>
              <a:avLst/>
              <a:gdLst>
                <a:gd name="T0" fmla="*/ 7 w 17"/>
                <a:gd name="T1" fmla="*/ 20 h 17"/>
                <a:gd name="T2" fmla="*/ 0 w 17"/>
                <a:gd name="T3" fmla="*/ 9 h 17"/>
                <a:gd name="T4" fmla="*/ 11 w 17"/>
                <a:gd name="T5" fmla="*/ 0 h 17"/>
                <a:gd name="T6" fmla="*/ 20 w 17"/>
                <a:gd name="T7" fmla="*/ 11 h 17"/>
                <a:gd name="T8" fmla="*/ 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7"/>
                  </a:lnTo>
                  <a:lnTo>
                    <a:pt x="9" y="0"/>
                  </a:lnTo>
                  <a:lnTo>
                    <a:pt x="16" y="9"/>
                  </a:lnTo>
                  <a:lnTo>
                    <a:pt x="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55" name="Freeform 184"/>
            <p:cNvSpPr>
              <a:spLocks/>
            </p:cNvSpPr>
            <p:nvPr/>
          </p:nvSpPr>
          <p:spPr bwMode="auto">
            <a:xfrm>
              <a:off x="3421" y="1244"/>
              <a:ext cx="22" cy="21"/>
            </a:xfrm>
            <a:custGeom>
              <a:avLst/>
              <a:gdLst>
                <a:gd name="T0" fmla="*/ 9 w 17"/>
                <a:gd name="T1" fmla="*/ 20 h 17"/>
                <a:gd name="T2" fmla="*/ 0 w 17"/>
                <a:gd name="T3" fmla="*/ 9 h 17"/>
                <a:gd name="T4" fmla="*/ 12 w 17"/>
                <a:gd name="T5" fmla="*/ 0 h 17"/>
                <a:gd name="T6" fmla="*/ 21 w 17"/>
                <a:gd name="T7" fmla="*/ 11 h 17"/>
                <a:gd name="T8" fmla="*/ 9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7"/>
                  </a:lnTo>
                  <a:lnTo>
                    <a:pt x="9" y="0"/>
                  </a:lnTo>
                  <a:lnTo>
                    <a:pt x="16" y="9"/>
                  </a:lnTo>
                  <a:lnTo>
                    <a:pt x="7"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56" name="Freeform 185"/>
            <p:cNvSpPr>
              <a:spLocks/>
            </p:cNvSpPr>
            <p:nvPr/>
          </p:nvSpPr>
          <p:spPr bwMode="auto">
            <a:xfrm>
              <a:off x="3412" y="1233"/>
              <a:ext cx="22" cy="21"/>
            </a:xfrm>
            <a:custGeom>
              <a:avLst/>
              <a:gdLst>
                <a:gd name="T0" fmla="*/ 9 w 17"/>
                <a:gd name="T1" fmla="*/ 20 h 17"/>
                <a:gd name="T2" fmla="*/ 0 w 17"/>
                <a:gd name="T3" fmla="*/ 9 h 17"/>
                <a:gd name="T4" fmla="*/ 12 w 17"/>
                <a:gd name="T5" fmla="*/ 0 h 17"/>
                <a:gd name="T6" fmla="*/ 21 w 17"/>
                <a:gd name="T7" fmla="*/ 11 h 17"/>
                <a:gd name="T8" fmla="*/ 9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7"/>
                  </a:lnTo>
                  <a:lnTo>
                    <a:pt x="9" y="0"/>
                  </a:lnTo>
                  <a:lnTo>
                    <a:pt x="16" y="9"/>
                  </a:lnTo>
                  <a:lnTo>
                    <a:pt x="7"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57" name="Freeform 186"/>
            <p:cNvSpPr>
              <a:spLocks/>
            </p:cNvSpPr>
            <p:nvPr/>
          </p:nvSpPr>
          <p:spPr bwMode="auto">
            <a:xfrm>
              <a:off x="3403" y="1222"/>
              <a:ext cx="22" cy="21"/>
            </a:xfrm>
            <a:custGeom>
              <a:avLst/>
              <a:gdLst>
                <a:gd name="T0" fmla="*/ 9 w 17"/>
                <a:gd name="T1" fmla="*/ 20 h 17"/>
                <a:gd name="T2" fmla="*/ 0 w 17"/>
                <a:gd name="T3" fmla="*/ 10 h 17"/>
                <a:gd name="T4" fmla="*/ 12 w 17"/>
                <a:gd name="T5" fmla="*/ 0 h 17"/>
                <a:gd name="T6" fmla="*/ 21 w 17"/>
                <a:gd name="T7" fmla="*/ 11 h 17"/>
                <a:gd name="T8" fmla="*/ 9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8"/>
                  </a:lnTo>
                  <a:lnTo>
                    <a:pt x="9" y="0"/>
                  </a:lnTo>
                  <a:lnTo>
                    <a:pt x="16" y="9"/>
                  </a:lnTo>
                  <a:lnTo>
                    <a:pt x="7"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58" name="Freeform 187"/>
            <p:cNvSpPr>
              <a:spLocks/>
            </p:cNvSpPr>
            <p:nvPr/>
          </p:nvSpPr>
          <p:spPr bwMode="auto">
            <a:xfrm>
              <a:off x="3394" y="1211"/>
              <a:ext cx="22" cy="22"/>
            </a:xfrm>
            <a:custGeom>
              <a:avLst/>
              <a:gdLst>
                <a:gd name="T0" fmla="*/ 9 w 17"/>
                <a:gd name="T1" fmla="*/ 21 h 18"/>
                <a:gd name="T2" fmla="*/ 0 w 17"/>
                <a:gd name="T3" fmla="*/ 10 h 18"/>
                <a:gd name="T4" fmla="*/ 10 w 17"/>
                <a:gd name="T5" fmla="*/ 0 h 18"/>
                <a:gd name="T6" fmla="*/ 21 w 17"/>
                <a:gd name="T7" fmla="*/ 11 h 18"/>
                <a:gd name="T8" fmla="*/ 9 w 17"/>
                <a:gd name="T9" fmla="*/ 21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7" y="17"/>
                  </a:moveTo>
                  <a:lnTo>
                    <a:pt x="0" y="8"/>
                  </a:lnTo>
                  <a:lnTo>
                    <a:pt x="8" y="0"/>
                  </a:lnTo>
                  <a:lnTo>
                    <a:pt x="16" y="9"/>
                  </a:lnTo>
                  <a:lnTo>
                    <a:pt x="7" y="1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59" name="Freeform 188"/>
            <p:cNvSpPr>
              <a:spLocks/>
            </p:cNvSpPr>
            <p:nvPr/>
          </p:nvSpPr>
          <p:spPr bwMode="auto">
            <a:xfrm>
              <a:off x="3384" y="1201"/>
              <a:ext cx="22" cy="21"/>
            </a:xfrm>
            <a:custGeom>
              <a:avLst/>
              <a:gdLst>
                <a:gd name="T0" fmla="*/ 10 w 17"/>
                <a:gd name="T1" fmla="*/ 20 h 17"/>
                <a:gd name="T2" fmla="*/ 0 w 17"/>
                <a:gd name="T3" fmla="*/ 10 h 17"/>
                <a:gd name="T4" fmla="*/ 12 w 17"/>
                <a:gd name="T5" fmla="*/ 0 h 17"/>
                <a:gd name="T6" fmla="*/ 21 w 17"/>
                <a:gd name="T7" fmla="*/ 10 h 17"/>
                <a:gd name="T8" fmla="*/ 1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8"/>
                  </a:lnTo>
                  <a:lnTo>
                    <a:pt x="9" y="0"/>
                  </a:lnTo>
                  <a:lnTo>
                    <a:pt x="16" y="8"/>
                  </a:lnTo>
                  <a:lnTo>
                    <a:pt x="8"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60" name="Freeform 189"/>
            <p:cNvSpPr>
              <a:spLocks/>
            </p:cNvSpPr>
            <p:nvPr/>
          </p:nvSpPr>
          <p:spPr bwMode="auto">
            <a:xfrm>
              <a:off x="3374" y="1191"/>
              <a:ext cx="23" cy="21"/>
            </a:xfrm>
            <a:custGeom>
              <a:avLst/>
              <a:gdLst>
                <a:gd name="T0" fmla="*/ 10 w 18"/>
                <a:gd name="T1" fmla="*/ 20 h 17"/>
                <a:gd name="T2" fmla="*/ 0 w 18"/>
                <a:gd name="T3" fmla="*/ 10 h 17"/>
                <a:gd name="T4" fmla="*/ 10 w 18"/>
                <a:gd name="T5" fmla="*/ 0 h 17"/>
                <a:gd name="T6" fmla="*/ 22 w 18"/>
                <a:gd name="T7" fmla="*/ 10 h 17"/>
                <a:gd name="T8" fmla="*/ 10 w 18"/>
                <a:gd name="T9" fmla="*/ 2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8" y="16"/>
                  </a:moveTo>
                  <a:lnTo>
                    <a:pt x="0" y="8"/>
                  </a:lnTo>
                  <a:lnTo>
                    <a:pt x="8" y="0"/>
                  </a:lnTo>
                  <a:lnTo>
                    <a:pt x="17" y="8"/>
                  </a:lnTo>
                  <a:lnTo>
                    <a:pt x="8"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61" name="Freeform 190"/>
            <p:cNvSpPr>
              <a:spLocks/>
            </p:cNvSpPr>
            <p:nvPr/>
          </p:nvSpPr>
          <p:spPr bwMode="auto">
            <a:xfrm>
              <a:off x="3363" y="1180"/>
              <a:ext cx="22" cy="22"/>
            </a:xfrm>
            <a:custGeom>
              <a:avLst/>
              <a:gdLst>
                <a:gd name="T0" fmla="*/ 11 w 18"/>
                <a:gd name="T1" fmla="*/ 21 h 18"/>
                <a:gd name="T2" fmla="*/ 0 w 18"/>
                <a:gd name="T3" fmla="*/ 11 h 18"/>
                <a:gd name="T4" fmla="*/ 11 w 18"/>
                <a:gd name="T5" fmla="*/ 0 h 18"/>
                <a:gd name="T6" fmla="*/ 21 w 18"/>
                <a:gd name="T7" fmla="*/ 11 h 18"/>
                <a:gd name="T8" fmla="*/ 11 w 18"/>
                <a:gd name="T9" fmla="*/ 21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9" y="17"/>
                  </a:moveTo>
                  <a:lnTo>
                    <a:pt x="0" y="9"/>
                  </a:lnTo>
                  <a:lnTo>
                    <a:pt x="9" y="0"/>
                  </a:lnTo>
                  <a:lnTo>
                    <a:pt x="17" y="9"/>
                  </a:lnTo>
                  <a:lnTo>
                    <a:pt x="9" y="1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62" name="Freeform 191"/>
            <p:cNvSpPr>
              <a:spLocks/>
            </p:cNvSpPr>
            <p:nvPr/>
          </p:nvSpPr>
          <p:spPr bwMode="auto">
            <a:xfrm>
              <a:off x="3352" y="1170"/>
              <a:ext cx="23" cy="22"/>
            </a:xfrm>
            <a:custGeom>
              <a:avLst/>
              <a:gdLst>
                <a:gd name="T0" fmla="*/ 10 w 18"/>
                <a:gd name="T1" fmla="*/ 21 h 18"/>
                <a:gd name="T2" fmla="*/ 0 w 18"/>
                <a:gd name="T3" fmla="*/ 10 h 18"/>
                <a:gd name="T4" fmla="*/ 10 w 18"/>
                <a:gd name="T5" fmla="*/ 0 h 18"/>
                <a:gd name="T6" fmla="*/ 22 w 18"/>
                <a:gd name="T7" fmla="*/ 10 h 18"/>
                <a:gd name="T8" fmla="*/ 10 w 18"/>
                <a:gd name="T9" fmla="*/ 21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8" y="17"/>
                  </a:moveTo>
                  <a:lnTo>
                    <a:pt x="0" y="8"/>
                  </a:lnTo>
                  <a:lnTo>
                    <a:pt x="8" y="0"/>
                  </a:lnTo>
                  <a:lnTo>
                    <a:pt x="17" y="8"/>
                  </a:lnTo>
                  <a:lnTo>
                    <a:pt x="8" y="1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63" name="Freeform 192"/>
            <p:cNvSpPr>
              <a:spLocks/>
            </p:cNvSpPr>
            <p:nvPr/>
          </p:nvSpPr>
          <p:spPr bwMode="auto">
            <a:xfrm>
              <a:off x="3342" y="1160"/>
              <a:ext cx="22" cy="21"/>
            </a:xfrm>
            <a:custGeom>
              <a:avLst/>
              <a:gdLst>
                <a:gd name="T0" fmla="*/ 10 w 17"/>
                <a:gd name="T1" fmla="*/ 20 h 17"/>
                <a:gd name="T2" fmla="*/ 0 w 17"/>
                <a:gd name="T3" fmla="*/ 11 h 17"/>
                <a:gd name="T4" fmla="*/ 9 w 17"/>
                <a:gd name="T5" fmla="*/ 0 h 17"/>
                <a:gd name="T6" fmla="*/ 21 w 17"/>
                <a:gd name="T7" fmla="*/ 10 h 17"/>
                <a:gd name="T8" fmla="*/ 1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9"/>
                  </a:lnTo>
                  <a:lnTo>
                    <a:pt x="7" y="0"/>
                  </a:lnTo>
                  <a:lnTo>
                    <a:pt x="16" y="8"/>
                  </a:lnTo>
                  <a:lnTo>
                    <a:pt x="8"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64" name="Freeform 193"/>
            <p:cNvSpPr>
              <a:spLocks/>
            </p:cNvSpPr>
            <p:nvPr/>
          </p:nvSpPr>
          <p:spPr bwMode="auto">
            <a:xfrm>
              <a:off x="3330" y="1150"/>
              <a:ext cx="22" cy="23"/>
            </a:xfrm>
            <a:custGeom>
              <a:avLst/>
              <a:gdLst>
                <a:gd name="T0" fmla="*/ 12 w 18"/>
                <a:gd name="T1" fmla="*/ 22 h 18"/>
                <a:gd name="T2" fmla="*/ 0 w 18"/>
                <a:gd name="T3" fmla="*/ 12 h 18"/>
                <a:gd name="T4" fmla="*/ 10 w 18"/>
                <a:gd name="T5" fmla="*/ 0 h 18"/>
                <a:gd name="T6" fmla="*/ 21 w 18"/>
                <a:gd name="T7" fmla="*/ 10 h 18"/>
                <a:gd name="T8" fmla="*/ 12 w 18"/>
                <a:gd name="T9" fmla="*/ 2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0" y="17"/>
                  </a:moveTo>
                  <a:lnTo>
                    <a:pt x="0" y="9"/>
                  </a:lnTo>
                  <a:lnTo>
                    <a:pt x="8" y="0"/>
                  </a:lnTo>
                  <a:lnTo>
                    <a:pt x="17" y="8"/>
                  </a:lnTo>
                  <a:lnTo>
                    <a:pt x="10" y="1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65" name="Freeform 194"/>
            <p:cNvSpPr>
              <a:spLocks/>
            </p:cNvSpPr>
            <p:nvPr/>
          </p:nvSpPr>
          <p:spPr bwMode="auto">
            <a:xfrm>
              <a:off x="3319" y="1142"/>
              <a:ext cx="22" cy="21"/>
            </a:xfrm>
            <a:custGeom>
              <a:avLst/>
              <a:gdLst>
                <a:gd name="T0" fmla="*/ 10 w 17"/>
                <a:gd name="T1" fmla="*/ 20 h 17"/>
                <a:gd name="T2" fmla="*/ 0 w 17"/>
                <a:gd name="T3" fmla="*/ 10 h 17"/>
                <a:gd name="T4" fmla="*/ 9 w 17"/>
                <a:gd name="T5" fmla="*/ 0 h 17"/>
                <a:gd name="T6" fmla="*/ 21 w 17"/>
                <a:gd name="T7" fmla="*/ 9 h 17"/>
                <a:gd name="T8" fmla="*/ 1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8"/>
                  </a:lnTo>
                  <a:lnTo>
                    <a:pt x="7" y="0"/>
                  </a:lnTo>
                  <a:lnTo>
                    <a:pt x="16" y="7"/>
                  </a:lnTo>
                  <a:lnTo>
                    <a:pt x="8"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66" name="Freeform 195"/>
            <p:cNvSpPr>
              <a:spLocks/>
            </p:cNvSpPr>
            <p:nvPr/>
          </p:nvSpPr>
          <p:spPr bwMode="auto">
            <a:xfrm>
              <a:off x="3307" y="1132"/>
              <a:ext cx="23" cy="21"/>
            </a:xfrm>
            <a:custGeom>
              <a:avLst/>
              <a:gdLst>
                <a:gd name="T0" fmla="*/ 13 w 18"/>
                <a:gd name="T1" fmla="*/ 20 h 17"/>
                <a:gd name="T2" fmla="*/ 0 w 18"/>
                <a:gd name="T3" fmla="*/ 10 h 17"/>
                <a:gd name="T4" fmla="*/ 9 w 18"/>
                <a:gd name="T5" fmla="*/ 0 h 17"/>
                <a:gd name="T6" fmla="*/ 22 w 18"/>
                <a:gd name="T7" fmla="*/ 10 h 17"/>
                <a:gd name="T8" fmla="*/ 13 w 18"/>
                <a:gd name="T9" fmla="*/ 2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0" y="16"/>
                  </a:moveTo>
                  <a:lnTo>
                    <a:pt x="0" y="8"/>
                  </a:lnTo>
                  <a:lnTo>
                    <a:pt x="7" y="0"/>
                  </a:lnTo>
                  <a:lnTo>
                    <a:pt x="17" y="8"/>
                  </a:lnTo>
                  <a:lnTo>
                    <a:pt x="1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67" name="Freeform 196"/>
            <p:cNvSpPr>
              <a:spLocks/>
            </p:cNvSpPr>
            <p:nvPr/>
          </p:nvSpPr>
          <p:spPr bwMode="auto">
            <a:xfrm>
              <a:off x="3295" y="1122"/>
              <a:ext cx="22" cy="21"/>
            </a:xfrm>
            <a:custGeom>
              <a:avLst/>
              <a:gdLst>
                <a:gd name="T0" fmla="*/ 12 w 17"/>
                <a:gd name="T1" fmla="*/ 20 h 17"/>
                <a:gd name="T2" fmla="*/ 0 w 17"/>
                <a:gd name="T3" fmla="*/ 12 h 17"/>
                <a:gd name="T4" fmla="*/ 9 w 17"/>
                <a:gd name="T5" fmla="*/ 0 h 17"/>
                <a:gd name="T6" fmla="*/ 21 w 17"/>
                <a:gd name="T7" fmla="*/ 10 h 17"/>
                <a:gd name="T8" fmla="*/ 1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0"/>
                  </a:lnTo>
                  <a:lnTo>
                    <a:pt x="7" y="0"/>
                  </a:lnTo>
                  <a:lnTo>
                    <a:pt x="16" y="8"/>
                  </a:lnTo>
                  <a:lnTo>
                    <a:pt x="9"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68" name="Freeform 197"/>
            <p:cNvSpPr>
              <a:spLocks/>
            </p:cNvSpPr>
            <p:nvPr/>
          </p:nvSpPr>
          <p:spPr bwMode="auto">
            <a:xfrm>
              <a:off x="3284" y="1114"/>
              <a:ext cx="22" cy="21"/>
            </a:xfrm>
            <a:custGeom>
              <a:avLst/>
              <a:gdLst>
                <a:gd name="T0" fmla="*/ 12 w 17"/>
                <a:gd name="T1" fmla="*/ 20 h 17"/>
                <a:gd name="T2" fmla="*/ 0 w 17"/>
                <a:gd name="T3" fmla="*/ 11 h 17"/>
                <a:gd name="T4" fmla="*/ 8 w 17"/>
                <a:gd name="T5" fmla="*/ 0 h 17"/>
                <a:gd name="T6" fmla="*/ 21 w 17"/>
                <a:gd name="T7" fmla="*/ 7 h 17"/>
                <a:gd name="T8" fmla="*/ 1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9"/>
                  </a:lnTo>
                  <a:lnTo>
                    <a:pt x="6" y="0"/>
                  </a:lnTo>
                  <a:lnTo>
                    <a:pt x="16" y="6"/>
                  </a:lnTo>
                  <a:lnTo>
                    <a:pt x="9"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69" name="Freeform 198"/>
            <p:cNvSpPr>
              <a:spLocks/>
            </p:cNvSpPr>
            <p:nvPr/>
          </p:nvSpPr>
          <p:spPr bwMode="auto">
            <a:xfrm>
              <a:off x="3270" y="1106"/>
              <a:ext cx="23" cy="21"/>
            </a:xfrm>
            <a:custGeom>
              <a:avLst/>
              <a:gdLst>
                <a:gd name="T0" fmla="*/ 14 w 18"/>
                <a:gd name="T1" fmla="*/ 20 h 17"/>
                <a:gd name="T2" fmla="*/ 0 w 18"/>
                <a:gd name="T3" fmla="*/ 12 h 17"/>
                <a:gd name="T4" fmla="*/ 9 w 18"/>
                <a:gd name="T5" fmla="*/ 0 h 17"/>
                <a:gd name="T6" fmla="*/ 22 w 18"/>
                <a:gd name="T7" fmla="*/ 9 h 17"/>
                <a:gd name="T8" fmla="*/ 14 w 18"/>
                <a:gd name="T9" fmla="*/ 2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1" y="16"/>
                  </a:moveTo>
                  <a:lnTo>
                    <a:pt x="0" y="10"/>
                  </a:lnTo>
                  <a:lnTo>
                    <a:pt x="7" y="0"/>
                  </a:lnTo>
                  <a:lnTo>
                    <a:pt x="17" y="7"/>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70" name="Freeform 199"/>
            <p:cNvSpPr>
              <a:spLocks/>
            </p:cNvSpPr>
            <p:nvPr/>
          </p:nvSpPr>
          <p:spPr bwMode="auto">
            <a:xfrm>
              <a:off x="3259" y="1097"/>
              <a:ext cx="21" cy="22"/>
            </a:xfrm>
            <a:custGeom>
              <a:avLst/>
              <a:gdLst>
                <a:gd name="T0" fmla="*/ 11 w 17"/>
                <a:gd name="T1" fmla="*/ 21 h 18"/>
                <a:gd name="T2" fmla="*/ 0 w 17"/>
                <a:gd name="T3" fmla="*/ 13 h 18"/>
                <a:gd name="T4" fmla="*/ 6 w 17"/>
                <a:gd name="T5" fmla="*/ 0 h 18"/>
                <a:gd name="T6" fmla="*/ 20 w 17"/>
                <a:gd name="T7" fmla="*/ 9 h 18"/>
                <a:gd name="T8" fmla="*/ 11 w 17"/>
                <a:gd name="T9" fmla="*/ 21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9" y="17"/>
                  </a:moveTo>
                  <a:lnTo>
                    <a:pt x="0" y="11"/>
                  </a:lnTo>
                  <a:lnTo>
                    <a:pt x="5" y="0"/>
                  </a:lnTo>
                  <a:lnTo>
                    <a:pt x="16" y="7"/>
                  </a:lnTo>
                  <a:lnTo>
                    <a:pt x="9" y="1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71" name="Freeform 200"/>
            <p:cNvSpPr>
              <a:spLocks/>
            </p:cNvSpPr>
            <p:nvPr/>
          </p:nvSpPr>
          <p:spPr bwMode="auto">
            <a:xfrm>
              <a:off x="3245" y="1091"/>
              <a:ext cx="21" cy="21"/>
            </a:xfrm>
            <a:custGeom>
              <a:avLst/>
              <a:gdLst>
                <a:gd name="T0" fmla="*/ 14 w 17"/>
                <a:gd name="T1" fmla="*/ 20 h 17"/>
                <a:gd name="T2" fmla="*/ 0 w 17"/>
                <a:gd name="T3" fmla="*/ 11 h 17"/>
                <a:gd name="T4" fmla="*/ 9 w 17"/>
                <a:gd name="T5" fmla="*/ 0 h 17"/>
                <a:gd name="T6" fmla="*/ 20 w 17"/>
                <a:gd name="T7" fmla="*/ 6 h 17"/>
                <a:gd name="T8" fmla="*/ 1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9"/>
                  </a:lnTo>
                  <a:lnTo>
                    <a:pt x="7" y="0"/>
                  </a:lnTo>
                  <a:lnTo>
                    <a:pt x="16" y="5"/>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72" name="Freeform 201"/>
            <p:cNvSpPr>
              <a:spLocks/>
            </p:cNvSpPr>
            <p:nvPr/>
          </p:nvSpPr>
          <p:spPr bwMode="auto">
            <a:xfrm>
              <a:off x="3232" y="1082"/>
              <a:ext cx="23" cy="21"/>
            </a:xfrm>
            <a:custGeom>
              <a:avLst/>
              <a:gdLst>
                <a:gd name="T0" fmla="*/ 13 w 18"/>
                <a:gd name="T1" fmla="*/ 20 h 17"/>
                <a:gd name="T2" fmla="*/ 0 w 18"/>
                <a:gd name="T3" fmla="*/ 14 h 17"/>
                <a:gd name="T4" fmla="*/ 8 w 18"/>
                <a:gd name="T5" fmla="*/ 0 h 17"/>
                <a:gd name="T6" fmla="*/ 22 w 18"/>
                <a:gd name="T7" fmla="*/ 9 h 17"/>
                <a:gd name="T8" fmla="*/ 13 w 18"/>
                <a:gd name="T9" fmla="*/ 2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0" y="16"/>
                  </a:moveTo>
                  <a:lnTo>
                    <a:pt x="0" y="11"/>
                  </a:lnTo>
                  <a:lnTo>
                    <a:pt x="6" y="0"/>
                  </a:lnTo>
                  <a:lnTo>
                    <a:pt x="17" y="7"/>
                  </a:lnTo>
                  <a:lnTo>
                    <a:pt x="1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73" name="Freeform 202"/>
            <p:cNvSpPr>
              <a:spLocks/>
            </p:cNvSpPr>
            <p:nvPr/>
          </p:nvSpPr>
          <p:spPr bwMode="auto">
            <a:xfrm>
              <a:off x="3219" y="1076"/>
              <a:ext cx="22" cy="21"/>
            </a:xfrm>
            <a:custGeom>
              <a:avLst/>
              <a:gdLst>
                <a:gd name="T0" fmla="*/ 13 w 17"/>
                <a:gd name="T1" fmla="*/ 20 h 17"/>
                <a:gd name="T2" fmla="*/ 0 w 17"/>
                <a:gd name="T3" fmla="*/ 11 h 17"/>
                <a:gd name="T4" fmla="*/ 8 w 17"/>
                <a:gd name="T5" fmla="*/ 0 h 17"/>
                <a:gd name="T6" fmla="*/ 21 w 17"/>
                <a:gd name="T7" fmla="*/ 6 h 17"/>
                <a:gd name="T8" fmla="*/ 13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9"/>
                  </a:lnTo>
                  <a:lnTo>
                    <a:pt x="6" y="0"/>
                  </a:lnTo>
                  <a:lnTo>
                    <a:pt x="16" y="5"/>
                  </a:lnTo>
                  <a:lnTo>
                    <a:pt x="1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74" name="Freeform 203"/>
            <p:cNvSpPr>
              <a:spLocks/>
            </p:cNvSpPr>
            <p:nvPr/>
          </p:nvSpPr>
          <p:spPr bwMode="auto">
            <a:xfrm>
              <a:off x="3207" y="1069"/>
              <a:ext cx="21" cy="21"/>
            </a:xfrm>
            <a:custGeom>
              <a:avLst/>
              <a:gdLst>
                <a:gd name="T0" fmla="*/ 12 w 17"/>
                <a:gd name="T1" fmla="*/ 20 h 17"/>
                <a:gd name="T2" fmla="*/ 0 w 17"/>
                <a:gd name="T3" fmla="*/ 14 h 17"/>
                <a:gd name="T4" fmla="*/ 6 w 17"/>
                <a:gd name="T5" fmla="*/ 0 h 17"/>
                <a:gd name="T6" fmla="*/ 20 w 17"/>
                <a:gd name="T7" fmla="*/ 7 h 17"/>
                <a:gd name="T8" fmla="*/ 1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1"/>
                  </a:lnTo>
                  <a:lnTo>
                    <a:pt x="5" y="0"/>
                  </a:lnTo>
                  <a:lnTo>
                    <a:pt x="16" y="6"/>
                  </a:lnTo>
                  <a:lnTo>
                    <a:pt x="1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75" name="Freeform 204"/>
            <p:cNvSpPr>
              <a:spLocks/>
            </p:cNvSpPr>
            <p:nvPr/>
          </p:nvSpPr>
          <p:spPr bwMode="auto">
            <a:xfrm>
              <a:off x="3193" y="1062"/>
              <a:ext cx="21" cy="21"/>
            </a:xfrm>
            <a:custGeom>
              <a:avLst/>
              <a:gdLst>
                <a:gd name="T0" fmla="*/ 14 w 17"/>
                <a:gd name="T1" fmla="*/ 20 h 17"/>
                <a:gd name="T2" fmla="*/ 0 w 17"/>
                <a:gd name="T3" fmla="*/ 12 h 17"/>
                <a:gd name="T4" fmla="*/ 6 w 17"/>
                <a:gd name="T5" fmla="*/ 0 h 17"/>
                <a:gd name="T6" fmla="*/ 20 w 17"/>
                <a:gd name="T7" fmla="*/ 6 h 17"/>
                <a:gd name="T8" fmla="*/ 1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0"/>
                  </a:lnTo>
                  <a:lnTo>
                    <a:pt x="5" y="0"/>
                  </a:lnTo>
                  <a:lnTo>
                    <a:pt x="16" y="5"/>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76" name="Freeform 205"/>
            <p:cNvSpPr>
              <a:spLocks/>
            </p:cNvSpPr>
            <p:nvPr/>
          </p:nvSpPr>
          <p:spPr bwMode="auto">
            <a:xfrm>
              <a:off x="3180" y="1056"/>
              <a:ext cx="21" cy="21"/>
            </a:xfrm>
            <a:custGeom>
              <a:avLst/>
              <a:gdLst>
                <a:gd name="T0" fmla="*/ 12 w 17"/>
                <a:gd name="T1" fmla="*/ 20 h 17"/>
                <a:gd name="T2" fmla="*/ 0 w 17"/>
                <a:gd name="T3" fmla="*/ 12 h 17"/>
                <a:gd name="T4" fmla="*/ 6 w 17"/>
                <a:gd name="T5" fmla="*/ 0 h 17"/>
                <a:gd name="T6" fmla="*/ 20 w 17"/>
                <a:gd name="T7" fmla="*/ 6 h 17"/>
                <a:gd name="T8" fmla="*/ 1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0"/>
                  </a:lnTo>
                  <a:lnTo>
                    <a:pt x="5" y="0"/>
                  </a:lnTo>
                  <a:lnTo>
                    <a:pt x="16" y="5"/>
                  </a:lnTo>
                  <a:lnTo>
                    <a:pt x="1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77" name="Freeform 206"/>
            <p:cNvSpPr>
              <a:spLocks/>
            </p:cNvSpPr>
            <p:nvPr/>
          </p:nvSpPr>
          <p:spPr bwMode="auto">
            <a:xfrm>
              <a:off x="3167" y="1049"/>
              <a:ext cx="22" cy="21"/>
            </a:xfrm>
            <a:custGeom>
              <a:avLst/>
              <a:gdLst>
                <a:gd name="T0" fmla="*/ 13 w 17"/>
                <a:gd name="T1" fmla="*/ 20 h 17"/>
                <a:gd name="T2" fmla="*/ 0 w 17"/>
                <a:gd name="T3" fmla="*/ 14 h 17"/>
                <a:gd name="T4" fmla="*/ 5 w 17"/>
                <a:gd name="T5" fmla="*/ 0 h 17"/>
                <a:gd name="T6" fmla="*/ 21 w 17"/>
                <a:gd name="T7" fmla="*/ 7 h 17"/>
                <a:gd name="T8" fmla="*/ 13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1"/>
                  </a:lnTo>
                  <a:lnTo>
                    <a:pt x="4" y="0"/>
                  </a:lnTo>
                  <a:lnTo>
                    <a:pt x="16" y="6"/>
                  </a:lnTo>
                  <a:lnTo>
                    <a:pt x="1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78" name="Freeform 207"/>
            <p:cNvSpPr>
              <a:spLocks/>
            </p:cNvSpPr>
            <p:nvPr/>
          </p:nvSpPr>
          <p:spPr bwMode="auto">
            <a:xfrm>
              <a:off x="3153" y="1043"/>
              <a:ext cx="22" cy="21"/>
            </a:xfrm>
            <a:custGeom>
              <a:avLst/>
              <a:gdLst>
                <a:gd name="T0" fmla="*/ 14 w 17"/>
                <a:gd name="T1" fmla="*/ 20 h 17"/>
                <a:gd name="T2" fmla="*/ 0 w 17"/>
                <a:gd name="T3" fmla="*/ 14 h 17"/>
                <a:gd name="T4" fmla="*/ 6 w 17"/>
                <a:gd name="T5" fmla="*/ 0 h 17"/>
                <a:gd name="T6" fmla="*/ 21 w 17"/>
                <a:gd name="T7" fmla="*/ 6 h 17"/>
                <a:gd name="T8" fmla="*/ 1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5" y="0"/>
                  </a:lnTo>
                  <a:lnTo>
                    <a:pt x="16" y="5"/>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79" name="Freeform 208"/>
            <p:cNvSpPr>
              <a:spLocks/>
            </p:cNvSpPr>
            <p:nvPr/>
          </p:nvSpPr>
          <p:spPr bwMode="auto">
            <a:xfrm>
              <a:off x="3141" y="1038"/>
              <a:ext cx="21" cy="21"/>
            </a:xfrm>
            <a:custGeom>
              <a:avLst/>
              <a:gdLst>
                <a:gd name="T0" fmla="*/ 12 w 17"/>
                <a:gd name="T1" fmla="*/ 20 h 17"/>
                <a:gd name="T2" fmla="*/ 0 w 17"/>
                <a:gd name="T3" fmla="*/ 12 h 17"/>
                <a:gd name="T4" fmla="*/ 5 w 17"/>
                <a:gd name="T5" fmla="*/ 0 h 17"/>
                <a:gd name="T6" fmla="*/ 20 w 17"/>
                <a:gd name="T7" fmla="*/ 5 h 17"/>
                <a:gd name="T8" fmla="*/ 1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0"/>
                  </a:lnTo>
                  <a:lnTo>
                    <a:pt x="4" y="0"/>
                  </a:lnTo>
                  <a:lnTo>
                    <a:pt x="16" y="4"/>
                  </a:lnTo>
                  <a:lnTo>
                    <a:pt x="1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80" name="Freeform 209"/>
            <p:cNvSpPr>
              <a:spLocks/>
            </p:cNvSpPr>
            <p:nvPr/>
          </p:nvSpPr>
          <p:spPr bwMode="auto">
            <a:xfrm>
              <a:off x="3127" y="1033"/>
              <a:ext cx="21" cy="21"/>
            </a:xfrm>
            <a:custGeom>
              <a:avLst/>
              <a:gdLst>
                <a:gd name="T0" fmla="*/ 14 w 17"/>
                <a:gd name="T1" fmla="*/ 20 h 17"/>
                <a:gd name="T2" fmla="*/ 0 w 17"/>
                <a:gd name="T3" fmla="*/ 14 h 17"/>
                <a:gd name="T4" fmla="*/ 5 w 17"/>
                <a:gd name="T5" fmla="*/ 0 h 17"/>
                <a:gd name="T6" fmla="*/ 20 w 17"/>
                <a:gd name="T7" fmla="*/ 5 h 17"/>
                <a:gd name="T8" fmla="*/ 1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4" y="0"/>
                  </a:lnTo>
                  <a:lnTo>
                    <a:pt x="16" y="4"/>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81" name="Freeform 210"/>
            <p:cNvSpPr>
              <a:spLocks/>
            </p:cNvSpPr>
            <p:nvPr/>
          </p:nvSpPr>
          <p:spPr bwMode="auto">
            <a:xfrm>
              <a:off x="3114" y="1028"/>
              <a:ext cx="21" cy="21"/>
            </a:xfrm>
            <a:custGeom>
              <a:avLst/>
              <a:gdLst>
                <a:gd name="T0" fmla="*/ 14 w 17"/>
                <a:gd name="T1" fmla="*/ 20 h 17"/>
                <a:gd name="T2" fmla="*/ 0 w 17"/>
                <a:gd name="T3" fmla="*/ 14 h 17"/>
                <a:gd name="T4" fmla="*/ 5 w 17"/>
                <a:gd name="T5" fmla="*/ 0 h 17"/>
                <a:gd name="T6" fmla="*/ 20 w 17"/>
                <a:gd name="T7" fmla="*/ 5 h 17"/>
                <a:gd name="T8" fmla="*/ 1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4" y="0"/>
                  </a:lnTo>
                  <a:lnTo>
                    <a:pt x="16" y="4"/>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82" name="Freeform 211"/>
            <p:cNvSpPr>
              <a:spLocks/>
            </p:cNvSpPr>
            <p:nvPr/>
          </p:nvSpPr>
          <p:spPr bwMode="auto">
            <a:xfrm>
              <a:off x="3101" y="1023"/>
              <a:ext cx="22" cy="21"/>
            </a:xfrm>
            <a:custGeom>
              <a:avLst/>
              <a:gdLst>
                <a:gd name="T0" fmla="*/ 14 w 17"/>
                <a:gd name="T1" fmla="*/ 20 h 17"/>
                <a:gd name="T2" fmla="*/ 0 w 17"/>
                <a:gd name="T3" fmla="*/ 14 h 17"/>
                <a:gd name="T4" fmla="*/ 5 w 17"/>
                <a:gd name="T5" fmla="*/ 0 h 17"/>
                <a:gd name="T6" fmla="*/ 21 w 17"/>
                <a:gd name="T7" fmla="*/ 5 h 17"/>
                <a:gd name="T8" fmla="*/ 1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4" y="0"/>
                  </a:lnTo>
                  <a:lnTo>
                    <a:pt x="16" y="4"/>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83" name="Freeform 212"/>
            <p:cNvSpPr>
              <a:spLocks/>
            </p:cNvSpPr>
            <p:nvPr/>
          </p:nvSpPr>
          <p:spPr bwMode="auto">
            <a:xfrm>
              <a:off x="3089" y="1018"/>
              <a:ext cx="21" cy="21"/>
            </a:xfrm>
            <a:custGeom>
              <a:avLst/>
              <a:gdLst>
                <a:gd name="T0" fmla="*/ 14 w 17"/>
                <a:gd name="T1" fmla="*/ 20 h 17"/>
                <a:gd name="T2" fmla="*/ 0 w 17"/>
                <a:gd name="T3" fmla="*/ 15 h 17"/>
                <a:gd name="T4" fmla="*/ 5 w 17"/>
                <a:gd name="T5" fmla="*/ 0 h 17"/>
                <a:gd name="T6" fmla="*/ 20 w 17"/>
                <a:gd name="T7" fmla="*/ 5 h 17"/>
                <a:gd name="T8" fmla="*/ 1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2"/>
                  </a:lnTo>
                  <a:lnTo>
                    <a:pt x="4" y="0"/>
                  </a:lnTo>
                  <a:lnTo>
                    <a:pt x="16" y="4"/>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84" name="Freeform 213"/>
            <p:cNvSpPr>
              <a:spLocks/>
            </p:cNvSpPr>
            <p:nvPr/>
          </p:nvSpPr>
          <p:spPr bwMode="auto">
            <a:xfrm>
              <a:off x="3076" y="1013"/>
              <a:ext cx="21" cy="21"/>
            </a:xfrm>
            <a:custGeom>
              <a:avLst/>
              <a:gdLst>
                <a:gd name="T0" fmla="*/ 14 w 17"/>
                <a:gd name="T1" fmla="*/ 20 h 17"/>
                <a:gd name="T2" fmla="*/ 0 w 17"/>
                <a:gd name="T3" fmla="*/ 15 h 17"/>
                <a:gd name="T4" fmla="*/ 5 w 17"/>
                <a:gd name="T5" fmla="*/ 0 h 17"/>
                <a:gd name="T6" fmla="*/ 20 w 17"/>
                <a:gd name="T7" fmla="*/ 5 h 17"/>
                <a:gd name="T8" fmla="*/ 1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2"/>
                  </a:lnTo>
                  <a:lnTo>
                    <a:pt x="4" y="0"/>
                  </a:lnTo>
                  <a:lnTo>
                    <a:pt x="16" y="4"/>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85" name="Freeform 214"/>
            <p:cNvSpPr>
              <a:spLocks/>
            </p:cNvSpPr>
            <p:nvPr/>
          </p:nvSpPr>
          <p:spPr bwMode="auto">
            <a:xfrm>
              <a:off x="3064" y="1009"/>
              <a:ext cx="22" cy="21"/>
            </a:xfrm>
            <a:custGeom>
              <a:avLst/>
              <a:gdLst>
                <a:gd name="T0" fmla="*/ 14 w 17"/>
                <a:gd name="T1" fmla="*/ 20 h 17"/>
                <a:gd name="T2" fmla="*/ 0 w 17"/>
                <a:gd name="T3" fmla="*/ 14 h 17"/>
                <a:gd name="T4" fmla="*/ 4 w 17"/>
                <a:gd name="T5" fmla="*/ 0 h 17"/>
                <a:gd name="T6" fmla="*/ 21 w 17"/>
                <a:gd name="T7" fmla="*/ 4 h 17"/>
                <a:gd name="T8" fmla="*/ 1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3" y="0"/>
                  </a:lnTo>
                  <a:lnTo>
                    <a:pt x="16" y="3"/>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86" name="Freeform 215"/>
            <p:cNvSpPr>
              <a:spLocks/>
            </p:cNvSpPr>
            <p:nvPr/>
          </p:nvSpPr>
          <p:spPr bwMode="auto">
            <a:xfrm>
              <a:off x="3052" y="1006"/>
              <a:ext cx="21" cy="21"/>
            </a:xfrm>
            <a:custGeom>
              <a:avLst/>
              <a:gdLst>
                <a:gd name="T0" fmla="*/ 15 w 17"/>
                <a:gd name="T1" fmla="*/ 20 h 17"/>
                <a:gd name="T2" fmla="*/ 0 w 17"/>
                <a:gd name="T3" fmla="*/ 15 h 17"/>
                <a:gd name="T4" fmla="*/ 4 w 17"/>
                <a:gd name="T5" fmla="*/ 0 h 17"/>
                <a:gd name="T6" fmla="*/ 20 w 17"/>
                <a:gd name="T7" fmla="*/ 4 h 17"/>
                <a:gd name="T8" fmla="*/ 1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2"/>
                  </a:lnTo>
                  <a:lnTo>
                    <a:pt x="3" y="0"/>
                  </a:lnTo>
                  <a:lnTo>
                    <a:pt x="16" y="3"/>
                  </a:lnTo>
                  <a:lnTo>
                    <a:pt x="1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87" name="Freeform 216"/>
            <p:cNvSpPr>
              <a:spLocks/>
            </p:cNvSpPr>
            <p:nvPr/>
          </p:nvSpPr>
          <p:spPr bwMode="auto">
            <a:xfrm>
              <a:off x="3039" y="1003"/>
              <a:ext cx="22" cy="21"/>
            </a:xfrm>
            <a:custGeom>
              <a:avLst/>
              <a:gdLst>
                <a:gd name="T0" fmla="*/ 16 w 17"/>
                <a:gd name="T1" fmla="*/ 20 h 17"/>
                <a:gd name="T2" fmla="*/ 0 w 17"/>
                <a:gd name="T3" fmla="*/ 16 h 17"/>
                <a:gd name="T4" fmla="*/ 5 w 17"/>
                <a:gd name="T5" fmla="*/ 0 h 17"/>
                <a:gd name="T6" fmla="*/ 21 w 17"/>
                <a:gd name="T7" fmla="*/ 2 h 17"/>
                <a:gd name="T8" fmla="*/ 1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3"/>
                  </a:lnTo>
                  <a:lnTo>
                    <a:pt x="4" y="0"/>
                  </a:lnTo>
                  <a:lnTo>
                    <a:pt x="16" y="2"/>
                  </a:lnTo>
                  <a:lnTo>
                    <a:pt x="1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88" name="Freeform 217"/>
            <p:cNvSpPr>
              <a:spLocks/>
            </p:cNvSpPr>
            <p:nvPr/>
          </p:nvSpPr>
          <p:spPr bwMode="auto">
            <a:xfrm>
              <a:off x="3028" y="999"/>
              <a:ext cx="21" cy="21"/>
            </a:xfrm>
            <a:custGeom>
              <a:avLst/>
              <a:gdLst>
                <a:gd name="T0" fmla="*/ 14 w 17"/>
                <a:gd name="T1" fmla="*/ 20 h 17"/>
                <a:gd name="T2" fmla="*/ 0 w 17"/>
                <a:gd name="T3" fmla="*/ 15 h 17"/>
                <a:gd name="T4" fmla="*/ 2 w 17"/>
                <a:gd name="T5" fmla="*/ 0 h 17"/>
                <a:gd name="T6" fmla="*/ 20 w 17"/>
                <a:gd name="T7" fmla="*/ 4 h 17"/>
                <a:gd name="T8" fmla="*/ 1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2"/>
                  </a:lnTo>
                  <a:lnTo>
                    <a:pt x="2" y="0"/>
                  </a:lnTo>
                  <a:lnTo>
                    <a:pt x="16" y="3"/>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89" name="Freeform 218"/>
            <p:cNvSpPr>
              <a:spLocks/>
            </p:cNvSpPr>
            <p:nvPr/>
          </p:nvSpPr>
          <p:spPr bwMode="auto">
            <a:xfrm>
              <a:off x="3015" y="997"/>
              <a:ext cx="22" cy="21"/>
            </a:xfrm>
            <a:custGeom>
              <a:avLst/>
              <a:gdLst>
                <a:gd name="T0" fmla="*/ 17 w 17"/>
                <a:gd name="T1" fmla="*/ 20 h 17"/>
                <a:gd name="T2" fmla="*/ 0 w 17"/>
                <a:gd name="T3" fmla="*/ 16 h 17"/>
                <a:gd name="T4" fmla="*/ 5 w 17"/>
                <a:gd name="T5" fmla="*/ 0 h 17"/>
                <a:gd name="T6" fmla="*/ 21 w 17"/>
                <a:gd name="T7" fmla="*/ 2 h 17"/>
                <a:gd name="T8" fmla="*/ 1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4" y="0"/>
                  </a:lnTo>
                  <a:lnTo>
                    <a:pt x="16" y="2"/>
                  </a:lnTo>
                  <a:lnTo>
                    <a:pt x="1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90" name="Freeform 219"/>
            <p:cNvSpPr>
              <a:spLocks/>
            </p:cNvSpPr>
            <p:nvPr/>
          </p:nvSpPr>
          <p:spPr bwMode="auto">
            <a:xfrm>
              <a:off x="3004" y="993"/>
              <a:ext cx="21" cy="21"/>
            </a:xfrm>
            <a:custGeom>
              <a:avLst/>
              <a:gdLst>
                <a:gd name="T0" fmla="*/ 15 w 17"/>
                <a:gd name="T1" fmla="*/ 20 h 17"/>
                <a:gd name="T2" fmla="*/ 0 w 17"/>
                <a:gd name="T3" fmla="*/ 16 h 17"/>
                <a:gd name="T4" fmla="*/ 5 w 17"/>
                <a:gd name="T5" fmla="*/ 0 h 17"/>
                <a:gd name="T6" fmla="*/ 20 w 17"/>
                <a:gd name="T7" fmla="*/ 4 h 17"/>
                <a:gd name="T8" fmla="*/ 1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3"/>
                  </a:lnTo>
                  <a:lnTo>
                    <a:pt x="4" y="0"/>
                  </a:lnTo>
                  <a:lnTo>
                    <a:pt x="16" y="3"/>
                  </a:lnTo>
                  <a:lnTo>
                    <a:pt x="1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91" name="Freeform 220"/>
            <p:cNvSpPr>
              <a:spLocks/>
            </p:cNvSpPr>
            <p:nvPr/>
          </p:nvSpPr>
          <p:spPr bwMode="auto">
            <a:xfrm>
              <a:off x="2992" y="992"/>
              <a:ext cx="22" cy="21"/>
            </a:xfrm>
            <a:custGeom>
              <a:avLst/>
              <a:gdLst>
                <a:gd name="T0" fmla="*/ 16 w 17"/>
                <a:gd name="T1" fmla="*/ 20 h 17"/>
                <a:gd name="T2" fmla="*/ 0 w 17"/>
                <a:gd name="T3" fmla="*/ 16 h 17"/>
                <a:gd name="T4" fmla="*/ 3 w 17"/>
                <a:gd name="T5" fmla="*/ 0 h 17"/>
                <a:gd name="T6" fmla="*/ 21 w 17"/>
                <a:gd name="T7" fmla="*/ 1 h 17"/>
                <a:gd name="T8" fmla="*/ 1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3"/>
                  </a:lnTo>
                  <a:lnTo>
                    <a:pt x="2" y="0"/>
                  </a:lnTo>
                  <a:lnTo>
                    <a:pt x="16" y="1"/>
                  </a:lnTo>
                  <a:lnTo>
                    <a:pt x="1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92" name="Freeform 221"/>
            <p:cNvSpPr>
              <a:spLocks/>
            </p:cNvSpPr>
            <p:nvPr/>
          </p:nvSpPr>
          <p:spPr bwMode="auto">
            <a:xfrm>
              <a:off x="2979" y="988"/>
              <a:ext cx="22" cy="21"/>
            </a:xfrm>
            <a:custGeom>
              <a:avLst/>
              <a:gdLst>
                <a:gd name="T0" fmla="*/ 17 w 17"/>
                <a:gd name="T1" fmla="*/ 20 h 17"/>
                <a:gd name="T2" fmla="*/ 0 w 17"/>
                <a:gd name="T3" fmla="*/ 16 h 17"/>
                <a:gd name="T4" fmla="*/ 5 w 17"/>
                <a:gd name="T5" fmla="*/ 0 h 17"/>
                <a:gd name="T6" fmla="*/ 21 w 17"/>
                <a:gd name="T7" fmla="*/ 4 h 17"/>
                <a:gd name="T8" fmla="*/ 1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4" y="0"/>
                  </a:lnTo>
                  <a:lnTo>
                    <a:pt x="16" y="3"/>
                  </a:lnTo>
                  <a:lnTo>
                    <a:pt x="1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93" name="Freeform 222"/>
            <p:cNvSpPr>
              <a:spLocks/>
            </p:cNvSpPr>
            <p:nvPr/>
          </p:nvSpPr>
          <p:spPr bwMode="auto">
            <a:xfrm>
              <a:off x="2968" y="987"/>
              <a:ext cx="22" cy="21"/>
            </a:xfrm>
            <a:custGeom>
              <a:avLst/>
              <a:gdLst>
                <a:gd name="T0" fmla="*/ 16 w 17"/>
                <a:gd name="T1" fmla="*/ 20 h 17"/>
                <a:gd name="T2" fmla="*/ 0 w 17"/>
                <a:gd name="T3" fmla="*/ 16 h 17"/>
                <a:gd name="T4" fmla="*/ 3 w 17"/>
                <a:gd name="T5" fmla="*/ 0 h 17"/>
                <a:gd name="T6" fmla="*/ 21 w 17"/>
                <a:gd name="T7" fmla="*/ 1 h 17"/>
                <a:gd name="T8" fmla="*/ 1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3"/>
                  </a:lnTo>
                  <a:lnTo>
                    <a:pt x="2" y="0"/>
                  </a:lnTo>
                  <a:lnTo>
                    <a:pt x="16" y="1"/>
                  </a:lnTo>
                  <a:lnTo>
                    <a:pt x="1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94" name="Freeform 223"/>
            <p:cNvSpPr>
              <a:spLocks/>
            </p:cNvSpPr>
            <p:nvPr/>
          </p:nvSpPr>
          <p:spPr bwMode="auto">
            <a:xfrm>
              <a:off x="2955" y="985"/>
              <a:ext cx="22" cy="21"/>
            </a:xfrm>
            <a:custGeom>
              <a:avLst/>
              <a:gdLst>
                <a:gd name="T0" fmla="*/ 17 w 17"/>
                <a:gd name="T1" fmla="*/ 20 h 17"/>
                <a:gd name="T2" fmla="*/ 0 w 17"/>
                <a:gd name="T3" fmla="*/ 16 h 17"/>
                <a:gd name="T4" fmla="*/ 3 w 17"/>
                <a:gd name="T5" fmla="*/ 0 h 17"/>
                <a:gd name="T6" fmla="*/ 21 w 17"/>
                <a:gd name="T7" fmla="*/ 2 h 17"/>
                <a:gd name="T8" fmla="*/ 1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2" y="0"/>
                  </a:lnTo>
                  <a:lnTo>
                    <a:pt x="16" y="2"/>
                  </a:lnTo>
                  <a:lnTo>
                    <a:pt x="1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95" name="Freeform 224"/>
            <p:cNvSpPr>
              <a:spLocks/>
            </p:cNvSpPr>
            <p:nvPr/>
          </p:nvSpPr>
          <p:spPr bwMode="auto">
            <a:xfrm>
              <a:off x="2943" y="983"/>
              <a:ext cx="21" cy="21"/>
            </a:xfrm>
            <a:custGeom>
              <a:avLst/>
              <a:gdLst>
                <a:gd name="T0" fmla="*/ 16 w 17"/>
                <a:gd name="T1" fmla="*/ 20 h 17"/>
                <a:gd name="T2" fmla="*/ 0 w 17"/>
                <a:gd name="T3" fmla="*/ 17 h 17"/>
                <a:gd name="T4" fmla="*/ 2 w 17"/>
                <a:gd name="T5" fmla="*/ 0 h 17"/>
                <a:gd name="T6" fmla="*/ 20 w 17"/>
                <a:gd name="T7" fmla="*/ 1 h 17"/>
                <a:gd name="T8" fmla="*/ 1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4"/>
                  </a:lnTo>
                  <a:lnTo>
                    <a:pt x="2" y="0"/>
                  </a:lnTo>
                  <a:lnTo>
                    <a:pt x="16" y="1"/>
                  </a:lnTo>
                  <a:lnTo>
                    <a:pt x="1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96" name="Freeform 225"/>
            <p:cNvSpPr>
              <a:spLocks/>
            </p:cNvSpPr>
            <p:nvPr/>
          </p:nvSpPr>
          <p:spPr bwMode="auto">
            <a:xfrm>
              <a:off x="2931" y="981"/>
              <a:ext cx="22" cy="21"/>
            </a:xfrm>
            <a:custGeom>
              <a:avLst/>
              <a:gdLst>
                <a:gd name="T0" fmla="*/ 17 w 17"/>
                <a:gd name="T1" fmla="*/ 20 h 17"/>
                <a:gd name="T2" fmla="*/ 0 w 17"/>
                <a:gd name="T3" fmla="*/ 16 h 17"/>
                <a:gd name="T4" fmla="*/ 1 w 17"/>
                <a:gd name="T5" fmla="*/ 0 h 17"/>
                <a:gd name="T6" fmla="*/ 21 w 17"/>
                <a:gd name="T7" fmla="*/ 2 h 17"/>
                <a:gd name="T8" fmla="*/ 1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1" y="0"/>
                  </a:lnTo>
                  <a:lnTo>
                    <a:pt x="16" y="2"/>
                  </a:lnTo>
                  <a:lnTo>
                    <a:pt x="1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97" name="Freeform 226"/>
            <p:cNvSpPr>
              <a:spLocks/>
            </p:cNvSpPr>
            <p:nvPr/>
          </p:nvSpPr>
          <p:spPr bwMode="auto">
            <a:xfrm>
              <a:off x="2918" y="978"/>
              <a:ext cx="22" cy="21"/>
            </a:xfrm>
            <a:custGeom>
              <a:avLst/>
              <a:gdLst>
                <a:gd name="T0" fmla="*/ 18 w 17"/>
                <a:gd name="T1" fmla="*/ 20 h 17"/>
                <a:gd name="T2" fmla="*/ 0 w 17"/>
                <a:gd name="T3" fmla="*/ 17 h 17"/>
                <a:gd name="T4" fmla="*/ 3 w 17"/>
                <a:gd name="T5" fmla="*/ 0 h 17"/>
                <a:gd name="T6" fmla="*/ 21 w 17"/>
                <a:gd name="T7" fmla="*/ 2 h 17"/>
                <a:gd name="T8" fmla="*/ 1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2" y="0"/>
                  </a:lnTo>
                  <a:lnTo>
                    <a:pt x="16" y="2"/>
                  </a:lnTo>
                  <a:lnTo>
                    <a:pt x="1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98" name="Freeform 227"/>
            <p:cNvSpPr>
              <a:spLocks/>
            </p:cNvSpPr>
            <p:nvPr/>
          </p:nvSpPr>
          <p:spPr bwMode="auto">
            <a:xfrm>
              <a:off x="2907" y="978"/>
              <a:ext cx="22" cy="21"/>
            </a:xfrm>
            <a:custGeom>
              <a:avLst/>
              <a:gdLst>
                <a:gd name="T0" fmla="*/ 17 w 17"/>
                <a:gd name="T1" fmla="*/ 20 h 17"/>
                <a:gd name="T2" fmla="*/ 0 w 17"/>
                <a:gd name="T3" fmla="*/ 20 h 17"/>
                <a:gd name="T4" fmla="*/ 1 w 17"/>
                <a:gd name="T5" fmla="*/ 0 h 17"/>
                <a:gd name="T6" fmla="*/ 21 w 17"/>
                <a:gd name="T7" fmla="*/ 0 h 17"/>
                <a:gd name="T8" fmla="*/ 1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6"/>
                  </a:lnTo>
                  <a:lnTo>
                    <a:pt x="1" y="0"/>
                  </a:lnTo>
                  <a:lnTo>
                    <a:pt x="16" y="0"/>
                  </a:lnTo>
                  <a:lnTo>
                    <a:pt x="1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399" name="Freeform 228"/>
            <p:cNvSpPr>
              <a:spLocks/>
            </p:cNvSpPr>
            <p:nvPr/>
          </p:nvSpPr>
          <p:spPr bwMode="auto">
            <a:xfrm>
              <a:off x="2896" y="977"/>
              <a:ext cx="21" cy="21"/>
            </a:xfrm>
            <a:custGeom>
              <a:avLst/>
              <a:gdLst>
                <a:gd name="T0" fmla="*/ 17 w 17"/>
                <a:gd name="T1" fmla="*/ 20 h 17"/>
                <a:gd name="T2" fmla="*/ 0 w 17"/>
                <a:gd name="T3" fmla="*/ 16 h 17"/>
                <a:gd name="T4" fmla="*/ 1 w 17"/>
                <a:gd name="T5" fmla="*/ 0 h 17"/>
                <a:gd name="T6" fmla="*/ 20 w 17"/>
                <a:gd name="T7" fmla="*/ 1 h 17"/>
                <a:gd name="T8" fmla="*/ 1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3"/>
                  </a:lnTo>
                  <a:lnTo>
                    <a:pt x="1" y="0"/>
                  </a:lnTo>
                  <a:lnTo>
                    <a:pt x="16" y="1"/>
                  </a:lnTo>
                  <a:lnTo>
                    <a:pt x="1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00" name="Freeform 229"/>
            <p:cNvSpPr>
              <a:spLocks/>
            </p:cNvSpPr>
            <p:nvPr/>
          </p:nvSpPr>
          <p:spPr bwMode="auto">
            <a:xfrm>
              <a:off x="2883" y="976"/>
              <a:ext cx="22" cy="21"/>
            </a:xfrm>
            <a:custGeom>
              <a:avLst/>
              <a:gdLst>
                <a:gd name="T0" fmla="*/ 18 w 17"/>
                <a:gd name="T1" fmla="*/ 20 h 17"/>
                <a:gd name="T2" fmla="*/ 0 w 17"/>
                <a:gd name="T3" fmla="*/ 20 h 17"/>
                <a:gd name="T4" fmla="*/ 0 w 17"/>
                <a:gd name="T5" fmla="*/ 0 h 17"/>
                <a:gd name="T6" fmla="*/ 21 w 17"/>
                <a:gd name="T7" fmla="*/ 1 h 17"/>
                <a:gd name="T8" fmla="*/ 1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6"/>
                  </a:lnTo>
                  <a:lnTo>
                    <a:pt x="0" y="0"/>
                  </a:lnTo>
                  <a:lnTo>
                    <a:pt x="16" y="1"/>
                  </a:lnTo>
                  <a:lnTo>
                    <a:pt x="1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01" name="Freeform 230"/>
            <p:cNvSpPr>
              <a:spLocks/>
            </p:cNvSpPr>
            <p:nvPr/>
          </p:nvSpPr>
          <p:spPr bwMode="auto">
            <a:xfrm>
              <a:off x="2872" y="976"/>
              <a:ext cx="21" cy="21"/>
            </a:xfrm>
            <a:custGeom>
              <a:avLst/>
              <a:gdLst>
                <a:gd name="T0" fmla="*/ 20 w 17"/>
                <a:gd name="T1" fmla="*/ 20 h 17"/>
                <a:gd name="T2" fmla="*/ 0 w 17"/>
                <a:gd name="T3" fmla="*/ 17 h 17"/>
                <a:gd name="T4" fmla="*/ 0 w 17"/>
                <a:gd name="T5" fmla="*/ 0 h 17"/>
                <a:gd name="T6" fmla="*/ 20 w 17"/>
                <a:gd name="T7" fmla="*/ 0 h 17"/>
                <a:gd name="T8" fmla="*/ 2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4"/>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02" name="Freeform 231"/>
            <p:cNvSpPr>
              <a:spLocks/>
            </p:cNvSpPr>
            <p:nvPr/>
          </p:nvSpPr>
          <p:spPr bwMode="auto">
            <a:xfrm>
              <a:off x="2859" y="976"/>
              <a:ext cx="21" cy="21"/>
            </a:xfrm>
            <a:custGeom>
              <a:avLst/>
              <a:gdLst>
                <a:gd name="T0" fmla="*/ 20 w 17"/>
                <a:gd name="T1" fmla="*/ 20 h 17"/>
                <a:gd name="T2" fmla="*/ 0 w 17"/>
                <a:gd name="T3" fmla="*/ 20 h 17"/>
                <a:gd name="T4" fmla="*/ 0 w 17"/>
                <a:gd name="T5" fmla="*/ 0 h 17"/>
                <a:gd name="T6" fmla="*/ 20 w 17"/>
                <a:gd name="T7" fmla="*/ 0 h 17"/>
                <a:gd name="T8" fmla="*/ 2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03" name="Freeform 232"/>
            <p:cNvSpPr>
              <a:spLocks/>
            </p:cNvSpPr>
            <p:nvPr/>
          </p:nvSpPr>
          <p:spPr bwMode="auto">
            <a:xfrm>
              <a:off x="2846" y="976"/>
              <a:ext cx="22" cy="21"/>
            </a:xfrm>
            <a:custGeom>
              <a:avLst/>
              <a:gdLst>
                <a:gd name="T0" fmla="*/ 21 w 17"/>
                <a:gd name="T1" fmla="*/ 20 h 17"/>
                <a:gd name="T2" fmla="*/ 0 w 17"/>
                <a:gd name="T3" fmla="*/ 20 h 17"/>
                <a:gd name="T4" fmla="*/ 0 w 17"/>
                <a:gd name="T5" fmla="*/ 0 h 17"/>
                <a:gd name="T6" fmla="*/ 21 w 17"/>
                <a:gd name="T7" fmla="*/ 0 h 17"/>
                <a:gd name="T8" fmla="*/ 2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04" name="Freeform 233"/>
            <p:cNvSpPr>
              <a:spLocks/>
            </p:cNvSpPr>
            <p:nvPr/>
          </p:nvSpPr>
          <p:spPr bwMode="auto">
            <a:xfrm>
              <a:off x="2833" y="976"/>
              <a:ext cx="22" cy="21"/>
            </a:xfrm>
            <a:custGeom>
              <a:avLst/>
              <a:gdLst>
                <a:gd name="T0" fmla="*/ 21 w 17"/>
                <a:gd name="T1" fmla="*/ 20 h 17"/>
                <a:gd name="T2" fmla="*/ 0 w 17"/>
                <a:gd name="T3" fmla="*/ 20 h 17"/>
                <a:gd name="T4" fmla="*/ 0 w 17"/>
                <a:gd name="T5" fmla="*/ 0 h 17"/>
                <a:gd name="T6" fmla="*/ 21 w 17"/>
                <a:gd name="T7" fmla="*/ 0 h 17"/>
                <a:gd name="T8" fmla="*/ 2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05" name="Freeform 234"/>
            <p:cNvSpPr>
              <a:spLocks/>
            </p:cNvSpPr>
            <p:nvPr/>
          </p:nvSpPr>
          <p:spPr bwMode="auto">
            <a:xfrm>
              <a:off x="2821" y="976"/>
              <a:ext cx="21" cy="21"/>
            </a:xfrm>
            <a:custGeom>
              <a:avLst/>
              <a:gdLst>
                <a:gd name="T0" fmla="*/ 20 w 17"/>
                <a:gd name="T1" fmla="*/ 20 h 17"/>
                <a:gd name="T2" fmla="*/ 1 w 17"/>
                <a:gd name="T3" fmla="*/ 20 h 17"/>
                <a:gd name="T4" fmla="*/ 0 w 17"/>
                <a:gd name="T5" fmla="*/ 0 h 17"/>
                <a:gd name="T6" fmla="*/ 20 w 17"/>
                <a:gd name="T7" fmla="*/ 0 h 17"/>
                <a:gd name="T8" fmla="*/ 2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 y="16"/>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06" name="Freeform 235"/>
            <p:cNvSpPr>
              <a:spLocks/>
            </p:cNvSpPr>
            <p:nvPr/>
          </p:nvSpPr>
          <p:spPr bwMode="auto">
            <a:xfrm>
              <a:off x="2808" y="976"/>
              <a:ext cx="22" cy="21"/>
            </a:xfrm>
            <a:custGeom>
              <a:avLst/>
              <a:gdLst>
                <a:gd name="T0" fmla="*/ 21 w 17"/>
                <a:gd name="T1" fmla="*/ 17 h 17"/>
                <a:gd name="T2" fmla="*/ 1 w 17"/>
                <a:gd name="T3" fmla="*/ 20 h 17"/>
                <a:gd name="T4" fmla="*/ 0 w 17"/>
                <a:gd name="T5" fmla="*/ 1 h 17"/>
                <a:gd name="T6" fmla="*/ 18 w 17"/>
                <a:gd name="T7" fmla="*/ 0 h 17"/>
                <a:gd name="T8" fmla="*/ 21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1"/>
                  </a:lnTo>
                  <a:lnTo>
                    <a:pt x="14" y="0"/>
                  </a:lnTo>
                  <a:lnTo>
                    <a:pt x="16"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07" name="Freeform 236"/>
            <p:cNvSpPr>
              <a:spLocks/>
            </p:cNvSpPr>
            <p:nvPr/>
          </p:nvSpPr>
          <p:spPr bwMode="auto">
            <a:xfrm>
              <a:off x="2795" y="977"/>
              <a:ext cx="22" cy="21"/>
            </a:xfrm>
            <a:custGeom>
              <a:avLst/>
              <a:gdLst>
                <a:gd name="T0" fmla="*/ 21 w 17"/>
                <a:gd name="T1" fmla="*/ 17 h 17"/>
                <a:gd name="T2" fmla="*/ 1 w 17"/>
                <a:gd name="T3" fmla="*/ 20 h 17"/>
                <a:gd name="T4" fmla="*/ 0 w 17"/>
                <a:gd name="T5" fmla="*/ 0 h 17"/>
                <a:gd name="T6" fmla="*/ 18 w 17"/>
                <a:gd name="T7" fmla="*/ 0 h 17"/>
                <a:gd name="T8" fmla="*/ 21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0"/>
                  </a:lnTo>
                  <a:lnTo>
                    <a:pt x="14" y="0"/>
                  </a:lnTo>
                  <a:lnTo>
                    <a:pt x="16"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08" name="Freeform 237"/>
            <p:cNvSpPr>
              <a:spLocks/>
            </p:cNvSpPr>
            <p:nvPr/>
          </p:nvSpPr>
          <p:spPr bwMode="auto">
            <a:xfrm>
              <a:off x="2781" y="977"/>
              <a:ext cx="22" cy="21"/>
            </a:xfrm>
            <a:custGeom>
              <a:avLst/>
              <a:gdLst>
                <a:gd name="T0" fmla="*/ 21 w 17"/>
                <a:gd name="T1" fmla="*/ 17 h 17"/>
                <a:gd name="T2" fmla="*/ 3 w 17"/>
                <a:gd name="T3" fmla="*/ 20 h 17"/>
                <a:gd name="T4" fmla="*/ 0 w 17"/>
                <a:gd name="T5" fmla="*/ 1 h 17"/>
                <a:gd name="T6" fmla="*/ 18 w 17"/>
                <a:gd name="T7" fmla="*/ 0 h 17"/>
                <a:gd name="T8" fmla="*/ 21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4" y="0"/>
                  </a:lnTo>
                  <a:lnTo>
                    <a:pt x="16"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09" name="Freeform 238"/>
            <p:cNvSpPr>
              <a:spLocks/>
            </p:cNvSpPr>
            <p:nvPr/>
          </p:nvSpPr>
          <p:spPr bwMode="auto">
            <a:xfrm>
              <a:off x="2769" y="978"/>
              <a:ext cx="21" cy="21"/>
            </a:xfrm>
            <a:custGeom>
              <a:avLst/>
              <a:gdLst>
                <a:gd name="T0" fmla="*/ 20 w 17"/>
                <a:gd name="T1" fmla="*/ 20 h 17"/>
                <a:gd name="T2" fmla="*/ 1 w 17"/>
                <a:gd name="T3" fmla="*/ 20 h 17"/>
                <a:gd name="T4" fmla="*/ 0 w 17"/>
                <a:gd name="T5" fmla="*/ 0 h 17"/>
                <a:gd name="T6" fmla="*/ 16 w 17"/>
                <a:gd name="T7" fmla="*/ 0 h 17"/>
                <a:gd name="T8" fmla="*/ 2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 y="16"/>
                  </a:lnTo>
                  <a:lnTo>
                    <a:pt x="0" y="0"/>
                  </a:lnTo>
                  <a:lnTo>
                    <a:pt x="13" y="0"/>
                  </a:lnTo>
                  <a:lnTo>
                    <a:pt x="1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10" name="Freeform 239"/>
            <p:cNvSpPr>
              <a:spLocks/>
            </p:cNvSpPr>
            <p:nvPr/>
          </p:nvSpPr>
          <p:spPr bwMode="auto">
            <a:xfrm>
              <a:off x="2755" y="978"/>
              <a:ext cx="21" cy="21"/>
            </a:xfrm>
            <a:custGeom>
              <a:avLst/>
              <a:gdLst>
                <a:gd name="T0" fmla="*/ 20 w 17"/>
                <a:gd name="T1" fmla="*/ 17 h 17"/>
                <a:gd name="T2" fmla="*/ 2 w 17"/>
                <a:gd name="T3" fmla="*/ 20 h 17"/>
                <a:gd name="T4" fmla="*/ 0 w 17"/>
                <a:gd name="T5" fmla="*/ 2 h 17"/>
                <a:gd name="T6" fmla="*/ 17 w 17"/>
                <a:gd name="T7" fmla="*/ 0 h 17"/>
                <a:gd name="T8" fmla="*/ 20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2"/>
                  </a:lnTo>
                  <a:lnTo>
                    <a:pt x="14" y="0"/>
                  </a:lnTo>
                  <a:lnTo>
                    <a:pt x="16"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11" name="Freeform 240"/>
            <p:cNvSpPr>
              <a:spLocks/>
            </p:cNvSpPr>
            <p:nvPr/>
          </p:nvSpPr>
          <p:spPr bwMode="auto">
            <a:xfrm>
              <a:off x="2742" y="981"/>
              <a:ext cx="22" cy="21"/>
            </a:xfrm>
            <a:custGeom>
              <a:avLst/>
              <a:gdLst>
                <a:gd name="T0" fmla="*/ 21 w 17"/>
                <a:gd name="T1" fmla="*/ 17 h 17"/>
                <a:gd name="T2" fmla="*/ 3 w 17"/>
                <a:gd name="T3" fmla="*/ 20 h 17"/>
                <a:gd name="T4" fmla="*/ 0 w 17"/>
                <a:gd name="T5" fmla="*/ 1 h 17"/>
                <a:gd name="T6" fmla="*/ 17 w 17"/>
                <a:gd name="T7" fmla="*/ 0 h 17"/>
                <a:gd name="T8" fmla="*/ 21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3" y="0"/>
                  </a:lnTo>
                  <a:lnTo>
                    <a:pt x="16"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12" name="Freeform 241"/>
            <p:cNvSpPr>
              <a:spLocks/>
            </p:cNvSpPr>
            <p:nvPr/>
          </p:nvSpPr>
          <p:spPr bwMode="auto">
            <a:xfrm>
              <a:off x="2729" y="982"/>
              <a:ext cx="22" cy="21"/>
            </a:xfrm>
            <a:custGeom>
              <a:avLst/>
              <a:gdLst>
                <a:gd name="T0" fmla="*/ 21 w 17"/>
                <a:gd name="T1" fmla="*/ 16 h 17"/>
                <a:gd name="T2" fmla="*/ 1 w 17"/>
                <a:gd name="T3" fmla="*/ 20 h 17"/>
                <a:gd name="T4" fmla="*/ 0 w 17"/>
                <a:gd name="T5" fmla="*/ 1 h 17"/>
                <a:gd name="T6" fmla="*/ 17 w 17"/>
                <a:gd name="T7" fmla="*/ 0 h 17"/>
                <a:gd name="T8" fmla="*/ 2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 y="16"/>
                  </a:lnTo>
                  <a:lnTo>
                    <a:pt x="0" y="1"/>
                  </a:lnTo>
                  <a:lnTo>
                    <a:pt x="13" y="0"/>
                  </a:lnTo>
                  <a:lnTo>
                    <a:pt x="1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13" name="Freeform 242"/>
            <p:cNvSpPr>
              <a:spLocks/>
            </p:cNvSpPr>
            <p:nvPr/>
          </p:nvSpPr>
          <p:spPr bwMode="auto">
            <a:xfrm>
              <a:off x="2715" y="983"/>
              <a:ext cx="22" cy="21"/>
            </a:xfrm>
            <a:custGeom>
              <a:avLst/>
              <a:gdLst>
                <a:gd name="T0" fmla="*/ 21 w 17"/>
                <a:gd name="T1" fmla="*/ 17 h 17"/>
                <a:gd name="T2" fmla="*/ 3 w 17"/>
                <a:gd name="T3" fmla="*/ 20 h 17"/>
                <a:gd name="T4" fmla="*/ 0 w 17"/>
                <a:gd name="T5" fmla="*/ 2 h 17"/>
                <a:gd name="T6" fmla="*/ 18 w 17"/>
                <a:gd name="T7" fmla="*/ 0 h 17"/>
                <a:gd name="T8" fmla="*/ 21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2"/>
                  </a:lnTo>
                  <a:lnTo>
                    <a:pt x="14" y="0"/>
                  </a:lnTo>
                  <a:lnTo>
                    <a:pt x="16"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14" name="Freeform 243"/>
            <p:cNvSpPr>
              <a:spLocks/>
            </p:cNvSpPr>
            <p:nvPr/>
          </p:nvSpPr>
          <p:spPr bwMode="auto">
            <a:xfrm>
              <a:off x="2703" y="986"/>
              <a:ext cx="21" cy="21"/>
            </a:xfrm>
            <a:custGeom>
              <a:avLst/>
              <a:gdLst>
                <a:gd name="T0" fmla="*/ 20 w 17"/>
                <a:gd name="T1" fmla="*/ 16 h 17"/>
                <a:gd name="T2" fmla="*/ 1 w 17"/>
                <a:gd name="T3" fmla="*/ 20 h 17"/>
                <a:gd name="T4" fmla="*/ 0 w 17"/>
                <a:gd name="T5" fmla="*/ 2 h 17"/>
                <a:gd name="T6" fmla="*/ 16 w 17"/>
                <a:gd name="T7" fmla="*/ 0 h 17"/>
                <a:gd name="T8" fmla="*/ 2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 y="16"/>
                  </a:lnTo>
                  <a:lnTo>
                    <a:pt x="0" y="2"/>
                  </a:lnTo>
                  <a:lnTo>
                    <a:pt x="13" y="0"/>
                  </a:lnTo>
                  <a:lnTo>
                    <a:pt x="1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15" name="Freeform 244"/>
            <p:cNvSpPr>
              <a:spLocks/>
            </p:cNvSpPr>
            <p:nvPr/>
          </p:nvSpPr>
          <p:spPr bwMode="auto">
            <a:xfrm>
              <a:off x="2690" y="988"/>
              <a:ext cx="22" cy="21"/>
            </a:xfrm>
            <a:custGeom>
              <a:avLst/>
              <a:gdLst>
                <a:gd name="T0" fmla="*/ 21 w 17"/>
                <a:gd name="T1" fmla="*/ 17 h 17"/>
                <a:gd name="T2" fmla="*/ 3 w 17"/>
                <a:gd name="T3" fmla="*/ 20 h 17"/>
                <a:gd name="T4" fmla="*/ 0 w 17"/>
                <a:gd name="T5" fmla="*/ 1 h 17"/>
                <a:gd name="T6" fmla="*/ 18 w 17"/>
                <a:gd name="T7" fmla="*/ 0 h 17"/>
                <a:gd name="T8" fmla="*/ 21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4" y="0"/>
                  </a:lnTo>
                  <a:lnTo>
                    <a:pt x="16"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16" name="Freeform 245"/>
            <p:cNvSpPr>
              <a:spLocks/>
            </p:cNvSpPr>
            <p:nvPr/>
          </p:nvSpPr>
          <p:spPr bwMode="auto">
            <a:xfrm>
              <a:off x="2677" y="989"/>
              <a:ext cx="22" cy="22"/>
            </a:xfrm>
            <a:custGeom>
              <a:avLst/>
              <a:gdLst>
                <a:gd name="T0" fmla="*/ 21 w 17"/>
                <a:gd name="T1" fmla="*/ 16 h 17"/>
                <a:gd name="T2" fmla="*/ 3 w 17"/>
                <a:gd name="T3" fmla="*/ 21 h 17"/>
                <a:gd name="T4" fmla="*/ 0 w 17"/>
                <a:gd name="T5" fmla="*/ 4 h 17"/>
                <a:gd name="T6" fmla="*/ 17 w 17"/>
                <a:gd name="T7" fmla="*/ 0 h 17"/>
                <a:gd name="T8" fmla="*/ 2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2" y="16"/>
                  </a:lnTo>
                  <a:lnTo>
                    <a:pt x="0" y="3"/>
                  </a:lnTo>
                  <a:lnTo>
                    <a:pt x="13" y="0"/>
                  </a:lnTo>
                  <a:lnTo>
                    <a:pt x="16"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17" name="Freeform 246"/>
            <p:cNvSpPr>
              <a:spLocks/>
            </p:cNvSpPr>
            <p:nvPr/>
          </p:nvSpPr>
          <p:spPr bwMode="auto">
            <a:xfrm>
              <a:off x="2665" y="993"/>
              <a:ext cx="21" cy="21"/>
            </a:xfrm>
            <a:custGeom>
              <a:avLst/>
              <a:gdLst>
                <a:gd name="T0" fmla="*/ 20 w 17"/>
                <a:gd name="T1" fmla="*/ 16 h 17"/>
                <a:gd name="T2" fmla="*/ 5 w 17"/>
                <a:gd name="T3" fmla="*/ 20 h 17"/>
                <a:gd name="T4" fmla="*/ 0 w 17"/>
                <a:gd name="T5" fmla="*/ 1 h 17"/>
                <a:gd name="T6" fmla="*/ 16 w 17"/>
                <a:gd name="T7" fmla="*/ 0 h 17"/>
                <a:gd name="T8" fmla="*/ 2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1"/>
                  </a:lnTo>
                  <a:lnTo>
                    <a:pt x="13" y="0"/>
                  </a:lnTo>
                  <a:lnTo>
                    <a:pt x="1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18" name="Freeform 247"/>
            <p:cNvSpPr>
              <a:spLocks/>
            </p:cNvSpPr>
            <p:nvPr/>
          </p:nvSpPr>
          <p:spPr bwMode="auto">
            <a:xfrm>
              <a:off x="2653" y="994"/>
              <a:ext cx="22" cy="21"/>
            </a:xfrm>
            <a:custGeom>
              <a:avLst/>
              <a:gdLst>
                <a:gd name="T0" fmla="*/ 21 w 17"/>
                <a:gd name="T1" fmla="*/ 16 h 17"/>
                <a:gd name="T2" fmla="*/ 3 w 17"/>
                <a:gd name="T3" fmla="*/ 20 h 17"/>
                <a:gd name="T4" fmla="*/ 0 w 17"/>
                <a:gd name="T5" fmla="*/ 4 h 17"/>
                <a:gd name="T6" fmla="*/ 16 w 17"/>
                <a:gd name="T7" fmla="*/ 0 h 17"/>
                <a:gd name="T8" fmla="*/ 2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2" y="16"/>
                  </a:lnTo>
                  <a:lnTo>
                    <a:pt x="0" y="3"/>
                  </a:lnTo>
                  <a:lnTo>
                    <a:pt x="12" y="0"/>
                  </a:lnTo>
                  <a:lnTo>
                    <a:pt x="1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19" name="Freeform 248"/>
            <p:cNvSpPr>
              <a:spLocks/>
            </p:cNvSpPr>
            <p:nvPr/>
          </p:nvSpPr>
          <p:spPr bwMode="auto">
            <a:xfrm>
              <a:off x="2641" y="998"/>
              <a:ext cx="21" cy="21"/>
            </a:xfrm>
            <a:custGeom>
              <a:avLst/>
              <a:gdLst>
                <a:gd name="T0" fmla="*/ 20 w 17"/>
                <a:gd name="T1" fmla="*/ 16 h 17"/>
                <a:gd name="T2" fmla="*/ 5 w 17"/>
                <a:gd name="T3" fmla="*/ 20 h 17"/>
                <a:gd name="T4" fmla="*/ 0 w 17"/>
                <a:gd name="T5" fmla="*/ 4 h 17"/>
                <a:gd name="T6" fmla="*/ 16 w 17"/>
                <a:gd name="T7" fmla="*/ 0 h 17"/>
                <a:gd name="T8" fmla="*/ 2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3"/>
                  </a:lnTo>
                  <a:lnTo>
                    <a:pt x="13" y="0"/>
                  </a:lnTo>
                  <a:lnTo>
                    <a:pt x="1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20" name="Freeform 249"/>
            <p:cNvSpPr>
              <a:spLocks/>
            </p:cNvSpPr>
            <p:nvPr/>
          </p:nvSpPr>
          <p:spPr bwMode="auto">
            <a:xfrm>
              <a:off x="2629" y="1002"/>
              <a:ext cx="22" cy="21"/>
            </a:xfrm>
            <a:custGeom>
              <a:avLst/>
              <a:gdLst>
                <a:gd name="T0" fmla="*/ 21 w 17"/>
                <a:gd name="T1" fmla="*/ 15 h 17"/>
                <a:gd name="T2" fmla="*/ 5 w 17"/>
                <a:gd name="T3" fmla="*/ 20 h 17"/>
                <a:gd name="T4" fmla="*/ 0 w 17"/>
                <a:gd name="T5" fmla="*/ 1 h 17"/>
                <a:gd name="T6" fmla="*/ 16 w 17"/>
                <a:gd name="T7" fmla="*/ 0 h 17"/>
                <a:gd name="T8" fmla="*/ 21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4" y="16"/>
                  </a:lnTo>
                  <a:lnTo>
                    <a:pt x="0" y="1"/>
                  </a:lnTo>
                  <a:lnTo>
                    <a:pt x="12" y="0"/>
                  </a:lnTo>
                  <a:lnTo>
                    <a:pt x="16"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21" name="Freeform 250"/>
            <p:cNvSpPr>
              <a:spLocks/>
            </p:cNvSpPr>
            <p:nvPr/>
          </p:nvSpPr>
          <p:spPr bwMode="auto">
            <a:xfrm>
              <a:off x="2618" y="1003"/>
              <a:ext cx="21" cy="21"/>
            </a:xfrm>
            <a:custGeom>
              <a:avLst/>
              <a:gdLst>
                <a:gd name="T0" fmla="*/ 20 w 17"/>
                <a:gd name="T1" fmla="*/ 16 h 17"/>
                <a:gd name="T2" fmla="*/ 5 w 17"/>
                <a:gd name="T3" fmla="*/ 20 h 17"/>
                <a:gd name="T4" fmla="*/ 0 w 17"/>
                <a:gd name="T5" fmla="*/ 5 h 17"/>
                <a:gd name="T6" fmla="*/ 15 w 17"/>
                <a:gd name="T7" fmla="*/ 0 h 17"/>
                <a:gd name="T8" fmla="*/ 2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4"/>
                  </a:lnTo>
                  <a:lnTo>
                    <a:pt x="12" y="0"/>
                  </a:lnTo>
                  <a:lnTo>
                    <a:pt x="1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22" name="Freeform 251"/>
            <p:cNvSpPr>
              <a:spLocks/>
            </p:cNvSpPr>
            <p:nvPr/>
          </p:nvSpPr>
          <p:spPr bwMode="auto">
            <a:xfrm>
              <a:off x="2606" y="1008"/>
              <a:ext cx="22" cy="21"/>
            </a:xfrm>
            <a:custGeom>
              <a:avLst/>
              <a:gdLst>
                <a:gd name="T0" fmla="*/ 21 w 17"/>
                <a:gd name="T1" fmla="*/ 15 h 17"/>
                <a:gd name="T2" fmla="*/ 6 w 17"/>
                <a:gd name="T3" fmla="*/ 20 h 17"/>
                <a:gd name="T4" fmla="*/ 0 w 17"/>
                <a:gd name="T5" fmla="*/ 2 h 17"/>
                <a:gd name="T6" fmla="*/ 16 w 17"/>
                <a:gd name="T7" fmla="*/ 0 h 17"/>
                <a:gd name="T8" fmla="*/ 21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5" y="16"/>
                  </a:lnTo>
                  <a:lnTo>
                    <a:pt x="0" y="2"/>
                  </a:lnTo>
                  <a:lnTo>
                    <a:pt x="12" y="0"/>
                  </a:lnTo>
                  <a:lnTo>
                    <a:pt x="16"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23" name="Freeform 252"/>
            <p:cNvSpPr>
              <a:spLocks/>
            </p:cNvSpPr>
            <p:nvPr/>
          </p:nvSpPr>
          <p:spPr bwMode="auto">
            <a:xfrm>
              <a:off x="2595" y="1011"/>
              <a:ext cx="21" cy="21"/>
            </a:xfrm>
            <a:custGeom>
              <a:avLst/>
              <a:gdLst>
                <a:gd name="T0" fmla="*/ 20 w 17"/>
                <a:gd name="T1" fmla="*/ 15 h 17"/>
                <a:gd name="T2" fmla="*/ 4 w 17"/>
                <a:gd name="T3" fmla="*/ 20 h 17"/>
                <a:gd name="T4" fmla="*/ 0 w 17"/>
                <a:gd name="T5" fmla="*/ 4 h 17"/>
                <a:gd name="T6" fmla="*/ 14 w 17"/>
                <a:gd name="T7" fmla="*/ 0 h 17"/>
                <a:gd name="T8" fmla="*/ 20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3" y="16"/>
                  </a:lnTo>
                  <a:lnTo>
                    <a:pt x="0" y="3"/>
                  </a:lnTo>
                  <a:lnTo>
                    <a:pt x="11" y="0"/>
                  </a:lnTo>
                  <a:lnTo>
                    <a:pt x="16"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24" name="Freeform 253"/>
            <p:cNvSpPr>
              <a:spLocks/>
            </p:cNvSpPr>
            <p:nvPr/>
          </p:nvSpPr>
          <p:spPr bwMode="auto">
            <a:xfrm>
              <a:off x="2584" y="1014"/>
              <a:ext cx="21" cy="21"/>
            </a:xfrm>
            <a:custGeom>
              <a:avLst/>
              <a:gdLst>
                <a:gd name="T0" fmla="*/ 20 w 17"/>
                <a:gd name="T1" fmla="*/ 14 h 17"/>
                <a:gd name="T2" fmla="*/ 5 w 17"/>
                <a:gd name="T3" fmla="*/ 20 h 17"/>
                <a:gd name="T4" fmla="*/ 0 w 17"/>
                <a:gd name="T5" fmla="*/ 4 h 17"/>
                <a:gd name="T6" fmla="*/ 15 w 17"/>
                <a:gd name="T7" fmla="*/ 0 h 17"/>
                <a:gd name="T8" fmla="*/ 2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4" y="16"/>
                  </a:lnTo>
                  <a:lnTo>
                    <a:pt x="0" y="3"/>
                  </a:lnTo>
                  <a:lnTo>
                    <a:pt x="12"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25" name="Freeform 254"/>
            <p:cNvSpPr>
              <a:spLocks/>
            </p:cNvSpPr>
            <p:nvPr/>
          </p:nvSpPr>
          <p:spPr bwMode="auto">
            <a:xfrm>
              <a:off x="2572" y="1018"/>
              <a:ext cx="22" cy="21"/>
            </a:xfrm>
            <a:custGeom>
              <a:avLst/>
              <a:gdLst>
                <a:gd name="T0" fmla="*/ 21 w 17"/>
                <a:gd name="T1" fmla="*/ 16 h 17"/>
                <a:gd name="T2" fmla="*/ 6 w 17"/>
                <a:gd name="T3" fmla="*/ 20 h 17"/>
                <a:gd name="T4" fmla="*/ 0 w 17"/>
                <a:gd name="T5" fmla="*/ 5 h 17"/>
                <a:gd name="T6" fmla="*/ 16 w 17"/>
                <a:gd name="T7" fmla="*/ 0 h 17"/>
                <a:gd name="T8" fmla="*/ 2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5" y="16"/>
                  </a:lnTo>
                  <a:lnTo>
                    <a:pt x="0" y="4"/>
                  </a:lnTo>
                  <a:lnTo>
                    <a:pt x="12" y="0"/>
                  </a:lnTo>
                  <a:lnTo>
                    <a:pt x="1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26" name="Freeform 255"/>
            <p:cNvSpPr>
              <a:spLocks/>
            </p:cNvSpPr>
            <p:nvPr/>
          </p:nvSpPr>
          <p:spPr bwMode="auto">
            <a:xfrm>
              <a:off x="2561" y="1023"/>
              <a:ext cx="21" cy="21"/>
            </a:xfrm>
            <a:custGeom>
              <a:avLst/>
              <a:gdLst>
                <a:gd name="T0" fmla="*/ 20 w 17"/>
                <a:gd name="T1" fmla="*/ 15 h 17"/>
                <a:gd name="T2" fmla="*/ 5 w 17"/>
                <a:gd name="T3" fmla="*/ 20 h 17"/>
                <a:gd name="T4" fmla="*/ 0 w 17"/>
                <a:gd name="T5" fmla="*/ 4 h 17"/>
                <a:gd name="T6" fmla="*/ 14 w 17"/>
                <a:gd name="T7" fmla="*/ 0 h 17"/>
                <a:gd name="T8" fmla="*/ 20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4" y="16"/>
                  </a:lnTo>
                  <a:lnTo>
                    <a:pt x="0" y="3"/>
                  </a:lnTo>
                  <a:lnTo>
                    <a:pt x="11" y="0"/>
                  </a:lnTo>
                  <a:lnTo>
                    <a:pt x="16"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27" name="Freeform 256"/>
            <p:cNvSpPr>
              <a:spLocks/>
            </p:cNvSpPr>
            <p:nvPr/>
          </p:nvSpPr>
          <p:spPr bwMode="auto">
            <a:xfrm>
              <a:off x="2549" y="1027"/>
              <a:ext cx="22" cy="21"/>
            </a:xfrm>
            <a:custGeom>
              <a:avLst/>
              <a:gdLst>
                <a:gd name="T0" fmla="*/ 21 w 17"/>
                <a:gd name="T1" fmla="*/ 14 h 17"/>
                <a:gd name="T2" fmla="*/ 8 w 17"/>
                <a:gd name="T3" fmla="*/ 20 h 17"/>
                <a:gd name="T4" fmla="*/ 0 w 17"/>
                <a:gd name="T5" fmla="*/ 4 h 17"/>
                <a:gd name="T6" fmla="*/ 14 w 17"/>
                <a:gd name="T7" fmla="*/ 0 h 17"/>
                <a:gd name="T8" fmla="*/ 21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6" y="16"/>
                  </a:lnTo>
                  <a:lnTo>
                    <a:pt x="0" y="3"/>
                  </a:lnTo>
                  <a:lnTo>
                    <a:pt x="11"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28" name="Freeform 257"/>
            <p:cNvSpPr>
              <a:spLocks/>
            </p:cNvSpPr>
            <p:nvPr/>
          </p:nvSpPr>
          <p:spPr bwMode="auto">
            <a:xfrm>
              <a:off x="2539" y="1030"/>
              <a:ext cx="22" cy="21"/>
            </a:xfrm>
            <a:custGeom>
              <a:avLst/>
              <a:gdLst>
                <a:gd name="T0" fmla="*/ 21 w 17"/>
                <a:gd name="T1" fmla="*/ 15 h 17"/>
                <a:gd name="T2" fmla="*/ 5 w 17"/>
                <a:gd name="T3" fmla="*/ 20 h 17"/>
                <a:gd name="T4" fmla="*/ 0 w 17"/>
                <a:gd name="T5" fmla="*/ 5 h 17"/>
                <a:gd name="T6" fmla="*/ 12 w 17"/>
                <a:gd name="T7" fmla="*/ 0 h 17"/>
                <a:gd name="T8" fmla="*/ 21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4" y="16"/>
                  </a:lnTo>
                  <a:lnTo>
                    <a:pt x="0" y="4"/>
                  </a:lnTo>
                  <a:lnTo>
                    <a:pt x="9" y="0"/>
                  </a:lnTo>
                  <a:lnTo>
                    <a:pt x="16"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29" name="Freeform 258"/>
            <p:cNvSpPr>
              <a:spLocks/>
            </p:cNvSpPr>
            <p:nvPr/>
          </p:nvSpPr>
          <p:spPr bwMode="auto">
            <a:xfrm>
              <a:off x="2528" y="1035"/>
              <a:ext cx="21" cy="21"/>
            </a:xfrm>
            <a:custGeom>
              <a:avLst/>
              <a:gdLst>
                <a:gd name="T0" fmla="*/ 20 w 17"/>
                <a:gd name="T1" fmla="*/ 14 h 17"/>
                <a:gd name="T2" fmla="*/ 7 w 17"/>
                <a:gd name="T3" fmla="*/ 20 h 17"/>
                <a:gd name="T4" fmla="*/ 0 w 17"/>
                <a:gd name="T5" fmla="*/ 4 h 17"/>
                <a:gd name="T6" fmla="*/ 14 w 17"/>
                <a:gd name="T7" fmla="*/ 0 h 17"/>
                <a:gd name="T8" fmla="*/ 2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6" y="16"/>
                  </a:lnTo>
                  <a:lnTo>
                    <a:pt x="0" y="3"/>
                  </a:lnTo>
                  <a:lnTo>
                    <a:pt x="11"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30" name="Freeform 259"/>
            <p:cNvSpPr>
              <a:spLocks/>
            </p:cNvSpPr>
            <p:nvPr/>
          </p:nvSpPr>
          <p:spPr bwMode="auto">
            <a:xfrm>
              <a:off x="2516" y="1039"/>
              <a:ext cx="22" cy="21"/>
            </a:xfrm>
            <a:custGeom>
              <a:avLst/>
              <a:gdLst>
                <a:gd name="T0" fmla="*/ 21 w 17"/>
                <a:gd name="T1" fmla="*/ 14 h 17"/>
                <a:gd name="T2" fmla="*/ 6 w 17"/>
                <a:gd name="T3" fmla="*/ 20 h 17"/>
                <a:gd name="T4" fmla="*/ 0 w 17"/>
                <a:gd name="T5" fmla="*/ 5 h 17"/>
                <a:gd name="T6" fmla="*/ 13 w 17"/>
                <a:gd name="T7" fmla="*/ 0 h 17"/>
                <a:gd name="T8" fmla="*/ 21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5" y="16"/>
                  </a:lnTo>
                  <a:lnTo>
                    <a:pt x="0" y="4"/>
                  </a:lnTo>
                  <a:lnTo>
                    <a:pt x="10"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31" name="Freeform 260"/>
            <p:cNvSpPr>
              <a:spLocks/>
            </p:cNvSpPr>
            <p:nvPr/>
          </p:nvSpPr>
          <p:spPr bwMode="auto">
            <a:xfrm>
              <a:off x="2506" y="1044"/>
              <a:ext cx="22" cy="21"/>
            </a:xfrm>
            <a:custGeom>
              <a:avLst/>
              <a:gdLst>
                <a:gd name="T0" fmla="*/ 21 w 17"/>
                <a:gd name="T1" fmla="*/ 14 h 17"/>
                <a:gd name="T2" fmla="*/ 8 w 17"/>
                <a:gd name="T3" fmla="*/ 20 h 17"/>
                <a:gd name="T4" fmla="*/ 0 w 17"/>
                <a:gd name="T5" fmla="*/ 5 h 17"/>
                <a:gd name="T6" fmla="*/ 12 w 17"/>
                <a:gd name="T7" fmla="*/ 0 h 17"/>
                <a:gd name="T8" fmla="*/ 21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6" y="16"/>
                  </a:lnTo>
                  <a:lnTo>
                    <a:pt x="0" y="4"/>
                  </a:lnTo>
                  <a:lnTo>
                    <a:pt x="9"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32" name="Freeform 261"/>
            <p:cNvSpPr>
              <a:spLocks/>
            </p:cNvSpPr>
            <p:nvPr/>
          </p:nvSpPr>
          <p:spPr bwMode="auto">
            <a:xfrm>
              <a:off x="2496" y="1049"/>
              <a:ext cx="22" cy="21"/>
            </a:xfrm>
            <a:custGeom>
              <a:avLst/>
              <a:gdLst>
                <a:gd name="T0" fmla="*/ 21 w 17"/>
                <a:gd name="T1" fmla="*/ 14 h 17"/>
                <a:gd name="T2" fmla="*/ 8 w 17"/>
                <a:gd name="T3" fmla="*/ 20 h 17"/>
                <a:gd name="T4" fmla="*/ 0 w 17"/>
                <a:gd name="T5" fmla="*/ 5 h 17"/>
                <a:gd name="T6" fmla="*/ 12 w 17"/>
                <a:gd name="T7" fmla="*/ 0 h 17"/>
                <a:gd name="T8" fmla="*/ 21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6" y="16"/>
                  </a:lnTo>
                  <a:lnTo>
                    <a:pt x="0" y="4"/>
                  </a:lnTo>
                  <a:lnTo>
                    <a:pt x="9"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33" name="Freeform 262"/>
            <p:cNvSpPr>
              <a:spLocks/>
            </p:cNvSpPr>
            <p:nvPr/>
          </p:nvSpPr>
          <p:spPr bwMode="auto">
            <a:xfrm>
              <a:off x="2485" y="1054"/>
              <a:ext cx="21" cy="21"/>
            </a:xfrm>
            <a:custGeom>
              <a:avLst/>
              <a:gdLst>
                <a:gd name="T0" fmla="*/ 20 w 17"/>
                <a:gd name="T1" fmla="*/ 14 h 17"/>
                <a:gd name="T2" fmla="*/ 7 w 17"/>
                <a:gd name="T3" fmla="*/ 20 h 17"/>
                <a:gd name="T4" fmla="*/ 0 w 17"/>
                <a:gd name="T5" fmla="*/ 5 h 17"/>
                <a:gd name="T6" fmla="*/ 12 w 17"/>
                <a:gd name="T7" fmla="*/ 0 h 17"/>
                <a:gd name="T8" fmla="*/ 2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6" y="16"/>
                  </a:lnTo>
                  <a:lnTo>
                    <a:pt x="0" y="4"/>
                  </a:lnTo>
                  <a:lnTo>
                    <a:pt x="10"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34" name="Freeform 263"/>
            <p:cNvSpPr>
              <a:spLocks/>
            </p:cNvSpPr>
            <p:nvPr/>
          </p:nvSpPr>
          <p:spPr bwMode="auto">
            <a:xfrm>
              <a:off x="2474" y="1059"/>
              <a:ext cx="22" cy="21"/>
            </a:xfrm>
            <a:custGeom>
              <a:avLst/>
              <a:gdLst>
                <a:gd name="T0" fmla="*/ 21 w 17"/>
                <a:gd name="T1" fmla="*/ 14 h 17"/>
                <a:gd name="T2" fmla="*/ 8 w 17"/>
                <a:gd name="T3" fmla="*/ 20 h 17"/>
                <a:gd name="T4" fmla="*/ 0 w 17"/>
                <a:gd name="T5" fmla="*/ 6 h 17"/>
                <a:gd name="T6" fmla="*/ 12 w 17"/>
                <a:gd name="T7" fmla="*/ 0 h 17"/>
                <a:gd name="T8" fmla="*/ 21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6" y="16"/>
                  </a:lnTo>
                  <a:lnTo>
                    <a:pt x="0" y="5"/>
                  </a:lnTo>
                  <a:lnTo>
                    <a:pt x="9"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35" name="Freeform 264"/>
            <p:cNvSpPr>
              <a:spLocks/>
            </p:cNvSpPr>
            <p:nvPr/>
          </p:nvSpPr>
          <p:spPr bwMode="auto">
            <a:xfrm>
              <a:off x="2464" y="1065"/>
              <a:ext cx="22" cy="21"/>
            </a:xfrm>
            <a:custGeom>
              <a:avLst/>
              <a:gdLst>
                <a:gd name="T0" fmla="*/ 21 w 17"/>
                <a:gd name="T1" fmla="*/ 14 h 17"/>
                <a:gd name="T2" fmla="*/ 8 w 17"/>
                <a:gd name="T3" fmla="*/ 20 h 17"/>
                <a:gd name="T4" fmla="*/ 0 w 17"/>
                <a:gd name="T5" fmla="*/ 5 h 17"/>
                <a:gd name="T6" fmla="*/ 12 w 17"/>
                <a:gd name="T7" fmla="*/ 0 h 17"/>
                <a:gd name="T8" fmla="*/ 21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6" y="16"/>
                  </a:lnTo>
                  <a:lnTo>
                    <a:pt x="0" y="4"/>
                  </a:lnTo>
                  <a:lnTo>
                    <a:pt x="9"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36" name="Freeform 265"/>
            <p:cNvSpPr>
              <a:spLocks/>
            </p:cNvSpPr>
            <p:nvPr/>
          </p:nvSpPr>
          <p:spPr bwMode="auto">
            <a:xfrm>
              <a:off x="2454" y="1070"/>
              <a:ext cx="22" cy="21"/>
            </a:xfrm>
            <a:custGeom>
              <a:avLst/>
              <a:gdLst>
                <a:gd name="T0" fmla="*/ 21 w 17"/>
                <a:gd name="T1" fmla="*/ 14 h 17"/>
                <a:gd name="T2" fmla="*/ 10 w 17"/>
                <a:gd name="T3" fmla="*/ 20 h 17"/>
                <a:gd name="T4" fmla="*/ 0 w 17"/>
                <a:gd name="T5" fmla="*/ 6 h 17"/>
                <a:gd name="T6" fmla="*/ 12 w 17"/>
                <a:gd name="T7" fmla="*/ 0 h 17"/>
                <a:gd name="T8" fmla="*/ 21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8" y="16"/>
                  </a:lnTo>
                  <a:lnTo>
                    <a:pt x="0" y="5"/>
                  </a:lnTo>
                  <a:lnTo>
                    <a:pt x="9"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37" name="Freeform 266"/>
            <p:cNvSpPr>
              <a:spLocks/>
            </p:cNvSpPr>
            <p:nvPr/>
          </p:nvSpPr>
          <p:spPr bwMode="auto">
            <a:xfrm>
              <a:off x="2445" y="1076"/>
              <a:ext cx="22" cy="21"/>
            </a:xfrm>
            <a:custGeom>
              <a:avLst/>
              <a:gdLst>
                <a:gd name="T0" fmla="*/ 21 w 17"/>
                <a:gd name="T1" fmla="*/ 12 h 17"/>
                <a:gd name="T2" fmla="*/ 8 w 17"/>
                <a:gd name="T3" fmla="*/ 20 h 17"/>
                <a:gd name="T4" fmla="*/ 0 w 17"/>
                <a:gd name="T5" fmla="*/ 6 h 17"/>
                <a:gd name="T6" fmla="*/ 10 w 17"/>
                <a:gd name="T7" fmla="*/ 0 h 17"/>
                <a:gd name="T8" fmla="*/ 21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6" y="16"/>
                  </a:lnTo>
                  <a:lnTo>
                    <a:pt x="0" y="5"/>
                  </a:lnTo>
                  <a:lnTo>
                    <a:pt x="8" y="0"/>
                  </a:lnTo>
                  <a:lnTo>
                    <a:pt x="1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38" name="Freeform 267"/>
            <p:cNvSpPr>
              <a:spLocks/>
            </p:cNvSpPr>
            <p:nvPr/>
          </p:nvSpPr>
          <p:spPr bwMode="auto">
            <a:xfrm>
              <a:off x="2435" y="1082"/>
              <a:ext cx="22" cy="21"/>
            </a:xfrm>
            <a:custGeom>
              <a:avLst/>
              <a:gdLst>
                <a:gd name="T0" fmla="*/ 21 w 17"/>
                <a:gd name="T1" fmla="*/ 12 h 17"/>
                <a:gd name="T2" fmla="*/ 10 w 17"/>
                <a:gd name="T3" fmla="*/ 20 h 17"/>
                <a:gd name="T4" fmla="*/ 0 w 17"/>
                <a:gd name="T5" fmla="*/ 5 h 17"/>
                <a:gd name="T6" fmla="*/ 12 w 17"/>
                <a:gd name="T7" fmla="*/ 0 h 17"/>
                <a:gd name="T8" fmla="*/ 21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8" y="16"/>
                  </a:lnTo>
                  <a:lnTo>
                    <a:pt x="0" y="4"/>
                  </a:lnTo>
                  <a:lnTo>
                    <a:pt x="9" y="0"/>
                  </a:lnTo>
                  <a:lnTo>
                    <a:pt x="1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39" name="Freeform 268"/>
            <p:cNvSpPr>
              <a:spLocks/>
            </p:cNvSpPr>
            <p:nvPr/>
          </p:nvSpPr>
          <p:spPr bwMode="auto">
            <a:xfrm>
              <a:off x="2425" y="1087"/>
              <a:ext cx="21" cy="21"/>
            </a:xfrm>
            <a:custGeom>
              <a:avLst/>
              <a:gdLst>
                <a:gd name="T0" fmla="*/ 20 w 17"/>
                <a:gd name="T1" fmla="*/ 12 h 17"/>
                <a:gd name="T2" fmla="*/ 9 w 17"/>
                <a:gd name="T3" fmla="*/ 20 h 17"/>
                <a:gd name="T4" fmla="*/ 0 w 17"/>
                <a:gd name="T5" fmla="*/ 7 h 17"/>
                <a:gd name="T6" fmla="*/ 10 w 17"/>
                <a:gd name="T7" fmla="*/ 0 h 17"/>
                <a:gd name="T8" fmla="*/ 2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7" y="16"/>
                  </a:lnTo>
                  <a:lnTo>
                    <a:pt x="0" y="6"/>
                  </a:lnTo>
                  <a:lnTo>
                    <a:pt x="8" y="0"/>
                  </a:lnTo>
                  <a:lnTo>
                    <a:pt x="1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40" name="Freeform 269"/>
            <p:cNvSpPr>
              <a:spLocks/>
            </p:cNvSpPr>
            <p:nvPr/>
          </p:nvSpPr>
          <p:spPr bwMode="auto">
            <a:xfrm>
              <a:off x="2415" y="1095"/>
              <a:ext cx="21" cy="21"/>
            </a:xfrm>
            <a:custGeom>
              <a:avLst/>
              <a:gdLst>
                <a:gd name="T0" fmla="*/ 20 w 17"/>
                <a:gd name="T1" fmla="*/ 14 h 17"/>
                <a:gd name="T2" fmla="*/ 9 w 17"/>
                <a:gd name="T3" fmla="*/ 20 h 17"/>
                <a:gd name="T4" fmla="*/ 0 w 17"/>
                <a:gd name="T5" fmla="*/ 6 h 17"/>
                <a:gd name="T6" fmla="*/ 10 w 17"/>
                <a:gd name="T7" fmla="*/ 0 h 17"/>
                <a:gd name="T8" fmla="*/ 2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7" y="16"/>
                  </a:lnTo>
                  <a:lnTo>
                    <a:pt x="0" y="5"/>
                  </a:lnTo>
                  <a:lnTo>
                    <a:pt x="8"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41" name="Freeform 270"/>
            <p:cNvSpPr>
              <a:spLocks/>
            </p:cNvSpPr>
            <p:nvPr/>
          </p:nvSpPr>
          <p:spPr bwMode="auto">
            <a:xfrm>
              <a:off x="2406" y="1101"/>
              <a:ext cx="21" cy="21"/>
            </a:xfrm>
            <a:custGeom>
              <a:avLst/>
              <a:gdLst>
                <a:gd name="T0" fmla="*/ 20 w 17"/>
                <a:gd name="T1" fmla="*/ 12 h 17"/>
                <a:gd name="T2" fmla="*/ 7 w 17"/>
                <a:gd name="T3" fmla="*/ 20 h 17"/>
                <a:gd name="T4" fmla="*/ 0 w 17"/>
                <a:gd name="T5" fmla="*/ 6 h 17"/>
                <a:gd name="T6" fmla="*/ 10 w 17"/>
                <a:gd name="T7" fmla="*/ 0 h 17"/>
                <a:gd name="T8" fmla="*/ 2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6" y="16"/>
                  </a:lnTo>
                  <a:lnTo>
                    <a:pt x="0" y="5"/>
                  </a:lnTo>
                  <a:lnTo>
                    <a:pt x="8" y="0"/>
                  </a:lnTo>
                  <a:lnTo>
                    <a:pt x="1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42" name="Freeform 271"/>
            <p:cNvSpPr>
              <a:spLocks/>
            </p:cNvSpPr>
            <p:nvPr/>
          </p:nvSpPr>
          <p:spPr bwMode="auto">
            <a:xfrm>
              <a:off x="2397" y="1107"/>
              <a:ext cx="22" cy="21"/>
            </a:xfrm>
            <a:custGeom>
              <a:avLst/>
              <a:gdLst>
                <a:gd name="T0" fmla="*/ 21 w 17"/>
                <a:gd name="T1" fmla="*/ 11 h 17"/>
                <a:gd name="T2" fmla="*/ 9 w 17"/>
                <a:gd name="T3" fmla="*/ 20 h 17"/>
                <a:gd name="T4" fmla="*/ 0 w 17"/>
                <a:gd name="T5" fmla="*/ 6 h 17"/>
                <a:gd name="T6" fmla="*/ 10 w 17"/>
                <a:gd name="T7" fmla="*/ 0 h 17"/>
                <a:gd name="T8" fmla="*/ 21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7" y="16"/>
                  </a:lnTo>
                  <a:lnTo>
                    <a:pt x="0" y="5"/>
                  </a:lnTo>
                  <a:lnTo>
                    <a:pt x="8" y="0"/>
                  </a:lnTo>
                  <a:lnTo>
                    <a:pt x="16"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43" name="Freeform 272"/>
            <p:cNvSpPr>
              <a:spLocks/>
            </p:cNvSpPr>
            <p:nvPr/>
          </p:nvSpPr>
          <p:spPr bwMode="auto">
            <a:xfrm>
              <a:off x="2388" y="1113"/>
              <a:ext cx="22" cy="21"/>
            </a:xfrm>
            <a:custGeom>
              <a:avLst/>
              <a:gdLst>
                <a:gd name="T0" fmla="*/ 21 w 17"/>
                <a:gd name="T1" fmla="*/ 12 h 17"/>
                <a:gd name="T2" fmla="*/ 9 w 17"/>
                <a:gd name="T3" fmla="*/ 20 h 17"/>
                <a:gd name="T4" fmla="*/ 0 w 17"/>
                <a:gd name="T5" fmla="*/ 7 h 17"/>
                <a:gd name="T6" fmla="*/ 10 w 17"/>
                <a:gd name="T7" fmla="*/ 0 h 17"/>
                <a:gd name="T8" fmla="*/ 21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7" y="16"/>
                  </a:lnTo>
                  <a:lnTo>
                    <a:pt x="0" y="6"/>
                  </a:lnTo>
                  <a:lnTo>
                    <a:pt x="8" y="0"/>
                  </a:lnTo>
                  <a:lnTo>
                    <a:pt x="1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44" name="Freeform 273"/>
            <p:cNvSpPr>
              <a:spLocks/>
            </p:cNvSpPr>
            <p:nvPr/>
          </p:nvSpPr>
          <p:spPr bwMode="auto">
            <a:xfrm>
              <a:off x="2378" y="1121"/>
              <a:ext cx="22" cy="21"/>
            </a:xfrm>
            <a:custGeom>
              <a:avLst/>
              <a:gdLst>
                <a:gd name="T0" fmla="*/ 21 w 17"/>
                <a:gd name="T1" fmla="*/ 12 h 17"/>
                <a:gd name="T2" fmla="*/ 10 w 17"/>
                <a:gd name="T3" fmla="*/ 20 h 17"/>
                <a:gd name="T4" fmla="*/ 0 w 17"/>
                <a:gd name="T5" fmla="*/ 6 h 17"/>
                <a:gd name="T6" fmla="*/ 12 w 17"/>
                <a:gd name="T7" fmla="*/ 0 h 17"/>
                <a:gd name="T8" fmla="*/ 21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8" y="16"/>
                  </a:lnTo>
                  <a:lnTo>
                    <a:pt x="0" y="5"/>
                  </a:lnTo>
                  <a:lnTo>
                    <a:pt x="9" y="0"/>
                  </a:lnTo>
                  <a:lnTo>
                    <a:pt x="1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45" name="Freeform 274"/>
            <p:cNvSpPr>
              <a:spLocks/>
            </p:cNvSpPr>
            <p:nvPr/>
          </p:nvSpPr>
          <p:spPr bwMode="auto">
            <a:xfrm>
              <a:off x="2368" y="1127"/>
              <a:ext cx="21" cy="21"/>
            </a:xfrm>
            <a:custGeom>
              <a:avLst/>
              <a:gdLst>
                <a:gd name="T0" fmla="*/ 20 w 17"/>
                <a:gd name="T1" fmla="*/ 11 h 17"/>
                <a:gd name="T2" fmla="*/ 10 w 17"/>
                <a:gd name="T3" fmla="*/ 20 h 17"/>
                <a:gd name="T4" fmla="*/ 0 w 17"/>
                <a:gd name="T5" fmla="*/ 7 h 17"/>
                <a:gd name="T6" fmla="*/ 10 w 17"/>
                <a:gd name="T7" fmla="*/ 0 h 17"/>
                <a:gd name="T8" fmla="*/ 2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8" y="16"/>
                  </a:lnTo>
                  <a:lnTo>
                    <a:pt x="0" y="6"/>
                  </a:lnTo>
                  <a:lnTo>
                    <a:pt x="8" y="0"/>
                  </a:lnTo>
                  <a:lnTo>
                    <a:pt x="16"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46" name="Freeform 275"/>
            <p:cNvSpPr>
              <a:spLocks/>
            </p:cNvSpPr>
            <p:nvPr/>
          </p:nvSpPr>
          <p:spPr bwMode="auto">
            <a:xfrm>
              <a:off x="2359" y="1134"/>
              <a:ext cx="21" cy="21"/>
            </a:xfrm>
            <a:custGeom>
              <a:avLst/>
              <a:gdLst>
                <a:gd name="T0" fmla="*/ 20 w 17"/>
                <a:gd name="T1" fmla="*/ 12 h 17"/>
                <a:gd name="T2" fmla="*/ 10 w 17"/>
                <a:gd name="T3" fmla="*/ 20 h 17"/>
                <a:gd name="T4" fmla="*/ 0 w 17"/>
                <a:gd name="T5" fmla="*/ 7 h 17"/>
                <a:gd name="T6" fmla="*/ 9 w 17"/>
                <a:gd name="T7" fmla="*/ 0 h 17"/>
                <a:gd name="T8" fmla="*/ 2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8" y="16"/>
                  </a:lnTo>
                  <a:lnTo>
                    <a:pt x="0" y="6"/>
                  </a:lnTo>
                  <a:lnTo>
                    <a:pt x="7" y="0"/>
                  </a:lnTo>
                  <a:lnTo>
                    <a:pt x="1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47" name="Freeform 276"/>
            <p:cNvSpPr>
              <a:spLocks/>
            </p:cNvSpPr>
            <p:nvPr/>
          </p:nvSpPr>
          <p:spPr bwMode="auto">
            <a:xfrm>
              <a:off x="2351" y="1142"/>
              <a:ext cx="22" cy="21"/>
            </a:xfrm>
            <a:custGeom>
              <a:avLst/>
              <a:gdLst>
                <a:gd name="T0" fmla="*/ 21 w 17"/>
                <a:gd name="T1" fmla="*/ 11 h 17"/>
                <a:gd name="T2" fmla="*/ 10 w 17"/>
                <a:gd name="T3" fmla="*/ 20 h 17"/>
                <a:gd name="T4" fmla="*/ 0 w 17"/>
                <a:gd name="T5" fmla="*/ 6 h 17"/>
                <a:gd name="T6" fmla="*/ 8 w 17"/>
                <a:gd name="T7" fmla="*/ 0 h 17"/>
                <a:gd name="T8" fmla="*/ 21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8" y="16"/>
                  </a:lnTo>
                  <a:lnTo>
                    <a:pt x="0" y="5"/>
                  </a:lnTo>
                  <a:lnTo>
                    <a:pt x="6" y="0"/>
                  </a:lnTo>
                  <a:lnTo>
                    <a:pt x="16"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48" name="Freeform 277"/>
            <p:cNvSpPr>
              <a:spLocks/>
            </p:cNvSpPr>
            <p:nvPr/>
          </p:nvSpPr>
          <p:spPr bwMode="auto">
            <a:xfrm>
              <a:off x="2342" y="1148"/>
              <a:ext cx="22" cy="21"/>
            </a:xfrm>
            <a:custGeom>
              <a:avLst/>
              <a:gdLst>
                <a:gd name="T0" fmla="*/ 21 w 17"/>
                <a:gd name="T1" fmla="*/ 11 h 17"/>
                <a:gd name="T2" fmla="*/ 12 w 17"/>
                <a:gd name="T3" fmla="*/ 20 h 17"/>
                <a:gd name="T4" fmla="*/ 0 w 17"/>
                <a:gd name="T5" fmla="*/ 9 h 17"/>
                <a:gd name="T6" fmla="*/ 10 w 17"/>
                <a:gd name="T7" fmla="*/ 0 h 17"/>
                <a:gd name="T8" fmla="*/ 21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9" y="16"/>
                  </a:lnTo>
                  <a:lnTo>
                    <a:pt x="0" y="7"/>
                  </a:lnTo>
                  <a:lnTo>
                    <a:pt x="8" y="0"/>
                  </a:lnTo>
                  <a:lnTo>
                    <a:pt x="16"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49" name="Freeform 278"/>
            <p:cNvSpPr>
              <a:spLocks/>
            </p:cNvSpPr>
            <p:nvPr/>
          </p:nvSpPr>
          <p:spPr bwMode="auto">
            <a:xfrm>
              <a:off x="2336" y="1156"/>
              <a:ext cx="22" cy="21"/>
            </a:xfrm>
            <a:custGeom>
              <a:avLst/>
              <a:gdLst>
                <a:gd name="T0" fmla="*/ 21 w 17"/>
                <a:gd name="T1" fmla="*/ 11 h 17"/>
                <a:gd name="T2" fmla="*/ 10 w 17"/>
                <a:gd name="T3" fmla="*/ 20 h 17"/>
                <a:gd name="T4" fmla="*/ 0 w 17"/>
                <a:gd name="T5" fmla="*/ 6 h 17"/>
                <a:gd name="T6" fmla="*/ 8 w 17"/>
                <a:gd name="T7" fmla="*/ 0 h 17"/>
                <a:gd name="T8" fmla="*/ 21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8" y="16"/>
                  </a:lnTo>
                  <a:lnTo>
                    <a:pt x="0" y="5"/>
                  </a:lnTo>
                  <a:lnTo>
                    <a:pt x="6" y="0"/>
                  </a:lnTo>
                  <a:lnTo>
                    <a:pt x="16"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50" name="Freeform 279"/>
            <p:cNvSpPr>
              <a:spLocks/>
            </p:cNvSpPr>
            <p:nvPr/>
          </p:nvSpPr>
          <p:spPr bwMode="auto">
            <a:xfrm>
              <a:off x="2327" y="1163"/>
              <a:ext cx="22" cy="21"/>
            </a:xfrm>
            <a:custGeom>
              <a:avLst/>
              <a:gdLst>
                <a:gd name="T0" fmla="*/ 21 w 17"/>
                <a:gd name="T1" fmla="*/ 12 h 17"/>
                <a:gd name="T2" fmla="*/ 12 w 17"/>
                <a:gd name="T3" fmla="*/ 20 h 17"/>
                <a:gd name="T4" fmla="*/ 0 w 17"/>
                <a:gd name="T5" fmla="*/ 10 h 17"/>
                <a:gd name="T6" fmla="*/ 10 w 17"/>
                <a:gd name="T7" fmla="*/ 0 h 17"/>
                <a:gd name="T8" fmla="*/ 21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9" y="16"/>
                  </a:lnTo>
                  <a:lnTo>
                    <a:pt x="0" y="8"/>
                  </a:lnTo>
                  <a:lnTo>
                    <a:pt x="8" y="0"/>
                  </a:lnTo>
                  <a:lnTo>
                    <a:pt x="1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51" name="Freeform 280"/>
            <p:cNvSpPr>
              <a:spLocks/>
            </p:cNvSpPr>
            <p:nvPr/>
          </p:nvSpPr>
          <p:spPr bwMode="auto">
            <a:xfrm>
              <a:off x="2320" y="1171"/>
              <a:ext cx="21" cy="21"/>
            </a:xfrm>
            <a:custGeom>
              <a:avLst/>
              <a:gdLst>
                <a:gd name="T0" fmla="*/ 20 w 17"/>
                <a:gd name="T1" fmla="*/ 10 h 17"/>
                <a:gd name="T2" fmla="*/ 12 w 17"/>
                <a:gd name="T3" fmla="*/ 20 h 17"/>
                <a:gd name="T4" fmla="*/ 0 w 17"/>
                <a:gd name="T5" fmla="*/ 7 h 17"/>
                <a:gd name="T6" fmla="*/ 7 w 17"/>
                <a:gd name="T7" fmla="*/ 0 h 17"/>
                <a:gd name="T8" fmla="*/ 2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6"/>
                  </a:lnTo>
                  <a:lnTo>
                    <a:pt x="6" y="0"/>
                  </a:lnTo>
                  <a:lnTo>
                    <a:pt x="16"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52" name="Freeform 281"/>
            <p:cNvSpPr>
              <a:spLocks/>
            </p:cNvSpPr>
            <p:nvPr/>
          </p:nvSpPr>
          <p:spPr bwMode="auto">
            <a:xfrm>
              <a:off x="2312" y="1177"/>
              <a:ext cx="22" cy="22"/>
            </a:xfrm>
            <a:custGeom>
              <a:avLst/>
              <a:gdLst>
                <a:gd name="T0" fmla="*/ 21 w 17"/>
                <a:gd name="T1" fmla="*/ 10 h 17"/>
                <a:gd name="T2" fmla="*/ 12 w 17"/>
                <a:gd name="T3" fmla="*/ 21 h 17"/>
                <a:gd name="T4" fmla="*/ 0 w 17"/>
                <a:gd name="T5" fmla="*/ 9 h 17"/>
                <a:gd name="T6" fmla="*/ 8 w 17"/>
                <a:gd name="T7" fmla="*/ 0 h 17"/>
                <a:gd name="T8" fmla="*/ 21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9" y="16"/>
                  </a:lnTo>
                  <a:lnTo>
                    <a:pt x="0" y="7"/>
                  </a:lnTo>
                  <a:lnTo>
                    <a:pt x="6" y="0"/>
                  </a:lnTo>
                  <a:lnTo>
                    <a:pt x="16"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53" name="Freeform 282"/>
            <p:cNvSpPr>
              <a:spLocks/>
            </p:cNvSpPr>
            <p:nvPr/>
          </p:nvSpPr>
          <p:spPr bwMode="auto">
            <a:xfrm>
              <a:off x="2306" y="1186"/>
              <a:ext cx="21" cy="21"/>
            </a:xfrm>
            <a:custGeom>
              <a:avLst/>
              <a:gdLst>
                <a:gd name="T0" fmla="*/ 20 w 17"/>
                <a:gd name="T1" fmla="*/ 11 h 17"/>
                <a:gd name="T2" fmla="*/ 12 w 17"/>
                <a:gd name="T3" fmla="*/ 20 h 17"/>
                <a:gd name="T4" fmla="*/ 0 w 17"/>
                <a:gd name="T5" fmla="*/ 9 h 17"/>
                <a:gd name="T6" fmla="*/ 6 w 17"/>
                <a:gd name="T7" fmla="*/ 0 h 17"/>
                <a:gd name="T8" fmla="*/ 2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0" y="16"/>
                  </a:lnTo>
                  <a:lnTo>
                    <a:pt x="0" y="7"/>
                  </a:lnTo>
                  <a:lnTo>
                    <a:pt x="5" y="0"/>
                  </a:lnTo>
                  <a:lnTo>
                    <a:pt x="16"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54" name="Freeform 283"/>
            <p:cNvSpPr>
              <a:spLocks/>
            </p:cNvSpPr>
            <p:nvPr/>
          </p:nvSpPr>
          <p:spPr bwMode="auto">
            <a:xfrm>
              <a:off x="2298" y="1194"/>
              <a:ext cx="22" cy="21"/>
            </a:xfrm>
            <a:custGeom>
              <a:avLst/>
              <a:gdLst>
                <a:gd name="T0" fmla="*/ 21 w 17"/>
                <a:gd name="T1" fmla="*/ 10 h 17"/>
                <a:gd name="T2" fmla="*/ 13 w 17"/>
                <a:gd name="T3" fmla="*/ 20 h 17"/>
                <a:gd name="T4" fmla="*/ 0 w 17"/>
                <a:gd name="T5" fmla="*/ 7 h 17"/>
                <a:gd name="T6" fmla="*/ 8 w 17"/>
                <a:gd name="T7" fmla="*/ 0 h 17"/>
                <a:gd name="T8" fmla="*/ 21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6"/>
                  </a:lnTo>
                  <a:lnTo>
                    <a:pt x="6" y="0"/>
                  </a:lnTo>
                  <a:lnTo>
                    <a:pt x="16"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55" name="Freeform 284"/>
            <p:cNvSpPr>
              <a:spLocks/>
            </p:cNvSpPr>
            <p:nvPr/>
          </p:nvSpPr>
          <p:spPr bwMode="auto">
            <a:xfrm>
              <a:off x="2292" y="1201"/>
              <a:ext cx="21" cy="21"/>
            </a:xfrm>
            <a:custGeom>
              <a:avLst/>
              <a:gdLst>
                <a:gd name="T0" fmla="*/ 20 w 17"/>
                <a:gd name="T1" fmla="*/ 10 h 17"/>
                <a:gd name="T2" fmla="*/ 11 w 17"/>
                <a:gd name="T3" fmla="*/ 20 h 17"/>
                <a:gd name="T4" fmla="*/ 0 w 17"/>
                <a:gd name="T5" fmla="*/ 9 h 17"/>
                <a:gd name="T6" fmla="*/ 6 w 17"/>
                <a:gd name="T7" fmla="*/ 0 h 17"/>
                <a:gd name="T8" fmla="*/ 2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9" y="16"/>
                  </a:lnTo>
                  <a:lnTo>
                    <a:pt x="0" y="7"/>
                  </a:lnTo>
                  <a:lnTo>
                    <a:pt x="5" y="0"/>
                  </a:lnTo>
                  <a:lnTo>
                    <a:pt x="16"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56" name="Freeform 285"/>
            <p:cNvSpPr>
              <a:spLocks/>
            </p:cNvSpPr>
            <p:nvPr/>
          </p:nvSpPr>
          <p:spPr bwMode="auto">
            <a:xfrm>
              <a:off x="2285" y="1210"/>
              <a:ext cx="22" cy="21"/>
            </a:xfrm>
            <a:custGeom>
              <a:avLst/>
              <a:gdLst>
                <a:gd name="T0" fmla="*/ 21 w 17"/>
                <a:gd name="T1" fmla="*/ 11 h 17"/>
                <a:gd name="T2" fmla="*/ 13 w 17"/>
                <a:gd name="T3" fmla="*/ 20 h 17"/>
                <a:gd name="T4" fmla="*/ 0 w 17"/>
                <a:gd name="T5" fmla="*/ 10 h 17"/>
                <a:gd name="T6" fmla="*/ 6 w 17"/>
                <a:gd name="T7" fmla="*/ 0 h 17"/>
                <a:gd name="T8" fmla="*/ 21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0" y="16"/>
                  </a:lnTo>
                  <a:lnTo>
                    <a:pt x="0" y="8"/>
                  </a:lnTo>
                  <a:lnTo>
                    <a:pt x="5" y="0"/>
                  </a:lnTo>
                  <a:lnTo>
                    <a:pt x="16"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57" name="Freeform 286"/>
            <p:cNvSpPr>
              <a:spLocks/>
            </p:cNvSpPr>
            <p:nvPr/>
          </p:nvSpPr>
          <p:spPr bwMode="auto">
            <a:xfrm>
              <a:off x="2278" y="1218"/>
              <a:ext cx="21" cy="21"/>
            </a:xfrm>
            <a:custGeom>
              <a:avLst/>
              <a:gdLst>
                <a:gd name="T0" fmla="*/ 20 w 17"/>
                <a:gd name="T1" fmla="*/ 10 h 17"/>
                <a:gd name="T2" fmla="*/ 12 w 17"/>
                <a:gd name="T3" fmla="*/ 20 h 17"/>
                <a:gd name="T4" fmla="*/ 0 w 17"/>
                <a:gd name="T5" fmla="*/ 10 h 17"/>
                <a:gd name="T6" fmla="*/ 7 w 17"/>
                <a:gd name="T7" fmla="*/ 0 h 17"/>
                <a:gd name="T8" fmla="*/ 2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8"/>
                  </a:lnTo>
                  <a:lnTo>
                    <a:pt x="6" y="0"/>
                  </a:lnTo>
                  <a:lnTo>
                    <a:pt x="16"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58" name="Freeform 287"/>
            <p:cNvSpPr>
              <a:spLocks/>
            </p:cNvSpPr>
            <p:nvPr/>
          </p:nvSpPr>
          <p:spPr bwMode="auto">
            <a:xfrm>
              <a:off x="2271" y="1227"/>
              <a:ext cx="22" cy="21"/>
            </a:xfrm>
            <a:custGeom>
              <a:avLst/>
              <a:gdLst>
                <a:gd name="T0" fmla="*/ 21 w 17"/>
                <a:gd name="T1" fmla="*/ 9 h 17"/>
                <a:gd name="T2" fmla="*/ 12 w 17"/>
                <a:gd name="T3" fmla="*/ 20 h 17"/>
                <a:gd name="T4" fmla="*/ 0 w 17"/>
                <a:gd name="T5" fmla="*/ 9 h 17"/>
                <a:gd name="T6" fmla="*/ 6 w 17"/>
                <a:gd name="T7" fmla="*/ 0 h 17"/>
                <a:gd name="T8" fmla="*/ 21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9" y="16"/>
                  </a:lnTo>
                  <a:lnTo>
                    <a:pt x="0" y="7"/>
                  </a:lnTo>
                  <a:lnTo>
                    <a:pt x="5" y="0"/>
                  </a:lnTo>
                  <a:lnTo>
                    <a:pt x="16"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59" name="Freeform 288"/>
            <p:cNvSpPr>
              <a:spLocks/>
            </p:cNvSpPr>
            <p:nvPr/>
          </p:nvSpPr>
          <p:spPr bwMode="auto">
            <a:xfrm>
              <a:off x="2265" y="1236"/>
              <a:ext cx="22" cy="21"/>
            </a:xfrm>
            <a:custGeom>
              <a:avLst/>
              <a:gdLst>
                <a:gd name="T0" fmla="*/ 21 w 17"/>
                <a:gd name="T1" fmla="*/ 10 h 17"/>
                <a:gd name="T2" fmla="*/ 13 w 17"/>
                <a:gd name="T3" fmla="*/ 20 h 17"/>
                <a:gd name="T4" fmla="*/ 0 w 17"/>
                <a:gd name="T5" fmla="*/ 10 h 17"/>
                <a:gd name="T6" fmla="*/ 6 w 17"/>
                <a:gd name="T7" fmla="*/ 0 h 17"/>
                <a:gd name="T8" fmla="*/ 21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8"/>
                  </a:lnTo>
                  <a:lnTo>
                    <a:pt x="5" y="0"/>
                  </a:lnTo>
                  <a:lnTo>
                    <a:pt x="16"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60" name="Freeform 289"/>
            <p:cNvSpPr>
              <a:spLocks/>
            </p:cNvSpPr>
            <p:nvPr/>
          </p:nvSpPr>
          <p:spPr bwMode="auto">
            <a:xfrm>
              <a:off x="2257" y="1246"/>
              <a:ext cx="22" cy="21"/>
            </a:xfrm>
            <a:custGeom>
              <a:avLst/>
              <a:gdLst>
                <a:gd name="T0" fmla="*/ 21 w 17"/>
                <a:gd name="T1" fmla="*/ 10 h 17"/>
                <a:gd name="T2" fmla="*/ 13 w 17"/>
                <a:gd name="T3" fmla="*/ 20 h 17"/>
                <a:gd name="T4" fmla="*/ 0 w 17"/>
                <a:gd name="T5" fmla="*/ 10 h 17"/>
                <a:gd name="T6" fmla="*/ 8 w 17"/>
                <a:gd name="T7" fmla="*/ 0 h 17"/>
                <a:gd name="T8" fmla="*/ 21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8"/>
                  </a:lnTo>
                  <a:lnTo>
                    <a:pt x="6" y="0"/>
                  </a:lnTo>
                  <a:lnTo>
                    <a:pt x="16"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61" name="Freeform 290"/>
            <p:cNvSpPr>
              <a:spLocks/>
            </p:cNvSpPr>
            <p:nvPr/>
          </p:nvSpPr>
          <p:spPr bwMode="auto">
            <a:xfrm>
              <a:off x="2251" y="1254"/>
              <a:ext cx="22" cy="21"/>
            </a:xfrm>
            <a:custGeom>
              <a:avLst/>
              <a:gdLst>
                <a:gd name="T0" fmla="*/ 21 w 17"/>
                <a:gd name="T1" fmla="*/ 10 h 17"/>
                <a:gd name="T2" fmla="*/ 13 w 17"/>
                <a:gd name="T3" fmla="*/ 20 h 17"/>
                <a:gd name="T4" fmla="*/ 0 w 17"/>
                <a:gd name="T5" fmla="*/ 10 h 17"/>
                <a:gd name="T6" fmla="*/ 6 w 17"/>
                <a:gd name="T7" fmla="*/ 0 h 17"/>
                <a:gd name="T8" fmla="*/ 21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8"/>
                  </a:lnTo>
                  <a:lnTo>
                    <a:pt x="5" y="0"/>
                  </a:lnTo>
                  <a:lnTo>
                    <a:pt x="16"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62" name="Freeform 291"/>
            <p:cNvSpPr>
              <a:spLocks/>
            </p:cNvSpPr>
            <p:nvPr/>
          </p:nvSpPr>
          <p:spPr bwMode="auto">
            <a:xfrm>
              <a:off x="2246" y="1263"/>
              <a:ext cx="22" cy="21"/>
            </a:xfrm>
            <a:custGeom>
              <a:avLst/>
              <a:gdLst>
                <a:gd name="T0" fmla="*/ 21 w 17"/>
                <a:gd name="T1" fmla="*/ 10 h 17"/>
                <a:gd name="T2" fmla="*/ 12 w 17"/>
                <a:gd name="T3" fmla="*/ 20 h 17"/>
                <a:gd name="T4" fmla="*/ 0 w 17"/>
                <a:gd name="T5" fmla="*/ 11 h 17"/>
                <a:gd name="T6" fmla="*/ 5 w 17"/>
                <a:gd name="T7" fmla="*/ 0 h 17"/>
                <a:gd name="T8" fmla="*/ 21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9" y="16"/>
                  </a:lnTo>
                  <a:lnTo>
                    <a:pt x="0" y="9"/>
                  </a:lnTo>
                  <a:lnTo>
                    <a:pt x="4" y="0"/>
                  </a:lnTo>
                  <a:lnTo>
                    <a:pt x="16"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63" name="Freeform 292"/>
            <p:cNvSpPr>
              <a:spLocks/>
            </p:cNvSpPr>
            <p:nvPr/>
          </p:nvSpPr>
          <p:spPr bwMode="auto">
            <a:xfrm>
              <a:off x="2238" y="1273"/>
              <a:ext cx="22" cy="21"/>
            </a:xfrm>
            <a:custGeom>
              <a:avLst/>
              <a:gdLst>
                <a:gd name="T0" fmla="*/ 21 w 17"/>
                <a:gd name="T1" fmla="*/ 7 h 17"/>
                <a:gd name="T2" fmla="*/ 14 w 17"/>
                <a:gd name="T3" fmla="*/ 20 h 17"/>
                <a:gd name="T4" fmla="*/ 0 w 17"/>
                <a:gd name="T5" fmla="*/ 10 h 17"/>
                <a:gd name="T6" fmla="*/ 8 w 17"/>
                <a:gd name="T7" fmla="*/ 0 h 17"/>
                <a:gd name="T8" fmla="*/ 21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1" y="16"/>
                  </a:lnTo>
                  <a:lnTo>
                    <a:pt x="0" y="8"/>
                  </a:lnTo>
                  <a:lnTo>
                    <a:pt x="6" y="0"/>
                  </a:lnTo>
                  <a:lnTo>
                    <a:pt x="16"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64" name="Freeform 293"/>
            <p:cNvSpPr>
              <a:spLocks/>
            </p:cNvSpPr>
            <p:nvPr/>
          </p:nvSpPr>
          <p:spPr bwMode="auto">
            <a:xfrm>
              <a:off x="2232" y="1281"/>
              <a:ext cx="22" cy="21"/>
            </a:xfrm>
            <a:custGeom>
              <a:avLst/>
              <a:gdLst>
                <a:gd name="T0" fmla="*/ 21 w 17"/>
                <a:gd name="T1" fmla="*/ 10 h 17"/>
                <a:gd name="T2" fmla="*/ 13 w 17"/>
                <a:gd name="T3" fmla="*/ 20 h 17"/>
                <a:gd name="T4" fmla="*/ 0 w 17"/>
                <a:gd name="T5" fmla="*/ 10 h 17"/>
                <a:gd name="T6" fmla="*/ 6 w 17"/>
                <a:gd name="T7" fmla="*/ 0 h 17"/>
                <a:gd name="T8" fmla="*/ 21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8"/>
                  </a:lnTo>
                  <a:lnTo>
                    <a:pt x="5" y="0"/>
                  </a:lnTo>
                  <a:lnTo>
                    <a:pt x="16"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65" name="Freeform 294"/>
            <p:cNvSpPr>
              <a:spLocks/>
            </p:cNvSpPr>
            <p:nvPr/>
          </p:nvSpPr>
          <p:spPr bwMode="auto">
            <a:xfrm>
              <a:off x="2226" y="1290"/>
              <a:ext cx="21" cy="21"/>
            </a:xfrm>
            <a:custGeom>
              <a:avLst/>
              <a:gdLst>
                <a:gd name="T0" fmla="*/ 20 w 17"/>
                <a:gd name="T1" fmla="*/ 10 h 17"/>
                <a:gd name="T2" fmla="*/ 12 w 17"/>
                <a:gd name="T3" fmla="*/ 20 h 17"/>
                <a:gd name="T4" fmla="*/ 0 w 17"/>
                <a:gd name="T5" fmla="*/ 11 h 17"/>
                <a:gd name="T6" fmla="*/ 6 w 17"/>
                <a:gd name="T7" fmla="*/ 0 h 17"/>
                <a:gd name="T8" fmla="*/ 2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9"/>
                  </a:lnTo>
                  <a:lnTo>
                    <a:pt x="5" y="0"/>
                  </a:lnTo>
                  <a:lnTo>
                    <a:pt x="16"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66" name="Freeform 295"/>
            <p:cNvSpPr>
              <a:spLocks/>
            </p:cNvSpPr>
            <p:nvPr/>
          </p:nvSpPr>
          <p:spPr bwMode="auto">
            <a:xfrm>
              <a:off x="2221" y="1300"/>
              <a:ext cx="21" cy="21"/>
            </a:xfrm>
            <a:custGeom>
              <a:avLst/>
              <a:gdLst>
                <a:gd name="T0" fmla="*/ 20 w 17"/>
                <a:gd name="T1" fmla="*/ 9 h 17"/>
                <a:gd name="T2" fmla="*/ 12 w 17"/>
                <a:gd name="T3" fmla="*/ 20 h 17"/>
                <a:gd name="T4" fmla="*/ 0 w 17"/>
                <a:gd name="T5" fmla="*/ 11 h 17"/>
                <a:gd name="T6" fmla="*/ 5 w 17"/>
                <a:gd name="T7" fmla="*/ 0 h 17"/>
                <a:gd name="T8" fmla="*/ 2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0" y="16"/>
                  </a:lnTo>
                  <a:lnTo>
                    <a:pt x="0" y="9"/>
                  </a:lnTo>
                  <a:lnTo>
                    <a:pt x="4" y="0"/>
                  </a:lnTo>
                  <a:lnTo>
                    <a:pt x="16"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67" name="Freeform 296"/>
            <p:cNvSpPr>
              <a:spLocks/>
            </p:cNvSpPr>
            <p:nvPr/>
          </p:nvSpPr>
          <p:spPr bwMode="auto">
            <a:xfrm>
              <a:off x="2214" y="1310"/>
              <a:ext cx="22" cy="21"/>
            </a:xfrm>
            <a:custGeom>
              <a:avLst/>
              <a:gdLst>
                <a:gd name="T0" fmla="*/ 21 w 17"/>
                <a:gd name="T1" fmla="*/ 7 h 17"/>
                <a:gd name="T2" fmla="*/ 13 w 17"/>
                <a:gd name="T3" fmla="*/ 20 h 17"/>
                <a:gd name="T4" fmla="*/ 0 w 17"/>
                <a:gd name="T5" fmla="*/ 11 h 17"/>
                <a:gd name="T6" fmla="*/ 6 w 17"/>
                <a:gd name="T7" fmla="*/ 0 h 17"/>
                <a:gd name="T8" fmla="*/ 21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0" y="16"/>
                  </a:lnTo>
                  <a:lnTo>
                    <a:pt x="0" y="9"/>
                  </a:lnTo>
                  <a:lnTo>
                    <a:pt x="5" y="0"/>
                  </a:lnTo>
                  <a:lnTo>
                    <a:pt x="16"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68" name="Freeform 297"/>
            <p:cNvSpPr>
              <a:spLocks/>
            </p:cNvSpPr>
            <p:nvPr/>
          </p:nvSpPr>
          <p:spPr bwMode="auto">
            <a:xfrm>
              <a:off x="2209" y="1318"/>
              <a:ext cx="22" cy="22"/>
            </a:xfrm>
            <a:custGeom>
              <a:avLst/>
              <a:gdLst>
                <a:gd name="T0" fmla="*/ 21 w 17"/>
                <a:gd name="T1" fmla="*/ 8 h 17"/>
                <a:gd name="T2" fmla="*/ 14 w 17"/>
                <a:gd name="T3" fmla="*/ 21 h 17"/>
                <a:gd name="T4" fmla="*/ 0 w 17"/>
                <a:gd name="T5" fmla="*/ 10 h 17"/>
                <a:gd name="T6" fmla="*/ 5 w 17"/>
                <a:gd name="T7" fmla="*/ 0 h 17"/>
                <a:gd name="T8" fmla="*/ 21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1" y="16"/>
                  </a:lnTo>
                  <a:lnTo>
                    <a:pt x="0" y="8"/>
                  </a:lnTo>
                  <a:lnTo>
                    <a:pt x="4" y="0"/>
                  </a:lnTo>
                  <a:lnTo>
                    <a:pt x="16"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69" name="Freeform 298"/>
            <p:cNvSpPr>
              <a:spLocks/>
            </p:cNvSpPr>
            <p:nvPr/>
          </p:nvSpPr>
          <p:spPr bwMode="auto">
            <a:xfrm>
              <a:off x="2203" y="1327"/>
              <a:ext cx="21" cy="21"/>
            </a:xfrm>
            <a:custGeom>
              <a:avLst/>
              <a:gdLst>
                <a:gd name="T0" fmla="*/ 20 w 17"/>
                <a:gd name="T1" fmla="*/ 9 h 17"/>
                <a:gd name="T2" fmla="*/ 14 w 17"/>
                <a:gd name="T3" fmla="*/ 20 h 17"/>
                <a:gd name="T4" fmla="*/ 0 w 17"/>
                <a:gd name="T5" fmla="*/ 10 h 17"/>
                <a:gd name="T6" fmla="*/ 6 w 17"/>
                <a:gd name="T7" fmla="*/ 0 h 17"/>
                <a:gd name="T8" fmla="*/ 2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1" y="16"/>
                  </a:lnTo>
                  <a:lnTo>
                    <a:pt x="0" y="8"/>
                  </a:lnTo>
                  <a:lnTo>
                    <a:pt x="5" y="0"/>
                  </a:lnTo>
                  <a:lnTo>
                    <a:pt x="16"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70" name="Freeform 299"/>
            <p:cNvSpPr>
              <a:spLocks/>
            </p:cNvSpPr>
            <p:nvPr/>
          </p:nvSpPr>
          <p:spPr bwMode="auto">
            <a:xfrm>
              <a:off x="2198" y="1336"/>
              <a:ext cx="21" cy="21"/>
            </a:xfrm>
            <a:custGeom>
              <a:avLst/>
              <a:gdLst>
                <a:gd name="T0" fmla="*/ 20 w 17"/>
                <a:gd name="T1" fmla="*/ 9 h 17"/>
                <a:gd name="T2" fmla="*/ 14 w 17"/>
                <a:gd name="T3" fmla="*/ 20 h 17"/>
                <a:gd name="T4" fmla="*/ 0 w 17"/>
                <a:gd name="T5" fmla="*/ 11 h 17"/>
                <a:gd name="T6" fmla="*/ 5 w 17"/>
                <a:gd name="T7" fmla="*/ 0 h 17"/>
                <a:gd name="T8" fmla="*/ 2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1" y="16"/>
                  </a:lnTo>
                  <a:lnTo>
                    <a:pt x="0" y="9"/>
                  </a:lnTo>
                  <a:lnTo>
                    <a:pt x="4" y="0"/>
                  </a:lnTo>
                  <a:lnTo>
                    <a:pt x="16"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71" name="Freeform 300"/>
            <p:cNvSpPr>
              <a:spLocks/>
            </p:cNvSpPr>
            <p:nvPr/>
          </p:nvSpPr>
          <p:spPr bwMode="auto">
            <a:xfrm>
              <a:off x="2193" y="1346"/>
              <a:ext cx="21" cy="21"/>
            </a:xfrm>
            <a:custGeom>
              <a:avLst/>
              <a:gdLst>
                <a:gd name="T0" fmla="*/ 20 w 17"/>
                <a:gd name="T1" fmla="*/ 7 h 17"/>
                <a:gd name="T2" fmla="*/ 14 w 17"/>
                <a:gd name="T3" fmla="*/ 20 h 17"/>
                <a:gd name="T4" fmla="*/ 0 w 17"/>
                <a:gd name="T5" fmla="*/ 10 h 17"/>
                <a:gd name="T6" fmla="*/ 5 w 17"/>
                <a:gd name="T7" fmla="*/ 0 h 17"/>
                <a:gd name="T8" fmla="*/ 2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1" y="16"/>
                  </a:lnTo>
                  <a:lnTo>
                    <a:pt x="0" y="8"/>
                  </a:lnTo>
                  <a:lnTo>
                    <a:pt x="4" y="0"/>
                  </a:lnTo>
                  <a:lnTo>
                    <a:pt x="16"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72" name="Freeform 301"/>
            <p:cNvSpPr>
              <a:spLocks/>
            </p:cNvSpPr>
            <p:nvPr/>
          </p:nvSpPr>
          <p:spPr bwMode="auto">
            <a:xfrm>
              <a:off x="2188" y="1354"/>
              <a:ext cx="21" cy="21"/>
            </a:xfrm>
            <a:custGeom>
              <a:avLst/>
              <a:gdLst>
                <a:gd name="T0" fmla="*/ 20 w 17"/>
                <a:gd name="T1" fmla="*/ 9 h 17"/>
                <a:gd name="T2" fmla="*/ 14 w 17"/>
                <a:gd name="T3" fmla="*/ 20 h 17"/>
                <a:gd name="T4" fmla="*/ 0 w 17"/>
                <a:gd name="T5" fmla="*/ 11 h 17"/>
                <a:gd name="T6" fmla="*/ 5 w 17"/>
                <a:gd name="T7" fmla="*/ 0 h 17"/>
                <a:gd name="T8" fmla="*/ 2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1" y="16"/>
                  </a:lnTo>
                  <a:lnTo>
                    <a:pt x="0" y="9"/>
                  </a:lnTo>
                  <a:lnTo>
                    <a:pt x="4" y="0"/>
                  </a:lnTo>
                  <a:lnTo>
                    <a:pt x="16"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73" name="Freeform 302"/>
            <p:cNvSpPr>
              <a:spLocks/>
            </p:cNvSpPr>
            <p:nvPr/>
          </p:nvSpPr>
          <p:spPr bwMode="auto">
            <a:xfrm>
              <a:off x="2183" y="1364"/>
              <a:ext cx="21" cy="21"/>
            </a:xfrm>
            <a:custGeom>
              <a:avLst/>
              <a:gdLst>
                <a:gd name="T0" fmla="*/ 20 w 17"/>
                <a:gd name="T1" fmla="*/ 7 h 17"/>
                <a:gd name="T2" fmla="*/ 14 w 17"/>
                <a:gd name="T3" fmla="*/ 20 h 17"/>
                <a:gd name="T4" fmla="*/ 0 w 17"/>
                <a:gd name="T5" fmla="*/ 12 h 17"/>
                <a:gd name="T6" fmla="*/ 5 w 17"/>
                <a:gd name="T7" fmla="*/ 0 h 17"/>
                <a:gd name="T8" fmla="*/ 2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1" y="16"/>
                  </a:lnTo>
                  <a:lnTo>
                    <a:pt x="0" y="10"/>
                  </a:lnTo>
                  <a:lnTo>
                    <a:pt x="4" y="0"/>
                  </a:lnTo>
                  <a:lnTo>
                    <a:pt x="16"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74" name="Freeform 303"/>
            <p:cNvSpPr>
              <a:spLocks/>
            </p:cNvSpPr>
            <p:nvPr/>
          </p:nvSpPr>
          <p:spPr bwMode="auto">
            <a:xfrm>
              <a:off x="2177" y="1374"/>
              <a:ext cx="22" cy="21"/>
            </a:xfrm>
            <a:custGeom>
              <a:avLst/>
              <a:gdLst>
                <a:gd name="T0" fmla="*/ 21 w 17"/>
                <a:gd name="T1" fmla="*/ 6 h 17"/>
                <a:gd name="T2" fmla="*/ 14 w 17"/>
                <a:gd name="T3" fmla="*/ 20 h 17"/>
                <a:gd name="T4" fmla="*/ 0 w 17"/>
                <a:gd name="T5" fmla="*/ 12 h 17"/>
                <a:gd name="T6" fmla="*/ 5 w 17"/>
                <a:gd name="T7" fmla="*/ 0 h 17"/>
                <a:gd name="T8" fmla="*/ 21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1" y="16"/>
                  </a:lnTo>
                  <a:lnTo>
                    <a:pt x="0" y="10"/>
                  </a:lnTo>
                  <a:lnTo>
                    <a:pt x="4" y="0"/>
                  </a:lnTo>
                  <a:lnTo>
                    <a:pt x="16"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75" name="Freeform 304"/>
            <p:cNvSpPr>
              <a:spLocks/>
            </p:cNvSpPr>
            <p:nvPr/>
          </p:nvSpPr>
          <p:spPr bwMode="auto">
            <a:xfrm>
              <a:off x="2174" y="1384"/>
              <a:ext cx="21" cy="21"/>
            </a:xfrm>
            <a:custGeom>
              <a:avLst/>
              <a:gdLst>
                <a:gd name="T0" fmla="*/ 20 w 17"/>
                <a:gd name="T1" fmla="*/ 6 h 17"/>
                <a:gd name="T2" fmla="*/ 15 w 17"/>
                <a:gd name="T3" fmla="*/ 20 h 17"/>
                <a:gd name="T4" fmla="*/ 0 w 17"/>
                <a:gd name="T5" fmla="*/ 11 h 17"/>
                <a:gd name="T6" fmla="*/ 4 w 17"/>
                <a:gd name="T7" fmla="*/ 0 h 17"/>
                <a:gd name="T8" fmla="*/ 2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16"/>
                  </a:lnTo>
                  <a:lnTo>
                    <a:pt x="0" y="9"/>
                  </a:lnTo>
                  <a:lnTo>
                    <a:pt x="3" y="0"/>
                  </a:lnTo>
                  <a:lnTo>
                    <a:pt x="16"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76" name="Freeform 305"/>
            <p:cNvSpPr>
              <a:spLocks/>
            </p:cNvSpPr>
            <p:nvPr/>
          </p:nvSpPr>
          <p:spPr bwMode="auto">
            <a:xfrm>
              <a:off x="2169" y="1393"/>
              <a:ext cx="21" cy="21"/>
            </a:xfrm>
            <a:custGeom>
              <a:avLst/>
              <a:gdLst>
                <a:gd name="T0" fmla="*/ 20 w 17"/>
                <a:gd name="T1" fmla="*/ 7 h 17"/>
                <a:gd name="T2" fmla="*/ 15 w 17"/>
                <a:gd name="T3" fmla="*/ 20 h 17"/>
                <a:gd name="T4" fmla="*/ 0 w 17"/>
                <a:gd name="T5" fmla="*/ 11 h 17"/>
                <a:gd name="T6" fmla="*/ 5 w 17"/>
                <a:gd name="T7" fmla="*/ 0 h 17"/>
                <a:gd name="T8" fmla="*/ 2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2" y="16"/>
                  </a:lnTo>
                  <a:lnTo>
                    <a:pt x="0" y="9"/>
                  </a:lnTo>
                  <a:lnTo>
                    <a:pt x="4" y="0"/>
                  </a:lnTo>
                  <a:lnTo>
                    <a:pt x="16"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77" name="Freeform 306"/>
            <p:cNvSpPr>
              <a:spLocks/>
            </p:cNvSpPr>
            <p:nvPr/>
          </p:nvSpPr>
          <p:spPr bwMode="auto">
            <a:xfrm>
              <a:off x="2165" y="1403"/>
              <a:ext cx="21" cy="21"/>
            </a:xfrm>
            <a:custGeom>
              <a:avLst/>
              <a:gdLst>
                <a:gd name="T0" fmla="*/ 20 w 17"/>
                <a:gd name="T1" fmla="*/ 7 h 17"/>
                <a:gd name="T2" fmla="*/ 14 w 17"/>
                <a:gd name="T3" fmla="*/ 20 h 17"/>
                <a:gd name="T4" fmla="*/ 0 w 17"/>
                <a:gd name="T5" fmla="*/ 11 h 17"/>
                <a:gd name="T6" fmla="*/ 4 w 17"/>
                <a:gd name="T7" fmla="*/ 0 h 17"/>
                <a:gd name="T8" fmla="*/ 2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1" y="16"/>
                  </a:lnTo>
                  <a:lnTo>
                    <a:pt x="0" y="9"/>
                  </a:lnTo>
                  <a:lnTo>
                    <a:pt x="3" y="0"/>
                  </a:lnTo>
                  <a:lnTo>
                    <a:pt x="16"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78" name="Freeform 307"/>
            <p:cNvSpPr>
              <a:spLocks/>
            </p:cNvSpPr>
            <p:nvPr/>
          </p:nvSpPr>
          <p:spPr bwMode="auto">
            <a:xfrm>
              <a:off x="2160" y="1412"/>
              <a:ext cx="21" cy="22"/>
            </a:xfrm>
            <a:custGeom>
              <a:avLst/>
              <a:gdLst>
                <a:gd name="T0" fmla="*/ 20 w 17"/>
                <a:gd name="T1" fmla="*/ 8 h 17"/>
                <a:gd name="T2" fmla="*/ 15 w 17"/>
                <a:gd name="T3" fmla="*/ 21 h 17"/>
                <a:gd name="T4" fmla="*/ 0 w 17"/>
                <a:gd name="T5" fmla="*/ 13 h 17"/>
                <a:gd name="T6" fmla="*/ 5 w 17"/>
                <a:gd name="T7" fmla="*/ 0 h 17"/>
                <a:gd name="T8" fmla="*/ 2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2" y="16"/>
                  </a:lnTo>
                  <a:lnTo>
                    <a:pt x="0" y="10"/>
                  </a:lnTo>
                  <a:lnTo>
                    <a:pt x="4" y="0"/>
                  </a:lnTo>
                  <a:lnTo>
                    <a:pt x="16"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79" name="Freeform 308"/>
            <p:cNvSpPr>
              <a:spLocks/>
            </p:cNvSpPr>
            <p:nvPr/>
          </p:nvSpPr>
          <p:spPr bwMode="auto">
            <a:xfrm>
              <a:off x="2156" y="1422"/>
              <a:ext cx="21" cy="21"/>
            </a:xfrm>
            <a:custGeom>
              <a:avLst/>
              <a:gdLst>
                <a:gd name="T0" fmla="*/ 20 w 17"/>
                <a:gd name="T1" fmla="*/ 6 h 17"/>
                <a:gd name="T2" fmla="*/ 15 w 17"/>
                <a:gd name="T3" fmla="*/ 20 h 17"/>
                <a:gd name="T4" fmla="*/ 0 w 17"/>
                <a:gd name="T5" fmla="*/ 11 h 17"/>
                <a:gd name="T6" fmla="*/ 4 w 17"/>
                <a:gd name="T7" fmla="*/ 0 h 17"/>
                <a:gd name="T8" fmla="*/ 2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16"/>
                  </a:lnTo>
                  <a:lnTo>
                    <a:pt x="0" y="9"/>
                  </a:lnTo>
                  <a:lnTo>
                    <a:pt x="3" y="0"/>
                  </a:lnTo>
                  <a:lnTo>
                    <a:pt x="16"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80" name="Freeform 309"/>
            <p:cNvSpPr>
              <a:spLocks/>
            </p:cNvSpPr>
            <p:nvPr/>
          </p:nvSpPr>
          <p:spPr bwMode="auto">
            <a:xfrm>
              <a:off x="2152" y="1431"/>
              <a:ext cx="22" cy="21"/>
            </a:xfrm>
            <a:custGeom>
              <a:avLst/>
              <a:gdLst>
                <a:gd name="T0" fmla="*/ 21 w 17"/>
                <a:gd name="T1" fmla="*/ 7 h 17"/>
                <a:gd name="T2" fmla="*/ 16 w 17"/>
                <a:gd name="T3" fmla="*/ 20 h 17"/>
                <a:gd name="T4" fmla="*/ 0 w 17"/>
                <a:gd name="T5" fmla="*/ 14 h 17"/>
                <a:gd name="T6" fmla="*/ 4 w 17"/>
                <a:gd name="T7" fmla="*/ 0 h 17"/>
                <a:gd name="T8" fmla="*/ 21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2" y="16"/>
                  </a:lnTo>
                  <a:lnTo>
                    <a:pt x="0" y="11"/>
                  </a:lnTo>
                  <a:lnTo>
                    <a:pt x="3" y="0"/>
                  </a:lnTo>
                  <a:lnTo>
                    <a:pt x="16"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81" name="Freeform 310"/>
            <p:cNvSpPr>
              <a:spLocks/>
            </p:cNvSpPr>
            <p:nvPr/>
          </p:nvSpPr>
          <p:spPr bwMode="auto">
            <a:xfrm>
              <a:off x="2148" y="1442"/>
              <a:ext cx="22" cy="21"/>
            </a:xfrm>
            <a:custGeom>
              <a:avLst/>
              <a:gdLst>
                <a:gd name="T0" fmla="*/ 21 w 17"/>
                <a:gd name="T1" fmla="*/ 6 h 17"/>
                <a:gd name="T2" fmla="*/ 16 w 17"/>
                <a:gd name="T3" fmla="*/ 20 h 17"/>
                <a:gd name="T4" fmla="*/ 0 w 17"/>
                <a:gd name="T5" fmla="*/ 14 h 17"/>
                <a:gd name="T6" fmla="*/ 4 w 17"/>
                <a:gd name="T7" fmla="*/ 0 h 17"/>
                <a:gd name="T8" fmla="*/ 21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16"/>
                  </a:lnTo>
                  <a:lnTo>
                    <a:pt x="0" y="11"/>
                  </a:lnTo>
                  <a:lnTo>
                    <a:pt x="3" y="0"/>
                  </a:lnTo>
                  <a:lnTo>
                    <a:pt x="16"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82" name="Freeform 311"/>
            <p:cNvSpPr>
              <a:spLocks/>
            </p:cNvSpPr>
            <p:nvPr/>
          </p:nvSpPr>
          <p:spPr bwMode="auto">
            <a:xfrm>
              <a:off x="2144" y="1452"/>
              <a:ext cx="22" cy="21"/>
            </a:xfrm>
            <a:custGeom>
              <a:avLst/>
              <a:gdLst>
                <a:gd name="T0" fmla="*/ 21 w 17"/>
                <a:gd name="T1" fmla="*/ 5 h 17"/>
                <a:gd name="T2" fmla="*/ 16 w 17"/>
                <a:gd name="T3" fmla="*/ 20 h 17"/>
                <a:gd name="T4" fmla="*/ 0 w 17"/>
                <a:gd name="T5" fmla="*/ 12 h 17"/>
                <a:gd name="T6" fmla="*/ 4 w 17"/>
                <a:gd name="T7" fmla="*/ 0 h 17"/>
                <a:gd name="T8" fmla="*/ 21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2" y="16"/>
                  </a:lnTo>
                  <a:lnTo>
                    <a:pt x="0" y="10"/>
                  </a:lnTo>
                  <a:lnTo>
                    <a:pt x="3" y="0"/>
                  </a:lnTo>
                  <a:lnTo>
                    <a:pt x="16"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83" name="Freeform 312"/>
            <p:cNvSpPr>
              <a:spLocks/>
            </p:cNvSpPr>
            <p:nvPr/>
          </p:nvSpPr>
          <p:spPr bwMode="auto">
            <a:xfrm>
              <a:off x="2141" y="1462"/>
              <a:ext cx="21" cy="21"/>
            </a:xfrm>
            <a:custGeom>
              <a:avLst/>
              <a:gdLst>
                <a:gd name="T0" fmla="*/ 20 w 17"/>
                <a:gd name="T1" fmla="*/ 6 h 17"/>
                <a:gd name="T2" fmla="*/ 15 w 17"/>
                <a:gd name="T3" fmla="*/ 20 h 17"/>
                <a:gd name="T4" fmla="*/ 0 w 17"/>
                <a:gd name="T5" fmla="*/ 12 h 17"/>
                <a:gd name="T6" fmla="*/ 4 w 17"/>
                <a:gd name="T7" fmla="*/ 0 h 17"/>
                <a:gd name="T8" fmla="*/ 2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16"/>
                  </a:lnTo>
                  <a:lnTo>
                    <a:pt x="0" y="10"/>
                  </a:lnTo>
                  <a:lnTo>
                    <a:pt x="3" y="0"/>
                  </a:lnTo>
                  <a:lnTo>
                    <a:pt x="16"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84" name="Freeform 313"/>
            <p:cNvSpPr>
              <a:spLocks/>
            </p:cNvSpPr>
            <p:nvPr/>
          </p:nvSpPr>
          <p:spPr bwMode="auto">
            <a:xfrm>
              <a:off x="2138" y="1472"/>
              <a:ext cx="22" cy="21"/>
            </a:xfrm>
            <a:custGeom>
              <a:avLst/>
              <a:gdLst>
                <a:gd name="T0" fmla="*/ 21 w 17"/>
                <a:gd name="T1" fmla="*/ 6 h 17"/>
                <a:gd name="T2" fmla="*/ 17 w 17"/>
                <a:gd name="T3" fmla="*/ 20 h 17"/>
                <a:gd name="T4" fmla="*/ 0 w 17"/>
                <a:gd name="T5" fmla="*/ 15 h 17"/>
                <a:gd name="T6" fmla="*/ 3 w 17"/>
                <a:gd name="T7" fmla="*/ 0 h 17"/>
                <a:gd name="T8" fmla="*/ 21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3" y="16"/>
                  </a:lnTo>
                  <a:lnTo>
                    <a:pt x="0" y="12"/>
                  </a:lnTo>
                  <a:lnTo>
                    <a:pt x="2" y="0"/>
                  </a:lnTo>
                  <a:lnTo>
                    <a:pt x="16"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85" name="Freeform 314"/>
            <p:cNvSpPr>
              <a:spLocks/>
            </p:cNvSpPr>
            <p:nvPr/>
          </p:nvSpPr>
          <p:spPr bwMode="auto">
            <a:xfrm>
              <a:off x="2134" y="1483"/>
              <a:ext cx="22" cy="21"/>
            </a:xfrm>
            <a:custGeom>
              <a:avLst/>
              <a:gdLst>
                <a:gd name="T0" fmla="*/ 21 w 17"/>
                <a:gd name="T1" fmla="*/ 5 h 17"/>
                <a:gd name="T2" fmla="*/ 17 w 17"/>
                <a:gd name="T3" fmla="*/ 20 h 17"/>
                <a:gd name="T4" fmla="*/ 0 w 17"/>
                <a:gd name="T5" fmla="*/ 12 h 17"/>
                <a:gd name="T6" fmla="*/ 4 w 17"/>
                <a:gd name="T7" fmla="*/ 0 h 17"/>
                <a:gd name="T8" fmla="*/ 21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3" y="16"/>
                  </a:lnTo>
                  <a:lnTo>
                    <a:pt x="0" y="10"/>
                  </a:lnTo>
                  <a:lnTo>
                    <a:pt x="3" y="0"/>
                  </a:lnTo>
                  <a:lnTo>
                    <a:pt x="16"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86" name="Freeform 315"/>
            <p:cNvSpPr>
              <a:spLocks/>
            </p:cNvSpPr>
            <p:nvPr/>
          </p:nvSpPr>
          <p:spPr bwMode="auto">
            <a:xfrm>
              <a:off x="2132" y="1493"/>
              <a:ext cx="21" cy="21"/>
            </a:xfrm>
            <a:custGeom>
              <a:avLst/>
              <a:gdLst>
                <a:gd name="T0" fmla="*/ 20 w 17"/>
                <a:gd name="T1" fmla="*/ 6 h 17"/>
                <a:gd name="T2" fmla="*/ 15 w 17"/>
                <a:gd name="T3" fmla="*/ 20 h 17"/>
                <a:gd name="T4" fmla="*/ 0 w 17"/>
                <a:gd name="T5" fmla="*/ 16 h 17"/>
                <a:gd name="T6" fmla="*/ 2 w 17"/>
                <a:gd name="T7" fmla="*/ 0 h 17"/>
                <a:gd name="T8" fmla="*/ 2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16"/>
                  </a:lnTo>
                  <a:lnTo>
                    <a:pt x="0" y="13"/>
                  </a:lnTo>
                  <a:lnTo>
                    <a:pt x="2" y="0"/>
                  </a:lnTo>
                  <a:lnTo>
                    <a:pt x="16"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87" name="Freeform 316"/>
            <p:cNvSpPr>
              <a:spLocks/>
            </p:cNvSpPr>
            <p:nvPr/>
          </p:nvSpPr>
          <p:spPr bwMode="auto">
            <a:xfrm>
              <a:off x="2129" y="1505"/>
              <a:ext cx="22" cy="21"/>
            </a:xfrm>
            <a:custGeom>
              <a:avLst/>
              <a:gdLst>
                <a:gd name="T0" fmla="*/ 21 w 17"/>
                <a:gd name="T1" fmla="*/ 2 h 17"/>
                <a:gd name="T2" fmla="*/ 17 w 17"/>
                <a:gd name="T3" fmla="*/ 20 h 17"/>
                <a:gd name="T4" fmla="*/ 0 w 17"/>
                <a:gd name="T5" fmla="*/ 17 h 17"/>
                <a:gd name="T6" fmla="*/ 3 w 17"/>
                <a:gd name="T7" fmla="*/ 0 h 17"/>
                <a:gd name="T8" fmla="*/ 21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3" y="16"/>
                  </a:lnTo>
                  <a:lnTo>
                    <a:pt x="0" y="14"/>
                  </a:lnTo>
                  <a:lnTo>
                    <a:pt x="2" y="0"/>
                  </a:lnTo>
                  <a:lnTo>
                    <a:pt x="16"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88" name="Freeform 317"/>
            <p:cNvSpPr>
              <a:spLocks/>
            </p:cNvSpPr>
            <p:nvPr/>
          </p:nvSpPr>
          <p:spPr bwMode="auto">
            <a:xfrm>
              <a:off x="2127" y="1518"/>
              <a:ext cx="21" cy="21"/>
            </a:xfrm>
            <a:custGeom>
              <a:avLst/>
              <a:gdLst>
                <a:gd name="T0" fmla="*/ 20 w 17"/>
                <a:gd name="T1" fmla="*/ 1 h 17"/>
                <a:gd name="T2" fmla="*/ 16 w 17"/>
                <a:gd name="T3" fmla="*/ 20 h 17"/>
                <a:gd name="T4" fmla="*/ 0 w 17"/>
                <a:gd name="T5" fmla="*/ 15 h 17"/>
                <a:gd name="T6" fmla="*/ 2 w 17"/>
                <a:gd name="T7" fmla="*/ 0 h 17"/>
                <a:gd name="T8" fmla="*/ 2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3" y="16"/>
                  </a:lnTo>
                  <a:lnTo>
                    <a:pt x="0" y="12"/>
                  </a:lnTo>
                  <a:lnTo>
                    <a:pt x="2" y="0"/>
                  </a:lnTo>
                  <a:lnTo>
                    <a:pt x="16"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89" name="Freeform 318"/>
            <p:cNvSpPr>
              <a:spLocks/>
            </p:cNvSpPr>
            <p:nvPr/>
          </p:nvSpPr>
          <p:spPr bwMode="auto">
            <a:xfrm>
              <a:off x="2124" y="1529"/>
              <a:ext cx="22" cy="21"/>
            </a:xfrm>
            <a:custGeom>
              <a:avLst/>
              <a:gdLst>
                <a:gd name="T0" fmla="*/ 21 w 17"/>
                <a:gd name="T1" fmla="*/ 5 h 17"/>
                <a:gd name="T2" fmla="*/ 17 w 17"/>
                <a:gd name="T3" fmla="*/ 20 h 17"/>
                <a:gd name="T4" fmla="*/ 0 w 17"/>
                <a:gd name="T5" fmla="*/ 17 h 17"/>
                <a:gd name="T6" fmla="*/ 3 w 17"/>
                <a:gd name="T7" fmla="*/ 0 h 17"/>
                <a:gd name="T8" fmla="*/ 21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3" y="16"/>
                  </a:lnTo>
                  <a:lnTo>
                    <a:pt x="0" y="14"/>
                  </a:lnTo>
                  <a:lnTo>
                    <a:pt x="2" y="0"/>
                  </a:lnTo>
                  <a:lnTo>
                    <a:pt x="16"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90" name="Freeform 319"/>
            <p:cNvSpPr>
              <a:spLocks/>
            </p:cNvSpPr>
            <p:nvPr/>
          </p:nvSpPr>
          <p:spPr bwMode="auto">
            <a:xfrm>
              <a:off x="2122" y="1542"/>
              <a:ext cx="21" cy="21"/>
            </a:xfrm>
            <a:custGeom>
              <a:avLst/>
              <a:gdLst>
                <a:gd name="T0" fmla="*/ 20 w 17"/>
                <a:gd name="T1" fmla="*/ 1 h 17"/>
                <a:gd name="T2" fmla="*/ 16 w 17"/>
                <a:gd name="T3" fmla="*/ 20 h 17"/>
                <a:gd name="T4" fmla="*/ 0 w 17"/>
                <a:gd name="T5" fmla="*/ 17 h 17"/>
                <a:gd name="T6" fmla="*/ 2 w 17"/>
                <a:gd name="T7" fmla="*/ 0 h 17"/>
                <a:gd name="T8" fmla="*/ 2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3" y="16"/>
                  </a:lnTo>
                  <a:lnTo>
                    <a:pt x="0" y="14"/>
                  </a:lnTo>
                  <a:lnTo>
                    <a:pt x="2" y="0"/>
                  </a:lnTo>
                  <a:lnTo>
                    <a:pt x="16"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91" name="Freeform 320"/>
            <p:cNvSpPr>
              <a:spLocks/>
            </p:cNvSpPr>
            <p:nvPr/>
          </p:nvSpPr>
          <p:spPr bwMode="auto">
            <a:xfrm>
              <a:off x="2119" y="1555"/>
              <a:ext cx="22" cy="21"/>
            </a:xfrm>
            <a:custGeom>
              <a:avLst/>
              <a:gdLst>
                <a:gd name="T0" fmla="*/ 21 w 17"/>
                <a:gd name="T1" fmla="*/ 1 h 17"/>
                <a:gd name="T2" fmla="*/ 18 w 17"/>
                <a:gd name="T3" fmla="*/ 20 h 17"/>
                <a:gd name="T4" fmla="*/ 0 w 17"/>
                <a:gd name="T5" fmla="*/ 16 h 17"/>
                <a:gd name="T6" fmla="*/ 3 w 17"/>
                <a:gd name="T7" fmla="*/ 0 h 17"/>
                <a:gd name="T8" fmla="*/ 21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4" y="16"/>
                  </a:lnTo>
                  <a:lnTo>
                    <a:pt x="0" y="13"/>
                  </a:lnTo>
                  <a:lnTo>
                    <a:pt x="2" y="0"/>
                  </a:lnTo>
                  <a:lnTo>
                    <a:pt x="16"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92" name="Freeform 321"/>
            <p:cNvSpPr>
              <a:spLocks/>
            </p:cNvSpPr>
            <p:nvPr/>
          </p:nvSpPr>
          <p:spPr bwMode="auto">
            <a:xfrm>
              <a:off x="2118" y="1567"/>
              <a:ext cx="21" cy="21"/>
            </a:xfrm>
            <a:custGeom>
              <a:avLst/>
              <a:gdLst>
                <a:gd name="T0" fmla="*/ 20 w 17"/>
                <a:gd name="T1" fmla="*/ 2 h 17"/>
                <a:gd name="T2" fmla="*/ 16 w 17"/>
                <a:gd name="T3" fmla="*/ 20 h 17"/>
                <a:gd name="T4" fmla="*/ 0 w 17"/>
                <a:gd name="T5" fmla="*/ 17 h 17"/>
                <a:gd name="T6" fmla="*/ 1 w 17"/>
                <a:gd name="T7" fmla="*/ 0 h 17"/>
                <a:gd name="T8" fmla="*/ 2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3" y="16"/>
                  </a:lnTo>
                  <a:lnTo>
                    <a:pt x="0" y="14"/>
                  </a:lnTo>
                  <a:lnTo>
                    <a:pt x="1" y="0"/>
                  </a:lnTo>
                  <a:lnTo>
                    <a:pt x="16"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93" name="Freeform 322"/>
            <p:cNvSpPr>
              <a:spLocks/>
            </p:cNvSpPr>
            <p:nvPr/>
          </p:nvSpPr>
          <p:spPr bwMode="auto">
            <a:xfrm>
              <a:off x="2115" y="1581"/>
              <a:ext cx="22" cy="21"/>
            </a:xfrm>
            <a:custGeom>
              <a:avLst/>
              <a:gdLst>
                <a:gd name="T0" fmla="*/ 21 w 17"/>
                <a:gd name="T1" fmla="*/ 1 h 17"/>
                <a:gd name="T2" fmla="*/ 17 w 17"/>
                <a:gd name="T3" fmla="*/ 20 h 17"/>
                <a:gd name="T4" fmla="*/ 0 w 17"/>
                <a:gd name="T5" fmla="*/ 16 h 17"/>
                <a:gd name="T6" fmla="*/ 3 w 17"/>
                <a:gd name="T7" fmla="*/ 0 h 17"/>
                <a:gd name="T8" fmla="*/ 21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3" y="16"/>
                  </a:lnTo>
                  <a:lnTo>
                    <a:pt x="0" y="13"/>
                  </a:lnTo>
                  <a:lnTo>
                    <a:pt x="2" y="0"/>
                  </a:lnTo>
                  <a:lnTo>
                    <a:pt x="16"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94" name="Freeform 323"/>
            <p:cNvSpPr>
              <a:spLocks/>
            </p:cNvSpPr>
            <p:nvPr/>
          </p:nvSpPr>
          <p:spPr bwMode="auto">
            <a:xfrm>
              <a:off x="2114" y="1593"/>
              <a:ext cx="22" cy="21"/>
            </a:xfrm>
            <a:custGeom>
              <a:avLst/>
              <a:gdLst>
                <a:gd name="T0" fmla="*/ 21 w 17"/>
                <a:gd name="T1" fmla="*/ 2 h 17"/>
                <a:gd name="T2" fmla="*/ 18 w 17"/>
                <a:gd name="T3" fmla="*/ 20 h 17"/>
                <a:gd name="T4" fmla="*/ 0 w 17"/>
                <a:gd name="T5" fmla="*/ 16 h 17"/>
                <a:gd name="T6" fmla="*/ 1 w 17"/>
                <a:gd name="T7" fmla="*/ 0 h 17"/>
                <a:gd name="T8" fmla="*/ 21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4" y="16"/>
                  </a:lnTo>
                  <a:lnTo>
                    <a:pt x="0" y="13"/>
                  </a:lnTo>
                  <a:lnTo>
                    <a:pt x="1" y="0"/>
                  </a:lnTo>
                  <a:lnTo>
                    <a:pt x="16"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95" name="Freeform 324"/>
            <p:cNvSpPr>
              <a:spLocks/>
            </p:cNvSpPr>
            <p:nvPr/>
          </p:nvSpPr>
          <p:spPr bwMode="auto">
            <a:xfrm>
              <a:off x="2113" y="1607"/>
              <a:ext cx="21" cy="21"/>
            </a:xfrm>
            <a:custGeom>
              <a:avLst/>
              <a:gdLst>
                <a:gd name="T0" fmla="*/ 20 w 17"/>
                <a:gd name="T1" fmla="*/ 2 h 17"/>
                <a:gd name="T2" fmla="*/ 17 w 17"/>
                <a:gd name="T3" fmla="*/ 20 h 17"/>
                <a:gd name="T4" fmla="*/ 0 w 17"/>
                <a:gd name="T5" fmla="*/ 17 h 17"/>
                <a:gd name="T6" fmla="*/ 1 w 17"/>
                <a:gd name="T7" fmla="*/ 0 h 17"/>
                <a:gd name="T8" fmla="*/ 2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4" y="16"/>
                  </a:lnTo>
                  <a:lnTo>
                    <a:pt x="0" y="14"/>
                  </a:lnTo>
                  <a:lnTo>
                    <a:pt x="1" y="0"/>
                  </a:lnTo>
                  <a:lnTo>
                    <a:pt x="16"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96" name="Freeform 325"/>
            <p:cNvSpPr>
              <a:spLocks/>
            </p:cNvSpPr>
            <p:nvPr/>
          </p:nvSpPr>
          <p:spPr bwMode="auto">
            <a:xfrm>
              <a:off x="2110" y="1620"/>
              <a:ext cx="22" cy="21"/>
            </a:xfrm>
            <a:custGeom>
              <a:avLst/>
              <a:gdLst>
                <a:gd name="T0" fmla="*/ 21 w 17"/>
                <a:gd name="T1" fmla="*/ 1 h 17"/>
                <a:gd name="T2" fmla="*/ 18 w 17"/>
                <a:gd name="T3" fmla="*/ 20 h 17"/>
                <a:gd name="T4" fmla="*/ 0 w 17"/>
                <a:gd name="T5" fmla="*/ 16 h 17"/>
                <a:gd name="T6" fmla="*/ 3 w 17"/>
                <a:gd name="T7" fmla="*/ 0 h 17"/>
                <a:gd name="T8" fmla="*/ 21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4" y="16"/>
                  </a:lnTo>
                  <a:lnTo>
                    <a:pt x="0" y="13"/>
                  </a:lnTo>
                  <a:lnTo>
                    <a:pt x="2" y="0"/>
                  </a:lnTo>
                  <a:lnTo>
                    <a:pt x="16"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97" name="Freeform 326"/>
            <p:cNvSpPr>
              <a:spLocks/>
            </p:cNvSpPr>
            <p:nvPr/>
          </p:nvSpPr>
          <p:spPr bwMode="auto">
            <a:xfrm>
              <a:off x="2109" y="1633"/>
              <a:ext cx="22" cy="21"/>
            </a:xfrm>
            <a:custGeom>
              <a:avLst/>
              <a:gdLst>
                <a:gd name="T0" fmla="*/ 21 w 17"/>
                <a:gd name="T1" fmla="*/ 2 h 17"/>
                <a:gd name="T2" fmla="*/ 18 w 17"/>
                <a:gd name="T3" fmla="*/ 20 h 17"/>
                <a:gd name="T4" fmla="*/ 0 w 17"/>
                <a:gd name="T5" fmla="*/ 17 h 17"/>
                <a:gd name="T6" fmla="*/ 1 w 17"/>
                <a:gd name="T7" fmla="*/ 0 h 17"/>
                <a:gd name="T8" fmla="*/ 21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4" y="16"/>
                  </a:lnTo>
                  <a:lnTo>
                    <a:pt x="0" y="14"/>
                  </a:lnTo>
                  <a:lnTo>
                    <a:pt x="1" y="0"/>
                  </a:lnTo>
                  <a:lnTo>
                    <a:pt x="16"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98" name="Freeform 327"/>
            <p:cNvSpPr>
              <a:spLocks/>
            </p:cNvSpPr>
            <p:nvPr/>
          </p:nvSpPr>
          <p:spPr bwMode="auto">
            <a:xfrm>
              <a:off x="2109" y="1645"/>
              <a:ext cx="22" cy="21"/>
            </a:xfrm>
            <a:custGeom>
              <a:avLst/>
              <a:gdLst>
                <a:gd name="T0" fmla="*/ 21 w 17"/>
                <a:gd name="T1" fmla="*/ 1 h 17"/>
                <a:gd name="T2" fmla="*/ 18 w 17"/>
                <a:gd name="T3" fmla="*/ 20 h 17"/>
                <a:gd name="T4" fmla="*/ 0 w 17"/>
                <a:gd name="T5" fmla="*/ 17 h 17"/>
                <a:gd name="T6" fmla="*/ 0 w 17"/>
                <a:gd name="T7" fmla="*/ 0 h 17"/>
                <a:gd name="T8" fmla="*/ 21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4" y="16"/>
                  </a:lnTo>
                  <a:lnTo>
                    <a:pt x="0" y="14"/>
                  </a:lnTo>
                  <a:lnTo>
                    <a:pt x="0" y="0"/>
                  </a:lnTo>
                  <a:lnTo>
                    <a:pt x="16"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499" name="Freeform 328"/>
            <p:cNvSpPr>
              <a:spLocks/>
            </p:cNvSpPr>
            <p:nvPr/>
          </p:nvSpPr>
          <p:spPr bwMode="auto">
            <a:xfrm>
              <a:off x="2109" y="1659"/>
              <a:ext cx="22" cy="21"/>
            </a:xfrm>
            <a:custGeom>
              <a:avLst/>
              <a:gdLst>
                <a:gd name="T0" fmla="*/ 21 w 17"/>
                <a:gd name="T1" fmla="*/ 1 h 17"/>
                <a:gd name="T2" fmla="*/ 21 w 17"/>
                <a:gd name="T3" fmla="*/ 20 h 17"/>
                <a:gd name="T4" fmla="*/ 0 w 17"/>
                <a:gd name="T5" fmla="*/ 17 h 17"/>
                <a:gd name="T6" fmla="*/ 0 w 17"/>
                <a:gd name="T7" fmla="*/ 0 h 17"/>
                <a:gd name="T8" fmla="*/ 21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6" y="16"/>
                  </a:lnTo>
                  <a:lnTo>
                    <a:pt x="0" y="14"/>
                  </a:lnTo>
                  <a:lnTo>
                    <a:pt x="0" y="0"/>
                  </a:lnTo>
                  <a:lnTo>
                    <a:pt x="16"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00" name="Freeform 329"/>
            <p:cNvSpPr>
              <a:spLocks/>
            </p:cNvSpPr>
            <p:nvPr/>
          </p:nvSpPr>
          <p:spPr bwMode="auto">
            <a:xfrm>
              <a:off x="2108" y="1671"/>
              <a:ext cx="21" cy="21"/>
            </a:xfrm>
            <a:custGeom>
              <a:avLst/>
              <a:gdLst>
                <a:gd name="T0" fmla="*/ 20 w 17"/>
                <a:gd name="T1" fmla="*/ 1 h 17"/>
                <a:gd name="T2" fmla="*/ 17 w 17"/>
                <a:gd name="T3" fmla="*/ 20 h 17"/>
                <a:gd name="T4" fmla="*/ 0 w 17"/>
                <a:gd name="T5" fmla="*/ 20 h 17"/>
                <a:gd name="T6" fmla="*/ 1 w 17"/>
                <a:gd name="T7" fmla="*/ 0 h 17"/>
                <a:gd name="T8" fmla="*/ 2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4" y="16"/>
                  </a:lnTo>
                  <a:lnTo>
                    <a:pt x="0" y="16"/>
                  </a:lnTo>
                  <a:lnTo>
                    <a:pt x="1" y="0"/>
                  </a:lnTo>
                  <a:lnTo>
                    <a:pt x="16"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01" name="Freeform 330"/>
            <p:cNvSpPr>
              <a:spLocks/>
            </p:cNvSpPr>
            <p:nvPr/>
          </p:nvSpPr>
          <p:spPr bwMode="auto">
            <a:xfrm>
              <a:off x="2108" y="1685"/>
              <a:ext cx="21" cy="21"/>
            </a:xfrm>
            <a:custGeom>
              <a:avLst/>
              <a:gdLst>
                <a:gd name="T0" fmla="*/ 20 w 17"/>
                <a:gd name="T1" fmla="*/ 0 h 17"/>
                <a:gd name="T2" fmla="*/ 20 w 17"/>
                <a:gd name="T3" fmla="*/ 20 h 17"/>
                <a:gd name="T4" fmla="*/ 0 w 17"/>
                <a:gd name="T5" fmla="*/ 20 h 17"/>
                <a:gd name="T6" fmla="*/ 0 w 17"/>
                <a:gd name="T7" fmla="*/ 0 h 17"/>
                <a:gd name="T8" fmla="*/ 2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02" name="Freeform 331"/>
            <p:cNvSpPr>
              <a:spLocks/>
            </p:cNvSpPr>
            <p:nvPr/>
          </p:nvSpPr>
          <p:spPr bwMode="auto">
            <a:xfrm>
              <a:off x="2108" y="1697"/>
              <a:ext cx="21" cy="21"/>
            </a:xfrm>
            <a:custGeom>
              <a:avLst/>
              <a:gdLst>
                <a:gd name="T0" fmla="*/ 17 w 17"/>
                <a:gd name="T1" fmla="*/ 0 h 17"/>
                <a:gd name="T2" fmla="*/ 20 w 17"/>
                <a:gd name="T3" fmla="*/ 20 h 17"/>
                <a:gd name="T4" fmla="*/ 0 w 17"/>
                <a:gd name="T5" fmla="*/ 20 h 17"/>
                <a:gd name="T6" fmla="*/ 0 w 17"/>
                <a:gd name="T7" fmla="*/ 0 h 17"/>
                <a:gd name="T8" fmla="*/ 1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0" y="16"/>
                  </a:lnTo>
                  <a:lnTo>
                    <a:pt x="0" y="0"/>
                  </a:lnTo>
                  <a:lnTo>
                    <a:pt x="1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03" name="Freeform 332"/>
            <p:cNvSpPr>
              <a:spLocks/>
            </p:cNvSpPr>
            <p:nvPr/>
          </p:nvSpPr>
          <p:spPr bwMode="auto">
            <a:xfrm>
              <a:off x="2108" y="1709"/>
              <a:ext cx="21" cy="21"/>
            </a:xfrm>
            <a:custGeom>
              <a:avLst/>
              <a:gdLst>
                <a:gd name="T0" fmla="*/ 20 w 17"/>
                <a:gd name="T1" fmla="*/ 0 h 17"/>
                <a:gd name="T2" fmla="*/ 20 w 17"/>
                <a:gd name="T3" fmla="*/ 17 h 17"/>
                <a:gd name="T4" fmla="*/ 1 w 17"/>
                <a:gd name="T5" fmla="*/ 20 h 17"/>
                <a:gd name="T6" fmla="*/ 0 w 17"/>
                <a:gd name="T7" fmla="*/ 0 h 17"/>
                <a:gd name="T8" fmla="*/ 2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4"/>
                  </a:lnTo>
                  <a:lnTo>
                    <a:pt x="1" y="16"/>
                  </a:lnTo>
                  <a:lnTo>
                    <a:pt x="0" y="0"/>
                  </a:lnTo>
                  <a:lnTo>
                    <a:pt x="1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04" name="Freeform 333"/>
            <p:cNvSpPr>
              <a:spLocks/>
            </p:cNvSpPr>
            <p:nvPr/>
          </p:nvSpPr>
          <p:spPr bwMode="auto">
            <a:xfrm>
              <a:off x="2109" y="1722"/>
              <a:ext cx="22" cy="21"/>
            </a:xfrm>
            <a:custGeom>
              <a:avLst/>
              <a:gdLst>
                <a:gd name="T0" fmla="*/ 18 w 17"/>
                <a:gd name="T1" fmla="*/ 0 h 17"/>
                <a:gd name="T2" fmla="*/ 21 w 17"/>
                <a:gd name="T3" fmla="*/ 17 h 17"/>
                <a:gd name="T4" fmla="*/ 0 w 17"/>
                <a:gd name="T5" fmla="*/ 20 h 17"/>
                <a:gd name="T6" fmla="*/ 0 w 17"/>
                <a:gd name="T7" fmla="*/ 1 h 17"/>
                <a:gd name="T8" fmla="*/ 1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4"/>
                  </a:lnTo>
                  <a:lnTo>
                    <a:pt x="0" y="16"/>
                  </a:lnTo>
                  <a:lnTo>
                    <a:pt x="0" y="1"/>
                  </a:lnTo>
                  <a:lnTo>
                    <a:pt x="1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05" name="Freeform 334"/>
            <p:cNvSpPr>
              <a:spLocks/>
            </p:cNvSpPr>
            <p:nvPr/>
          </p:nvSpPr>
          <p:spPr bwMode="auto">
            <a:xfrm>
              <a:off x="2109" y="1734"/>
              <a:ext cx="22" cy="21"/>
            </a:xfrm>
            <a:custGeom>
              <a:avLst/>
              <a:gdLst>
                <a:gd name="T0" fmla="*/ 18 w 17"/>
                <a:gd name="T1" fmla="*/ 0 h 17"/>
                <a:gd name="T2" fmla="*/ 21 w 17"/>
                <a:gd name="T3" fmla="*/ 17 h 17"/>
                <a:gd name="T4" fmla="*/ 1 w 17"/>
                <a:gd name="T5" fmla="*/ 20 h 17"/>
                <a:gd name="T6" fmla="*/ 0 w 17"/>
                <a:gd name="T7" fmla="*/ 1 h 17"/>
                <a:gd name="T8" fmla="*/ 1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4"/>
                  </a:lnTo>
                  <a:lnTo>
                    <a:pt x="1" y="16"/>
                  </a:lnTo>
                  <a:lnTo>
                    <a:pt x="0" y="1"/>
                  </a:lnTo>
                  <a:lnTo>
                    <a:pt x="1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06" name="Freeform 335"/>
            <p:cNvSpPr>
              <a:spLocks/>
            </p:cNvSpPr>
            <p:nvPr/>
          </p:nvSpPr>
          <p:spPr bwMode="auto">
            <a:xfrm>
              <a:off x="2110" y="1748"/>
              <a:ext cx="22" cy="21"/>
            </a:xfrm>
            <a:custGeom>
              <a:avLst/>
              <a:gdLst>
                <a:gd name="T0" fmla="*/ 18 w 17"/>
                <a:gd name="T1" fmla="*/ 0 h 17"/>
                <a:gd name="T2" fmla="*/ 21 w 17"/>
                <a:gd name="T3" fmla="*/ 16 h 17"/>
                <a:gd name="T4" fmla="*/ 3 w 17"/>
                <a:gd name="T5" fmla="*/ 20 h 17"/>
                <a:gd name="T6" fmla="*/ 0 w 17"/>
                <a:gd name="T7" fmla="*/ 1 h 17"/>
                <a:gd name="T8" fmla="*/ 1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3"/>
                  </a:lnTo>
                  <a:lnTo>
                    <a:pt x="2" y="16"/>
                  </a:lnTo>
                  <a:lnTo>
                    <a:pt x="0" y="1"/>
                  </a:lnTo>
                  <a:lnTo>
                    <a:pt x="1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07" name="Freeform 336"/>
            <p:cNvSpPr>
              <a:spLocks/>
            </p:cNvSpPr>
            <p:nvPr/>
          </p:nvSpPr>
          <p:spPr bwMode="auto">
            <a:xfrm>
              <a:off x="2113" y="1760"/>
              <a:ext cx="21" cy="21"/>
            </a:xfrm>
            <a:custGeom>
              <a:avLst/>
              <a:gdLst>
                <a:gd name="T0" fmla="*/ 16 w 17"/>
                <a:gd name="T1" fmla="*/ 0 h 17"/>
                <a:gd name="T2" fmla="*/ 20 w 17"/>
                <a:gd name="T3" fmla="*/ 16 h 17"/>
                <a:gd name="T4" fmla="*/ 1 w 17"/>
                <a:gd name="T5" fmla="*/ 20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3"/>
                  </a:lnTo>
                  <a:lnTo>
                    <a:pt x="1" y="16"/>
                  </a:lnTo>
                  <a:lnTo>
                    <a:pt x="0" y="2"/>
                  </a:lnTo>
                  <a:lnTo>
                    <a:pt x="1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08" name="Freeform 337"/>
            <p:cNvSpPr>
              <a:spLocks/>
            </p:cNvSpPr>
            <p:nvPr/>
          </p:nvSpPr>
          <p:spPr bwMode="auto">
            <a:xfrm>
              <a:off x="2114" y="1774"/>
              <a:ext cx="22" cy="21"/>
            </a:xfrm>
            <a:custGeom>
              <a:avLst/>
              <a:gdLst>
                <a:gd name="T0" fmla="*/ 17 w 17"/>
                <a:gd name="T1" fmla="*/ 0 h 17"/>
                <a:gd name="T2" fmla="*/ 21 w 17"/>
                <a:gd name="T3" fmla="*/ 16 h 17"/>
                <a:gd name="T4" fmla="*/ 4 w 17"/>
                <a:gd name="T5" fmla="*/ 20 h 17"/>
                <a:gd name="T6" fmla="*/ 0 w 17"/>
                <a:gd name="T7" fmla="*/ 2 h 17"/>
                <a:gd name="T8" fmla="*/ 1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3"/>
                  </a:lnTo>
                  <a:lnTo>
                    <a:pt x="3" y="16"/>
                  </a:lnTo>
                  <a:lnTo>
                    <a:pt x="0" y="2"/>
                  </a:lnTo>
                  <a:lnTo>
                    <a:pt x="1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09" name="Freeform 338"/>
            <p:cNvSpPr>
              <a:spLocks/>
            </p:cNvSpPr>
            <p:nvPr/>
          </p:nvSpPr>
          <p:spPr bwMode="auto">
            <a:xfrm>
              <a:off x="2118" y="1787"/>
              <a:ext cx="21" cy="21"/>
            </a:xfrm>
            <a:custGeom>
              <a:avLst/>
              <a:gdLst>
                <a:gd name="T0" fmla="*/ 16 w 17"/>
                <a:gd name="T1" fmla="*/ 0 h 17"/>
                <a:gd name="T2" fmla="*/ 20 w 17"/>
                <a:gd name="T3" fmla="*/ 15 h 17"/>
                <a:gd name="T4" fmla="*/ 2 w 17"/>
                <a:gd name="T5" fmla="*/ 20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2"/>
                  </a:lnTo>
                  <a:lnTo>
                    <a:pt x="2" y="16"/>
                  </a:lnTo>
                  <a:lnTo>
                    <a:pt x="0" y="2"/>
                  </a:lnTo>
                  <a:lnTo>
                    <a:pt x="1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10" name="Freeform 339"/>
            <p:cNvSpPr>
              <a:spLocks/>
            </p:cNvSpPr>
            <p:nvPr/>
          </p:nvSpPr>
          <p:spPr bwMode="auto">
            <a:xfrm>
              <a:off x="2120" y="1800"/>
              <a:ext cx="22" cy="21"/>
            </a:xfrm>
            <a:custGeom>
              <a:avLst/>
              <a:gdLst>
                <a:gd name="T0" fmla="*/ 16 w 17"/>
                <a:gd name="T1" fmla="*/ 0 h 17"/>
                <a:gd name="T2" fmla="*/ 21 w 17"/>
                <a:gd name="T3" fmla="*/ 15 h 17"/>
                <a:gd name="T4" fmla="*/ 4 w 17"/>
                <a:gd name="T5" fmla="*/ 20 h 17"/>
                <a:gd name="T6" fmla="*/ 0 w 17"/>
                <a:gd name="T7" fmla="*/ 4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2"/>
                  </a:lnTo>
                  <a:lnTo>
                    <a:pt x="3" y="16"/>
                  </a:lnTo>
                  <a:lnTo>
                    <a:pt x="0" y="3"/>
                  </a:lnTo>
                  <a:lnTo>
                    <a:pt x="1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11" name="Freeform 340"/>
            <p:cNvSpPr>
              <a:spLocks/>
            </p:cNvSpPr>
            <p:nvPr/>
          </p:nvSpPr>
          <p:spPr bwMode="auto">
            <a:xfrm>
              <a:off x="2124" y="1813"/>
              <a:ext cx="22" cy="21"/>
            </a:xfrm>
            <a:custGeom>
              <a:avLst/>
              <a:gdLst>
                <a:gd name="T0" fmla="*/ 17 w 17"/>
                <a:gd name="T1" fmla="*/ 0 h 17"/>
                <a:gd name="T2" fmla="*/ 21 w 17"/>
                <a:gd name="T3" fmla="*/ 15 h 17"/>
                <a:gd name="T4" fmla="*/ 4 w 17"/>
                <a:gd name="T5" fmla="*/ 20 h 17"/>
                <a:gd name="T6" fmla="*/ 0 w 17"/>
                <a:gd name="T7" fmla="*/ 4 h 17"/>
                <a:gd name="T8" fmla="*/ 1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2"/>
                  </a:lnTo>
                  <a:lnTo>
                    <a:pt x="3" y="16"/>
                  </a:lnTo>
                  <a:lnTo>
                    <a:pt x="0" y="3"/>
                  </a:lnTo>
                  <a:lnTo>
                    <a:pt x="1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12" name="Freeform 341"/>
            <p:cNvSpPr>
              <a:spLocks/>
            </p:cNvSpPr>
            <p:nvPr/>
          </p:nvSpPr>
          <p:spPr bwMode="auto">
            <a:xfrm>
              <a:off x="2128" y="1827"/>
              <a:ext cx="22" cy="21"/>
            </a:xfrm>
            <a:custGeom>
              <a:avLst/>
              <a:gdLst>
                <a:gd name="T0" fmla="*/ 16 w 17"/>
                <a:gd name="T1" fmla="*/ 0 h 17"/>
                <a:gd name="T2" fmla="*/ 21 w 17"/>
                <a:gd name="T3" fmla="*/ 14 h 17"/>
                <a:gd name="T4" fmla="*/ 4 w 17"/>
                <a:gd name="T5" fmla="*/ 20 h 17"/>
                <a:gd name="T6" fmla="*/ 0 w 17"/>
                <a:gd name="T7" fmla="*/ 4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1"/>
                  </a:lnTo>
                  <a:lnTo>
                    <a:pt x="3" y="16"/>
                  </a:lnTo>
                  <a:lnTo>
                    <a:pt x="0" y="3"/>
                  </a:lnTo>
                  <a:lnTo>
                    <a:pt x="1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13" name="Freeform 342"/>
            <p:cNvSpPr>
              <a:spLocks/>
            </p:cNvSpPr>
            <p:nvPr/>
          </p:nvSpPr>
          <p:spPr bwMode="auto">
            <a:xfrm>
              <a:off x="2132" y="1839"/>
              <a:ext cx="21" cy="21"/>
            </a:xfrm>
            <a:custGeom>
              <a:avLst/>
              <a:gdLst>
                <a:gd name="T0" fmla="*/ 14 w 17"/>
                <a:gd name="T1" fmla="*/ 0 h 17"/>
                <a:gd name="T2" fmla="*/ 20 w 17"/>
                <a:gd name="T3" fmla="*/ 14 h 17"/>
                <a:gd name="T4" fmla="*/ 4 w 17"/>
                <a:gd name="T5" fmla="*/ 20 h 17"/>
                <a:gd name="T6" fmla="*/ 0 w 17"/>
                <a:gd name="T7" fmla="*/ 5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1"/>
                  </a:lnTo>
                  <a:lnTo>
                    <a:pt x="3" y="16"/>
                  </a:lnTo>
                  <a:lnTo>
                    <a:pt x="0" y="4"/>
                  </a:lnTo>
                  <a:lnTo>
                    <a:pt x="1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14" name="Freeform 343"/>
            <p:cNvSpPr>
              <a:spLocks/>
            </p:cNvSpPr>
            <p:nvPr/>
          </p:nvSpPr>
          <p:spPr bwMode="auto">
            <a:xfrm>
              <a:off x="2136" y="1853"/>
              <a:ext cx="21" cy="21"/>
            </a:xfrm>
            <a:custGeom>
              <a:avLst/>
              <a:gdLst>
                <a:gd name="T0" fmla="*/ 14 w 17"/>
                <a:gd name="T1" fmla="*/ 0 h 17"/>
                <a:gd name="T2" fmla="*/ 20 w 17"/>
                <a:gd name="T3" fmla="*/ 15 h 17"/>
                <a:gd name="T4" fmla="*/ 4 w 17"/>
                <a:gd name="T5" fmla="*/ 20 h 17"/>
                <a:gd name="T6" fmla="*/ 0 w 17"/>
                <a:gd name="T7" fmla="*/ 5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2"/>
                  </a:lnTo>
                  <a:lnTo>
                    <a:pt x="3" y="16"/>
                  </a:lnTo>
                  <a:lnTo>
                    <a:pt x="0" y="4"/>
                  </a:lnTo>
                  <a:lnTo>
                    <a:pt x="1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15" name="Freeform 344"/>
            <p:cNvSpPr>
              <a:spLocks/>
            </p:cNvSpPr>
            <p:nvPr/>
          </p:nvSpPr>
          <p:spPr bwMode="auto">
            <a:xfrm>
              <a:off x="2139" y="1866"/>
              <a:ext cx="22" cy="21"/>
            </a:xfrm>
            <a:custGeom>
              <a:avLst/>
              <a:gdLst>
                <a:gd name="T0" fmla="*/ 16 w 17"/>
                <a:gd name="T1" fmla="*/ 0 h 17"/>
                <a:gd name="T2" fmla="*/ 21 w 17"/>
                <a:gd name="T3" fmla="*/ 14 h 17"/>
                <a:gd name="T4" fmla="*/ 5 w 17"/>
                <a:gd name="T5" fmla="*/ 20 h 17"/>
                <a:gd name="T6" fmla="*/ 0 w 17"/>
                <a:gd name="T7" fmla="*/ 4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1"/>
                  </a:lnTo>
                  <a:lnTo>
                    <a:pt x="4" y="16"/>
                  </a:lnTo>
                  <a:lnTo>
                    <a:pt x="0" y="3"/>
                  </a:lnTo>
                  <a:lnTo>
                    <a:pt x="1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16" name="Freeform 345"/>
            <p:cNvSpPr>
              <a:spLocks/>
            </p:cNvSpPr>
            <p:nvPr/>
          </p:nvSpPr>
          <p:spPr bwMode="auto">
            <a:xfrm>
              <a:off x="2144" y="1879"/>
              <a:ext cx="22" cy="21"/>
            </a:xfrm>
            <a:custGeom>
              <a:avLst/>
              <a:gdLst>
                <a:gd name="T0" fmla="*/ 16 w 17"/>
                <a:gd name="T1" fmla="*/ 0 h 17"/>
                <a:gd name="T2" fmla="*/ 21 w 17"/>
                <a:gd name="T3" fmla="*/ 14 h 17"/>
                <a:gd name="T4" fmla="*/ 6 w 17"/>
                <a:gd name="T5" fmla="*/ 20 h 17"/>
                <a:gd name="T6" fmla="*/ 0 w 17"/>
                <a:gd name="T7" fmla="*/ 5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1"/>
                  </a:lnTo>
                  <a:lnTo>
                    <a:pt x="5" y="16"/>
                  </a:lnTo>
                  <a:lnTo>
                    <a:pt x="0" y="4"/>
                  </a:lnTo>
                  <a:lnTo>
                    <a:pt x="1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17" name="Freeform 346"/>
            <p:cNvSpPr>
              <a:spLocks/>
            </p:cNvSpPr>
            <p:nvPr/>
          </p:nvSpPr>
          <p:spPr bwMode="auto">
            <a:xfrm>
              <a:off x="2151" y="1892"/>
              <a:ext cx="21" cy="21"/>
            </a:xfrm>
            <a:custGeom>
              <a:avLst/>
              <a:gdLst>
                <a:gd name="T0" fmla="*/ 14 w 17"/>
                <a:gd name="T1" fmla="*/ 0 h 17"/>
                <a:gd name="T2" fmla="*/ 20 w 17"/>
                <a:gd name="T3" fmla="*/ 12 h 17"/>
                <a:gd name="T4" fmla="*/ 5 w 17"/>
                <a:gd name="T5" fmla="*/ 20 h 17"/>
                <a:gd name="T6" fmla="*/ 0 w 17"/>
                <a:gd name="T7" fmla="*/ 5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0"/>
                  </a:lnTo>
                  <a:lnTo>
                    <a:pt x="4" y="16"/>
                  </a:lnTo>
                  <a:lnTo>
                    <a:pt x="0" y="4"/>
                  </a:lnTo>
                  <a:lnTo>
                    <a:pt x="1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18" name="Freeform 347"/>
            <p:cNvSpPr>
              <a:spLocks/>
            </p:cNvSpPr>
            <p:nvPr/>
          </p:nvSpPr>
          <p:spPr bwMode="auto">
            <a:xfrm>
              <a:off x="2156" y="1903"/>
              <a:ext cx="21" cy="22"/>
            </a:xfrm>
            <a:custGeom>
              <a:avLst/>
              <a:gdLst>
                <a:gd name="T0" fmla="*/ 14 w 17"/>
                <a:gd name="T1" fmla="*/ 0 h 17"/>
                <a:gd name="T2" fmla="*/ 20 w 17"/>
                <a:gd name="T3" fmla="*/ 14 h 17"/>
                <a:gd name="T4" fmla="*/ 5 w 17"/>
                <a:gd name="T5" fmla="*/ 21 h 17"/>
                <a:gd name="T6" fmla="*/ 0 w 17"/>
                <a:gd name="T7" fmla="*/ 6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1"/>
                  </a:lnTo>
                  <a:lnTo>
                    <a:pt x="4" y="16"/>
                  </a:lnTo>
                  <a:lnTo>
                    <a:pt x="0" y="5"/>
                  </a:lnTo>
                  <a:lnTo>
                    <a:pt x="1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19" name="Freeform 348"/>
            <p:cNvSpPr>
              <a:spLocks/>
            </p:cNvSpPr>
            <p:nvPr/>
          </p:nvSpPr>
          <p:spPr bwMode="auto">
            <a:xfrm>
              <a:off x="2161" y="1917"/>
              <a:ext cx="22" cy="21"/>
            </a:xfrm>
            <a:custGeom>
              <a:avLst/>
              <a:gdLst>
                <a:gd name="T0" fmla="*/ 14 w 17"/>
                <a:gd name="T1" fmla="*/ 0 h 17"/>
                <a:gd name="T2" fmla="*/ 21 w 17"/>
                <a:gd name="T3" fmla="*/ 11 h 17"/>
                <a:gd name="T4" fmla="*/ 6 w 17"/>
                <a:gd name="T5" fmla="*/ 20 h 17"/>
                <a:gd name="T6" fmla="*/ 0 w 17"/>
                <a:gd name="T7" fmla="*/ 5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9"/>
                  </a:lnTo>
                  <a:lnTo>
                    <a:pt x="5" y="16"/>
                  </a:lnTo>
                  <a:lnTo>
                    <a:pt x="0" y="4"/>
                  </a:lnTo>
                  <a:lnTo>
                    <a:pt x="1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20" name="Freeform 349"/>
            <p:cNvSpPr>
              <a:spLocks/>
            </p:cNvSpPr>
            <p:nvPr/>
          </p:nvSpPr>
          <p:spPr bwMode="auto">
            <a:xfrm>
              <a:off x="2167" y="1928"/>
              <a:ext cx="22" cy="21"/>
            </a:xfrm>
            <a:custGeom>
              <a:avLst/>
              <a:gdLst>
                <a:gd name="T0" fmla="*/ 13 w 17"/>
                <a:gd name="T1" fmla="*/ 0 h 17"/>
                <a:gd name="T2" fmla="*/ 21 w 17"/>
                <a:gd name="T3" fmla="*/ 12 h 17"/>
                <a:gd name="T4" fmla="*/ 6 w 17"/>
                <a:gd name="T5" fmla="*/ 20 h 17"/>
                <a:gd name="T6" fmla="*/ 0 w 17"/>
                <a:gd name="T7" fmla="*/ 7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10"/>
                  </a:lnTo>
                  <a:lnTo>
                    <a:pt x="5" y="16"/>
                  </a:lnTo>
                  <a:lnTo>
                    <a:pt x="0" y="6"/>
                  </a:lnTo>
                  <a:lnTo>
                    <a:pt x="1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21" name="Freeform 350"/>
            <p:cNvSpPr>
              <a:spLocks/>
            </p:cNvSpPr>
            <p:nvPr/>
          </p:nvSpPr>
          <p:spPr bwMode="auto">
            <a:xfrm>
              <a:off x="2174" y="1941"/>
              <a:ext cx="21" cy="21"/>
            </a:xfrm>
            <a:custGeom>
              <a:avLst/>
              <a:gdLst>
                <a:gd name="T0" fmla="*/ 12 w 17"/>
                <a:gd name="T1" fmla="*/ 0 h 17"/>
                <a:gd name="T2" fmla="*/ 20 w 17"/>
                <a:gd name="T3" fmla="*/ 11 h 17"/>
                <a:gd name="T4" fmla="*/ 6 w 17"/>
                <a:gd name="T5" fmla="*/ 20 h 17"/>
                <a:gd name="T6" fmla="*/ 0 w 17"/>
                <a:gd name="T7" fmla="*/ 6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9"/>
                  </a:lnTo>
                  <a:lnTo>
                    <a:pt x="5" y="16"/>
                  </a:lnTo>
                  <a:lnTo>
                    <a:pt x="0" y="5"/>
                  </a:lnTo>
                  <a:lnTo>
                    <a:pt x="1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22" name="Freeform 351"/>
            <p:cNvSpPr>
              <a:spLocks/>
            </p:cNvSpPr>
            <p:nvPr/>
          </p:nvSpPr>
          <p:spPr bwMode="auto">
            <a:xfrm>
              <a:off x="2180" y="1952"/>
              <a:ext cx="22" cy="21"/>
            </a:xfrm>
            <a:custGeom>
              <a:avLst/>
              <a:gdLst>
                <a:gd name="T0" fmla="*/ 13 w 17"/>
                <a:gd name="T1" fmla="*/ 0 h 17"/>
                <a:gd name="T2" fmla="*/ 21 w 17"/>
                <a:gd name="T3" fmla="*/ 11 h 17"/>
                <a:gd name="T4" fmla="*/ 6 w 17"/>
                <a:gd name="T5" fmla="*/ 20 h 17"/>
                <a:gd name="T6" fmla="*/ 0 w 17"/>
                <a:gd name="T7" fmla="*/ 7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9"/>
                  </a:lnTo>
                  <a:lnTo>
                    <a:pt x="5" y="16"/>
                  </a:lnTo>
                  <a:lnTo>
                    <a:pt x="0" y="6"/>
                  </a:lnTo>
                  <a:lnTo>
                    <a:pt x="1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23" name="Freeform 352"/>
            <p:cNvSpPr>
              <a:spLocks/>
            </p:cNvSpPr>
            <p:nvPr/>
          </p:nvSpPr>
          <p:spPr bwMode="auto">
            <a:xfrm>
              <a:off x="2186" y="1963"/>
              <a:ext cx="22" cy="21"/>
            </a:xfrm>
            <a:custGeom>
              <a:avLst/>
              <a:gdLst>
                <a:gd name="T0" fmla="*/ 13 w 17"/>
                <a:gd name="T1" fmla="*/ 0 h 17"/>
                <a:gd name="T2" fmla="*/ 21 w 17"/>
                <a:gd name="T3" fmla="*/ 12 h 17"/>
                <a:gd name="T4" fmla="*/ 6 w 17"/>
                <a:gd name="T5" fmla="*/ 20 h 17"/>
                <a:gd name="T6" fmla="*/ 0 w 17"/>
                <a:gd name="T7" fmla="*/ 7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10"/>
                  </a:lnTo>
                  <a:lnTo>
                    <a:pt x="5" y="16"/>
                  </a:lnTo>
                  <a:lnTo>
                    <a:pt x="0" y="6"/>
                  </a:lnTo>
                  <a:lnTo>
                    <a:pt x="1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24" name="Freeform 353"/>
            <p:cNvSpPr>
              <a:spLocks/>
            </p:cNvSpPr>
            <p:nvPr/>
          </p:nvSpPr>
          <p:spPr bwMode="auto">
            <a:xfrm>
              <a:off x="2193" y="1975"/>
              <a:ext cx="21" cy="21"/>
            </a:xfrm>
            <a:custGeom>
              <a:avLst/>
              <a:gdLst>
                <a:gd name="T0" fmla="*/ 12 w 17"/>
                <a:gd name="T1" fmla="*/ 0 h 17"/>
                <a:gd name="T2" fmla="*/ 20 w 17"/>
                <a:gd name="T3" fmla="*/ 12 h 17"/>
                <a:gd name="T4" fmla="*/ 7 w 17"/>
                <a:gd name="T5" fmla="*/ 20 h 17"/>
                <a:gd name="T6" fmla="*/ 0 w 17"/>
                <a:gd name="T7" fmla="*/ 6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10"/>
                  </a:lnTo>
                  <a:lnTo>
                    <a:pt x="6" y="16"/>
                  </a:lnTo>
                  <a:lnTo>
                    <a:pt x="0" y="5"/>
                  </a:lnTo>
                  <a:lnTo>
                    <a:pt x="1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25" name="Freeform 354"/>
            <p:cNvSpPr>
              <a:spLocks/>
            </p:cNvSpPr>
            <p:nvPr/>
          </p:nvSpPr>
          <p:spPr bwMode="auto">
            <a:xfrm>
              <a:off x="2200" y="1986"/>
              <a:ext cx="22" cy="21"/>
            </a:xfrm>
            <a:custGeom>
              <a:avLst/>
              <a:gdLst>
                <a:gd name="T0" fmla="*/ 12 w 17"/>
                <a:gd name="T1" fmla="*/ 0 h 17"/>
                <a:gd name="T2" fmla="*/ 21 w 17"/>
                <a:gd name="T3" fmla="*/ 11 h 17"/>
                <a:gd name="T4" fmla="*/ 6 w 17"/>
                <a:gd name="T5" fmla="*/ 20 h 17"/>
                <a:gd name="T6" fmla="*/ 0 w 17"/>
                <a:gd name="T7" fmla="*/ 6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9"/>
                  </a:lnTo>
                  <a:lnTo>
                    <a:pt x="5" y="16"/>
                  </a:lnTo>
                  <a:lnTo>
                    <a:pt x="0" y="5"/>
                  </a:lnTo>
                  <a:lnTo>
                    <a:pt x="9"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26" name="Freeform 355"/>
            <p:cNvSpPr>
              <a:spLocks/>
            </p:cNvSpPr>
            <p:nvPr/>
          </p:nvSpPr>
          <p:spPr bwMode="auto">
            <a:xfrm>
              <a:off x="2207" y="1996"/>
              <a:ext cx="21" cy="21"/>
            </a:xfrm>
            <a:custGeom>
              <a:avLst/>
              <a:gdLst>
                <a:gd name="T0" fmla="*/ 12 w 17"/>
                <a:gd name="T1" fmla="*/ 0 h 17"/>
                <a:gd name="T2" fmla="*/ 20 w 17"/>
                <a:gd name="T3" fmla="*/ 10 h 17"/>
                <a:gd name="T4" fmla="*/ 7 w 17"/>
                <a:gd name="T5" fmla="*/ 20 h 17"/>
                <a:gd name="T6" fmla="*/ 0 w 17"/>
                <a:gd name="T7" fmla="*/ 7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8"/>
                  </a:lnTo>
                  <a:lnTo>
                    <a:pt x="6" y="16"/>
                  </a:lnTo>
                  <a:lnTo>
                    <a:pt x="0" y="6"/>
                  </a:lnTo>
                  <a:lnTo>
                    <a:pt x="1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27" name="Freeform 356"/>
            <p:cNvSpPr>
              <a:spLocks/>
            </p:cNvSpPr>
            <p:nvPr/>
          </p:nvSpPr>
          <p:spPr bwMode="auto">
            <a:xfrm>
              <a:off x="2214" y="2006"/>
              <a:ext cx="22" cy="21"/>
            </a:xfrm>
            <a:custGeom>
              <a:avLst/>
              <a:gdLst>
                <a:gd name="T0" fmla="*/ 12 w 17"/>
                <a:gd name="T1" fmla="*/ 0 h 17"/>
                <a:gd name="T2" fmla="*/ 21 w 17"/>
                <a:gd name="T3" fmla="*/ 10 h 17"/>
                <a:gd name="T4" fmla="*/ 6 w 17"/>
                <a:gd name="T5" fmla="*/ 20 h 17"/>
                <a:gd name="T6" fmla="*/ 0 w 17"/>
                <a:gd name="T7" fmla="*/ 9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8"/>
                  </a:lnTo>
                  <a:lnTo>
                    <a:pt x="5" y="16"/>
                  </a:lnTo>
                  <a:lnTo>
                    <a:pt x="0" y="7"/>
                  </a:lnTo>
                  <a:lnTo>
                    <a:pt x="9"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28" name="Freeform 357"/>
            <p:cNvSpPr>
              <a:spLocks/>
            </p:cNvSpPr>
            <p:nvPr/>
          </p:nvSpPr>
          <p:spPr bwMode="auto">
            <a:xfrm>
              <a:off x="2221" y="2016"/>
              <a:ext cx="21" cy="21"/>
            </a:xfrm>
            <a:custGeom>
              <a:avLst/>
              <a:gdLst>
                <a:gd name="T0" fmla="*/ 12 w 17"/>
                <a:gd name="T1" fmla="*/ 0 h 17"/>
                <a:gd name="T2" fmla="*/ 20 w 17"/>
                <a:gd name="T3" fmla="*/ 10 h 17"/>
                <a:gd name="T4" fmla="*/ 9 w 17"/>
                <a:gd name="T5" fmla="*/ 20 h 17"/>
                <a:gd name="T6" fmla="*/ 0 w 17"/>
                <a:gd name="T7" fmla="*/ 9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8"/>
                  </a:lnTo>
                  <a:lnTo>
                    <a:pt x="7" y="16"/>
                  </a:lnTo>
                  <a:lnTo>
                    <a:pt x="0" y="7"/>
                  </a:lnTo>
                  <a:lnTo>
                    <a:pt x="1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29" name="Freeform 358"/>
            <p:cNvSpPr>
              <a:spLocks/>
            </p:cNvSpPr>
            <p:nvPr/>
          </p:nvSpPr>
          <p:spPr bwMode="auto">
            <a:xfrm>
              <a:off x="2229" y="2026"/>
              <a:ext cx="22" cy="21"/>
            </a:xfrm>
            <a:custGeom>
              <a:avLst/>
              <a:gdLst>
                <a:gd name="T0" fmla="*/ 12 w 17"/>
                <a:gd name="T1" fmla="*/ 0 h 17"/>
                <a:gd name="T2" fmla="*/ 21 w 17"/>
                <a:gd name="T3" fmla="*/ 10 h 17"/>
                <a:gd name="T4" fmla="*/ 8 w 17"/>
                <a:gd name="T5" fmla="*/ 20 h 17"/>
                <a:gd name="T6" fmla="*/ 0 w 17"/>
                <a:gd name="T7" fmla="*/ 9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8"/>
                  </a:lnTo>
                  <a:lnTo>
                    <a:pt x="6" y="16"/>
                  </a:lnTo>
                  <a:lnTo>
                    <a:pt x="0" y="7"/>
                  </a:lnTo>
                  <a:lnTo>
                    <a:pt x="9"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30" name="Freeform 359"/>
            <p:cNvSpPr>
              <a:spLocks/>
            </p:cNvSpPr>
            <p:nvPr/>
          </p:nvSpPr>
          <p:spPr bwMode="auto">
            <a:xfrm>
              <a:off x="2237" y="2036"/>
              <a:ext cx="22" cy="21"/>
            </a:xfrm>
            <a:custGeom>
              <a:avLst/>
              <a:gdLst>
                <a:gd name="T0" fmla="*/ 12 w 17"/>
                <a:gd name="T1" fmla="*/ 0 h 17"/>
                <a:gd name="T2" fmla="*/ 21 w 17"/>
                <a:gd name="T3" fmla="*/ 9 h 17"/>
                <a:gd name="T4" fmla="*/ 9 w 17"/>
                <a:gd name="T5" fmla="*/ 20 h 17"/>
                <a:gd name="T6" fmla="*/ 0 w 17"/>
                <a:gd name="T7" fmla="*/ 9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7"/>
                  </a:lnTo>
                  <a:lnTo>
                    <a:pt x="7" y="16"/>
                  </a:lnTo>
                  <a:lnTo>
                    <a:pt x="0" y="7"/>
                  </a:lnTo>
                  <a:lnTo>
                    <a:pt x="9"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31" name="Freeform 360"/>
            <p:cNvSpPr>
              <a:spLocks/>
            </p:cNvSpPr>
            <p:nvPr/>
          </p:nvSpPr>
          <p:spPr bwMode="auto">
            <a:xfrm>
              <a:off x="2246" y="2044"/>
              <a:ext cx="22" cy="22"/>
            </a:xfrm>
            <a:custGeom>
              <a:avLst/>
              <a:gdLst>
                <a:gd name="T0" fmla="*/ 10 w 17"/>
                <a:gd name="T1" fmla="*/ 0 h 17"/>
                <a:gd name="T2" fmla="*/ 21 w 17"/>
                <a:gd name="T3" fmla="*/ 9 h 17"/>
                <a:gd name="T4" fmla="*/ 8 w 17"/>
                <a:gd name="T5" fmla="*/ 21 h 17"/>
                <a:gd name="T6" fmla="*/ 0 w 17"/>
                <a:gd name="T7" fmla="*/ 10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7"/>
                  </a:lnTo>
                  <a:lnTo>
                    <a:pt x="6" y="16"/>
                  </a:lnTo>
                  <a:lnTo>
                    <a:pt x="0" y="8"/>
                  </a:lnTo>
                  <a:lnTo>
                    <a:pt x="8"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32" name="Freeform 361"/>
            <p:cNvSpPr>
              <a:spLocks/>
            </p:cNvSpPr>
            <p:nvPr/>
          </p:nvSpPr>
          <p:spPr bwMode="auto">
            <a:xfrm>
              <a:off x="2254" y="2053"/>
              <a:ext cx="21" cy="21"/>
            </a:xfrm>
            <a:custGeom>
              <a:avLst/>
              <a:gdLst>
                <a:gd name="T0" fmla="*/ 11 w 17"/>
                <a:gd name="T1" fmla="*/ 0 h 17"/>
                <a:gd name="T2" fmla="*/ 20 w 17"/>
                <a:gd name="T3" fmla="*/ 9 h 17"/>
                <a:gd name="T4" fmla="*/ 9 w 17"/>
                <a:gd name="T5" fmla="*/ 20 h 17"/>
                <a:gd name="T6" fmla="*/ 0 w 17"/>
                <a:gd name="T7" fmla="*/ 10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7"/>
                  </a:lnTo>
                  <a:lnTo>
                    <a:pt x="7" y="16"/>
                  </a:lnTo>
                  <a:lnTo>
                    <a:pt x="0" y="8"/>
                  </a:lnTo>
                  <a:lnTo>
                    <a:pt x="9"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33" name="Freeform 362"/>
            <p:cNvSpPr>
              <a:spLocks/>
            </p:cNvSpPr>
            <p:nvPr/>
          </p:nvSpPr>
          <p:spPr bwMode="auto">
            <a:xfrm>
              <a:off x="2262" y="2062"/>
              <a:ext cx="22" cy="21"/>
            </a:xfrm>
            <a:custGeom>
              <a:avLst/>
              <a:gdLst>
                <a:gd name="T0" fmla="*/ 10 w 17"/>
                <a:gd name="T1" fmla="*/ 0 h 17"/>
                <a:gd name="T2" fmla="*/ 21 w 17"/>
                <a:gd name="T3" fmla="*/ 9 h 17"/>
                <a:gd name="T4" fmla="*/ 9 w 17"/>
                <a:gd name="T5" fmla="*/ 20 h 17"/>
                <a:gd name="T6" fmla="*/ 0 w 17"/>
                <a:gd name="T7" fmla="*/ 10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7"/>
                  </a:lnTo>
                  <a:lnTo>
                    <a:pt x="7" y="16"/>
                  </a:lnTo>
                  <a:lnTo>
                    <a:pt x="0" y="8"/>
                  </a:lnTo>
                  <a:lnTo>
                    <a:pt x="8"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34" name="Freeform 363"/>
            <p:cNvSpPr>
              <a:spLocks/>
            </p:cNvSpPr>
            <p:nvPr/>
          </p:nvSpPr>
          <p:spPr bwMode="auto">
            <a:xfrm>
              <a:off x="2271" y="2070"/>
              <a:ext cx="22" cy="21"/>
            </a:xfrm>
            <a:custGeom>
              <a:avLst/>
              <a:gdLst>
                <a:gd name="T0" fmla="*/ 10 w 17"/>
                <a:gd name="T1" fmla="*/ 0 h 17"/>
                <a:gd name="T2" fmla="*/ 21 w 17"/>
                <a:gd name="T3" fmla="*/ 9 h 17"/>
                <a:gd name="T4" fmla="*/ 10 w 17"/>
                <a:gd name="T5" fmla="*/ 20 h 17"/>
                <a:gd name="T6" fmla="*/ 0 w 17"/>
                <a:gd name="T7" fmla="*/ 10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7"/>
                  </a:lnTo>
                  <a:lnTo>
                    <a:pt x="8" y="16"/>
                  </a:lnTo>
                  <a:lnTo>
                    <a:pt x="0" y="8"/>
                  </a:lnTo>
                  <a:lnTo>
                    <a:pt x="8"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35" name="Freeform 364"/>
            <p:cNvSpPr>
              <a:spLocks/>
            </p:cNvSpPr>
            <p:nvPr/>
          </p:nvSpPr>
          <p:spPr bwMode="auto">
            <a:xfrm>
              <a:off x="2282" y="2079"/>
              <a:ext cx="21" cy="21"/>
            </a:xfrm>
            <a:custGeom>
              <a:avLst/>
              <a:gdLst>
                <a:gd name="T0" fmla="*/ 10 w 17"/>
                <a:gd name="T1" fmla="*/ 0 h 17"/>
                <a:gd name="T2" fmla="*/ 20 w 17"/>
                <a:gd name="T3" fmla="*/ 6 h 17"/>
                <a:gd name="T4" fmla="*/ 10 w 17"/>
                <a:gd name="T5" fmla="*/ 20 h 17"/>
                <a:gd name="T6" fmla="*/ 0 w 17"/>
                <a:gd name="T7" fmla="*/ 11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5"/>
                  </a:lnTo>
                  <a:lnTo>
                    <a:pt x="8" y="16"/>
                  </a:lnTo>
                  <a:lnTo>
                    <a:pt x="0" y="9"/>
                  </a:lnTo>
                  <a:lnTo>
                    <a:pt x="8"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36" name="Freeform 365"/>
            <p:cNvSpPr>
              <a:spLocks/>
            </p:cNvSpPr>
            <p:nvPr/>
          </p:nvSpPr>
          <p:spPr bwMode="auto">
            <a:xfrm>
              <a:off x="2290" y="2085"/>
              <a:ext cx="22" cy="21"/>
            </a:xfrm>
            <a:custGeom>
              <a:avLst/>
              <a:gdLst>
                <a:gd name="T0" fmla="*/ 10 w 17"/>
                <a:gd name="T1" fmla="*/ 0 h 17"/>
                <a:gd name="T2" fmla="*/ 21 w 17"/>
                <a:gd name="T3" fmla="*/ 9 h 17"/>
                <a:gd name="T4" fmla="*/ 12 w 17"/>
                <a:gd name="T5" fmla="*/ 20 h 17"/>
                <a:gd name="T6" fmla="*/ 0 w 17"/>
                <a:gd name="T7" fmla="*/ 11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7"/>
                  </a:lnTo>
                  <a:lnTo>
                    <a:pt x="9" y="16"/>
                  </a:lnTo>
                  <a:lnTo>
                    <a:pt x="0" y="9"/>
                  </a:lnTo>
                  <a:lnTo>
                    <a:pt x="8"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37" name="Freeform 366"/>
            <p:cNvSpPr>
              <a:spLocks/>
            </p:cNvSpPr>
            <p:nvPr/>
          </p:nvSpPr>
          <p:spPr bwMode="auto">
            <a:xfrm>
              <a:off x="2301" y="2094"/>
              <a:ext cx="21" cy="21"/>
            </a:xfrm>
            <a:custGeom>
              <a:avLst/>
              <a:gdLst>
                <a:gd name="T0" fmla="*/ 7 w 17"/>
                <a:gd name="T1" fmla="*/ 0 h 17"/>
                <a:gd name="T2" fmla="*/ 20 w 17"/>
                <a:gd name="T3" fmla="*/ 6 h 17"/>
                <a:gd name="T4" fmla="*/ 11 w 17"/>
                <a:gd name="T5" fmla="*/ 20 h 17"/>
                <a:gd name="T6" fmla="*/ 0 w 17"/>
                <a:gd name="T7" fmla="*/ 11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5"/>
                  </a:lnTo>
                  <a:lnTo>
                    <a:pt x="9" y="16"/>
                  </a:lnTo>
                  <a:lnTo>
                    <a:pt x="0" y="9"/>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38" name="Freeform 367"/>
            <p:cNvSpPr>
              <a:spLocks/>
            </p:cNvSpPr>
            <p:nvPr/>
          </p:nvSpPr>
          <p:spPr bwMode="auto">
            <a:xfrm>
              <a:off x="2311" y="2100"/>
              <a:ext cx="21" cy="21"/>
            </a:xfrm>
            <a:custGeom>
              <a:avLst/>
              <a:gdLst>
                <a:gd name="T0" fmla="*/ 7 w 17"/>
                <a:gd name="T1" fmla="*/ 0 h 17"/>
                <a:gd name="T2" fmla="*/ 20 w 17"/>
                <a:gd name="T3" fmla="*/ 7 h 17"/>
                <a:gd name="T4" fmla="*/ 11 w 17"/>
                <a:gd name="T5" fmla="*/ 20 h 17"/>
                <a:gd name="T6" fmla="*/ 0 w 17"/>
                <a:gd name="T7" fmla="*/ 12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6"/>
                  </a:lnTo>
                  <a:lnTo>
                    <a:pt x="9" y="16"/>
                  </a:lnTo>
                  <a:lnTo>
                    <a:pt x="0" y="10"/>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39" name="Freeform 368"/>
            <p:cNvSpPr>
              <a:spLocks/>
            </p:cNvSpPr>
            <p:nvPr/>
          </p:nvSpPr>
          <p:spPr bwMode="auto">
            <a:xfrm>
              <a:off x="2321" y="2108"/>
              <a:ext cx="21" cy="21"/>
            </a:xfrm>
            <a:custGeom>
              <a:avLst/>
              <a:gdLst>
                <a:gd name="T0" fmla="*/ 7 w 17"/>
                <a:gd name="T1" fmla="*/ 0 h 17"/>
                <a:gd name="T2" fmla="*/ 20 w 17"/>
                <a:gd name="T3" fmla="*/ 7 h 17"/>
                <a:gd name="T4" fmla="*/ 12 w 17"/>
                <a:gd name="T5" fmla="*/ 20 h 17"/>
                <a:gd name="T6" fmla="*/ 0 w 17"/>
                <a:gd name="T7" fmla="*/ 12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6"/>
                  </a:lnTo>
                  <a:lnTo>
                    <a:pt x="10" y="16"/>
                  </a:lnTo>
                  <a:lnTo>
                    <a:pt x="0" y="10"/>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40" name="Freeform 369"/>
            <p:cNvSpPr>
              <a:spLocks/>
            </p:cNvSpPr>
            <p:nvPr/>
          </p:nvSpPr>
          <p:spPr bwMode="auto">
            <a:xfrm>
              <a:off x="2332" y="2115"/>
              <a:ext cx="22" cy="21"/>
            </a:xfrm>
            <a:custGeom>
              <a:avLst/>
              <a:gdLst>
                <a:gd name="T0" fmla="*/ 6 w 17"/>
                <a:gd name="T1" fmla="*/ 0 h 17"/>
                <a:gd name="T2" fmla="*/ 21 w 17"/>
                <a:gd name="T3" fmla="*/ 6 h 17"/>
                <a:gd name="T4" fmla="*/ 12 w 17"/>
                <a:gd name="T5" fmla="*/ 20 h 17"/>
                <a:gd name="T6" fmla="*/ 0 w 17"/>
                <a:gd name="T7" fmla="*/ 11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5"/>
                  </a:lnTo>
                  <a:lnTo>
                    <a:pt x="9" y="16"/>
                  </a:lnTo>
                  <a:lnTo>
                    <a:pt x="0" y="9"/>
                  </a:lnTo>
                  <a:lnTo>
                    <a:pt x="5"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41" name="Freeform 370"/>
            <p:cNvSpPr>
              <a:spLocks/>
            </p:cNvSpPr>
            <p:nvPr/>
          </p:nvSpPr>
          <p:spPr bwMode="auto">
            <a:xfrm>
              <a:off x="2342" y="2121"/>
              <a:ext cx="22" cy="21"/>
            </a:xfrm>
            <a:custGeom>
              <a:avLst/>
              <a:gdLst>
                <a:gd name="T0" fmla="*/ 8 w 17"/>
                <a:gd name="T1" fmla="*/ 0 h 17"/>
                <a:gd name="T2" fmla="*/ 21 w 17"/>
                <a:gd name="T3" fmla="*/ 6 h 17"/>
                <a:gd name="T4" fmla="*/ 12 w 17"/>
                <a:gd name="T5" fmla="*/ 20 h 17"/>
                <a:gd name="T6" fmla="*/ 0 w 17"/>
                <a:gd name="T7" fmla="*/ 12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5"/>
                  </a:lnTo>
                  <a:lnTo>
                    <a:pt x="9" y="16"/>
                  </a:lnTo>
                  <a:lnTo>
                    <a:pt x="0" y="10"/>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42" name="Freeform 371"/>
            <p:cNvSpPr>
              <a:spLocks/>
            </p:cNvSpPr>
            <p:nvPr/>
          </p:nvSpPr>
          <p:spPr bwMode="auto">
            <a:xfrm>
              <a:off x="2353" y="2127"/>
              <a:ext cx="21" cy="21"/>
            </a:xfrm>
            <a:custGeom>
              <a:avLst/>
              <a:gdLst>
                <a:gd name="T0" fmla="*/ 7 w 17"/>
                <a:gd name="T1" fmla="*/ 0 h 17"/>
                <a:gd name="T2" fmla="*/ 20 w 17"/>
                <a:gd name="T3" fmla="*/ 6 h 17"/>
                <a:gd name="T4" fmla="*/ 11 w 17"/>
                <a:gd name="T5" fmla="*/ 20 h 17"/>
                <a:gd name="T6" fmla="*/ 0 w 17"/>
                <a:gd name="T7" fmla="*/ 12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5"/>
                  </a:lnTo>
                  <a:lnTo>
                    <a:pt x="9" y="16"/>
                  </a:lnTo>
                  <a:lnTo>
                    <a:pt x="0" y="10"/>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43" name="Freeform 372"/>
            <p:cNvSpPr>
              <a:spLocks/>
            </p:cNvSpPr>
            <p:nvPr/>
          </p:nvSpPr>
          <p:spPr bwMode="auto">
            <a:xfrm>
              <a:off x="2364" y="2134"/>
              <a:ext cx="22" cy="21"/>
            </a:xfrm>
            <a:custGeom>
              <a:avLst/>
              <a:gdLst>
                <a:gd name="T0" fmla="*/ 8 w 17"/>
                <a:gd name="T1" fmla="*/ 0 h 17"/>
                <a:gd name="T2" fmla="*/ 21 w 17"/>
                <a:gd name="T3" fmla="*/ 6 h 17"/>
                <a:gd name="T4" fmla="*/ 13 w 17"/>
                <a:gd name="T5" fmla="*/ 20 h 17"/>
                <a:gd name="T6" fmla="*/ 0 w 17"/>
                <a:gd name="T7" fmla="*/ 12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5"/>
                  </a:lnTo>
                  <a:lnTo>
                    <a:pt x="10" y="16"/>
                  </a:lnTo>
                  <a:lnTo>
                    <a:pt x="0" y="10"/>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44" name="Freeform 373"/>
            <p:cNvSpPr>
              <a:spLocks/>
            </p:cNvSpPr>
            <p:nvPr/>
          </p:nvSpPr>
          <p:spPr bwMode="auto">
            <a:xfrm>
              <a:off x="2377" y="2140"/>
              <a:ext cx="21" cy="21"/>
            </a:xfrm>
            <a:custGeom>
              <a:avLst/>
              <a:gdLst>
                <a:gd name="T0" fmla="*/ 7 w 17"/>
                <a:gd name="T1" fmla="*/ 0 h 17"/>
                <a:gd name="T2" fmla="*/ 20 w 17"/>
                <a:gd name="T3" fmla="*/ 5 h 17"/>
                <a:gd name="T4" fmla="*/ 14 w 17"/>
                <a:gd name="T5" fmla="*/ 20 h 17"/>
                <a:gd name="T6" fmla="*/ 0 w 17"/>
                <a:gd name="T7" fmla="*/ 12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4"/>
                  </a:lnTo>
                  <a:lnTo>
                    <a:pt x="11" y="16"/>
                  </a:lnTo>
                  <a:lnTo>
                    <a:pt x="0" y="10"/>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45" name="Freeform 374"/>
            <p:cNvSpPr>
              <a:spLocks/>
            </p:cNvSpPr>
            <p:nvPr/>
          </p:nvSpPr>
          <p:spPr bwMode="auto">
            <a:xfrm>
              <a:off x="2388" y="2145"/>
              <a:ext cx="22" cy="21"/>
            </a:xfrm>
            <a:custGeom>
              <a:avLst/>
              <a:gdLst>
                <a:gd name="T0" fmla="*/ 5 w 17"/>
                <a:gd name="T1" fmla="*/ 0 h 17"/>
                <a:gd name="T2" fmla="*/ 21 w 17"/>
                <a:gd name="T3" fmla="*/ 5 h 17"/>
                <a:gd name="T4" fmla="*/ 13 w 17"/>
                <a:gd name="T5" fmla="*/ 20 h 17"/>
                <a:gd name="T6" fmla="*/ 0 w 17"/>
                <a:gd name="T7" fmla="*/ 14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4"/>
                  </a:lnTo>
                  <a:lnTo>
                    <a:pt x="10" y="16"/>
                  </a:lnTo>
                  <a:lnTo>
                    <a:pt x="0" y="11"/>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46" name="Freeform 375"/>
            <p:cNvSpPr>
              <a:spLocks/>
            </p:cNvSpPr>
            <p:nvPr/>
          </p:nvSpPr>
          <p:spPr bwMode="auto">
            <a:xfrm>
              <a:off x="2400" y="2150"/>
              <a:ext cx="21" cy="21"/>
            </a:xfrm>
            <a:custGeom>
              <a:avLst/>
              <a:gdLst>
                <a:gd name="T0" fmla="*/ 6 w 17"/>
                <a:gd name="T1" fmla="*/ 0 h 17"/>
                <a:gd name="T2" fmla="*/ 20 w 17"/>
                <a:gd name="T3" fmla="*/ 5 h 17"/>
                <a:gd name="T4" fmla="*/ 12 w 17"/>
                <a:gd name="T5" fmla="*/ 20 h 17"/>
                <a:gd name="T6" fmla="*/ 0 w 17"/>
                <a:gd name="T7" fmla="*/ 14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4"/>
                  </a:lnTo>
                  <a:lnTo>
                    <a:pt x="10" y="16"/>
                  </a:lnTo>
                  <a:lnTo>
                    <a:pt x="0" y="11"/>
                  </a:lnTo>
                  <a:lnTo>
                    <a:pt x="5"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47" name="Freeform 376"/>
            <p:cNvSpPr>
              <a:spLocks/>
            </p:cNvSpPr>
            <p:nvPr/>
          </p:nvSpPr>
          <p:spPr bwMode="auto">
            <a:xfrm>
              <a:off x="2412" y="2155"/>
              <a:ext cx="22" cy="21"/>
            </a:xfrm>
            <a:custGeom>
              <a:avLst/>
              <a:gdLst>
                <a:gd name="T0" fmla="*/ 8 w 17"/>
                <a:gd name="T1" fmla="*/ 0 h 17"/>
                <a:gd name="T2" fmla="*/ 21 w 17"/>
                <a:gd name="T3" fmla="*/ 5 h 17"/>
                <a:gd name="T4" fmla="*/ 14 w 17"/>
                <a:gd name="T5" fmla="*/ 20 h 17"/>
                <a:gd name="T6" fmla="*/ 0 w 17"/>
                <a:gd name="T7" fmla="*/ 14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4"/>
                  </a:lnTo>
                  <a:lnTo>
                    <a:pt x="11" y="16"/>
                  </a:lnTo>
                  <a:lnTo>
                    <a:pt x="0" y="11"/>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48" name="Freeform 377"/>
            <p:cNvSpPr>
              <a:spLocks/>
            </p:cNvSpPr>
            <p:nvPr/>
          </p:nvSpPr>
          <p:spPr bwMode="auto">
            <a:xfrm>
              <a:off x="2424" y="2160"/>
              <a:ext cx="21" cy="21"/>
            </a:xfrm>
            <a:custGeom>
              <a:avLst/>
              <a:gdLst>
                <a:gd name="T0" fmla="*/ 5 w 17"/>
                <a:gd name="T1" fmla="*/ 0 h 17"/>
                <a:gd name="T2" fmla="*/ 20 w 17"/>
                <a:gd name="T3" fmla="*/ 5 h 17"/>
                <a:gd name="T4" fmla="*/ 15 w 17"/>
                <a:gd name="T5" fmla="*/ 20 h 17"/>
                <a:gd name="T6" fmla="*/ 0 w 17"/>
                <a:gd name="T7" fmla="*/ 14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4"/>
                  </a:lnTo>
                  <a:lnTo>
                    <a:pt x="12" y="16"/>
                  </a:lnTo>
                  <a:lnTo>
                    <a:pt x="0" y="11"/>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49" name="Freeform 378"/>
            <p:cNvSpPr>
              <a:spLocks/>
            </p:cNvSpPr>
            <p:nvPr/>
          </p:nvSpPr>
          <p:spPr bwMode="auto">
            <a:xfrm>
              <a:off x="2438" y="2164"/>
              <a:ext cx="21" cy="21"/>
            </a:xfrm>
            <a:custGeom>
              <a:avLst/>
              <a:gdLst>
                <a:gd name="T0" fmla="*/ 4 w 17"/>
                <a:gd name="T1" fmla="*/ 0 h 17"/>
                <a:gd name="T2" fmla="*/ 20 w 17"/>
                <a:gd name="T3" fmla="*/ 5 h 17"/>
                <a:gd name="T4" fmla="*/ 14 w 17"/>
                <a:gd name="T5" fmla="*/ 20 h 17"/>
                <a:gd name="T6" fmla="*/ 0 w 17"/>
                <a:gd name="T7" fmla="*/ 15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4"/>
                  </a:lnTo>
                  <a:lnTo>
                    <a:pt x="11" y="16"/>
                  </a:lnTo>
                  <a:lnTo>
                    <a:pt x="0" y="12"/>
                  </a:lnTo>
                  <a:lnTo>
                    <a:pt x="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50" name="Freeform 379"/>
            <p:cNvSpPr>
              <a:spLocks/>
            </p:cNvSpPr>
            <p:nvPr/>
          </p:nvSpPr>
          <p:spPr bwMode="auto">
            <a:xfrm>
              <a:off x="2449" y="2169"/>
              <a:ext cx="22" cy="21"/>
            </a:xfrm>
            <a:custGeom>
              <a:avLst/>
              <a:gdLst>
                <a:gd name="T0" fmla="*/ 5 w 17"/>
                <a:gd name="T1" fmla="*/ 0 h 17"/>
                <a:gd name="T2" fmla="*/ 21 w 17"/>
                <a:gd name="T3" fmla="*/ 4 h 17"/>
                <a:gd name="T4" fmla="*/ 16 w 17"/>
                <a:gd name="T5" fmla="*/ 20 h 17"/>
                <a:gd name="T6" fmla="*/ 0 w 17"/>
                <a:gd name="T7" fmla="*/ 15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2" y="16"/>
                  </a:lnTo>
                  <a:lnTo>
                    <a:pt x="0" y="12"/>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51" name="Freeform 380"/>
            <p:cNvSpPr>
              <a:spLocks/>
            </p:cNvSpPr>
            <p:nvPr/>
          </p:nvSpPr>
          <p:spPr bwMode="auto">
            <a:xfrm>
              <a:off x="2463" y="2173"/>
              <a:ext cx="22" cy="21"/>
            </a:xfrm>
            <a:custGeom>
              <a:avLst/>
              <a:gdLst>
                <a:gd name="T0" fmla="*/ 4 w 17"/>
                <a:gd name="T1" fmla="*/ 0 h 17"/>
                <a:gd name="T2" fmla="*/ 21 w 17"/>
                <a:gd name="T3" fmla="*/ 4 h 17"/>
                <a:gd name="T4" fmla="*/ 16 w 17"/>
                <a:gd name="T5" fmla="*/ 20 h 17"/>
                <a:gd name="T6" fmla="*/ 0 w 17"/>
                <a:gd name="T7" fmla="*/ 15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3"/>
                  </a:lnTo>
                  <a:lnTo>
                    <a:pt x="12" y="16"/>
                  </a:lnTo>
                  <a:lnTo>
                    <a:pt x="0" y="12"/>
                  </a:lnTo>
                  <a:lnTo>
                    <a:pt x="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52" name="Freeform 381"/>
            <p:cNvSpPr>
              <a:spLocks/>
            </p:cNvSpPr>
            <p:nvPr/>
          </p:nvSpPr>
          <p:spPr bwMode="auto">
            <a:xfrm>
              <a:off x="2476" y="2177"/>
              <a:ext cx="21" cy="21"/>
            </a:xfrm>
            <a:custGeom>
              <a:avLst/>
              <a:gdLst>
                <a:gd name="T0" fmla="*/ 4 w 17"/>
                <a:gd name="T1" fmla="*/ 0 h 17"/>
                <a:gd name="T2" fmla="*/ 20 w 17"/>
                <a:gd name="T3" fmla="*/ 4 h 17"/>
                <a:gd name="T4" fmla="*/ 15 w 17"/>
                <a:gd name="T5" fmla="*/ 20 h 17"/>
                <a:gd name="T6" fmla="*/ 0 w 17"/>
                <a:gd name="T7" fmla="*/ 15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3"/>
                  </a:lnTo>
                  <a:lnTo>
                    <a:pt x="12" y="16"/>
                  </a:lnTo>
                  <a:lnTo>
                    <a:pt x="0" y="12"/>
                  </a:lnTo>
                  <a:lnTo>
                    <a:pt x="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53" name="Freeform 382"/>
            <p:cNvSpPr>
              <a:spLocks/>
            </p:cNvSpPr>
            <p:nvPr/>
          </p:nvSpPr>
          <p:spPr bwMode="auto">
            <a:xfrm>
              <a:off x="2490" y="2181"/>
              <a:ext cx="21" cy="21"/>
            </a:xfrm>
            <a:custGeom>
              <a:avLst/>
              <a:gdLst>
                <a:gd name="T0" fmla="*/ 4 w 17"/>
                <a:gd name="T1" fmla="*/ 0 h 17"/>
                <a:gd name="T2" fmla="*/ 20 w 17"/>
                <a:gd name="T3" fmla="*/ 4 h 17"/>
                <a:gd name="T4" fmla="*/ 16 w 17"/>
                <a:gd name="T5" fmla="*/ 20 h 17"/>
                <a:gd name="T6" fmla="*/ 0 w 17"/>
                <a:gd name="T7" fmla="*/ 15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3"/>
                  </a:lnTo>
                  <a:lnTo>
                    <a:pt x="13" y="16"/>
                  </a:lnTo>
                  <a:lnTo>
                    <a:pt x="0" y="12"/>
                  </a:lnTo>
                  <a:lnTo>
                    <a:pt x="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54" name="Freeform 383"/>
            <p:cNvSpPr>
              <a:spLocks/>
            </p:cNvSpPr>
            <p:nvPr/>
          </p:nvSpPr>
          <p:spPr bwMode="auto">
            <a:xfrm>
              <a:off x="2504" y="2184"/>
              <a:ext cx="21" cy="21"/>
            </a:xfrm>
            <a:custGeom>
              <a:avLst/>
              <a:gdLst>
                <a:gd name="T0" fmla="*/ 2 w 17"/>
                <a:gd name="T1" fmla="*/ 0 h 17"/>
                <a:gd name="T2" fmla="*/ 20 w 17"/>
                <a:gd name="T3" fmla="*/ 2 h 17"/>
                <a:gd name="T4" fmla="*/ 16 w 17"/>
                <a:gd name="T5" fmla="*/ 20 h 17"/>
                <a:gd name="T6" fmla="*/ 0 w 17"/>
                <a:gd name="T7" fmla="*/ 16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3" y="16"/>
                  </a:lnTo>
                  <a:lnTo>
                    <a:pt x="0" y="13"/>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55" name="Freeform 384"/>
            <p:cNvSpPr>
              <a:spLocks/>
            </p:cNvSpPr>
            <p:nvPr/>
          </p:nvSpPr>
          <p:spPr bwMode="auto">
            <a:xfrm>
              <a:off x="2518" y="2187"/>
              <a:ext cx="21" cy="21"/>
            </a:xfrm>
            <a:custGeom>
              <a:avLst/>
              <a:gdLst>
                <a:gd name="T0" fmla="*/ 2 w 17"/>
                <a:gd name="T1" fmla="*/ 0 h 17"/>
                <a:gd name="T2" fmla="*/ 20 w 17"/>
                <a:gd name="T3" fmla="*/ 2 h 17"/>
                <a:gd name="T4" fmla="*/ 15 w 17"/>
                <a:gd name="T5" fmla="*/ 20 h 17"/>
                <a:gd name="T6" fmla="*/ 0 w 17"/>
                <a:gd name="T7" fmla="*/ 15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2" y="16"/>
                  </a:lnTo>
                  <a:lnTo>
                    <a:pt x="0" y="12"/>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56" name="Freeform 385"/>
            <p:cNvSpPr>
              <a:spLocks/>
            </p:cNvSpPr>
            <p:nvPr/>
          </p:nvSpPr>
          <p:spPr bwMode="auto">
            <a:xfrm>
              <a:off x="2531" y="2189"/>
              <a:ext cx="22" cy="21"/>
            </a:xfrm>
            <a:custGeom>
              <a:avLst/>
              <a:gdLst>
                <a:gd name="T0" fmla="*/ 4 w 17"/>
                <a:gd name="T1" fmla="*/ 0 h 17"/>
                <a:gd name="T2" fmla="*/ 21 w 17"/>
                <a:gd name="T3" fmla="*/ 2 h 17"/>
                <a:gd name="T4" fmla="*/ 17 w 17"/>
                <a:gd name="T5" fmla="*/ 20 h 17"/>
                <a:gd name="T6" fmla="*/ 0 w 17"/>
                <a:gd name="T7" fmla="*/ 17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2"/>
                  </a:lnTo>
                  <a:lnTo>
                    <a:pt x="13" y="16"/>
                  </a:lnTo>
                  <a:lnTo>
                    <a:pt x="0" y="14"/>
                  </a:lnTo>
                  <a:lnTo>
                    <a:pt x="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57" name="Freeform 386"/>
            <p:cNvSpPr>
              <a:spLocks/>
            </p:cNvSpPr>
            <p:nvPr/>
          </p:nvSpPr>
          <p:spPr bwMode="auto">
            <a:xfrm>
              <a:off x="2545" y="2192"/>
              <a:ext cx="22" cy="21"/>
            </a:xfrm>
            <a:custGeom>
              <a:avLst/>
              <a:gdLst>
                <a:gd name="T0" fmla="*/ 3 w 17"/>
                <a:gd name="T1" fmla="*/ 0 h 17"/>
                <a:gd name="T2" fmla="*/ 21 w 17"/>
                <a:gd name="T3" fmla="*/ 2 h 17"/>
                <a:gd name="T4" fmla="*/ 18 w 17"/>
                <a:gd name="T5" fmla="*/ 20 h 17"/>
                <a:gd name="T6" fmla="*/ 0 w 17"/>
                <a:gd name="T7" fmla="*/ 15 h 17"/>
                <a:gd name="T8" fmla="*/ 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4" y="16"/>
                  </a:lnTo>
                  <a:lnTo>
                    <a:pt x="0" y="12"/>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58" name="Freeform 387"/>
            <p:cNvSpPr>
              <a:spLocks/>
            </p:cNvSpPr>
            <p:nvPr/>
          </p:nvSpPr>
          <p:spPr bwMode="auto">
            <a:xfrm>
              <a:off x="2561" y="2194"/>
              <a:ext cx="21" cy="21"/>
            </a:xfrm>
            <a:custGeom>
              <a:avLst/>
              <a:gdLst>
                <a:gd name="T0" fmla="*/ 1 w 17"/>
                <a:gd name="T1" fmla="*/ 0 h 17"/>
                <a:gd name="T2" fmla="*/ 20 w 17"/>
                <a:gd name="T3" fmla="*/ 2 h 17"/>
                <a:gd name="T4" fmla="*/ 16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3"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59" name="Freeform 388"/>
            <p:cNvSpPr>
              <a:spLocks/>
            </p:cNvSpPr>
            <p:nvPr/>
          </p:nvSpPr>
          <p:spPr bwMode="auto">
            <a:xfrm>
              <a:off x="2573" y="2197"/>
              <a:ext cx="22" cy="21"/>
            </a:xfrm>
            <a:custGeom>
              <a:avLst/>
              <a:gdLst>
                <a:gd name="T0" fmla="*/ 3 w 17"/>
                <a:gd name="T1" fmla="*/ 0 h 17"/>
                <a:gd name="T2" fmla="*/ 21 w 17"/>
                <a:gd name="T3" fmla="*/ 1 h 17"/>
                <a:gd name="T4" fmla="*/ 17 w 17"/>
                <a:gd name="T5" fmla="*/ 20 h 17"/>
                <a:gd name="T6" fmla="*/ 0 w 17"/>
                <a:gd name="T7" fmla="*/ 16 h 17"/>
                <a:gd name="T8" fmla="*/ 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1"/>
                  </a:lnTo>
                  <a:lnTo>
                    <a:pt x="13" y="16"/>
                  </a:lnTo>
                  <a:lnTo>
                    <a:pt x="0" y="13"/>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60" name="Freeform 389"/>
            <p:cNvSpPr>
              <a:spLocks/>
            </p:cNvSpPr>
            <p:nvPr/>
          </p:nvSpPr>
          <p:spPr bwMode="auto">
            <a:xfrm>
              <a:off x="2587" y="2198"/>
              <a:ext cx="22" cy="21"/>
            </a:xfrm>
            <a:custGeom>
              <a:avLst/>
              <a:gdLst>
                <a:gd name="T0" fmla="*/ 3 w 17"/>
                <a:gd name="T1" fmla="*/ 0 h 17"/>
                <a:gd name="T2" fmla="*/ 21 w 17"/>
                <a:gd name="T3" fmla="*/ 1 h 17"/>
                <a:gd name="T4" fmla="*/ 17 w 17"/>
                <a:gd name="T5" fmla="*/ 20 h 17"/>
                <a:gd name="T6" fmla="*/ 0 w 17"/>
                <a:gd name="T7" fmla="*/ 17 h 17"/>
                <a:gd name="T8" fmla="*/ 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1"/>
                  </a:lnTo>
                  <a:lnTo>
                    <a:pt x="13" y="16"/>
                  </a:lnTo>
                  <a:lnTo>
                    <a:pt x="0" y="14"/>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61" name="Freeform 390"/>
            <p:cNvSpPr>
              <a:spLocks/>
            </p:cNvSpPr>
            <p:nvPr/>
          </p:nvSpPr>
          <p:spPr bwMode="auto">
            <a:xfrm>
              <a:off x="2601" y="2199"/>
              <a:ext cx="22" cy="21"/>
            </a:xfrm>
            <a:custGeom>
              <a:avLst/>
              <a:gdLst>
                <a:gd name="T0" fmla="*/ 3 w 17"/>
                <a:gd name="T1" fmla="*/ 0 h 17"/>
                <a:gd name="T2" fmla="*/ 21 w 17"/>
                <a:gd name="T3" fmla="*/ 2 h 17"/>
                <a:gd name="T4" fmla="*/ 17 w 17"/>
                <a:gd name="T5" fmla="*/ 20 h 17"/>
                <a:gd name="T6" fmla="*/ 0 w 17"/>
                <a:gd name="T7" fmla="*/ 16 h 17"/>
                <a:gd name="T8" fmla="*/ 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3" y="16"/>
                  </a:lnTo>
                  <a:lnTo>
                    <a:pt x="0" y="13"/>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62" name="Freeform 391"/>
            <p:cNvSpPr>
              <a:spLocks/>
            </p:cNvSpPr>
            <p:nvPr/>
          </p:nvSpPr>
          <p:spPr bwMode="auto">
            <a:xfrm>
              <a:off x="2615" y="2202"/>
              <a:ext cx="22" cy="21"/>
            </a:xfrm>
            <a:custGeom>
              <a:avLst/>
              <a:gdLst>
                <a:gd name="T0" fmla="*/ 3 w 17"/>
                <a:gd name="T1" fmla="*/ 0 h 17"/>
                <a:gd name="T2" fmla="*/ 21 w 17"/>
                <a:gd name="T3" fmla="*/ 2 h 17"/>
                <a:gd name="T4" fmla="*/ 18 w 17"/>
                <a:gd name="T5" fmla="*/ 20 h 17"/>
                <a:gd name="T6" fmla="*/ 0 w 17"/>
                <a:gd name="T7" fmla="*/ 17 h 17"/>
                <a:gd name="T8" fmla="*/ 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4" y="16"/>
                  </a:lnTo>
                  <a:lnTo>
                    <a:pt x="0" y="14"/>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63" name="Freeform 392"/>
            <p:cNvSpPr>
              <a:spLocks/>
            </p:cNvSpPr>
            <p:nvPr/>
          </p:nvSpPr>
          <p:spPr bwMode="auto">
            <a:xfrm>
              <a:off x="2629" y="2204"/>
              <a:ext cx="22" cy="21"/>
            </a:xfrm>
            <a:custGeom>
              <a:avLst/>
              <a:gdLst>
                <a:gd name="T0" fmla="*/ 1 w 17"/>
                <a:gd name="T1" fmla="*/ 0 h 17"/>
                <a:gd name="T2" fmla="*/ 21 w 17"/>
                <a:gd name="T3" fmla="*/ 0 h 17"/>
                <a:gd name="T4" fmla="*/ 21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0"/>
                  </a:lnTo>
                  <a:lnTo>
                    <a:pt x="16"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64" name="Freeform 393"/>
            <p:cNvSpPr>
              <a:spLocks/>
            </p:cNvSpPr>
            <p:nvPr/>
          </p:nvSpPr>
          <p:spPr bwMode="auto">
            <a:xfrm>
              <a:off x="2643" y="2204"/>
              <a:ext cx="22" cy="21"/>
            </a:xfrm>
            <a:custGeom>
              <a:avLst/>
              <a:gdLst>
                <a:gd name="T0" fmla="*/ 0 w 17"/>
                <a:gd name="T1" fmla="*/ 0 h 17"/>
                <a:gd name="T2" fmla="*/ 21 w 17"/>
                <a:gd name="T3" fmla="*/ 1 h 17"/>
                <a:gd name="T4" fmla="*/ 18 w 17"/>
                <a:gd name="T5" fmla="*/ 20 h 17"/>
                <a:gd name="T6" fmla="*/ 0 w 17"/>
                <a:gd name="T7" fmla="*/ 17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
                  </a:lnTo>
                  <a:lnTo>
                    <a:pt x="14" y="16"/>
                  </a:lnTo>
                  <a:lnTo>
                    <a:pt x="0" y="14"/>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65" name="Freeform 394"/>
            <p:cNvSpPr>
              <a:spLocks/>
            </p:cNvSpPr>
            <p:nvPr/>
          </p:nvSpPr>
          <p:spPr bwMode="auto">
            <a:xfrm>
              <a:off x="2656" y="2205"/>
              <a:ext cx="21" cy="21"/>
            </a:xfrm>
            <a:custGeom>
              <a:avLst/>
              <a:gdLst>
                <a:gd name="T0" fmla="*/ 1 w 17"/>
                <a:gd name="T1" fmla="*/ 0 h 17"/>
                <a:gd name="T2" fmla="*/ 20 w 17"/>
                <a:gd name="T3" fmla="*/ 1 h 17"/>
                <a:gd name="T4" fmla="*/ 16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3"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66" name="Freeform 395"/>
            <p:cNvSpPr>
              <a:spLocks/>
            </p:cNvSpPr>
            <p:nvPr/>
          </p:nvSpPr>
          <p:spPr bwMode="auto">
            <a:xfrm>
              <a:off x="2669" y="2207"/>
              <a:ext cx="21" cy="21"/>
            </a:xfrm>
            <a:custGeom>
              <a:avLst/>
              <a:gdLst>
                <a:gd name="T0" fmla="*/ 2 w 17"/>
                <a:gd name="T1" fmla="*/ 0 h 17"/>
                <a:gd name="T2" fmla="*/ 20 w 17"/>
                <a:gd name="T3" fmla="*/ 2 h 17"/>
                <a:gd name="T4" fmla="*/ 20 w 17"/>
                <a:gd name="T5" fmla="*/ 20 h 17"/>
                <a:gd name="T6" fmla="*/ 0 w 17"/>
                <a:gd name="T7" fmla="*/ 17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6" y="16"/>
                  </a:lnTo>
                  <a:lnTo>
                    <a:pt x="0" y="14"/>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67" name="Freeform 396"/>
            <p:cNvSpPr>
              <a:spLocks/>
            </p:cNvSpPr>
            <p:nvPr/>
          </p:nvSpPr>
          <p:spPr bwMode="auto">
            <a:xfrm>
              <a:off x="2684" y="2209"/>
              <a:ext cx="21" cy="21"/>
            </a:xfrm>
            <a:custGeom>
              <a:avLst/>
              <a:gdLst>
                <a:gd name="T0" fmla="*/ 0 w 17"/>
                <a:gd name="T1" fmla="*/ 0 h 17"/>
                <a:gd name="T2" fmla="*/ 20 w 17"/>
                <a:gd name="T3" fmla="*/ 0 h 17"/>
                <a:gd name="T4" fmla="*/ 17 w 17"/>
                <a:gd name="T5" fmla="*/ 20 h 17"/>
                <a:gd name="T6" fmla="*/ 0 w 17"/>
                <a:gd name="T7" fmla="*/ 17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4" y="16"/>
                  </a:lnTo>
                  <a:lnTo>
                    <a:pt x="0" y="14"/>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68" name="Freeform 397"/>
            <p:cNvSpPr>
              <a:spLocks/>
            </p:cNvSpPr>
            <p:nvPr/>
          </p:nvSpPr>
          <p:spPr bwMode="auto">
            <a:xfrm>
              <a:off x="2696" y="2209"/>
              <a:ext cx="22" cy="21"/>
            </a:xfrm>
            <a:custGeom>
              <a:avLst/>
              <a:gdLst>
                <a:gd name="T0" fmla="*/ 1 w 17"/>
                <a:gd name="T1" fmla="*/ 0 h 17"/>
                <a:gd name="T2" fmla="*/ 21 w 17"/>
                <a:gd name="T3" fmla="*/ 0 h 17"/>
                <a:gd name="T4" fmla="*/ 18 w 17"/>
                <a:gd name="T5" fmla="*/ 20 h 17"/>
                <a:gd name="T6" fmla="*/ 0 w 17"/>
                <a:gd name="T7" fmla="*/ 20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0"/>
                  </a:lnTo>
                  <a:lnTo>
                    <a:pt x="14" y="16"/>
                  </a:lnTo>
                  <a:lnTo>
                    <a:pt x="0" y="16"/>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69" name="Freeform 398"/>
            <p:cNvSpPr>
              <a:spLocks/>
            </p:cNvSpPr>
            <p:nvPr/>
          </p:nvSpPr>
          <p:spPr bwMode="auto">
            <a:xfrm>
              <a:off x="2710" y="2209"/>
              <a:ext cx="22" cy="21"/>
            </a:xfrm>
            <a:custGeom>
              <a:avLst/>
              <a:gdLst>
                <a:gd name="T0" fmla="*/ 1 w 17"/>
                <a:gd name="T1" fmla="*/ 0 h 17"/>
                <a:gd name="T2" fmla="*/ 21 w 17"/>
                <a:gd name="T3" fmla="*/ 1 h 17"/>
                <a:gd name="T4" fmla="*/ 18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70" name="Freeform 399"/>
            <p:cNvSpPr>
              <a:spLocks/>
            </p:cNvSpPr>
            <p:nvPr/>
          </p:nvSpPr>
          <p:spPr bwMode="auto">
            <a:xfrm>
              <a:off x="2724" y="2210"/>
              <a:ext cx="22" cy="21"/>
            </a:xfrm>
            <a:custGeom>
              <a:avLst/>
              <a:gdLst>
                <a:gd name="T0" fmla="*/ 1 w 17"/>
                <a:gd name="T1" fmla="*/ 0 h 17"/>
                <a:gd name="T2" fmla="*/ 21 w 17"/>
                <a:gd name="T3" fmla="*/ 2 h 17"/>
                <a:gd name="T4" fmla="*/ 18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71" name="Freeform 400"/>
            <p:cNvSpPr>
              <a:spLocks/>
            </p:cNvSpPr>
            <p:nvPr/>
          </p:nvSpPr>
          <p:spPr bwMode="auto">
            <a:xfrm>
              <a:off x="2740" y="2213"/>
              <a:ext cx="21" cy="21"/>
            </a:xfrm>
            <a:custGeom>
              <a:avLst/>
              <a:gdLst>
                <a:gd name="T0" fmla="*/ 1 w 17"/>
                <a:gd name="T1" fmla="*/ 0 h 17"/>
                <a:gd name="T2" fmla="*/ 20 w 17"/>
                <a:gd name="T3" fmla="*/ 1 h 17"/>
                <a:gd name="T4" fmla="*/ 17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72" name="Freeform 401"/>
            <p:cNvSpPr>
              <a:spLocks/>
            </p:cNvSpPr>
            <p:nvPr/>
          </p:nvSpPr>
          <p:spPr bwMode="auto">
            <a:xfrm>
              <a:off x="2757" y="2214"/>
              <a:ext cx="22" cy="21"/>
            </a:xfrm>
            <a:custGeom>
              <a:avLst/>
              <a:gdLst>
                <a:gd name="T0" fmla="*/ 1 w 17"/>
                <a:gd name="T1" fmla="*/ 0 h 17"/>
                <a:gd name="T2" fmla="*/ 21 w 17"/>
                <a:gd name="T3" fmla="*/ 0 h 17"/>
                <a:gd name="T4" fmla="*/ 18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0"/>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73" name="Freeform 402"/>
            <p:cNvSpPr>
              <a:spLocks/>
            </p:cNvSpPr>
            <p:nvPr/>
          </p:nvSpPr>
          <p:spPr bwMode="auto">
            <a:xfrm>
              <a:off x="2775" y="2214"/>
              <a:ext cx="25" cy="21"/>
            </a:xfrm>
            <a:custGeom>
              <a:avLst/>
              <a:gdLst>
                <a:gd name="T0" fmla="*/ 1 w 20"/>
                <a:gd name="T1" fmla="*/ 0 h 17"/>
                <a:gd name="T2" fmla="*/ 24 w 20"/>
                <a:gd name="T3" fmla="*/ 2 h 17"/>
                <a:gd name="T4" fmla="*/ 21 w 20"/>
                <a:gd name="T5" fmla="*/ 20 h 17"/>
                <a:gd name="T6" fmla="*/ 0 w 20"/>
                <a:gd name="T7" fmla="*/ 16 h 17"/>
                <a:gd name="T8" fmla="*/ 1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1" y="0"/>
                  </a:moveTo>
                  <a:lnTo>
                    <a:pt x="19" y="2"/>
                  </a:lnTo>
                  <a:lnTo>
                    <a:pt x="17" y="16"/>
                  </a:lnTo>
                  <a:lnTo>
                    <a:pt x="0" y="13"/>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74" name="Freeform 403"/>
            <p:cNvSpPr>
              <a:spLocks/>
            </p:cNvSpPr>
            <p:nvPr/>
          </p:nvSpPr>
          <p:spPr bwMode="auto">
            <a:xfrm>
              <a:off x="2797" y="2216"/>
              <a:ext cx="28" cy="21"/>
            </a:xfrm>
            <a:custGeom>
              <a:avLst/>
              <a:gdLst>
                <a:gd name="T0" fmla="*/ 3 w 22"/>
                <a:gd name="T1" fmla="*/ 0 h 17"/>
                <a:gd name="T2" fmla="*/ 27 w 22"/>
                <a:gd name="T3" fmla="*/ 2 h 17"/>
                <a:gd name="T4" fmla="*/ 25 w 22"/>
                <a:gd name="T5" fmla="*/ 20 h 17"/>
                <a:gd name="T6" fmla="*/ 0 w 22"/>
                <a:gd name="T7" fmla="*/ 16 h 17"/>
                <a:gd name="T8" fmla="*/ 3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 y="0"/>
                  </a:moveTo>
                  <a:lnTo>
                    <a:pt x="21" y="2"/>
                  </a:lnTo>
                  <a:lnTo>
                    <a:pt x="20" y="16"/>
                  </a:lnTo>
                  <a:lnTo>
                    <a:pt x="0" y="13"/>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75" name="Freeform 404"/>
            <p:cNvSpPr>
              <a:spLocks/>
            </p:cNvSpPr>
            <p:nvPr/>
          </p:nvSpPr>
          <p:spPr bwMode="auto">
            <a:xfrm>
              <a:off x="2822" y="2219"/>
              <a:ext cx="32" cy="21"/>
            </a:xfrm>
            <a:custGeom>
              <a:avLst/>
              <a:gdLst>
                <a:gd name="T0" fmla="*/ 3 w 25"/>
                <a:gd name="T1" fmla="*/ 0 h 17"/>
                <a:gd name="T2" fmla="*/ 31 w 25"/>
                <a:gd name="T3" fmla="*/ 4 h 17"/>
                <a:gd name="T4" fmla="*/ 29 w 25"/>
                <a:gd name="T5" fmla="*/ 20 h 17"/>
                <a:gd name="T6" fmla="*/ 0 w 25"/>
                <a:gd name="T7" fmla="*/ 15 h 17"/>
                <a:gd name="T8" fmla="*/ 3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 y="0"/>
                  </a:moveTo>
                  <a:lnTo>
                    <a:pt x="24" y="3"/>
                  </a:lnTo>
                  <a:lnTo>
                    <a:pt x="23" y="16"/>
                  </a:lnTo>
                  <a:lnTo>
                    <a:pt x="0" y="12"/>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76" name="Freeform 405"/>
            <p:cNvSpPr>
              <a:spLocks/>
            </p:cNvSpPr>
            <p:nvPr/>
          </p:nvSpPr>
          <p:spPr bwMode="auto">
            <a:xfrm>
              <a:off x="2851" y="2219"/>
              <a:ext cx="42" cy="21"/>
            </a:xfrm>
            <a:custGeom>
              <a:avLst/>
              <a:gdLst>
                <a:gd name="T0" fmla="*/ 0 w 33"/>
                <a:gd name="T1" fmla="*/ 4 h 17"/>
                <a:gd name="T2" fmla="*/ 41 w 33"/>
                <a:gd name="T3" fmla="*/ 0 h 17"/>
                <a:gd name="T4" fmla="*/ 41 w 33"/>
                <a:gd name="T5" fmla="*/ 15 h 17"/>
                <a:gd name="T6" fmla="*/ 1 w 33"/>
                <a:gd name="T7" fmla="*/ 20 h 17"/>
                <a:gd name="T8" fmla="*/ 0 w 33"/>
                <a:gd name="T9" fmla="*/ 4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a:moveTo>
                    <a:pt x="0" y="3"/>
                  </a:moveTo>
                  <a:lnTo>
                    <a:pt x="32" y="0"/>
                  </a:lnTo>
                  <a:lnTo>
                    <a:pt x="32" y="12"/>
                  </a:lnTo>
                  <a:lnTo>
                    <a:pt x="1" y="16"/>
                  </a:lnTo>
                  <a:lnTo>
                    <a:pt x="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77" name="Freeform 406"/>
            <p:cNvSpPr>
              <a:spLocks/>
            </p:cNvSpPr>
            <p:nvPr/>
          </p:nvSpPr>
          <p:spPr bwMode="auto">
            <a:xfrm>
              <a:off x="2927" y="2215"/>
              <a:ext cx="22" cy="21"/>
            </a:xfrm>
            <a:custGeom>
              <a:avLst/>
              <a:gdLst>
                <a:gd name="T0" fmla="*/ 0 w 17"/>
                <a:gd name="T1" fmla="*/ 1 h 17"/>
                <a:gd name="T2" fmla="*/ 18 w 17"/>
                <a:gd name="T3" fmla="*/ 0 h 17"/>
                <a:gd name="T4" fmla="*/ 21 w 17"/>
                <a:gd name="T5" fmla="*/ 17 h 17"/>
                <a:gd name="T6" fmla="*/ 0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4"/>
                  </a:lnTo>
                  <a:lnTo>
                    <a:pt x="0"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78" name="Freeform 407"/>
            <p:cNvSpPr>
              <a:spLocks/>
            </p:cNvSpPr>
            <p:nvPr/>
          </p:nvSpPr>
          <p:spPr bwMode="auto">
            <a:xfrm>
              <a:off x="2936" y="2213"/>
              <a:ext cx="38" cy="21"/>
            </a:xfrm>
            <a:custGeom>
              <a:avLst/>
              <a:gdLst>
                <a:gd name="T0" fmla="*/ 0 w 30"/>
                <a:gd name="T1" fmla="*/ 2 h 17"/>
                <a:gd name="T2" fmla="*/ 35 w 30"/>
                <a:gd name="T3" fmla="*/ 0 h 17"/>
                <a:gd name="T4" fmla="*/ 37 w 30"/>
                <a:gd name="T5" fmla="*/ 16 h 17"/>
                <a:gd name="T6" fmla="*/ 1 w 30"/>
                <a:gd name="T7" fmla="*/ 20 h 17"/>
                <a:gd name="T8" fmla="*/ 0 w 30"/>
                <a:gd name="T9" fmla="*/ 2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2"/>
                  </a:moveTo>
                  <a:lnTo>
                    <a:pt x="28" y="0"/>
                  </a:lnTo>
                  <a:lnTo>
                    <a:pt x="29" y="13"/>
                  </a:lnTo>
                  <a:lnTo>
                    <a:pt x="1"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79" name="Freeform 408"/>
            <p:cNvSpPr>
              <a:spLocks/>
            </p:cNvSpPr>
            <p:nvPr/>
          </p:nvSpPr>
          <p:spPr bwMode="auto">
            <a:xfrm>
              <a:off x="2972" y="2209"/>
              <a:ext cx="30" cy="21"/>
            </a:xfrm>
            <a:custGeom>
              <a:avLst/>
              <a:gdLst>
                <a:gd name="T0" fmla="*/ 0 w 24"/>
                <a:gd name="T1" fmla="*/ 4 h 17"/>
                <a:gd name="T2" fmla="*/ 28 w 24"/>
                <a:gd name="T3" fmla="*/ 0 h 17"/>
                <a:gd name="T4" fmla="*/ 29 w 24"/>
                <a:gd name="T5" fmla="*/ 16 h 17"/>
                <a:gd name="T6" fmla="*/ 1 w 24"/>
                <a:gd name="T7" fmla="*/ 20 h 17"/>
                <a:gd name="T8" fmla="*/ 0 w 24"/>
                <a:gd name="T9" fmla="*/ 4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3"/>
                  </a:moveTo>
                  <a:lnTo>
                    <a:pt x="22" y="0"/>
                  </a:lnTo>
                  <a:lnTo>
                    <a:pt x="23" y="13"/>
                  </a:lnTo>
                  <a:lnTo>
                    <a:pt x="1" y="16"/>
                  </a:lnTo>
                  <a:lnTo>
                    <a:pt x="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80" name="Freeform 409"/>
            <p:cNvSpPr>
              <a:spLocks/>
            </p:cNvSpPr>
            <p:nvPr/>
          </p:nvSpPr>
          <p:spPr bwMode="auto">
            <a:xfrm>
              <a:off x="3035" y="2204"/>
              <a:ext cx="22" cy="21"/>
            </a:xfrm>
            <a:custGeom>
              <a:avLst/>
              <a:gdLst>
                <a:gd name="T0" fmla="*/ 0 w 17"/>
                <a:gd name="T1" fmla="*/ 1 h 17"/>
                <a:gd name="T2" fmla="*/ 17 w 17"/>
                <a:gd name="T3" fmla="*/ 0 h 17"/>
                <a:gd name="T4" fmla="*/ 21 w 17"/>
                <a:gd name="T5" fmla="*/ 17 h 17"/>
                <a:gd name="T6" fmla="*/ 3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3" y="0"/>
                  </a:lnTo>
                  <a:lnTo>
                    <a:pt x="16" y="14"/>
                  </a:lnTo>
                  <a:lnTo>
                    <a:pt x="2"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81" name="Freeform 410"/>
            <p:cNvSpPr>
              <a:spLocks/>
            </p:cNvSpPr>
            <p:nvPr/>
          </p:nvSpPr>
          <p:spPr bwMode="auto">
            <a:xfrm>
              <a:off x="3052" y="2202"/>
              <a:ext cx="25" cy="21"/>
            </a:xfrm>
            <a:custGeom>
              <a:avLst/>
              <a:gdLst>
                <a:gd name="T0" fmla="*/ 0 w 20"/>
                <a:gd name="T1" fmla="*/ 2 h 17"/>
                <a:gd name="T2" fmla="*/ 21 w 20"/>
                <a:gd name="T3" fmla="*/ 0 h 17"/>
                <a:gd name="T4" fmla="*/ 24 w 20"/>
                <a:gd name="T5" fmla="*/ 16 h 17"/>
                <a:gd name="T6" fmla="*/ 3 w 20"/>
                <a:gd name="T7" fmla="*/ 20 h 17"/>
                <a:gd name="T8" fmla="*/ 0 w 20"/>
                <a:gd name="T9" fmla="*/ 2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2"/>
                  </a:moveTo>
                  <a:lnTo>
                    <a:pt x="17" y="0"/>
                  </a:lnTo>
                  <a:lnTo>
                    <a:pt x="19" y="13"/>
                  </a:lnTo>
                  <a:lnTo>
                    <a:pt x="2"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82" name="Freeform 411"/>
            <p:cNvSpPr>
              <a:spLocks/>
            </p:cNvSpPr>
            <p:nvPr/>
          </p:nvSpPr>
          <p:spPr bwMode="auto">
            <a:xfrm>
              <a:off x="3073" y="2199"/>
              <a:ext cx="23" cy="21"/>
            </a:xfrm>
            <a:custGeom>
              <a:avLst/>
              <a:gdLst>
                <a:gd name="T0" fmla="*/ 0 w 18"/>
                <a:gd name="T1" fmla="*/ 2 h 17"/>
                <a:gd name="T2" fmla="*/ 18 w 18"/>
                <a:gd name="T3" fmla="*/ 0 h 17"/>
                <a:gd name="T4" fmla="*/ 22 w 18"/>
                <a:gd name="T5" fmla="*/ 16 h 17"/>
                <a:gd name="T6" fmla="*/ 3 w 18"/>
                <a:gd name="T7" fmla="*/ 20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14" y="0"/>
                  </a:lnTo>
                  <a:lnTo>
                    <a:pt x="17" y="13"/>
                  </a:lnTo>
                  <a:lnTo>
                    <a:pt x="2"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83" name="Freeform 412"/>
            <p:cNvSpPr>
              <a:spLocks/>
            </p:cNvSpPr>
            <p:nvPr/>
          </p:nvSpPr>
          <p:spPr bwMode="auto">
            <a:xfrm>
              <a:off x="3091" y="2197"/>
              <a:ext cx="22" cy="21"/>
            </a:xfrm>
            <a:custGeom>
              <a:avLst/>
              <a:gdLst>
                <a:gd name="T0" fmla="*/ 0 w 17"/>
                <a:gd name="T1" fmla="*/ 2 h 17"/>
                <a:gd name="T2" fmla="*/ 18 w 17"/>
                <a:gd name="T3" fmla="*/ 0 h 17"/>
                <a:gd name="T4" fmla="*/ 21 w 17"/>
                <a:gd name="T5" fmla="*/ 15 h 17"/>
                <a:gd name="T6" fmla="*/ 4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2"/>
                  </a:lnTo>
                  <a:lnTo>
                    <a:pt x="3"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84" name="Freeform 413"/>
            <p:cNvSpPr>
              <a:spLocks/>
            </p:cNvSpPr>
            <p:nvPr/>
          </p:nvSpPr>
          <p:spPr bwMode="auto">
            <a:xfrm>
              <a:off x="3144" y="2189"/>
              <a:ext cx="22" cy="21"/>
            </a:xfrm>
            <a:custGeom>
              <a:avLst/>
              <a:gdLst>
                <a:gd name="T0" fmla="*/ 0 w 17"/>
                <a:gd name="T1" fmla="*/ 1 h 17"/>
                <a:gd name="T2" fmla="*/ 16 w 17"/>
                <a:gd name="T3" fmla="*/ 0 h 17"/>
                <a:gd name="T4" fmla="*/ 21 w 17"/>
                <a:gd name="T5" fmla="*/ 17 h 17"/>
                <a:gd name="T6" fmla="*/ 4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2" y="0"/>
                  </a:lnTo>
                  <a:lnTo>
                    <a:pt x="16" y="14"/>
                  </a:lnTo>
                  <a:lnTo>
                    <a:pt x="3"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85" name="Freeform 414"/>
            <p:cNvSpPr>
              <a:spLocks/>
            </p:cNvSpPr>
            <p:nvPr/>
          </p:nvSpPr>
          <p:spPr bwMode="auto">
            <a:xfrm>
              <a:off x="3155" y="2185"/>
              <a:ext cx="21" cy="22"/>
            </a:xfrm>
            <a:custGeom>
              <a:avLst/>
              <a:gdLst>
                <a:gd name="T0" fmla="*/ 0 w 17"/>
                <a:gd name="T1" fmla="*/ 4 h 17"/>
                <a:gd name="T2" fmla="*/ 15 w 17"/>
                <a:gd name="T3" fmla="*/ 0 h 17"/>
                <a:gd name="T4" fmla="*/ 20 w 17"/>
                <a:gd name="T5" fmla="*/ 16 h 17"/>
                <a:gd name="T6" fmla="*/ 2 w 17"/>
                <a:gd name="T7" fmla="*/ 21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2" y="0"/>
                  </a:lnTo>
                  <a:lnTo>
                    <a:pt x="16" y="12"/>
                  </a:lnTo>
                  <a:lnTo>
                    <a:pt x="2" y="16"/>
                  </a:lnTo>
                  <a:lnTo>
                    <a:pt x="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86" name="Freeform 415"/>
            <p:cNvSpPr>
              <a:spLocks/>
            </p:cNvSpPr>
            <p:nvPr/>
          </p:nvSpPr>
          <p:spPr bwMode="auto">
            <a:xfrm>
              <a:off x="3167" y="2183"/>
              <a:ext cx="22" cy="21"/>
            </a:xfrm>
            <a:custGeom>
              <a:avLst/>
              <a:gdLst>
                <a:gd name="T0" fmla="*/ 0 w 17"/>
                <a:gd name="T1" fmla="*/ 2 h 17"/>
                <a:gd name="T2" fmla="*/ 17 w 17"/>
                <a:gd name="T3" fmla="*/ 0 h 17"/>
                <a:gd name="T4" fmla="*/ 21 w 17"/>
                <a:gd name="T5" fmla="*/ 16 h 17"/>
                <a:gd name="T6" fmla="*/ 5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3"/>
                  </a:lnTo>
                  <a:lnTo>
                    <a:pt x="4"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87" name="Freeform 416"/>
            <p:cNvSpPr>
              <a:spLocks/>
            </p:cNvSpPr>
            <p:nvPr/>
          </p:nvSpPr>
          <p:spPr bwMode="auto">
            <a:xfrm>
              <a:off x="3181" y="2179"/>
              <a:ext cx="22" cy="21"/>
            </a:xfrm>
            <a:custGeom>
              <a:avLst/>
              <a:gdLst>
                <a:gd name="T0" fmla="*/ 0 w 17"/>
                <a:gd name="T1" fmla="*/ 4 h 17"/>
                <a:gd name="T2" fmla="*/ 14 w 17"/>
                <a:gd name="T3" fmla="*/ 0 h 17"/>
                <a:gd name="T4" fmla="*/ 21 w 17"/>
                <a:gd name="T5" fmla="*/ 16 h 17"/>
                <a:gd name="T6" fmla="*/ 3 w 17"/>
                <a:gd name="T7" fmla="*/ 20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1" y="0"/>
                  </a:lnTo>
                  <a:lnTo>
                    <a:pt x="16" y="13"/>
                  </a:lnTo>
                  <a:lnTo>
                    <a:pt x="2" y="16"/>
                  </a:lnTo>
                  <a:lnTo>
                    <a:pt x="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88" name="Freeform 417"/>
            <p:cNvSpPr>
              <a:spLocks/>
            </p:cNvSpPr>
            <p:nvPr/>
          </p:nvSpPr>
          <p:spPr bwMode="auto">
            <a:xfrm>
              <a:off x="3167" y="1055"/>
              <a:ext cx="22" cy="21"/>
            </a:xfrm>
            <a:custGeom>
              <a:avLst/>
              <a:gdLst>
                <a:gd name="T0" fmla="*/ 5 w 17"/>
                <a:gd name="T1" fmla="*/ 20 h 17"/>
                <a:gd name="T2" fmla="*/ 0 w 17"/>
                <a:gd name="T3" fmla="*/ 17 h 17"/>
                <a:gd name="T4" fmla="*/ 16 w 17"/>
                <a:gd name="T5" fmla="*/ 0 h 17"/>
                <a:gd name="T6" fmla="*/ 21 w 17"/>
                <a:gd name="T7" fmla="*/ 1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14"/>
                  </a:lnTo>
                  <a:lnTo>
                    <a:pt x="12" y="0"/>
                  </a:lnTo>
                  <a:lnTo>
                    <a:pt x="16" y="1"/>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89" name="Freeform 418"/>
            <p:cNvSpPr>
              <a:spLocks/>
            </p:cNvSpPr>
            <p:nvPr/>
          </p:nvSpPr>
          <p:spPr bwMode="auto">
            <a:xfrm>
              <a:off x="2592" y="2197"/>
              <a:ext cx="22" cy="21"/>
            </a:xfrm>
            <a:custGeom>
              <a:avLst/>
              <a:gdLst>
                <a:gd name="T0" fmla="*/ 16 w 17"/>
                <a:gd name="T1" fmla="*/ 0 h 17"/>
                <a:gd name="T2" fmla="*/ 21 w 17"/>
                <a:gd name="T3" fmla="*/ 1 h 17"/>
                <a:gd name="T4" fmla="*/ 10 w 17"/>
                <a:gd name="T5" fmla="*/ 20 h 17"/>
                <a:gd name="T6" fmla="*/ 0 w 17"/>
                <a:gd name="T7" fmla="*/ 17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
                  </a:lnTo>
                  <a:lnTo>
                    <a:pt x="8" y="16"/>
                  </a:lnTo>
                  <a:lnTo>
                    <a:pt x="0" y="14"/>
                  </a:lnTo>
                  <a:lnTo>
                    <a:pt x="1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90" name="Freeform 419"/>
            <p:cNvSpPr>
              <a:spLocks/>
            </p:cNvSpPr>
            <p:nvPr/>
          </p:nvSpPr>
          <p:spPr bwMode="auto">
            <a:xfrm>
              <a:off x="2595" y="2198"/>
              <a:ext cx="21" cy="21"/>
            </a:xfrm>
            <a:custGeom>
              <a:avLst/>
              <a:gdLst>
                <a:gd name="T0" fmla="*/ 2 w 17"/>
                <a:gd name="T1" fmla="*/ 0 h 17"/>
                <a:gd name="T2" fmla="*/ 20 w 17"/>
                <a:gd name="T3" fmla="*/ 1 h 17"/>
                <a:gd name="T4" fmla="*/ 17 w 17"/>
                <a:gd name="T5" fmla="*/ 20 h 17"/>
                <a:gd name="T6" fmla="*/ 0 w 17"/>
                <a:gd name="T7" fmla="*/ 16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1"/>
                  </a:lnTo>
                  <a:lnTo>
                    <a:pt x="14" y="16"/>
                  </a:lnTo>
                  <a:lnTo>
                    <a:pt x="0" y="13"/>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91" name="Freeform 420"/>
            <p:cNvSpPr>
              <a:spLocks/>
            </p:cNvSpPr>
            <p:nvPr/>
          </p:nvSpPr>
          <p:spPr bwMode="auto">
            <a:xfrm>
              <a:off x="2608" y="2199"/>
              <a:ext cx="21" cy="21"/>
            </a:xfrm>
            <a:custGeom>
              <a:avLst/>
              <a:gdLst>
                <a:gd name="T0" fmla="*/ 1 w 17"/>
                <a:gd name="T1" fmla="*/ 0 h 17"/>
                <a:gd name="T2" fmla="*/ 20 w 17"/>
                <a:gd name="T3" fmla="*/ 2 h 17"/>
                <a:gd name="T4" fmla="*/ 16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3"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92" name="Freeform 421"/>
            <p:cNvSpPr>
              <a:spLocks/>
            </p:cNvSpPr>
            <p:nvPr/>
          </p:nvSpPr>
          <p:spPr bwMode="auto">
            <a:xfrm>
              <a:off x="2620" y="2202"/>
              <a:ext cx="22" cy="21"/>
            </a:xfrm>
            <a:custGeom>
              <a:avLst/>
              <a:gdLst>
                <a:gd name="T0" fmla="*/ 1 w 17"/>
                <a:gd name="T1" fmla="*/ 0 h 17"/>
                <a:gd name="T2" fmla="*/ 21 w 17"/>
                <a:gd name="T3" fmla="*/ 2 h 17"/>
                <a:gd name="T4" fmla="*/ 18 w 17"/>
                <a:gd name="T5" fmla="*/ 20 h 17"/>
                <a:gd name="T6" fmla="*/ 0 w 17"/>
                <a:gd name="T7" fmla="*/ 16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4" y="16"/>
                  </a:lnTo>
                  <a:lnTo>
                    <a:pt x="0" y="13"/>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93" name="Freeform 422"/>
            <p:cNvSpPr>
              <a:spLocks/>
            </p:cNvSpPr>
            <p:nvPr/>
          </p:nvSpPr>
          <p:spPr bwMode="auto">
            <a:xfrm>
              <a:off x="2633" y="2204"/>
              <a:ext cx="22" cy="21"/>
            </a:xfrm>
            <a:custGeom>
              <a:avLst/>
              <a:gdLst>
                <a:gd name="T0" fmla="*/ 1 w 17"/>
                <a:gd name="T1" fmla="*/ 0 h 17"/>
                <a:gd name="T2" fmla="*/ 21 w 17"/>
                <a:gd name="T3" fmla="*/ 0 h 17"/>
                <a:gd name="T4" fmla="*/ 18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0"/>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94" name="Freeform 423"/>
            <p:cNvSpPr>
              <a:spLocks/>
            </p:cNvSpPr>
            <p:nvPr/>
          </p:nvSpPr>
          <p:spPr bwMode="auto">
            <a:xfrm>
              <a:off x="2647" y="2204"/>
              <a:ext cx="22" cy="21"/>
            </a:xfrm>
            <a:custGeom>
              <a:avLst/>
              <a:gdLst>
                <a:gd name="T0" fmla="*/ 1 w 17"/>
                <a:gd name="T1" fmla="*/ 0 h 17"/>
                <a:gd name="T2" fmla="*/ 21 w 17"/>
                <a:gd name="T3" fmla="*/ 1 h 17"/>
                <a:gd name="T4" fmla="*/ 18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95" name="Freeform 424"/>
            <p:cNvSpPr>
              <a:spLocks/>
            </p:cNvSpPr>
            <p:nvPr/>
          </p:nvSpPr>
          <p:spPr bwMode="auto">
            <a:xfrm>
              <a:off x="2662" y="2205"/>
              <a:ext cx="22" cy="21"/>
            </a:xfrm>
            <a:custGeom>
              <a:avLst/>
              <a:gdLst>
                <a:gd name="T0" fmla="*/ 5 w 17"/>
                <a:gd name="T1" fmla="*/ 0 h 17"/>
                <a:gd name="T2" fmla="*/ 21 w 17"/>
                <a:gd name="T3" fmla="*/ 1 h 17"/>
                <a:gd name="T4" fmla="*/ 16 w 17"/>
                <a:gd name="T5" fmla="*/ 20 h 17"/>
                <a:gd name="T6" fmla="*/ 0 w 17"/>
                <a:gd name="T7" fmla="*/ 20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1"/>
                  </a:lnTo>
                  <a:lnTo>
                    <a:pt x="12" y="16"/>
                  </a:lnTo>
                  <a:lnTo>
                    <a:pt x="0" y="16"/>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96" name="Freeform 425"/>
            <p:cNvSpPr>
              <a:spLocks/>
            </p:cNvSpPr>
            <p:nvPr/>
          </p:nvSpPr>
          <p:spPr bwMode="auto">
            <a:xfrm>
              <a:off x="2703" y="2209"/>
              <a:ext cx="21" cy="21"/>
            </a:xfrm>
            <a:custGeom>
              <a:avLst/>
              <a:gdLst>
                <a:gd name="T0" fmla="*/ 1 w 17"/>
                <a:gd name="T1" fmla="*/ 0 h 17"/>
                <a:gd name="T2" fmla="*/ 20 w 17"/>
                <a:gd name="T3" fmla="*/ 1 h 17"/>
                <a:gd name="T4" fmla="*/ 17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97" name="Freeform 426"/>
            <p:cNvSpPr>
              <a:spLocks/>
            </p:cNvSpPr>
            <p:nvPr/>
          </p:nvSpPr>
          <p:spPr bwMode="auto">
            <a:xfrm>
              <a:off x="2713" y="2210"/>
              <a:ext cx="24" cy="21"/>
            </a:xfrm>
            <a:custGeom>
              <a:avLst/>
              <a:gdLst>
                <a:gd name="T0" fmla="*/ 1 w 19"/>
                <a:gd name="T1" fmla="*/ 0 h 17"/>
                <a:gd name="T2" fmla="*/ 23 w 19"/>
                <a:gd name="T3" fmla="*/ 4 h 17"/>
                <a:gd name="T4" fmla="*/ 21 w 19"/>
                <a:gd name="T5" fmla="*/ 20 h 17"/>
                <a:gd name="T6" fmla="*/ 0 w 19"/>
                <a:gd name="T7" fmla="*/ 16 h 17"/>
                <a:gd name="T8" fmla="*/ 1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 y="0"/>
                  </a:moveTo>
                  <a:lnTo>
                    <a:pt x="18" y="3"/>
                  </a:lnTo>
                  <a:lnTo>
                    <a:pt x="17" y="16"/>
                  </a:lnTo>
                  <a:lnTo>
                    <a:pt x="0" y="13"/>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98" name="Freeform 427"/>
            <p:cNvSpPr>
              <a:spLocks/>
            </p:cNvSpPr>
            <p:nvPr/>
          </p:nvSpPr>
          <p:spPr bwMode="auto">
            <a:xfrm>
              <a:off x="2735" y="2214"/>
              <a:ext cx="26" cy="21"/>
            </a:xfrm>
            <a:custGeom>
              <a:avLst/>
              <a:gdLst>
                <a:gd name="T0" fmla="*/ 1 w 21"/>
                <a:gd name="T1" fmla="*/ 0 h 17"/>
                <a:gd name="T2" fmla="*/ 25 w 21"/>
                <a:gd name="T3" fmla="*/ 0 h 17"/>
                <a:gd name="T4" fmla="*/ 24 w 21"/>
                <a:gd name="T5" fmla="*/ 20 h 17"/>
                <a:gd name="T6" fmla="*/ 0 w 21"/>
                <a:gd name="T7" fmla="*/ 17 h 17"/>
                <a:gd name="T8" fmla="*/ 1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 y="0"/>
                  </a:moveTo>
                  <a:lnTo>
                    <a:pt x="20" y="0"/>
                  </a:lnTo>
                  <a:lnTo>
                    <a:pt x="19"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599" name="Freeform 428"/>
            <p:cNvSpPr>
              <a:spLocks/>
            </p:cNvSpPr>
            <p:nvPr/>
          </p:nvSpPr>
          <p:spPr bwMode="auto">
            <a:xfrm>
              <a:off x="2759" y="2214"/>
              <a:ext cx="21" cy="21"/>
            </a:xfrm>
            <a:custGeom>
              <a:avLst/>
              <a:gdLst>
                <a:gd name="T0" fmla="*/ 1 w 17"/>
                <a:gd name="T1" fmla="*/ 0 h 17"/>
                <a:gd name="T2" fmla="*/ 20 w 17"/>
                <a:gd name="T3" fmla="*/ 2 h 17"/>
                <a:gd name="T4" fmla="*/ 17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00" name="Freeform 429"/>
            <p:cNvSpPr>
              <a:spLocks/>
            </p:cNvSpPr>
            <p:nvPr/>
          </p:nvSpPr>
          <p:spPr bwMode="auto">
            <a:xfrm>
              <a:off x="2811" y="2219"/>
              <a:ext cx="21" cy="21"/>
            </a:xfrm>
            <a:custGeom>
              <a:avLst/>
              <a:gdLst>
                <a:gd name="T0" fmla="*/ 4 w 17"/>
                <a:gd name="T1" fmla="*/ 0 h 17"/>
                <a:gd name="T2" fmla="*/ 20 w 17"/>
                <a:gd name="T3" fmla="*/ 1 h 17"/>
                <a:gd name="T4" fmla="*/ 15 w 17"/>
                <a:gd name="T5" fmla="*/ 20 h 17"/>
                <a:gd name="T6" fmla="*/ 0 w 17"/>
                <a:gd name="T7" fmla="*/ 20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1"/>
                  </a:lnTo>
                  <a:lnTo>
                    <a:pt x="12" y="16"/>
                  </a:lnTo>
                  <a:lnTo>
                    <a:pt x="0" y="16"/>
                  </a:lnTo>
                  <a:lnTo>
                    <a:pt x="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01" name="Freeform 430"/>
            <p:cNvSpPr>
              <a:spLocks/>
            </p:cNvSpPr>
            <p:nvPr/>
          </p:nvSpPr>
          <p:spPr bwMode="auto">
            <a:xfrm>
              <a:off x="2816" y="2220"/>
              <a:ext cx="38" cy="21"/>
            </a:xfrm>
            <a:custGeom>
              <a:avLst/>
              <a:gdLst>
                <a:gd name="T0" fmla="*/ 1 w 30"/>
                <a:gd name="T1" fmla="*/ 0 h 17"/>
                <a:gd name="T2" fmla="*/ 37 w 30"/>
                <a:gd name="T3" fmla="*/ 2 h 17"/>
                <a:gd name="T4" fmla="*/ 35 w 30"/>
                <a:gd name="T5" fmla="*/ 20 h 17"/>
                <a:gd name="T6" fmla="*/ 0 w 30"/>
                <a:gd name="T7" fmla="*/ 15 h 17"/>
                <a:gd name="T8" fmla="*/ 1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1" y="0"/>
                  </a:moveTo>
                  <a:lnTo>
                    <a:pt x="29" y="2"/>
                  </a:lnTo>
                  <a:lnTo>
                    <a:pt x="28" y="16"/>
                  </a:lnTo>
                  <a:lnTo>
                    <a:pt x="0" y="12"/>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02" name="Freeform 431"/>
            <p:cNvSpPr>
              <a:spLocks/>
            </p:cNvSpPr>
            <p:nvPr/>
          </p:nvSpPr>
          <p:spPr bwMode="auto">
            <a:xfrm>
              <a:off x="2851" y="2223"/>
              <a:ext cx="42" cy="21"/>
            </a:xfrm>
            <a:custGeom>
              <a:avLst/>
              <a:gdLst>
                <a:gd name="T0" fmla="*/ 1 w 33"/>
                <a:gd name="T1" fmla="*/ 0 h 17"/>
                <a:gd name="T2" fmla="*/ 41 w 33"/>
                <a:gd name="T3" fmla="*/ 2 h 17"/>
                <a:gd name="T4" fmla="*/ 41 w 33"/>
                <a:gd name="T5" fmla="*/ 20 h 17"/>
                <a:gd name="T6" fmla="*/ 0 w 33"/>
                <a:gd name="T7" fmla="*/ 17 h 17"/>
                <a:gd name="T8" fmla="*/ 1 w 33"/>
                <a:gd name="T9" fmla="*/ 0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a:moveTo>
                    <a:pt x="1" y="0"/>
                  </a:moveTo>
                  <a:lnTo>
                    <a:pt x="32" y="2"/>
                  </a:lnTo>
                  <a:lnTo>
                    <a:pt x="32"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03" name="Freeform 432"/>
            <p:cNvSpPr>
              <a:spLocks/>
            </p:cNvSpPr>
            <p:nvPr/>
          </p:nvSpPr>
          <p:spPr bwMode="auto">
            <a:xfrm>
              <a:off x="2927" y="2229"/>
              <a:ext cx="22" cy="21"/>
            </a:xfrm>
            <a:custGeom>
              <a:avLst/>
              <a:gdLst>
                <a:gd name="T0" fmla="*/ 0 w 17"/>
                <a:gd name="T1" fmla="*/ 0 h 17"/>
                <a:gd name="T2" fmla="*/ 21 w 17"/>
                <a:gd name="T3" fmla="*/ 0 h 17"/>
                <a:gd name="T4" fmla="*/ 18 w 17"/>
                <a:gd name="T5" fmla="*/ 20 h 17"/>
                <a:gd name="T6" fmla="*/ 0 w 17"/>
                <a:gd name="T7" fmla="*/ 2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4" y="16"/>
                  </a:lnTo>
                  <a:lnTo>
                    <a:pt x="0" y="16"/>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04" name="Freeform 433"/>
            <p:cNvSpPr>
              <a:spLocks/>
            </p:cNvSpPr>
            <p:nvPr/>
          </p:nvSpPr>
          <p:spPr bwMode="auto">
            <a:xfrm>
              <a:off x="2936" y="2229"/>
              <a:ext cx="38" cy="21"/>
            </a:xfrm>
            <a:custGeom>
              <a:avLst/>
              <a:gdLst>
                <a:gd name="T0" fmla="*/ 1 w 30"/>
                <a:gd name="T1" fmla="*/ 0 h 17"/>
                <a:gd name="T2" fmla="*/ 37 w 30"/>
                <a:gd name="T3" fmla="*/ 4 h 17"/>
                <a:gd name="T4" fmla="*/ 35 w 30"/>
                <a:gd name="T5" fmla="*/ 20 h 17"/>
                <a:gd name="T6" fmla="*/ 0 w 30"/>
                <a:gd name="T7" fmla="*/ 15 h 17"/>
                <a:gd name="T8" fmla="*/ 1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1" y="0"/>
                  </a:moveTo>
                  <a:lnTo>
                    <a:pt x="29" y="3"/>
                  </a:lnTo>
                  <a:lnTo>
                    <a:pt x="28" y="16"/>
                  </a:lnTo>
                  <a:lnTo>
                    <a:pt x="0" y="12"/>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05" name="Freeform 434"/>
            <p:cNvSpPr>
              <a:spLocks/>
            </p:cNvSpPr>
            <p:nvPr/>
          </p:nvSpPr>
          <p:spPr bwMode="auto">
            <a:xfrm>
              <a:off x="2972" y="2232"/>
              <a:ext cx="30" cy="21"/>
            </a:xfrm>
            <a:custGeom>
              <a:avLst/>
              <a:gdLst>
                <a:gd name="T0" fmla="*/ 1 w 24"/>
                <a:gd name="T1" fmla="*/ 0 h 17"/>
                <a:gd name="T2" fmla="*/ 29 w 24"/>
                <a:gd name="T3" fmla="*/ 2 h 17"/>
                <a:gd name="T4" fmla="*/ 28 w 24"/>
                <a:gd name="T5" fmla="*/ 20 h 17"/>
                <a:gd name="T6" fmla="*/ 0 w 24"/>
                <a:gd name="T7" fmla="*/ 16 h 17"/>
                <a:gd name="T8" fmla="*/ 1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1" y="0"/>
                  </a:moveTo>
                  <a:lnTo>
                    <a:pt x="23" y="2"/>
                  </a:lnTo>
                  <a:lnTo>
                    <a:pt x="22" y="16"/>
                  </a:lnTo>
                  <a:lnTo>
                    <a:pt x="0" y="13"/>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06" name="Freeform 435"/>
            <p:cNvSpPr>
              <a:spLocks/>
            </p:cNvSpPr>
            <p:nvPr/>
          </p:nvSpPr>
          <p:spPr bwMode="auto">
            <a:xfrm>
              <a:off x="3035" y="2239"/>
              <a:ext cx="22" cy="21"/>
            </a:xfrm>
            <a:custGeom>
              <a:avLst/>
              <a:gdLst>
                <a:gd name="T0" fmla="*/ 3 w 17"/>
                <a:gd name="T1" fmla="*/ 0 h 17"/>
                <a:gd name="T2" fmla="*/ 21 w 17"/>
                <a:gd name="T3" fmla="*/ 2 h 17"/>
                <a:gd name="T4" fmla="*/ 17 w 17"/>
                <a:gd name="T5" fmla="*/ 20 h 17"/>
                <a:gd name="T6" fmla="*/ 0 w 17"/>
                <a:gd name="T7" fmla="*/ 17 h 17"/>
                <a:gd name="T8" fmla="*/ 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3" y="16"/>
                  </a:lnTo>
                  <a:lnTo>
                    <a:pt x="0" y="14"/>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07" name="Freeform 436"/>
            <p:cNvSpPr>
              <a:spLocks/>
            </p:cNvSpPr>
            <p:nvPr/>
          </p:nvSpPr>
          <p:spPr bwMode="auto">
            <a:xfrm>
              <a:off x="3052" y="2241"/>
              <a:ext cx="25" cy="21"/>
            </a:xfrm>
            <a:custGeom>
              <a:avLst/>
              <a:gdLst>
                <a:gd name="T0" fmla="*/ 3 w 20"/>
                <a:gd name="T1" fmla="*/ 0 h 17"/>
                <a:gd name="T2" fmla="*/ 24 w 20"/>
                <a:gd name="T3" fmla="*/ 2 h 17"/>
                <a:gd name="T4" fmla="*/ 21 w 20"/>
                <a:gd name="T5" fmla="*/ 20 h 17"/>
                <a:gd name="T6" fmla="*/ 0 w 20"/>
                <a:gd name="T7" fmla="*/ 15 h 17"/>
                <a:gd name="T8" fmla="*/ 3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 y="0"/>
                  </a:moveTo>
                  <a:lnTo>
                    <a:pt x="19" y="2"/>
                  </a:lnTo>
                  <a:lnTo>
                    <a:pt x="17" y="16"/>
                  </a:lnTo>
                  <a:lnTo>
                    <a:pt x="0" y="12"/>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08" name="Freeform 437"/>
            <p:cNvSpPr>
              <a:spLocks/>
            </p:cNvSpPr>
            <p:nvPr/>
          </p:nvSpPr>
          <p:spPr bwMode="auto">
            <a:xfrm>
              <a:off x="3073" y="2244"/>
              <a:ext cx="23" cy="21"/>
            </a:xfrm>
            <a:custGeom>
              <a:avLst/>
              <a:gdLst>
                <a:gd name="T0" fmla="*/ 3 w 18"/>
                <a:gd name="T1" fmla="*/ 0 h 17"/>
                <a:gd name="T2" fmla="*/ 22 w 18"/>
                <a:gd name="T3" fmla="*/ 2 h 17"/>
                <a:gd name="T4" fmla="*/ 18 w 18"/>
                <a:gd name="T5" fmla="*/ 20 h 17"/>
                <a:gd name="T6" fmla="*/ 0 w 18"/>
                <a:gd name="T7" fmla="*/ 17 h 17"/>
                <a:gd name="T8" fmla="*/ 3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2" y="0"/>
                  </a:moveTo>
                  <a:lnTo>
                    <a:pt x="17" y="2"/>
                  </a:lnTo>
                  <a:lnTo>
                    <a:pt x="14" y="16"/>
                  </a:lnTo>
                  <a:lnTo>
                    <a:pt x="0" y="14"/>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09" name="Freeform 438"/>
            <p:cNvSpPr>
              <a:spLocks/>
            </p:cNvSpPr>
            <p:nvPr/>
          </p:nvSpPr>
          <p:spPr bwMode="auto">
            <a:xfrm>
              <a:off x="3091" y="2246"/>
              <a:ext cx="22" cy="21"/>
            </a:xfrm>
            <a:custGeom>
              <a:avLst/>
              <a:gdLst>
                <a:gd name="T0" fmla="*/ 4 w 17"/>
                <a:gd name="T1" fmla="*/ 0 h 17"/>
                <a:gd name="T2" fmla="*/ 21 w 17"/>
                <a:gd name="T3" fmla="*/ 2 h 17"/>
                <a:gd name="T4" fmla="*/ 18 w 17"/>
                <a:gd name="T5" fmla="*/ 20 h 17"/>
                <a:gd name="T6" fmla="*/ 0 w 17"/>
                <a:gd name="T7" fmla="*/ 15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2"/>
                  </a:lnTo>
                  <a:lnTo>
                    <a:pt x="14" y="16"/>
                  </a:lnTo>
                  <a:lnTo>
                    <a:pt x="0" y="12"/>
                  </a:lnTo>
                  <a:lnTo>
                    <a:pt x="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10" name="Freeform 439"/>
            <p:cNvSpPr>
              <a:spLocks/>
            </p:cNvSpPr>
            <p:nvPr/>
          </p:nvSpPr>
          <p:spPr bwMode="auto">
            <a:xfrm>
              <a:off x="3144" y="2255"/>
              <a:ext cx="22" cy="21"/>
            </a:xfrm>
            <a:custGeom>
              <a:avLst/>
              <a:gdLst>
                <a:gd name="T0" fmla="*/ 4 w 17"/>
                <a:gd name="T1" fmla="*/ 0 h 17"/>
                <a:gd name="T2" fmla="*/ 21 w 17"/>
                <a:gd name="T3" fmla="*/ 1 h 17"/>
                <a:gd name="T4" fmla="*/ 16 w 17"/>
                <a:gd name="T5" fmla="*/ 20 h 17"/>
                <a:gd name="T6" fmla="*/ 0 w 17"/>
                <a:gd name="T7" fmla="*/ 16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1"/>
                  </a:lnTo>
                  <a:lnTo>
                    <a:pt x="12" y="16"/>
                  </a:lnTo>
                  <a:lnTo>
                    <a:pt x="0" y="13"/>
                  </a:lnTo>
                  <a:lnTo>
                    <a:pt x="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11" name="Freeform 440"/>
            <p:cNvSpPr>
              <a:spLocks/>
            </p:cNvSpPr>
            <p:nvPr/>
          </p:nvSpPr>
          <p:spPr bwMode="auto">
            <a:xfrm>
              <a:off x="3155" y="2256"/>
              <a:ext cx="21" cy="21"/>
            </a:xfrm>
            <a:custGeom>
              <a:avLst/>
              <a:gdLst>
                <a:gd name="T0" fmla="*/ 2 w 17"/>
                <a:gd name="T1" fmla="*/ 0 h 17"/>
                <a:gd name="T2" fmla="*/ 20 w 17"/>
                <a:gd name="T3" fmla="*/ 2 h 17"/>
                <a:gd name="T4" fmla="*/ 15 w 17"/>
                <a:gd name="T5" fmla="*/ 20 h 17"/>
                <a:gd name="T6" fmla="*/ 0 w 17"/>
                <a:gd name="T7" fmla="*/ 16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2" y="16"/>
                  </a:lnTo>
                  <a:lnTo>
                    <a:pt x="0" y="13"/>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12" name="Freeform 441"/>
            <p:cNvSpPr>
              <a:spLocks/>
            </p:cNvSpPr>
            <p:nvPr/>
          </p:nvSpPr>
          <p:spPr bwMode="auto">
            <a:xfrm>
              <a:off x="3167" y="2258"/>
              <a:ext cx="22" cy="21"/>
            </a:xfrm>
            <a:custGeom>
              <a:avLst/>
              <a:gdLst>
                <a:gd name="T0" fmla="*/ 5 w 17"/>
                <a:gd name="T1" fmla="*/ 0 h 17"/>
                <a:gd name="T2" fmla="*/ 21 w 17"/>
                <a:gd name="T3" fmla="*/ 4 h 17"/>
                <a:gd name="T4" fmla="*/ 17 w 17"/>
                <a:gd name="T5" fmla="*/ 20 h 17"/>
                <a:gd name="T6" fmla="*/ 0 w 17"/>
                <a:gd name="T7" fmla="*/ 16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3" y="16"/>
                  </a:lnTo>
                  <a:lnTo>
                    <a:pt x="0" y="13"/>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13" name="Freeform 442"/>
            <p:cNvSpPr>
              <a:spLocks/>
            </p:cNvSpPr>
            <p:nvPr/>
          </p:nvSpPr>
          <p:spPr bwMode="auto">
            <a:xfrm>
              <a:off x="2595" y="2246"/>
              <a:ext cx="21" cy="21"/>
            </a:xfrm>
            <a:custGeom>
              <a:avLst/>
              <a:gdLst>
                <a:gd name="T0" fmla="*/ 0 w 17"/>
                <a:gd name="T1" fmla="*/ 2 h 17"/>
                <a:gd name="T2" fmla="*/ 17 w 17"/>
                <a:gd name="T3" fmla="*/ 0 h 17"/>
                <a:gd name="T4" fmla="*/ 20 w 17"/>
                <a:gd name="T5" fmla="*/ 16 h 17"/>
                <a:gd name="T6" fmla="*/ 2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3"/>
                  </a:lnTo>
                  <a:lnTo>
                    <a:pt x="2"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14" name="Freeform 443"/>
            <p:cNvSpPr>
              <a:spLocks/>
            </p:cNvSpPr>
            <p:nvPr/>
          </p:nvSpPr>
          <p:spPr bwMode="auto">
            <a:xfrm>
              <a:off x="2608" y="2244"/>
              <a:ext cx="21" cy="21"/>
            </a:xfrm>
            <a:custGeom>
              <a:avLst/>
              <a:gdLst>
                <a:gd name="T0" fmla="*/ 0 w 17"/>
                <a:gd name="T1" fmla="*/ 2 h 17"/>
                <a:gd name="T2" fmla="*/ 16 w 17"/>
                <a:gd name="T3" fmla="*/ 0 h 17"/>
                <a:gd name="T4" fmla="*/ 20 w 17"/>
                <a:gd name="T5" fmla="*/ 17 h 17"/>
                <a:gd name="T6" fmla="*/ 1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4"/>
                  </a:lnTo>
                  <a:lnTo>
                    <a:pt x="1"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15" name="Freeform 444"/>
            <p:cNvSpPr>
              <a:spLocks/>
            </p:cNvSpPr>
            <p:nvPr/>
          </p:nvSpPr>
          <p:spPr bwMode="auto">
            <a:xfrm>
              <a:off x="2620" y="2242"/>
              <a:ext cx="22" cy="21"/>
            </a:xfrm>
            <a:custGeom>
              <a:avLst/>
              <a:gdLst>
                <a:gd name="T0" fmla="*/ 0 w 17"/>
                <a:gd name="T1" fmla="*/ 1 h 17"/>
                <a:gd name="T2" fmla="*/ 18 w 17"/>
                <a:gd name="T3" fmla="*/ 0 h 17"/>
                <a:gd name="T4" fmla="*/ 21 w 17"/>
                <a:gd name="T5" fmla="*/ 16 h 17"/>
                <a:gd name="T6" fmla="*/ 1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3"/>
                  </a:lnTo>
                  <a:lnTo>
                    <a:pt x="1"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16" name="Freeform 445"/>
            <p:cNvSpPr>
              <a:spLocks/>
            </p:cNvSpPr>
            <p:nvPr/>
          </p:nvSpPr>
          <p:spPr bwMode="auto">
            <a:xfrm>
              <a:off x="2633" y="2241"/>
              <a:ext cx="22" cy="21"/>
            </a:xfrm>
            <a:custGeom>
              <a:avLst/>
              <a:gdLst>
                <a:gd name="T0" fmla="*/ 0 w 17"/>
                <a:gd name="T1" fmla="*/ 1 h 17"/>
                <a:gd name="T2" fmla="*/ 18 w 17"/>
                <a:gd name="T3" fmla="*/ 0 h 17"/>
                <a:gd name="T4" fmla="*/ 21 w 17"/>
                <a:gd name="T5" fmla="*/ 17 h 17"/>
                <a:gd name="T6" fmla="*/ 1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4"/>
                  </a:lnTo>
                  <a:lnTo>
                    <a:pt x="1"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17" name="Freeform 446"/>
            <p:cNvSpPr>
              <a:spLocks/>
            </p:cNvSpPr>
            <p:nvPr/>
          </p:nvSpPr>
          <p:spPr bwMode="auto">
            <a:xfrm>
              <a:off x="2647" y="2239"/>
              <a:ext cx="22" cy="21"/>
            </a:xfrm>
            <a:custGeom>
              <a:avLst/>
              <a:gdLst>
                <a:gd name="T0" fmla="*/ 0 w 17"/>
                <a:gd name="T1" fmla="*/ 2 h 17"/>
                <a:gd name="T2" fmla="*/ 18 w 17"/>
                <a:gd name="T3" fmla="*/ 0 h 17"/>
                <a:gd name="T4" fmla="*/ 21 w 17"/>
                <a:gd name="T5" fmla="*/ 17 h 17"/>
                <a:gd name="T6" fmla="*/ 1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4"/>
                  </a:lnTo>
                  <a:lnTo>
                    <a:pt x="1"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18" name="Freeform 447"/>
            <p:cNvSpPr>
              <a:spLocks/>
            </p:cNvSpPr>
            <p:nvPr/>
          </p:nvSpPr>
          <p:spPr bwMode="auto">
            <a:xfrm>
              <a:off x="2662" y="2239"/>
              <a:ext cx="22" cy="21"/>
            </a:xfrm>
            <a:custGeom>
              <a:avLst/>
              <a:gdLst>
                <a:gd name="T0" fmla="*/ 0 w 17"/>
                <a:gd name="T1" fmla="*/ 0 h 17"/>
                <a:gd name="T2" fmla="*/ 16 w 17"/>
                <a:gd name="T3" fmla="*/ 0 h 17"/>
                <a:gd name="T4" fmla="*/ 21 w 17"/>
                <a:gd name="T5" fmla="*/ 17 h 17"/>
                <a:gd name="T6" fmla="*/ 5 w 17"/>
                <a:gd name="T7" fmla="*/ 2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2" y="0"/>
                  </a:lnTo>
                  <a:lnTo>
                    <a:pt x="16" y="14"/>
                  </a:lnTo>
                  <a:lnTo>
                    <a:pt x="4" y="16"/>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19" name="Freeform 448"/>
            <p:cNvSpPr>
              <a:spLocks/>
            </p:cNvSpPr>
            <p:nvPr/>
          </p:nvSpPr>
          <p:spPr bwMode="auto">
            <a:xfrm>
              <a:off x="2703" y="2234"/>
              <a:ext cx="21" cy="21"/>
            </a:xfrm>
            <a:custGeom>
              <a:avLst/>
              <a:gdLst>
                <a:gd name="T0" fmla="*/ 0 w 17"/>
                <a:gd name="T1" fmla="*/ 1 h 17"/>
                <a:gd name="T2" fmla="*/ 17 w 17"/>
                <a:gd name="T3" fmla="*/ 0 h 17"/>
                <a:gd name="T4" fmla="*/ 20 w 17"/>
                <a:gd name="T5" fmla="*/ 20 h 17"/>
                <a:gd name="T6" fmla="*/ 1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6"/>
                  </a:lnTo>
                  <a:lnTo>
                    <a:pt x="1"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20" name="Freeform 449"/>
            <p:cNvSpPr>
              <a:spLocks/>
            </p:cNvSpPr>
            <p:nvPr/>
          </p:nvSpPr>
          <p:spPr bwMode="auto">
            <a:xfrm>
              <a:off x="2713" y="2231"/>
              <a:ext cx="24" cy="21"/>
            </a:xfrm>
            <a:custGeom>
              <a:avLst/>
              <a:gdLst>
                <a:gd name="T0" fmla="*/ 0 w 19"/>
                <a:gd name="T1" fmla="*/ 2 h 17"/>
                <a:gd name="T2" fmla="*/ 21 w 19"/>
                <a:gd name="T3" fmla="*/ 0 h 17"/>
                <a:gd name="T4" fmla="*/ 23 w 19"/>
                <a:gd name="T5" fmla="*/ 16 h 17"/>
                <a:gd name="T6" fmla="*/ 1 w 19"/>
                <a:gd name="T7" fmla="*/ 20 h 17"/>
                <a:gd name="T8" fmla="*/ 0 w 19"/>
                <a:gd name="T9" fmla="*/ 2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2"/>
                  </a:moveTo>
                  <a:lnTo>
                    <a:pt x="17" y="0"/>
                  </a:lnTo>
                  <a:lnTo>
                    <a:pt x="18" y="13"/>
                  </a:lnTo>
                  <a:lnTo>
                    <a:pt x="1"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21" name="Freeform 450"/>
            <p:cNvSpPr>
              <a:spLocks/>
            </p:cNvSpPr>
            <p:nvPr/>
          </p:nvSpPr>
          <p:spPr bwMode="auto">
            <a:xfrm>
              <a:off x="2735" y="2230"/>
              <a:ext cx="26" cy="21"/>
            </a:xfrm>
            <a:custGeom>
              <a:avLst/>
              <a:gdLst>
                <a:gd name="T0" fmla="*/ 0 w 21"/>
                <a:gd name="T1" fmla="*/ 1 h 17"/>
                <a:gd name="T2" fmla="*/ 24 w 21"/>
                <a:gd name="T3" fmla="*/ 0 h 17"/>
                <a:gd name="T4" fmla="*/ 25 w 21"/>
                <a:gd name="T5" fmla="*/ 16 h 17"/>
                <a:gd name="T6" fmla="*/ 1 w 21"/>
                <a:gd name="T7" fmla="*/ 20 h 17"/>
                <a:gd name="T8" fmla="*/ 0 w 21"/>
                <a:gd name="T9" fmla="*/ 1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
                  </a:moveTo>
                  <a:lnTo>
                    <a:pt x="19" y="0"/>
                  </a:lnTo>
                  <a:lnTo>
                    <a:pt x="20" y="13"/>
                  </a:lnTo>
                  <a:lnTo>
                    <a:pt x="1"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22" name="Freeform 451"/>
            <p:cNvSpPr>
              <a:spLocks/>
            </p:cNvSpPr>
            <p:nvPr/>
          </p:nvSpPr>
          <p:spPr bwMode="auto">
            <a:xfrm>
              <a:off x="2759" y="2229"/>
              <a:ext cx="21" cy="21"/>
            </a:xfrm>
            <a:custGeom>
              <a:avLst/>
              <a:gdLst>
                <a:gd name="T0" fmla="*/ 0 w 17"/>
                <a:gd name="T1" fmla="*/ 1 h 17"/>
                <a:gd name="T2" fmla="*/ 17 w 17"/>
                <a:gd name="T3" fmla="*/ 0 h 17"/>
                <a:gd name="T4" fmla="*/ 20 w 17"/>
                <a:gd name="T5" fmla="*/ 20 h 17"/>
                <a:gd name="T6" fmla="*/ 1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6"/>
                  </a:lnTo>
                  <a:lnTo>
                    <a:pt x="1"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23" name="Freeform 452"/>
            <p:cNvSpPr>
              <a:spLocks/>
            </p:cNvSpPr>
            <p:nvPr/>
          </p:nvSpPr>
          <p:spPr bwMode="auto">
            <a:xfrm>
              <a:off x="2811" y="2225"/>
              <a:ext cx="21" cy="21"/>
            </a:xfrm>
            <a:custGeom>
              <a:avLst/>
              <a:gdLst>
                <a:gd name="T0" fmla="*/ 0 w 17"/>
                <a:gd name="T1" fmla="*/ 0 h 17"/>
                <a:gd name="T2" fmla="*/ 15 w 17"/>
                <a:gd name="T3" fmla="*/ 0 h 17"/>
                <a:gd name="T4" fmla="*/ 20 w 17"/>
                <a:gd name="T5" fmla="*/ 20 h 17"/>
                <a:gd name="T6" fmla="*/ 4 w 17"/>
                <a:gd name="T7" fmla="*/ 2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2" y="0"/>
                  </a:lnTo>
                  <a:lnTo>
                    <a:pt x="16" y="16"/>
                  </a:lnTo>
                  <a:lnTo>
                    <a:pt x="3" y="16"/>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24" name="Freeform 453"/>
            <p:cNvSpPr>
              <a:spLocks/>
            </p:cNvSpPr>
            <p:nvPr/>
          </p:nvSpPr>
          <p:spPr bwMode="auto">
            <a:xfrm>
              <a:off x="2816" y="2223"/>
              <a:ext cx="38" cy="21"/>
            </a:xfrm>
            <a:custGeom>
              <a:avLst/>
              <a:gdLst>
                <a:gd name="T0" fmla="*/ 0 w 30"/>
                <a:gd name="T1" fmla="*/ 2 h 17"/>
                <a:gd name="T2" fmla="*/ 35 w 30"/>
                <a:gd name="T3" fmla="*/ 0 h 17"/>
                <a:gd name="T4" fmla="*/ 37 w 30"/>
                <a:gd name="T5" fmla="*/ 17 h 17"/>
                <a:gd name="T6" fmla="*/ 1 w 30"/>
                <a:gd name="T7" fmla="*/ 20 h 17"/>
                <a:gd name="T8" fmla="*/ 0 w 30"/>
                <a:gd name="T9" fmla="*/ 2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2"/>
                  </a:moveTo>
                  <a:lnTo>
                    <a:pt x="28" y="0"/>
                  </a:lnTo>
                  <a:lnTo>
                    <a:pt x="29" y="14"/>
                  </a:lnTo>
                  <a:lnTo>
                    <a:pt x="1"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25" name="Freeform 454"/>
            <p:cNvSpPr>
              <a:spLocks/>
            </p:cNvSpPr>
            <p:nvPr/>
          </p:nvSpPr>
          <p:spPr bwMode="auto">
            <a:xfrm>
              <a:off x="2851" y="2223"/>
              <a:ext cx="28" cy="21"/>
            </a:xfrm>
            <a:custGeom>
              <a:avLst/>
              <a:gdLst>
                <a:gd name="T0" fmla="*/ 1 w 22"/>
                <a:gd name="T1" fmla="*/ 0 h 17"/>
                <a:gd name="T2" fmla="*/ 27 w 22"/>
                <a:gd name="T3" fmla="*/ 2 h 17"/>
                <a:gd name="T4" fmla="*/ 25 w 22"/>
                <a:gd name="T5" fmla="*/ 20 h 17"/>
                <a:gd name="T6" fmla="*/ 0 w 22"/>
                <a:gd name="T7" fmla="*/ 17 h 17"/>
                <a:gd name="T8" fmla="*/ 1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1" y="0"/>
                  </a:moveTo>
                  <a:lnTo>
                    <a:pt x="21" y="2"/>
                  </a:lnTo>
                  <a:lnTo>
                    <a:pt x="20"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26" name="Freeform 455"/>
            <p:cNvSpPr>
              <a:spLocks/>
            </p:cNvSpPr>
            <p:nvPr/>
          </p:nvSpPr>
          <p:spPr bwMode="auto">
            <a:xfrm>
              <a:off x="2877" y="2225"/>
              <a:ext cx="26" cy="21"/>
            </a:xfrm>
            <a:custGeom>
              <a:avLst/>
              <a:gdLst>
                <a:gd name="T0" fmla="*/ 1 w 21"/>
                <a:gd name="T1" fmla="*/ 0 h 17"/>
                <a:gd name="T2" fmla="*/ 25 w 21"/>
                <a:gd name="T3" fmla="*/ 2 h 17"/>
                <a:gd name="T4" fmla="*/ 24 w 21"/>
                <a:gd name="T5" fmla="*/ 20 h 17"/>
                <a:gd name="T6" fmla="*/ 0 w 21"/>
                <a:gd name="T7" fmla="*/ 16 h 17"/>
                <a:gd name="T8" fmla="*/ 1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 y="0"/>
                  </a:moveTo>
                  <a:lnTo>
                    <a:pt x="20" y="2"/>
                  </a:lnTo>
                  <a:lnTo>
                    <a:pt x="19" y="16"/>
                  </a:lnTo>
                  <a:lnTo>
                    <a:pt x="0" y="13"/>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27" name="Freeform 456"/>
            <p:cNvSpPr>
              <a:spLocks/>
            </p:cNvSpPr>
            <p:nvPr/>
          </p:nvSpPr>
          <p:spPr bwMode="auto">
            <a:xfrm>
              <a:off x="2901" y="2228"/>
              <a:ext cx="24" cy="21"/>
            </a:xfrm>
            <a:custGeom>
              <a:avLst/>
              <a:gdLst>
                <a:gd name="T0" fmla="*/ 1 w 19"/>
                <a:gd name="T1" fmla="*/ 0 h 17"/>
                <a:gd name="T2" fmla="*/ 23 w 19"/>
                <a:gd name="T3" fmla="*/ 1 h 17"/>
                <a:gd name="T4" fmla="*/ 21 w 19"/>
                <a:gd name="T5" fmla="*/ 20 h 17"/>
                <a:gd name="T6" fmla="*/ 0 w 19"/>
                <a:gd name="T7" fmla="*/ 16 h 17"/>
                <a:gd name="T8" fmla="*/ 1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 y="0"/>
                  </a:moveTo>
                  <a:lnTo>
                    <a:pt x="18" y="1"/>
                  </a:lnTo>
                  <a:lnTo>
                    <a:pt x="17" y="16"/>
                  </a:lnTo>
                  <a:lnTo>
                    <a:pt x="0" y="13"/>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28" name="Freeform 457"/>
            <p:cNvSpPr>
              <a:spLocks/>
            </p:cNvSpPr>
            <p:nvPr/>
          </p:nvSpPr>
          <p:spPr bwMode="auto">
            <a:xfrm>
              <a:off x="2922" y="2229"/>
              <a:ext cx="23" cy="21"/>
            </a:xfrm>
            <a:custGeom>
              <a:avLst/>
              <a:gdLst>
                <a:gd name="T0" fmla="*/ 1 w 18"/>
                <a:gd name="T1" fmla="*/ 0 h 17"/>
                <a:gd name="T2" fmla="*/ 22 w 18"/>
                <a:gd name="T3" fmla="*/ 1 h 17"/>
                <a:gd name="T4" fmla="*/ 20 w 18"/>
                <a:gd name="T5" fmla="*/ 20 h 17"/>
                <a:gd name="T6" fmla="*/ 0 w 18"/>
                <a:gd name="T7" fmla="*/ 17 h 17"/>
                <a:gd name="T8" fmla="*/ 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 y="0"/>
                  </a:moveTo>
                  <a:lnTo>
                    <a:pt x="17" y="1"/>
                  </a:lnTo>
                  <a:lnTo>
                    <a:pt x="16"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29" name="Freeform 458"/>
            <p:cNvSpPr>
              <a:spLocks/>
            </p:cNvSpPr>
            <p:nvPr/>
          </p:nvSpPr>
          <p:spPr bwMode="auto">
            <a:xfrm>
              <a:off x="2943" y="2230"/>
              <a:ext cx="21" cy="21"/>
            </a:xfrm>
            <a:custGeom>
              <a:avLst/>
              <a:gdLst>
                <a:gd name="T0" fmla="*/ 1 w 17"/>
                <a:gd name="T1" fmla="*/ 0 h 17"/>
                <a:gd name="T2" fmla="*/ 20 w 17"/>
                <a:gd name="T3" fmla="*/ 2 h 17"/>
                <a:gd name="T4" fmla="*/ 19 w 17"/>
                <a:gd name="T5" fmla="*/ 20 h 17"/>
                <a:gd name="T6" fmla="*/ 0 w 17"/>
                <a:gd name="T7" fmla="*/ 16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5" y="16"/>
                  </a:lnTo>
                  <a:lnTo>
                    <a:pt x="0" y="13"/>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30" name="Freeform 459"/>
            <p:cNvSpPr>
              <a:spLocks/>
            </p:cNvSpPr>
            <p:nvPr/>
          </p:nvSpPr>
          <p:spPr bwMode="auto">
            <a:xfrm>
              <a:off x="2962" y="2232"/>
              <a:ext cx="21" cy="21"/>
            </a:xfrm>
            <a:custGeom>
              <a:avLst/>
              <a:gdLst>
                <a:gd name="T0" fmla="*/ 1 w 17"/>
                <a:gd name="T1" fmla="*/ 0 h 17"/>
                <a:gd name="T2" fmla="*/ 20 w 17"/>
                <a:gd name="T3" fmla="*/ 1 h 17"/>
                <a:gd name="T4" fmla="*/ 20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6"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31" name="Freeform 460"/>
            <p:cNvSpPr>
              <a:spLocks/>
            </p:cNvSpPr>
            <p:nvPr/>
          </p:nvSpPr>
          <p:spPr bwMode="auto">
            <a:xfrm>
              <a:off x="2978" y="2234"/>
              <a:ext cx="22" cy="21"/>
            </a:xfrm>
            <a:custGeom>
              <a:avLst/>
              <a:gdLst>
                <a:gd name="T0" fmla="*/ 0 w 17"/>
                <a:gd name="T1" fmla="*/ 0 h 17"/>
                <a:gd name="T2" fmla="*/ 21 w 17"/>
                <a:gd name="T3" fmla="*/ 1 h 17"/>
                <a:gd name="T4" fmla="*/ 18 w 17"/>
                <a:gd name="T5" fmla="*/ 20 h 17"/>
                <a:gd name="T6" fmla="*/ 0 w 17"/>
                <a:gd name="T7" fmla="*/ 17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
                  </a:lnTo>
                  <a:lnTo>
                    <a:pt x="14" y="16"/>
                  </a:lnTo>
                  <a:lnTo>
                    <a:pt x="0" y="14"/>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32" name="Freeform 461"/>
            <p:cNvSpPr>
              <a:spLocks/>
            </p:cNvSpPr>
            <p:nvPr/>
          </p:nvSpPr>
          <p:spPr bwMode="auto">
            <a:xfrm>
              <a:off x="2993" y="2235"/>
              <a:ext cx="22" cy="21"/>
            </a:xfrm>
            <a:custGeom>
              <a:avLst/>
              <a:gdLst>
                <a:gd name="T0" fmla="*/ 1 w 17"/>
                <a:gd name="T1" fmla="*/ 0 h 17"/>
                <a:gd name="T2" fmla="*/ 21 w 17"/>
                <a:gd name="T3" fmla="*/ 2 h 17"/>
                <a:gd name="T4" fmla="*/ 21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6"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33" name="Freeform 462"/>
            <p:cNvSpPr>
              <a:spLocks/>
            </p:cNvSpPr>
            <p:nvPr/>
          </p:nvSpPr>
          <p:spPr bwMode="auto">
            <a:xfrm>
              <a:off x="3009" y="2237"/>
              <a:ext cx="21" cy="21"/>
            </a:xfrm>
            <a:custGeom>
              <a:avLst/>
              <a:gdLst>
                <a:gd name="T0" fmla="*/ 0 w 17"/>
                <a:gd name="T1" fmla="*/ 0 h 17"/>
                <a:gd name="T2" fmla="*/ 20 w 17"/>
                <a:gd name="T3" fmla="*/ 1 h 17"/>
                <a:gd name="T4" fmla="*/ 17 w 17"/>
                <a:gd name="T5" fmla="*/ 20 h 17"/>
                <a:gd name="T6" fmla="*/ 0 w 17"/>
                <a:gd name="T7" fmla="*/ 17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
                  </a:lnTo>
                  <a:lnTo>
                    <a:pt x="14" y="16"/>
                  </a:lnTo>
                  <a:lnTo>
                    <a:pt x="0" y="14"/>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34" name="Freeform 463"/>
            <p:cNvSpPr>
              <a:spLocks/>
            </p:cNvSpPr>
            <p:nvPr/>
          </p:nvSpPr>
          <p:spPr bwMode="auto">
            <a:xfrm>
              <a:off x="3021" y="2239"/>
              <a:ext cx="22" cy="21"/>
            </a:xfrm>
            <a:custGeom>
              <a:avLst/>
              <a:gdLst>
                <a:gd name="T0" fmla="*/ 1 w 17"/>
                <a:gd name="T1" fmla="*/ 0 h 17"/>
                <a:gd name="T2" fmla="*/ 21 w 17"/>
                <a:gd name="T3" fmla="*/ 0 h 17"/>
                <a:gd name="T4" fmla="*/ 21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0"/>
                  </a:lnTo>
                  <a:lnTo>
                    <a:pt x="16"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35" name="Freeform 464"/>
            <p:cNvSpPr>
              <a:spLocks/>
            </p:cNvSpPr>
            <p:nvPr/>
          </p:nvSpPr>
          <p:spPr bwMode="auto">
            <a:xfrm>
              <a:off x="3034" y="2239"/>
              <a:ext cx="22" cy="21"/>
            </a:xfrm>
            <a:custGeom>
              <a:avLst/>
              <a:gdLst>
                <a:gd name="T0" fmla="*/ 0 w 17"/>
                <a:gd name="T1" fmla="*/ 0 h 17"/>
                <a:gd name="T2" fmla="*/ 21 w 17"/>
                <a:gd name="T3" fmla="*/ 0 h 17"/>
                <a:gd name="T4" fmla="*/ 16 w 17"/>
                <a:gd name="T5" fmla="*/ 20 h 17"/>
                <a:gd name="T6" fmla="*/ 0 w 17"/>
                <a:gd name="T7" fmla="*/ 2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2" y="16"/>
                  </a:lnTo>
                  <a:lnTo>
                    <a:pt x="0" y="16"/>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36" name="Freeform 465"/>
            <p:cNvSpPr>
              <a:spLocks/>
            </p:cNvSpPr>
            <p:nvPr/>
          </p:nvSpPr>
          <p:spPr bwMode="auto">
            <a:xfrm>
              <a:off x="3044" y="2239"/>
              <a:ext cx="22" cy="21"/>
            </a:xfrm>
            <a:custGeom>
              <a:avLst/>
              <a:gdLst>
                <a:gd name="T0" fmla="*/ 4 w 17"/>
                <a:gd name="T1" fmla="*/ 0 h 17"/>
                <a:gd name="T2" fmla="*/ 21 w 17"/>
                <a:gd name="T3" fmla="*/ 2 h 17"/>
                <a:gd name="T4" fmla="*/ 18 w 17"/>
                <a:gd name="T5" fmla="*/ 20 h 17"/>
                <a:gd name="T6" fmla="*/ 0 w 17"/>
                <a:gd name="T7" fmla="*/ 17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2"/>
                  </a:lnTo>
                  <a:lnTo>
                    <a:pt x="14" y="16"/>
                  </a:lnTo>
                  <a:lnTo>
                    <a:pt x="0" y="14"/>
                  </a:lnTo>
                  <a:lnTo>
                    <a:pt x="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37" name="Freeform 466"/>
            <p:cNvSpPr>
              <a:spLocks/>
            </p:cNvSpPr>
            <p:nvPr/>
          </p:nvSpPr>
          <p:spPr bwMode="auto">
            <a:xfrm>
              <a:off x="3056" y="2241"/>
              <a:ext cx="21" cy="21"/>
            </a:xfrm>
            <a:custGeom>
              <a:avLst/>
              <a:gdLst>
                <a:gd name="T0" fmla="*/ 1 w 17"/>
                <a:gd name="T1" fmla="*/ 0 h 17"/>
                <a:gd name="T2" fmla="*/ 20 w 17"/>
                <a:gd name="T3" fmla="*/ 1 h 17"/>
                <a:gd name="T4" fmla="*/ 17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38" name="Freeform 467"/>
            <p:cNvSpPr>
              <a:spLocks/>
            </p:cNvSpPr>
            <p:nvPr/>
          </p:nvSpPr>
          <p:spPr bwMode="auto">
            <a:xfrm>
              <a:off x="3067" y="2242"/>
              <a:ext cx="22" cy="21"/>
            </a:xfrm>
            <a:custGeom>
              <a:avLst/>
              <a:gdLst>
                <a:gd name="T0" fmla="*/ 1 w 17"/>
                <a:gd name="T1" fmla="*/ 0 h 17"/>
                <a:gd name="T2" fmla="*/ 21 w 17"/>
                <a:gd name="T3" fmla="*/ 1 h 17"/>
                <a:gd name="T4" fmla="*/ 18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39" name="Freeform 468"/>
            <p:cNvSpPr>
              <a:spLocks/>
            </p:cNvSpPr>
            <p:nvPr/>
          </p:nvSpPr>
          <p:spPr bwMode="auto">
            <a:xfrm>
              <a:off x="3077" y="2244"/>
              <a:ext cx="22" cy="21"/>
            </a:xfrm>
            <a:custGeom>
              <a:avLst/>
              <a:gdLst>
                <a:gd name="T0" fmla="*/ 1 w 17"/>
                <a:gd name="T1" fmla="*/ 0 h 17"/>
                <a:gd name="T2" fmla="*/ 21 w 17"/>
                <a:gd name="T3" fmla="*/ 0 h 17"/>
                <a:gd name="T4" fmla="*/ 16 w 17"/>
                <a:gd name="T5" fmla="*/ 20 h 17"/>
                <a:gd name="T6" fmla="*/ 0 w 17"/>
                <a:gd name="T7" fmla="*/ 17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0"/>
                  </a:lnTo>
                  <a:lnTo>
                    <a:pt x="12" y="16"/>
                  </a:lnTo>
                  <a:lnTo>
                    <a:pt x="0" y="14"/>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40" name="Freeform 469"/>
            <p:cNvSpPr>
              <a:spLocks/>
            </p:cNvSpPr>
            <p:nvPr/>
          </p:nvSpPr>
          <p:spPr bwMode="auto">
            <a:xfrm>
              <a:off x="3087" y="2244"/>
              <a:ext cx="22" cy="21"/>
            </a:xfrm>
            <a:custGeom>
              <a:avLst/>
              <a:gdLst>
                <a:gd name="T0" fmla="*/ 4 w 17"/>
                <a:gd name="T1" fmla="*/ 0 h 17"/>
                <a:gd name="T2" fmla="*/ 21 w 17"/>
                <a:gd name="T3" fmla="*/ 2 h 17"/>
                <a:gd name="T4" fmla="*/ 16 w 17"/>
                <a:gd name="T5" fmla="*/ 20 h 17"/>
                <a:gd name="T6" fmla="*/ 0 w 17"/>
                <a:gd name="T7" fmla="*/ 17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2"/>
                  </a:lnTo>
                  <a:lnTo>
                    <a:pt x="12" y="16"/>
                  </a:lnTo>
                  <a:lnTo>
                    <a:pt x="0" y="14"/>
                  </a:lnTo>
                  <a:lnTo>
                    <a:pt x="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41" name="Freeform 470"/>
            <p:cNvSpPr>
              <a:spLocks/>
            </p:cNvSpPr>
            <p:nvPr/>
          </p:nvSpPr>
          <p:spPr bwMode="auto">
            <a:xfrm>
              <a:off x="3097" y="2246"/>
              <a:ext cx="22" cy="21"/>
            </a:xfrm>
            <a:custGeom>
              <a:avLst/>
              <a:gdLst>
                <a:gd name="T0" fmla="*/ 3 w 17"/>
                <a:gd name="T1" fmla="*/ 0 h 17"/>
                <a:gd name="T2" fmla="*/ 21 w 17"/>
                <a:gd name="T3" fmla="*/ 1 h 17"/>
                <a:gd name="T4" fmla="*/ 17 w 17"/>
                <a:gd name="T5" fmla="*/ 20 h 17"/>
                <a:gd name="T6" fmla="*/ 0 w 17"/>
                <a:gd name="T7" fmla="*/ 16 h 17"/>
                <a:gd name="T8" fmla="*/ 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1"/>
                  </a:lnTo>
                  <a:lnTo>
                    <a:pt x="13" y="16"/>
                  </a:lnTo>
                  <a:lnTo>
                    <a:pt x="0" y="13"/>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42" name="Freeform 471"/>
            <p:cNvSpPr>
              <a:spLocks/>
            </p:cNvSpPr>
            <p:nvPr/>
          </p:nvSpPr>
          <p:spPr bwMode="auto">
            <a:xfrm>
              <a:off x="3109" y="2247"/>
              <a:ext cx="21" cy="21"/>
            </a:xfrm>
            <a:custGeom>
              <a:avLst/>
              <a:gdLst>
                <a:gd name="T0" fmla="*/ 2 w 17"/>
                <a:gd name="T1" fmla="*/ 0 h 17"/>
                <a:gd name="T2" fmla="*/ 20 w 17"/>
                <a:gd name="T3" fmla="*/ 2 h 17"/>
                <a:gd name="T4" fmla="*/ 16 w 17"/>
                <a:gd name="T5" fmla="*/ 20 h 17"/>
                <a:gd name="T6" fmla="*/ 0 w 17"/>
                <a:gd name="T7" fmla="*/ 17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3" y="16"/>
                  </a:lnTo>
                  <a:lnTo>
                    <a:pt x="0" y="14"/>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43" name="Freeform 472"/>
            <p:cNvSpPr>
              <a:spLocks/>
            </p:cNvSpPr>
            <p:nvPr/>
          </p:nvSpPr>
          <p:spPr bwMode="auto">
            <a:xfrm>
              <a:off x="3120" y="2250"/>
              <a:ext cx="22" cy="21"/>
            </a:xfrm>
            <a:custGeom>
              <a:avLst/>
              <a:gdLst>
                <a:gd name="T0" fmla="*/ 3 w 17"/>
                <a:gd name="T1" fmla="*/ 0 h 17"/>
                <a:gd name="T2" fmla="*/ 21 w 17"/>
                <a:gd name="T3" fmla="*/ 2 h 17"/>
                <a:gd name="T4" fmla="*/ 17 w 17"/>
                <a:gd name="T5" fmla="*/ 20 h 17"/>
                <a:gd name="T6" fmla="*/ 0 w 17"/>
                <a:gd name="T7" fmla="*/ 16 h 17"/>
                <a:gd name="T8" fmla="*/ 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3" y="16"/>
                  </a:lnTo>
                  <a:lnTo>
                    <a:pt x="0" y="13"/>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44" name="Freeform 473"/>
            <p:cNvSpPr>
              <a:spLocks/>
            </p:cNvSpPr>
            <p:nvPr/>
          </p:nvSpPr>
          <p:spPr bwMode="auto">
            <a:xfrm>
              <a:off x="3132" y="2252"/>
              <a:ext cx="21" cy="21"/>
            </a:xfrm>
            <a:custGeom>
              <a:avLst/>
              <a:gdLst>
                <a:gd name="T0" fmla="*/ 2 w 17"/>
                <a:gd name="T1" fmla="*/ 0 h 17"/>
                <a:gd name="T2" fmla="*/ 20 w 17"/>
                <a:gd name="T3" fmla="*/ 2 h 17"/>
                <a:gd name="T4" fmla="*/ 12 w 17"/>
                <a:gd name="T5" fmla="*/ 20 h 17"/>
                <a:gd name="T6" fmla="*/ 0 w 17"/>
                <a:gd name="T7" fmla="*/ 16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0" y="16"/>
                  </a:lnTo>
                  <a:lnTo>
                    <a:pt x="0" y="13"/>
                  </a:lnTo>
                  <a:lnTo>
                    <a:pt x="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45" name="Freeform 474"/>
            <p:cNvSpPr>
              <a:spLocks/>
            </p:cNvSpPr>
            <p:nvPr/>
          </p:nvSpPr>
          <p:spPr bwMode="auto">
            <a:xfrm>
              <a:off x="3142" y="2255"/>
              <a:ext cx="21" cy="21"/>
            </a:xfrm>
            <a:custGeom>
              <a:avLst/>
              <a:gdLst>
                <a:gd name="T0" fmla="*/ 5 w 17"/>
                <a:gd name="T1" fmla="*/ 0 h 17"/>
                <a:gd name="T2" fmla="*/ 20 w 17"/>
                <a:gd name="T3" fmla="*/ 4 h 17"/>
                <a:gd name="T4" fmla="*/ 15 w 17"/>
                <a:gd name="T5" fmla="*/ 20 h 17"/>
                <a:gd name="T6" fmla="*/ 0 w 17"/>
                <a:gd name="T7" fmla="*/ 16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2" y="16"/>
                  </a:lnTo>
                  <a:lnTo>
                    <a:pt x="0" y="13"/>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46" name="Freeform 475"/>
            <p:cNvSpPr>
              <a:spLocks/>
            </p:cNvSpPr>
            <p:nvPr/>
          </p:nvSpPr>
          <p:spPr bwMode="auto">
            <a:xfrm>
              <a:off x="3155" y="2258"/>
              <a:ext cx="21" cy="21"/>
            </a:xfrm>
            <a:custGeom>
              <a:avLst/>
              <a:gdLst>
                <a:gd name="T0" fmla="*/ 4 w 17"/>
                <a:gd name="T1" fmla="*/ 0 h 17"/>
                <a:gd name="T2" fmla="*/ 20 w 17"/>
                <a:gd name="T3" fmla="*/ 1 h 17"/>
                <a:gd name="T4" fmla="*/ 15 w 17"/>
                <a:gd name="T5" fmla="*/ 20 h 17"/>
                <a:gd name="T6" fmla="*/ 0 w 17"/>
                <a:gd name="T7" fmla="*/ 15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1"/>
                  </a:lnTo>
                  <a:lnTo>
                    <a:pt x="12" y="16"/>
                  </a:lnTo>
                  <a:lnTo>
                    <a:pt x="0" y="12"/>
                  </a:lnTo>
                  <a:lnTo>
                    <a:pt x="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47" name="Freeform 476"/>
            <p:cNvSpPr>
              <a:spLocks/>
            </p:cNvSpPr>
            <p:nvPr/>
          </p:nvSpPr>
          <p:spPr bwMode="auto">
            <a:xfrm>
              <a:off x="3167" y="2260"/>
              <a:ext cx="22" cy="21"/>
            </a:xfrm>
            <a:custGeom>
              <a:avLst/>
              <a:gdLst>
                <a:gd name="T0" fmla="*/ 5 w 17"/>
                <a:gd name="T1" fmla="*/ 0 h 17"/>
                <a:gd name="T2" fmla="*/ 21 w 17"/>
                <a:gd name="T3" fmla="*/ 4 h 17"/>
                <a:gd name="T4" fmla="*/ 13 w 17"/>
                <a:gd name="T5" fmla="*/ 20 h 17"/>
                <a:gd name="T6" fmla="*/ 0 w 17"/>
                <a:gd name="T7" fmla="*/ 16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0" y="16"/>
                  </a:lnTo>
                  <a:lnTo>
                    <a:pt x="0" y="13"/>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48" name="Freeform 477"/>
            <p:cNvSpPr>
              <a:spLocks/>
            </p:cNvSpPr>
            <p:nvPr/>
          </p:nvSpPr>
          <p:spPr bwMode="auto">
            <a:xfrm>
              <a:off x="3177" y="2263"/>
              <a:ext cx="22" cy="21"/>
            </a:xfrm>
            <a:custGeom>
              <a:avLst/>
              <a:gdLst>
                <a:gd name="T0" fmla="*/ 5 w 17"/>
                <a:gd name="T1" fmla="*/ 0 h 17"/>
                <a:gd name="T2" fmla="*/ 21 w 17"/>
                <a:gd name="T3" fmla="*/ 4 h 17"/>
                <a:gd name="T4" fmla="*/ 14 w 17"/>
                <a:gd name="T5" fmla="*/ 20 h 17"/>
                <a:gd name="T6" fmla="*/ 0 w 17"/>
                <a:gd name="T7" fmla="*/ 15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1" y="16"/>
                  </a:lnTo>
                  <a:lnTo>
                    <a:pt x="0" y="12"/>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49" name="Freeform 478"/>
            <p:cNvSpPr>
              <a:spLocks/>
            </p:cNvSpPr>
            <p:nvPr/>
          </p:nvSpPr>
          <p:spPr bwMode="auto">
            <a:xfrm>
              <a:off x="3190" y="2267"/>
              <a:ext cx="22" cy="21"/>
            </a:xfrm>
            <a:custGeom>
              <a:avLst/>
              <a:gdLst>
                <a:gd name="T0" fmla="*/ 5 w 17"/>
                <a:gd name="T1" fmla="*/ 0 h 17"/>
                <a:gd name="T2" fmla="*/ 21 w 17"/>
                <a:gd name="T3" fmla="*/ 4 h 17"/>
                <a:gd name="T4" fmla="*/ 14 w 17"/>
                <a:gd name="T5" fmla="*/ 20 h 17"/>
                <a:gd name="T6" fmla="*/ 0 w 17"/>
                <a:gd name="T7" fmla="*/ 15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1" y="16"/>
                  </a:lnTo>
                  <a:lnTo>
                    <a:pt x="0" y="12"/>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50" name="Freeform 479"/>
            <p:cNvSpPr>
              <a:spLocks/>
            </p:cNvSpPr>
            <p:nvPr/>
          </p:nvSpPr>
          <p:spPr bwMode="auto">
            <a:xfrm>
              <a:off x="3203" y="2271"/>
              <a:ext cx="21" cy="21"/>
            </a:xfrm>
            <a:custGeom>
              <a:avLst/>
              <a:gdLst>
                <a:gd name="T0" fmla="*/ 5 w 17"/>
                <a:gd name="T1" fmla="*/ 0 h 17"/>
                <a:gd name="T2" fmla="*/ 20 w 17"/>
                <a:gd name="T3" fmla="*/ 4 h 17"/>
                <a:gd name="T4" fmla="*/ 14 w 17"/>
                <a:gd name="T5" fmla="*/ 20 h 17"/>
                <a:gd name="T6" fmla="*/ 0 w 17"/>
                <a:gd name="T7" fmla="*/ 15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1" y="16"/>
                  </a:lnTo>
                  <a:lnTo>
                    <a:pt x="0" y="12"/>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51" name="Freeform 480"/>
            <p:cNvSpPr>
              <a:spLocks/>
            </p:cNvSpPr>
            <p:nvPr/>
          </p:nvSpPr>
          <p:spPr bwMode="auto">
            <a:xfrm>
              <a:off x="3214" y="2275"/>
              <a:ext cx="22" cy="21"/>
            </a:xfrm>
            <a:custGeom>
              <a:avLst/>
              <a:gdLst>
                <a:gd name="T0" fmla="*/ 5 w 17"/>
                <a:gd name="T1" fmla="*/ 0 h 17"/>
                <a:gd name="T2" fmla="*/ 21 w 17"/>
                <a:gd name="T3" fmla="*/ 4 h 17"/>
                <a:gd name="T4" fmla="*/ 14 w 17"/>
                <a:gd name="T5" fmla="*/ 20 h 17"/>
                <a:gd name="T6" fmla="*/ 0 w 17"/>
                <a:gd name="T7" fmla="*/ 14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1" y="16"/>
                  </a:lnTo>
                  <a:lnTo>
                    <a:pt x="0" y="11"/>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52" name="Freeform 481"/>
            <p:cNvSpPr>
              <a:spLocks/>
            </p:cNvSpPr>
            <p:nvPr/>
          </p:nvSpPr>
          <p:spPr bwMode="auto">
            <a:xfrm>
              <a:off x="3227" y="2278"/>
              <a:ext cx="21" cy="21"/>
            </a:xfrm>
            <a:custGeom>
              <a:avLst/>
              <a:gdLst>
                <a:gd name="T0" fmla="*/ 5 w 17"/>
                <a:gd name="T1" fmla="*/ 0 h 17"/>
                <a:gd name="T2" fmla="*/ 20 w 17"/>
                <a:gd name="T3" fmla="*/ 5 h 17"/>
                <a:gd name="T4" fmla="*/ 14 w 17"/>
                <a:gd name="T5" fmla="*/ 20 h 17"/>
                <a:gd name="T6" fmla="*/ 0 w 17"/>
                <a:gd name="T7" fmla="*/ 15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4"/>
                  </a:lnTo>
                  <a:lnTo>
                    <a:pt x="11" y="16"/>
                  </a:lnTo>
                  <a:lnTo>
                    <a:pt x="0" y="12"/>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53" name="Freeform 482"/>
            <p:cNvSpPr>
              <a:spLocks/>
            </p:cNvSpPr>
            <p:nvPr/>
          </p:nvSpPr>
          <p:spPr bwMode="auto">
            <a:xfrm>
              <a:off x="3238" y="2283"/>
              <a:ext cx="22" cy="21"/>
            </a:xfrm>
            <a:custGeom>
              <a:avLst/>
              <a:gdLst>
                <a:gd name="T0" fmla="*/ 5 w 17"/>
                <a:gd name="T1" fmla="*/ 0 h 17"/>
                <a:gd name="T2" fmla="*/ 21 w 17"/>
                <a:gd name="T3" fmla="*/ 5 h 17"/>
                <a:gd name="T4" fmla="*/ 12 w 17"/>
                <a:gd name="T5" fmla="*/ 20 h 17"/>
                <a:gd name="T6" fmla="*/ 0 w 17"/>
                <a:gd name="T7" fmla="*/ 14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4"/>
                  </a:lnTo>
                  <a:lnTo>
                    <a:pt x="9" y="16"/>
                  </a:lnTo>
                  <a:lnTo>
                    <a:pt x="0" y="11"/>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54" name="Freeform 483"/>
            <p:cNvSpPr>
              <a:spLocks/>
            </p:cNvSpPr>
            <p:nvPr/>
          </p:nvSpPr>
          <p:spPr bwMode="auto">
            <a:xfrm>
              <a:off x="3248" y="2288"/>
              <a:ext cx="22" cy="21"/>
            </a:xfrm>
            <a:custGeom>
              <a:avLst/>
              <a:gdLst>
                <a:gd name="T0" fmla="*/ 6 w 17"/>
                <a:gd name="T1" fmla="*/ 0 h 17"/>
                <a:gd name="T2" fmla="*/ 21 w 17"/>
                <a:gd name="T3" fmla="*/ 5 h 17"/>
                <a:gd name="T4" fmla="*/ 14 w 17"/>
                <a:gd name="T5" fmla="*/ 20 h 17"/>
                <a:gd name="T6" fmla="*/ 0 w 17"/>
                <a:gd name="T7" fmla="*/ 15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4"/>
                  </a:lnTo>
                  <a:lnTo>
                    <a:pt x="11" y="16"/>
                  </a:lnTo>
                  <a:lnTo>
                    <a:pt x="0" y="12"/>
                  </a:lnTo>
                  <a:lnTo>
                    <a:pt x="5"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55" name="Freeform 484"/>
            <p:cNvSpPr>
              <a:spLocks/>
            </p:cNvSpPr>
            <p:nvPr/>
          </p:nvSpPr>
          <p:spPr bwMode="auto">
            <a:xfrm>
              <a:off x="3261" y="2293"/>
              <a:ext cx="22" cy="21"/>
            </a:xfrm>
            <a:custGeom>
              <a:avLst/>
              <a:gdLst>
                <a:gd name="T0" fmla="*/ 5 w 17"/>
                <a:gd name="T1" fmla="*/ 0 h 17"/>
                <a:gd name="T2" fmla="*/ 21 w 17"/>
                <a:gd name="T3" fmla="*/ 5 h 17"/>
                <a:gd name="T4" fmla="*/ 12 w 17"/>
                <a:gd name="T5" fmla="*/ 20 h 17"/>
                <a:gd name="T6" fmla="*/ 0 w 17"/>
                <a:gd name="T7" fmla="*/ 14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4"/>
                  </a:lnTo>
                  <a:lnTo>
                    <a:pt x="9" y="16"/>
                  </a:lnTo>
                  <a:lnTo>
                    <a:pt x="0" y="11"/>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56" name="Freeform 485"/>
            <p:cNvSpPr>
              <a:spLocks/>
            </p:cNvSpPr>
            <p:nvPr/>
          </p:nvSpPr>
          <p:spPr bwMode="auto">
            <a:xfrm>
              <a:off x="3271" y="2298"/>
              <a:ext cx="22" cy="21"/>
            </a:xfrm>
            <a:custGeom>
              <a:avLst/>
              <a:gdLst>
                <a:gd name="T0" fmla="*/ 6 w 17"/>
                <a:gd name="T1" fmla="*/ 0 h 17"/>
                <a:gd name="T2" fmla="*/ 21 w 17"/>
                <a:gd name="T3" fmla="*/ 5 h 17"/>
                <a:gd name="T4" fmla="*/ 13 w 17"/>
                <a:gd name="T5" fmla="*/ 20 h 17"/>
                <a:gd name="T6" fmla="*/ 0 w 17"/>
                <a:gd name="T7" fmla="*/ 14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4"/>
                  </a:lnTo>
                  <a:lnTo>
                    <a:pt x="10" y="16"/>
                  </a:lnTo>
                  <a:lnTo>
                    <a:pt x="0" y="11"/>
                  </a:lnTo>
                  <a:lnTo>
                    <a:pt x="5"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57" name="Freeform 486"/>
            <p:cNvSpPr>
              <a:spLocks/>
            </p:cNvSpPr>
            <p:nvPr/>
          </p:nvSpPr>
          <p:spPr bwMode="auto">
            <a:xfrm>
              <a:off x="3283" y="2303"/>
              <a:ext cx="21" cy="21"/>
            </a:xfrm>
            <a:custGeom>
              <a:avLst/>
              <a:gdLst>
                <a:gd name="T0" fmla="*/ 7 w 17"/>
                <a:gd name="T1" fmla="*/ 0 h 17"/>
                <a:gd name="T2" fmla="*/ 20 w 17"/>
                <a:gd name="T3" fmla="*/ 5 h 17"/>
                <a:gd name="T4" fmla="*/ 14 w 17"/>
                <a:gd name="T5" fmla="*/ 20 h 17"/>
                <a:gd name="T6" fmla="*/ 0 w 17"/>
                <a:gd name="T7" fmla="*/ 14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4"/>
                  </a:lnTo>
                  <a:lnTo>
                    <a:pt x="11" y="16"/>
                  </a:lnTo>
                  <a:lnTo>
                    <a:pt x="0" y="11"/>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58" name="Freeform 487"/>
            <p:cNvSpPr>
              <a:spLocks/>
            </p:cNvSpPr>
            <p:nvPr/>
          </p:nvSpPr>
          <p:spPr bwMode="auto">
            <a:xfrm>
              <a:off x="3294" y="2308"/>
              <a:ext cx="22" cy="21"/>
            </a:xfrm>
            <a:custGeom>
              <a:avLst/>
              <a:gdLst>
                <a:gd name="T0" fmla="*/ 6 w 17"/>
                <a:gd name="T1" fmla="*/ 0 h 17"/>
                <a:gd name="T2" fmla="*/ 21 w 17"/>
                <a:gd name="T3" fmla="*/ 5 h 17"/>
                <a:gd name="T4" fmla="*/ 13 w 17"/>
                <a:gd name="T5" fmla="*/ 20 h 17"/>
                <a:gd name="T6" fmla="*/ 0 w 17"/>
                <a:gd name="T7" fmla="*/ 14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4"/>
                  </a:lnTo>
                  <a:lnTo>
                    <a:pt x="10" y="16"/>
                  </a:lnTo>
                  <a:lnTo>
                    <a:pt x="0" y="11"/>
                  </a:lnTo>
                  <a:lnTo>
                    <a:pt x="5"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59" name="Freeform 488"/>
            <p:cNvSpPr>
              <a:spLocks/>
            </p:cNvSpPr>
            <p:nvPr/>
          </p:nvSpPr>
          <p:spPr bwMode="auto">
            <a:xfrm>
              <a:off x="3304" y="2313"/>
              <a:ext cx="22" cy="21"/>
            </a:xfrm>
            <a:custGeom>
              <a:avLst/>
              <a:gdLst>
                <a:gd name="T0" fmla="*/ 5 w 17"/>
                <a:gd name="T1" fmla="*/ 0 h 17"/>
                <a:gd name="T2" fmla="*/ 21 w 17"/>
                <a:gd name="T3" fmla="*/ 5 h 17"/>
                <a:gd name="T4" fmla="*/ 12 w 17"/>
                <a:gd name="T5" fmla="*/ 20 h 17"/>
                <a:gd name="T6" fmla="*/ 0 w 17"/>
                <a:gd name="T7" fmla="*/ 14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4"/>
                  </a:lnTo>
                  <a:lnTo>
                    <a:pt x="9" y="16"/>
                  </a:lnTo>
                  <a:lnTo>
                    <a:pt x="0" y="11"/>
                  </a:lnTo>
                  <a:lnTo>
                    <a:pt x="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60" name="Freeform 489"/>
            <p:cNvSpPr>
              <a:spLocks/>
            </p:cNvSpPr>
            <p:nvPr/>
          </p:nvSpPr>
          <p:spPr bwMode="auto">
            <a:xfrm>
              <a:off x="3314" y="2318"/>
              <a:ext cx="22" cy="21"/>
            </a:xfrm>
            <a:custGeom>
              <a:avLst/>
              <a:gdLst>
                <a:gd name="T0" fmla="*/ 8 w 17"/>
                <a:gd name="T1" fmla="*/ 0 h 17"/>
                <a:gd name="T2" fmla="*/ 21 w 17"/>
                <a:gd name="T3" fmla="*/ 5 h 17"/>
                <a:gd name="T4" fmla="*/ 12 w 17"/>
                <a:gd name="T5" fmla="*/ 20 h 17"/>
                <a:gd name="T6" fmla="*/ 0 w 17"/>
                <a:gd name="T7" fmla="*/ 12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4"/>
                  </a:lnTo>
                  <a:lnTo>
                    <a:pt x="9" y="16"/>
                  </a:lnTo>
                  <a:lnTo>
                    <a:pt x="0" y="10"/>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61" name="Freeform 490"/>
            <p:cNvSpPr>
              <a:spLocks/>
            </p:cNvSpPr>
            <p:nvPr/>
          </p:nvSpPr>
          <p:spPr bwMode="auto">
            <a:xfrm>
              <a:off x="3325" y="2323"/>
              <a:ext cx="21" cy="21"/>
            </a:xfrm>
            <a:custGeom>
              <a:avLst/>
              <a:gdLst>
                <a:gd name="T0" fmla="*/ 7 w 17"/>
                <a:gd name="T1" fmla="*/ 0 h 17"/>
                <a:gd name="T2" fmla="*/ 20 w 17"/>
                <a:gd name="T3" fmla="*/ 6 h 17"/>
                <a:gd name="T4" fmla="*/ 11 w 17"/>
                <a:gd name="T5" fmla="*/ 20 h 17"/>
                <a:gd name="T6" fmla="*/ 0 w 17"/>
                <a:gd name="T7" fmla="*/ 14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5"/>
                  </a:lnTo>
                  <a:lnTo>
                    <a:pt x="9" y="16"/>
                  </a:lnTo>
                  <a:lnTo>
                    <a:pt x="0" y="11"/>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62" name="Freeform 491"/>
            <p:cNvSpPr>
              <a:spLocks/>
            </p:cNvSpPr>
            <p:nvPr/>
          </p:nvSpPr>
          <p:spPr bwMode="auto">
            <a:xfrm>
              <a:off x="3335" y="2329"/>
              <a:ext cx="21" cy="21"/>
            </a:xfrm>
            <a:custGeom>
              <a:avLst/>
              <a:gdLst>
                <a:gd name="T0" fmla="*/ 7 w 17"/>
                <a:gd name="T1" fmla="*/ 0 h 17"/>
                <a:gd name="T2" fmla="*/ 20 w 17"/>
                <a:gd name="T3" fmla="*/ 6 h 17"/>
                <a:gd name="T4" fmla="*/ 11 w 17"/>
                <a:gd name="T5" fmla="*/ 20 h 17"/>
                <a:gd name="T6" fmla="*/ 0 w 17"/>
                <a:gd name="T7" fmla="*/ 12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5"/>
                  </a:lnTo>
                  <a:lnTo>
                    <a:pt x="9" y="16"/>
                  </a:lnTo>
                  <a:lnTo>
                    <a:pt x="0" y="10"/>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63" name="Freeform 492"/>
            <p:cNvSpPr>
              <a:spLocks/>
            </p:cNvSpPr>
            <p:nvPr/>
          </p:nvSpPr>
          <p:spPr bwMode="auto">
            <a:xfrm>
              <a:off x="3344" y="2335"/>
              <a:ext cx="21" cy="21"/>
            </a:xfrm>
            <a:custGeom>
              <a:avLst/>
              <a:gdLst>
                <a:gd name="T0" fmla="*/ 7 w 17"/>
                <a:gd name="T1" fmla="*/ 0 h 17"/>
                <a:gd name="T2" fmla="*/ 20 w 17"/>
                <a:gd name="T3" fmla="*/ 5 h 17"/>
                <a:gd name="T4" fmla="*/ 10 w 17"/>
                <a:gd name="T5" fmla="*/ 20 h 17"/>
                <a:gd name="T6" fmla="*/ 0 w 17"/>
                <a:gd name="T7" fmla="*/ 14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4"/>
                  </a:lnTo>
                  <a:lnTo>
                    <a:pt x="8" y="16"/>
                  </a:lnTo>
                  <a:lnTo>
                    <a:pt x="0" y="11"/>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64" name="Freeform 493"/>
            <p:cNvSpPr>
              <a:spLocks/>
            </p:cNvSpPr>
            <p:nvPr/>
          </p:nvSpPr>
          <p:spPr bwMode="auto">
            <a:xfrm>
              <a:off x="3352" y="2340"/>
              <a:ext cx="22" cy="21"/>
            </a:xfrm>
            <a:custGeom>
              <a:avLst/>
              <a:gdLst>
                <a:gd name="T0" fmla="*/ 8 w 17"/>
                <a:gd name="T1" fmla="*/ 0 h 17"/>
                <a:gd name="T2" fmla="*/ 21 w 17"/>
                <a:gd name="T3" fmla="*/ 7 h 17"/>
                <a:gd name="T4" fmla="*/ 10 w 17"/>
                <a:gd name="T5" fmla="*/ 20 h 17"/>
                <a:gd name="T6" fmla="*/ 0 w 17"/>
                <a:gd name="T7" fmla="*/ 12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6"/>
                  </a:lnTo>
                  <a:lnTo>
                    <a:pt x="8" y="16"/>
                  </a:lnTo>
                  <a:lnTo>
                    <a:pt x="0" y="10"/>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65" name="Freeform 494"/>
            <p:cNvSpPr>
              <a:spLocks/>
            </p:cNvSpPr>
            <p:nvPr/>
          </p:nvSpPr>
          <p:spPr bwMode="auto">
            <a:xfrm>
              <a:off x="3361" y="2347"/>
              <a:ext cx="22" cy="22"/>
            </a:xfrm>
            <a:custGeom>
              <a:avLst/>
              <a:gdLst>
                <a:gd name="T0" fmla="*/ 10 w 17"/>
                <a:gd name="T1" fmla="*/ 0 h 17"/>
                <a:gd name="T2" fmla="*/ 21 w 17"/>
                <a:gd name="T3" fmla="*/ 5 h 17"/>
                <a:gd name="T4" fmla="*/ 10 w 17"/>
                <a:gd name="T5" fmla="*/ 21 h 17"/>
                <a:gd name="T6" fmla="*/ 0 w 17"/>
                <a:gd name="T7" fmla="*/ 14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4"/>
                  </a:lnTo>
                  <a:lnTo>
                    <a:pt x="8" y="16"/>
                  </a:lnTo>
                  <a:lnTo>
                    <a:pt x="0" y="11"/>
                  </a:lnTo>
                  <a:lnTo>
                    <a:pt x="8"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66" name="Freeform 495"/>
            <p:cNvSpPr>
              <a:spLocks/>
            </p:cNvSpPr>
            <p:nvPr/>
          </p:nvSpPr>
          <p:spPr bwMode="auto">
            <a:xfrm>
              <a:off x="3370" y="2352"/>
              <a:ext cx="22" cy="21"/>
            </a:xfrm>
            <a:custGeom>
              <a:avLst/>
              <a:gdLst>
                <a:gd name="T0" fmla="*/ 10 w 17"/>
                <a:gd name="T1" fmla="*/ 0 h 17"/>
                <a:gd name="T2" fmla="*/ 21 w 17"/>
                <a:gd name="T3" fmla="*/ 6 h 17"/>
                <a:gd name="T4" fmla="*/ 10 w 17"/>
                <a:gd name="T5" fmla="*/ 20 h 17"/>
                <a:gd name="T6" fmla="*/ 0 w 17"/>
                <a:gd name="T7" fmla="*/ 12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5"/>
                  </a:lnTo>
                  <a:lnTo>
                    <a:pt x="8" y="16"/>
                  </a:lnTo>
                  <a:lnTo>
                    <a:pt x="0" y="10"/>
                  </a:lnTo>
                  <a:lnTo>
                    <a:pt x="8"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67" name="Freeform 496"/>
            <p:cNvSpPr>
              <a:spLocks/>
            </p:cNvSpPr>
            <p:nvPr/>
          </p:nvSpPr>
          <p:spPr bwMode="auto">
            <a:xfrm>
              <a:off x="3379" y="2359"/>
              <a:ext cx="22" cy="21"/>
            </a:xfrm>
            <a:custGeom>
              <a:avLst/>
              <a:gdLst>
                <a:gd name="T0" fmla="*/ 9 w 17"/>
                <a:gd name="T1" fmla="*/ 0 h 17"/>
                <a:gd name="T2" fmla="*/ 21 w 17"/>
                <a:gd name="T3" fmla="*/ 6 h 17"/>
                <a:gd name="T4" fmla="*/ 9 w 17"/>
                <a:gd name="T5" fmla="*/ 20 h 17"/>
                <a:gd name="T6" fmla="*/ 0 w 17"/>
                <a:gd name="T7" fmla="*/ 11 h 17"/>
                <a:gd name="T8" fmla="*/ 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0"/>
                  </a:moveTo>
                  <a:lnTo>
                    <a:pt x="16" y="5"/>
                  </a:lnTo>
                  <a:lnTo>
                    <a:pt x="7" y="16"/>
                  </a:lnTo>
                  <a:lnTo>
                    <a:pt x="0" y="9"/>
                  </a:lnTo>
                  <a:lnTo>
                    <a:pt x="7"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68" name="Freeform 497"/>
            <p:cNvSpPr>
              <a:spLocks/>
            </p:cNvSpPr>
            <p:nvPr/>
          </p:nvSpPr>
          <p:spPr bwMode="auto">
            <a:xfrm>
              <a:off x="3387" y="2365"/>
              <a:ext cx="21" cy="21"/>
            </a:xfrm>
            <a:custGeom>
              <a:avLst/>
              <a:gdLst>
                <a:gd name="T0" fmla="*/ 10 w 17"/>
                <a:gd name="T1" fmla="*/ 0 h 17"/>
                <a:gd name="T2" fmla="*/ 20 w 17"/>
                <a:gd name="T3" fmla="*/ 7 h 17"/>
                <a:gd name="T4" fmla="*/ 10 w 17"/>
                <a:gd name="T5" fmla="*/ 20 h 17"/>
                <a:gd name="T6" fmla="*/ 0 w 17"/>
                <a:gd name="T7" fmla="*/ 14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6"/>
                  </a:lnTo>
                  <a:lnTo>
                    <a:pt x="8" y="16"/>
                  </a:lnTo>
                  <a:lnTo>
                    <a:pt x="0" y="11"/>
                  </a:lnTo>
                  <a:lnTo>
                    <a:pt x="8"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69" name="Freeform 498"/>
            <p:cNvSpPr>
              <a:spLocks/>
            </p:cNvSpPr>
            <p:nvPr/>
          </p:nvSpPr>
          <p:spPr bwMode="auto">
            <a:xfrm>
              <a:off x="3396" y="2372"/>
              <a:ext cx="21" cy="21"/>
            </a:xfrm>
            <a:custGeom>
              <a:avLst/>
              <a:gdLst>
                <a:gd name="T0" fmla="*/ 10 w 17"/>
                <a:gd name="T1" fmla="*/ 0 h 17"/>
                <a:gd name="T2" fmla="*/ 20 w 17"/>
                <a:gd name="T3" fmla="*/ 5 h 17"/>
                <a:gd name="T4" fmla="*/ 9 w 17"/>
                <a:gd name="T5" fmla="*/ 20 h 17"/>
                <a:gd name="T6" fmla="*/ 0 w 17"/>
                <a:gd name="T7" fmla="*/ 11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4"/>
                  </a:lnTo>
                  <a:lnTo>
                    <a:pt x="7" y="16"/>
                  </a:lnTo>
                  <a:lnTo>
                    <a:pt x="0" y="9"/>
                  </a:lnTo>
                  <a:lnTo>
                    <a:pt x="8"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70" name="Freeform 499"/>
            <p:cNvSpPr>
              <a:spLocks/>
            </p:cNvSpPr>
            <p:nvPr/>
          </p:nvSpPr>
          <p:spPr bwMode="auto">
            <a:xfrm>
              <a:off x="3403" y="2377"/>
              <a:ext cx="22" cy="21"/>
            </a:xfrm>
            <a:custGeom>
              <a:avLst/>
              <a:gdLst>
                <a:gd name="T0" fmla="*/ 10 w 17"/>
                <a:gd name="T1" fmla="*/ 0 h 17"/>
                <a:gd name="T2" fmla="*/ 21 w 17"/>
                <a:gd name="T3" fmla="*/ 7 h 17"/>
                <a:gd name="T4" fmla="*/ 8 w 17"/>
                <a:gd name="T5" fmla="*/ 20 h 17"/>
                <a:gd name="T6" fmla="*/ 0 w 17"/>
                <a:gd name="T7" fmla="*/ 12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6"/>
                  </a:lnTo>
                  <a:lnTo>
                    <a:pt x="6" y="16"/>
                  </a:lnTo>
                  <a:lnTo>
                    <a:pt x="0" y="10"/>
                  </a:lnTo>
                  <a:lnTo>
                    <a:pt x="8"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71" name="Freeform 500"/>
            <p:cNvSpPr>
              <a:spLocks/>
            </p:cNvSpPr>
            <p:nvPr/>
          </p:nvSpPr>
          <p:spPr bwMode="auto">
            <a:xfrm>
              <a:off x="3411" y="2385"/>
              <a:ext cx="21" cy="21"/>
            </a:xfrm>
            <a:custGeom>
              <a:avLst/>
              <a:gdLst>
                <a:gd name="T0" fmla="*/ 11 w 17"/>
                <a:gd name="T1" fmla="*/ 0 h 17"/>
                <a:gd name="T2" fmla="*/ 20 w 17"/>
                <a:gd name="T3" fmla="*/ 7 h 17"/>
                <a:gd name="T4" fmla="*/ 7 w 17"/>
                <a:gd name="T5" fmla="*/ 20 h 17"/>
                <a:gd name="T6" fmla="*/ 0 w 17"/>
                <a:gd name="T7" fmla="*/ 12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6"/>
                  </a:lnTo>
                  <a:lnTo>
                    <a:pt x="6" y="16"/>
                  </a:lnTo>
                  <a:lnTo>
                    <a:pt x="0" y="10"/>
                  </a:lnTo>
                  <a:lnTo>
                    <a:pt x="9"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72" name="Freeform 501"/>
            <p:cNvSpPr>
              <a:spLocks/>
            </p:cNvSpPr>
            <p:nvPr/>
          </p:nvSpPr>
          <p:spPr bwMode="auto">
            <a:xfrm>
              <a:off x="3418" y="2392"/>
              <a:ext cx="22" cy="21"/>
            </a:xfrm>
            <a:custGeom>
              <a:avLst/>
              <a:gdLst>
                <a:gd name="T0" fmla="*/ 12 w 17"/>
                <a:gd name="T1" fmla="*/ 0 h 17"/>
                <a:gd name="T2" fmla="*/ 21 w 17"/>
                <a:gd name="T3" fmla="*/ 6 h 17"/>
                <a:gd name="T4" fmla="*/ 8 w 17"/>
                <a:gd name="T5" fmla="*/ 20 h 17"/>
                <a:gd name="T6" fmla="*/ 0 w 17"/>
                <a:gd name="T7" fmla="*/ 11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5"/>
                  </a:lnTo>
                  <a:lnTo>
                    <a:pt x="6" y="16"/>
                  </a:lnTo>
                  <a:lnTo>
                    <a:pt x="0" y="9"/>
                  </a:lnTo>
                  <a:lnTo>
                    <a:pt x="9"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73" name="Freeform 502"/>
            <p:cNvSpPr>
              <a:spLocks/>
            </p:cNvSpPr>
            <p:nvPr/>
          </p:nvSpPr>
          <p:spPr bwMode="auto">
            <a:xfrm>
              <a:off x="3426" y="2398"/>
              <a:ext cx="22" cy="21"/>
            </a:xfrm>
            <a:custGeom>
              <a:avLst/>
              <a:gdLst>
                <a:gd name="T0" fmla="*/ 12 w 17"/>
                <a:gd name="T1" fmla="*/ 0 h 17"/>
                <a:gd name="T2" fmla="*/ 21 w 17"/>
                <a:gd name="T3" fmla="*/ 7 h 17"/>
                <a:gd name="T4" fmla="*/ 8 w 17"/>
                <a:gd name="T5" fmla="*/ 20 h 17"/>
                <a:gd name="T6" fmla="*/ 0 w 17"/>
                <a:gd name="T7" fmla="*/ 12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6"/>
                  </a:lnTo>
                  <a:lnTo>
                    <a:pt x="6" y="16"/>
                  </a:lnTo>
                  <a:lnTo>
                    <a:pt x="0" y="10"/>
                  </a:lnTo>
                  <a:lnTo>
                    <a:pt x="9"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74" name="Freeform 503"/>
            <p:cNvSpPr>
              <a:spLocks/>
            </p:cNvSpPr>
            <p:nvPr/>
          </p:nvSpPr>
          <p:spPr bwMode="auto">
            <a:xfrm>
              <a:off x="3432" y="2406"/>
              <a:ext cx="22" cy="21"/>
            </a:xfrm>
            <a:custGeom>
              <a:avLst/>
              <a:gdLst>
                <a:gd name="T0" fmla="*/ 10 w 17"/>
                <a:gd name="T1" fmla="*/ 0 h 17"/>
                <a:gd name="T2" fmla="*/ 21 w 17"/>
                <a:gd name="T3" fmla="*/ 7 h 17"/>
                <a:gd name="T4" fmla="*/ 8 w 17"/>
                <a:gd name="T5" fmla="*/ 20 h 17"/>
                <a:gd name="T6" fmla="*/ 0 w 17"/>
                <a:gd name="T7" fmla="*/ 11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6"/>
                  </a:lnTo>
                  <a:lnTo>
                    <a:pt x="6" y="16"/>
                  </a:lnTo>
                  <a:lnTo>
                    <a:pt x="0" y="9"/>
                  </a:lnTo>
                  <a:lnTo>
                    <a:pt x="8"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75" name="Freeform 504"/>
            <p:cNvSpPr>
              <a:spLocks/>
            </p:cNvSpPr>
            <p:nvPr/>
          </p:nvSpPr>
          <p:spPr bwMode="auto">
            <a:xfrm>
              <a:off x="3440" y="2413"/>
              <a:ext cx="22" cy="21"/>
            </a:xfrm>
            <a:custGeom>
              <a:avLst/>
              <a:gdLst>
                <a:gd name="T0" fmla="*/ 14 w 17"/>
                <a:gd name="T1" fmla="*/ 0 h 17"/>
                <a:gd name="T2" fmla="*/ 21 w 17"/>
                <a:gd name="T3" fmla="*/ 7 h 17"/>
                <a:gd name="T4" fmla="*/ 8 w 17"/>
                <a:gd name="T5" fmla="*/ 20 h 17"/>
                <a:gd name="T6" fmla="*/ 0 w 17"/>
                <a:gd name="T7" fmla="*/ 11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6"/>
                  </a:lnTo>
                  <a:lnTo>
                    <a:pt x="6" y="16"/>
                  </a:lnTo>
                  <a:lnTo>
                    <a:pt x="0" y="9"/>
                  </a:lnTo>
                  <a:lnTo>
                    <a:pt x="1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76" name="Freeform 505"/>
            <p:cNvSpPr>
              <a:spLocks/>
            </p:cNvSpPr>
            <p:nvPr/>
          </p:nvSpPr>
          <p:spPr bwMode="auto">
            <a:xfrm>
              <a:off x="3446" y="2420"/>
              <a:ext cx="22" cy="21"/>
            </a:xfrm>
            <a:custGeom>
              <a:avLst/>
              <a:gdLst>
                <a:gd name="T0" fmla="*/ 10 w 17"/>
                <a:gd name="T1" fmla="*/ 0 h 17"/>
                <a:gd name="T2" fmla="*/ 21 w 17"/>
                <a:gd name="T3" fmla="*/ 7 h 17"/>
                <a:gd name="T4" fmla="*/ 6 w 17"/>
                <a:gd name="T5" fmla="*/ 20 h 17"/>
                <a:gd name="T6" fmla="*/ 0 w 17"/>
                <a:gd name="T7" fmla="*/ 11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6"/>
                  </a:lnTo>
                  <a:lnTo>
                    <a:pt x="5" y="16"/>
                  </a:lnTo>
                  <a:lnTo>
                    <a:pt x="0" y="9"/>
                  </a:lnTo>
                  <a:lnTo>
                    <a:pt x="8"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77" name="Freeform 506"/>
            <p:cNvSpPr>
              <a:spLocks/>
            </p:cNvSpPr>
            <p:nvPr/>
          </p:nvSpPr>
          <p:spPr bwMode="auto">
            <a:xfrm>
              <a:off x="3453" y="2428"/>
              <a:ext cx="21" cy="21"/>
            </a:xfrm>
            <a:custGeom>
              <a:avLst/>
              <a:gdLst>
                <a:gd name="T0" fmla="*/ 12 w 17"/>
                <a:gd name="T1" fmla="*/ 0 h 17"/>
                <a:gd name="T2" fmla="*/ 20 w 17"/>
                <a:gd name="T3" fmla="*/ 10 h 17"/>
                <a:gd name="T4" fmla="*/ 7 w 17"/>
                <a:gd name="T5" fmla="*/ 20 h 17"/>
                <a:gd name="T6" fmla="*/ 0 w 17"/>
                <a:gd name="T7" fmla="*/ 11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8"/>
                  </a:lnTo>
                  <a:lnTo>
                    <a:pt x="6" y="16"/>
                  </a:lnTo>
                  <a:lnTo>
                    <a:pt x="0" y="9"/>
                  </a:lnTo>
                  <a:lnTo>
                    <a:pt x="1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78" name="Freeform 507"/>
            <p:cNvSpPr>
              <a:spLocks/>
            </p:cNvSpPr>
            <p:nvPr/>
          </p:nvSpPr>
          <p:spPr bwMode="auto">
            <a:xfrm>
              <a:off x="3460" y="2437"/>
              <a:ext cx="22" cy="21"/>
            </a:xfrm>
            <a:custGeom>
              <a:avLst/>
              <a:gdLst>
                <a:gd name="T0" fmla="*/ 13 w 17"/>
                <a:gd name="T1" fmla="*/ 0 h 17"/>
                <a:gd name="T2" fmla="*/ 21 w 17"/>
                <a:gd name="T3" fmla="*/ 10 h 17"/>
                <a:gd name="T4" fmla="*/ 6 w 17"/>
                <a:gd name="T5" fmla="*/ 20 h 17"/>
                <a:gd name="T6" fmla="*/ 0 w 17"/>
                <a:gd name="T7" fmla="*/ 10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8"/>
                  </a:lnTo>
                  <a:lnTo>
                    <a:pt x="5" y="16"/>
                  </a:lnTo>
                  <a:lnTo>
                    <a:pt x="0" y="8"/>
                  </a:lnTo>
                  <a:lnTo>
                    <a:pt x="1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79" name="Freeform 508"/>
            <p:cNvSpPr>
              <a:spLocks/>
            </p:cNvSpPr>
            <p:nvPr/>
          </p:nvSpPr>
          <p:spPr bwMode="auto">
            <a:xfrm>
              <a:off x="3467" y="2445"/>
              <a:ext cx="21" cy="21"/>
            </a:xfrm>
            <a:custGeom>
              <a:avLst/>
              <a:gdLst>
                <a:gd name="T0" fmla="*/ 11 w 17"/>
                <a:gd name="T1" fmla="*/ 0 h 17"/>
                <a:gd name="T2" fmla="*/ 20 w 17"/>
                <a:gd name="T3" fmla="*/ 11 h 17"/>
                <a:gd name="T4" fmla="*/ 7 w 17"/>
                <a:gd name="T5" fmla="*/ 20 h 17"/>
                <a:gd name="T6" fmla="*/ 0 w 17"/>
                <a:gd name="T7" fmla="*/ 10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9"/>
                  </a:lnTo>
                  <a:lnTo>
                    <a:pt x="6" y="16"/>
                  </a:lnTo>
                  <a:lnTo>
                    <a:pt x="0" y="8"/>
                  </a:lnTo>
                  <a:lnTo>
                    <a:pt x="9"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80" name="Freeform 509"/>
            <p:cNvSpPr>
              <a:spLocks/>
            </p:cNvSpPr>
            <p:nvPr/>
          </p:nvSpPr>
          <p:spPr bwMode="auto">
            <a:xfrm>
              <a:off x="3474" y="2455"/>
              <a:ext cx="22" cy="21"/>
            </a:xfrm>
            <a:custGeom>
              <a:avLst/>
              <a:gdLst>
                <a:gd name="T0" fmla="*/ 13 w 17"/>
                <a:gd name="T1" fmla="*/ 0 h 17"/>
                <a:gd name="T2" fmla="*/ 21 w 17"/>
                <a:gd name="T3" fmla="*/ 11 h 17"/>
                <a:gd name="T4" fmla="*/ 6 w 17"/>
                <a:gd name="T5" fmla="*/ 20 h 17"/>
                <a:gd name="T6" fmla="*/ 0 w 17"/>
                <a:gd name="T7" fmla="*/ 7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9"/>
                  </a:lnTo>
                  <a:lnTo>
                    <a:pt x="5" y="16"/>
                  </a:lnTo>
                  <a:lnTo>
                    <a:pt x="0" y="6"/>
                  </a:lnTo>
                  <a:lnTo>
                    <a:pt x="1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81" name="Freeform 510"/>
            <p:cNvSpPr>
              <a:spLocks/>
            </p:cNvSpPr>
            <p:nvPr/>
          </p:nvSpPr>
          <p:spPr bwMode="auto">
            <a:xfrm>
              <a:off x="3481" y="2465"/>
              <a:ext cx="21" cy="21"/>
            </a:xfrm>
            <a:custGeom>
              <a:avLst/>
              <a:gdLst>
                <a:gd name="T0" fmla="*/ 11 w 17"/>
                <a:gd name="T1" fmla="*/ 0 h 17"/>
                <a:gd name="T2" fmla="*/ 20 w 17"/>
                <a:gd name="T3" fmla="*/ 11 h 17"/>
                <a:gd name="T4" fmla="*/ 7 w 17"/>
                <a:gd name="T5" fmla="*/ 20 h 17"/>
                <a:gd name="T6" fmla="*/ 0 w 17"/>
                <a:gd name="T7" fmla="*/ 7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9"/>
                  </a:lnTo>
                  <a:lnTo>
                    <a:pt x="6" y="16"/>
                  </a:lnTo>
                  <a:lnTo>
                    <a:pt x="0" y="6"/>
                  </a:lnTo>
                  <a:lnTo>
                    <a:pt x="9"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82" name="Freeform 511"/>
            <p:cNvSpPr>
              <a:spLocks/>
            </p:cNvSpPr>
            <p:nvPr/>
          </p:nvSpPr>
          <p:spPr bwMode="auto">
            <a:xfrm>
              <a:off x="3488" y="2475"/>
              <a:ext cx="22" cy="21"/>
            </a:xfrm>
            <a:custGeom>
              <a:avLst/>
              <a:gdLst>
                <a:gd name="T0" fmla="*/ 12 w 17"/>
                <a:gd name="T1" fmla="*/ 0 h 17"/>
                <a:gd name="T2" fmla="*/ 21 w 17"/>
                <a:gd name="T3" fmla="*/ 11 h 17"/>
                <a:gd name="T4" fmla="*/ 6 w 17"/>
                <a:gd name="T5" fmla="*/ 20 h 17"/>
                <a:gd name="T6" fmla="*/ 0 w 17"/>
                <a:gd name="T7" fmla="*/ 7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9"/>
                  </a:lnTo>
                  <a:lnTo>
                    <a:pt x="5" y="16"/>
                  </a:lnTo>
                  <a:lnTo>
                    <a:pt x="0" y="6"/>
                  </a:lnTo>
                  <a:lnTo>
                    <a:pt x="9"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83" name="Freeform 512"/>
            <p:cNvSpPr>
              <a:spLocks/>
            </p:cNvSpPr>
            <p:nvPr/>
          </p:nvSpPr>
          <p:spPr bwMode="auto">
            <a:xfrm>
              <a:off x="3495" y="2486"/>
              <a:ext cx="21" cy="21"/>
            </a:xfrm>
            <a:custGeom>
              <a:avLst/>
              <a:gdLst>
                <a:gd name="T0" fmla="*/ 12 w 17"/>
                <a:gd name="T1" fmla="*/ 0 h 17"/>
                <a:gd name="T2" fmla="*/ 20 w 17"/>
                <a:gd name="T3" fmla="*/ 11 h 17"/>
                <a:gd name="T4" fmla="*/ 7 w 17"/>
                <a:gd name="T5" fmla="*/ 20 h 17"/>
                <a:gd name="T6" fmla="*/ 0 w 17"/>
                <a:gd name="T7" fmla="*/ 7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9"/>
                  </a:lnTo>
                  <a:lnTo>
                    <a:pt x="6" y="16"/>
                  </a:lnTo>
                  <a:lnTo>
                    <a:pt x="0" y="6"/>
                  </a:lnTo>
                  <a:lnTo>
                    <a:pt x="1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84" name="Freeform 513"/>
            <p:cNvSpPr>
              <a:spLocks/>
            </p:cNvSpPr>
            <p:nvPr/>
          </p:nvSpPr>
          <p:spPr bwMode="auto">
            <a:xfrm>
              <a:off x="3502" y="2497"/>
              <a:ext cx="22" cy="21"/>
            </a:xfrm>
            <a:custGeom>
              <a:avLst/>
              <a:gdLst>
                <a:gd name="T0" fmla="*/ 12 w 17"/>
                <a:gd name="T1" fmla="*/ 0 h 17"/>
                <a:gd name="T2" fmla="*/ 21 w 17"/>
                <a:gd name="T3" fmla="*/ 11 h 17"/>
                <a:gd name="T4" fmla="*/ 5 w 17"/>
                <a:gd name="T5" fmla="*/ 20 h 17"/>
                <a:gd name="T6" fmla="*/ 0 w 17"/>
                <a:gd name="T7" fmla="*/ 7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9"/>
                  </a:lnTo>
                  <a:lnTo>
                    <a:pt x="4" y="16"/>
                  </a:lnTo>
                  <a:lnTo>
                    <a:pt x="0" y="6"/>
                  </a:lnTo>
                  <a:lnTo>
                    <a:pt x="9"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85" name="Freeform 514"/>
            <p:cNvSpPr>
              <a:spLocks/>
            </p:cNvSpPr>
            <p:nvPr/>
          </p:nvSpPr>
          <p:spPr bwMode="auto">
            <a:xfrm>
              <a:off x="3507" y="2508"/>
              <a:ext cx="22" cy="21"/>
            </a:xfrm>
            <a:custGeom>
              <a:avLst/>
              <a:gdLst>
                <a:gd name="T0" fmla="*/ 14 w 17"/>
                <a:gd name="T1" fmla="*/ 0 h 17"/>
                <a:gd name="T2" fmla="*/ 21 w 17"/>
                <a:gd name="T3" fmla="*/ 12 h 17"/>
                <a:gd name="T4" fmla="*/ 8 w 17"/>
                <a:gd name="T5" fmla="*/ 20 h 17"/>
                <a:gd name="T6" fmla="*/ 0 w 17"/>
                <a:gd name="T7" fmla="*/ 7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0"/>
                  </a:lnTo>
                  <a:lnTo>
                    <a:pt x="6" y="16"/>
                  </a:lnTo>
                  <a:lnTo>
                    <a:pt x="0" y="6"/>
                  </a:lnTo>
                  <a:lnTo>
                    <a:pt x="1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86" name="Freeform 515"/>
            <p:cNvSpPr>
              <a:spLocks/>
            </p:cNvSpPr>
            <p:nvPr/>
          </p:nvSpPr>
          <p:spPr bwMode="auto">
            <a:xfrm>
              <a:off x="3515" y="2521"/>
              <a:ext cx="21" cy="21"/>
            </a:xfrm>
            <a:custGeom>
              <a:avLst/>
              <a:gdLst>
                <a:gd name="T0" fmla="*/ 12 w 17"/>
                <a:gd name="T1" fmla="*/ 0 h 17"/>
                <a:gd name="T2" fmla="*/ 20 w 17"/>
                <a:gd name="T3" fmla="*/ 11 h 17"/>
                <a:gd name="T4" fmla="*/ 6 w 17"/>
                <a:gd name="T5" fmla="*/ 20 h 17"/>
                <a:gd name="T6" fmla="*/ 0 w 17"/>
                <a:gd name="T7" fmla="*/ 6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9"/>
                  </a:lnTo>
                  <a:lnTo>
                    <a:pt x="5" y="16"/>
                  </a:lnTo>
                  <a:lnTo>
                    <a:pt x="0" y="5"/>
                  </a:lnTo>
                  <a:lnTo>
                    <a:pt x="1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87" name="Freeform 516"/>
            <p:cNvSpPr>
              <a:spLocks/>
            </p:cNvSpPr>
            <p:nvPr/>
          </p:nvSpPr>
          <p:spPr bwMode="auto">
            <a:xfrm>
              <a:off x="3521" y="2531"/>
              <a:ext cx="22" cy="21"/>
            </a:xfrm>
            <a:custGeom>
              <a:avLst/>
              <a:gdLst>
                <a:gd name="T0" fmla="*/ 13 w 17"/>
                <a:gd name="T1" fmla="*/ 0 h 17"/>
                <a:gd name="T2" fmla="*/ 21 w 17"/>
                <a:gd name="T3" fmla="*/ 11 h 17"/>
                <a:gd name="T4" fmla="*/ 5 w 17"/>
                <a:gd name="T5" fmla="*/ 20 h 17"/>
                <a:gd name="T6" fmla="*/ 0 w 17"/>
                <a:gd name="T7" fmla="*/ 7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9"/>
                  </a:lnTo>
                  <a:lnTo>
                    <a:pt x="4" y="16"/>
                  </a:lnTo>
                  <a:lnTo>
                    <a:pt x="0" y="6"/>
                  </a:lnTo>
                  <a:lnTo>
                    <a:pt x="1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88" name="Freeform 517"/>
            <p:cNvSpPr>
              <a:spLocks/>
            </p:cNvSpPr>
            <p:nvPr/>
          </p:nvSpPr>
          <p:spPr bwMode="auto">
            <a:xfrm>
              <a:off x="3526" y="2542"/>
              <a:ext cx="22" cy="21"/>
            </a:xfrm>
            <a:custGeom>
              <a:avLst/>
              <a:gdLst>
                <a:gd name="T0" fmla="*/ 14 w 17"/>
                <a:gd name="T1" fmla="*/ 0 h 17"/>
                <a:gd name="T2" fmla="*/ 21 w 17"/>
                <a:gd name="T3" fmla="*/ 12 h 17"/>
                <a:gd name="T4" fmla="*/ 6 w 17"/>
                <a:gd name="T5" fmla="*/ 20 h 17"/>
                <a:gd name="T6" fmla="*/ 0 w 17"/>
                <a:gd name="T7" fmla="*/ 7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0"/>
                  </a:lnTo>
                  <a:lnTo>
                    <a:pt x="5" y="16"/>
                  </a:lnTo>
                  <a:lnTo>
                    <a:pt x="0" y="6"/>
                  </a:lnTo>
                  <a:lnTo>
                    <a:pt x="1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89" name="Freeform 518"/>
            <p:cNvSpPr>
              <a:spLocks/>
            </p:cNvSpPr>
            <p:nvPr/>
          </p:nvSpPr>
          <p:spPr bwMode="auto">
            <a:xfrm>
              <a:off x="3533" y="2553"/>
              <a:ext cx="21" cy="21"/>
            </a:xfrm>
            <a:custGeom>
              <a:avLst/>
              <a:gdLst>
                <a:gd name="T0" fmla="*/ 14 w 17"/>
                <a:gd name="T1" fmla="*/ 0 h 17"/>
                <a:gd name="T2" fmla="*/ 20 w 17"/>
                <a:gd name="T3" fmla="*/ 10 h 17"/>
                <a:gd name="T4" fmla="*/ 5 w 17"/>
                <a:gd name="T5" fmla="*/ 20 h 17"/>
                <a:gd name="T6" fmla="*/ 0 w 17"/>
                <a:gd name="T7" fmla="*/ 7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8"/>
                  </a:lnTo>
                  <a:lnTo>
                    <a:pt x="4" y="16"/>
                  </a:lnTo>
                  <a:lnTo>
                    <a:pt x="0" y="6"/>
                  </a:lnTo>
                  <a:lnTo>
                    <a:pt x="1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90" name="Freeform 519"/>
            <p:cNvSpPr>
              <a:spLocks/>
            </p:cNvSpPr>
            <p:nvPr/>
          </p:nvSpPr>
          <p:spPr bwMode="auto">
            <a:xfrm>
              <a:off x="3538" y="2561"/>
              <a:ext cx="21" cy="21"/>
            </a:xfrm>
            <a:custGeom>
              <a:avLst/>
              <a:gdLst>
                <a:gd name="T0" fmla="*/ 15 w 17"/>
                <a:gd name="T1" fmla="*/ 0 h 17"/>
                <a:gd name="T2" fmla="*/ 20 w 17"/>
                <a:gd name="T3" fmla="*/ 11 h 17"/>
                <a:gd name="T4" fmla="*/ 4 w 17"/>
                <a:gd name="T5" fmla="*/ 20 h 17"/>
                <a:gd name="T6" fmla="*/ 0 w 17"/>
                <a:gd name="T7" fmla="*/ 9 h 17"/>
                <a:gd name="T8" fmla="*/ 1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9"/>
                  </a:lnTo>
                  <a:lnTo>
                    <a:pt x="3" y="16"/>
                  </a:lnTo>
                  <a:lnTo>
                    <a:pt x="0" y="7"/>
                  </a:lnTo>
                  <a:lnTo>
                    <a:pt x="1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91" name="Freeform 520"/>
            <p:cNvSpPr>
              <a:spLocks/>
            </p:cNvSpPr>
            <p:nvPr/>
          </p:nvSpPr>
          <p:spPr bwMode="auto">
            <a:xfrm>
              <a:off x="3542" y="2571"/>
              <a:ext cx="21" cy="21"/>
            </a:xfrm>
            <a:custGeom>
              <a:avLst/>
              <a:gdLst>
                <a:gd name="T0" fmla="*/ 14 w 17"/>
                <a:gd name="T1" fmla="*/ 0 h 17"/>
                <a:gd name="T2" fmla="*/ 20 w 17"/>
                <a:gd name="T3" fmla="*/ 12 h 17"/>
                <a:gd name="T4" fmla="*/ 2 w 17"/>
                <a:gd name="T5" fmla="*/ 20 h 17"/>
                <a:gd name="T6" fmla="*/ 0 w 17"/>
                <a:gd name="T7" fmla="*/ 9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0"/>
                  </a:lnTo>
                  <a:lnTo>
                    <a:pt x="2" y="16"/>
                  </a:lnTo>
                  <a:lnTo>
                    <a:pt x="0" y="7"/>
                  </a:lnTo>
                  <a:lnTo>
                    <a:pt x="1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92" name="Freeform 521"/>
            <p:cNvSpPr>
              <a:spLocks/>
            </p:cNvSpPr>
            <p:nvPr/>
          </p:nvSpPr>
          <p:spPr bwMode="auto">
            <a:xfrm>
              <a:off x="3544" y="2580"/>
              <a:ext cx="22" cy="21"/>
            </a:xfrm>
            <a:custGeom>
              <a:avLst/>
              <a:gdLst>
                <a:gd name="T0" fmla="*/ 17 w 17"/>
                <a:gd name="T1" fmla="*/ 0 h 17"/>
                <a:gd name="T2" fmla="*/ 21 w 17"/>
                <a:gd name="T3" fmla="*/ 12 h 17"/>
                <a:gd name="T4" fmla="*/ 4 w 17"/>
                <a:gd name="T5" fmla="*/ 20 h 17"/>
                <a:gd name="T6" fmla="*/ 0 w 17"/>
                <a:gd name="T7" fmla="*/ 6 h 17"/>
                <a:gd name="T8" fmla="*/ 1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0"/>
                  </a:lnTo>
                  <a:lnTo>
                    <a:pt x="3" y="16"/>
                  </a:lnTo>
                  <a:lnTo>
                    <a:pt x="0" y="5"/>
                  </a:lnTo>
                  <a:lnTo>
                    <a:pt x="1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93" name="Freeform 522"/>
            <p:cNvSpPr>
              <a:spLocks/>
            </p:cNvSpPr>
            <p:nvPr/>
          </p:nvSpPr>
          <p:spPr bwMode="auto">
            <a:xfrm>
              <a:off x="3548" y="2590"/>
              <a:ext cx="21" cy="21"/>
            </a:xfrm>
            <a:custGeom>
              <a:avLst/>
              <a:gdLst>
                <a:gd name="T0" fmla="*/ 16 w 17"/>
                <a:gd name="T1" fmla="*/ 0 h 17"/>
                <a:gd name="T2" fmla="*/ 20 w 17"/>
                <a:gd name="T3" fmla="*/ 11 h 17"/>
                <a:gd name="T4" fmla="*/ 4 w 17"/>
                <a:gd name="T5" fmla="*/ 20 h 17"/>
                <a:gd name="T6" fmla="*/ 0 w 17"/>
                <a:gd name="T7" fmla="*/ 7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9"/>
                  </a:lnTo>
                  <a:lnTo>
                    <a:pt x="3" y="16"/>
                  </a:lnTo>
                  <a:lnTo>
                    <a:pt x="0" y="6"/>
                  </a:lnTo>
                  <a:lnTo>
                    <a:pt x="1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94" name="Freeform 523"/>
            <p:cNvSpPr>
              <a:spLocks/>
            </p:cNvSpPr>
            <p:nvPr/>
          </p:nvSpPr>
          <p:spPr bwMode="auto">
            <a:xfrm>
              <a:off x="3552" y="2597"/>
              <a:ext cx="21" cy="21"/>
            </a:xfrm>
            <a:custGeom>
              <a:avLst/>
              <a:gdLst>
                <a:gd name="T0" fmla="*/ 15 w 17"/>
                <a:gd name="T1" fmla="*/ 0 h 17"/>
                <a:gd name="T2" fmla="*/ 20 w 17"/>
                <a:gd name="T3" fmla="*/ 11 h 17"/>
                <a:gd name="T4" fmla="*/ 2 w 17"/>
                <a:gd name="T5" fmla="*/ 20 h 17"/>
                <a:gd name="T6" fmla="*/ 0 w 17"/>
                <a:gd name="T7" fmla="*/ 7 h 17"/>
                <a:gd name="T8" fmla="*/ 1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9"/>
                  </a:lnTo>
                  <a:lnTo>
                    <a:pt x="2" y="16"/>
                  </a:lnTo>
                  <a:lnTo>
                    <a:pt x="0" y="6"/>
                  </a:lnTo>
                  <a:lnTo>
                    <a:pt x="1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95" name="Freeform 524"/>
            <p:cNvSpPr>
              <a:spLocks/>
            </p:cNvSpPr>
            <p:nvPr/>
          </p:nvSpPr>
          <p:spPr bwMode="auto">
            <a:xfrm>
              <a:off x="3554" y="2605"/>
              <a:ext cx="22" cy="21"/>
            </a:xfrm>
            <a:custGeom>
              <a:avLst/>
              <a:gdLst>
                <a:gd name="T0" fmla="*/ 17 w 17"/>
                <a:gd name="T1" fmla="*/ 0 h 17"/>
                <a:gd name="T2" fmla="*/ 21 w 17"/>
                <a:gd name="T3" fmla="*/ 14 h 17"/>
                <a:gd name="T4" fmla="*/ 3 w 17"/>
                <a:gd name="T5" fmla="*/ 20 h 17"/>
                <a:gd name="T6" fmla="*/ 0 w 17"/>
                <a:gd name="T7" fmla="*/ 6 h 17"/>
                <a:gd name="T8" fmla="*/ 1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1"/>
                  </a:lnTo>
                  <a:lnTo>
                    <a:pt x="2" y="16"/>
                  </a:lnTo>
                  <a:lnTo>
                    <a:pt x="0" y="5"/>
                  </a:lnTo>
                  <a:lnTo>
                    <a:pt x="1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96" name="Freeform 525"/>
            <p:cNvSpPr>
              <a:spLocks/>
            </p:cNvSpPr>
            <p:nvPr/>
          </p:nvSpPr>
          <p:spPr bwMode="auto">
            <a:xfrm>
              <a:off x="3557" y="2615"/>
              <a:ext cx="21" cy="21"/>
            </a:xfrm>
            <a:custGeom>
              <a:avLst/>
              <a:gdLst>
                <a:gd name="T0" fmla="*/ 16 w 17"/>
                <a:gd name="T1" fmla="*/ 0 h 17"/>
                <a:gd name="T2" fmla="*/ 20 w 17"/>
                <a:gd name="T3" fmla="*/ 14 h 17"/>
                <a:gd name="T4" fmla="*/ 2 w 17"/>
                <a:gd name="T5" fmla="*/ 20 h 17"/>
                <a:gd name="T6" fmla="*/ 0 w 17"/>
                <a:gd name="T7" fmla="*/ 5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1"/>
                  </a:lnTo>
                  <a:lnTo>
                    <a:pt x="2" y="16"/>
                  </a:lnTo>
                  <a:lnTo>
                    <a:pt x="0" y="4"/>
                  </a:lnTo>
                  <a:lnTo>
                    <a:pt x="1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97" name="Freeform 526"/>
            <p:cNvSpPr>
              <a:spLocks/>
            </p:cNvSpPr>
            <p:nvPr/>
          </p:nvSpPr>
          <p:spPr bwMode="auto">
            <a:xfrm>
              <a:off x="3559" y="2623"/>
              <a:ext cx="22" cy="21"/>
            </a:xfrm>
            <a:custGeom>
              <a:avLst/>
              <a:gdLst>
                <a:gd name="T0" fmla="*/ 17 w 17"/>
                <a:gd name="T1" fmla="*/ 0 h 17"/>
                <a:gd name="T2" fmla="*/ 21 w 17"/>
                <a:gd name="T3" fmla="*/ 15 h 17"/>
                <a:gd name="T4" fmla="*/ 3 w 17"/>
                <a:gd name="T5" fmla="*/ 20 h 17"/>
                <a:gd name="T6" fmla="*/ 0 w 17"/>
                <a:gd name="T7" fmla="*/ 6 h 17"/>
                <a:gd name="T8" fmla="*/ 1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2"/>
                  </a:lnTo>
                  <a:lnTo>
                    <a:pt x="2" y="16"/>
                  </a:lnTo>
                  <a:lnTo>
                    <a:pt x="0" y="5"/>
                  </a:lnTo>
                  <a:lnTo>
                    <a:pt x="1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98" name="Freeform 527"/>
            <p:cNvSpPr>
              <a:spLocks/>
            </p:cNvSpPr>
            <p:nvPr/>
          </p:nvSpPr>
          <p:spPr bwMode="auto">
            <a:xfrm>
              <a:off x="3562" y="2632"/>
              <a:ext cx="21" cy="21"/>
            </a:xfrm>
            <a:custGeom>
              <a:avLst/>
              <a:gdLst>
                <a:gd name="T0" fmla="*/ 15 w 17"/>
                <a:gd name="T1" fmla="*/ 0 h 17"/>
                <a:gd name="T2" fmla="*/ 20 w 17"/>
                <a:gd name="T3" fmla="*/ 14 h 17"/>
                <a:gd name="T4" fmla="*/ 2 w 17"/>
                <a:gd name="T5" fmla="*/ 20 h 17"/>
                <a:gd name="T6" fmla="*/ 0 w 17"/>
                <a:gd name="T7" fmla="*/ 4 h 17"/>
                <a:gd name="T8" fmla="*/ 1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1"/>
                  </a:lnTo>
                  <a:lnTo>
                    <a:pt x="2" y="16"/>
                  </a:lnTo>
                  <a:lnTo>
                    <a:pt x="0" y="3"/>
                  </a:lnTo>
                  <a:lnTo>
                    <a:pt x="1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699" name="Freeform 528"/>
            <p:cNvSpPr>
              <a:spLocks/>
            </p:cNvSpPr>
            <p:nvPr/>
          </p:nvSpPr>
          <p:spPr bwMode="auto">
            <a:xfrm>
              <a:off x="3564" y="2641"/>
              <a:ext cx="22" cy="21"/>
            </a:xfrm>
            <a:custGeom>
              <a:avLst/>
              <a:gdLst>
                <a:gd name="T0" fmla="*/ 18 w 17"/>
                <a:gd name="T1" fmla="*/ 0 h 17"/>
                <a:gd name="T2" fmla="*/ 21 w 17"/>
                <a:gd name="T3" fmla="*/ 12 h 17"/>
                <a:gd name="T4" fmla="*/ 3 w 17"/>
                <a:gd name="T5" fmla="*/ 20 h 17"/>
                <a:gd name="T6" fmla="*/ 0 w 17"/>
                <a:gd name="T7" fmla="*/ 5 h 17"/>
                <a:gd name="T8" fmla="*/ 1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0"/>
                  </a:lnTo>
                  <a:lnTo>
                    <a:pt x="2" y="16"/>
                  </a:lnTo>
                  <a:lnTo>
                    <a:pt x="0" y="4"/>
                  </a:lnTo>
                  <a:lnTo>
                    <a:pt x="1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00" name="Freeform 529"/>
            <p:cNvSpPr>
              <a:spLocks/>
            </p:cNvSpPr>
            <p:nvPr/>
          </p:nvSpPr>
          <p:spPr bwMode="auto">
            <a:xfrm>
              <a:off x="3567" y="2649"/>
              <a:ext cx="21" cy="21"/>
            </a:xfrm>
            <a:custGeom>
              <a:avLst/>
              <a:gdLst>
                <a:gd name="T0" fmla="*/ 15 w 17"/>
                <a:gd name="T1" fmla="*/ 0 h 17"/>
                <a:gd name="T2" fmla="*/ 20 w 17"/>
                <a:gd name="T3" fmla="*/ 16 h 17"/>
                <a:gd name="T4" fmla="*/ 2 w 17"/>
                <a:gd name="T5" fmla="*/ 20 h 17"/>
                <a:gd name="T6" fmla="*/ 0 w 17"/>
                <a:gd name="T7" fmla="*/ 6 h 17"/>
                <a:gd name="T8" fmla="*/ 1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3"/>
                  </a:lnTo>
                  <a:lnTo>
                    <a:pt x="2" y="16"/>
                  </a:lnTo>
                  <a:lnTo>
                    <a:pt x="0" y="5"/>
                  </a:lnTo>
                  <a:lnTo>
                    <a:pt x="1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01" name="Freeform 530"/>
            <p:cNvSpPr>
              <a:spLocks/>
            </p:cNvSpPr>
            <p:nvPr/>
          </p:nvSpPr>
          <p:spPr bwMode="auto">
            <a:xfrm>
              <a:off x="3569" y="2660"/>
              <a:ext cx="22" cy="21"/>
            </a:xfrm>
            <a:custGeom>
              <a:avLst/>
              <a:gdLst>
                <a:gd name="T0" fmla="*/ 18 w 17"/>
                <a:gd name="T1" fmla="*/ 0 h 17"/>
                <a:gd name="T2" fmla="*/ 21 w 17"/>
                <a:gd name="T3" fmla="*/ 14 h 17"/>
                <a:gd name="T4" fmla="*/ 3 w 17"/>
                <a:gd name="T5" fmla="*/ 20 h 17"/>
                <a:gd name="T6" fmla="*/ 0 w 17"/>
                <a:gd name="T7" fmla="*/ 2 h 17"/>
                <a:gd name="T8" fmla="*/ 1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1"/>
                  </a:lnTo>
                  <a:lnTo>
                    <a:pt x="2" y="16"/>
                  </a:lnTo>
                  <a:lnTo>
                    <a:pt x="0" y="2"/>
                  </a:lnTo>
                  <a:lnTo>
                    <a:pt x="1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02" name="Freeform 531"/>
            <p:cNvSpPr>
              <a:spLocks/>
            </p:cNvSpPr>
            <p:nvPr/>
          </p:nvSpPr>
          <p:spPr bwMode="auto">
            <a:xfrm>
              <a:off x="3572" y="2670"/>
              <a:ext cx="22" cy="21"/>
            </a:xfrm>
            <a:custGeom>
              <a:avLst/>
              <a:gdLst>
                <a:gd name="T0" fmla="*/ 17 w 17"/>
                <a:gd name="T1" fmla="*/ 0 h 17"/>
                <a:gd name="T2" fmla="*/ 21 w 17"/>
                <a:gd name="T3" fmla="*/ 16 h 17"/>
                <a:gd name="T4" fmla="*/ 1 w 17"/>
                <a:gd name="T5" fmla="*/ 20 h 17"/>
                <a:gd name="T6" fmla="*/ 0 w 17"/>
                <a:gd name="T7" fmla="*/ 5 h 17"/>
                <a:gd name="T8" fmla="*/ 1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3"/>
                  </a:lnTo>
                  <a:lnTo>
                    <a:pt x="1" y="16"/>
                  </a:lnTo>
                  <a:lnTo>
                    <a:pt x="0" y="4"/>
                  </a:lnTo>
                  <a:lnTo>
                    <a:pt x="1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03" name="Freeform 532"/>
            <p:cNvSpPr>
              <a:spLocks/>
            </p:cNvSpPr>
            <p:nvPr/>
          </p:nvSpPr>
          <p:spPr bwMode="auto">
            <a:xfrm>
              <a:off x="3573" y="2681"/>
              <a:ext cx="22" cy="21"/>
            </a:xfrm>
            <a:custGeom>
              <a:avLst/>
              <a:gdLst>
                <a:gd name="T0" fmla="*/ 18 w 17"/>
                <a:gd name="T1" fmla="*/ 0 h 17"/>
                <a:gd name="T2" fmla="*/ 21 w 17"/>
                <a:gd name="T3" fmla="*/ 15 h 17"/>
                <a:gd name="T4" fmla="*/ 3 w 17"/>
                <a:gd name="T5" fmla="*/ 20 h 17"/>
                <a:gd name="T6" fmla="*/ 0 w 17"/>
                <a:gd name="T7" fmla="*/ 4 h 17"/>
                <a:gd name="T8" fmla="*/ 1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2"/>
                  </a:lnTo>
                  <a:lnTo>
                    <a:pt x="2" y="16"/>
                  </a:lnTo>
                  <a:lnTo>
                    <a:pt x="0" y="3"/>
                  </a:lnTo>
                  <a:lnTo>
                    <a:pt x="1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04" name="Freeform 533"/>
            <p:cNvSpPr>
              <a:spLocks/>
            </p:cNvSpPr>
            <p:nvPr/>
          </p:nvSpPr>
          <p:spPr bwMode="auto">
            <a:xfrm>
              <a:off x="3576" y="2691"/>
              <a:ext cx="21" cy="21"/>
            </a:xfrm>
            <a:custGeom>
              <a:avLst/>
              <a:gdLst>
                <a:gd name="T0" fmla="*/ 16 w 17"/>
                <a:gd name="T1" fmla="*/ 0 h 17"/>
                <a:gd name="T2" fmla="*/ 20 w 17"/>
                <a:gd name="T3" fmla="*/ 17 h 17"/>
                <a:gd name="T4" fmla="*/ 1 w 17"/>
                <a:gd name="T5" fmla="*/ 20 h 17"/>
                <a:gd name="T6" fmla="*/ 0 w 17"/>
                <a:gd name="T7" fmla="*/ 4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4"/>
                  </a:lnTo>
                  <a:lnTo>
                    <a:pt x="1" y="16"/>
                  </a:lnTo>
                  <a:lnTo>
                    <a:pt x="0" y="3"/>
                  </a:lnTo>
                  <a:lnTo>
                    <a:pt x="1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05" name="Freeform 534"/>
            <p:cNvSpPr>
              <a:spLocks/>
            </p:cNvSpPr>
            <p:nvPr/>
          </p:nvSpPr>
          <p:spPr bwMode="auto">
            <a:xfrm>
              <a:off x="3577" y="2702"/>
              <a:ext cx="22" cy="21"/>
            </a:xfrm>
            <a:custGeom>
              <a:avLst/>
              <a:gdLst>
                <a:gd name="T0" fmla="*/ 18 w 17"/>
                <a:gd name="T1" fmla="*/ 0 h 17"/>
                <a:gd name="T2" fmla="*/ 21 w 17"/>
                <a:gd name="T3" fmla="*/ 17 h 17"/>
                <a:gd name="T4" fmla="*/ 3 w 17"/>
                <a:gd name="T5" fmla="*/ 20 h 17"/>
                <a:gd name="T6" fmla="*/ 0 w 17"/>
                <a:gd name="T7" fmla="*/ 1 h 17"/>
                <a:gd name="T8" fmla="*/ 1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4"/>
                  </a:lnTo>
                  <a:lnTo>
                    <a:pt x="2" y="16"/>
                  </a:lnTo>
                  <a:lnTo>
                    <a:pt x="0" y="1"/>
                  </a:lnTo>
                  <a:lnTo>
                    <a:pt x="1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06" name="Freeform 535"/>
            <p:cNvSpPr>
              <a:spLocks/>
            </p:cNvSpPr>
            <p:nvPr/>
          </p:nvSpPr>
          <p:spPr bwMode="auto">
            <a:xfrm>
              <a:off x="3580" y="2714"/>
              <a:ext cx="21" cy="21"/>
            </a:xfrm>
            <a:custGeom>
              <a:avLst/>
              <a:gdLst>
                <a:gd name="T0" fmla="*/ 17 w 17"/>
                <a:gd name="T1" fmla="*/ 0 h 17"/>
                <a:gd name="T2" fmla="*/ 20 w 17"/>
                <a:gd name="T3" fmla="*/ 17 h 17"/>
                <a:gd name="T4" fmla="*/ 0 w 17"/>
                <a:gd name="T5" fmla="*/ 20 h 17"/>
                <a:gd name="T6" fmla="*/ 0 w 17"/>
                <a:gd name="T7" fmla="*/ 1 h 17"/>
                <a:gd name="T8" fmla="*/ 1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4"/>
                  </a:lnTo>
                  <a:lnTo>
                    <a:pt x="0" y="16"/>
                  </a:lnTo>
                  <a:lnTo>
                    <a:pt x="0" y="1"/>
                  </a:lnTo>
                  <a:lnTo>
                    <a:pt x="1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07" name="Freeform 536"/>
            <p:cNvSpPr>
              <a:spLocks/>
            </p:cNvSpPr>
            <p:nvPr/>
          </p:nvSpPr>
          <p:spPr bwMode="auto">
            <a:xfrm>
              <a:off x="3580" y="2725"/>
              <a:ext cx="21" cy="21"/>
            </a:xfrm>
            <a:custGeom>
              <a:avLst/>
              <a:gdLst>
                <a:gd name="T0" fmla="*/ 17 w 17"/>
                <a:gd name="T1" fmla="*/ 0 h 17"/>
                <a:gd name="T2" fmla="*/ 20 w 17"/>
                <a:gd name="T3" fmla="*/ 17 h 17"/>
                <a:gd name="T4" fmla="*/ 1 w 17"/>
                <a:gd name="T5" fmla="*/ 20 h 17"/>
                <a:gd name="T6" fmla="*/ 0 w 17"/>
                <a:gd name="T7" fmla="*/ 1 h 17"/>
                <a:gd name="T8" fmla="*/ 1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4"/>
                  </a:lnTo>
                  <a:lnTo>
                    <a:pt x="1" y="16"/>
                  </a:lnTo>
                  <a:lnTo>
                    <a:pt x="0" y="1"/>
                  </a:lnTo>
                  <a:lnTo>
                    <a:pt x="1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08" name="Freeform 537"/>
            <p:cNvSpPr>
              <a:spLocks/>
            </p:cNvSpPr>
            <p:nvPr/>
          </p:nvSpPr>
          <p:spPr bwMode="auto">
            <a:xfrm>
              <a:off x="3581" y="2737"/>
              <a:ext cx="21" cy="21"/>
            </a:xfrm>
            <a:custGeom>
              <a:avLst/>
              <a:gdLst>
                <a:gd name="T0" fmla="*/ 20 w 17"/>
                <a:gd name="T1" fmla="*/ 0 h 17"/>
                <a:gd name="T2" fmla="*/ 20 w 17"/>
                <a:gd name="T3" fmla="*/ 20 h 17"/>
                <a:gd name="T4" fmla="*/ 1 w 17"/>
                <a:gd name="T5" fmla="*/ 20 h 17"/>
                <a:gd name="T6" fmla="*/ 0 w 17"/>
                <a:gd name="T7" fmla="*/ 1 h 17"/>
                <a:gd name="T8" fmla="*/ 2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1" y="16"/>
                  </a:lnTo>
                  <a:lnTo>
                    <a:pt x="0" y="1"/>
                  </a:lnTo>
                  <a:lnTo>
                    <a:pt x="1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09" name="Freeform 538"/>
            <p:cNvSpPr>
              <a:spLocks/>
            </p:cNvSpPr>
            <p:nvPr/>
          </p:nvSpPr>
          <p:spPr bwMode="auto">
            <a:xfrm>
              <a:off x="3582" y="2748"/>
              <a:ext cx="22" cy="21"/>
            </a:xfrm>
            <a:custGeom>
              <a:avLst/>
              <a:gdLst>
                <a:gd name="T0" fmla="*/ 18 w 17"/>
                <a:gd name="T1" fmla="*/ 0 h 17"/>
                <a:gd name="T2" fmla="*/ 21 w 17"/>
                <a:gd name="T3" fmla="*/ 20 h 17"/>
                <a:gd name="T4" fmla="*/ 0 w 17"/>
                <a:gd name="T5" fmla="*/ 20 h 17"/>
                <a:gd name="T6" fmla="*/ 0 w 17"/>
                <a:gd name="T7" fmla="*/ 0 h 17"/>
                <a:gd name="T8" fmla="*/ 1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0" y="16"/>
                  </a:lnTo>
                  <a:lnTo>
                    <a:pt x="0" y="0"/>
                  </a:lnTo>
                  <a:lnTo>
                    <a:pt x="1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10" name="Freeform 539"/>
            <p:cNvSpPr>
              <a:spLocks/>
            </p:cNvSpPr>
            <p:nvPr/>
          </p:nvSpPr>
          <p:spPr bwMode="auto">
            <a:xfrm>
              <a:off x="3582" y="2759"/>
              <a:ext cx="22" cy="21"/>
            </a:xfrm>
            <a:custGeom>
              <a:avLst/>
              <a:gdLst>
                <a:gd name="T0" fmla="*/ 21 w 17"/>
                <a:gd name="T1" fmla="*/ 0 h 17"/>
                <a:gd name="T2" fmla="*/ 21 w 17"/>
                <a:gd name="T3" fmla="*/ 20 h 17"/>
                <a:gd name="T4" fmla="*/ 0 w 17"/>
                <a:gd name="T5" fmla="*/ 20 h 17"/>
                <a:gd name="T6" fmla="*/ 0 w 17"/>
                <a:gd name="T7" fmla="*/ 0 h 17"/>
                <a:gd name="T8" fmla="*/ 2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11" name="Freeform 540"/>
            <p:cNvSpPr>
              <a:spLocks/>
            </p:cNvSpPr>
            <p:nvPr/>
          </p:nvSpPr>
          <p:spPr bwMode="auto">
            <a:xfrm>
              <a:off x="3582" y="2772"/>
              <a:ext cx="22" cy="21"/>
            </a:xfrm>
            <a:custGeom>
              <a:avLst/>
              <a:gdLst>
                <a:gd name="T0" fmla="*/ 21 w 17"/>
                <a:gd name="T1" fmla="*/ 0 h 17"/>
                <a:gd name="T2" fmla="*/ 21 w 17"/>
                <a:gd name="T3" fmla="*/ 20 h 17"/>
                <a:gd name="T4" fmla="*/ 1 w 17"/>
                <a:gd name="T5" fmla="*/ 20 h 17"/>
                <a:gd name="T6" fmla="*/ 0 w 17"/>
                <a:gd name="T7" fmla="*/ 0 h 17"/>
                <a:gd name="T8" fmla="*/ 2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1" y="16"/>
                  </a:lnTo>
                  <a:lnTo>
                    <a:pt x="0" y="0"/>
                  </a:lnTo>
                  <a:lnTo>
                    <a:pt x="1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12" name="Freeform 541"/>
            <p:cNvSpPr>
              <a:spLocks/>
            </p:cNvSpPr>
            <p:nvPr/>
          </p:nvSpPr>
          <p:spPr bwMode="auto">
            <a:xfrm>
              <a:off x="3583" y="2783"/>
              <a:ext cx="22" cy="21"/>
            </a:xfrm>
            <a:custGeom>
              <a:avLst/>
              <a:gdLst>
                <a:gd name="T0" fmla="*/ 21 w 17"/>
                <a:gd name="T1" fmla="*/ 0 h 17"/>
                <a:gd name="T2" fmla="*/ 21 w 17"/>
                <a:gd name="T3" fmla="*/ 20 h 17"/>
                <a:gd name="T4" fmla="*/ 0 w 17"/>
                <a:gd name="T5" fmla="*/ 20 h 17"/>
                <a:gd name="T6" fmla="*/ 0 w 17"/>
                <a:gd name="T7" fmla="*/ 0 h 17"/>
                <a:gd name="T8" fmla="*/ 2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13" name="Freeform 542"/>
            <p:cNvSpPr>
              <a:spLocks/>
            </p:cNvSpPr>
            <p:nvPr/>
          </p:nvSpPr>
          <p:spPr bwMode="auto">
            <a:xfrm>
              <a:off x="3582" y="2793"/>
              <a:ext cx="22" cy="21"/>
            </a:xfrm>
            <a:custGeom>
              <a:avLst/>
              <a:gdLst>
                <a:gd name="T0" fmla="*/ 21 w 17"/>
                <a:gd name="T1" fmla="*/ 0 h 17"/>
                <a:gd name="T2" fmla="*/ 21 w 17"/>
                <a:gd name="T3" fmla="*/ 20 h 17"/>
                <a:gd name="T4" fmla="*/ 0 w 17"/>
                <a:gd name="T5" fmla="*/ 17 h 17"/>
                <a:gd name="T6" fmla="*/ 1 w 17"/>
                <a:gd name="T7" fmla="*/ 0 h 17"/>
                <a:gd name="T8" fmla="*/ 2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4"/>
                  </a:lnTo>
                  <a:lnTo>
                    <a:pt x="1" y="0"/>
                  </a:lnTo>
                  <a:lnTo>
                    <a:pt x="1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14" name="Freeform 543"/>
            <p:cNvSpPr>
              <a:spLocks/>
            </p:cNvSpPr>
            <p:nvPr/>
          </p:nvSpPr>
          <p:spPr bwMode="auto">
            <a:xfrm>
              <a:off x="3582" y="2803"/>
              <a:ext cx="22" cy="21"/>
            </a:xfrm>
            <a:custGeom>
              <a:avLst/>
              <a:gdLst>
                <a:gd name="T0" fmla="*/ 21 w 17"/>
                <a:gd name="T1" fmla="*/ 1 h 17"/>
                <a:gd name="T2" fmla="*/ 18 w 17"/>
                <a:gd name="T3" fmla="*/ 20 h 17"/>
                <a:gd name="T4" fmla="*/ 0 w 17"/>
                <a:gd name="T5" fmla="*/ 17 h 17"/>
                <a:gd name="T6" fmla="*/ 0 w 17"/>
                <a:gd name="T7" fmla="*/ 0 h 17"/>
                <a:gd name="T8" fmla="*/ 21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4" y="16"/>
                  </a:lnTo>
                  <a:lnTo>
                    <a:pt x="0" y="14"/>
                  </a:lnTo>
                  <a:lnTo>
                    <a:pt x="0" y="0"/>
                  </a:lnTo>
                  <a:lnTo>
                    <a:pt x="16"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15" name="Freeform 544"/>
            <p:cNvSpPr>
              <a:spLocks/>
            </p:cNvSpPr>
            <p:nvPr/>
          </p:nvSpPr>
          <p:spPr bwMode="auto">
            <a:xfrm>
              <a:off x="3581" y="2813"/>
              <a:ext cx="21" cy="21"/>
            </a:xfrm>
            <a:custGeom>
              <a:avLst/>
              <a:gdLst>
                <a:gd name="T0" fmla="*/ 20 w 17"/>
                <a:gd name="T1" fmla="*/ 1 h 17"/>
                <a:gd name="T2" fmla="*/ 20 w 17"/>
                <a:gd name="T3" fmla="*/ 20 h 17"/>
                <a:gd name="T4" fmla="*/ 0 w 17"/>
                <a:gd name="T5" fmla="*/ 17 h 17"/>
                <a:gd name="T6" fmla="*/ 1 w 17"/>
                <a:gd name="T7" fmla="*/ 0 h 17"/>
                <a:gd name="T8" fmla="*/ 2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6" y="16"/>
                  </a:lnTo>
                  <a:lnTo>
                    <a:pt x="0" y="14"/>
                  </a:lnTo>
                  <a:lnTo>
                    <a:pt x="1" y="0"/>
                  </a:lnTo>
                  <a:lnTo>
                    <a:pt x="16"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16" name="Freeform 545"/>
            <p:cNvSpPr>
              <a:spLocks/>
            </p:cNvSpPr>
            <p:nvPr/>
          </p:nvSpPr>
          <p:spPr bwMode="auto">
            <a:xfrm>
              <a:off x="3580" y="2822"/>
              <a:ext cx="21" cy="21"/>
            </a:xfrm>
            <a:custGeom>
              <a:avLst/>
              <a:gdLst>
                <a:gd name="T0" fmla="*/ 20 w 17"/>
                <a:gd name="T1" fmla="*/ 1 h 17"/>
                <a:gd name="T2" fmla="*/ 17 w 17"/>
                <a:gd name="T3" fmla="*/ 20 h 17"/>
                <a:gd name="T4" fmla="*/ 0 w 17"/>
                <a:gd name="T5" fmla="*/ 17 h 17"/>
                <a:gd name="T6" fmla="*/ 1 w 17"/>
                <a:gd name="T7" fmla="*/ 0 h 17"/>
                <a:gd name="T8" fmla="*/ 2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4" y="16"/>
                  </a:lnTo>
                  <a:lnTo>
                    <a:pt x="0" y="14"/>
                  </a:lnTo>
                  <a:lnTo>
                    <a:pt x="1" y="0"/>
                  </a:lnTo>
                  <a:lnTo>
                    <a:pt x="16"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17" name="Freeform 546"/>
            <p:cNvSpPr>
              <a:spLocks/>
            </p:cNvSpPr>
            <p:nvPr/>
          </p:nvSpPr>
          <p:spPr bwMode="auto">
            <a:xfrm>
              <a:off x="3580" y="2832"/>
              <a:ext cx="21" cy="21"/>
            </a:xfrm>
            <a:custGeom>
              <a:avLst/>
              <a:gdLst>
                <a:gd name="T0" fmla="*/ 20 w 17"/>
                <a:gd name="T1" fmla="*/ 1 h 17"/>
                <a:gd name="T2" fmla="*/ 17 w 17"/>
                <a:gd name="T3" fmla="*/ 20 h 17"/>
                <a:gd name="T4" fmla="*/ 0 w 17"/>
                <a:gd name="T5" fmla="*/ 15 h 17"/>
                <a:gd name="T6" fmla="*/ 0 w 17"/>
                <a:gd name="T7" fmla="*/ 0 h 17"/>
                <a:gd name="T8" fmla="*/ 2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4" y="16"/>
                  </a:lnTo>
                  <a:lnTo>
                    <a:pt x="0" y="12"/>
                  </a:lnTo>
                  <a:lnTo>
                    <a:pt x="0" y="0"/>
                  </a:lnTo>
                  <a:lnTo>
                    <a:pt x="16"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18" name="Freeform 547"/>
            <p:cNvSpPr>
              <a:spLocks/>
            </p:cNvSpPr>
            <p:nvPr/>
          </p:nvSpPr>
          <p:spPr bwMode="auto">
            <a:xfrm>
              <a:off x="3577" y="2842"/>
              <a:ext cx="22" cy="21"/>
            </a:xfrm>
            <a:custGeom>
              <a:avLst/>
              <a:gdLst>
                <a:gd name="T0" fmla="*/ 21 w 17"/>
                <a:gd name="T1" fmla="*/ 4 h 17"/>
                <a:gd name="T2" fmla="*/ 18 w 17"/>
                <a:gd name="T3" fmla="*/ 20 h 17"/>
                <a:gd name="T4" fmla="*/ 0 w 17"/>
                <a:gd name="T5" fmla="*/ 15 h 17"/>
                <a:gd name="T6" fmla="*/ 3 w 17"/>
                <a:gd name="T7" fmla="*/ 0 h 17"/>
                <a:gd name="T8" fmla="*/ 21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14" y="16"/>
                  </a:lnTo>
                  <a:lnTo>
                    <a:pt x="0" y="12"/>
                  </a:lnTo>
                  <a:lnTo>
                    <a:pt x="2" y="0"/>
                  </a:lnTo>
                  <a:lnTo>
                    <a:pt x="16"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19" name="Freeform 548"/>
            <p:cNvSpPr>
              <a:spLocks/>
            </p:cNvSpPr>
            <p:nvPr/>
          </p:nvSpPr>
          <p:spPr bwMode="auto">
            <a:xfrm>
              <a:off x="3576" y="2852"/>
              <a:ext cx="21" cy="21"/>
            </a:xfrm>
            <a:custGeom>
              <a:avLst/>
              <a:gdLst>
                <a:gd name="T0" fmla="*/ 20 w 17"/>
                <a:gd name="T1" fmla="*/ 2 h 17"/>
                <a:gd name="T2" fmla="*/ 16 w 17"/>
                <a:gd name="T3" fmla="*/ 20 h 17"/>
                <a:gd name="T4" fmla="*/ 0 w 17"/>
                <a:gd name="T5" fmla="*/ 14 h 17"/>
                <a:gd name="T6" fmla="*/ 1 w 17"/>
                <a:gd name="T7" fmla="*/ 0 h 17"/>
                <a:gd name="T8" fmla="*/ 2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3" y="16"/>
                  </a:lnTo>
                  <a:lnTo>
                    <a:pt x="0" y="11"/>
                  </a:lnTo>
                  <a:lnTo>
                    <a:pt x="1" y="0"/>
                  </a:lnTo>
                  <a:lnTo>
                    <a:pt x="16"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20" name="Freeform 549"/>
            <p:cNvSpPr>
              <a:spLocks/>
            </p:cNvSpPr>
            <p:nvPr/>
          </p:nvSpPr>
          <p:spPr bwMode="auto">
            <a:xfrm>
              <a:off x="3575" y="2862"/>
              <a:ext cx="21" cy="21"/>
            </a:xfrm>
            <a:custGeom>
              <a:avLst/>
              <a:gdLst>
                <a:gd name="T0" fmla="*/ 20 w 17"/>
                <a:gd name="T1" fmla="*/ 5 h 17"/>
                <a:gd name="T2" fmla="*/ 17 w 17"/>
                <a:gd name="T3" fmla="*/ 20 h 17"/>
                <a:gd name="T4" fmla="*/ 0 w 17"/>
                <a:gd name="T5" fmla="*/ 14 h 17"/>
                <a:gd name="T6" fmla="*/ 1 w 17"/>
                <a:gd name="T7" fmla="*/ 0 h 17"/>
                <a:gd name="T8" fmla="*/ 2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4" y="16"/>
                  </a:lnTo>
                  <a:lnTo>
                    <a:pt x="0" y="11"/>
                  </a:lnTo>
                  <a:lnTo>
                    <a:pt x="1" y="0"/>
                  </a:lnTo>
                  <a:lnTo>
                    <a:pt x="16"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21" name="Freeform 550"/>
            <p:cNvSpPr>
              <a:spLocks/>
            </p:cNvSpPr>
            <p:nvPr/>
          </p:nvSpPr>
          <p:spPr bwMode="auto">
            <a:xfrm>
              <a:off x="3572" y="2872"/>
              <a:ext cx="22" cy="21"/>
            </a:xfrm>
            <a:custGeom>
              <a:avLst/>
              <a:gdLst>
                <a:gd name="T0" fmla="*/ 21 w 17"/>
                <a:gd name="T1" fmla="*/ 5 h 17"/>
                <a:gd name="T2" fmla="*/ 17 w 17"/>
                <a:gd name="T3" fmla="*/ 20 h 17"/>
                <a:gd name="T4" fmla="*/ 0 w 17"/>
                <a:gd name="T5" fmla="*/ 15 h 17"/>
                <a:gd name="T6" fmla="*/ 3 w 17"/>
                <a:gd name="T7" fmla="*/ 0 h 17"/>
                <a:gd name="T8" fmla="*/ 21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3" y="16"/>
                  </a:lnTo>
                  <a:lnTo>
                    <a:pt x="0" y="12"/>
                  </a:lnTo>
                  <a:lnTo>
                    <a:pt x="2" y="0"/>
                  </a:lnTo>
                  <a:lnTo>
                    <a:pt x="16"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22" name="Freeform 551"/>
            <p:cNvSpPr>
              <a:spLocks/>
            </p:cNvSpPr>
            <p:nvPr/>
          </p:nvSpPr>
          <p:spPr bwMode="auto">
            <a:xfrm>
              <a:off x="3569" y="2883"/>
              <a:ext cx="22" cy="21"/>
            </a:xfrm>
            <a:custGeom>
              <a:avLst/>
              <a:gdLst>
                <a:gd name="T0" fmla="*/ 21 w 17"/>
                <a:gd name="T1" fmla="*/ 5 h 17"/>
                <a:gd name="T2" fmla="*/ 18 w 17"/>
                <a:gd name="T3" fmla="*/ 20 h 17"/>
                <a:gd name="T4" fmla="*/ 0 w 17"/>
                <a:gd name="T5" fmla="*/ 17 h 17"/>
                <a:gd name="T6" fmla="*/ 3 w 17"/>
                <a:gd name="T7" fmla="*/ 0 h 17"/>
                <a:gd name="T8" fmla="*/ 21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4" y="16"/>
                  </a:lnTo>
                  <a:lnTo>
                    <a:pt x="0" y="14"/>
                  </a:lnTo>
                  <a:lnTo>
                    <a:pt x="2" y="0"/>
                  </a:lnTo>
                  <a:lnTo>
                    <a:pt x="16"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23" name="Freeform 552"/>
            <p:cNvSpPr>
              <a:spLocks/>
            </p:cNvSpPr>
            <p:nvPr/>
          </p:nvSpPr>
          <p:spPr bwMode="auto">
            <a:xfrm>
              <a:off x="3567" y="2895"/>
              <a:ext cx="21" cy="21"/>
            </a:xfrm>
            <a:custGeom>
              <a:avLst/>
              <a:gdLst>
                <a:gd name="T0" fmla="*/ 20 w 17"/>
                <a:gd name="T1" fmla="*/ 1 h 17"/>
                <a:gd name="T2" fmla="*/ 15 w 17"/>
                <a:gd name="T3" fmla="*/ 20 h 17"/>
                <a:gd name="T4" fmla="*/ 0 w 17"/>
                <a:gd name="T5" fmla="*/ 16 h 17"/>
                <a:gd name="T6" fmla="*/ 2 w 17"/>
                <a:gd name="T7" fmla="*/ 0 h 17"/>
                <a:gd name="T8" fmla="*/ 2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2" y="16"/>
                  </a:lnTo>
                  <a:lnTo>
                    <a:pt x="0" y="13"/>
                  </a:lnTo>
                  <a:lnTo>
                    <a:pt x="2" y="0"/>
                  </a:lnTo>
                  <a:lnTo>
                    <a:pt x="16"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24" name="Freeform 553"/>
            <p:cNvSpPr>
              <a:spLocks/>
            </p:cNvSpPr>
            <p:nvPr/>
          </p:nvSpPr>
          <p:spPr bwMode="auto">
            <a:xfrm>
              <a:off x="3564" y="2907"/>
              <a:ext cx="22" cy="21"/>
            </a:xfrm>
            <a:custGeom>
              <a:avLst/>
              <a:gdLst>
                <a:gd name="T0" fmla="*/ 21 w 17"/>
                <a:gd name="T1" fmla="*/ 2 h 17"/>
                <a:gd name="T2" fmla="*/ 17 w 17"/>
                <a:gd name="T3" fmla="*/ 20 h 17"/>
                <a:gd name="T4" fmla="*/ 0 w 17"/>
                <a:gd name="T5" fmla="*/ 16 h 17"/>
                <a:gd name="T6" fmla="*/ 3 w 17"/>
                <a:gd name="T7" fmla="*/ 0 h 17"/>
                <a:gd name="T8" fmla="*/ 21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3" y="16"/>
                  </a:lnTo>
                  <a:lnTo>
                    <a:pt x="0" y="13"/>
                  </a:lnTo>
                  <a:lnTo>
                    <a:pt x="2" y="0"/>
                  </a:lnTo>
                  <a:lnTo>
                    <a:pt x="16"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25" name="Freeform 554"/>
            <p:cNvSpPr>
              <a:spLocks/>
            </p:cNvSpPr>
            <p:nvPr/>
          </p:nvSpPr>
          <p:spPr bwMode="auto">
            <a:xfrm>
              <a:off x="3561" y="2918"/>
              <a:ext cx="21" cy="21"/>
            </a:xfrm>
            <a:custGeom>
              <a:avLst/>
              <a:gdLst>
                <a:gd name="T0" fmla="*/ 20 w 17"/>
                <a:gd name="T1" fmla="*/ 2 h 17"/>
                <a:gd name="T2" fmla="*/ 15 w 17"/>
                <a:gd name="T3" fmla="*/ 20 h 17"/>
                <a:gd name="T4" fmla="*/ 0 w 17"/>
                <a:gd name="T5" fmla="*/ 15 h 17"/>
                <a:gd name="T6" fmla="*/ 4 w 17"/>
                <a:gd name="T7" fmla="*/ 0 h 17"/>
                <a:gd name="T8" fmla="*/ 2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2" y="16"/>
                  </a:lnTo>
                  <a:lnTo>
                    <a:pt x="0" y="12"/>
                  </a:lnTo>
                  <a:lnTo>
                    <a:pt x="3" y="0"/>
                  </a:lnTo>
                  <a:lnTo>
                    <a:pt x="16"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26" name="Freeform 555"/>
            <p:cNvSpPr>
              <a:spLocks/>
            </p:cNvSpPr>
            <p:nvPr/>
          </p:nvSpPr>
          <p:spPr bwMode="auto">
            <a:xfrm>
              <a:off x="3558" y="2930"/>
              <a:ext cx="22" cy="21"/>
            </a:xfrm>
            <a:custGeom>
              <a:avLst/>
              <a:gdLst>
                <a:gd name="T0" fmla="*/ 21 w 17"/>
                <a:gd name="T1" fmla="*/ 5 h 17"/>
                <a:gd name="T2" fmla="*/ 17 w 17"/>
                <a:gd name="T3" fmla="*/ 20 h 17"/>
                <a:gd name="T4" fmla="*/ 0 w 17"/>
                <a:gd name="T5" fmla="*/ 15 h 17"/>
                <a:gd name="T6" fmla="*/ 3 w 17"/>
                <a:gd name="T7" fmla="*/ 0 h 17"/>
                <a:gd name="T8" fmla="*/ 21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3" y="16"/>
                  </a:lnTo>
                  <a:lnTo>
                    <a:pt x="0" y="12"/>
                  </a:lnTo>
                  <a:lnTo>
                    <a:pt x="2" y="0"/>
                  </a:lnTo>
                  <a:lnTo>
                    <a:pt x="16"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27" name="Freeform 556"/>
            <p:cNvSpPr>
              <a:spLocks/>
            </p:cNvSpPr>
            <p:nvPr/>
          </p:nvSpPr>
          <p:spPr bwMode="auto">
            <a:xfrm>
              <a:off x="3554" y="2941"/>
              <a:ext cx="22" cy="21"/>
            </a:xfrm>
            <a:custGeom>
              <a:avLst/>
              <a:gdLst>
                <a:gd name="T0" fmla="*/ 21 w 17"/>
                <a:gd name="T1" fmla="*/ 4 h 17"/>
                <a:gd name="T2" fmla="*/ 16 w 17"/>
                <a:gd name="T3" fmla="*/ 20 h 17"/>
                <a:gd name="T4" fmla="*/ 0 w 17"/>
                <a:gd name="T5" fmla="*/ 15 h 17"/>
                <a:gd name="T6" fmla="*/ 4 w 17"/>
                <a:gd name="T7" fmla="*/ 0 h 17"/>
                <a:gd name="T8" fmla="*/ 21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12" y="16"/>
                  </a:lnTo>
                  <a:lnTo>
                    <a:pt x="0" y="12"/>
                  </a:lnTo>
                  <a:lnTo>
                    <a:pt x="3" y="0"/>
                  </a:lnTo>
                  <a:lnTo>
                    <a:pt x="16"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28" name="Freeform 557"/>
            <p:cNvSpPr>
              <a:spLocks/>
            </p:cNvSpPr>
            <p:nvPr/>
          </p:nvSpPr>
          <p:spPr bwMode="auto">
            <a:xfrm>
              <a:off x="3549" y="2955"/>
              <a:ext cx="22" cy="21"/>
            </a:xfrm>
            <a:custGeom>
              <a:avLst/>
              <a:gdLst>
                <a:gd name="T0" fmla="*/ 21 w 17"/>
                <a:gd name="T1" fmla="*/ 4 h 17"/>
                <a:gd name="T2" fmla="*/ 16 w 17"/>
                <a:gd name="T3" fmla="*/ 20 h 17"/>
                <a:gd name="T4" fmla="*/ 0 w 17"/>
                <a:gd name="T5" fmla="*/ 14 h 17"/>
                <a:gd name="T6" fmla="*/ 5 w 17"/>
                <a:gd name="T7" fmla="*/ 0 h 17"/>
                <a:gd name="T8" fmla="*/ 21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12" y="16"/>
                  </a:lnTo>
                  <a:lnTo>
                    <a:pt x="0" y="11"/>
                  </a:lnTo>
                  <a:lnTo>
                    <a:pt x="4" y="0"/>
                  </a:lnTo>
                  <a:lnTo>
                    <a:pt x="16"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29" name="Freeform 558"/>
            <p:cNvSpPr>
              <a:spLocks/>
            </p:cNvSpPr>
            <p:nvPr/>
          </p:nvSpPr>
          <p:spPr bwMode="auto">
            <a:xfrm>
              <a:off x="3545" y="2966"/>
              <a:ext cx="22" cy="21"/>
            </a:xfrm>
            <a:custGeom>
              <a:avLst/>
              <a:gdLst>
                <a:gd name="T0" fmla="*/ 21 w 17"/>
                <a:gd name="T1" fmla="*/ 5 h 17"/>
                <a:gd name="T2" fmla="*/ 14 w 17"/>
                <a:gd name="T3" fmla="*/ 20 h 17"/>
                <a:gd name="T4" fmla="*/ 0 w 17"/>
                <a:gd name="T5" fmla="*/ 15 h 17"/>
                <a:gd name="T6" fmla="*/ 4 w 17"/>
                <a:gd name="T7" fmla="*/ 0 h 17"/>
                <a:gd name="T8" fmla="*/ 21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1" y="16"/>
                  </a:lnTo>
                  <a:lnTo>
                    <a:pt x="0" y="12"/>
                  </a:lnTo>
                  <a:lnTo>
                    <a:pt x="3" y="0"/>
                  </a:lnTo>
                  <a:lnTo>
                    <a:pt x="16"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30" name="Freeform 559"/>
            <p:cNvSpPr>
              <a:spLocks/>
            </p:cNvSpPr>
            <p:nvPr/>
          </p:nvSpPr>
          <p:spPr bwMode="auto">
            <a:xfrm>
              <a:off x="3542" y="2979"/>
              <a:ext cx="21" cy="22"/>
            </a:xfrm>
            <a:custGeom>
              <a:avLst/>
              <a:gdLst>
                <a:gd name="T0" fmla="*/ 20 w 17"/>
                <a:gd name="T1" fmla="*/ 4 h 17"/>
                <a:gd name="T2" fmla="*/ 15 w 17"/>
                <a:gd name="T3" fmla="*/ 21 h 17"/>
                <a:gd name="T4" fmla="*/ 0 w 17"/>
                <a:gd name="T5" fmla="*/ 16 h 17"/>
                <a:gd name="T6" fmla="*/ 4 w 17"/>
                <a:gd name="T7" fmla="*/ 0 h 17"/>
                <a:gd name="T8" fmla="*/ 2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12" y="16"/>
                  </a:lnTo>
                  <a:lnTo>
                    <a:pt x="0" y="12"/>
                  </a:lnTo>
                  <a:lnTo>
                    <a:pt x="3" y="0"/>
                  </a:lnTo>
                  <a:lnTo>
                    <a:pt x="16"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31" name="Freeform 560"/>
            <p:cNvSpPr>
              <a:spLocks/>
            </p:cNvSpPr>
            <p:nvPr/>
          </p:nvSpPr>
          <p:spPr bwMode="auto">
            <a:xfrm>
              <a:off x="3538" y="2992"/>
              <a:ext cx="21" cy="21"/>
            </a:xfrm>
            <a:custGeom>
              <a:avLst/>
              <a:gdLst>
                <a:gd name="T0" fmla="*/ 20 w 17"/>
                <a:gd name="T1" fmla="*/ 4 h 17"/>
                <a:gd name="T2" fmla="*/ 14 w 17"/>
                <a:gd name="T3" fmla="*/ 20 h 17"/>
                <a:gd name="T4" fmla="*/ 0 w 17"/>
                <a:gd name="T5" fmla="*/ 14 h 17"/>
                <a:gd name="T6" fmla="*/ 4 w 17"/>
                <a:gd name="T7" fmla="*/ 0 h 17"/>
                <a:gd name="T8" fmla="*/ 2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11" y="16"/>
                  </a:lnTo>
                  <a:lnTo>
                    <a:pt x="0" y="11"/>
                  </a:lnTo>
                  <a:lnTo>
                    <a:pt x="3" y="0"/>
                  </a:lnTo>
                  <a:lnTo>
                    <a:pt x="16"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32" name="Freeform 561"/>
            <p:cNvSpPr>
              <a:spLocks/>
            </p:cNvSpPr>
            <p:nvPr/>
          </p:nvSpPr>
          <p:spPr bwMode="auto">
            <a:xfrm>
              <a:off x="3533" y="3004"/>
              <a:ext cx="21" cy="21"/>
            </a:xfrm>
            <a:custGeom>
              <a:avLst/>
              <a:gdLst>
                <a:gd name="T0" fmla="*/ 20 w 17"/>
                <a:gd name="T1" fmla="*/ 5 h 17"/>
                <a:gd name="T2" fmla="*/ 14 w 17"/>
                <a:gd name="T3" fmla="*/ 20 h 17"/>
                <a:gd name="T4" fmla="*/ 0 w 17"/>
                <a:gd name="T5" fmla="*/ 14 h 17"/>
                <a:gd name="T6" fmla="*/ 5 w 17"/>
                <a:gd name="T7" fmla="*/ 0 h 17"/>
                <a:gd name="T8" fmla="*/ 2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1" y="16"/>
                  </a:lnTo>
                  <a:lnTo>
                    <a:pt x="0" y="11"/>
                  </a:lnTo>
                  <a:lnTo>
                    <a:pt x="4" y="0"/>
                  </a:lnTo>
                  <a:lnTo>
                    <a:pt x="16"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33" name="Freeform 562"/>
            <p:cNvSpPr>
              <a:spLocks/>
            </p:cNvSpPr>
            <p:nvPr/>
          </p:nvSpPr>
          <p:spPr bwMode="auto">
            <a:xfrm>
              <a:off x="3528" y="3017"/>
              <a:ext cx="21" cy="21"/>
            </a:xfrm>
            <a:custGeom>
              <a:avLst/>
              <a:gdLst>
                <a:gd name="T0" fmla="*/ 20 w 17"/>
                <a:gd name="T1" fmla="*/ 5 h 17"/>
                <a:gd name="T2" fmla="*/ 14 w 17"/>
                <a:gd name="T3" fmla="*/ 20 h 17"/>
                <a:gd name="T4" fmla="*/ 0 w 17"/>
                <a:gd name="T5" fmla="*/ 14 h 17"/>
                <a:gd name="T6" fmla="*/ 5 w 17"/>
                <a:gd name="T7" fmla="*/ 0 h 17"/>
                <a:gd name="T8" fmla="*/ 2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1" y="16"/>
                  </a:lnTo>
                  <a:lnTo>
                    <a:pt x="0" y="11"/>
                  </a:lnTo>
                  <a:lnTo>
                    <a:pt x="4" y="0"/>
                  </a:lnTo>
                  <a:lnTo>
                    <a:pt x="16"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34" name="Freeform 563"/>
            <p:cNvSpPr>
              <a:spLocks/>
            </p:cNvSpPr>
            <p:nvPr/>
          </p:nvSpPr>
          <p:spPr bwMode="auto">
            <a:xfrm>
              <a:off x="3522" y="3029"/>
              <a:ext cx="22" cy="21"/>
            </a:xfrm>
            <a:custGeom>
              <a:avLst/>
              <a:gdLst>
                <a:gd name="T0" fmla="*/ 21 w 17"/>
                <a:gd name="T1" fmla="*/ 5 h 17"/>
                <a:gd name="T2" fmla="*/ 14 w 17"/>
                <a:gd name="T3" fmla="*/ 20 h 17"/>
                <a:gd name="T4" fmla="*/ 0 w 17"/>
                <a:gd name="T5" fmla="*/ 12 h 17"/>
                <a:gd name="T6" fmla="*/ 5 w 17"/>
                <a:gd name="T7" fmla="*/ 0 h 17"/>
                <a:gd name="T8" fmla="*/ 21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1" y="16"/>
                  </a:lnTo>
                  <a:lnTo>
                    <a:pt x="0" y="10"/>
                  </a:lnTo>
                  <a:lnTo>
                    <a:pt x="4" y="0"/>
                  </a:lnTo>
                  <a:lnTo>
                    <a:pt x="16"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35" name="Freeform 564"/>
            <p:cNvSpPr>
              <a:spLocks/>
            </p:cNvSpPr>
            <p:nvPr/>
          </p:nvSpPr>
          <p:spPr bwMode="auto">
            <a:xfrm>
              <a:off x="3516" y="3041"/>
              <a:ext cx="22" cy="21"/>
            </a:xfrm>
            <a:custGeom>
              <a:avLst/>
              <a:gdLst>
                <a:gd name="T0" fmla="*/ 21 w 17"/>
                <a:gd name="T1" fmla="*/ 6 h 17"/>
                <a:gd name="T2" fmla="*/ 13 w 17"/>
                <a:gd name="T3" fmla="*/ 20 h 17"/>
                <a:gd name="T4" fmla="*/ 0 w 17"/>
                <a:gd name="T5" fmla="*/ 14 h 17"/>
                <a:gd name="T6" fmla="*/ 6 w 17"/>
                <a:gd name="T7" fmla="*/ 0 h 17"/>
                <a:gd name="T8" fmla="*/ 21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0" y="16"/>
                  </a:lnTo>
                  <a:lnTo>
                    <a:pt x="0" y="11"/>
                  </a:lnTo>
                  <a:lnTo>
                    <a:pt x="5" y="0"/>
                  </a:lnTo>
                  <a:lnTo>
                    <a:pt x="16"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36" name="Freeform 565"/>
            <p:cNvSpPr>
              <a:spLocks/>
            </p:cNvSpPr>
            <p:nvPr/>
          </p:nvSpPr>
          <p:spPr bwMode="auto">
            <a:xfrm>
              <a:off x="3511" y="3054"/>
              <a:ext cx="22" cy="21"/>
            </a:xfrm>
            <a:custGeom>
              <a:avLst/>
              <a:gdLst>
                <a:gd name="T0" fmla="*/ 21 w 17"/>
                <a:gd name="T1" fmla="*/ 5 h 17"/>
                <a:gd name="T2" fmla="*/ 14 w 17"/>
                <a:gd name="T3" fmla="*/ 20 h 17"/>
                <a:gd name="T4" fmla="*/ 0 w 17"/>
                <a:gd name="T5" fmla="*/ 12 h 17"/>
                <a:gd name="T6" fmla="*/ 5 w 17"/>
                <a:gd name="T7" fmla="*/ 0 h 17"/>
                <a:gd name="T8" fmla="*/ 21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1" y="16"/>
                  </a:lnTo>
                  <a:lnTo>
                    <a:pt x="0" y="10"/>
                  </a:lnTo>
                  <a:lnTo>
                    <a:pt x="4" y="0"/>
                  </a:lnTo>
                  <a:lnTo>
                    <a:pt x="16"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37" name="Freeform 566"/>
            <p:cNvSpPr>
              <a:spLocks/>
            </p:cNvSpPr>
            <p:nvPr/>
          </p:nvSpPr>
          <p:spPr bwMode="auto">
            <a:xfrm>
              <a:off x="3503" y="3066"/>
              <a:ext cx="22" cy="21"/>
            </a:xfrm>
            <a:custGeom>
              <a:avLst/>
              <a:gdLst>
                <a:gd name="T0" fmla="*/ 21 w 17"/>
                <a:gd name="T1" fmla="*/ 6 h 17"/>
                <a:gd name="T2" fmla="*/ 14 w 17"/>
                <a:gd name="T3" fmla="*/ 20 h 17"/>
                <a:gd name="T4" fmla="*/ 0 w 17"/>
                <a:gd name="T5" fmla="*/ 12 h 17"/>
                <a:gd name="T6" fmla="*/ 8 w 17"/>
                <a:gd name="T7" fmla="*/ 0 h 17"/>
                <a:gd name="T8" fmla="*/ 21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1" y="16"/>
                  </a:lnTo>
                  <a:lnTo>
                    <a:pt x="0" y="10"/>
                  </a:lnTo>
                  <a:lnTo>
                    <a:pt x="6" y="0"/>
                  </a:lnTo>
                  <a:lnTo>
                    <a:pt x="16"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38" name="Freeform 567"/>
            <p:cNvSpPr>
              <a:spLocks/>
            </p:cNvSpPr>
            <p:nvPr/>
          </p:nvSpPr>
          <p:spPr bwMode="auto">
            <a:xfrm>
              <a:off x="3497" y="3078"/>
              <a:ext cx="22" cy="21"/>
            </a:xfrm>
            <a:custGeom>
              <a:avLst/>
              <a:gdLst>
                <a:gd name="T0" fmla="*/ 21 w 17"/>
                <a:gd name="T1" fmla="*/ 6 h 17"/>
                <a:gd name="T2" fmla="*/ 14 w 17"/>
                <a:gd name="T3" fmla="*/ 20 h 17"/>
                <a:gd name="T4" fmla="*/ 0 w 17"/>
                <a:gd name="T5" fmla="*/ 12 h 17"/>
                <a:gd name="T6" fmla="*/ 6 w 17"/>
                <a:gd name="T7" fmla="*/ 0 h 17"/>
                <a:gd name="T8" fmla="*/ 21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1" y="16"/>
                  </a:lnTo>
                  <a:lnTo>
                    <a:pt x="0" y="10"/>
                  </a:lnTo>
                  <a:lnTo>
                    <a:pt x="5" y="0"/>
                  </a:lnTo>
                  <a:lnTo>
                    <a:pt x="16"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39" name="Freeform 568"/>
            <p:cNvSpPr>
              <a:spLocks/>
            </p:cNvSpPr>
            <p:nvPr/>
          </p:nvSpPr>
          <p:spPr bwMode="auto">
            <a:xfrm>
              <a:off x="3491" y="3091"/>
              <a:ext cx="21" cy="21"/>
            </a:xfrm>
            <a:custGeom>
              <a:avLst/>
              <a:gdLst>
                <a:gd name="T0" fmla="*/ 20 w 17"/>
                <a:gd name="T1" fmla="*/ 6 h 17"/>
                <a:gd name="T2" fmla="*/ 12 w 17"/>
                <a:gd name="T3" fmla="*/ 20 h 17"/>
                <a:gd name="T4" fmla="*/ 0 w 17"/>
                <a:gd name="T5" fmla="*/ 12 h 17"/>
                <a:gd name="T6" fmla="*/ 6 w 17"/>
                <a:gd name="T7" fmla="*/ 0 h 17"/>
                <a:gd name="T8" fmla="*/ 2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0" y="16"/>
                  </a:lnTo>
                  <a:lnTo>
                    <a:pt x="0" y="10"/>
                  </a:lnTo>
                  <a:lnTo>
                    <a:pt x="5" y="0"/>
                  </a:lnTo>
                  <a:lnTo>
                    <a:pt x="16"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40" name="Freeform 569"/>
            <p:cNvSpPr>
              <a:spLocks/>
            </p:cNvSpPr>
            <p:nvPr/>
          </p:nvSpPr>
          <p:spPr bwMode="auto">
            <a:xfrm>
              <a:off x="3484" y="3103"/>
              <a:ext cx="22" cy="21"/>
            </a:xfrm>
            <a:custGeom>
              <a:avLst/>
              <a:gdLst>
                <a:gd name="T0" fmla="*/ 21 w 17"/>
                <a:gd name="T1" fmla="*/ 6 h 17"/>
                <a:gd name="T2" fmla="*/ 13 w 17"/>
                <a:gd name="T3" fmla="*/ 20 h 17"/>
                <a:gd name="T4" fmla="*/ 0 w 17"/>
                <a:gd name="T5" fmla="*/ 11 h 17"/>
                <a:gd name="T6" fmla="*/ 6 w 17"/>
                <a:gd name="T7" fmla="*/ 0 h 17"/>
                <a:gd name="T8" fmla="*/ 21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0" y="16"/>
                  </a:lnTo>
                  <a:lnTo>
                    <a:pt x="0" y="9"/>
                  </a:lnTo>
                  <a:lnTo>
                    <a:pt x="5" y="0"/>
                  </a:lnTo>
                  <a:lnTo>
                    <a:pt x="16"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41" name="Freeform 570"/>
            <p:cNvSpPr>
              <a:spLocks/>
            </p:cNvSpPr>
            <p:nvPr/>
          </p:nvSpPr>
          <p:spPr bwMode="auto">
            <a:xfrm>
              <a:off x="3477" y="3114"/>
              <a:ext cx="21" cy="21"/>
            </a:xfrm>
            <a:custGeom>
              <a:avLst/>
              <a:gdLst>
                <a:gd name="T0" fmla="*/ 20 w 17"/>
                <a:gd name="T1" fmla="*/ 7 h 17"/>
                <a:gd name="T2" fmla="*/ 12 w 17"/>
                <a:gd name="T3" fmla="*/ 20 h 17"/>
                <a:gd name="T4" fmla="*/ 0 w 17"/>
                <a:gd name="T5" fmla="*/ 12 h 17"/>
                <a:gd name="T6" fmla="*/ 7 w 17"/>
                <a:gd name="T7" fmla="*/ 0 h 17"/>
                <a:gd name="T8" fmla="*/ 2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0" y="16"/>
                  </a:lnTo>
                  <a:lnTo>
                    <a:pt x="0" y="10"/>
                  </a:lnTo>
                  <a:lnTo>
                    <a:pt x="6" y="0"/>
                  </a:lnTo>
                  <a:lnTo>
                    <a:pt x="16"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42" name="Freeform 571"/>
            <p:cNvSpPr>
              <a:spLocks/>
            </p:cNvSpPr>
            <p:nvPr/>
          </p:nvSpPr>
          <p:spPr bwMode="auto">
            <a:xfrm>
              <a:off x="3469" y="3127"/>
              <a:ext cx="22" cy="21"/>
            </a:xfrm>
            <a:custGeom>
              <a:avLst/>
              <a:gdLst>
                <a:gd name="T0" fmla="*/ 21 w 17"/>
                <a:gd name="T1" fmla="*/ 7 h 17"/>
                <a:gd name="T2" fmla="*/ 13 w 17"/>
                <a:gd name="T3" fmla="*/ 20 h 17"/>
                <a:gd name="T4" fmla="*/ 0 w 17"/>
                <a:gd name="T5" fmla="*/ 11 h 17"/>
                <a:gd name="T6" fmla="*/ 8 w 17"/>
                <a:gd name="T7" fmla="*/ 0 h 17"/>
                <a:gd name="T8" fmla="*/ 21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0" y="16"/>
                  </a:lnTo>
                  <a:lnTo>
                    <a:pt x="0" y="9"/>
                  </a:lnTo>
                  <a:lnTo>
                    <a:pt x="6" y="0"/>
                  </a:lnTo>
                  <a:lnTo>
                    <a:pt x="16"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43" name="Freeform 572"/>
            <p:cNvSpPr>
              <a:spLocks/>
            </p:cNvSpPr>
            <p:nvPr/>
          </p:nvSpPr>
          <p:spPr bwMode="auto">
            <a:xfrm>
              <a:off x="3462" y="3138"/>
              <a:ext cx="21" cy="21"/>
            </a:xfrm>
            <a:custGeom>
              <a:avLst/>
              <a:gdLst>
                <a:gd name="T0" fmla="*/ 20 w 17"/>
                <a:gd name="T1" fmla="*/ 9 h 17"/>
                <a:gd name="T2" fmla="*/ 12 w 17"/>
                <a:gd name="T3" fmla="*/ 20 h 17"/>
                <a:gd name="T4" fmla="*/ 0 w 17"/>
                <a:gd name="T5" fmla="*/ 12 h 17"/>
                <a:gd name="T6" fmla="*/ 7 w 17"/>
                <a:gd name="T7" fmla="*/ 0 h 17"/>
                <a:gd name="T8" fmla="*/ 2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0" y="16"/>
                  </a:lnTo>
                  <a:lnTo>
                    <a:pt x="0" y="10"/>
                  </a:lnTo>
                  <a:lnTo>
                    <a:pt x="6" y="0"/>
                  </a:lnTo>
                  <a:lnTo>
                    <a:pt x="16"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44" name="Freeform 573"/>
            <p:cNvSpPr>
              <a:spLocks/>
            </p:cNvSpPr>
            <p:nvPr/>
          </p:nvSpPr>
          <p:spPr bwMode="auto">
            <a:xfrm>
              <a:off x="3455" y="3150"/>
              <a:ext cx="22" cy="21"/>
            </a:xfrm>
            <a:custGeom>
              <a:avLst/>
              <a:gdLst>
                <a:gd name="T0" fmla="*/ 21 w 17"/>
                <a:gd name="T1" fmla="*/ 7 h 17"/>
                <a:gd name="T2" fmla="*/ 12 w 17"/>
                <a:gd name="T3" fmla="*/ 20 h 17"/>
                <a:gd name="T4" fmla="*/ 0 w 17"/>
                <a:gd name="T5" fmla="*/ 11 h 17"/>
                <a:gd name="T6" fmla="*/ 6 w 17"/>
                <a:gd name="T7" fmla="*/ 0 h 17"/>
                <a:gd name="T8" fmla="*/ 21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9" y="16"/>
                  </a:lnTo>
                  <a:lnTo>
                    <a:pt x="0" y="9"/>
                  </a:lnTo>
                  <a:lnTo>
                    <a:pt x="5" y="0"/>
                  </a:lnTo>
                  <a:lnTo>
                    <a:pt x="16"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45" name="Freeform 574"/>
            <p:cNvSpPr>
              <a:spLocks/>
            </p:cNvSpPr>
            <p:nvPr/>
          </p:nvSpPr>
          <p:spPr bwMode="auto">
            <a:xfrm>
              <a:off x="3446" y="3161"/>
              <a:ext cx="22" cy="21"/>
            </a:xfrm>
            <a:custGeom>
              <a:avLst/>
              <a:gdLst>
                <a:gd name="T0" fmla="*/ 21 w 17"/>
                <a:gd name="T1" fmla="*/ 7 h 17"/>
                <a:gd name="T2" fmla="*/ 13 w 17"/>
                <a:gd name="T3" fmla="*/ 20 h 17"/>
                <a:gd name="T4" fmla="*/ 0 w 17"/>
                <a:gd name="T5" fmla="*/ 11 h 17"/>
                <a:gd name="T6" fmla="*/ 9 w 17"/>
                <a:gd name="T7" fmla="*/ 0 h 17"/>
                <a:gd name="T8" fmla="*/ 21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0" y="16"/>
                  </a:lnTo>
                  <a:lnTo>
                    <a:pt x="0" y="9"/>
                  </a:lnTo>
                  <a:lnTo>
                    <a:pt x="7" y="0"/>
                  </a:lnTo>
                  <a:lnTo>
                    <a:pt x="16"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46" name="Freeform 575"/>
            <p:cNvSpPr>
              <a:spLocks/>
            </p:cNvSpPr>
            <p:nvPr/>
          </p:nvSpPr>
          <p:spPr bwMode="auto">
            <a:xfrm>
              <a:off x="3437" y="3172"/>
              <a:ext cx="23" cy="21"/>
            </a:xfrm>
            <a:custGeom>
              <a:avLst/>
              <a:gdLst>
                <a:gd name="T0" fmla="*/ 22 w 18"/>
                <a:gd name="T1" fmla="*/ 9 h 17"/>
                <a:gd name="T2" fmla="*/ 13 w 18"/>
                <a:gd name="T3" fmla="*/ 20 h 17"/>
                <a:gd name="T4" fmla="*/ 0 w 18"/>
                <a:gd name="T5" fmla="*/ 11 h 17"/>
                <a:gd name="T6" fmla="*/ 9 w 18"/>
                <a:gd name="T7" fmla="*/ 0 h 17"/>
                <a:gd name="T8" fmla="*/ 22 w 18"/>
                <a:gd name="T9" fmla="*/ 9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7"/>
                  </a:moveTo>
                  <a:lnTo>
                    <a:pt x="10" y="16"/>
                  </a:lnTo>
                  <a:lnTo>
                    <a:pt x="0" y="9"/>
                  </a:lnTo>
                  <a:lnTo>
                    <a:pt x="7" y="0"/>
                  </a:lnTo>
                  <a:lnTo>
                    <a:pt x="17"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47" name="Freeform 576"/>
            <p:cNvSpPr>
              <a:spLocks/>
            </p:cNvSpPr>
            <p:nvPr/>
          </p:nvSpPr>
          <p:spPr bwMode="auto">
            <a:xfrm>
              <a:off x="3430" y="3184"/>
              <a:ext cx="21" cy="21"/>
            </a:xfrm>
            <a:custGeom>
              <a:avLst/>
              <a:gdLst>
                <a:gd name="T0" fmla="*/ 20 w 17"/>
                <a:gd name="T1" fmla="*/ 9 h 17"/>
                <a:gd name="T2" fmla="*/ 11 w 17"/>
                <a:gd name="T3" fmla="*/ 20 h 17"/>
                <a:gd name="T4" fmla="*/ 0 w 17"/>
                <a:gd name="T5" fmla="*/ 11 h 17"/>
                <a:gd name="T6" fmla="*/ 7 w 17"/>
                <a:gd name="T7" fmla="*/ 0 h 17"/>
                <a:gd name="T8" fmla="*/ 2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9" y="16"/>
                  </a:lnTo>
                  <a:lnTo>
                    <a:pt x="0" y="9"/>
                  </a:lnTo>
                  <a:lnTo>
                    <a:pt x="6" y="0"/>
                  </a:lnTo>
                  <a:lnTo>
                    <a:pt x="16"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48" name="Freeform 577"/>
            <p:cNvSpPr>
              <a:spLocks/>
            </p:cNvSpPr>
            <p:nvPr/>
          </p:nvSpPr>
          <p:spPr bwMode="auto">
            <a:xfrm>
              <a:off x="3421" y="3195"/>
              <a:ext cx="22" cy="21"/>
            </a:xfrm>
            <a:custGeom>
              <a:avLst/>
              <a:gdLst>
                <a:gd name="T0" fmla="*/ 21 w 17"/>
                <a:gd name="T1" fmla="*/ 9 h 17"/>
                <a:gd name="T2" fmla="*/ 12 w 17"/>
                <a:gd name="T3" fmla="*/ 20 h 17"/>
                <a:gd name="T4" fmla="*/ 0 w 17"/>
                <a:gd name="T5" fmla="*/ 12 h 17"/>
                <a:gd name="T6" fmla="*/ 9 w 17"/>
                <a:gd name="T7" fmla="*/ 0 h 17"/>
                <a:gd name="T8" fmla="*/ 21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9" y="16"/>
                  </a:lnTo>
                  <a:lnTo>
                    <a:pt x="0" y="10"/>
                  </a:lnTo>
                  <a:lnTo>
                    <a:pt x="7" y="0"/>
                  </a:lnTo>
                  <a:lnTo>
                    <a:pt x="16"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49" name="Freeform 578"/>
            <p:cNvSpPr>
              <a:spLocks/>
            </p:cNvSpPr>
            <p:nvPr/>
          </p:nvSpPr>
          <p:spPr bwMode="auto">
            <a:xfrm>
              <a:off x="3412" y="3207"/>
              <a:ext cx="22" cy="21"/>
            </a:xfrm>
            <a:custGeom>
              <a:avLst/>
              <a:gdLst>
                <a:gd name="T0" fmla="*/ 21 w 17"/>
                <a:gd name="T1" fmla="*/ 7 h 17"/>
                <a:gd name="T2" fmla="*/ 12 w 17"/>
                <a:gd name="T3" fmla="*/ 20 h 17"/>
                <a:gd name="T4" fmla="*/ 0 w 17"/>
                <a:gd name="T5" fmla="*/ 10 h 17"/>
                <a:gd name="T6" fmla="*/ 9 w 17"/>
                <a:gd name="T7" fmla="*/ 0 h 17"/>
                <a:gd name="T8" fmla="*/ 21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9" y="16"/>
                  </a:lnTo>
                  <a:lnTo>
                    <a:pt x="0" y="8"/>
                  </a:lnTo>
                  <a:lnTo>
                    <a:pt x="7" y="0"/>
                  </a:lnTo>
                  <a:lnTo>
                    <a:pt x="16"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50" name="Freeform 579"/>
            <p:cNvSpPr>
              <a:spLocks/>
            </p:cNvSpPr>
            <p:nvPr/>
          </p:nvSpPr>
          <p:spPr bwMode="auto">
            <a:xfrm>
              <a:off x="3403" y="3217"/>
              <a:ext cx="22" cy="21"/>
            </a:xfrm>
            <a:custGeom>
              <a:avLst/>
              <a:gdLst>
                <a:gd name="T0" fmla="*/ 21 w 17"/>
                <a:gd name="T1" fmla="*/ 10 h 17"/>
                <a:gd name="T2" fmla="*/ 12 w 17"/>
                <a:gd name="T3" fmla="*/ 20 h 17"/>
                <a:gd name="T4" fmla="*/ 0 w 17"/>
                <a:gd name="T5" fmla="*/ 10 h 17"/>
                <a:gd name="T6" fmla="*/ 9 w 17"/>
                <a:gd name="T7" fmla="*/ 0 h 17"/>
                <a:gd name="T8" fmla="*/ 21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9" y="16"/>
                  </a:lnTo>
                  <a:lnTo>
                    <a:pt x="0" y="8"/>
                  </a:lnTo>
                  <a:lnTo>
                    <a:pt x="7" y="0"/>
                  </a:lnTo>
                  <a:lnTo>
                    <a:pt x="16"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51" name="Freeform 580"/>
            <p:cNvSpPr>
              <a:spLocks/>
            </p:cNvSpPr>
            <p:nvPr/>
          </p:nvSpPr>
          <p:spPr bwMode="auto">
            <a:xfrm>
              <a:off x="3394" y="3227"/>
              <a:ext cx="22" cy="21"/>
            </a:xfrm>
            <a:custGeom>
              <a:avLst/>
              <a:gdLst>
                <a:gd name="T0" fmla="*/ 21 w 17"/>
                <a:gd name="T1" fmla="*/ 10 h 17"/>
                <a:gd name="T2" fmla="*/ 10 w 17"/>
                <a:gd name="T3" fmla="*/ 20 h 17"/>
                <a:gd name="T4" fmla="*/ 0 w 17"/>
                <a:gd name="T5" fmla="*/ 11 h 17"/>
                <a:gd name="T6" fmla="*/ 9 w 17"/>
                <a:gd name="T7" fmla="*/ 0 h 17"/>
                <a:gd name="T8" fmla="*/ 21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8" y="16"/>
                  </a:lnTo>
                  <a:lnTo>
                    <a:pt x="0" y="9"/>
                  </a:lnTo>
                  <a:lnTo>
                    <a:pt x="7" y="0"/>
                  </a:lnTo>
                  <a:lnTo>
                    <a:pt x="16"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52" name="Freeform 581"/>
            <p:cNvSpPr>
              <a:spLocks/>
            </p:cNvSpPr>
            <p:nvPr/>
          </p:nvSpPr>
          <p:spPr bwMode="auto">
            <a:xfrm>
              <a:off x="3384" y="3238"/>
              <a:ext cx="22" cy="21"/>
            </a:xfrm>
            <a:custGeom>
              <a:avLst/>
              <a:gdLst>
                <a:gd name="T0" fmla="*/ 21 w 17"/>
                <a:gd name="T1" fmla="*/ 9 h 17"/>
                <a:gd name="T2" fmla="*/ 12 w 17"/>
                <a:gd name="T3" fmla="*/ 20 h 17"/>
                <a:gd name="T4" fmla="*/ 0 w 17"/>
                <a:gd name="T5" fmla="*/ 10 h 17"/>
                <a:gd name="T6" fmla="*/ 10 w 17"/>
                <a:gd name="T7" fmla="*/ 0 h 17"/>
                <a:gd name="T8" fmla="*/ 21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9" y="16"/>
                  </a:lnTo>
                  <a:lnTo>
                    <a:pt x="0" y="8"/>
                  </a:lnTo>
                  <a:lnTo>
                    <a:pt x="8" y="0"/>
                  </a:lnTo>
                  <a:lnTo>
                    <a:pt x="16"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53" name="Freeform 582"/>
            <p:cNvSpPr>
              <a:spLocks/>
            </p:cNvSpPr>
            <p:nvPr/>
          </p:nvSpPr>
          <p:spPr bwMode="auto">
            <a:xfrm>
              <a:off x="3374" y="3248"/>
              <a:ext cx="23" cy="22"/>
            </a:xfrm>
            <a:custGeom>
              <a:avLst/>
              <a:gdLst>
                <a:gd name="T0" fmla="*/ 22 w 18"/>
                <a:gd name="T1" fmla="*/ 10 h 18"/>
                <a:gd name="T2" fmla="*/ 10 w 18"/>
                <a:gd name="T3" fmla="*/ 21 h 18"/>
                <a:gd name="T4" fmla="*/ 0 w 18"/>
                <a:gd name="T5" fmla="*/ 10 h 18"/>
                <a:gd name="T6" fmla="*/ 10 w 18"/>
                <a:gd name="T7" fmla="*/ 0 h 18"/>
                <a:gd name="T8" fmla="*/ 22 w 18"/>
                <a:gd name="T9" fmla="*/ 1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7" y="8"/>
                  </a:moveTo>
                  <a:lnTo>
                    <a:pt x="8" y="17"/>
                  </a:lnTo>
                  <a:lnTo>
                    <a:pt x="0" y="8"/>
                  </a:lnTo>
                  <a:lnTo>
                    <a:pt x="8" y="0"/>
                  </a:lnTo>
                  <a:lnTo>
                    <a:pt x="17"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54" name="Freeform 583"/>
            <p:cNvSpPr>
              <a:spLocks/>
            </p:cNvSpPr>
            <p:nvPr/>
          </p:nvSpPr>
          <p:spPr bwMode="auto">
            <a:xfrm>
              <a:off x="3363" y="3258"/>
              <a:ext cx="22" cy="22"/>
            </a:xfrm>
            <a:custGeom>
              <a:avLst/>
              <a:gdLst>
                <a:gd name="T0" fmla="*/ 21 w 18"/>
                <a:gd name="T1" fmla="*/ 11 h 18"/>
                <a:gd name="T2" fmla="*/ 11 w 18"/>
                <a:gd name="T3" fmla="*/ 21 h 18"/>
                <a:gd name="T4" fmla="*/ 0 w 18"/>
                <a:gd name="T5" fmla="*/ 11 h 18"/>
                <a:gd name="T6" fmla="*/ 11 w 18"/>
                <a:gd name="T7" fmla="*/ 0 h 18"/>
                <a:gd name="T8" fmla="*/ 21 w 18"/>
                <a:gd name="T9" fmla="*/ 11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7" y="9"/>
                  </a:moveTo>
                  <a:lnTo>
                    <a:pt x="9" y="17"/>
                  </a:lnTo>
                  <a:lnTo>
                    <a:pt x="0" y="9"/>
                  </a:lnTo>
                  <a:lnTo>
                    <a:pt x="9" y="0"/>
                  </a:lnTo>
                  <a:lnTo>
                    <a:pt x="17"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55" name="Freeform 584"/>
            <p:cNvSpPr>
              <a:spLocks/>
            </p:cNvSpPr>
            <p:nvPr/>
          </p:nvSpPr>
          <p:spPr bwMode="auto">
            <a:xfrm>
              <a:off x="3352" y="3269"/>
              <a:ext cx="23" cy="22"/>
            </a:xfrm>
            <a:custGeom>
              <a:avLst/>
              <a:gdLst>
                <a:gd name="T0" fmla="*/ 22 w 18"/>
                <a:gd name="T1" fmla="*/ 10 h 18"/>
                <a:gd name="T2" fmla="*/ 10 w 18"/>
                <a:gd name="T3" fmla="*/ 21 h 18"/>
                <a:gd name="T4" fmla="*/ 0 w 18"/>
                <a:gd name="T5" fmla="*/ 10 h 18"/>
                <a:gd name="T6" fmla="*/ 10 w 18"/>
                <a:gd name="T7" fmla="*/ 0 h 18"/>
                <a:gd name="T8" fmla="*/ 22 w 18"/>
                <a:gd name="T9" fmla="*/ 1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7" y="8"/>
                  </a:moveTo>
                  <a:lnTo>
                    <a:pt x="8" y="17"/>
                  </a:lnTo>
                  <a:lnTo>
                    <a:pt x="0" y="8"/>
                  </a:lnTo>
                  <a:lnTo>
                    <a:pt x="8" y="0"/>
                  </a:lnTo>
                  <a:lnTo>
                    <a:pt x="17"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56" name="Freeform 585"/>
            <p:cNvSpPr>
              <a:spLocks/>
            </p:cNvSpPr>
            <p:nvPr/>
          </p:nvSpPr>
          <p:spPr bwMode="auto">
            <a:xfrm>
              <a:off x="3342" y="3279"/>
              <a:ext cx="22" cy="21"/>
            </a:xfrm>
            <a:custGeom>
              <a:avLst/>
              <a:gdLst>
                <a:gd name="T0" fmla="*/ 21 w 17"/>
                <a:gd name="T1" fmla="*/ 11 h 17"/>
                <a:gd name="T2" fmla="*/ 9 w 17"/>
                <a:gd name="T3" fmla="*/ 20 h 17"/>
                <a:gd name="T4" fmla="*/ 0 w 17"/>
                <a:gd name="T5" fmla="*/ 10 h 17"/>
                <a:gd name="T6" fmla="*/ 10 w 17"/>
                <a:gd name="T7" fmla="*/ 0 h 17"/>
                <a:gd name="T8" fmla="*/ 21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7" y="16"/>
                  </a:lnTo>
                  <a:lnTo>
                    <a:pt x="0" y="8"/>
                  </a:lnTo>
                  <a:lnTo>
                    <a:pt x="8" y="0"/>
                  </a:lnTo>
                  <a:lnTo>
                    <a:pt x="16"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57" name="Freeform 586"/>
            <p:cNvSpPr>
              <a:spLocks/>
            </p:cNvSpPr>
            <p:nvPr/>
          </p:nvSpPr>
          <p:spPr bwMode="auto">
            <a:xfrm>
              <a:off x="3330" y="3289"/>
              <a:ext cx="22" cy="22"/>
            </a:xfrm>
            <a:custGeom>
              <a:avLst/>
              <a:gdLst>
                <a:gd name="T0" fmla="*/ 21 w 18"/>
                <a:gd name="T1" fmla="*/ 10 h 18"/>
                <a:gd name="T2" fmla="*/ 10 w 18"/>
                <a:gd name="T3" fmla="*/ 21 h 18"/>
                <a:gd name="T4" fmla="*/ 0 w 18"/>
                <a:gd name="T5" fmla="*/ 9 h 18"/>
                <a:gd name="T6" fmla="*/ 12 w 18"/>
                <a:gd name="T7" fmla="*/ 0 h 18"/>
                <a:gd name="T8" fmla="*/ 21 w 18"/>
                <a:gd name="T9" fmla="*/ 1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7" y="8"/>
                  </a:moveTo>
                  <a:lnTo>
                    <a:pt x="8" y="17"/>
                  </a:lnTo>
                  <a:lnTo>
                    <a:pt x="0" y="7"/>
                  </a:lnTo>
                  <a:lnTo>
                    <a:pt x="10" y="0"/>
                  </a:lnTo>
                  <a:lnTo>
                    <a:pt x="17"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58" name="Freeform 587"/>
            <p:cNvSpPr>
              <a:spLocks/>
            </p:cNvSpPr>
            <p:nvPr/>
          </p:nvSpPr>
          <p:spPr bwMode="auto">
            <a:xfrm>
              <a:off x="3319" y="3297"/>
              <a:ext cx="22" cy="23"/>
            </a:xfrm>
            <a:custGeom>
              <a:avLst/>
              <a:gdLst>
                <a:gd name="T0" fmla="*/ 21 w 17"/>
                <a:gd name="T1" fmla="*/ 13 h 18"/>
                <a:gd name="T2" fmla="*/ 9 w 17"/>
                <a:gd name="T3" fmla="*/ 22 h 18"/>
                <a:gd name="T4" fmla="*/ 0 w 17"/>
                <a:gd name="T5" fmla="*/ 10 h 18"/>
                <a:gd name="T6" fmla="*/ 10 w 17"/>
                <a:gd name="T7" fmla="*/ 0 h 18"/>
                <a:gd name="T8" fmla="*/ 21 w 17"/>
                <a:gd name="T9" fmla="*/ 13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10"/>
                  </a:moveTo>
                  <a:lnTo>
                    <a:pt x="7" y="17"/>
                  </a:lnTo>
                  <a:lnTo>
                    <a:pt x="0" y="8"/>
                  </a:lnTo>
                  <a:lnTo>
                    <a:pt x="8" y="0"/>
                  </a:lnTo>
                  <a:lnTo>
                    <a:pt x="1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59" name="Freeform 588"/>
            <p:cNvSpPr>
              <a:spLocks/>
            </p:cNvSpPr>
            <p:nvPr/>
          </p:nvSpPr>
          <p:spPr bwMode="auto">
            <a:xfrm>
              <a:off x="3307" y="3307"/>
              <a:ext cx="23" cy="21"/>
            </a:xfrm>
            <a:custGeom>
              <a:avLst/>
              <a:gdLst>
                <a:gd name="T0" fmla="*/ 22 w 18"/>
                <a:gd name="T1" fmla="*/ 11 h 17"/>
                <a:gd name="T2" fmla="*/ 9 w 18"/>
                <a:gd name="T3" fmla="*/ 20 h 17"/>
                <a:gd name="T4" fmla="*/ 0 w 18"/>
                <a:gd name="T5" fmla="*/ 9 h 17"/>
                <a:gd name="T6" fmla="*/ 13 w 18"/>
                <a:gd name="T7" fmla="*/ 0 h 17"/>
                <a:gd name="T8" fmla="*/ 22 w 18"/>
                <a:gd name="T9" fmla="*/ 1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9"/>
                  </a:moveTo>
                  <a:lnTo>
                    <a:pt x="7" y="16"/>
                  </a:lnTo>
                  <a:lnTo>
                    <a:pt x="0" y="7"/>
                  </a:lnTo>
                  <a:lnTo>
                    <a:pt x="10" y="0"/>
                  </a:lnTo>
                  <a:lnTo>
                    <a:pt x="17"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60" name="Freeform 589"/>
            <p:cNvSpPr>
              <a:spLocks/>
            </p:cNvSpPr>
            <p:nvPr/>
          </p:nvSpPr>
          <p:spPr bwMode="auto">
            <a:xfrm>
              <a:off x="3295" y="3316"/>
              <a:ext cx="22" cy="21"/>
            </a:xfrm>
            <a:custGeom>
              <a:avLst/>
              <a:gdLst>
                <a:gd name="T0" fmla="*/ 21 w 17"/>
                <a:gd name="T1" fmla="*/ 11 h 17"/>
                <a:gd name="T2" fmla="*/ 9 w 17"/>
                <a:gd name="T3" fmla="*/ 20 h 17"/>
                <a:gd name="T4" fmla="*/ 0 w 17"/>
                <a:gd name="T5" fmla="*/ 9 h 17"/>
                <a:gd name="T6" fmla="*/ 12 w 17"/>
                <a:gd name="T7" fmla="*/ 0 h 17"/>
                <a:gd name="T8" fmla="*/ 21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7" y="16"/>
                  </a:lnTo>
                  <a:lnTo>
                    <a:pt x="0" y="7"/>
                  </a:lnTo>
                  <a:lnTo>
                    <a:pt x="9" y="0"/>
                  </a:lnTo>
                  <a:lnTo>
                    <a:pt x="16"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61" name="Freeform 590"/>
            <p:cNvSpPr>
              <a:spLocks/>
            </p:cNvSpPr>
            <p:nvPr/>
          </p:nvSpPr>
          <p:spPr bwMode="auto">
            <a:xfrm>
              <a:off x="3284" y="3325"/>
              <a:ext cx="22" cy="22"/>
            </a:xfrm>
            <a:custGeom>
              <a:avLst/>
              <a:gdLst>
                <a:gd name="T0" fmla="*/ 21 w 17"/>
                <a:gd name="T1" fmla="*/ 11 h 18"/>
                <a:gd name="T2" fmla="*/ 8 w 17"/>
                <a:gd name="T3" fmla="*/ 21 h 18"/>
                <a:gd name="T4" fmla="*/ 0 w 17"/>
                <a:gd name="T5" fmla="*/ 9 h 18"/>
                <a:gd name="T6" fmla="*/ 12 w 17"/>
                <a:gd name="T7" fmla="*/ 0 h 18"/>
                <a:gd name="T8" fmla="*/ 21 w 17"/>
                <a:gd name="T9" fmla="*/ 11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9"/>
                  </a:moveTo>
                  <a:lnTo>
                    <a:pt x="6" y="17"/>
                  </a:lnTo>
                  <a:lnTo>
                    <a:pt x="0" y="7"/>
                  </a:lnTo>
                  <a:lnTo>
                    <a:pt x="9" y="0"/>
                  </a:lnTo>
                  <a:lnTo>
                    <a:pt x="16"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62" name="Freeform 591"/>
            <p:cNvSpPr>
              <a:spLocks/>
            </p:cNvSpPr>
            <p:nvPr/>
          </p:nvSpPr>
          <p:spPr bwMode="auto">
            <a:xfrm>
              <a:off x="3270" y="3333"/>
              <a:ext cx="23" cy="21"/>
            </a:xfrm>
            <a:custGeom>
              <a:avLst/>
              <a:gdLst>
                <a:gd name="T0" fmla="*/ 22 w 18"/>
                <a:gd name="T1" fmla="*/ 12 h 17"/>
                <a:gd name="T2" fmla="*/ 9 w 18"/>
                <a:gd name="T3" fmla="*/ 20 h 17"/>
                <a:gd name="T4" fmla="*/ 0 w 18"/>
                <a:gd name="T5" fmla="*/ 7 h 17"/>
                <a:gd name="T6" fmla="*/ 14 w 18"/>
                <a:gd name="T7" fmla="*/ 0 h 17"/>
                <a:gd name="T8" fmla="*/ 22 w 18"/>
                <a:gd name="T9" fmla="*/ 1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10"/>
                  </a:moveTo>
                  <a:lnTo>
                    <a:pt x="7" y="16"/>
                  </a:lnTo>
                  <a:lnTo>
                    <a:pt x="0" y="6"/>
                  </a:lnTo>
                  <a:lnTo>
                    <a:pt x="11" y="0"/>
                  </a:lnTo>
                  <a:lnTo>
                    <a:pt x="17"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63" name="Freeform 592"/>
            <p:cNvSpPr>
              <a:spLocks/>
            </p:cNvSpPr>
            <p:nvPr/>
          </p:nvSpPr>
          <p:spPr bwMode="auto">
            <a:xfrm>
              <a:off x="3259" y="3341"/>
              <a:ext cx="21" cy="21"/>
            </a:xfrm>
            <a:custGeom>
              <a:avLst/>
              <a:gdLst>
                <a:gd name="T0" fmla="*/ 20 w 17"/>
                <a:gd name="T1" fmla="*/ 12 h 17"/>
                <a:gd name="T2" fmla="*/ 6 w 17"/>
                <a:gd name="T3" fmla="*/ 20 h 17"/>
                <a:gd name="T4" fmla="*/ 0 w 17"/>
                <a:gd name="T5" fmla="*/ 9 h 17"/>
                <a:gd name="T6" fmla="*/ 11 w 17"/>
                <a:gd name="T7" fmla="*/ 0 h 17"/>
                <a:gd name="T8" fmla="*/ 2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5" y="16"/>
                  </a:lnTo>
                  <a:lnTo>
                    <a:pt x="0" y="7"/>
                  </a:lnTo>
                  <a:lnTo>
                    <a:pt x="9" y="0"/>
                  </a:lnTo>
                  <a:lnTo>
                    <a:pt x="1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64" name="Freeform 593"/>
            <p:cNvSpPr>
              <a:spLocks/>
            </p:cNvSpPr>
            <p:nvPr/>
          </p:nvSpPr>
          <p:spPr bwMode="auto">
            <a:xfrm>
              <a:off x="3245" y="3349"/>
              <a:ext cx="21" cy="21"/>
            </a:xfrm>
            <a:custGeom>
              <a:avLst/>
              <a:gdLst>
                <a:gd name="T0" fmla="*/ 20 w 17"/>
                <a:gd name="T1" fmla="*/ 11 h 17"/>
                <a:gd name="T2" fmla="*/ 9 w 17"/>
                <a:gd name="T3" fmla="*/ 20 h 17"/>
                <a:gd name="T4" fmla="*/ 0 w 17"/>
                <a:gd name="T5" fmla="*/ 7 h 17"/>
                <a:gd name="T6" fmla="*/ 14 w 17"/>
                <a:gd name="T7" fmla="*/ 0 h 17"/>
                <a:gd name="T8" fmla="*/ 2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7" y="16"/>
                  </a:lnTo>
                  <a:lnTo>
                    <a:pt x="0" y="6"/>
                  </a:lnTo>
                  <a:lnTo>
                    <a:pt x="11" y="0"/>
                  </a:lnTo>
                  <a:lnTo>
                    <a:pt x="16"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65" name="Freeform 594"/>
            <p:cNvSpPr>
              <a:spLocks/>
            </p:cNvSpPr>
            <p:nvPr/>
          </p:nvSpPr>
          <p:spPr bwMode="auto">
            <a:xfrm>
              <a:off x="3232" y="3357"/>
              <a:ext cx="23" cy="21"/>
            </a:xfrm>
            <a:custGeom>
              <a:avLst/>
              <a:gdLst>
                <a:gd name="T0" fmla="*/ 22 w 18"/>
                <a:gd name="T1" fmla="*/ 12 h 17"/>
                <a:gd name="T2" fmla="*/ 8 w 18"/>
                <a:gd name="T3" fmla="*/ 20 h 17"/>
                <a:gd name="T4" fmla="*/ 0 w 18"/>
                <a:gd name="T5" fmla="*/ 7 h 17"/>
                <a:gd name="T6" fmla="*/ 13 w 18"/>
                <a:gd name="T7" fmla="*/ 0 h 17"/>
                <a:gd name="T8" fmla="*/ 22 w 18"/>
                <a:gd name="T9" fmla="*/ 1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10"/>
                  </a:moveTo>
                  <a:lnTo>
                    <a:pt x="6" y="16"/>
                  </a:lnTo>
                  <a:lnTo>
                    <a:pt x="0" y="6"/>
                  </a:lnTo>
                  <a:lnTo>
                    <a:pt x="10" y="0"/>
                  </a:lnTo>
                  <a:lnTo>
                    <a:pt x="17"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66" name="Freeform 595"/>
            <p:cNvSpPr>
              <a:spLocks/>
            </p:cNvSpPr>
            <p:nvPr/>
          </p:nvSpPr>
          <p:spPr bwMode="auto">
            <a:xfrm>
              <a:off x="3219" y="3364"/>
              <a:ext cx="22" cy="21"/>
            </a:xfrm>
            <a:custGeom>
              <a:avLst/>
              <a:gdLst>
                <a:gd name="T0" fmla="*/ 21 w 17"/>
                <a:gd name="T1" fmla="*/ 12 h 17"/>
                <a:gd name="T2" fmla="*/ 8 w 17"/>
                <a:gd name="T3" fmla="*/ 20 h 17"/>
                <a:gd name="T4" fmla="*/ 0 w 17"/>
                <a:gd name="T5" fmla="*/ 6 h 17"/>
                <a:gd name="T6" fmla="*/ 13 w 17"/>
                <a:gd name="T7" fmla="*/ 0 h 17"/>
                <a:gd name="T8" fmla="*/ 21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6" y="16"/>
                  </a:lnTo>
                  <a:lnTo>
                    <a:pt x="0" y="5"/>
                  </a:lnTo>
                  <a:lnTo>
                    <a:pt x="10" y="0"/>
                  </a:lnTo>
                  <a:lnTo>
                    <a:pt x="1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67" name="Freeform 596"/>
            <p:cNvSpPr>
              <a:spLocks/>
            </p:cNvSpPr>
            <p:nvPr/>
          </p:nvSpPr>
          <p:spPr bwMode="auto">
            <a:xfrm>
              <a:off x="3207" y="3370"/>
              <a:ext cx="21" cy="21"/>
            </a:xfrm>
            <a:custGeom>
              <a:avLst/>
              <a:gdLst>
                <a:gd name="T0" fmla="*/ 20 w 17"/>
                <a:gd name="T1" fmla="*/ 14 h 17"/>
                <a:gd name="T2" fmla="*/ 6 w 17"/>
                <a:gd name="T3" fmla="*/ 20 h 17"/>
                <a:gd name="T4" fmla="*/ 0 w 17"/>
                <a:gd name="T5" fmla="*/ 7 h 17"/>
                <a:gd name="T6" fmla="*/ 12 w 17"/>
                <a:gd name="T7" fmla="*/ 0 h 17"/>
                <a:gd name="T8" fmla="*/ 2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5" y="16"/>
                  </a:lnTo>
                  <a:lnTo>
                    <a:pt x="0" y="6"/>
                  </a:lnTo>
                  <a:lnTo>
                    <a:pt x="10"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68" name="Freeform 597"/>
            <p:cNvSpPr>
              <a:spLocks/>
            </p:cNvSpPr>
            <p:nvPr/>
          </p:nvSpPr>
          <p:spPr bwMode="auto">
            <a:xfrm>
              <a:off x="3193" y="3378"/>
              <a:ext cx="21" cy="21"/>
            </a:xfrm>
            <a:custGeom>
              <a:avLst/>
              <a:gdLst>
                <a:gd name="T0" fmla="*/ 20 w 17"/>
                <a:gd name="T1" fmla="*/ 12 h 17"/>
                <a:gd name="T2" fmla="*/ 6 w 17"/>
                <a:gd name="T3" fmla="*/ 20 h 17"/>
                <a:gd name="T4" fmla="*/ 0 w 17"/>
                <a:gd name="T5" fmla="*/ 6 h 17"/>
                <a:gd name="T6" fmla="*/ 14 w 17"/>
                <a:gd name="T7" fmla="*/ 0 h 17"/>
                <a:gd name="T8" fmla="*/ 2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5" y="16"/>
                  </a:lnTo>
                  <a:lnTo>
                    <a:pt x="0" y="5"/>
                  </a:lnTo>
                  <a:lnTo>
                    <a:pt x="11" y="0"/>
                  </a:lnTo>
                  <a:lnTo>
                    <a:pt x="1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69" name="Freeform 598"/>
            <p:cNvSpPr>
              <a:spLocks/>
            </p:cNvSpPr>
            <p:nvPr/>
          </p:nvSpPr>
          <p:spPr bwMode="auto">
            <a:xfrm>
              <a:off x="3180" y="3384"/>
              <a:ext cx="21" cy="21"/>
            </a:xfrm>
            <a:custGeom>
              <a:avLst/>
              <a:gdLst>
                <a:gd name="T0" fmla="*/ 20 w 17"/>
                <a:gd name="T1" fmla="*/ 14 h 17"/>
                <a:gd name="T2" fmla="*/ 6 w 17"/>
                <a:gd name="T3" fmla="*/ 20 h 17"/>
                <a:gd name="T4" fmla="*/ 0 w 17"/>
                <a:gd name="T5" fmla="*/ 6 h 17"/>
                <a:gd name="T6" fmla="*/ 12 w 17"/>
                <a:gd name="T7" fmla="*/ 0 h 17"/>
                <a:gd name="T8" fmla="*/ 2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5" y="16"/>
                  </a:lnTo>
                  <a:lnTo>
                    <a:pt x="0" y="5"/>
                  </a:lnTo>
                  <a:lnTo>
                    <a:pt x="10"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70" name="Freeform 599"/>
            <p:cNvSpPr>
              <a:spLocks/>
            </p:cNvSpPr>
            <p:nvPr/>
          </p:nvSpPr>
          <p:spPr bwMode="auto">
            <a:xfrm>
              <a:off x="3167" y="3390"/>
              <a:ext cx="22" cy="21"/>
            </a:xfrm>
            <a:custGeom>
              <a:avLst/>
              <a:gdLst>
                <a:gd name="T0" fmla="*/ 21 w 17"/>
                <a:gd name="T1" fmla="*/ 14 h 17"/>
                <a:gd name="T2" fmla="*/ 5 w 17"/>
                <a:gd name="T3" fmla="*/ 20 h 17"/>
                <a:gd name="T4" fmla="*/ 0 w 17"/>
                <a:gd name="T5" fmla="*/ 6 h 17"/>
                <a:gd name="T6" fmla="*/ 13 w 17"/>
                <a:gd name="T7" fmla="*/ 0 h 17"/>
                <a:gd name="T8" fmla="*/ 21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4" y="16"/>
                  </a:lnTo>
                  <a:lnTo>
                    <a:pt x="0" y="5"/>
                  </a:lnTo>
                  <a:lnTo>
                    <a:pt x="10"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71" name="Freeform 600"/>
            <p:cNvSpPr>
              <a:spLocks/>
            </p:cNvSpPr>
            <p:nvPr/>
          </p:nvSpPr>
          <p:spPr bwMode="auto">
            <a:xfrm>
              <a:off x="3153" y="3396"/>
              <a:ext cx="22" cy="21"/>
            </a:xfrm>
            <a:custGeom>
              <a:avLst/>
              <a:gdLst>
                <a:gd name="T0" fmla="*/ 21 w 17"/>
                <a:gd name="T1" fmla="*/ 14 h 17"/>
                <a:gd name="T2" fmla="*/ 6 w 17"/>
                <a:gd name="T3" fmla="*/ 20 h 17"/>
                <a:gd name="T4" fmla="*/ 0 w 17"/>
                <a:gd name="T5" fmla="*/ 6 h 17"/>
                <a:gd name="T6" fmla="*/ 14 w 17"/>
                <a:gd name="T7" fmla="*/ 0 h 17"/>
                <a:gd name="T8" fmla="*/ 21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5" y="16"/>
                  </a:lnTo>
                  <a:lnTo>
                    <a:pt x="0" y="5"/>
                  </a:lnTo>
                  <a:lnTo>
                    <a:pt x="11"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72" name="Freeform 601"/>
            <p:cNvSpPr>
              <a:spLocks/>
            </p:cNvSpPr>
            <p:nvPr/>
          </p:nvSpPr>
          <p:spPr bwMode="auto">
            <a:xfrm>
              <a:off x="3141" y="3402"/>
              <a:ext cx="21" cy="22"/>
            </a:xfrm>
            <a:custGeom>
              <a:avLst/>
              <a:gdLst>
                <a:gd name="T0" fmla="*/ 20 w 17"/>
                <a:gd name="T1" fmla="*/ 13 h 17"/>
                <a:gd name="T2" fmla="*/ 5 w 17"/>
                <a:gd name="T3" fmla="*/ 21 h 17"/>
                <a:gd name="T4" fmla="*/ 0 w 17"/>
                <a:gd name="T5" fmla="*/ 6 h 17"/>
                <a:gd name="T6" fmla="*/ 12 w 17"/>
                <a:gd name="T7" fmla="*/ 0 h 17"/>
                <a:gd name="T8" fmla="*/ 20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4" y="16"/>
                  </a:lnTo>
                  <a:lnTo>
                    <a:pt x="0" y="5"/>
                  </a:lnTo>
                  <a:lnTo>
                    <a:pt x="10" y="0"/>
                  </a:lnTo>
                  <a:lnTo>
                    <a:pt x="1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73" name="Freeform 602"/>
            <p:cNvSpPr>
              <a:spLocks/>
            </p:cNvSpPr>
            <p:nvPr/>
          </p:nvSpPr>
          <p:spPr bwMode="auto">
            <a:xfrm>
              <a:off x="3127" y="3409"/>
              <a:ext cx="21" cy="21"/>
            </a:xfrm>
            <a:custGeom>
              <a:avLst/>
              <a:gdLst>
                <a:gd name="T0" fmla="*/ 20 w 17"/>
                <a:gd name="T1" fmla="*/ 12 h 17"/>
                <a:gd name="T2" fmla="*/ 5 w 17"/>
                <a:gd name="T3" fmla="*/ 20 h 17"/>
                <a:gd name="T4" fmla="*/ 0 w 17"/>
                <a:gd name="T5" fmla="*/ 6 h 17"/>
                <a:gd name="T6" fmla="*/ 14 w 17"/>
                <a:gd name="T7" fmla="*/ 0 h 17"/>
                <a:gd name="T8" fmla="*/ 2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4" y="16"/>
                  </a:lnTo>
                  <a:lnTo>
                    <a:pt x="0" y="5"/>
                  </a:lnTo>
                  <a:lnTo>
                    <a:pt x="11" y="0"/>
                  </a:lnTo>
                  <a:lnTo>
                    <a:pt x="1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74" name="Freeform 603"/>
            <p:cNvSpPr>
              <a:spLocks/>
            </p:cNvSpPr>
            <p:nvPr/>
          </p:nvSpPr>
          <p:spPr bwMode="auto">
            <a:xfrm>
              <a:off x="3114" y="3415"/>
              <a:ext cx="21" cy="21"/>
            </a:xfrm>
            <a:custGeom>
              <a:avLst/>
              <a:gdLst>
                <a:gd name="T0" fmla="*/ 20 w 17"/>
                <a:gd name="T1" fmla="*/ 14 h 17"/>
                <a:gd name="T2" fmla="*/ 5 w 17"/>
                <a:gd name="T3" fmla="*/ 20 h 17"/>
                <a:gd name="T4" fmla="*/ 0 w 17"/>
                <a:gd name="T5" fmla="*/ 5 h 17"/>
                <a:gd name="T6" fmla="*/ 14 w 17"/>
                <a:gd name="T7" fmla="*/ 0 h 17"/>
                <a:gd name="T8" fmla="*/ 2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4" y="16"/>
                  </a:lnTo>
                  <a:lnTo>
                    <a:pt x="0" y="4"/>
                  </a:lnTo>
                  <a:lnTo>
                    <a:pt x="11"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75" name="Freeform 604"/>
            <p:cNvSpPr>
              <a:spLocks/>
            </p:cNvSpPr>
            <p:nvPr/>
          </p:nvSpPr>
          <p:spPr bwMode="auto">
            <a:xfrm>
              <a:off x="3101" y="3420"/>
              <a:ext cx="22" cy="21"/>
            </a:xfrm>
            <a:custGeom>
              <a:avLst/>
              <a:gdLst>
                <a:gd name="T0" fmla="*/ 21 w 17"/>
                <a:gd name="T1" fmla="*/ 14 h 17"/>
                <a:gd name="T2" fmla="*/ 5 w 17"/>
                <a:gd name="T3" fmla="*/ 20 h 17"/>
                <a:gd name="T4" fmla="*/ 0 w 17"/>
                <a:gd name="T5" fmla="*/ 4 h 17"/>
                <a:gd name="T6" fmla="*/ 14 w 17"/>
                <a:gd name="T7" fmla="*/ 0 h 17"/>
                <a:gd name="T8" fmla="*/ 21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4" y="16"/>
                  </a:lnTo>
                  <a:lnTo>
                    <a:pt x="0" y="3"/>
                  </a:lnTo>
                  <a:lnTo>
                    <a:pt x="11"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76" name="Freeform 605"/>
            <p:cNvSpPr>
              <a:spLocks/>
            </p:cNvSpPr>
            <p:nvPr/>
          </p:nvSpPr>
          <p:spPr bwMode="auto">
            <a:xfrm>
              <a:off x="3089" y="3424"/>
              <a:ext cx="21" cy="21"/>
            </a:xfrm>
            <a:custGeom>
              <a:avLst/>
              <a:gdLst>
                <a:gd name="T0" fmla="*/ 20 w 17"/>
                <a:gd name="T1" fmla="*/ 15 h 17"/>
                <a:gd name="T2" fmla="*/ 5 w 17"/>
                <a:gd name="T3" fmla="*/ 20 h 17"/>
                <a:gd name="T4" fmla="*/ 0 w 17"/>
                <a:gd name="T5" fmla="*/ 5 h 17"/>
                <a:gd name="T6" fmla="*/ 14 w 17"/>
                <a:gd name="T7" fmla="*/ 0 h 17"/>
                <a:gd name="T8" fmla="*/ 20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4" y="16"/>
                  </a:lnTo>
                  <a:lnTo>
                    <a:pt x="0" y="4"/>
                  </a:lnTo>
                  <a:lnTo>
                    <a:pt x="11" y="0"/>
                  </a:lnTo>
                  <a:lnTo>
                    <a:pt x="16"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77" name="Freeform 606"/>
            <p:cNvSpPr>
              <a:spLocks/>
            </p:cNvSpPr>
            <p:nvPr/>
          </p:nvSpPr>
          <p:spPr bwMode="auto">
            <a:xfrm>
              <a:off x="3076" y="3428"/>
              <a:ext cx="21" cy="21"/>
            </a:xfrm>
            <a:custGeom>
              <a:avLst/>
              <a:gdLst>
                <a:gd name="T0" fmla="*/ 20 w 17"/>
                <a:gd name="T1" fmla="*/ 14 h 17"/>
                <a:gd name="T2" fmla="*/ 5 w 17"/>
                <a:gd name="T3" fmla="*/ 20 h 17"/>
                <a:gd name="T4" fmla="*/ 0 w 17"/>
                <a:gd name="T5" fmla="*/ 4 h 17"/>
                <a:gd name="T6" fmla="*/ 14 w 17"/>
                <a:gd name="T7" fmla="*/ 0 h 17"/>
                <a:gd name="T8" fmla="*/ 2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4" y="16"/>
                  </a:lnTo>
                  <a:lnTo>
                    <a:pt x="0" y="3"/>
                  </a:lnTo>
                  <a:lnTo>
                    <a:pt x="11" y="0"/>
                  </a:lnTo>
                  <a:lnTo>
                    <a:pt x="1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78" name="Freeform 607"/>
            <p:cNvSpPr>
              <a:spLocks/>
            </p:cNvSpPr>
            <p:nvPr/>
          </p:nvSpPr>
          <p:spPr bwMode="auto">
            <a:xfrm>
              <a:off x="3064" y="3432"/>
              <a:ext cx="22" cy="21"/>
            </a:xfrm>
            <a:custGeom>
              <a:avLst/>
              <a:gdLst>
                <a:gd name="T0" fmla="*/ 21 w 17"/>
                <a:gd name="T1" fmla="*/ 15 h 17"/>
                <a:gd name="T2" fmla="*/ 4 w 17"/>
                <a:gd name="T3" fmla="*/ 20 h 17"/>
                <a:gd name="T4" fmla="*/ 0 w 17"/>
                <a:gd name="T5" fmla="*/ 4 h 17"/>
                <a:gd name="T6" fmla="*/ 14 w 17"/>
                <a:gd name="T7" fmla="*/ 0 h 17"/>
                <a:gd name="T8" fmla="*/ 21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3" y="16"/>
                  </a:lnTo>
                  <a:lnTo>
                    <a:pt x="0" y="3"/>
                  </a:lnTo>
                  <a:lnTo>
                    <a:pt x="11" y="0"/>
                  </a:lnTo>
                  <a:lnTo>
                    <a:pt x="16"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79" name="Freeform 608"/>
            <p:cNvSpPr>
              <a:spLocks/>
            </p:cNvSpPr>
            <p:nvPr/>
          </p:nvSpPr>
          <p:spPr bwMode="auto">
            <a:xfrm>
              <a:off x="3052" y="3436"/>
              <a:ext cx="21" cy="21"/>
            </a:xfrm>
            <a:custGeom>
              <a:avLst/>
              <a:gdLst>
                <a:gd name="T0" fmla="*/ 20 w 17"/>
                <a:gd name="T1" fmla="*/ 15 h 17"/>
                <a:gd name="T2" fmla="*/ 4 w 17"/>
                <a:gd name="T3" fmla="*/ 20 h 17"/>
                <a:gd name="T4" fmla="*/ 0 w 17"/>
                <a:gd name="T5" fmla="*/ 4 h 17"/>
                <a:gd name="T6" fmla="*/ 15 w 17"/>
                <a:gd name="T7" fmla="*/ 0 h 17"/>
                <a:gd name="T8" fmla="*/ 20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3" y="16"/>
                  </a:lnTo>
                  <a:lnTo>
                    <a:pt x="0" y="3"/>
                  </a:lnTo>
                  <a:lnTo>
                    <a:pt x="12" y="0"/>
                  </a:lnTo>
                  <a:lnTo>
                    <a:pt x="16"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80" name="Freeform 609"/>
            <p:cNvSpPr>
              <a:spLocks/>
            </p:cNvSpPr>
            <p:nvPr/>
          </p:nvSpPr>
          <p:spPr bwMode="auto">
            <a:xfrm>
              <a:off x="3039" y="3440"/>
              <a:ext cx="22" cy="21"/>
            </a:xfrm>
            <a:custGeom>
              <a:avLst/>
              <a:gdLst>
                <a:gd name="T0" fmla="*/ 21 w 17"/>
                <a:gd name="T1" fmla="*/ 15 h 17"/>
                <a:gd name="T2" fmla="*/ 5 w 17"/>
                <a:gd name="T3" fmla="*/ 20 h 17"/>
                <a:gd name="T4" fmla="*/ 0 w 17"/>
                <a:gd name="T5" fmla="*/ 2 h 17"/>
                <a:gd name="T6" fmla="*/ 16 w 17"/>
                <a:gd name="T7" fmla="*/ 0 h 17"/>
                <a:gd name="T8" fmla="*/ 21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4" y="16"/>
                  </a:lnTo>
                  <a:lnTo>
                    <a:pt x="0" y="2"/>
                  </a:lnTo>
                  <a:lnTo>
                    <a:pt x="12" y="0"/>
                  </a:lnTo>
                  <a:lnTo>
                    <a:pt x="16"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81" name="Freeform 610"/>
            <p:cNvSpPr>
              <a:spLocks/>
            </p:cNvSpPr>
            <p:nvPr/>
          </p:nvSpPr>
          <p:spPr bwMode="auto">
            <a:xfrm>
              <a:off x="3028" y="3442"/>
              <a:ext cx="21" cy="21"/>
            </a:xfrm>
            <a:custGeom>
              <a:avLst/>
              <a:gdLst>
                <a:gd name="T0" fmla="*/ 20 w 17"/>
                <a:gd name="T1" fmla="*/ 16 h 17"/>
                <a:gd name="T2" fmla="*/ 2 w 17"/>
                <a:gd name="T3" fmla="*/ 20 h 17"/>
                <a:gd name="T4" fmla="*/ 0 w 17"/>
                <a:gd name="T5" fmla="*/ 4 h 17"/>
                <a:gd name="T6" fmla="*/ 14 w 17"/>
                <a:gd name="T7" fmla="*/ 0 h 17"/>
                <a:gd name="T8" fmla="*/ 2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2" y="16"/>
                  </a:lnTo>
                  <a:lnTo>
                    <a:pt x="0" y="3"/>
                  </a:lnTo>
                  <a:lnTo>
                    <a:pt x="11" y="0"/>
                  </a:lnTo>
                  <a:lnTo>
                    <a:pt x="1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82" name="Freeform 611"/>
            <p:cNvSpPr>
              <a:spLocks/>
            </p:cNvSpPr>
            <p:nvPr/>
          </p:nvSpPr>
          <p:spPr bwMode="auto">
            <a:xfrm>
              <a:off x="3015" y="3446"/>
              <a:ext cx="22" cy="21"/>
            </a:xfrm>
            <a:custGeom>
              <a:avLst/>
              <a:gdLst>
                <a:gd name="T0" fmla="*/ 21 w 17"/>
                <a:gd name="T1" fmla="*/ 16 h 17"/>
                <a:gd name="T2" fmla="*/ 5 w 17"/>
                <a:gd name="T3" fmla="*/ 20 h 17"/>
                <a:gd name="T4" fmla="*/ 0 w 17"/>
                <a:gd name="T5" fmla="*/ 4 h 17"/>
                <a:gd name="T6" fmla="*/ 17 w 17"/>
                <a:gd name="T7" fmla="*/ 0 h 17"/>
                <a:gd name="T8" fmla="*/ 2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3"/>
                  </a:lnTo>
                  <a:lnTo>
                    <a:pt x="13" y="0"/>
                  </a:lnTo>
                  <a:lnTo>
                    <a:pt x="1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83" name="Freeform 612"/>
            <p:cNvSpPr>
              <a:spLocks/>
            </p:cNvSpPr>
            <p:nvPr/>
          </p:nvSpPr>
          <p:spPr bwMode="auto">
            <a:xfrm>
              <a:off x="3004" y="3449"/>
              <a:ext cx="21" cy="22"/>
            </a:xfrm>
            <a:custGeom>
              <a:avLst/>
              <a:gdLst>
                <a:gd name="T0" fmla="*/ 20 w 17"/>
                <a:gd name="T1" fmla="*/ 17 h 17"/>
                <a:gd name="T2" fmla="*/ 5 w 17"/>
                <a:gd name="T3" fmla="*/ 21 h 17"/>
                <a:gd name="T4" fmla="*/ 0 w 17"/>
                <a:gd name="T5" fmla="*/ 1 h 17"/>
                <a:gd name="T6" fmla="*/ 15 w 17"/>
                <a:gd name="T7" fmla="*/ 0 h 17"/>
                <a:gd name="T8" fmla="*/ 20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1"/>
                  </a:lnTo>
                  <a:lnTo>
                    <a:pt x="12" y="0"/>
                  </a:lnTo>
                  <a:lnTo>
                    <a:pt x="1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84" name="Freeform 613"/>
            <p:cNvSpPr>
              <a:spLocks/>
            </p:cNvSpPr>
            <p:nvPr/>
          </p:nvSpPr>
          <p:spPr bwMode="auto">
            <a:xfrm>
              <a:off x="2992" y="3451"/>
              <a:ext cx="22" cy="21"/>
            </a:xfrm>
            <a:custGeom>
              <a:avLst/>
              <a:gdLst>
                <a:gd name="T0" fmla="*/ 21 w 17"/>
                <a:gd name="T1" fmla="*/ 15 h 17"/>
                <a:gd name="T2" fmla="*/ 3 w 17"/>
                <a:gd name="T3" fmla="*/ 20 h 17"/>
                <a:gd name="T4" fmla="*/ 0 w 17"/>
                <a:gd name="T5" fmla="*/ 4 h 17"/>
                <a:gd name="T6" fmla="*/ 16 w 17"/>
                <a:gd name="T7" fmla="*/ 0 h 17"/>
                <a:gd name="T8" fmla="*/ 21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2" y="16"/>
                  </a:lnTo>
                  <a:lnTo>
                    <a:pt x="0" y="3"/>
                  </a:lnTo>
                  <a:lnTo>
                    <a:pt x="12" y="0"/>
                  </a:lnTo>
                  <a:lnTo>
                    <a:pt x="16"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85" name="Freeform 614"/>
            <p:cNvSpPr>
              <a:spLocks/>
            </p:cNvSpPr>
            <p:nvPr/>
          </p:nvSpPr>
          <p:spPr bwMode="auto">
            <a:xfrm>
              <a:off x="2979" y="3454"/>
              <a:ext cx="22" cy="21"/>
            </a:xfrm>
            <a:custGeom>
              <a:avLst/>
              <a:gdLst>
                <a:gd name="T0" fmla="*/ 21 w 17"/>
                <a:gd name="T1" fmla="*/ 17 h 17"/>
                <a:gd name="T2" fmla="*/ 5 w 17"/>
                <a:gd name="T3" fmla="*/ 20 h 17"/>
                <a:gd name="T4" fmla="*/ 0 w 17"/>
                <a:gd name="T5" fmla="*/ 1 h 17"/>
                <a:gd name="T6" fmla="*/ 17 w 17"/>
                <a:gd name="T7" fmla="*/ 0 h 17"/>
                <a:gd name="T8" fmla="*/ 21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4" y="16"/>
                  </a:lnTo>
                  <a:lnTo>
                    <a:pt x="0" y="1"/>
                  </a:lnTo>
                  <a:lnTo>
                    <a:pt x="13" y="0"/>
                  </a:lnTo>
                  <a:lnTo>
                    <a:pt x="16"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86" name="Freeform 615"/>
            <p:cNvSpPr>
              <a:spLocks/>
            </p:cNvSpPr>
            <p:nvPr/>
          </p:nvSpPr>
          <p:spPr bwMode="auto">
            <a:xfrm>
              <a:off x="2968" y="3456"/>
              <a:ext cx="22" cy="21"/>
            </a:xfrm>
            <a:custGeom>
              <a:avLst/>
              <a:gdLst>
                <a:gd name="T0" fmla="*/ 21 w 17"/>
                <a:gd name="T1" fmla="*/ 16 h 17"/>
                <a:gd name="T2" fmla="*/ 3 w 17"/>
                <a:gd name="T3" fmla="*/ 20 h 17"/>
                <a:gd name="T4" fmla="*/ 0 w 17"/>
                <a:gd name="T5" fmla="*/ 2 h 17"/>
                <a:gd name="T6" fmla="*/ 16 w 17"/>
                <a:gd name="T7" fmla="*/ 0 h 17"/>
                <a:gd name="T8" fmla="*/ 2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2" y="16"/>
                  </a:lnTo>
                  <a:lnTo>
                    <a:pt x="0" y="2"/>
                  </a:lnTo>
                  <a:lnTo>
                    <a:pt x="12" y="0"/>
                  </a:lnTo>
                  <a:lnTo>
                    <a:pt x="1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87" name="Freeform 616"/>
            <p:cNvSpPr>
              <a:spLocks/>
            </p:cNvSpPr>
            <p:nvPr/>
          </p:nvSpPr>
          <p:spPr bwMode="auto">
            <a:xfrm>
              <a:off x="2955" y="3458"/>
              <a:ext cx="22" cy="21"/>
            </a:xfrm>
            <a:custGeom>
              <a:avLst/>
              <a:gdLst>
                <a:gd name="T0" fmla="*/ 21 w 17"/>
                <a:gd name="T1" fmla="*/ 16 h 17"/>
                <a:gd name="T2" fmla="*/ 3 w 17"/>
                <a:gd name="T3" fmla="*/ 20 h 17"/>
                <a:gd name="T4" fmla="*/ 0 w 17"/>
                <a:gd name="T5" fmla="*/ 2 h 17"/>
                <a:gd name="T6" fmla="*/ 17 w 17"/>
                <a:gd name="T7" fmla="*/ 0 h 17"/>
                <a:gd name="T8" fmla="*/ 2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2" y="16"/>
                  </a:lnTo>
                  <a:lnTo>
                    <a:pt x="0" y="2"/>
                  </a:lnTo>
                  <a:lnTo>
                    <a:pt x="13" y="0"/>
                  </a:lnTo>
                  <a:lnTo>
                    <a:pt x="1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88" name="Freeform 617"/>
            <p:cNvSpPr>
              <a:spLocks/>
            </p:cNvSpPr>
            <p:nvPr/>
          </p:nvSpPr>
          <p:spPr bwMode="auto">
            <a:xfrm>
              <a:off x="2943" y="3461"/>
              <a:ext cx="21" cy="21"/>
            </a:xfrm>
            <a:custGeom>
              <a:avLst/>
              <a:gdLst>
                <a:gd name="T0" fmla="*/ 20 w 17"/>
                <a:gd name="T1" fmla="*/ 17 h 17"/>
                <a:gd name="T2" fmla="*/ 2 w 17"/>
                <a:gd name="T3" fmla="*/ 20 h 17"/>
                <a:gd name="T4" fmla="*/ 0 w 17"/>
                <a:gd name="T5" fmla="*/ 1 h 17"/>
                <a:gd name="T6" fmla="*/ 16 w 17"/>
                <a:gd name="T7" fmla="*/ 0 h 17"/>
                <a:gd name="T8" fmla="*/ 20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3" y="0"/>
                  </a:lnTo>
                  <a:lnTo>
                    <a:pt x="16"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89" name="Freeform 618"/>
            <p:cNvSpPr>
              <a:spLocks/>
            </p:cNvSpPr>
            <p:nvPr/>
          </p:nvSpPr>
          <p:spPr bwMode="auto">
            <a:xfrm>
              <a:off x="2931" y="3462"/>
              <a:ext cx="22" cy="21"/>
            </a:xfrm>
            <a:custGeom>
              <a:avLst/>
              <a:gdLst>
                <a:gd name="T0" fmla="*/ 21 w 17"/>
                <a:gd name="T1" fmla="*/ 16 h 17"/>
                <a:gd name="T2" fmla="*/ 1 w 17"/>
                <a:gd name="T3" fmla="*/ 20 h 17"/>
                <a:gd name="T4" fmla="*/ 0 w 17"/>
                <a:gd name="T5" fmla="*/ 2 h 17"/>
                <a:gd name="T6" fmla="*/ 17 w 17"/>
                <a:gd name="T7" fmla="*/ 0 h 17"/>
                <a:gd name="T8" fmla="*/ 2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 y="16"/>
                  </a:lnTo>
                  <a:lnTo>
                    <a:pt x="0" y="2"/>
                  </a:lnTo>
                  <a:lnTo>
                    <a:pt x="13" y="0"/>
                  </a:lnTo>
                  <a:lnTo>
                    <a:pt x="1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90" name="Freeform 619"/>
            <p:cNvSpPr>
              <a:spLocks/>
            </p:cNvSpPr>
            <p:nvPr/>
          </p:nvSpPr>
          <p:spPr bwMode="auto">
            <a:xfrm>
              <a:off x="2918" y="3464"/>
              <a:ext cx="22" cy="21"/>
            </a:xfrm>
            <a:custGeom>
              <a:avLst/>
              <a:gdLst>
                <a:gd name="T0" fmla="*/ 21 w 17"/>
                <a:gd name="T1" fmla="*/ 17 h 17"/>
                <a:gd name="T2" fmla="*/ 3 w 17"/>
                <a:gd name="T3" fmla="*/ 20 h 17"/>
                <a:gd name="T4" fmla="*/ 0 w 17"/>
                <a:gd name="T5" fmla="*/ 1 h 17"/>
                <a:gd name="T6" fmla="*/ 18 w 17"/>
                <a:gd name="T7" fmla="*/ 0 h 17"/>
                <a:gd name="T8" fmla="*/ 21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4" y="0"/>
                  </a:lnTo>
                  <a:lnTo>
                    <a:pt x="16"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91" name="Freeform 620"/>
            <p:cNvSpPr>
              <a:spLocks/>
            </p:cNvSpPr>
            <p:nvPr/>
          </p:nvSpPr>
          <p:spPr bwMode="auto">
            <a:xfrm>
              <a:off x="2907" y="3466"/>
              <a:ext cx="22" cy="21"/>
            </a:xfrm>
            <a:custGeom>
              <a:avLst/>
              <a:gdLst>
                <a:gd name="T0" fmla="*/ 21 w 17"/>
                <a:gd name="T1" fmla="*/ 16 h 17"/>
                <a:gd name="T2" fmla="*/ 1 w 17"/>
                <a:gd name="T3" fmla="*/ 20 h 17"/>
                <a:gd name="T4" fmla="*/ 0 w 17"/>
                <a:gd name="T5" fmla="*/ 1 h 17"/>
                <a:gd name="T6" fmla="*/ 17 w 17"/>
                <a:gd name="T7" fmla="*/ 0 h 17"/>
                <a:gd name="T8" fmla="*/ 2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 y="16"/>
                  </a:lnTo>
                  <a:lnTo>
                    <a:pt x="0" y="1"/>
                  </a:lnTo>
                  <a:lnTo>
                    <a:pt x="13" y="0"/>
                  </a:lnTo>
                  <a:lnTo>
                    <a:pt x="1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92" name="Freeform 621"/>
            <p:cNvSpPr>
              <a:spLocks/>
            </p:cNvSpPr>
            <p:nvPr/>
          </p:nvSpPr>
          <p:spPr bwMode="auto">
            <a:xfrm>
              <a:off x="2896" y="3467"/>
              <a:ext cx="21" cy="21"/>
            </a:xfrm>
            <a:custGeom>
              <a:avLst/>
              <a:gdLst>
                <a:gd name="T0" fmla="*/ 20 w 17"/>
                <a:gd name="T1" fmla="*/ 17 h 17"/>
                <a:gd name="T2" fmla="*/ 1 w 17"/>
                <a:gd name="T3" fmla="*/ 20 h 17"/>
                <a:gd name="T4" fmla="*/ 0 w 17"/>
                <a:gd name="T5" fmla="*/ 1 h 17"/>
                <a:gd name="T6" fmla="*/ 17 w 17"/>
                <a:gd name="T7" fmla="*/ 0 h 17"/>
                <a:gd name="T8" fmla="*/ 20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1"/>
                  </a:lnTo>
                  <a:lnTo>
                    <a:pt x="14" y="0"/>
                  </a:lnTo>
                  <a:lnTo>
                    <a:pt x="16"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93" name="Freeform 622"/>
            <p:cNvSpPr>
              <a:spLocks/>
            </p:cNvSpPr>
            <p:nvPr/>
          </p:nvSpPr>
          <p:spPr bwMode="auto">
            <a:xfrm>
              <a:off x="2883" y="3468"/>
              <a:ext cx="22" cy="21"/>
            </a:xfrm>
            <a:custGeom>
              <a:avLst/>
              <a:gdLst>
                <a:gd name="T0" fmla="*/ 21 w 17"/>
                <a:gd name="T1" fmla="*/ 20 h 17"/>
                <a:gd name="T2" fmla="*/ 0 w 17"/>
                <a:gd name="T3" fmla="*/ 20 h 17"/>
                <a:gd name="T4" fmla="*/ 0 w 17"/>
                <a:gd name="T5" fmla="*/ 1 h 17"/>
                <a:gd name="T6" fmla="*/ 18 w 17"/>
                <a:gd name="T7" fmla="*/ 0 h 17"/>
                <a:gd name="T8" fmla="*/ 2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1"/>
                  </a:lnTo>
                  <a:lnTo>
                    <a:pt x="14" y="0"/>
                  </a:lnTo>
                  <a:lnTo>
                    <a:pt x="1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94" name="Freeform 623"/>
            <p:cNvSpPr>
              <a:spLocks/>
            </p:cNvSpPr>
            <p:nvPr/>
          </p:nvSpPr>
          <p:spPr bwMode="auto">
            <a:xfrm>
              <a:off x="2872" y="3469"/>
              <a:ext cx="21" cy="21"/>
            </a:xfrm>
            <a:custGeom>
              <a:avLst/>
              <a:gdLst>
                <a:gd name="T0" fmla="*/ 20 w 17"/>
                <a:gd name="T1" fmla="*/ 17 h 17"/>
                <a:gd name="T2" fmla="*/ 0 w 17"/>
                <a:gd name="T3" fmla="*/ 20 h 17"/>
                <a:gd name="T4" fmla="*/ 0 w 17"/>
                <a:gd name="T5" fmla="*/ 0 h 17"/>
                <a:gd name="T6" fmla="*/ 20 w 17"/>
                <a:gd name="T7" fmla="*/ 0 h 17"/>
                <a:gd name="T8" fmla="*/ 20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0" y="16"/>
                  </a:lnTo>
                  <a:lnTo>
                    <a:pt x="0" y="0"/>
                  </a:lnTo>
                  <a:lnTo>
                    <a:pt x="16" y="0"/>
                  </a:lnTo>
                  <a:lnTo>
                    <a:pt x="16"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95" name="Freeform 624"/>
            <p:cNvSpPr>
              <a:spLocks/>
            </p:cNvSpPr>
            <p:nvPr/>
          </p:nvSpPr>
          <p:spPr bwMode="auto">
            <a:xfrm>
              <a:off x="2859" y="3469"/>
              <a:ext cx="21" cy="21"/>
            </a:xfrm>
            <a:custGeom>
              <a:avLst/>
              <a:gdLst>
                <a:gd name="T0" fmla="*/ 20 w 17"/>
                <a:gd name="T1" fmla="*/ 20 h 17"/>
                <a:gd name="T2" fmla="*/ 0 w 17"/>
                <a:gd name="T3" fmla="*/ 20 h 17"/>
                <a:gd name="T4" fmla="*/ 0 w 17"/>
                <a:gd name="T5" fmla="*/ 0 h 17"/>
                <a:gd name="T6" fmla="*/ 20 w 17"/>
                <a:gd name="T7" fmla="*/ 0 h 17"/>
                <a:gd name="T8" fmla="*/ 2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96" name="Freeform 625"/>
            <p:cNvSpPr>
              <a:spLocks/>
            </p:cNvSpPr>
            <p:nvPr/>
          </p:nvSpPr>
          <p:spPr bwMode="auto">
            <a:xfrm>
              <a:off x="2846" y="3469"/>
              <a:ext cx="22" cy="21"/>
            </a:xfrm>
            <a:custGeom>
              <a:avLst/>
              <a:gdLst>
                <a:gd name="T0" fmla="*/ 21 w 17"/>
                <a:gd name="T1" fmla="*/ 20 h 17"/>
                <a:gd name="T2" fmla="*/ 0 w 17"/>
                <a:gd name="T3" fmla="*/ 20 h 17"/>
                <a:gd name="T4" fmla="*/ 0 w 17"/>
                <a:gd name="T5" fmla="*/ 0 h 17"/>
                <a:gd name="T6" fmla="*/ 21 w 17"/>
                <a:gd name="T7" fmla="*/ 0 h 17"/>
                <a:gd name="T8" fmla="*/ 2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97" name="Freeform 626"/>
            <p:cNvSpPr>
              <a:spLocks/>
            </p:cNvSpPr>
            <p:nvPr/>
          </p:nvSpPr>
          <p:spPr bwMode="auto">
            <a:xfrm>
              <a:off x="2833" y="3469"/>
              <a:ext cx="22" cy="21"/>
            </a:xfrm>
            <a:custGeom>
              <a:avLst/>
              <a:gdLst>
                <a:gd name="T0" fmla="*/ 21 w 17"/>
                <a:gd name="T1" fmla="*/ 20 h 17"/>
                <a:gd name="T2" fmla="*/ 0 w 17"/>
                <a:gd name="T3" fmla="*/ 20 h 17"/>
                <a:gd name="T4" fmla="*/ 0 w 17"/>
                <a:gd name="T5" fmla="*/ 0 h 17"/>
                <a:gd name="T6" fmla="*/ 21 w 17"/>
                <a:gd name="T7" fmla="*/ 0 h 17"/>
                <a:gd name="T8" fmla="*/ 2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98" name="Freeform 627"/>
            <p:cNvSpPr>
              <a:spLocks/>
            </p:cNvSpPr>
            <p:nvPr/>
          </p:nvSpPr>
          <p:spPr bwMode="auto">
            <a:xfrm>
              <a:off x="2821" y="3469"/>
              <a:ext cx="21" cy="21"/>
            </a:xfrm>
            <a:custGeom>
              <a:avLst/>
              <a:gdLst>
                <a:gd name="T0" fmla="*/ 20 w 17"/>
                <a:gd name="T1" fmla="*/ 20 h 17"/>
                <a:gd name="T2" fmla="*/ 0 w 17"/>
                <a:gd name="T3" fmla="*/ 17 h 17"/>
                <a:gd name="T4" fmla="*/ 1 w 17"/>
                <a:gd name="T5" fmla="*/ 0 h 17"/>
                <a:gd name="T6" fmla="*/ 20 w 17"/>
                <a:gd name="T7" fmla="*/ 0 h 17"/>
                <a:gd name="T8" fmla="*/ 2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4"/>
                  </a:lnTo>
                  <a:lnTo>
                    <a:pt x="1" y="0"/>
                  </a:lnTo>
                  <a:lnTo>
                    <a:pt x="16" y="0"/>
                  </a:lnTo>
                  <a:lnTo>
                    <a:pt x="1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799" name="Freeform 628"/>
            <p:cNvSpPr>
              <a:spLocks/>
            </p:cNvSpPr>
            <p:nvPr/>
          </p:nvSpPr>
          <p:spPr bwMode="auto">
            <a:xfrm>
              <a:off x="2808" y="3469"/>
              <a:ext cx="22" cy="21"/>
            </a:xfrm>
            <a:custGeom>
              <a:avLst/>
              <a:gdLst>
                <a:gd name="T0" fmla="*/ 18 w 17"/>
                <a:gd name="T1" fmla="*/ 20 h 17"/>
                <a:gd name="T2" fmla="*/ 0 w 17"/>
                <a:gd name="T3" fmla="*/ 20 h 17"/>
                <a:gd name="T4" fmla="*/ 1 w 17"/>
                <a:gd name="T5" fmla="*/ 0 h 17"/>
                <a:gd name="T6" fmla="*/ 21 w 17"/>
                <a:gd name="T7" fmla="*/ 0 h 17"/>
                <a:gd name="T8" fmla="*/ 1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6"/>
                  </a:lnTo>
                  <a:lnTo>
                    <a:pt x="1" y="0"/>
                  </a:lnTo>
                  <a:lnTo>
                    <a:pt x="16" y="0"/>
                  </a:lnTo>
                  <a:lnTo>
                    <a:pt x="1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00" name="Freeform 629"/>
            <p:cNvSpPr>
              <a:spLocks/>
            </p:cNvSpPr>
            <p:nvPr/>
          </p:nvSpPr>
          <p:spPr bwMode="auto">
            <a:xfrm>
              <a:off x="2795" y="3467"/>
              <a:ext cx="22" cy="21"/>
            </a:xfrm>
            <a:custGeom>
              <a:avLst/>
              <a:gdLst>
                <a:gd name="T0" fmla="*/ 18 w 17"/>
                <a:gd name="T1" fmla="*/ 20 h 17"/>
                <a:gd name="T2" fmla="*/ 0 w 17"/>
                <a:gd name="T3" fmla="*/ 17 h 17"/>
                <a:gd name="T4" fmla="*/ 1 w 17"/>
                <a:gd name="T5" fmla="*/ 0 h 17"/>
                <a:gd name="T6" fmla="*/ 21 w 17"/>
                <a:gd name="T7" fmla="*/ 2 h 17"/>
                <a:gd name="T8" fmla="*/ 1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1" y="0"/>
                  </a:lnTo>
                  <a:lnTo>
                    <a:pt x="16" y="2"/>
                  </a:lnTo>
                  <a:lnTo>
                    <a:pt x="1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01" name="Freeform 630"/>
            <p:cNvSpPr>
              <a:spLocks/>
            </p:cNvSpPr>
            <p:nvPr/>
          </p:nvSpPr>
          <p:spPr bwMode="auto">
            <a:xfrm>
              <a:off x="2781" y="3467"/>
              <a:ext cx="22" cy="21"/>
            </a:xfrm>
            <a:custGeom>
              <a:avLst/>
              <a:gdLst>
                <a:gd name="T0" fmla="*/ 18 w 17"/>
                <a:gd name="T1" fmla="*/ 20 h 17"/>
                <a:gd name="T2" fmla="*/ 0 w 17"/>
                <a:gd name="T3" fmla="*/ 17 h 17"/>
                <a:gd name="T4" fmla="*/ 3 w 17"/>
                <a:gd name="T5" fmla="*/ 0 h 17"/>
                <a:gd name="T6" fmla="*/ 21 w 17"/>
                <a:gd name="T7" fmla="*/ 0 h 17"/>
                <a:gd name="T8" fmla="*/ 1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2" y="0"/>
                  </a:lnTo>
                  <a:lnTo>
                    <a:pt x="16" y="0"/>
                  </a:lnTo>
                  <a:lnTo>
                    <a:pt x="1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02" name="Freeform 631"/>
            <p:cNvSpPr>
              <a:spLocks/>
            </p:cNvSpPr>
            <p:nvPr/>
          </p:nvSpPr>
          <p:spPr bwMode="auto">
            <a:xfrm>
              <a:off x="2769" y="3466"/>
              <a:ext cx="21" cy="21"/>
            </a:xfrm>
            <a:custGeom>
              <a:avLst/>
              <a:gdLst>
                <a:gd name="T0" fmla="*/ 16 w 17"/>
                <a:gd name="T1" fmla="*/ 20 h 17"/>
                <a:gd name="T2" fmla="*/ 0 w 17"/>
                <a:gd name="T3" fmla="*/ 17 h 17"/>
                <a:gd name="T4" fmla="*/ 1 w 17"/>
                <a:gd name="T5" fmla="*/ 0 h 17"/>
                <a:gd name="T6" fmla="*/ 20 w 17"/>
                <a:gd name="T7" fmla="*/ 1 h 17"/>
                <a:gd name="T8" fmla="*/ 1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4"/>
                  </a:lnTo>
                  <a:lnTo>
                    <a:pt x="1" y="0"/>
                  </a:lnTo>
                  <a:lnTo>
                    <a:pt x="16" y="1"/>
                  </a:lnTo>
                  <a:lnTo>
                    <a:pt x="1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03" name="Freeform 632"/>
            <p:cNvSpPr>
              <a:spLocks/>
            </p:cNvSpPr>
            <p:nvPr/>
          </p:nvSpPr>
          <p:spPr bwMode="auto">
            <a:xfrm>
              <a:off x="2755" y="3464"/>
              <a:ext cx="21" cy="21"/>
            </a:xfrm>
            <a:custGeom>
              <a:avLst/>
              <a:gdLst>
                <a:gd name="T0" fmla="*/ 17 w 17"/>
                <a:gd name="T1" fmla="*/ 20 h 17"/>
                <a:gd name="T2" fmla="*/ 0 w 17"/>
                <a:gd name="T3" fmla="*/ 20 h 17"/>
                <a:gd name="T4" fmla="*/ 2 w 17"/>
                <a:gd name="T5" fmla="*/ 0 h 17"/>
                <a:gd name="T6" fmla="*/ 20 w 17"/>
                <a:gd name="T7" fmla="*/ 1 h 17"/>
                <a:gd name="T8" fmla="*/ 1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6"/>
                  </a:lnTo>
                  <a:lnTo>
                    <a:pt x="2" y="0"/>
                  </a:lnTo>
                  <a:lnTo>
                    <a:pt x="16" y="1"/>
                  </a:lnTo>
                  <a:lnTo>
                    <a:pt x="1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04" name="Freeform 633"/>
            <p:cNvSpPr>
              <a:spLocks/>
            </p:cNvSpPr>
            <p:nvPr/>
          </p:nvSpPr>
          <p:spPr bwMode="auto">
            <a:xfrm>
              <a:off x="2742" y="3463"/>
              <a:ext cx="22" cy="21"/>
            </a:xfrm>
            <a:custGeom>
              <a:avLst/>
              <a:gdLst>
                <a:gd name="T0" fmla="*/ 17 w 17"/>
                <a:gd name="T1" fmla="*/ 20 h 17"/>
                <a:gd name="T2" fmla="*/ 0 w 17"/>
                <a:gd name="T3" fmla="*/ 16 h 17"/>
                <a:gd name="T4" fmla="*/ 3 w 17"/>
                <a:gd name="T5" fmla="*/ 0 h 17"/>
                <a:gd name="T6" fmla="*/ 21 w 17"/>
                <a:gd name="T7" fmla="*/ 1 h 17"/>
                <a:gd name="T8" fmla="*/ 1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2" y="0"/>
                  </a:lnTo>
                  <a:lnTo>
                    <a:pt x="16" y="1"/>
                  </a:lnTo>
                  <a:lnTo>
                    <a:pt x="1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05" name="Freeform 634"/>
            <p:cNvSpPr>
              <a:spLocks/>
            </p:cNvSpPr>
            <p:nvPr/>
          </p:nvSpPr>
          <p:spPr bwMode="auto">
            <a:xfrm>
              <a:off x="2729" y="3461"/>
              <a:ext cx="22" cy="21"/>
            </a:xfrm>
            <a:custGeom>
              <a:avLst/>
              <a:gdLst>
                <a:gd name="T0" fmla="*/ 17 w 17"/>
                <a:gd name="T1" fmla="*/ 20 h 17"/>
                <a:gd name="T2" fmla="*/ 0 w 17"/>
                <a:gd name="T3" fmla="*/ 16 h 17"/>
                <a:gd name="T4" fmla="*/ 1 w 17"/>
                <a:gd name="T5" fmla="*/ 0 h 17"/>
                <a:gd name="T6" fmla="*/ 21 w 17"/>
                <a:gd name="T7" fmla="*/ 2 h 17"/>
                <a:gd name="T8" fmla="*/ 1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1" y="0"/>
                  </a:lnTo>
                  <a:lnTo>
                    <a:pt x="16" y="2"/>
                  </a:lnTo>
                  <a:lnTo>
                    <a:pt x="1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06" name="Freeform 635"/>
            <p:cNvSpPr>
              <a:spLocks/>
            </p:cNvSpPr>
            <p:nvPr/>
          </p:nvSpPr>
          <p:spPr bwMode="auto">
            <a:xfrm>
              <a:off x="2715" y="3459"/>
              <a:ext cx="22" cy="21"/>
            </a:xfrm>
            <a:custGeom>
              <a:avLst/>
              <a:gdLst>
                <a:gd name="T0" fmla="*/ 18 w 17"/>
                <a:gd name="T1" fmla="*/ 20 h 17"/>
                <a:gd name="T2" fmla="*/ 0 w 17"/>
                <a:gd name="T3" fmla="*/ 20 h 17"/>
                <a:gd name="T4" fmla="*/ 3 w 17"/>
                <a:gd name="T5" fmla="*/ 0 h 17"/>
                <a:gd name="T6" fmla="*/ 21 w 17"/>
                <a:gd name="T7" fmla="*/ 1 h 17"/>
                <a:gd name="T8" fmla="*/ 1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6"/>
                  </a:lnTo>
                  <a:lnTo>
                    <a:pt x="2" y="0"/>
                  </a:lnTo>
                  <a:lnTo>
                    <a:pt x="16" y="1"/>
                  </a:lnTo>
                  <a:lnTo>
                    <a:pt x="1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07" name="Freeform 636"/>
            <p:cNvSpPr>
              <a:spLocks/>
            </p:cNvSpPr>
            <p:nvPr/>
          </p:nvSpPr>
          <p:spPr bwMode="auto">
            <a:xfrm>
              <a:off x="2703" y="3457"/>
              <a:ext cx="21" cy="21"/>
            </a:xfrm>
            <a:custGeom>
              <a:avLst/>
              <a:gdLst>
                <a:gd name="T0" fmla="*/ 16 w 17"/>
                <a:gd name="T1" fmla="*/ 20 h 17"/>
                <a:gd name="T2" fmla="*/ 0 w 17"/>
                <a:gd name="T3" fmla="*/ 15 h 17"/>
                <a:gd name="T4" fmla="*/ 1 w 17"/>
                <a:gd name="T5" fmla="*/ 0 h 17"/>
                <a:gd name="T6" fmla="*/ 20 w 17"/>
                <a:gd name="T7" fmla="*/ 2 h 17"/>
                <a:gd name="T8" fmla="*/ 1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2"/>
                  </a:lnTo>
                  <a:lnTo>
                    <a:pt x="1" y="0"/>
                  </a:lnTo>
                  <a:lnTo>
                    <a:pt x="16" y="2"/>
                  </a:lnTo>
                  <a:lnTo>
                    <a:pt x="1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08" name="Freeform 637"/>
            <p:cNvSpPr>
              <a:spLocks/>
            </p:cNvSpPr>
            <p:nvPr/>
          </p:nvSpPr>
          <p:spPr bwMode="auto">
            <a:xfrm>
              <a:off x="2690" y="3454"/>
              <a:ext cx="22" cy="21"/>
            </a:xfrm>
            <a:custGeom>
              <a:avLst/>
              <a:gdLst>
                <a:gd name="T0" fmla="*/ 18 w 17"/>
                <a:gd name="T1" fmla="*/ 20 h 17"/>
                <a:gd name="T2" fmla="*/ 0 w 17"/>
                <a:gd name="T3" fmla="*/ 17 h 17"/>
                <a:gd name="T4" fmla="*/ 3 w 17"/>
                <a:gd name="T5" fmla="*/ 0 h 17"/>
                <a:gd name="T6" fmla="*/ 21 w 17"/>
                <a:gd name="T7" fmla="*/ 2 h 17"/>
                <a:gd name="T8" fmla="*/ 1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2" y="0"/>
                  </a:lnTo>
                  <a:lnTo>
                    <a:pt x="16" y="2"/>
                  </a:lnTo>
                  <a:lnTo>
                    <a:pt x="1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09" name="Freeform 638"/>
            <p:cNvSpPr>
              <a:spLocks/>
            </p:cNvSpPr>
            <p:nvPr/>
          </p:nvSpPr>
          <p:spPr bwMode="auto">
            <a:xfrm>
              <a:off x="2677" y="3453"/>
              <a:ext cx="22" cy="21"/>
            </a:xfrm>
            <a:custGeom>
              <a:avLst/>
              <a:gdLst>
                <a:gd name="T0" fmla="*/ 17 w 17"/>
                <a:gd name="T1" fmla="*/ 20 h 17"/>
                <a:gd name="T2" fmla="*/ 0 w 17"/>
                <a:gd name="T3" fmla="*/ 16 h 17"/>
                <a:gd name="T4" fmla="*/ 3 w 17"/>
                <a:gd name="T5" fmla="*/ 0 h 17"/>
                <a:gd name="T6" fmla="*/ 21 w 17"/>
                <a:gd name="T7" fmla="*/ 1 h 17"/>
                <a:gd name="T8" fmla="*/ 1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2" y="0"/>
                  </a:lnTo>
                  <a:lnTo>
                    <a:pt x="16" y="1"/>
                  </a:lnTo>
                  <a:lnTo>
                    <a:pt x="1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10" name="Freeform 639"/>
            <p:cNvSpPr>
              <a:spLocks/>
            </p:cNvSpPr>
            <p:nvPr/>
          </p:nvSpPr>
          <p:spPr bwMode="auto">
            <a:xfrm>
              <a:off x="2665" y="3449"/>
              <a:ext cx="21" cy="22"/>
            </a:xfrm>
            <a:custGeom>
              <a:avLst/>
              <a:gdLst>
                <a:gd name="T0" fmla="*/ 16 w 17"/>
                <a:gd name="T1" fmla="*/ 21 h 17"/>
                <a:gd name="T2" fmla="*/ 0 w 17"/>
                <a:gd name="T3" fmla="*/ 17 h 17"/>
                <a:gd name="T4" fmla="*/ 5 w 17"/>
                <a:gd name="T5" fmla="*/ 0 h 17"/>
                <a:gd name="T6" fmla="*/ 20 w 17"/>
                <a:gd name="T7" fmla="*/ 4 h 17"/>
                <a:gd name="T8" fmla="*/ 16 w 17"/>
                <a:gd name="T9" fmla="*/ 2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4" y="0"/>
                  </a:lnTo>
                  <a:lnTo>
                    <a:pt x="16" y="3"/>
                  </a:lnTo>
                  <a:lnTo>
                    <a:pt x="1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11" name="Freeform 640"/>
            <p:cNvSpPr>
              <a:spLocks/>
            </p:cNvSpPr>
            <p:nvPr/>
          </p:nvSpPr>
          <p:spPr bwMode="auto">
            <a:xfrm>
              <a:off x="2653" y="3447"/>
              <a:ext cx="22" cy="21"/>
            </a:xfrm>
            <a:custGeom>
              <a:avLst/>
              <a:gdLst>
                <a:gd name="T0" fmla="*/ 16 w 17"/>
                <a:gd name="T1" fmla="*/ 20 h 17"/>
                <a:gd name="T2" fmla="*/ 0 w 17"/>
                <a:gd name="T3" fmla="*/ 15 h 17"/>
                <a:gd name="T4" fmla="*/ 3 w 17"/>
                <a:gd name="T5" fmla="*/ 0 h 17"/>
                <a:gd name="T6" fmla="*/ 21 w 17"/>
                <a:gd name="T7" fmla="*/ 2 h 17"/>
                <a:gd name="T8" fmla="*/ 1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2"/>
                  </a:lnTo>
                  <a:lnTo>
                    <a:pt x="2" y="0"/>
                  </a:lnTo>
                  <a:lnTo>
                    <a:pt x="16" y="2"/>
                  </a:lnTo>
                  <a:lnTo>
                    <a:pt x="1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12" name="Freeform 641"/>
            <p:cNvSpPr>
              <a:spLocks/>
            </p:cNvSpPr>
            <p:nvPr/>
          </p:nvSpPr>
          <p:spPr bwMode="auto">
            <a:xfrm>
              <a:off x="2641" y="3445"/>
              <a:ext cx="21" cy="21"/>
            </a:xfrm>
            <a:custGeom>
              <a:avLst/>
              <a:gdLst>
                <a:gd name="T0" fmla="*/ 16 w 17"/>
                <a:gd name="T1" fmla="*/ 20 h 17"/>
                <a:gd name="T2" fmla="*/ 0 w 17"/>
                <a:gd name="T3" fmla="*/ 16 h 17"/>
                <a:gd name="T4" fmla="*/ 5 w 17"/>
                <a:gd name="T5" fmla="*/ 0 h 17"/>
                <a:gd name="T6" fmla="*/ 20 w 17"/>
                <a:gd name="T7" fmla="*/ 2 h 17"/>
                <a:gd name="T8" fmla="*/ 1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4" y="0"/>
                  </a:lnTo>
                  <a:lnTo>
                    <a:pt x="16" y="2"/>
                  </a:lnTo>
                  <a:lnTo>
                    <a:pt x="1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13" name="Freeform 642"/>
            <p:cNvSpPr>
              <a:spLocks/>
            </p:cNvSpPr>
            <p:nvPr/>
          </p:nvSpPr>
          <p:spPr bwMode="auto">
            <a:xfrm>
              <a:off x="2629" y="3441"/>
              <a:ext cx="22" cy="21"/>
            </a:xfrm>
            <a:custGeom>
              <a:avLst/>
              <a:gdLst>
                <a:gd name="T0" fmla="*/ 16 w 17"/>
                <a:gd name="T1" fmla="*/ 20 h 17"/>
                <a:gd name="T2" fmla="*/ 0 w 17"/>
                <a:gd name="T3" fmla="*/ 15 h 17"/>
                <a:gd name="T4" fmla="*/ 5 w 17"/>
                <a:gd name="T5" fmla="*/ 0 h 17"/>
                <a:gd name="T6" fmla="*/ 21 w 17"/>
                <a:gd name="T7" fmla="*/ 4 h 17"/>
                <a:gd name="T8" fmla="*/ 1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2"/>
                  </a:lnTo>
                  <a:lnTo>
                    <a:pt x="4" y="0"/>
                  </a:lnTo>
                  <a:lnTo>
                    <a:pt x="16" y="3"/>
                  </a:lnTo>
                  <a:lnTo>
                    <a:pt x="1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14" name="Freeform 643"/>
            <p:cNvSpPr>
              <a:spLocks/>
            </p:cNvSpPr>
            <p:nvPr/>
          </p:nvSpPr>
          <p:spPr bwMode="auto">
            <a:xfrm>
              <a:off x="2618" y="3438"/>
              <a:ext cx="21" cy="21"/>
            </a:xfrm>
            <a:custGeom>
              <a:avLst/>
              <a:gdLst>
                <a:gd name="T0" fmla="*/ 15 w 17"/>
                <a:gd name="T1" fmla="*/ 20 h 17"/>
                <a:gd name="T2" fmla="*/ 0 w 17"/>
                <a:gd name="T3" fmla="*/ 16 h 17"/>
                <a:gd name="T4" fmla="*/ 5 w 17"/>
                <a:gd name="T5" fmla="*/ 0 h 17"/>
                <a:gd name="T6" fmla="*/ 20 w 17"/>
                <a:gd name="T7" fmla="*/ 2 h 17"/>
                <a:gd name="T8" fmla="*/ 1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3"/>
                  </a:lnTo>
                  <a:lnTo>
                    <a:pt x="4" y="0"/>
                  </a:lnTo>
                  <a:lnTo>
                    <a:pt x="16" y="2"/>
                  </a:lnTo>
                  <a:lnTo>
                    <a:pt x="1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15" name="Freeform 644"/>
            <p:cNvSpPr>
              <a:spLocks/>
            </p:cNvSpPr>
            <p:nvPr/>
          </p:nvSpPr>
          <p:spPr bwMode="auto">
            <a:xfrm>
              <a:off x="2606" y="3435"/>
              <a:ext cx="22" cy="21"/>
            </a:xfrm>
            <a:custGeom>
              <a:avLst/>
              <a:gdLst>
                <a:gd name="T0" fmla="*/ 16 w 17"/>
                <a:gd name="T1" fmla="*/ 20 h 17"/>
                <a:gd name="T2" fmla="*/ 0 w 17"/>
                <a:gd name="T3" fmla="*/ 15 h 17"/>
                <a:gd name="T4" fmla="*/ 6 w 17"/>
                <a:gd name="T5" fmla="*/ 0 h 17"/>
                <a:gd name="T6" fmla="*/ 21 w 17"/>
                <a:gd name="T7" fmla="*/ 4 h 17"/>
                <a:gd name="T8" fmla="*/ 1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2"/>
                  </a:lnTo>
                  <a:lnTo>
                    <a:pt x="5" y="0"/>
                  </a:lnTo>
                  <a:lnTo>
                    <a:pt x="16" y="3"/>
                  </a:lnTo>
                  <a:lnTo>
                    <a:pt x="1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16" name="Freeform 645"/>
            <p:cNvSpPr>
              <a:spLocks/>
            </p:cNvSpPr>
            <p:nvPr/>
          </p:nvSpPr>
          <p:spPr bwMode="auto">
            <a:xfrm>
              <a:off x="2595" y="3431"/>
              <a:ext cx="21" cy="21"/>
            </a:xfrm>
            <a:custGeom>
              <a:avLst/>
              <a:gdLst>
                <a:gd name="T0" fmla="*/ 14 w 17"/>
                <a:gd name="T1" fmla="*/ 20 h 17"/>
                <a:gd name="T2" fmla="*/ 0 w 17"/>
                <a:gd name="T3" fmla="*/ 15 h 17"/>
                <a:gd name="T4" fmla="*/ 4 w 17"/>
                <a:gd name="T5" fmla="*/ 0 h 17"/>
                <a:gd name="T6" fmla="*/ 20 w 17"/>
                <a:gd name="T7" fmla="*/ 4 h 17"/>
                <a:gd name="T8" fmla="*/ 1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2"/>
                  </a:lnTo>
                  <a:lnTo>
                    <a:pt x="3" y="0"/>
                  </a:lnTo>
                  <a:lnTo>
                    <a:pt x="16" y="3"/>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17" name="Freeform 646"/>
            <p:cNvSpPr>
              <a:spLocks/>
            </p:cNvSpPr>
            <p:nvPr/>
          </p:nvSpPr>
          <p:spPr bwMode="auto">
            <a:xfrm>
              <a:off x="2584" y="3427"/>
              <a:ext cx="21" cy="21"/>
            </a:xfrm>
            <a:custGeom>
              <a:avLst/>
              <a:gdLst>
                <a:gd name="T0" fmla="*/ 15 w 17"/>
                <a:gd name="T1" fmla="*/ 20 h 17"/>
                <a:gd name="T2" fmla="*/ 0 w 17"/>
                <a:gd name="T3" fmla="*/ 15 h 17"/>
                <a:gd name="T4" fmla="*/ 5 w 17"/>
                <a:gd name="T5" fmla="*/ 0 h 17"/>
                <a:gd name="T6" fmla="*/ 20 w 17"/>
                <a:gd name="T7" fmla="*/ 4 h 17"/>
                <a:gd name="T8" fmla="*/ 1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2"/>
                  </a:lnTo>
                  <a:lnTo>
                    <a:pt x="4" y="0"/>
                  </a:lnTo>
                  <a:lnTo>
                    <a:pt x="16" y="3"/>
                  </a:lnTo>
                  <a:lnTo>
                    <a:pt x="1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18" name="Freeform 647"/>
            <p:cNvSpPr>
              <a:spLocks/>
            </p:cNvSpPr>
            <p:nvPr/>
          </p:nvSpPr>
          <p:spPr bwMode="auto">
            <a:xfrm>
              <a:off x="2572" y="3424"/>
              <a:ext cx="22" cy="21"/>
            </a:xfrm>
            <a:custGeom>
              <a:avLst/>
              <a:gdLst>
                <a:gd name="T0" fmla="*/ 16 w 17"/>
                <a:gd name="T1" fmla="*/ 20 h 17"/>
                <a:gd name="T2" fmla="*/ 0 w 17"/>
                <a:gd name="T3" fmla="*/ 15 h 17"/>
                <a:gd name="T4" fmla="*/ 6 w 17"/>
                <a:gd name="T5" fmla="*/ 0 h 17"/>
                <a:gd name="T6" fmla="*/ 21 w 17"/>
                <a:gd name="T7" fmla="*/ 4 h 17"/>
                <a:gd name="T8" fmla="*/ 1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2"/>
                  </a:lnTo>
                  <a:lnTo>
                    <a:pt x="5" y="0"/>
                  </a:lnTo>
                  <a:lnTo>
                    <a:pt x="16" y="3"/>
                  </a:lnTo>
                  <a:lnTo>
                    <a:pt x="1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19" name="Freeform 648"/>
            <p:cNvSpPr>
              <a:spLocks/>
            </p:cNvSpPr>
            <p:nvPr/>
          </p:nvSpPr>
          <p:spPr bwMode="auto">
            <a:xfrm>
              <a:off x="2561" y="3420"/>
              <a:ext cx="21" cy="21"/>
            </a:xfrm>
            <a:custGeom>
              <a:avLst/>
              <a:gdLst>
                <a:gd name="T0" fmla="*/ 14 w 17"/>
                <a:gd name="T1" fmla="*/ 20 h 17"/>
                <a:gd name="T2" fmla="*/ 0 w 17"/>
                <a:gd name="T3" fmla="*/ 15 h 17"/>
                <a:gd name="T4" fmla="*/ 5 w 17"/>
                <a:gd name="T5" fmla="*/ 0 h 17"/>
                <a:gd name="T6" fmla="*/ 20 w 17"/>
                <a:gd name="T7" fmla="*/ 4 h 17"/>
                <a:gd name="T8" fmla="*/ 1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2"/>
                  </a:lnTo>
                  <a:lnTo>
                    <a:pt x="4" y="0"/>
                  </a:lnTo>
                  <a:lnTo>
                    <a:pt x="16" y="3"/>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20" name="Freeform 649"/>
            <p:cNvSpPr>
              <a:spLocks/>
            </p:cNvSpPr>
            <p:nvPr/>
          </p:nvSpPr>
          <p:spPr bwMode="auto">
            <a:xfrm>
              <a:off x="2549" y="3415"/>
              <a:ext cx="22" cy="21"/>
            </a:xfrm>
            <a:custGeom>
              <a:avLst/>
              <a:gdLst>
                <a:gd name="T0" fmla="*/ 14 w 17"/>
                <a:gd name="T1" fmla="*/ 20 h 17"/>
                <a:gd name="T2" fmla="*/ 0 w 17"/>
                <a:gd name="T3" fmla="*/ 14 h 17"/>
                <a:gd name="T4" fmla="*/ 8 w 17"/>
                <a:gd name="T5" fmla="*/ 0 h 17"/>
                <a:gd name="T6" fmla="*/ 21 w 17"/>
                <a:gd name="T7" fmla="*/ 5 h 17"/>
                <a:gd name="T8" fmla="*/ 1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6" y="0"/>
                  </a:lnTo>
                  <a:lnTo>
                    <a:pt x="16" y="4"/>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21" name="Freeform 650"/>
            <p:cNvSpPr>
              <a:spLocks/>
            </p:cNvSpPr>
            <p:nvPr/>
          </p:nvSpPr>
          <p:spPr bwMode="auto">
            <a:xfrm>
              <a:off x="2539" y="3411"/>
              <a:ext cx="22" cy="21"/>
            </a:xfrm>
            <a:custGeom>
              <a:avLst/>
              <a:gdLst>
                <a:gd name="T0" fmla="*/ 12 w 17"/>
                <a:gd name="T1" fmla="*/ 20 h 17"/>
                <a:gd name="T2" fmla="*/ 0 w 17"/>
                <a:gd name="T3" fmla="*/ 15 h 17"/>
                <a:gd name="T4" fmla="*/ 5 w 17"/>
                <a:gd name="T5" fmla="*/ 0 h 17"/>
                <a:gd name="T6" fmla="*/ 21 w 17"/>
                <a:gd name="T7" fmla="*/ 4 h 17"/>
                <a:gd name="T8" fmla="*/ 1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2"/>
                  </a:lnTo>
                  <a:lnTo>
                    <a:pt x="4" y="0"/>
                  </a:lnTo>
                  <a:lnTo>
                    <a:pt x="16" y="3"/>
                  </a:lnTo>
                  <a:lnTo>
                    <a:pt x="9"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22" name="Freeform 651"/>
            <p:cNvSpPr>
              <a:spLocks/>
            </p:cNvSpPr>
            <p:nvPr/>
          </p:nvSpPr>
          <p:spPr bwMode="auto">
            <a:xfrm>
              <a:off x="2528" y="3406"/>
              <a:ext cx="21" cy="21"/>
            </a:xfrm>
            <a:custGeom>
              <a:avLst/>
              <a:gdLst>
                <a:gd name="T0" fmla="*/ 14 w 17"/>
                <a:gd name="T1" fmla="*/ 20 h 17"/>
                <a:gd name="T2" fmla="*/ 0 w 17"/>
                <a:gd name="T3" fmla="*/ 14 h 17"/>
                <a:gd name="T4" fmla="*/ 7 w 17"/>
                <a:gd name="T5" fmla="*/ 0 h 17"/>
                <a:gd name="T6" fmla="*/ 20 w 17"/>
                <a:gd name="T7" fmla="*/ 5 h 17"/>
                <a:gd name="T8" fmla="*/ 1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6" y="0"/>
                  </a:lnTo>
                  <a:lnTo>
                    <a:pt x="16" y="4"/>
                  </a:lnTo>
                  <a:lnTo>
                    <a:pt x="1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23" name="Freeform 652"/>
            <p:cNvSpPr>
              <a:spLocks/>
            </p:cNvSpPr>
            <p:nvPr/>
          </p:nvSpPr>
          <p:spPr bwMode="auto">
            <a:xfrm>
              <a:off x="2516" y="3402"/>
              <a:ext cx="22" cy="22"/>
            </a:xfrm>
            <a:custGeom>
              <a:avLst/>
              <a:gdLst>
                <a:gd name="T0" fmla="*/ 13 w 17"/>
                <a:gd name="T1" fmla="*/ 21 h 17"/>
                <a:gd name="T2" fmla="*/ 0 w 17"/>
                <a:gd name="T3" fmla="*/ 14 h 17"/>
                <a:gd name="T4" fmla="*/ 6 w 17"/>
                <a:gd name="T5" fmla="*/ 0 h 17"/>
                <a:gd name="T6" fmla="*/ 21 w 17"/>
                <a:gd name="T7" fmla="*/ 4 h 17"/>
                <a:gd name="T8" fmla="*/ 13 w 17"/>
                <a:gd name="T9" fmla="*/ 2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1"/>
                  </a:lnTo>
                  <a:lnTo>
                    <a:pt x="5" y="0"/>
                  </a:lnTo>
                  <a:lnTo>
                    <a:pt x="16" y="3"/>
                  </a:lnTo>
                  <a:lnTo>
                    <a:pt x="1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24" name="Freeform 653"/>
            <p:cNvSpPr>
              <a:spLocks/>
            </p:cNvSpPr>
            <p:nvPr/>
          </p:nvSpPr>
          <p:spPr bwMode="auto">
            <a:xfrm>
              <a:off x="2506" y="3398"/>
              <a:ext cx="22" cy="21"/>
            </a:xfrm>
            <a:custGeom>
              <a:avLst/>
              <a:gdLst>
                <a:gd name="T0" fmla="*/ 12 w 17"/>
                <a:gd name="T1" fmla="*/ 20 h 17"/>
                <a:gd name="T2" fmla="*/ 0 w 17"/>
                <a:gd name="T3" fmla="*/ 14 h 17"/>
                <a:gd name="T4" fmla="*/ 8 w 17"/>
                <a:gd name="T5" fmla="*/ 0 h 17"/>
                <a:gd name="T6" fmla="*/ 21 w 17"/>
                <a:gd name="T7" fmla="*/ 5 h 17"/>
                <a:gd name="T8" fmla="*/ 1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1"/>
                  </a:lnTo>
                  <a:lnTo>
                    <a:pt x="6" y="0"/>
                  </a:lnTo>
                  <a:lnTo>
                    <a:pt x="16" y="4"/>
                  </a:lnTo>
                  <a:lnTo>
                    <a:pt x="9"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25" name="Freeform 654"/>
            <p:cNvSpPr>
              <a:spLocks/>
            </p:cNvSpPr>
            <p:nvPr/>
          </p:nvSpPr>
          <p:spPr bwMode="auto">
            <a:xfrm>
              <a:off x="2496" y="3391"/>
              <a:ext cx="22" cy="21"/>
            </a:xfrm>
            <a:custGeom>
              <a:avLst/>
              <a:gdLst>
                <a:gd name="T0" fmla="*/ 12 w 17"/>
                <a:gd name="T1" fmla="*/ 20 h 17"/>
                <a:gd name="T2" fmla="*/ 0 w 17"/>
                <a:gd name="T3" fmla="*/ 14 h 17"/>
                <a:gd name="T4" fmla="*/ 8 w 17"/>
                <a:gd name="T5" fmla="*/ 0 h 17"/>
                <a:gd name="T6" fmla="*/ 21 w 17"/>
                <a:gd name="T7" fmla="*/ 6 h 17"/>
                <a:gd name="T8" fmla="*/ 1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1"/>
                  </a:lnTo>
                  <a:lnTo>
                    <a:pt x="6" y="0"/>
                  </a:lnTo>
                  <a:lnTo>
                    <a:pt x="16" y="5"/>
                  </a:lnTo>
                  <a:lnTo>
                    <a:pt x="9"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26" name="Freeform 655"/>
            <p:cNvSpPr>
              <a:spLocks/>
            </p:cNvSpPr>
            <p:nvPr/>
          </p:nvSpPr>
          <p:spPr bwMode="auto">
            <a:xfrm>
              <a:off x="2485" y="3386"/>
              <a:ext cx="21" cy="21"/>
            </a:xfrm>
            <a:custGeom>
              <a:avLst/>
              <a:gdLst>
                <a:gd name="T0" fmla="*/ 12 w 17"/>
                <a:gd name="T1" fmla="*/ 20 h 17"/>
                <a:gd name="T2" fmla="*/ 0 w 17"/>
                <a:gd name="T3" fmla="*/ 14 h 17"/>
                <a:gd name="T4" fmla="*/ 7 w 17"/>
                <a:gd name="T5" fmla="*/ 0 h 17"/>
                <a:gd name="T6" fmla="*/ 20 w 17"/>
                <a:gd name="T7" fmla="*/ 5 h 17"/>
                <a:gd name="T8" fmla="*/ 1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1"/>
                  </a:lnTo>
                  <a:lnTo>
                    <a:pt x="6" y="0"/>
                  </a:lnTo>
                  <a:lnTo>
                    <a:pt x="16" y="4"/>
                  </a:lnTo>
                  <a:lnTo>
                    <a:pt x="1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27" name="Freeform 656"/>
            <p:cNvSpPr>
              <a:spLocks/>
            </p:cNvSpPr>
            <p:nvPr/>
          </p:nvSpPr>
          <p:spPr bwMode="auto">
            <a:xfrm>
              <a:off x="2474" y="3381"/>
              <a:ext cx="22" cy="21"/>
            </a:xfrm>
            <a:custGeom>
              <a:avLst/>
              <a:gdLst>
                <a:gd name="T0" fmla="*/ 12 w 17"/>
                <a:gd name="T1" fmla="*/ 20 h 17"/>
                <a:gd name="T2" fmla="*/ 0 w 17"/>
                <a:gd name="T3" fmla="*/ 14 h 17"/>
                <a:gd name="T4" fmla="*/ 8 w 17"/>
                <a:gd name="T5" fmla="*/ 0 h 17"/>
                <a:gd name="T6" fmla="*/ 21 w 17"/>
                <a:gd name="T7" fmla="*/ 5 h 17"/>
                <a:gd name="T8" fmla="*/ 1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1"/>
                  </a:lnTo>
                  <a:lnTo>
                    <a:pt x="6" y="0"/>
                  </a:lnTo>
                  <a:lnTo>
                    <a:pt x="16" y="4"/>
                  </a:lnTo>
                  <a:lnTo>
                    <a:pt x="9"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28" name="Freeform 657"/>
            <p:cNvSpPr>
              <a:spLocks/>
            </p:cNvSpPr>
            <p:nvPr/>
          </p:nvSpPr>
          <p:spPr bwMode="auto">
            <a:xfrm>
              <a:off x="2464" y="3377"/>
              <a:ext cx="22" cy="21"/>
            </a:xfrm>
            <a:custGeom>
              <a:avLst/>
              <a:gdLst>
                <a:gd name="T0" fmla="*/ 12 w 17"/>
                <a:gd name="T1" fmla="*/ 20 h 17"/>
                <a:gd name="T2" fmla="*/ 0 w 17"/>
                <a:gd name="T3" fmla="*/ 12 h 17"/>
                <a:gd name="T4" fmla="*/ 8 w 17"/>
                <a:gd name="T5" fmla="*/ 0 h 17"/>
                <a:gd name="T6" fmla="*/ 21 w 17"/>
                <a:gd name="T7" fmla="*/ 5 h 17"/>
                <a:gd name="T8" fmla="*/ 1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0"/>
                  </a:lnTo>
                  <a:lnTo>
                    <a:pt x="6" y="0"/>
                  </a:lnTo>
                  <a:lnTo>
                    <a:pt x="16" y="4"/>
                  </a:lnTo>
                  <a:lnTo>
                    <a:pt x="9"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29" name="Freeform 658"/>
            <p:cNvSpPr>
              <a:spLocks/>
            </p:cNvSpPr>
            <p:nvPr/>
          </p:nvSpPr>
          <p:spPr bwMode="auto">
            <a:xfrm>
              <a:off x="2454" y="3370"/>
              <a:ext cx="22" cy="21"/>
            </a:xfrm>
            <a:custGeom>
              <a:avLst/>
              <a:gdLst>
                <a:gd name="T0" fmla="*/ 12 w 17"/>
                <a:gd name="T1" fmla="*/ 20 h 17"/>
                <a:gd name="T2" fmla="*/ 0 w 17"/>
                <a:gd name="T3" fmla="*/ 12 h 17"/>
                <a:gd name="T4" fmla="*/ 10 w 17"/>
                <a:gd name="T5" fmla="*/ 0 h 17"/>
                <a:gd name="T6" fmla="*/ 21 w 17"/>
                <a:gd name="T7" fmla="*/ 6 h 17"/>
                <a:gd name="T8" fmla="*/ 1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0"/>
                  </a:lnTo>
                  <a:lnTo>
                    <a:pt x="8" y="0"/>
                  </a:lnTo>
                  <a:lnTo>
                    <a:pt x="16" y="5"/>
                  </a:lnTo>
                  <a:lnTo>
                    <a:pt x="9"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30" name="Freeform 659"/>
            <p:cNvSpPr>
              <a:spLocks/>
            </p:cNvSpPr>
            <p:nvPr/>
          </p:nvSpPr>
          <p:spPr bwMode="auto">
            <a:xfrm>
              <a:off x="2445" y="3365"/>
              <a:ext cx="22" cy="21"/>
            </a:xfrm>
            <a:custGeom>
              <a:avLst/>
              <a:gdLst>
                <a:gd name="T0" fmla="*/ 10 w 17"/>
                <a:gd name="T1" fmla="*/ 20 h 17"/>
                <a:gd name="T2" fmla="*/ 0 w 17"/>
                <a:gd name="T3" fmla="*/ 12 h 17"/>
                <a:gd name="T4" fmla="*/ 8 w 17"/>
                <a:gd name="T5" fmla="*/ 0 h 17"/>
                <a:gd name="T6" fmla="*/ 21 w 17"/>
                <a:gd name="T7" fmla="*/ 5 h 17"/>
                <a:gd name="T8" fmla="*/ 1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0"/>
                  </a:lnTo>
                  <a:lnTo>
                    <a:pt x="6" y="0"/>
                  </a:lnTo>
                  <a:lnTo>
                    <a:pt x="16" y="4"/>
                  </a:lnTo>
                  <a:lnTo>
                    <a:pt x="8"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31" name="Freeform 660"/>
            <p:cNvSpPr>
              <a:spLocks/>
            </p:cNvSpPr>
            <p:nvPr/>
          </p:nvSpPr>
          <p:spPr bwMode="auto">
            <a:xfrm>
              <a:off x="2435" y="3359"/>
              <a:ext cx="22" cy="21"/>
            </a:xfrm>
            <a:custGeom>
              <a:avLst/>
              <a:gdLst>
                <a:gd name="T0" fmla="*/ 12 w 17"/>
                <a:gd name="T1" fmla="*/ 20 h 17"/>
                <a:gd name="T2" fmla="*/ 0 w 17"/>
                <a:gd name="T3" fmla="*/ 12 h 17"/>
                <a:gd name="T4" fmla="*/ 10 w 17"/>
                <a:gd name="T5" fmla="*/ 0 h 17"/>
                <a:gd name="T6" fmla="*/ 21 w 17"/>
                <a:gd name="T7" fmla="*/ 6 h 17"/>
                <a:gd name="T8" fmla="*/ 1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0"/>
                  </a:lnTo>
                  <a:lnTo>
                    <a:pt x="8" y="0"/>
                  </a:lnTo>
                  <a:lnTo>
                    <a:pt x="16" y="5"/>
                  </a:lnTo>
                  <a:lnTo>
                    <a:pt x="9"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32" name="Freeform 661"/>
            <p:cNvSpPr>
              <a:spLocks/>
            </p:cNvSpPr>
            <p:nvPr/>
          </p:nvSpPr>
          <p:spPr bwMode="auto">
            <a:xfrm>
              <a:off x="2425" y="3353"/>
              <a:ext cx="21" cy="21"/>
            </a:xfrm>
            <a:custGeom>
              <a:avLst/>
              <a:gdLst>
                <a:gd name="T0" fmla="*/ 10 w 17"/>
                <a:gd name="T1" fmla="*/ 20 h 17"/>
                <a:gd name="T2" fmla="*/ 0 w 17"/>
                <a:gd name="T3" fmla="*/ 14 h 17"/>
                <a:gd name="T4" fmla="*/ 9 w 17"/>
                <a:gd name="T5" fmla="*/ 0 h 17"/>
                <a:gd name="T6" fmla="*/ 20 w 17"/>
                <a:gd name="T7" fmla="*/ 6 h 17"/>
                <a:gd name="T8" fmla="*/ 1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1"/>
                  </a:lnTo>
                  <a:lnTo>
                    <a:pt x="7" y="0"/>
                  </a:lnTo>
                  <a:lnTo>
                    <a:pt x="16" y="5"/>
                  </a:lnTo>
                  <a:lnTo>
                    <a:pt x="8"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33" name="Freeform 662"/>
            <p:cNvSpPr>
              <a:spLocks/>
            </p:cNvSpPr>
            <p:nvPr/>
          </p:nvSpPr>
          <p:spPr bwMode="auto">
            <a:xfrm>
              <a:off x="2415" y="3346"/>
              <a:ext cx="21" cy="21"/>
            </a:xfrm>
            <a:custGeom>
              <a:avLst/>
              <a:gdLst>
                <a:gd name="T0" fmla="*/ 10 w 17"/>
                <a:gd name="T1" fmla="*/ 20 h 17"/>
                <a:gd name="T2" fmla="*/ 0 w 17"/>
                <a:gd name="T3" fmla="*/ 12 h 17"/>
                <a:gd name="T4" fmla="*/ 9 w 17"/>
                <a:gd name="T5" fmla="*/ 0 h 17"/>
                <a:gd name="T6" fmla="*/ 20 w 17"/>
                <a:gd name="T7" fmla="*/ 7 h 17"/>
                <a:gd name="T8" fmla="*/ 1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0"/>
                  </a:lnTo>
                  <a:lnTo>
                    <a:pt x="7" y="0"/>
                  </a:lnTo>
                  <a:lnTo>
                    <a:pt x="16" y="6"/>
                  </a:lnTo>
                  <a:lnTo>
                    <a:pt x="8"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34" name="Freeform 663"/>
            <p:cNvSpPr>
              <a:spLocks/>
            </p:cNvSpPr>
            <p:nvPr/>
          </p:nvSpPr>
          <p:spPr bwMode="auto">
            <a:xfrm>
              <a:off x="2406" y="3341"/>
              <a:ext cx="21" cy="21"/>
            </a:xfrm>
            <a:custGeom>
              <a:avLst/>
              <a:gdLst>
                <a:gd name="T0" fmla="*/ 10 w 17"/>
                <a:gd name="T1" fmla="*/ 20 h 17"/>
                <a:gd name="T2" fmla="*/ 0 w 17"/>
                <a:gd name="T3" fmla="*/ 12 h 17"/>
                <a:gd name="T4" fmla="*/ 7 w 17"/>
                <a:gd name="T5" fmla="*/ 0 h 17"/>
                <a:gd name="T6" fmla="*/ 20 w 17"/>
                <a:gd name="T7" fmla="*/ 5 h 17"/>
                <a:gd name="T8" fmla="*/ 1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0"/>
                  </a:lnTo>
                  <a:lnTo>
                    <a:pt x="6" y="0"/>
                  </a:lnTo>
                  <a:lnTo>
                    <a:pt x="16" y="4"/>
                  </a:lnTo>
                  <a:lnTo>
                    <a:pt x="8"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35" name="Freeform 664"/>
            <p:cNvSpPr>
              <a:spLocks/>
            </p:cNvSpPr>
            <p:nvPr/>
          </p:nvSpPr>
          <p:spPr bwMode="auto">
            <a:xfrm>
              <a:off x="2397" y="3333"/>
              <a:ext cx="22" cy="21"/>
            </a:xfrm>
            <a:custGeom>
              <a:avLst/>
              <a:gdLst>
                <a:gd name="T0" fmla="*/ 10 w 17"/>
                <a:gd name="T1" fmla="*/ 20 h 17"/>
                <a:gd name="T2" fmla="*/ 0 w 17"/>
                <a:gd name="T3" fmla="*/ 12 h 17"/>
                <a:gd name="T4" fmla="*/ 9 w 17"/>
                <a:gd name="T5" fmla="*/ 0 h 17"/>
                <a:gd name="T6" fmla="*/ 21 w 17"/>
                <a:gd name="T7" fmla="*/ 7 h 17"/>
                <a:gd name="T8" fmla="*/ 1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0"/>
                  </a:lnTo>
                  <a:lnTo>
                    <a:pt x="7" y="0"/>
                  </a:lnTo>
                  <a:lnTo>
                    <a:pt x="16" y="6"/>
                  </a:lnTo>
                  <a:lnTo>
                    <a:pt x="8"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36" name="Freeform 665"/>
            <p:cNvSpPr>
              <a:spLocks/>
            </p:cNvSpPr>
            <p:nvPr/>
          </p:nvSpPr>
          <p:spPr bwMode="auto">
            <a:xfrm>
              <a:off x="2388" y="3327"/>
              <a:ext cx="22" cy="21"/>
            </a:xfrm>
            <a:custGeom>
              <a:avLst/>
              <a:gdLst>
                <a:gd name="T0" fmla="*/ 10 w 17"/>
                <a:gd name="T1" fmla="*/ 20 h 17"/>
                <a:gd name="T2" fmla="*/ 0 w 17"/>
                <a:gd name="T3" fmla="*/ 12 h 17"/>
                <a:gd name="T4" fmla="*/ 9 w 17"/>
                <a:gd name="T5" fmla="*/ 0 h 17"/>
                <a:gd name="T6" fmla="*/ 21 w 17"/>
                <a:gd name="T7" fmla="*/ 6 h 17"/>
                <a:gd name="T8" fmla="*/ 1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0"/>
                  </a:lnTo>
                  <a:lnTo>
                    <a:pt x="7" y="0"/>
                  </a:lnTo>
                  <a:lnTo>
                    <a:pt x="16" y="5"/>
                  </a:lnTo>
                  <a:lnTo>
                    <a:pt x="8"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37" name="Freeform 666"/>
            <p:cNvSpPr>
              <a:spLocks/>
            </p:cNvSpPr>
            <p:nvPr/>
          </p:nvSpPr>
          <p:spPr bwMode="auto">
            <a:xfrm>
              <a:off x="2378" y="3321"/>
              <a:ext cx="22" cy="21"/>
            </a:xfrm>
            <a:custGeom>
              <a:avLst/>
              <a:gdLst>
                <a:gd name="T0" fmla="*/ 12 w 17"/>
                <a:gd name="T1" fmla="*/ 20 h 17"/>
                <a:gd name="T2" fmla="*/ 0 w 17"/>
                <a:gd name="T3" fmla="*/ 11 h 17"/>
                <a:gd name="T4" fmla="*/ 10 w 17"/>
                <a:gd name="T5" fmla="*/ 0 h 17"/>
                <a:gd name="T6" fmla="*/ 21 w 17"/>
                <a:gd name="T7" fmla="*/ 6 h 17"/>
                <a:gd name="T8" fmla="*/ 1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9"/>
                  </a:lnTo>
                  <a:lnTo>
                    <a:pt x="8" y="0"/>
                  </a:lnTo>
                  <a:lnTo>
                    <a:pt x="16" y="5"/>
                  </a:lnTo>
                  <a:lnTo>
                    <a:pt x="9"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38" name="Freeform 667"/>
            <p:cNvSpPr>
              <a:spLocks/>
            </p:cNvSpPr>
            <p:nvPr/>
          </p:nvSpPr>
          <p:spPr bwMode="auto">
            <a:xfrm>
              <a:off x="2368" y="3313"/>
              <a:ext cx="21" cy="21"/>
            </a:xfrm>
            <a:custGeom>
              <a:avLst/>
              <a:gdLst>
                <a:gd name="T0" fmla="*/ 10 w 17"/>
                <a:gd name="T1" fmla="*/ 20 h 17"/>
                <a:gd name="T2" fmla="*/ 0 w 17"/>
                <a:gd name="T3" fmla="*/ 11 h 17"/>
                <a:gd name="T4" fmla="*/ 10 w 17"/>
                <a:gd name="T5" fmla="*/ 0 h 17"/>
                <a:gd name="T6" fmla="*/ 20 w 17"/>
                <a:gd name="T7" fmla="*/ 7 h 17"/>
                <a:gd name="T8" fmla="*/ 1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9"/>
                  </a:lnTo>
                  <a:lnTo>
                    <a:pt x="8" y="0"/>
                  </a:lnTo>
                  <a:lnTo>
                    <a:pt x="16" y="6"/>
                  </a:lnTo>
                  <a:lnTo>
                    <a:pt x="8"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39" name="Freeform 668"/>
            <p:cNvSpPr>
              <a:spLocks/>
            </p:cNvSpPr>
            <p:nvPr/>
          </p:nvSpPr>
          <p:spPr bwMode="auto">
            <a:xfrm>
              <a:off x="2359" y="3306"/>
              <a:ext cx="21" cy="21"/>
            </a:xfrm>
            <a:custGeom>
              <a:avLst/>
              <a:gdLst>
                <a:gd name="T0" fmla="*/ 9 w 17"/>
                <a:gd name="T1" fmla="*/ 20 h 17"/>
                <a:gd name="T2" fmla="*/ 0 w 17"/>
                <a:gd name="T3" fmla="*/ 12 h 17"/>
                <a:gd name="T4" fmla="*/ 10 w 17"/>
                <a:gd name="T5" fmla="*/ 0 h 17"/>
                <a:gd name="T6" fmla="*/ 20 w 17"/>
                <a:gd name="T7" fmla="*/ 7 h 17"/>
                <a:gd name="T8" fmla="*/ 9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10"/>
                  </a:lnTo>
                  <a:lnTo>
                    <a:pt x="8" y="0"/>
                  </a:lnTo>
                  <a:lnTo>
                    <a:pt x="16" y="6"/>
                  </a:lnTo>
                  <a:lnTo>
                    <a:pt x="7"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40" name="Freeform 669"/>
            <p:cNvSpPr>
              <a:spLocks/>
            </p:cNvSpPr>
            <p:nvPr/>
          </p:nvSpPr>
          <p:spPr bwMode="auto">
            <a:xfrm>
              <a:off x="2351" y="3300"/>
              <a:ext cx="22" cy="21"/>
            </a:xfrm>
            <a:custGeom>
              <a:avLst/>
              <a:gdLst>
                <a:gd name="T0" fmla="*/ 8 w 17"/>
                <a:gd name="T1" fmla="*/ 20 h 17"/>
                <a:gd name="T2" fmla="*/ 0 w 17"/>
                <a:gd name="T3" fmla="*/ 11 h 17"/>
                <a:gd name="T4" fmla="*/ 10 w 17"/>
                <a:gd name="T5" fmla="*/ 0 h 17"/>
                <a:gd name="T6" fmla="*/ 21 w 17"/>
                <a:gd name="T7" fmla="*/ 6 h 17"/>
                <a:gd name="T8" fmla="*/ 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9"/>
                  </a:lnTo>
                  <a:lnTo>
                    <a:pt x="8" y="0"/>
                  </a:lnTo>
                  <a:lnTo>
                    <a:pt x="16" y="5"/>
                  </a:lnTo>
                  <a:lnTo>
                    <a:pt x="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41" name="Freeform 670"/>
            <p:cNvSpPr>
              <a:spLocks/>
            </p:cNvSpPr>
            <p:nvPr/>
          </p:nvSpPr>
          <p:spPr bwMode="auto">
            <a:xfrm>
              <a:off x="2342" y="3292"/>
              <a:ext cx="22" cy="21"/>
            </a:xfrm>
            <a:custGeom>
              <a:avLst/>
              <a:gdLst>
                <a:gd name="T0" fmla="*/ 10 w 17"/>
                <a:gd name="T1" fmla="*/ 20 h 17"/>
                <a:gd name="T2" fmla="*/ 0 w 17"/>
                <a:gd name="T3" fmla="*/ 11 h 17"/>
                <a:gd name="T4" fmla="*/ 12 w 17"/>
                <a:gd name="T5" fmla="*/ 0 h 17"/>
                <a:gd name="T6" fmla="*/ 21 w 17"/>
                <a:gd name="T7" fmla="*/ 7 h 17"/>
                <a:gd name="T8" fmla="*/ 1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9"/>
                  </a:lnTo>
                  <a:lnTo>
                    <a:pt x="9" y="0"/>
                  </a:lnTo>
                  <a:lnTo>
                    <a:pt x="16" y="6"/>
                  </a:lnTo>
                  <a:lnTo>
                    <a:pt x="8"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42" name="Freeform 671"/>
            <p:cNvSpPr>
              <a:spLocks/>
            </p:cNvSpPr>
            <p:nvPr/>
          </p:nvSpPr>
          <p:spPr bwMode="auto">
            <a:xfrm>
              <a:off x="2336" y="3286"/>
              <a:ext cx="22" cy="21"/>
            </a:xfrm>
            <a:custGeom>
              <a:avLst/>
              <a:gdLst>
                <a:gd name="T0" fmla="*/ 8 w 17"/>
                <a:gd name="T1" fmla="*/ 20 h 17"/>
                <a:gd name="T2" fmla="*/ 0 w 17"/>
                <a:gd name="T3" fmla="*/ 11 h 17"/>
                <a:gd name="T4" fmla="*/ 10 w 17"/>
                <a:gd name="T5" fmla="*/ 0 h 17"/>
                <a:gd name="T6" fmla="*/ 21 w 17"/>
                <a:gd name="T7" fmla="*/ 6 h 17"/>
                <a:gd name="T8" fmla="*/ 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9"/>
                  </a:lnTo>
                  <a:lnTo>
                    <a:pt x="8" y="0"/>
                  </a:lnTo>
                  <a:lnTo>
                    <a:pt x="16" y="5"/>
                  </a:lnTo>
                  <a:lnTo>
                    <a:pt x="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43" name="Freeform 672"/>
            <p:cNvSpPr>
              <a:spLocks/>
            </p:cNvSpPr>
            <p:nvPr/>
          </p:nvSpPr>
          <p:spPr bwMode="auto">
            <a:xfrm>
              <a:off x="2327" y="3279"/>
              <a:ext cx="22" cy="21"/>
            </a:xfrm>
            <a:custGeom>
              <a:avLst/>
              <a:gdLst>
                <a:gd name="T0" fmla="*/ 10 w 17"/>
                <a:gd name="T1" fmla="*/ 20 h 17"/>
                <a:gd name="T2" fmla="*/ 0 w 17"/>
                <a:gd name="T3" fmla="*/ 11 h 17"/>
                <a:gd name="T4" fmla="*/ 12 w 17"/>
                <a:gd name="T5" fmla="*/ 0 h 17"/>
                <a:gd name="T6" fmla="*/ 21 w 17"/>
                <a:gd name="T7" fmla="*/ 7 h 17"/>
                <a:gd name="T8" fmla="*/ 1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9"/>
                  </a:lnTo>
                  <a:lnTo>
                    <a:pt x="9" y="0"/>
                  </a:lnTo>
                  <a:lnTo>
                    <a:pt x="16" y="6"/>
                  </a:lnTo>
                  <a:lnTo>
                    <a:pt x="8"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44" name="Freeform 673"/>
            <p:cNvSpPr>
              <a:spLocks/>
            </p:cNvSpPr>
            <p:nvPr/>
          </p:nvSpPr>
          <p:spPr bwMode="auto">
            <a:xfrm>
              <a:off x="2320" y="3271"/>
              <a:ext cx="21" cy="21"/>
            </a:xfrm>
            <a:custGeom>
              <a:avLst/>
              <a:gdLst>
                <a:gd name="T0" fmla="*/ 7 w 17"/>
                <a:gd name="T1" fmla="*/ 20 h 17"/>
                <a:gd name="T2" fmla="*/ 0 w 17"/>
                <a:gd name="T3" fmla="*/ 11 h 17"/>
                <a:gd name="T4" fmla="*/ 12 w 17"/>
                <a:gd name="T5" fmla="*/ 0 h 17"/>
                <a:gd name="T6" fmla="*/ 20 w 17"/>
                <a:gd name="T7" fmla="*/ 7 h 17"/>
                <a:gd name="T8" fmla="*/ 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9"/>
                  </a:lnTo>
                  <a:lnTo>
                    <a:pt x="10" y="0"/>
                  </a:lnTo>
                  <a:lnTo>
                    <a:pt x="16" y="6"/>
                  </a:lnTo>
                  <a:lnTo>
                    <a:pt x="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45" name="Freeform 674"/>
            <p:cNvSpPr>
              <a:spLocks/>
            </p:cNvSpPr>
            <p:nvPr/>
          </p:nvSpPr>
          <p:spPr bwMode="auto">
            <a:xfrm>
              <a:off x="2312" y="3264"/>
              <a:ext cx="22" cy="21"/>
            </a:xfrm>
            <a:custGeom>
              <a:avLst/>
              <a:gdLst>
                <a:gd name="T0" fmla="*/ 8 w 17"/>
                <a:gd name="T1" fmla="*/ 20 h 17"/>
                <a:gd name="T2" fmla="*/ 0 w 17"/>
                <a:gd name="T3" fmla="*/ 10 h 17"/>
                <a:gd name="T4" fmla="*/ 12 w 17"/>
                <a:gd name="T5" fmla="*/ 0 h 17"/>
                <a:gd name="T6" fmla="*/ 21 w 17"/>
                <a:gd name="T7" fmla="*/ 7 h 17"/>
                <a:gd name="T8" fmla="*/ 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8"/>
                  </a:lnTo>
                  <a:lnTo>
                    <a:pt x="9" y="0"/>
                  </a:lnTo>
                  <a:lnTo>
                    <a:pt x="16" y="6"/>
                  </a:lnTo>
                  <a:lnTo>
                    <a:pt x="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46" name="Freeform 675"/>
            <p:cNvSpPr>
              <a:spLocks/>
            </p:cNvSpPr>
            <p:nvPr/>
          </p:nvSpPr>
          <p:spPr bwMode="auto">
            <a:xfrm>
              <a:off x="2306" y="3257"/>
              <a:ext cx="21" cy="21"/>
            </a:xfrm>
            <a:custGeom>
              <a:avLst/>
              <a:gdLst>
                <a:gd name="T0" fmla="*/ 6 w 17"/>
                <a:gd name="T1" fmla="*/ 20 h 17"/>
                <a:gd name="T2" fmla="*/ 0 w 17"/>
                <a:gd name="T3" fmla="*/ 10 h 17"/>
                <a:gd name="T4" fmla="*/ 12 w 17"/>
                <a:gd name="T5" fmla="*/ 0 h 17"/>
                <a:gd name="T6" fmla="*/ 20 w 17"/>
                <a:gd name="T7" fmla="*/ 9 h 17"/>
                <a:gd name="T8" fmla="*/ 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8"/>
                  </a:lnTo>
                  <a:lnTo>
                    <a:pt x="10" y="0"/>
                  </a:lnTo>
                  <a:lnTo>
                    <a:pt x="16" y="7"/>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47" name="Freeform 676"/>
            <p:cNvSpPr>
              <a:spLocks/>
            </p:cNvSpPr>
            <p:nvPr/>
          </p:nvSpPr>
          <p:spPr bwMode="auto">
            <a:xfrm>
              <a:off x="2298" y="3248"/>
              <a:ext cx="22" cy="21"/>
            </a:xfrm>
            <a:custGeom>
              <a:avLst/>
              <a:gdLst>
                <a:gd name="T0" fmla="*/ 8 w 17"/>
                <a:gd name="T1" fmla="*/ 20 h 17"/>
                <a:gd name="T2" fmla="*/ 0 w 17"/>
                <a:gd name="T3" fmla="*/ 10 h 17"/>
                <a:gd name="T4" fmla="*/ 13 w 17"/>
                <a:gd name="T5" fmla="*/ 0 h 17"/>
                <a:gd name="T6" fmla="*/ 21 w 17"/>
                <a:gd name="T7" fmla="*/ 10 h 17"/>
                <a:gd name="T8" fmla="*/ 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8"/>
                  </a:lnTo>
                  <a:lnTo>
                    <a:pt x="10" y="0"/>
                  </a:lnTo>
                  <a:lnTo>
                    <a:pt x="16" y="8"/>
                  </a:lnTo>
                  <a:lnTo>
                    <a:pt x="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48" name="Freeform 677"/>
            <p:cNvSpPr>
              <a:spLocks/>
            </p:cNvSpPr>
            <p:nvPr/>
          </p:nvSpPr>
          <p:spPr bwMode="auto">
            <a:xfrm>
              <a:off x="2292" y="3240"/>
              <a:ext cx="21" cy="21"/>
            </a:xfrm>
            <a:custGeom>
              <a:avLst/>
              <a:gdLst>
                <a:gd name="T0" fmla="*/ 6 w 17"/>
                <a:gd name="T1" fmla="*/ 20 h 17"/>
                <a:gd name="T2" fmla="*/ 0 w 17"/>
                <a:gd name="T3" fmla="*/ 10 h 17"/>
                <a:gd name="T4" fmla="*/ 11 w 17"/>
                <a:gd name="T5" fmla="*/ 0 h 17"/>
                <a:gd name="T6" fmla="*/ 20 w 17"/>
                <a:gd name="T7" fmla="*/ 9 h 17"/>
                <a:gd name="T8" fmla="*/ 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8"/>
                  </a:lnTo>
                  <a:lnTo>
                    <a:pt x="9" y="0"/>
                  </a:lnTo>
                  <a:lnTo>
                    <a:pt x="16" y="7"/>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49" name="Freeform 678"/>
            <p:cNvSpPr>
              <a:spLocks/>
            </p:cNvSpPr>
            <p:nvPr/>
          </p:nvSpPr>
          <p:spPr bwMode="auto">
            <a:xfrm>
              <a:off x="2285" y="3232"/>
              <a:ext cx="22" cy="21"/>
            </a:xfrm>
            <a:custGeom>
              <a:avLst/>
              <a:gdLst>
                <a:gd name="T0" fmla="*/ 6 w 17"/>
                <a:gd name="T1" fmla="*/ 20 h 17"/>
                <a:gd name="T2" fmla="*/ 0 w 17"/>
                <a:gd name="T3" fmla="*/ 10 h 17"/>
                <a:gd name="T4" fmla="*/ 13 w 17"/>
                <a:gd name="T5" fmla="*/ 0 h 17"/>
                <a:gd name="T6" fmla="*/ 21 w 17"/>
                <a:gd name="T7" fmla="*/ 10 h 17"/>
                <a:gd name="T8" fmla="*/ 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8"/>
                  </a:lnTo>
                  <a:lnTo>
                    <a:pt x="10" y="0"/>
                  </a:lnTo>
                  <a:lnTo>
                    <a:pt x="16" y="8"/>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50" name="Freeform 679"/>
            <p:cNvSpPr>
              <a:spLocks/>
            </p:cNvSpPr>
            <p:nvPr/>
          </p:nvSpPr>
          <p:spPr bwMode="auto">
            <a:xfrm>
              <a:off x="2278" y="3223"/>
              <a:ext cx="21" cy="21"/>
            </a:xfrm>
            <a:custGeom>
              <a:avLst/>
              <a:gdLst>
                <a:gd name="T0" fmla="*/ 7 w 17"/>
                <a:gd name="T1" fmla="*/ 20 h 17"/>
                <a:gd name="T2" fmla="*/ 0 w 17"/>
                <a:gd name="T3" fmla="*/ 10 h 17"/>
                <a:gd name="T4" fmla="*/ 12 w 17"/>
                <a:gd name="T5" fmla="*/ 0 h 17"/>
                <a:gd name="T6" fmla="*/ 20 w 17"/>
                <a:gd name="T7" fmla="*/ 10 h 17"/>
                <a:gd name="T8" fmla="*/ 7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8"/>
                  </a:lnTo>
                  <a:lnTo>
                    <a:pt x="10" y="0"/>
                  </a:lnTo>
                  <a:lnTo>
                    <a:pt x="16" y="8"/>
                  </a:lnTo>
                  <a:lnTo>
                    <a:pt x="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51" name="Freeform 680"/>
            <p:cNvSpPr>
              <a:spLocks/>
            </p:cNvSpPr>
            <p:nvPr/>
          </p:nvSpPr>
          <p:spPr bwMode="auto">
            <a:xfrm>
              <a:off x="2271" y="3214"/>
              <a:ext cx="22" cy="22"/>
            </a:xfrm>
            <a:custGeom>
              <a:avLst/>
              <a:gdLst>
                <a:gd name="T0" fmla="*/ 6 w 17"/>
                <a:gd name="T1" fmla="*/ 21 h 17"/>
                <a:gd name="T2" fmla="*/ 0 w 17"/>
                <a:gd name="T3" fmla="*/ 10 h 17"/>
                <a:gd name="T4" fmla="*/ 12 w 17"/>
                <a:gd name="T5" fmla="*/ 0 h 17"/>
                <a:gd name="T6" fmla="*/ 21 w 17"/>
                <a:gd name="T7" fmla="*/ 10 h 17"/>
                <a:gd name="T8" fmla="*/ 6 w 17"/>
                <a:gd name="T9" fmla="*/ 2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8"/>
                  </a:lnTo>
                  <a:lnTo>
                    <a:pt x="9" y="0"/>
                  </a:lnTo>
                  <a:lnTo>
                    <a:pt x="16" y="8"/>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52" name="Freeform 681"/>
            <p:cNvSpPr>
              <a:spLocks/>
            </p:cNvSpPr>
            <p:nvPr/>
          </p:nvSpPr>
          <p:spPr bwMode="auto">
            <a:xfrm>
              <a:off x="2265" y="3206"/>
              <a:ext cx="22" cy="21"/>
            </a:xfrm>
            <a:custGeom>
              <a:avLst/>
              <a:gdLst>
                <a:gd name="T0" fmla="*/ 6 w 17"/>
                <a:gd name="T1" fmla="*/ 20 h 17"/>
                <a:gd name="T2" fmla="*/ 0 w 17"/>
                <a:gd name="T3" fmla="*/ 10 h 17"/>
                <a:gd name="T4" fmla="*/ 13 w 17"/>
                <a:gd name="T5" fmla="*/ 0 h 17"/>
                <a:gd name="T6" fmla="*/ 21 w 17"/>
                <a:gd name="T7" fmla="*/ 10 h 17"/>
                <a:gd name="T8" fmla="*/ 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8"/>
                  </a:lnTo>
                  <a:lnTo>
                    <a:pt x="10" y="0"/>
                  </a:lnTo>
                  <a:lnTo>
                    <a:pt x="16" y="8"/>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53" name="Freeform 682"/>
            <p:cNvSpPr>
              <a:spLocks/>
            </p:cNvSpPr>
            <p:nvPr/>
          </p:nvSpPr>
          <p:spPr bwMode="auto">
            <a:xfrm>
              <a:off x="2257" y="3197"/>
              <a:ext cx="22" cy="21"/>
            </a:xfrm>
            <a:custGeom>
              <a:avLst/>
              <a:gdLst>
                <a:gd name="T0" fmla="*/ 8 w 17"/>
                <a:gd name="T1" fmla="*/ 20 h 17"/>
                <a:gd name="T2" fmla="*/ 0 w 17"/>
                <a:gd name="T3" fmla="*/ 7 h 17"/>
                <a:gd name="T4" fmla="*/ 13 w 17"/>
                <a:gd name="T5" fmla="*/ 0 h 17"/>
                <a:gd name="T6" fmla="*/ 21 w 17"/>
                <a:gd name="T7" fmla="*/ 10 h 17"/>
                <a:gd name="T8" fmla="*/ 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6"/>
                  </a:lnTo>
                  <a:lnTo>
                    <a:pt x="10" y="0"/>
                  </a:lnTo>
                  <a:lnTo>
                    <a:pt x="16" y="8"/>
                  </a:lnTo>
                  <a:lnTo>
                    <a:pt x="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54" name="Freeform 683"/>
            <p:cNvSpPr>
              <a:spLocks/>
            </p:cNvSpPr>
            <p:nvPr/>
          </p:nvSpPr>
          <p:spPr bwMode="auto">
            <a:xfrm>
              <a:off x="2251" y="3187"/>
              <a:ext cx="22" cy="21"/>
            </a:xfrm>
            <a:custGeom>
              <a:avLst/>
              <a:gdLst>
                <a:gd name="T0" fmla="*/ 6 w 17"/>
                <a:gd name="T1" fmla="*/ 20 h 17"/>
                <a:gd name="T2" fmla="*/ 0 w 17"/>
                <a:gd name="T3" fmla="*/ 10 h 17"/>
                <a:gd name="T4" fmla="*/ 13 w 17"/>
                <a:gd name="T5" fmla="*/ 0 h 17"/>
                <a:gd name="T6" fmla="*/ 21 w 17"/>
                <a:gd name="T7" fmla="*/ 11 h 17"/>
                <a:gd name="T8" fmla="*/ 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8"/>
                  </a:lnTo>
                  <a:lnTo>
                    <a:pt x="10" y="0"/>
                  </a:lnTo>
                  <a:lnTo>
                    <a:pt x="16" y="9"/>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55" name="Freeform 684"/>
            <p:cNvSpPr>
              <a:spLocks/>
            </p:cNvSpPr>
            <p:nvPr/>
          </p:nvSpPr>
          <p:spPr bwMode="auto">
            <a:xfrm>
              <a:off x="2246" y="3177"/>
              <a:ext cx="22" cy="21"/>
            </a:xfrm>
            <a:custGeom>
              <a:avLst/>
              <a:gdLst>
                <a:gd name="T0" fmla="*/ 5 w 17"/>
                <a:gd name="T1" fmla="*/ 20 h 17"/>
                <a:gd name="T2" fmla="*/ 0 w 17"/>
                <a:gd name="T3" fmla="*/ 10 h 17"/>
                <a:gd name="T4" fmla="*/ 12 w 17"/>
                <a:gd name="T5" fmla="*/ 0 h 17"/>
                <a:gd name="T6" fmla="*/ 21 w 17"/>
                <a:gd name="T7" fmla="*/ 10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8"/>
                  </a:lnTo>
                  <a:lnTo>
                    <a:pt x="9" y="0"/>
                  </a:lnTo>
                  <a:lnTo>
                    <a:pt x="16" y="8"/>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56" name="Freeform 685"/>
            <p:cNvSpPr>
              <a:spLocks/>
            </p:cNvSpPr>
            <p:nvPr/>
          </p:nvSpPr>
          <p:spPr bwMode="auto">
            <a:xfrm>
              <a:off x="2238" y="3169"/>
              <a:ext cx="22" cy="21"/>
            </a:xfrm>
            <a:custGeom>
              <a:avLst/>
              <a:gdLst>
                <a:gd name="T0" fmla="*/ 8 w 17"/>
                <a:gd name="T1" fmla="*/ 20 h 17"/>
                <a:gd name="T2" fmla="*/ 0 w 17"/>
                <a:gd name="T3" fmla="*/ 9 h 17"/>
                <a:gd name="T4" fmla="*/ 14 w 17"/>
                <a:gd name="T5" fmla="*/ 0 h 17"/>
                <a:gd name="T6" fmla="*/ 21 w 17"/>
                <a:gd name="T7" fmla="*/ 9 h 17"/>
                <a:gd name="T8" fmla="*/ 8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7"/>
                  </a:lnTo>
                  <a:lnTo>
                    <a:pt x="11" y="0"/>
                  </a:lnTo>
                  <a:lnTo>
                    <a:pt x="16" y="7"/>
                  </a:lnTo>
                  <a:lnTo>
                    <a:pt x="6"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57" name="Freeform 686"/>
            <p:cNvSpPr>
              <a:spLocks/>
            </p:cNvSpPr>
            <p:nvPr/>
          </p:nvSpPr>
          <p:spPr bwMode="auto">
            <a:xfrm>
              <a:off x="2232" y="3160"/>
              <a:ext cx="22" cy="21"/>
            </a:xfrm>
            <a:custGeom>
              <a:avLst/>
              <a:gdLst>
                <a:gd name="T0" fmla="*/ 6 w 17"/>
                <a:gd name="T1" fmla="*/ 20 h 17"/>
                <a:gd name="T2" fmla="*/ 0 w 17"/>
                <a:gd name="T3" fmla="*/ 7 h 17"/>
                <a:gd name="T4" fmla="*/ 13 w 17"/>
                <a:gd name="T5" fmla="*/ 0 h 17"/>
                <a:gd name="T6" fmla="*/ 21 w 17"/>
                <a:gd name="T7" fmla="*/ 10 h 17"/>
                <a:gd name="T8" fmla="*/ 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6"/>
                  </a:lnTo>
                  <a:lnTo>
                    <a:pt x="10" y="0"/>
                  </a:lnTo>
                  <a:lnTo>
                    <a:pt x="16" y="8"/>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58" name="Freeform 687"/>
            <p:cNvSpPr>
              <a:spLocks/>
            </p:cNvSpPr>
            <p:nvPr/>
          </p:nvSpPr>
          <p:spPr bwMode="auto">
            <a:xfrm>
              <a:off x="2226" y="3151"/>
              <a:ext cx="21" cy="21"/>
            </a:xfrm>
            <a:custGeom>
              <a:avLst/>
              <a:gdLst>
                <a:gd name="T0" fmla="*/ 6 w 17"/>
                <a:gd name="T1" fmla="*/ 20 h 17"/>
                <a:gd name="T2" fmla="*/ 0 w 17"/>
                <a:gd name="T3" fmla="*/ 9 h 17"/>
                <a:gd name="T4" fmla="*/ 12 w 17"/>
                <a:gd name="T5" fmla="*/ 0 h 17"/>
                <a:gd name="T6" fmla="*/ 20 w 17"/>
                <a:gd name="T7" fmla="*/ 10 h 17"/>
                <a:gd name="T8" fmla="*/ 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7"/>
                  </a:lnTo>
                  <a:lnTo>
                    <a:pt x="10" y="0"/>
                  </a:lnTo>
                  <a:lnTo>
                    <a:pt x="16" y="8"/>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59" name="Freeform 688"/>
            <p:cNvSpPr>
              <a:spLocks/>
            </p:cNvSpPr>
            <p:nvPr/>
          </p:nvSpPr>
          <p:spPr bwMode="auto">
            <a:xfrm>
              <a:off x="2221" y="3143"/>
              <a:ext cx="21" cy="21"/>
            </a:xfrm>
            <a:custGeom>
              <a:avLst/>
              <a:gdLst>
                <a:gd name="T0" fmla="*/ 5 w 17"/>
                <a:gd name="T1" fmla="*/ 20 h 17"/>
                <a:gd name="T2" fmla="*/ 0 w 17"/>
                <a:gd name="T3" fmla="*/ 9 h 17"/>
                <a:gd name="T4" fmla="*/ 12 w 17"/>
                <a:gd name="T5" fmla="*/ 0 h 17"/>
                <a:gd name="T6" fmla="*/ 20 w 17"/>
                <a:gd name="T7" fmla="*/ 10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7"/>
                  </a:lnTo>
                  <a:lnTo>
                    <a:pt x="10" y="0"/>
                  </a:lnTo>
                  <a:lnTo>
                    <a:pt x="16" y="8"/>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60" name="Freeform 689"/>
            <p:cNvSpPr>
              <a:spLocks/>
            </p:cNvSpPr>
            <p:nvPr/>
          </p:nvSpPr>
          <p:spPr bwMode="auto">
            <a:xfrm>
              <a:off x="2214" y="3133"/>
              <a:ext cx="22" cy="21"/>
            </a:xfrm>
            <a:custGeom>
              <a:avLst/>
              <a:gdLst>
                <a:gd name="T0" fmla="*/ 6 w 17"/>
                <a:gd name="T1" fmla="*/ 20 h 17"/>
                <a:gd name="T2" fmla="*/ 0 w 17"/>
                <a:gd name="T3" fmla="*/ 7 h 17"/>
                <a:gd name="T4" fmla="*/ 13 w 17"/>
                <a:gd name="T5" fmla="*/ 0 h 17"/>
                <a:gd name="T6" fmla="*/ 21 w 17"/>
                <a:gd name="T7" fmla="*/ 11 h 17"/>
                <a:gd name="T8" fmla="*/ 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6"/>
                  </a:lnTo>
                  <a:lnTo>
                    <a:pt x="10" y="0"/>
                  </a:lnTo>
                  <a:lnTo>
                    <a:pt x="16" y="9"/>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61" name="Freeform 690"/>
            <p:cNvSpPr>
              <a:spLocks/>
            </p:cNvSpPr>
            <p:nvPr/>
          </p:nvSpPr>
          <p:spPr bwMode="auto">
            <a:xfrm>
              <a:off x="2209" y="3124"/>
              <a:ext cx="22" cy="21"/>
            </a:xfrm>
            <a:custGeom>
              <a:avLst/>
              <a:gdLst>
                <a:gd name="T0" fmla="*/ 5 w 17"/>
                <a:gd name="T1" fmla="*/ 20 h 17"/>
                <a:gd name="T2" fmla="*/ 0 w 17"/>
                <a:gd name="T3" fmla="*/ 9 h 17"/>
                <a:gd name="T4" fmla="*/ 14 w 17"/>
                <a:gd name="T5" fmla="*/ 0 h 17"/>
                <a:gd name="T6" fmla="*/ 21 w 17"/>
                <a:gd name="T7" fmla="*/ 10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7"/>
                  </a:lnTo>
                  <a:lnTo>
                    <a:pt x="11" y="0"/>
                  </a:lnTo>
                  <a:lnTo>
                    <a:pt x="16" y="8"/>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62" name="Freeform 691"/>
            <p:cNvSpPr>
              <a:spLocks/>
            </p:cNvSpPr>
            <p:nvPr/>
          </p:nvSpPr>
          <p:spPr bwMode="auto">
            <a:xfrm>
              <a:off x="2203" y="3116"/>
              <a:ext cx="21" cy="21"/>
            </a:xfrm>
            <a:custGeom>
              <a:avLst/>
              <a:gdLst>
                <a:gd name="T0" fmla="*/ 6 w 17"/>
                <a:gd name="T1" fmla="*/ 20 h 17"/>
                <a:gd name="T2" fmla="*/ 0 w 17"/>
                <a:gd name="T3" fmla="*/ 9 h 17"/>
                <a:gd name="T4" fmla="*/ 14 w 17"/>
                <a:gd name="T5" fmla="*/ 0 h 17"/>
                <a:gd name="T6" fmla="*/ 20 w 17"/>
                <a:gd name="T7" fmla="*/ 10 h 17"/>
                <a:gd name="T8" fmla="*/ 6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7"/>
                  </a:lnTo>
                  <a:lnTo>
                    <a:pt x="11" y="0"/>
                  </a:lnTo>
                  <a:lnTo>
                    <a:pt x="16" y="8"/>
                  </a:lnTo>
                  <a:lnTo>
                    <a:pt x="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63" name="Freeform 692"/>
            <p:cNvSpPr>
              <a:spLocks/>
            </p:cNvSpPr>
            <p:nvPr/>
          </p:nvSpPr>
          <p:spPr bwMode="auto">
            <a:xfrm>
              <a:off x="2198" y="3107"/>
              <a:ext cx="21" cy="21"/>
            </a:xfrm>
            <a:custGeom>
              <a:avLst/>
              <a:gdLst>
                <a:gd name="T0" fmla="*/ 5 w 17"/>
                <a:gd name="T1" fmla="*/ 20 h 17"/>
                <a:gd name="T2" fmla="*/ 0 w 17"/>
                <a:gd name="T3" fmla="*/ 7 h 17"/>
                <a:gd name="T4" fmla="*/ 14 w 17"/>
                <a:gd name="T5" fmla="*/ 0 h 17"/>
                <a:gd name="T6" fmla="*/ 20 w 17"/>
                <a:gd name="T7" fmla="*/ 10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6"/>
                  </a:lnTo>
                  <a:lnTo>
                    <a:pt x="11" y="0"/>
                  </a:lnTo>
                  <a:lnTo>
                    <a:pt x="16" y="8"/>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64" name="Freeform 693"/>
            <p:cNvSpPr>
              <a:spLocks/>
            </p:cNvSpPr>
            <p:nvPr/>
          </p:nvSpPr>
          <p:spPr bwMode="auto">
            <a:xfrm>
              <a:off x="2193" y="3098"/>
              <a:ext cx="21" cy="21"/>
            </a:xfrm>
            <a:custGeom>
              <a:avLst/>
              <a:gdLst>
                <a:gd name="T0" fmla="*/ 5 w 17"/>
                <a:gd name="T1" fmla="*/ 20 h 17"/>
                <a:gd name="T2" fmla="*/ 0 w 17"/>
                <a:gd name="T3" fmla="*/ 7 h 17"/>
                <a:gd name="T4" fmla="*/ 14 w 17"/>
                <a:gd name="T5" fmla="*/ 0 h 17"/>
                <a:gd name="T6" fmla="*/ 20 w 17"/>
                <a:gd name="T7" fmla="*/ 11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6"/>
                  </a:lnTo>
                  <a:lnTo>
                    <a:pt x="11" y="0"/>
                  </a:lnTo>
                  <a:lnTo>
                    <a:pt x="16" y="9"/>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65" name="Freeform 694"/>
            <p:cNvSpPr>
              <a:spLocks/>
            </p:cNvSpPr>
            <p:nvPr/>
          </p:nvSpPr>
          <p:spPr bwMode="auto">
            <a:xfrm>
              <a:off x="2188" y="3088"/>
              <a:ext cx="21" cy="21"/>
            </a:xfrm>
            <a:custGeom>
              <a:avLst/>
              <a:gdLst>
                <a:gd name="T0" fmla="*/ 5 w 17"/>
                <a:gd name="T1" fmla="*/ 20 h 17"/>
                <a:gd name="T2" fmla="*/ 0 w 17"/>
                <a:gd name="T3" fmla="*/ 7 h 17"/>
                <a:gd name="T4" fmla="*/ 14 w 17"/>
                <a:gd name="T5" fmla="*/ 0 h 17"/>
                <a:gd name="T6" fmla="*/ 20 w 17"/>
                <a:gd name="T7" fmla="*/ 11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6"/>
                  </a:lnTo>
                  <a:lnTo>
                    <a:pt x="11" y="0"/>
                  </a:lnTo>
                  <a:lnTo>
                    <a:pt x="16" y="9"/>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66" name="Freeform 695"/>
            <p:cNvSpPr>
              <a:spLocks/>
            </p:cNvSpPr>
            <p:nvPr/>
          </p:nvSpPr>
          <p:spPr bwMode="auto">
            <a:xfrm>
              <a:off x="2183" y="3078"/>
              <a:ext cx="21" cy="21"/>
            </a:xfrm>
            <a:custGeom>
              <a:avLst/>
              <a:gdLst>
                <a:gd name="T0" fmla="*/ 5 w 17"/>
                <a:gd name="T1" fmla="*/ 20 h 17"/>
                <a:gd name="T2" fmla="*/ 0 w 17"/>
                <a:gd name="T3" fmla="*/ 7 h 17"/>
                <a:gd name="T4" fmla="*/ 14 w 17"/>
                <a:gd name="T5" fmla="*/ 0 h 17"/>
                <a:gd name="T6" fmla="*/ 20 w 17"/>
                <a:gd name="T7" fmla="*/ 11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6"/>
                  </a:lnTo>
                  <a:lnTo>
                    <a:pt x="11" y="0"/>
                  </a:lnTo>
                  <a:lnTo>
                    <a:pt x="16" y="9"/>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67" name="Freeform 696"/>
            <p:cNvSpPr>
              <a:spLocks/>
            </p:cNvSpPr>
            <p:nvPr/>
          </p:nvSpPr>
          <p:spPr bwMode="auto">
            <a:xfrm>
              <a:off x="2177" y="3069"/>
              <a:ext cx="22" cy="21"/>
            </a:xfrm>
            <a:custGeom>
              <a:avLst/>
              <a:gdLst>
                <a:gd name="T0" fmla="*/ 5 w 17"/>
                <a:gd name="T1" fmla="*/ 20 h 17"/>
                <a:gd name="T2" fmla="*/ 0 w 17"/>
                <a:gd name="T3" fmla="*/ 9 h 17"/>
                <a:gd name="T4" fmla="*/ 14 w 17"/>
                <a:gd name="T5" fmla="*/ 0 h 17"/>
                <a:gd name="T6" fmla="*/ 21 w 17"/>
                <a:gd name="T7" fmla="*/ 11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7"/>
                  </a:lnTo>
                  <a:lnTo>
                    <a:pt x="11" y="0"/>
                  </a:lnTo>
                  <a:lnTo>
                    <a:pt x="16" y="9"/>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68" name="Freeform 697"/>
            <p:cNvSpPr>
              <a:spLocks/>
            </p:cNvSpPr>
            <p:nvPr/>
          </p:nvSpPr>
          <p:spPr bwMode="auto">
            <a:xfrm>
              <a:off x="2174" y="3060"/>
              <a:ext cx="21" cy="21"/>
            </a:xfrm>
            <a:custGeom>
              <a:avLst/>
              <a:gdLst>
                <a:gd name="T0" fmla="*/ 4 w 17"/>
                <a:gd name="T1" fmla="*/ 20 h 17"/>
                <a:gd name="T2" fmla="*/ 0 w 17"/>
                <a:gd name="T3" fmla="*/ 7 h 17"/>
                <a:gd name="T4" fmla="*/ 15 w 17"/>
                <a:gd name="T5" fmla="*/ 0 h 17"/>
                <a:gd name="T6" fmla="*/ 20 w 17"/>
                <a:gd name="T7" fmla="*/ 10 h 17"/>
                <a:gd name="T8" fmla="*/ 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6"/>
                  </a:lnTo>
                  <a:lnTo>
                    <a:pt x="12" y="0"/>
                  </a:lnTo>
                  <a:lnTo>
                    <a:pt x="16" y="8"/>
                  </a:lnTo>
                  <a:lnTo>
                    <a:pt x="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69" name="Freeform 698"/>
            <p:cNvSpPr>
              <a:spLocks/>
            </p:cNvSpPr>
            <p:nvPr/>
          </p:nvSpPr>
          <p:spPr bwMode="auto">
            <a:xfrm>
              <a:off x="2169" y="3051"/>
              <a:ext cx="21" cy="21"/>
            </a:xfrm>
            <a:custGeom>
              <a:avLst/>
              <a:gdLst>
                <a:gd name="T0" fmla="*/ 5 w 17"/>
                <a:gd name="T1" fmla="*/ 20 h 17"/>
                <a:gd name="T2" fmla="*/ 0 w 17"/>
                <a:gd name="T3" fmla="*/ 6 h 17"/>
                <a:gd name="T4" fmla="*/ 15 w 17"/>
                <a:gd name="T5" fmla="*/ 0 h 17"/>
                <a:gd name="T6" fmla="*/ 20 w 17"/>
                <a:gd name="T7" fmla="*/ 11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5"/>
                  </a:lnTo>
                  <a:lnTo>
                    <a:pt x="12" y="0"/>
                  </a:lnTo>
                  <a:lnTo>
                    <a:pt x="16" y="9"/>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70" name="Freeform 699"/>
            <p:cNvSpPr>
              <a:spLocks/>
            </p:cNvSpPr>
            <p:nvPr/>
          </p:nvSpPr>
          <p:spPr bwMode="auto">
            <a:xfrm>
              <a:off x="2165" y="3041"/>
              <a:ext cx="21" cy="21"/>
            </a:xfrm>
            <a:custGeom>
              <a:avLst/>
              <a:gdLst>
                <a:gd name="T0" fmla="*/ 4 w 17"/>
                <a:gd name="T1" fmla="*/ 20 h 17"/>
                <a:gd name="T2" fmla="*/ 0 w 17"/>
                <a:gd name="T3" fmla="*/ 7 h 17"/>
                <a:gd name="T4" fmla="*/ 14 w 17"/>
                <a:gd name="T5" fmla="*/ 0 h 17"/>
                <a:gd name="T6" fmla="*/ 20 w 17"/>
                <a:gd name="T7" fmla="*/ 12 h 17"/>
                <a:gd name="T8" fmla="*/ 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6"/>
                  </a:lnTo>
                  <a:lnTo>
                    <a:pt x="11" y="0"/>
                  </a:lnTo>
                  <a:lnTo>
                    <a:pt x="16" y="10"/>
                  </a:lnTo>
                  <a:lnTo>
                    <a:pt x="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71" name="Freeform 700"/>
            <p:cNvSpPr>
              <a:spLocks/>
            </p:cNvSpPr>
            <p:nvPr/>
          </p:nvSpPr>
          <p:spPr bwMode="auto">
            <a:xfrm>
              <a:off x="2160" y="3031"/>
              <a:ext cx="21" cy="21"/>
            </a:xfrm>
            <a:custGeom>
              <a:avLst/>
              <a:gdLst>
                <a:gd name="T0" fmla="*/ 5 w 17"/>
                <a:gd name="T1" fmla="*/ 20 h 17"/>
                <a:gd name="T2" fmla="*/ 0 w 17"/>
                <a:gd name="T3" fmla="*/ 7 h 17"/>
                <a:gd name="T4" fmla="*/ 15 w 17"/>
                <a:gd name="T5" fmla="*/ 0 h 17"/>
                <a:gd name="T6" fmla="*/ 20 w 17"/>
                <a:gd name="T7" fmla="*/ 11 h 17"/>
                <a:gd name="T8" fmla="*/ 5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6"/>
                  </a:lnTo>
                  <a:lnTo>
                    <a:pt x="12" y="0"/>
                  </a:lnTo>
                  <a:lnTo>
                    <a:pt x="16" y="9"/>
                  </a:lnTo>
                  <a:lnTo>
                    <a:pt x="4"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72" name="Freeform 701"/>
            <p:cNvSpPr>
              <a:spLocks/>
            </p:cNvSpPr>
            <p:nvPr/>
          </p:nvSpPr>
          <p:spPr bwMode="auto">
            <a:xfrm>
              <a:off x="2156" y="3022"/>
              <a:ext cx="21" cy="21"/>
            </a:xfrm>
            <a:custGeom>
              <a:avLst/>
              <a:gdLst>
                <a:gd name="T0" fmla="*/ 4 w 17"/>
                <a:gd name="T1" fmla="*/ 20 h 17"/>
                <a:gd name="T2" fmla="*/ 0 w 17"/>
                <a:gd name="T3" fmla="*/ 7 h 17"/>
                <a:gd name="T4" fmla="*/ 15 w 17"/>
                <a:gd name="T5" fmla="*/ 0 h 17"/>
                <a:gd name="T6" fmla="*/ 20 w 17"/>
                <a:gd name="T7" fmla="*/ 11 h 17"/>
                <a:gd name="T8" fmla="*/ 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6"/>
                  </a:lnTo>
                  <a:lnTo>
                    <a:pt x="12" y="0"/>
                  </a:lnTo>
                  <a:lnTo>
                    <a:pt x="16" y="9"/>
                  </a:lnTo>
                  <a:lnTo>
                    <a:pt x="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73" name="Freeform 702"/>
            <p:cNvSpPr>
              <a:spLocks/>
            </p:cNvSpPr>
            <p:nvPr/>
          </p:nvSpPr>
          <p:spPr bwMode="auto">
            <a:xfrm>
              <a:off x="2152" y="3013"/>
              <a:ext cx="22" cy="21"/>
            </a:xfrm>
            <a:custGeom>
              <a:avLst/>
              <a:gdLst>
                <a:gd name="T0" fmla="*/ 4 w 17"/>
                <a:gd name="T1" fmla="*/ 20 h 17"/>
                <a:gd name="T2" fmla="*/ 0 w 17"/>
                <a:gd name="T3" fmla="*/ 6 h 17"/>
                <a:gd name="T4" fmla="*/ 16 w 17"/>
                <a:gd name="T5" fmla="*/ 0 h 17"/>
                <a:gd name="T6" fmla="*/ 21 w 17"/>
                <a:gd name="T7" fmla="*/ 11 h 17"/>
                <a:gd name="T8" fmla="*/ 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5"/>
                  </a:lnTo>
                  <a:lnTo>
                    <a:pt x="12" y="0"/>
                  </a:lnTo>
                  <a:lnTo>
                    <a:pt x="16" y="9"/>
                  </a:lnTo>
                  <a:lnTo>
                    <a:pt x="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74" name="Freeform 703"/>
            <p:cNvSpPr>
              <a:spLocks/>
            </p:cNvSpPr>
            <p:nvPr/>
          </p:nvSpPr>
          <p:spPr bwMode="auto">
            <a:xfrm>
              <a:off x="2148" y="3003"/>
              <a:ext cx="22" cy="21"/>
            </a:xfrm>
            <a:custGeom>
              <a:avLst/>
              <a:gdLst>
                <a:gd name="T0" fmla="*/ 4 w 17"/>
                <a:gd name="T1" fmla="*/ 20 h 17"/>
                <a:gd name="T2" fmla="*/ 0 w 17"/>
                <a:gd name="T3" fmla="*/ 6 h 17"/>
                <a:gd name="T4" fmla="*/ 16 w 17"/>
                <a:gd name="T5" fmla="*/ 0 h 17"/>
                <a:gd name="T6" fmla="*/ 21 w 17"/>
                <a:gd name="T7" fmla="*/ 12 h 17"/>
                <a:gd name="T8" fmla="*/ 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5"/>
                  </a:lnTo>
                  <a:lnTo>
                    <a:pt x="12" y="0"/>
                  </a:lnTo>
                  <a:lnTo>
                    <a:pt x="16" y="10"/>
                  </a:lnTo>
                  <a:lnTo>
                    <a:pt x="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75" name="Freeform 704"/>
            <p:cNvSpPr>
              <a:spLocks/>
            </p:cNvSpPr>
            <p:nvPr/>
          </p:nvSpPr>
          <p:spPr bwMode="auto">
            <a:xfrm>
              <a:off x="2144" y="2993"/>
              <a:ext cx="22" cy="21"/>
            </a:xfrm>
            <a:custGeom>
              <a:avLst/>
              <a:gdLst>
                <a:gd name="T0" fmla="*/ 4 w 17"/>
                <a:gd name="T1" fmla="*/ 20 h 17"/>
                <a:gd name="T2" fmla="*/ 0 w 17"/>
                <a:gd name="T3" fmla="*/ 5 h 17"/>
                <a:gd name="T4" fmla="*/ 16 w 17"/>
                <a:gd name="T5" fmla="*/ 0 h 17"/>
                <a:gd name="T6" fmla="*/ 21 w 17"/>
                <a:gd name="T7" fmla="*/ 12 h 17"/>
                <a:gd name="T8" fmla="*/ 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4"/>
                  </a:lnTo>
                  <a:lnTo>
                    <a:pt x="12" y="0"/>
                  </a:lnTo>
                  <a:lnTo>
                    <a:pt x="16" y="10"/>
                  </a:lnTo>
                  <a:lnTo>
                    <a:pt x="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76" name="Freeform 705"/>
            <p:cNvSpPr>
              <a:spLocks/>
            </p:cNvSpPr>
            <p:nvPr/>
          </p:nvSpPr>
          <p:spPr bwMode="auto">
            <a:xfrm>
              <a:off x="2141" y="2983"/>
              <a:ext cx="21" cy="21"/>
            </a:xfrm>
            <a:custGeom>
              <a:avLst/>
              <a:gdLst>
                <a:gd name="T0" fmla="*/ 4 w 17"/>
                <a:gd name="T1" fmla="*/ 20 h 17"/>
                <a:gd name="T2" fmla="*/ 0 w 17"/>
                <a:gd name="T3" fmla="*/ 5 h 17"/>
                <a:gd name="T4" fmla="*/ 15 w 17"/>
                <a:gd name="T5" fmla="*/ 0 h 17"/>
                <a:gd name="T6" fmla="*/ 20 w 17"/>
                <a:gd name="T7" fmla="*/ 14 h 17"/>
                <a:gd name="T8" fmla="*/ 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4"/>
                  </a:lnTo>
                  <a:lnTo>
                    <a:pt x="12" y="0"/>
                  </a:lnTo>
                  <a:lnTo>
                    <a:pt x="16" y="11"/>
                  </a:lnTo>
                  <a:lnTo>
                    <a:pt x="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77" name="Freeform 706"/>
            <p:cNvSpPr>
              <a:spLocks/>
            </p:cNvSpPr>
            <p:nvPr/>
          </p:nvSpPr>
          <p:spPr bwMode="auto">
            <a:xfrm>
              <a:off x="2138" y="2972"/>
              <a:ext cx="22" cy="21"/>
            </a:xfrm>
            <a:custGeom>
              <a:avLst/>
              <a:gdLst>
                <a:gd name="T0" fmla="*/ 3 w 17"/>
                <a:gd name="T1" fmla="*/ 20 h 17"/>
                <a:gd name="T2" fmla="*/ 0 w 17"/>
                <a:gd name="T3" fmla="*/ 5 h 17"/>
                <a:gd name="T4" fmla="*/ 17 w 17"/>
                <a:gd name="T5" fmla="*/ 0 h 17"/>
                <a:gd name="T6" fmla="*/ 21 w 17"/>
                <a:gd name="T7" fmla="*/ 15 h 17"/>
                <a:gd name="T8" fmla="*/ 3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4"/>
                  </a:lnTo>
                  <a:lnTo>
                    <a:pt x="13" y="0"/>
                  </a:lnTo>
                  <a:lnTo>
                    <a:pt x="16" y="12"/>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78" name="Freeform 707"/>
            <p:cNvSpPr>
              <a:spLocks/>
            </p:cNvSpPr>
            <p:nvPr/>
          </p:nvSpPr>
          <p:spPr bwMode="auto">
            <a:xfrm>
              <a:off x="2134" y="2962"/>
              <a:ext cx="22" cy="21"/>
            </a:xfrm>
            <a:custGeom>
              <a:avLst/>
              <a:gdLst>
                <a:gd name="T0" fmla="*/ 4 w 17"/>
                <a:gd name="T1" fmla="*/ 20 h 17"/>
                <a:gd name="T2" fmla="*/ 0 w 17"/>
                <a:gd name="T3" fmla="*/ 2 h 17"/>
                <a:gd name="T4" fmla="*/ 17 w 17"/>
                <a:gd name="T5" fmla="*/ 0 h 17"/>
                <a:gd name="T6" fmla="*/ 21 w 17"/>
                <a:gd name="T7" fmla="*/ 14 h 17"/>
                <a:gd name="T8" fmla="*/ 4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2"/>
                  </a:lnTo>
                  <a:lnTo>
                    <a:pt x="13" y="0"/>
                  </a:lnTo>
                  <a:lnTo>
                    <a:pt x="16" y="11"/>
                  </a:lnTo>
                  <a:lnTo>
                    <a:pt x="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79" name="Freeform 708"/>
            <p:cNvSpPr>
              <a:spLocks/>
            </p:cNvSpPr>
            <p:nvPr/>
          </p:nvSpPr>
          <p:spPr bwMode="auto">
            <a:xfrm>
              <a:off x="2132" y="2950"/>
              <a:ext cx="21" cy="21"/>
            </a:xfrm>
            <a:custGeom>
              <a:avLst/>
              <a:gdLst>
                <a:gd name="T0" fmla="*/ 2 w 17"/>
                <a:gd name="T1" fmla="*/ 20 h 17"/>
                <a:gd name="T2" fmla="*/ 0 w 17"/>
                <a:gd name="T3" fmla="*/ 6 h 17"/>
                <a:gd name="T4" fmla="*/ 15 w 17"/>
                <a:gd name="T5" fmla="*/ 0 h 17"/>
                <a:gd name="T6" fmla="*/ 20 w 17"/>
                <a:gd name="T7" fmla="*/ 16 h 17"/>
                <a:gd name="T8" fmla="*/ 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5"/>
                  </a:lnTo>
                  <a:lnTo>
                    <a:pt x="12" y="0"/>
                  </a:lnTo>
                  <a:lnTo>
                    <a:pt x="16" y="13"/>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80" name="Freeform 709"/>
            <p:cNvSpPr>
              <a:spLocks/>
            </p:cNvSpPr>
            <p:nvPr/>
          </p:nvSpPr>
          <p:spPr bwMode="auto">
            <a:xfrm>
              <a:off x="2129" y="2940"/>
              <a:ext cx="22" cy="21"/>
            </a:xfrm>
            <a:custGeom>
              <a:avLst/>
              <a:gdLst>
                <a:gd name="T0" fmla="*/ 3 w 17"/>
                <a:gd name="T1" fmla="*/ 20 h 17"/>
                <a:gd name="T2" fmla="*/ 0 w 17"/>
                <a:gd name="T3" fmla="*/ 2 h 17"/>
                <a:gd name="T4" fmla="*/ 17 w 17"/>
                <a:gd name="T5" fmla="*/ 0 h 17"/>
                <a:gd name="T6" fmla="*/ 21 w 17"/>
                <a:gd name="T7" fmla="*/ 12 h 17"/>
                <a:gd name="T8" fmla="*/ 3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2"/>
                  </a:lnTo>
                  <a:lnTo>
                    <a:pt x="13" y="0"/>
                  </a:lnTo>
                  <a:lnTo>
                    <a:pt x="16" y="10"/>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81" name="Freeform 710"/>
            <p:cNvSpPr>
              <a:spLocks/>
            </p:cNvSpPr>
            <p:nvPr/>
          </p:nvSpPr>
          <p:spPr bwMode="auto">
            <a:xfrm>
              <a:off x="2127" y="2928"/>
              <a:ext cx="21" cy="21"/>
            </a:xfrm>
            <a:custGeom>
              <a:avLst/>
              <a:gdLst>
                <a:gd name="T0" fmla="*/ 2 w 17"/>
                <a:gd name="T1" fmla="*/ 20 h 17"/>
                <a:gd name="T2" fmla="*/ 0 w 17"/>
                <a:gd name="T3" fmla="*/ 2 h 17"/>
                <a:gd name="T4" fmla="*/ 16 w 17"/>
                <a:gd name="T5" fmla="*/ 0 h 17"/>
                <a:gd name="T6" fmla="*/ 20 w 17"/>
                <a:gd name="T7" fmla="*/ 16 h 17"/>
                <a:gd name="T8" fmla="*/ 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2"/>
                  </a:lnTo>
                  <a:lnTo>
                    <a:pt x="13" y="0"/>
                  </a:lnTo>
                  <a:lnTo>
                    <a:pt x="16" y="13"/>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82" name="Freeform 711"/>
            <p:cNvSpPr>
              <a:spLocks/>
            </p:cNvSpPr>
            <p:nvPr/>
          </p:nvSpPr>
          <p:spPr bwMode="auto">
            <a:xfrm>
              <a:off x="2124" y="2915"/>
              <a:ext cx="22" cy="21"/>
            </a:xfrm>
            <a:custGeom>
              <a:avLst/>
              <a:gdLst>
                <a:gd name="T0" fmla="*/ 3 w 17"/>
                <a:gd name="T1" fmla="*/ 20 h 17"/>
                <a:gd name="T2" fmla="*/ 0 w 17"/>
                <a:gd name="T3" fmla="*/ 2 h 17"/>
                <a:gd name="T4" fmla="*/ 17 w 17"/>
                <a:gd name="T5" fmla="*/ 0 h 17"/>
                <a:gd name="T6" fmla="*/ 21 w 17"/>
                <a:gd name="T7" fmla="*/ 16 h 17"/>
                <a:gd name="T8" fmla="*/ 3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2"/>
                  </a:lnTo>
                  <a:lnTo>
                    <a:pt x="13" y="0"/>
                  </a:lnTo>
                  <a:lnTo>
                    <a:pt x="16" y="13"/>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83" name="Freeform 712"/>
            <p:cNvSpPr>
              <a:spLocks/>
            </p:cNvSpPr>
            <p:nvPr/>
          </p:nvSpPr>
          <p:spPr bwMode="auto">
            <a:xfrm>
              <a:off x="2122" y="2902"/>
              <a:ext cx="21" cy="21"/>
            </a:xfrm>
            <a:custGeom>
              <a:avLst/>
              <a:gdLst>
                <a:gd name="T0" fmla="*/ 2 w 17"/>
                <a:gd name="T1" fmla="*/ 20 h 17"/>
                <a:gd name="T2" fmla="*/ 0 w 17"/>
                <a:gd name="T3" fmla="*/ 4 h 17"/>
                <a:gd name="T4" fmla="*/ 16 w 17"/>
                <a:gd name="T5" fmla="*/ 0 h 17"/>
                <a:gd name="T6" fmla="*/ 20 w 17"/>
                <a:gd name="T7" fmla="*/ 16 h 17"/>
                <a:gd name="T8" fmla="*/ 2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3"/>
                  </a:lnTo>
                  <a:lnTo>
                    <a:pt x="13" y="0"/>
                  </a:lnTo>
                  <a:lnTo>
                    <a:pt x="16" y="13"/>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84" name="Freeform 713"/>
            <p:cNvSpPr>
              <a:spLocks/>
            </p:cNvSpPr>
            <p:nvPr/>
          </p:nvSpPr>
          <p:spPr bwMode="auto">
            <a:xfrm>
              <a:off x="2119" y="2889"/>
              <a:ext cx="22" cy="21"/>
            </a:xfrm>
            <a:custGeom>
              <a:avLst/>
              <a:gdLst>
                <a:gd name="T0" fmla="*/ 3 w 17"/>
                <a:gd name="T1" fmla="*/ 20 h 17"/>
                <a:gd name="T2" fmla="*/ 0 w 17"/>
                <a:gd name="T3" fmla="*/ 2 h 17"/>
                <a:gd name="T4" fmla="*/ 18 w 17"/>
                <a:gd name="T5" fmla="*/ 0 h 17"/>
                <a:gd name="T6" fmla="*/ 21 w 17"/>
                <a:gd name="T7" fmla="*/ 15 h 17"/>
                <a:gd name="T8" fmla="*/ 3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2"/>
                  </a:lnTo>
                  <a:lnTo>
                    <a:pt x="14" y="0"/>
                  </a:lnTo>
                  <a:lnTo>
                    <a:pt x="16" y="12"/>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85" name="Freeform 714"/>
            <p:cNvSpPr>
              <a:spLocks/>
            </p:cNvSpPr>
            <p:nvPr/>
          </p:nvSpPr>
          <p:spPr bwMode="auto">
            <a:xfrm>
              <a:off x="2118" y="2877"/>
              <a:ext cx="21" cy="21"/>
            </a:xfrm>
            <a:custGeom>
              <a:avLst/>
              <a:gdLst>
                <a:gd name="T0" fmla="*/ 1 w 17"/>
                <a:gd name="T1" fmla="*/ 20 h 17"/>
                <a:gd name="T2" fmla="*/ 0 w 17"/>
                <a:gd name="T3" fmla="*/ 2 h 17"/>
                <a:gd name="T4" fmla="*/ 16 w 17"/>
                <a:gd name="T5" fmla="*/ 0 h 17"/>
                <a:gd name="T6" fmla="*/ 20 w 17"/>
                <a:gd name="T7" fmla="*/ 16 h 17"/>
                <a:gd name="T8" fmla="*/ 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3" y="0"/>
                  </a:lnTo>
                  <a:lnTo>
                    <a:pt x="16" y="13"/>
                  </a:lnTo>
                  <a:lnTo>
                    <a:pt x="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86" name="Freeform 715"/>
            <p:cNvSpPr>
              <a:spLocks/>
            </p:cNvSpPr>
            <p:nvPr/>
          </p:nvSpPr>
          <p:spPr bwMode="auto">
            <a:xfrm>
              <a:off x="2115" y="2863"/>
              <a:ext cx="22" cy="21"/>
            </a:xfrm>
            <a:custGeom>
              <a:avLst/>
              <a:gdLst>
                <a:gd name="T0" fmla="*/ 3 w 17"/>
                <a:gd name="T1" fmla="*/ 20 h 17"/>
                <a:gd name="T2" fmla="*/ 0 w 17"/>
                <a:gd name="T3" fmla="*/ 2 h 17"/>
                <a:gd name="T4" fmla="*/ 17 w 17"/>
                <a:gd name="T5" fmla="*/ 0 h 17"/>
                <a:gd name="T6" fmla="*/ 21 w 17"/>
                <a:gd name="T7" fmla="*/ 16 h 17"/>
                <a:gd name="T8" fmla="*/ 3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2"/>
                  </a:lnTo>
                  <a:lnTo>
                    <a:pt x="13" y="0"/>
                  </a:lnTo>
                  <a:lnTo>
                    <a:pt x="16" y="13"/>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87" name="Freeform 716"/>
            <p:cNvSpPr>
              <a:spLocks/>
            </p:cNvSpPr>
            <p:nvPr/>
          </p:nvSpPr>
          <p:spPr bwMode="auto">
            <a:xfrm>
              <a:off x="2114" y="2851"/>
              <a:ext cx="22" cy="21"/>
            </a:xfrm>
            <a:custGeom>
              <a:avLst/>
              <a:gdLst>
                <a:gd name="T0" fmla="*/ 1 w 17"/>
                <a:gd name="T1" fmla="*/ 20 h 17"/>
                <a:gd name="T2" fmla="*/ 0 w 17"/>
                <a:gd name="T3" fmla="*/ 1 h 17"/>
                <a:gd name="T4" fmla="*/ 18 w 17"/>
                <a:gd name="T5" fmla="*/ 0 h 17"/>
                <a:gd name="T6" fmla="*/ 21 w 17"/>
                <a:gd name="T7" fmla="*/ 16 h 17"/>
                <a:gd name="T8" fmla="*/ 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1"/>
                  </a:lnTo>
                  <a:lnTo>
                    <a:pt x="14" y="0"/>
                  </a:lnTo>
                  <a:lnTo>
                    <a:pt x="16" y="13"/>
                  </a:lnTo>
                  <a:lnTo>
                    <a:pt x="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88" name="Freeform 717"/>
            <p:cNvSpPr>
              <a:spLocks/>
            </p:cNvSpPr>
            <p:nvPr/>
          </p:nvSpPr>
          <p:spPr bwMode="auto">
            <a:xfrm>
              <a:off x="2113" y="2837"/>
              <a:ext cx="21" cy="21"/>
            </a:xfrm>
            <a:custGeom>
              <a:avLst/>
              <a:gdLst>
                <a:gd name="T0" fmla="*/ 1 w 17"/>
                <a:gd name="T1" fmla="*/ 20 h 17"/>
                <a:gd name="T2" fmla="*/ 0 w 17"/>
                <a:gd name="T3" fmla="*/ 1 h 17"/>
                <a:gd name="T4" fmla="*/ 17 w 17"/>
                <a:gd name="T5" fmla="*/ 0 h 17"/>
                <a:gd name="T6" fmla="*/ 20 w 17"/>
                <a:gd name="T7" fmla="*/ 17 h 17"/>
                <a:gd name="T8" fmla="*/ 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1"/>
                  </a:lnTo>
                  <a:lnTo>
                    <a:pt x="14" y="0"/>
                  </a:lnTo>
                  <a:lnTo>
                    <a:pt x="16" y="14"/>
                  </a:lnTo>
                  <a:lnTo>
                    <a:pt x="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89" name="Freeform 718"/>
            <p:cNvSpPr>
              <a:spLocks/>
            </p:cNvSpPr>
            <p:nvPr/>
          </p:nvSpPr>
          <p:spPr bwMode="auto">
            <a:xfrm>
              <a:off x="2110" y="2825"/>
              <a:ext cx="22" cy="21"/>
            </a:xfrm>
            <a:custGeom>
              <a:avLst/>
              <a:gdLst>
                <a:gd name="T0" fmla="*/ 3 w 17"/>
                <a:gd name="T1" fmla="*/ 20 h 17"/>
                <a:gd name="T2" fmla="*/ 0 w 17"/>
                <a:gd name="T3" fmla="*/ 1 h 17"/>
                <a:gd name="T4" fmla="*/ 18 w 17"/>
                <a:gd name="T5" fmla="*/ 0 h 17"/>
                <a:gd name="T6" fmla="*/ 21 w 17"/>
                <a:gd name="T7" fmla="*/ 17 h 17"/>
                <a:gd name="T8" fmla="*/ 3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1"/>
                  </a:lnTo>
                  <a:lnTo>
                    <a:pt x="14" y="0"/>
                  </a:lnTo>
                  <a:lnTo>
                    <a:pt x="16" y="14"/>
                  </a:lnTo>
                  <a:lnTo>
                    <a:pt x="2"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90" name="Freeform 719"/>
            <p:cNvSpPr>
              <a:spLocks/>
            </p:cNvSpPr>
            <p:nvPr/>
          </p:nvSpPr>
          <p:spPr bwMode="auto">
            <a:xfrm>
              <a:off x="2109" y="2813"/>
              <a:ext cx="22" cy="21"/>
            </a:xfrm>
            <a:custGeom>
              <a:avLst/>
              <a:gdLst>
                <a:gd name="T0" fmla="*/ 1 w 17"/>
                <a:gd name="T1" fmla="*/ 20 h 17"/>
                <a:gd name="T2" fmla="*/ 0 w 17"/>
                <a:gd name="T3" fmla="*/ 0 h 17"/>
                <a:gd name="T4" fmla="*/ 18 w 17"/>
                <a:gd name="T5" fmla="*/ 0 h 17"/>
                <a:gd name="T6" fmla="*/ 21 w 17"/>
                <a:gd name="T7" fmla="*/ 17 h 17"/>
                <a:gd name="T8" fmla="*/ 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0"/>
                  </a:lnTo>
                  <a:lnTo>
                    <a:pt x="14" y="0"/>
                  </a:lnTo>
                  <a:lnTo>
                    <a:pt x="16" y="14"/>
                  </a:lnTo>
                  <a:lnTo>
                    <a:pt x="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91" name="Freeform 720"/>
            <p:cNvSpPr>
              <a:spLocks/>
            </p:cNvSpPr>
            <p:nvPr/>
          </p:nvSpPr>
          <p:spPr bwMode="auto">
            <a:xfrm>
              <a:off x="2109" y="2800"/>
              <a:ext cx="22" cy="21"/>
            </a:xfrm>
            <a:custGeom>
              <a:avLst/>
              <a:gdLst>
                <a:gd name="T0" fmla="*/ 0 w 17"/>
                <a:gd name="T1" fmla="*/ 20 h 17"/>
                <a:gd name="T2" fmla="*/ 0 w 17"/>
                <a:gd name="T3" fmla="*/ 0 h 17"/>
                <a:gd name="T4" fmla="*/ 18 w 17"/>
                <a:gd name="T5" fmla="*/ 0 h 17"/>
                <a:gd name="T6" fmla="*/ 21 w 17"/>
                <a:gd name="T7" fmla="*/ 20 h 17"/>
                <a:gd name="T8" fmla="*/ 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4" y="0"/>
                  </a:lnTo>
                  <a:lnTo>
                    <a:pt x="16" y="16"/>
                  </a:lnTo>
                  <a:lnTo>
                    <a:pt x="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92" name="Freeform 721"/>
            <p:cNvSpPr>
              <a:spLocks/>
            </p:cNvSpPr>
            <p:nvPr/>
          </p:nvSpPr>
          <p:spPr bwMode="auto">
            <a:xfrm>
              <a:off x="2109" y="2788"/>
              <a:ext cx="22" cy="21"/>
            </a:xfrm>
            <a:custGeom>
              <a:avLst/>
              <a:gdLst>
                <a:gd name="T0" fmla="*/ 0 w 17"/>
                <a:gd name="T1" fmla="*/ 20 h 17"/>
                <a:gd name="T2" fmla="*/ 0 w 17"/>
                <a:gd name="T3" fmla="*/ 0 h 17"/>
                <a:gd name="T4" fmla="*/ 21 w 17"/>
                <a:gd name="T5" fmla="*/ 0 h 17"/>
                <a:gd name="T6" fmla="*/ 21 w 17"/>
                <a:gd name="T7" fmla="*/ 20 h 17"/>
                <a:gd name="T8" fmla="*/ 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93" name="Freeform 722"/>
            <p:cNvSpPr>
              <a:spLocks/>
            </p:cNvSpPr>
            <p:nvPr/>
          </p:nvSpPr>
          <p:spPr bwMode="auto">
            <a:xfrm>
              <a:off x="2108" y="2774"/>
              <a:ext cx="21" cy="21"/>
            </a:xfrm>
            <a:custGeom>
              <a:avLst/>
              <a:gdLst>
                <a:gd name="T0" fmla="*/ 1 w 17"/>
                <a:gd name="T1" fmla="*/ 20 h 17"/>
                <a:gd name="T2" fmla="*/ 0 w 17"/>
                <a:gd name="T3" fmla="*/ 1 h 17"/>
                <a:gd name="T4" fmla="*/ 17 w 17"/>
                <a:gd name="T5" fmla="*/ 0 h 17"/>
                <a:gd name="T6" fmla="*/ 20 w 17"/>
                <a:gd name="T7" fmla="*/ 20 h 17"/>
                <a:gd name="T8" fmla="*/ 1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1"/>
                  </a:lnTo>
                  <a:lnTo>
                    <a:pt x="14" y="0"/>
                  </a:lnTo>
                  <a:lnTo>
                    <a:pt x="16" y="16"/>
                  </a:lnTo>
                  <a:lnTo>
                    <a:pt x="1"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94" name="Freeform 723"/>
            <p:cNvSpPr>
              <a:spLocks/>
            </p:cNvSpPr>
            <p:nvPr/>
          </p:nvSpPr>
          <p:spPr bwMode="auto">
            <a:xfrm>
              <a:off x="2108" y="2763"/>
              <a:ext cx="21" cy="21"/>
            </a:xfrm>
            <a:custGeom>
              <a:avLst/>
              <a:gdLst>
                <a:gd name="T0" fmla="*/ 0 w 17"/>
                <a:gd name="T1" fmla="*/ 20 h 17"/>
                <a:gd name="T2" fmla="*/ 0 w 17"/>
                <a:gd name="T3" fmla="*/ 0 h 17"/>
                <a:gd name="T4" fmla="*/ 20 w 17"/>
                <a:gd name="T5" fmla="*/ 0 h 17"/>
                <a:gd name="T6" fmla="*/ 20 w 17"/>
                <a:gd name="T7" fmla="*/ 17 h 17"/>
                <a:gd name="T8" fmla="*/ 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4"/>
                  </a:lnTo>
                  <a:lnTo>
                    <a:pt x="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95" name="Freeform 724"/>
            <p:cNvSpPr>
              <a:spLocks/>
            </p:cNvSpPr>
            <p:nvPr/>
          </p:nvSpPr>
          <p:spPr bwMode="auto">
            <a:xfrm>
              <a:off x="2108" y="2749"/>
              <a:ext cx="21" cy="21"/>
            </a:xfrm>
            <a:custGeom>
              <a:avLst/>
              <a:gdLst>
                <a:gd name="T0" fmla="*/ 0 w 17"/>
                <a:gd name="T1" fmla="*/ 20 h 17"/>
                <a:gd name="T2" fmla="*/ 0 w 17"/>
                <a:gd name="T3" fmla="*/ 0 h 17"/>
                <a:gd name="T4" fmla="*/ 20 w 17"/>
                <a:gd name="T5" fmla="*/ 0 h 17"/>
                <a:gd name="T6" fmla="*/ 17 w 17"/>
                <a:gd name="T7" fmla="*/ 20 h 17"/>
                <a:gd name="T8" fmla="*/ 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4" y="16"/>
                  </a:lnTo>
                  <a:lnTo>
                    <a:pt x="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96" name="Freeform 725"/>
            <p:cNvSpPr>
              <a:spLocks/>
            </p:cNvSpPr>
            <p:nvPr/>
          </p:nvSpPr>
          <p:spPr bwMode="auto">
            <a:xfrm>
              <a:off x="2108" y="2737"/>
              <a:ext cx="21" cy="21"/>
            </a:xfrm>
            <a:custGeom>
              <a:avLst/>
              <a:gdLst>
                <a:gd name="T0" fmla="*/ 0 w 17"/>
                <a:gd name="T1" fmla="*/ 20 h 17"/>
                <a:gd name="T2" fmla="*/ 1 w 17"/>
                <a:gd name="T3" fmla="*/ 0 h 17"/>
                <a:gd name="T4" fmla="*/ 20 w 17"/>
                <a:gd name="T5" fmla="*/ 0 h 17"/>
                <a:gd name="T6" fmla="*/ 20 w 17"/>
                <a:gd name="T7" fmla="*/ 20 h 17"/>
                <a:gd name="T8" fmla="*/ 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 y="0"/>
                  </a:lnTo>
                  <a:lnTo>
                    <a:pt x="16" y="0"/>
                  </a:lnTo>
                  <a:lnTo>
                    <a:pt x="16" y="16"/>
                  </a:lnTo>
                  <a:lnTo>
                    <a:pt x="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97" name="Freeform 726"/>
            <p:cNvSpPr>
              <a:spLocks/>
            </p:cNvSpPr>
            <p:nvPr/>
          </p:nvSpPr>
          <p:spPr bwMode="auto">
            <a:xfrm>
              <a:off x="2109" y="2723"/>
              <a:ext cx="22" cy="22"/>
            </a:xfrm>
            <a:custGeom>
              <a:avLst/>
              <a:gdLst>
                <a:gd name="T0" fmla="*/ 0 w 17"/>
                <a:gd name="T1" fmla="*/ 21 h 17"/>
                <a:gd name="T2" fmla="*/ 0 w 17"/>
                <a:gd name="T3" fmla="*/ 0 h 17"/>
                <a:gd name="T4" fmla="*/ 21 w 17"/>
                <a:gd name="T5" fmla="*/ 0 h 17"/>
                <a:gd name="T6" fmla="*/ 18 w 17"/>
                <a:gd name="T7" fmla="*/ 21 h 17"/>
                <a:gd name="T8" fmla="*/ 0 w 17"/>
                <a:gd name="T9" fmla="*/ 2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4" y="16"/>
                  </a:lnTo>
                  <a:lnTo>
                    <a:pt x="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98" name="Freeform 727"/>
            <p:cNvSpPr>
              <a:spLocks/>
            </p:cNvSpPr>
            <p:nvPr/>
          </p:nvSpPr>
          <p:spPr bwMode="auto">
            <a:xfrm>
              <a:off x="2109" y="2709"/>
              <a:ext cx="22" cy="21"/>
            </a:xfrm>
            <a:custGeom>
              <a:avLst/>
              <a:gdLst>
                <a:gd name="T0" fmla="*/ 0 w 17"/>
                <a:gd name="T1" fmla="*/ 20 h 17"/>
                <a:gd name="T2" fmla="*/ 1 w 17"/>
                <a:gd name="T3" fmla="*/ 0 h 17"/>
                <a:gd name="T4" fmla="*/ 21 w 17"/>
                <a:gd name="T5" fmla="*/ 2 h 17"/>
                <a:gd name="T6" fmla="*/ 18 w 17"/>
                <a:gd name="T7" fmla="*/ 20 h 17"/>
                <a:gd name="T8" fmla="*/ 0 w 17"/>
                <a:gd name="T9" fmla="*/ 2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 y="0"/>
                  </a:lnTo>
                  <a:lnTo>
                    <a:pt x="16" y="2"/>
                  </a:lnTo>
                  <a:lnTo>
                    <a:pt x="14" y="16"/>
                  </a:lnTo>
                  <a:lnTo>
                    <a:pt x="0"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899" name="Freeform 728"/>
            <p:cNvSpPr>
              <a:spLocks/>
            </p:cNvSpPr>
            <p:nvPr/>
          </p:nvSpPr>
          <p:spPr bwMode="auto">
            <a:xfrm>
              <a:off x="2110" y="2696"/>
              <a:ext cx="22" cy="21"/>
            </a:xfrm>
            <a:custGeom>
              <a:avLst/>
              <a:gdLst>
                <a:gd name="T0" fmla="*/ 0 w 17"/>
                <a:gd name="T1" fmla="*/ 16 h 17"/>
                <a:gd name="T2" fmla="*/ 3 w 17"/>
                <a:gd name="T3" fmla="*/ 0 h 17"/>
                <a:gd name="T4" fmla="*/ 21 w 17"/>
                <a:gd name="T5" fmla="*/ 2 h 17"/>
                <a:gd name="T6" fmla="*/ 18 w 17"/>
                <a:gd name="T7" fmla="*/ 2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2" y="0"/>
                  </a:lnTo>
                  <a:lnTo>
                    <a:pt x="16" y="2"/>
                  </a:lnTo>
                  <a:lnTo>
                    <a:pt x="14" y="16"/>
                  </a:lnTo>
                  <a:lnTo>
                    <a:pt x="0"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00" name="Freeform 729"/>
            <p:cNvSpPr>
              <a:spLocks/>
            </p:cNvSpPr>
            <p:nvPr/>
          </p:nvSpPr>
          <p:spPr bwMode="auto">
            <a:xfrm>
              <a:off x="2113" y="2683"/>
              <a:ext cx="21" cy="21"/>
            </a:xfrm>
            <a:custGeom>
              <a:avLst/>
              <a:gdLst>
                <a:gd name="T0" fmla="*/ 0 w 17"/>
                <a:gd name="T1" fmla="*/ 16 h 17"/>
                <a:gd name="T2" fmla="*/ 1 w 17"/>
                <a:gd name="T3" fmla="*/ 0 h 17"/>
                <a:gd name="T4" fmla="*/ 20 w 17"/>
                <a:gd name="T5" fmla="*/ 2 h 17"/>
                <a:gd name="T6" fmla="*/ 16 w 17"/>
                <a:gd name="T7" fmla="*/ 2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1" y="0"/>
                  </a:lnTo>
                  <a:lnTo>
                    <a:pt x="16" y="2"/>
                  </a:lnTo>
                  <a:lnTo>
                    <a:pt x="13" y="16"/>
                  </a:lnTo>
                  <a:lnTo>
                    <a:pt x="0"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01" name="Freeform 730"/>
            <p:cNvSpPr>
              <a:spLocks/>
            </p:cNvSpPr>
            <p:nvPr/>
          </p:nvSpPr>
          <p:spPr bwMode="auto">
            <a:xfrm>
              <a:off x="2114" y="2669"/>
              <a:ext cx="22" cy="21"/>
            </a:xfrm>
            <a:custGeom>
              <a:avLst/>
              <a:gdLst>
                <a:gd name="T0" fmla="*/ 0 w 17"/>
                <a:gd name="T1" fmla="*/ 16 h 17"/>
                <a:gd name="T2" fmla="*/ 4 w 17"/>
                <a:gd name="T3" fmla="*/ 0 h 17"/>
                <a:gd name="T4" fmla="*/ 21 w 17"/>
                <a:gd name="T5" fmla="*/ 2 h 17"/>
                <a:gd name="T6" fmla="*/ 17 w 17"/>
                <a:gd name="T7" fmla="*/ 2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3" y="0"/>
                  </a:lnTo>
                  <a:lnTo>
                    <a:pt x="16" y="2"/>
                  </a:lnTo>
                  <a:lnTo>
                    <a:pt x="13" y="16"/>
                  </a:lnTo>
                  <a:lnTo>
                    <a:pt x="0"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02" name="Freeform 731"/>
            <p:cNvSpPr>
              <a:spLocks/>
            </p:cNvSpPr>
            <p:nvPr/>
          </p:nvSpPr>
          <p:spPr bwMode="auto">
            <a:xfrm>
              <a:off x="2118" y="2655"/>
              <a:ext cx="21" cy="21"/>
            </a:xfrm>
            <a:custGeom>
              <a:avLst/>
              <a:gdLst>
                <a:gd name="T0" fmla="*/ 0 w 17"/>
                <a:gd name="T1" fmla="*/ 16 h 17"/>
                <a:gd name="T2" fmla="*/ 2 w 17"/>
                <a:gd name="T3" fmla="*/ 0 h 17"/>
                <a:gd name="T4" fmla="*/ 20 w 17"/>
                <a:gd name="T5" fmla="*/ 4 h 17"/>
                <a:gd name="T6" fmla="*/ 16 w 17"/>
                <a:gd name="T7" fmla="*/ 2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2" y="0"/>
                  </a:lnTo>
                  <a:lnTo>
                    <a:pt x="16" y="3"/>
                  </a:lnTo>
                  <a:lnTo>
                    <a:pt x="13" y="16"/>
                  </a:lnTo>
                  <a:lnTo>
                    <a:pt x="0"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03" name="Freeform 732"/>
            <p:cNvSpPr>
              <a:spLocks/>
            </p:cNvSpPr>
            <p:nvPr/>
          </p:nvSpPr>
          <p:spPr bwMode="auto">
            <a:xfrm>
              <a:off x="2120" y="2642"/>
              <a:ext cx="22" cy="21"/>
            </a:xfrm>
            <a:custGeom>
              <a:avLst/>
              <a:gdLst>
                <a:gd name="T0" fmla="*/ 0 w 17"/>
                <a:gd name="T1" fmla="*/ 15 h 17"/>
                <a:gd name="T2" fmla="*/ 4 w 17"/>
                <a:gd name="T3" fmla="*/ 0 h 17"/>
                <a:gd name="T4" fmla="*/ 21 w 17"/>
                <a:gd name="T5" fmla="*/ 4 h 17"/>
                <a:gd name="T6" fmla="*/ 16 w 17"/>
                <a:gd name="T7" fmla="*/ 20 h 17"/>
                <a:gd name="T8" fmla="*/ 0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3" y="0"/>
                  </a:lnTo>
                  <a:lnTo>
                    <a:pt x="16" y="3"/>
                  </a:lnTo>
                  <a:lnTo>
                    <a:pt x="12" y="16"/>
                  </a:lnTo>
                  <a:lnTo>
                    <a:pt x="0"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04" name="Freeform 733"/>
            <p:cNvSpPr>
              <a:spLocks/>
            </p:cNvSpPr>
            <p:nvPr/>
          </p:nvSpPr>
          <p:spPr bwMode="auto">
            <a:xfrm>
              <a:off x="2124" y="2629"/>
              <a:ext cx="22" cy="22"/>
            </a:xfrm>
            <a:custGeom>
              <a:avLst/>
              <a:gdLst>
                <a:gd name="T0" fmla="*/ 0 w 17"/>
                <a:gd name="T1" fmla="*/ 16 h 17"/>
                <a:gd name="T2" fmla="*/ 4 w 17"/>
                <a:gd name="T3" fmla="*/ 0 h 17"/>
                <a:gd name="T4" fmla="*/ 21 w 17"/>
                <a:gd name="T5" fmla="*/ 3 h 17"/>
                <a:gd name="T6" fmla="*/ 17 w 17"/>
                <a:gd name="T7" fmla="*/ 21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3" y="0"/>
                  </a:lnTo>
                  <a:lnTo>
                    <a:pt x="16" y="2"/>
                  </a:lnTo>
                  <a:lnTo>
                    <a:pt x="13" y="16"/>
                  </a:lnTo>
                  <a:lnTo>
                    <a:pt x="0"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05" name="Freeform 734"/>
            <p:cNvSpPr>
              <a:spLocks/>
            </p:cNvSpPr>
            <p:nvPr/>
          </p:nvSpPr>
          <p:spPr bwMode="auto">
            <a:xfrm>
              <a:off x="2128" y="2615"/>
              <a:ext cx="22" cy="21"/>
            </a:xfrm>
            <a:custGeom>
              <a:avLst/>
              <a:gdLst>
                <a:gd name="T0" fmla="*/ 0 w 17"/>
                <a:gd name="T1" fmla="*/ 16 h 17"/>
                <a:gd name="T2" fmla="*/ 4 w 17"/>
                <a:gd name="T3" fmla="*/ 0 h 17"/>
                <a:gd name="T4" fmla="*/ 21 w 17"/>
                <a:gd name="T5" fmla="*/ 5 h 17"/>
                <a:gd name="T6" fmla="*/ 16 w 17"/>
                <a:gd name="T7" fmla="*/ 2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3" y="0"/>
                  </a:lnTo>
                  <a:lnTo>
                    <a:pt x="16" y="4"/>
                  </a:lnTo>
                  <a:lnTo>
                    <a:pt x="12" y="16"/>
                  </a:lnTo>
                  <a:lnTo>
                    <a:pt x="0"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06" name="Freeform 735"/>
            <p:cNvSpPr>
              <a:spLocks/>
            </p:cNvSpPr>
            <p:nvPr/>
          </p:nvSpPr>
          <p:spPr bwMode="auto">
            <a:xfrm>
              <a:off x="2132" y="2602"/>
              <a:ext cx="21" cy="21"/>
            </a:xfrm>
            <a:custGeom>
              <a:avLst/>
              <a:gdLst>
                <a:gd name="T0" fmla="*/ 0 w 17"/>
                <a:gd name="T1" fmla="*/ 14 h 17"/>
                <a:gd name="T2" fmla="*/ 4 w 17"/>
                <a:gd name="T3" fmla="*/ 0 h 17"/>
                <a:gd name="T4" fmla="*/ 20 w 17"/>
                <a:gd name="T5" fmla="*/ 4 h 17"/>
                <a:gd name="T6" fmla="*/ 14 w 17"/>
                <a:gd name="T7" fmla="*/ 20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3" y="0"/>
                  </a:lnTo>
                  <a:lnTo>
                    <a:pt x="16" y="3"/>
                  </a:lnTo>
                  <a:lnTo>
                    <a:pt x="11" y="16"/>
                  </a:lnTo>
                  <a:lnTo>
                    <a:pt x="0"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07" name="Freeform 736"/>
            <p:cNvSpPr>
              <a:spLocks/>
            </p:cNvSpPr>
            <p:nvPr/>
          </p:nvSpPr>
          <p:spPr bwMode="auto">
            <a:xfrm>
              <a:off x="2136" y="2589"/>
              <a:ext cx="21" cy="21"/>
            </a:xfrm>
            <a:custGeom>
              <a:avLst/>
              <a:gdLst>
                <a:gd name="T0" fmla="*/ 0 w 17"/>
                <a:gd name="T1" fmla="*/ 15 h 17"/>
                <a:gd name="T2" fmla="*/ 4 w 17"/>
                <a:gd name="T3" fmla="*/ 0 h 17"/>
                <a:gd name="T4" fmla="*/ 20 w 17"/>
                <a:gd name="T5" fmla="*/ 5 h 17"/>
                <a:gd name="T6" fmla="*/ 14 w 17"/>
                <a:gd name="T7" fmla="*/ 20 h 17"/>
                <a:gd name="T8" fmla="*/ 0 w 17"/>
                <a:gd name="T9" fmla="*/ 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3" y="0"/>
                  </a:lnTo>
                  <a:lnTo>
                    <a:pt x="16" y="4"/>
                  </a:lnTo>
                  <a:lnTo>
                    <a:pt x="11" y="16"/>
                  </a:lnTo>
                  <a:lnTo>
                    <a:pt x="0"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08" name="Freeform 737"/>
            <p:cNvSpPr>
              <a:spLocks/>
            </p:cNvSpPr>
            <p:nvPr/>
          </p:nvSpPr>
          <p:spPr bwMode="auto">
            <a:xfrm>
              <a:off x="2139" y="2575"/>
              <a:ext cx="22" cy="21"/>
            </a:xfrm>
            <a:custGeom>
              <a:avLst/>
              <a:gdLst>
                <a:gd name="T0" fmla="*/ 0 w 17"/>
                <a:gd name="T1" fmla="*/ 14 h 17"/>
                <a:gd name="T2" fmla="*/ 5 w 17"/>
                <a:gd name="T3" fmla="*/ 0 h 17"/>
                <a:gd name="T4" fmla="*/ 21 w 17"/>
                <a:gd name="T5" fmla="*/ 5 h 17"/>
                <a:gd name="T6" fmla="*/ 16 w 17"/>
                <a:gd name="T7" fmla="*/ 20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4" y="0"/>
                  </a:lnTo>
                  <a:lnTo>
                    <a:pt x="16" y="4"/>
                  </a:lnTo>
                  <a:lnTo>
                    <a:pt x="12" y="16"/>
                  </a:lnTo>
                  <a:lnTo>
                    <a:pt x="0"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09" name="Freeform 738"/>
            <p:cNvSpPr>
              <a:spLocks/>
            </p:cNvSpPr>
            <p:nvPr/>
          </p:nvSpPr>
          <p:spPr bwMode="auto">
            <a:xfrm>
              <a:off x="2144" y="2561"/>
              <a:ext cx="22" cy="21"/>
            </a:xfrm>
            <a:custGeom>
              <a:avLst/>
              <a:gdLst>
                <a:gd name="T0" fmla="*/ 0 w 17"/>
                <a:gd name="T1" fmla="*/ 14 h 17"/>
                <a:gd name="T2" fmla="*/ 6 w 17"/>
                <a:gd name="T3" fmla="*/ 0 h 17"/>
                <a:gd name="T4" fmla="*/ 21 w 17"/>
                <a:gd name="T5" fmla="*/ 6 h 17"/>
                <a:gd name="T6" fmla="*/ 16 w 17"/>
                <a:gd name="T7" fmla="*/ 20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5" y="0"/>
                  </a:lnTo>
                  <a:lnTo>
                    <a:pt x="16" y="5"/>
                  </a:lnTo>
                  <a:lnTo>
                    <a:pt x="12" y="16"/>
                  </a:lnTo>
                  <a:lnTo>
                    <a:pt x="0"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10" name="Freeform 739"/>
            <p:cNvSpPr>
              <a:spLocks/>
            </p:cNvSpPr>
            <p:nvPr/>
          </p:nvSpPr>
          <p:spPr bwMode="auto">
            <a:xfrm>
              <a:off x="2151" y="2549"/>
              <a:ext cx="21" cy="21"/>
            </a:xfrm>
            <a:custGeom>
              <a:avLst/>
              <a:gdLst>
                <a:gd name="T0" fmla="*/ 0 w 17"/>
                <a:gd name="T1" fmla="*/ 12 h 17"/>
                <a:gd name="T2" fmla="*/ 5 w 17"/>
                <a:gd name="T3" fmla="*/ 0 h 17"/>
                <a:gd name="T4" fmla="*/ 20 w 17"/>
                <a:gd name="T5" fmla="*/ 6 h 17"/>
                <a:gd name="T6" fmla="*/ 14 w 17"/>
                <a:gd name="T7" fmla="*/ 2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4" y="0"/>
                  </a:lnTo>
                  <a:lnTo>
                    <a:pt x="16" y="5"/>
                  </a:lnTo>
                  <a:lnTo>
                    <a:pt x="11" y="16"/>
                  </a:lnTo>
                  <a:lnTo>
                    <a:pt x="0"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11" name="Freeform 740"/>
            <p:cNvSpPr>
              <a:spLocks/>
            </p:cNvSpPr>
            <p:nvPr/>
          </p:nvSpPr>
          <p:spPr bwMode="auto">
            <a:xfrm>
              <a:off x="2156" y="2537"/>
              <a:ext cx="21" cy="21"/>
            </a:xfrm>
            <a:custGeom>
              <a:avLst/>
              <a:gdLst>
                <a:gd name="T0" fmla="*/ 0 w 17"/>
                <a:gd name="T1" fmla="*/ 12 h 17"/>
                <a:gd name="T2" fmla="*/ 5 w 17"/>
                <a:gd name="T3" fmla="*/ 0 h 17"/>
                <a:gd name="T4" fmla="*/ 20 w 17"/>
                <a:gd name="T5" fmla="*/ 6 h 17"/>
                <a:gd name="T6" fmla="*/ 14 w 17"/>
                <a:gd name="T7" fmla="*/ 2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4" y="0"/>
                  </a:lnTo>
                  <a:lnTo>
                    <a:pt x="16" y="5"/>
                  </a:lnTo>
                  <a:lnTo>
                    <a:pt x="11" y="16"/>
                  </a:lnTo>
                  <a:lnTo>
                    <a:pt x="0"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12" name="Freeform 741"/>
            <p:cNvSpPr>
              <a:spLocks/>
            </p:cNvSpPr>
            <p:nvPr/>
          </p:nvSpPr>
          <p:spPr bwMode="auto">
            <a:xfrm>
              <a:off x="2161" y="2524"/>
              <a:ext cx="22" cy="21"/>
            </a:xfrm>
            <a:custGeom>
              <a:avLst/>
              <a:gdLst>
                <a:gd name="T0" fmla="*/ 0 w 17"/>
                <a:gd name="T1" fmla="*/ 12 h 17"/>
                <a:gd name="T2" fmla="*/ 6 w 17"/>
                <a:gd name="T3" fmla="*/ 0 h 17"/>
                <a:gd name="T4" fmla="*/ 21 w 17"/>
                <a:gd name="T5" fmla="*/ 6 h 17"/>
                <a:gd name="T6" fmla="*/ 14 w 17"/>
                <a:gd name="T7" fmla="*/ 2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5" y="0"/>
                  </a:lnTo>
                  <a:lnTo>
                    <a:pt x="16" y="5"/>
                  </a:lnTo>
                  <a:lnTo>
                    <a:pt x="11" y="16"/>
                  </a:lnTo>
                  <a:lnTo>
                    <a:pt x="0"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13" name="Freeform 742"/>
            <p:cNvSpPr>
              <a:spLocks/>
            </p:cNvSpPr>
            <p:nvPr/>
          </p:nvSpPr>
          <p:spPr bwMode="auto">
            <a:xfrm>
              <a:off x="2167" y="2512"/>
              <a:ext cx="22" cy="21"/>
            </a:xfrm>
            <a:custGeom>
              <a:avLst/>
              <a:gdLst>
                <a:gd name="T0" fmla="*/ 0 w 17"/>
                <a:gd name="T1" fmla="*/ 12 h 17"/>
                <a:gd name="T2" fmla="*/ 6 w 17"/>
                <a:gd name="T3" fmla="*/ 0 h 17"/>
                <a:gd name="T4" fmla="*/ 21 w 17"/>
                <a:gd name="T5" fmla="*/ 6 h 17"/>
                <a:gd name="T6" fmla="*/ 13 w 17"/>
                <a:gd name="T7" fmla="*/ 2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5" y="0"/>
                  </a:lnTo>
                  <a:lnTo>
                    <a:pt x="16" y="5"/>
                  </a:lnTo>
                  <a:lnTo>
                    <a:pt x="10" y="16"/>
                  </a:lnTo>
                  <a:lnTo>
                    <a:pt x="0"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14" name="Freeform 743"/>
            <p:cNvSpPr>
              <a:spLocks/>
            </p:cNvSpPr>
            <p:nvPr/>
          </p:nvSpPr>
          <p:spPr bwMode="auto">
            <a:xfrm>
              <a:off x="2174" y="2501"/>
              <a:ext cx="21" cy="21"/>
            </a:xfrm>
            <a:custGeom>
              <a:avLst/>
              <a:gdLst>
                <a:gd name="T0" fmla="*/ 0 w 17"/>
                <a:gd name="T1" fmla="*/ 12 h 17"/>
                <a:gd name="T2" fmla="*/ 6 w 17"/>
                <a:gd name="T3" fmla="*/ 0 h 17"/>
                <a:gd name="T4" fmla="*/ 20 w 17"/>
                <a:gd name="T5" fmla="*/ 5 h 17"/>
                <a:gd name="T6" fmla="*/ 12 w 17"/>
                <a:gd name="T7" fmla="*/ 20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5" y="0"/>
                  </a:lnTo>
                  <a:lnTo>
                    <a:pt x="16" y="4"/>
                  </a:lnTo>
                  <a:lnTo>
                    <a:pt x="10" y="16"/>
                  </a:lnTo>
                  <a:lnTo>
                    <a:pt x="0"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15" name="Freeform 744"/>
            <p:cNvSpPr>
              <a:spLocks/>
            </p:cNvSpPr>
            <p:nvPr/>
          </p:nvSpPr>
          <p:spPr bwMode="auto">
            <a:xfrm>
              <a:off x="2180" y="2488"/>
              <a:ext cx="22" cy="22"/>
            </a:xfrm>
            <a:custGeom>
              <a:avLst/>
              <a:gdLst>
                <a:gd name="T0" fmla="*/ 0 w 17"/>
                <a:gd name="T1" fmla="*/ 14 h 17"/>
                <a:gd name="T2" fmla="*/ 6 w 17"/>
                <a:gd name="T3" fmla="*/ 0 h 17"/>
                <a:gd name="T4" fmla="*/ 21 w 17"/>
                <a:gd name="T5" fmla="*/ 8 h 17"/>
                <a:gd name="T6" fmla="*/ 13 w 17"/>
                <a:gd name="T7" fmla="*/ 21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5" y="0"/>
                  </a:lnTo>
                  <a:lnTo>
                    <a:pt x="16" y="6"/>
                  </a:lnTo>
                  <a:lnTo>
                    <a:pt x="10" y="16"/>
                  </a:lnTo>
                  <a:lnTo>
                    <a:pt x="0"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16" name="Freeform 745"/>
            <p:cNvSpPr>
              <a:spLocks/>
            </p:cNvSpPr>
            <p:nvPr/>
          </p:nvSpPr>
          <p:spPr bwMode="auto">
            <a:xfrm>
              <a:off x="2186" y="2477"/>
              <a:ext cx="22" cy="21"/>
            </a:xfrm>
            <a:custGeom>
              <a:avLst/>
              <a:gdLst>
                <a:gd name="T0" fmla="*/ 0 w 17"/>
                <a:gd name="T1" fmla="*/ 11 h 17"/>
                <a:gd name="T2" fmla="*/ 6 w 17"/>
                <a:gd name="T3" fmla="*/ 0 h 17"/>
                <a:gd name="T4" fmla="*/ 21 w 17"/>
                <a:gd name="T5" fmla="*/ 7 h 17"/>
                <a:gd name="T6" fmla="*/ 13 w 17"/>
                <a:gd name="T7" fmla="*/ 20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5" y="0"/>
                  </a:lnTo>
                  <a:lnTo>
                    <a:pt x="16" y="6"/>
                  </a:lnTo>
                  <a:lnTo>
                    <a:pt x="10" y="16"/>
                  </a:lnTo>
                  <a:lnTo>
                    <a:pt x="0"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17" name="Freeform 746"/>
            <p:cNvSpPr>
              <a:spLocks/>
            </p:cNvSpPr>
            <p:nvPr/>
          </p:nvSpPr>
          <p:spPr bwMode="auto">
            <a:xfrm>
              <a:off x="2193" y="2466"/>
              <a:ext cx="21" cy="21"/>
            </a:xfrm>
            <a:custGeom>
              <a:avLst/>
              <a:gdLst>
                <a:gd name="T0" fmla="*/ 0 w 17"/>
                <a:gd name="T1" fmla="*/ 11 h 17"/>
                <a:gd name="T2" fmla="*/ 7 w 17"/>
                <a:gd name="T3" fmla="*/ 0 h 17"/>
                <a:gd name="T4" fmla="*/ 20 w 17"/>
                <a:gd name="T5" fmla="*/ 7 h 17"/>
                <a:gd name="T6" fmla="*/ 12 w 17"/>
                <a:gd name="T7" fmla="*/ 20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6" y="0"/>
                  </a:lnTo>
                  <a:lnTo>
                    <a:pt x="16" y="6"/>
                  </a:lnTo>
                  <a:lnTo>
                    <a:pt x="10" y="16"/>
                  </a:lnTo>
                  <a:lnTo>
                    <a:pt x="0"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18" name="Freeform 747"/>
            <p:cNvSpPr>
              <a:spLocks/>
            </p:cNvSpPr>
            <p:nvPr/>
          </p:nvSpPr>
          <p:spPr bwMode="auto">
            <a:xfrm>
              <a:off x="2200" y="2455"/>
              <a:ext cx="22" cy="21"/>
            </a:xfrm>
            <a:custGeom>
              <a:avLst/>
              <a:gdLst>
                <a:gd name="T0" fmla="*/ 0 w 17"/>
                <a:gd name="T1" fmla="*/ 11 h 17"/>
                <a:gd name="T2" fmla="*/ 6 w 17"/>
                <a:gd name="T3" fmla="*/ 0 h 17"/>
                <a:gd name="T4" fmla="*/ 21 w 17"/>
                <a:gd name="T5" fmla="*/ 7 h 17"/>
                <a:gd name="T6" fmla="*/ 12 w 17"/>
                <a:gd name="T7" fmla="*/ 20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5" y="0"/>
                  </a:lnTo>
                  <a:lnTo>
                    <a:pt x="16" y="6"/>
                  </a:lnTo>
                  <a:lnTo>
                    <a:pt x="9" y="16"/>
                  </a:lnTo>
                  <a:lnTo>
                    <a:pt x="0"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19" name="Freeform 748"/>
            <p:cNvSpPr>
              <a:spLocks/>
            </p:cNvSpPr>
            <p:nvPr/>
          </p:nvSpPr>
          <p:spPr bwMode="auto">
            <a:xfrm>
              <a:off x="2207" y="2445"/>
              <a:ext cx="21" cy="21"/>
            </a:xfrm>
            <a:custGeom>
              <a:avLst/>
              <a:gdLst>
                <a:gd name="T0" fmla="*/ 0 w 17"/>
                <a:gd name="T1" fmla="*/ 11 h 17"/>
                <a:gd name="T2" fmla="*/ 7 w 17"/>
                <a:gd name="T3" fmla="*/ 0 h 17"/>
                <a:gd name="T4" fmla="*/ 20 w 17"/>
                <a:gd name="T5" fmla="*/ 7 h 17"/>
                <a:gd name="T6" fmla="*/ 12 w 17"/>
                <a:gd name="T7" fmla="*/ 20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6" y="0"/>
                  </a:lnTo>
                  <a:lnTo>
                    <a:pt x="16" y="6"/>
                  </a:lnTo>
                  <a:lnTo>
                    <a:pt x="10" y="16"/>
                  </a:lnTo>
                  <a:lnTo>
                    <a:pt x="0"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20" name="Freeform 749"/>
            <p:cNvSpPr>
              <a:spLocks/>
            </p:cNvSpPr>
            <p:nvPr/>
          </p:nvSpPr>
          <p:spPr bwMode="auto">
            <a:xfrm>
              <a:off x="2214" y="2434"/>
              <a:ext cx="22" cy="21"/>
            </a:xfrm>
            <a:custGeom>
              <a:avLst/>
              <a:gdLst>
                <a:gd name="T0" fmla="*/ 0 w 17"/>
                <a:gd name="T1" fmla="*/ 11 h 17"/>
                <a:gd name="T2" fmla="*/ 6 w 17"/>
                <a:gd name="T3" fmla="*/ 0 h 17"/>
                <a:gd name="T4" fmla="*/ 21 w 17"/>
                <a:gd name="T5" fmla="*/ 9 h 17"/>
                <a:gd name="T6" fmla="*/ 12 w 17"/>
                <a:gd name="T7" fmla="*/ 20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5" y="0"/>
                  </a:lnTo>
                  <a:lnTo>
                    <a:pt x="16" y="7"/>
                  </a:lnTo>
                  <a:lnTo>
                    <a:pt x="9" y="16"/>
                  </a:lnTo>
                  <a:lnTo>
                    <a:pt x="0"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21" name="Freeform 750"/>
            <p:cNvSpPr>
              <a:spLocks/>
            </p:cNvSpPr>
            <p:nvPr/>
          </p:nvSpPr>
          <p:spPr bwMode="auto">
            <a:xfrm>
              <a:off x="2221" y="2424"/>
              <a:ext cx="21" cy="21"/>
            </a:xfrm>
            <a:custGeom>
              <a:avLst/>
              <a:gdLst>
                <a:gd name="T0" fmla="*/ 0 w 17"/>
                <a:gd name="T1" fmla="*/ 10 h 17"/>
                <a:gd name="T2" fmla="*/ 9 w 17"/>
                <a:gd name="T3" fmla="*/ 0 h 17"/>
                <a:gd name="T4" fmla="*/ 20 w 17"/>
                <a:gd name="T5" fmla="*/ 9 h 17"/>
                <a:gd name="T6" fmla="*/ 12 w 17"/>
                <a:gd name="T7" fmla="*/ 2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7" y="0"/>
                  </a:lnTo>
                  <a:lnTo>
                    <a:pt x="16" y="7"/>
                  </a:lnTo>
                  <a:lnTo>
                    <a:pt x="10" y="16"/>
                  </a:lnTo>
                  <a:lnTo>
                    <a:pt x="0"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22" name="Freeform 751"/>
            <p:cNvSpPr>
              <a:spLocks/>
            </p:cNvSpPr>
            <p:nvPr/>
          </p:nvSpPr>
          <p:spPr bwMode="auto">
            <a:xfrm>
              <a:off x="2229" y="2414"/>
              <a:ext cx="22" cy="21"/>
            </a:xfrm>
            <a:custGeom>
              <a:avLst/>
              <a:gdLst>
                <a:gd name="T0" fmla="*/ 0 w 17"/>
                <a:gd name="T1" fmla="*/ 10 h 17"/>
                <a:gd name="T2" fmla="*/ 8 w 17"/>
                <a:gd name="T3" fmla="*/ 0 h 17"/>
                <a:gd name="T4" fmla="*/ 21 w 17"/>
                <a:gd name="T5" fmla="*/ 9 h 17"/>
                <a:gd name="T6" fmla="*/ 12 w 17"/>
                <a:gd name="T7" fmla="*/ 2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6" y="0"/>
                  </a:lnTo>
                  <a:lnTo>
                    <a:pt x="16" y="7"/>
                  </a:lnTo>
                  <a:lnTo>
                    <a:pt x="9" y="16"/>
                  </a:lnTo>
                  <a:lnTo>
                    <a:pt x="0"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23" name="Freeform 752"/>
            <p:cNvSpPr>
              <a:spLocks/>
            </p:cNvSpPr>
            <p:nvPr/>
          </p:nvSpPr>
          <p:spPr bwMode="auto">
            <a:xfrm>
              <a:off x="2237" y="2406"/>
              <a:ext cx="22" cy="21"/>
            </a:xfrm>
            <a:custGeom>
              <a:avLst/>
              <a:gdLst>
                <a:gd name="T0" fmla="*/ 0 w 17"/>
                <a:gd name="T1" fmla="*/ 10 h 17"/>
                <a:gd name="T2" fmla="*/ 9 w 17"/>
                <a:gd name="T3" fmla="*/ 0 h 17"/>
                <a:gd name="T4" fmla="*/ 21 w 17"/>
                <a:gd name="T5" fmla="*/ 10 h 17"/>
                <a:gd name="T6" fmla="*/ 12 w 17"/>
                <a:gd name="T7" fmla="*/ 2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7" y="0"/>
                  </a:lnTo>
                  <a:lnTo>
                    <a:pt x="16" y="8"/>
                  </a:lnTo>
                  <a:lnTo>
                    <a:pt x="9" y="16"/>
                  </a:lnTo>
                  <a:lnTo>
                    <a:pt x="0"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24" name="Freeform 753"/>
            <p:cNvSpPr>
              <a:spLocks/>
            </p:cNvSpPr>
            <p:nvPr/>
          </p:nvSpPr>
          <p:spPr bwMode="auto">
            <a:xfrm>
              <a:off x="2246" y="2397"/>
              <a:ext cx="22" cy="21"/>
            </a:xfrm>
            <a:custGeom>
              <a:avLst/>
              <a:gdLst>
                <a:gd name="T0" fmla="*/ 0 w 17"/>
                <a:gd name="T1" fmla="*/ 10 h 17"/>
                <a:gd name="T2" fmla="*/ 8 w 17"/>
                <a:gd name="T3" fmla="*/ 0 h 17"/>
                <a:gd name="T4" fmla="*/ 21 w 17"/>
                <a:gd name="T5" fmla="*/ 10 h 17"/>
                <a:gd name="T6" fmla="*/ 10 w 17"/>
                <a:gd name="T7" fmla="*/ 2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6" y="0"/>
                  </a:lnTo>
                  <a:lnTo>
                    <a:pt x="16" y="8"/>
                  </a:lnTo>
                  <a:lnTo>
                    <a:pt x="8" y="16"/>
                  </a:lnTo>
                  <a:lnTo>
                    <a:pt x="0"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25" name="Freeform 754"/>
            <p:cNvSpPr>
              <a:spLocks/>
            </p:cNvSpPr>
            <p:nvPr/>
          </p:nvSpPr>
          <p:spPr bwMode="auto">
            <a:xfrm>
              <a:off x="2254" y="2387"/>
              <a:ext cx="21" cy="21"/>
            </a:xfrm>
            <a:custGeom>
              <a:avLst/>
              <a:gdLst>
                <a:gd name="T0" fmla="*/ 0 w 17"/>
                <a:gd name="T1" fmla="*/ 10 h 17"/>
                <a:gd name="T2" fmla="*/ 9 w 17"/>
                <a:gd name="T3" fmla="*/ 0 h 17"/>
                <a:gd name="T4" fmla="*/ 20 w 17"/>
                <a:gd name="T5" fmla="*/ 10 h 17"/>
                <a:gd name="T6" fmla="*/ 11 w 17"/>
                <a:gd name="T7" fmla="*/ 2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7" y="0"/>
                  </a:lnTo>
                  <a:lnTo>
                    <a:pt x="16" y="8"/>
                  </a:lnTo>
                  <a:lnTo>
                    <a:pt x="9" y="16"/>
                  </a:lnTo>
                  <a:lnTo>
                    <a:pt x="0"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26" name="Freeform 755"/>
            <p:cNvSpPr>
              <a:spLocks/>
            </p:cNvSpPr>
            <p:nvPr/>
          </p:nvSpPr>
          <p:spPr bwMode="auto">
            <a:xfrm>
              <a:off x="2262" y="2378"/>
              <a:ext cx="22" cy="21"/>
            </a:xfrm>
            <a:custGeom>
              <a:avLst/>
              <a:gdLst>
                <a:gd name="T0" fmla="*/ 0 w 17"/>
                <a:gd name="T1" fmla="*/ 9 h 17"/>
                <a:gd name="T2" fmla="*/ 9 w 17"/>
                <a:gd name="T3" fmla="*/ 0 h 17"/>
                <a:gd name="T4" fmla="*/ 21 w 17"/>
                <a:gd name="T5" fmla="*/ 10 h 17"/>
                <a:gd name="T6" fmla="*/ 10 w 17"/>
                <a:gd name="T7" fmla="*/ 20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7" y="0"/>
                  </a:lnTo>
                  <a:lnTo>
                    <a:pt x="16" y="8"/>
                  </a:lnTo>
                  <a:lnTo>
                    <a:pt x="8" y="16"/>
                  </a:lnTo>
                  <a:lnTo>
                    <a:pt x="0"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27" name="Freeform 756"/>
            <p:cNvSpPr>
              <a:spLocks/>
            </p:cNvSpPr>
            <p:nvPr/>
          </p:nvSpPr>
          <p:spPr bwMode="auto">
            <a:xfrm>
              <a:off x="2271" y="2370"/>
              <a:ext cx="22" cy="21"/>
            </a:xfrm>
            <a:custGeom>
              <a:avLst/>
              <a:gdLst>
                <a:gd name="T0" fmla="*/ 0 w 17"/>
                <a:gd name="T1" fmla="*/ 9 h 17"/>
                <a:gd name="T2" fmla="*/ 10 w 17"/>
                <a:gd name="T3" fmla="*/ 0 h 17"/>
                <a:gd name="T4" fmla="*/ 21 w 17"/>
                <a:gd name="T5" fmla="*/ 11 h 17"/>
                <a:gd name="T6" fmla="*/ 10 w 17"/>
                <a:gd name="T7" fmla="*/ 20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8" y="0"/>
                  </a:lnTo>
                  <a:lnTo>
                    <a:pt x="16" y="9"/>
                  </a:lnTo>
                  <a:lnTo>
                    <a:pt x="8" y="16"/>
                  </a:lnTo>
                  <a:lnTo>
                    <a:pt x="0"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28" name="Freeform 757"/>
            <p:cNvSpPr>
              <a:spLocks/>
            </p:cNvSpPr>
            <p:nvPr/>
          </p:nvSpPr>
          <p:spPr bwMode="auto">
            <a:xfrm>
              <a:off x="2282" y="2362"/>
              <a:ext cx="21" cy="21"/>
            </a:xfrm>
            <a:custGeom>
              <a:avLst/>
              <a:gdLst>
                <a:gd name="T0" fmla="*/ 0 w 17"/>
                <a:gd name="T1" fmla="*/ 7 h 17"/>
                <a:gd name="T2" fmla="*/ 10 w 17"/>
                <a:gd name="T3" fmla="*/ 0 h 17"/>
                <a:gd name="T4" fmla="*/ 20 w 17"/>
                <a:gd name="T5" fmla="*/ 10 h 17"/>
                <a:gd name="T6" fmla="*/ 10 w 17"/>
                <a:gd name="T7" fmla="*/ 20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8" y="0"/>
                  </a:lnTo>
                  <a:lnTo>
                    <a:pt x="16" y="8"/>
                  </a:lnTo>
                  <a:lnTo>
                    <a:pt x="8" y="16"/>
                  </a:lnTo>
                  <a:lnTo>
                    <a:pt x="0"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29" name="Freeform 758"/>
            <p:cNvSpPr>
              <a:spLocks/>
            </p:cNvSpPr>
            <p:nvPr/>
          </p:nvSpPr>
          <p:spPr bwMode="auto">
            <a:xfrm>
              <a:off x="2290" y="2354"/>
              <a:ext cx="22" cy="21"/>
            </a:xfrm>
            <a:custGeom>
              <a:avLst/>
              <a:gdLst>
                <a:gd name="T0" fmla="*/ 0 w 17"/>
                <a:gd name="T1" fmla="*/ 9 h 17"/>
                <a:gd name="T2" fmla="*/ 12 w 17"/>
                <a:gd name="T3" fmla="*/ 0 h 17"/>
                <a:gd name="T4" fmla="*/ 21 w 17"/>
                <a:gd name="T5" fmla="*/ 11 h 17"/>
                <a:gd name="T6" fmla="*/ 10 w 17"/>
                <a:gd name="T7" fmla="*/ 20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9" y="0"/>
                  </a:lnTo>
                  <a:lnTo>
                    <a:pt x="16" y="9"/>
                  </a:lnTo>
                  <a:lnTo>
                    <a:pt x="8" y="16"/>
                  </a:lnTo>
                  <a:lnTo>
                    <a:pt x="0"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30" name="Freeform 759"/>
            <p:cNvSpPr>
              <a:spLocks/>
            </p:cNvSpPr>
            <p:nvPr/>
          </p:nvSpPr>
          <p:spPr bwMode="auto">
            <a:xfrm>
              <a:off x="2301" y="2347"/>
              <a:ext cx="21" cy="22"/>
            </a:xfrm>
            <a:custGeom>
              <a:avLst/>
              <a:gdLst>
                <a:gd name="T0" fmla="*/ 0 w 17"/>
                <a:gd name="T1" fmla="*/ 6 h 17"/>
                <a:gd name="T2" fmla="*/ 11 w 17"/>
                <a:gd name="T3" fmla="*/ 0 h 17"/>
                <a:gd name="T4" fmla="*/ 20 w 17"/>
                <a:gd name="T5" fmla="*/ 12 h 17"/>
                <a:gd name="T6" fmla="*/ 7 w 17"/>
                <a:gd name="T7" fmla="*/ 21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9" y="0"/>
                  </a:lnTo>
                  <a:lnTo>
                    <a:pt x="16" y="9"/>
                  </a:lnTo>
                  <a:lnTo>
                    <a:pt x="6" y="16"/>
                  </a:lnTo>
                  <a:lnTo>
                    <a:pt x="0"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31" name="Freeform 760"/>
            <p:cNvSpPr>
              <a:spLocks/>
            </p:cNvSpPr>
            <p:nvPr/>
          </p:nvSpPr>
          <p:spPr bwMode="auto">
            <a:xfrm>
              <a:off x="2311" y="2339"/>
              <a:ext cx="21" cy="21"/>
            </a:xfrm>
            <a:custGeom>
              <a:avLst/>
              <a:gdLst>
                <a:gd name="T0" fmla="*/ 0 w 17"/>
                <a:gd name="T1" fmla="*/ 9 h 17"/>
                <a:gd name="T2" fmla="*/ 11 w 17"/>
                <a:gd name="T3" fmla="*/ 0 h 17"/>
                <a:gd name="T4" fmla="*/ 20 w 17"/>
                <a:gd name="T5" fmla="*/ 12 h 17"/>
                <a:gd name="T6" fmla="*/ 7 w 17"/>
                <a:gd name="T7" fmla="*/ 20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9" y="0"/>
                  </a:lnTo>
                  <a:lnTo>
                    <a:pt x="16" y="10"/>
                  </a:lnTo>
                  <a:lnTo>
                    <a:pt x="6" y="16"/>
                  </a:lnTo>
                  <a:lnTo>
                    <a:pt x="0"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32" name="Freeform 761"/>
            <p:cNvSpPr>
              <a:spLocks/>
            </p:cNvSpPr>
            <p:nvPr/>
          </p:nvSpPr>
          <p:spPr bwMode="auto">
            <a:xfrm>
              <a:off x="2321" y="2333"/>
              <a:ext cx="21" cy="21"/>
            </a:xfrm>
            <a:custGeom>
              <a:avLst/>
              <a:gdLst>
                <a:gd name="T0" fmla="*/ 0 w 17"/>
                <a:gd name="T1" fmla="*/ 6 h 17"/>
                <a:gd name="T2" fmla="*/ 12 w 17"/>
                <a:gd name="T3" fmla="*/ 0 h 17"/>
                <a:gd name="T4" fmla="*/ 20 w 17"/>
                <a:gd name="T5" fmla="*/ 11 h 17"/>
                <a:gd name="T6" fmla="*/ 7 w 17"/>
                <a:gd name="T7" fmla="*/ 2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0" y="0"/>
                  </a:lnTo>
                  <a:lnTo>
                    <a:pt x="16" y="9"/>
                  </a:lnTo>
                  <a:lnTo>
                    <a:pt x="6" y="16"/>
                  </a:lnTo>
                  <a:lnTo>
                    <a:pt x="0"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33" name="Freeform 762"/>
            <p:cNvSpPr>
              <a:spLocks/>
            </p:cNvSpPr>
            <p:nvPr/>
          </p:nvSpPr>
          <p:spPr bwMode="auto">
            <a:xfrm>
              <a:off x="2332" y="2326"/>
              <a:ext cx="22" cy="21"/>
            </a:xfrm>
            <a:custGeom>
              <a:avLst/>
              <a:gdLst>
                <a:gd name="T0" fmla="*/ 0 w 17"/>
                <a:gd name="T1" fmla="*/ 6 h 17"/>
                <a:gd name="T2" fmla="*/ 12 w 17"/>
                <a:gd name="T3" fmla="*/ 0 h 17"/>
                <a:gd name="T4" fmla="*/ 21 w 17"/>
                <a:gd name="T5" fmla="*/ 12 h 17"/>
                <a:gd name="T6" fmla="*/ 6 w 17"/>
                <a:gd name="T7" fmla="*/ 2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9" y="0"/>
                  </a:lnTo>
                  <a:lnTo>
                    <a:pt x="16" y="10"/>
                  </a:lnTo>
                  <a:lnTo>
                    <a:pt x="5" y="16"/>
                  </a:lnTo>
                  <a:lnTo>
                    <a:pt x="0"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34" name="Freeform 763"/>
            <p:cNvSpPr>
              <a:spLocks/>
            </p:cNvSpPr>
            <p:nvPr/>
          </p:nvSpPr>
          <p:spPr bwMode="auto">
            <a:xfrm>
              <a:off x="2342" y="2319"/>
              <a:ext cx="22" cy="21"/>
            </a:xfrm>
            <a:custGeom>
              <a:avLst/>
              <a:gdLst>
                <a:gd name="T0" fmla="*/ 0 w 17"/>
                <a:gd name="T1" fmla="*/ 7 h 17"/>
                <a:gd name="T2" fmla="*/ 12 w 17"/>
                <a:gd name="T3" fmla="*/ 0 h 17"/>
                <a:gd name="T4" fmla="*/ 21 w 17"/>
                <a:gd name="T5" fmla="*/ 12 h 17"/>
                <a:gd name="T6" fmla="*/ 8 w 17"/>
                <a:gd name="T7" fmla="*/ 20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9" y="0"/>
                  </a:lnTo>
                  <a:lnTo>
                    <a:pt x="16" y="10"/>
                  </a:lnTo>
                  <a:lnTo>
                    <a:pt x="6" y="16"/>
                  </a:lnTo>
                  <a:lnTo>
                    <a:pt x="0"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35" name="Freeform 764"/>
            <p:cNvSpPr>
              <a:spLocks/>
            </p:cNvSpPr>
            <p:nvPr/>
          </p:nvSpPr>
          <p:spPr bwMode="auto">
            <a:xfrm>
              <a:off x="2353" y="2313"/>
              <a:ext cx="21" cy="21"/>
            </a:xfrm>
            <a:custGeom>
              <a:avLst/>
              <a:gdLst>
                <a:gd name="T0" fmla="*/ 0 w 17"/>
                <a:gd name="T1" fmla="*/ 6 h 17"/>
                <a:gd name="T2" fmla="*/ 11 w 17"/>
                <a:gd name="T3" fmla="*/ 0 h 17"/>
                <a:gd name="T4" fmla="*/ 20 w 17"/>
                <a:gd name="T5" fmla="*/ 12 h 17"/>
                <a:gd name="T6" fmla="*/ 7 w 17"/>
                <a:gd name="T7" fmla="*/ 2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9" y="0"/>
                  </a:lnTo>
                  <a:lnTo>
                    <a:pt x="16" y="10"/>
                  </a:lnTo>
                  <a:lnTo>
                    <a:pt x="6" y="16"/>
                  </a:lnTo>
                  <a:lnTo>
                    <a:pt x="0"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36" name="Freeform 765"/>
            <p:cNvSpPr>
              <a:spLocks/>
            </p:cNvSpPr>
            <p:nvPr/>
          </p:nvSpPr>
          <p:spPr bwMode="auto">
            <a:xfrm>
              <a:off x="2364" y="2307"/>
              <a:ext cx="22" cy="21"/>
            </a:xfrm>
            <a:custGeom>
              <a:avLst/>
              <a:gdLst>
                <a:gd name="T0" fmla="*/ 0 w 17"/>
                <a:gd name="T1" fmla="*/ 6 h 17"/>
                <a:gd name="T2" fmla="*/ 13 w 17"/>
                <a:gd name="T3" fmla="*/ 0 h 17"/>
                <a:gd name="T4" fmla="*/ 21 w 17"/>
                <a:gd name="T5" fmla="*/ 12 h 17"/>
                <a:gd name="T6" fmla="*/ 8 w 17"/>
                <a:gd name="T7" fmla="*/ 2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0" y="0"/>
                  </a:lnTo>
                  <a:lnTo>
                    <a:pt x="16" y="10"/>
                  </a:lnTo>
                  <a:lnTo>
                    <a:pt x="6" y="16"/>
                  </a:lnTo>
                  <a:lnTo>
                    <a:pt x="0"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37" name="Freeform 766"/>
            <p:cNvSpPr>
              <a:spLocks/>
            </p:cNvSpPr>
            <p:nvPr/>
          </p:nvSpPr>
          <p:spPr bwMode="auto">
            <a:xfrm>
              <a:off x="2377" y="2302"/>
              <a:ext cx="21" cy="21"/>
            </a:xfrm>
            <a:custGeom>
              <a:avLst/>
              <a:gdLst>
                <a:gd name="T0" fmla="*/ 0 w 17"/>
                <a:gd name="T1" fmla="*/ 5 h 17"/>
                <a:gd name="T2" fmla="*/ 14 w 17"/>
                <a:gd name="T3" fmla="*/ 0 h 17"/>
                <a:gd name="T4" fmla="*/ 20 w 17"/>
                <a:gd name="T5" fmla="*/ 14 h 17"/>
                <a:gd name="T6" fmla="*/ 7 w 17"/>
                <a:gd name="T7" fmla="*/ 2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1" y="0"/>
                  </a:lnTo>
                  <a:lnTo>
                    <a:pt x="16" y="11"/>
                  </a:lnTo>
                  <a:lnTo>
                    <a:pt x="6"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38" name="Freeform 767"/>
            <p:cNvSpPr>
              <a:spLocks/>
            </p:cNvSpPr>
            <p:nvPr/>
          </p:nvSpPr>
          <p:spPr bwMode="auto">
            <a:xfrm>
              <a:off x="2388" y="2296"/>
              <a:ext cx="22" cy="21"/>
            </a:xfrm>
            <a:custGeom>
              <a:avLst/>
              <a:gdLst>
                <a:gd name="T0" fmla="*/ 0 w 17"/>
                <a:gd name="T1" fmla="*/ 6 h 17"/>
                <a:gd name="T2" fmla="*/ 13 w 17"/>
                <a:gd name="T3" fmla="*/ 0 h 17"/>
                <a:gd name="T4" fmla="*/ 21 w 17"/>
                <a:gd name="T5" fmla="*/ 12 h 17"/>
                <a:gd name="T6" fmla="*/ 5 w 17"/>
                <a:gd name="T7" fmla="*/ 2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0" y="0"/>
                  </a:lnTo>
                  <a:lnTo>
                    <a:pt x="16" y="10"/>
                  </a:lnTo>
                  <a:lnTo>
                    <a:pt x="4" y="16"/>
                  </a:lnTo>
                  <a:lnTo>
                    <a:pt x="0"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39" name="Freeform 768"/>
            <p:cNvSpPr>
              <a:spLocks/>
            </p:cNvSpPr>
            <p:nvPr/>
          </p:nvSpPr>
          <p:spPr bwMode="auto">
            <a:xfrm>
              <a:off x="2400" y="2291"/>
              <a:ext cx="21" cy="21"/>
            </a:xfrm>
            <a:custGeom>
              <a:avLst/>
              <a:gdLst>
                <a:gd name="T0" fmla="*/ 0 w 17"/>
                <a:gd name="T1" fmla="*/ 5 h 17"/>
                <a:gd name="T2" fmla="*/ 12 w 17"/>
                <a:gd name="T3" fmla="*/ 0 h 17"/>
                <a:gd name="T4" fmla="*/ 20 w 17"/>
                <a:gd name="T5" fmla="*/ 14 h 17"/>
                <a:gd name="T6" fmla="*/ 6 w 17"/>
                <a:gd name="T7" fmla="*/ 2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0" y="0"/>
                  </a:lnTo>
                  <a:lnTo>
                    <a:pt x="16" y="11"/>
                  </a:lnTo>
                  <a:lnTo>
                    <a:pt x="5"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40" name="Freeform 769"/>
            <p:cNvSpPr>
              <a:spLocks/>
            </p:cNvSpPr>
            <p:nvPr/>
          </p:nvSpPr>
          <p:spPr bwMode="auto">
            <a:xfrm>
              <a:off x="2412" y="2286"/>
              <a:ext cx="22" cy="21"/>
            </a:xfrm>
            <a:custGeom>
              <a:avLst/>
              <a:gdLst>
                <a:gd name="T0" fmla="*/ 0 w 17"/>
                <a:gd name="T1" fmla="*/ 5 h 17"/>
                <a:gd name="T2" fmla="*/ 14 w 17"/>
                <a:gd name="T3" fmla="*/ 0 h 17"/>
                <a:gd name="T4" fmla="*/ 21 w 17"/>
                <a:gd name="T5" fmla="*/ 14 h 17"/>
                <a:gd name="T6" fmla="*/ 8 w 17"/>
                <a:gd name="T7" fmla="*/ 2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1" y="0"/>
                  </a:lnTo>
                  <a:lnTo>
                    <a:pt x="16" y="11"/>
                  </a:lnTo>
                  <a:lnTo>
                    <a:pt x="6"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41" name="Freeform 770"/>
            <p:cNvSpPr>
              <a:spLocks/>
            </p:cNvSpPr>
            <p:nvPr/>
          </p:nvSpPr>
          <p:spPr bwMode="auto">
            <a:xfrm>
              <a:off x="2424" y="2281"/>
              <a:ext cx="21" cy="21"/>
            </a:xfrm>
            <a:custGeom>
              <a:avLst/>
              <a:gdLst>
                <a:gd name="T0" fmla="*/ 0 w 17"/>
                <a:gd name="T1" fmla="*/ 5 h 17"/>
                <a:gd name="T2" fmla="*/ 15 w 17"/>
                <a:gd name="T3" fmla="*/ 0 h 17"/>
                <a:gd name="T4" fmla="*/ 20 w 17"/>
                <a:gd name="T5" fmla="*/ 14 h 17"/>
                <a:gd name="T6" fmla="*/ 5 w 17"/>
                <a:gd name="T7" fmla="*/ 2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2" y="0"/>
                  </a:lnTo>
                  <a:lnTo>
                    <a:pt x="16" y="11"/>
                  </a:lnTo>
                  <a:lnTo>
                    <a:pt x="4"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42" name="Freeform 771"/>
            <p:cNvSpPr>
              <a:spLocks/>
            </p:cNvSpPr>
            <p:nvPr/>
          </p:nvSpPr>
          <p:spPr bwMode="auto">
            <a:xfrm>
              <a:off x="2438" y="2277"/>
              <a:ext cx="21" cy="21"/>
            </a:xfrm>
            <a:custGeom>
              <a:avLst/>
              <a:gdLst>
                <a:gd name="T0" fmla="*/ 0 w 17"/>
                <a:gd name="T1" fmla="*/ 4 h 17"/>
                <a:gd name="T2" fmla="*/ 14 w 17"/>
                <a:gd name="T3" fmla="*/ 0 h 17"/>
                <a:gd name="T4" fmla="*/ 20 w 17"/>
                <a:gd name="T5" fmla="*/ 15 h 17"/>
                <a:gd name="T6" fmla="*/ 4 w 17"/>
                <a:gd name="T7" fmla="*/ 20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1" y="0"/>
                  </a:lnTo>
                  <a:lnTo>
                    <a:pt x="16" y="12"/>
                  </a:lnTo>
                  <a:lnTo>
                    <a:pt x="3" y="16"/>
                  </a:lnTo>
                  <a:lnTo>
                    <a:pt x="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43" name="Freeform 772"/>
            <p:cNvSpPr>
              <a:spLocks/>
            </p:cNvSpPr>
            <p:nvPr/>
          </p:nvSpPr>
          <p:spPr bwMode="auto">
            <a:xfrm>
              <a:off x="2449" y="2272"/>
              <a:ext cx="22" cy="21"/>
            </a:xfrm>
            <a:custGeom>
              <a:avLst/>
              <a:gdLst>
                <a:gd name="T0" fmla="*/ 0 w 17"/>
                <a:gd name="T1" fmla="*/ 5 h 17"/>
                <a:gd name="T2" fmla="*/ 16 w 17"/>
                <a:gd name="T3" fmla="*/ 0 h 17"/>
                <a:gd name="T4" fmla="*/ 21 w 17"/>
                <a:gd name="T5" fmla="*/ 15 h 17"/>
                <a:gd name="T6" fmla="*/ 5 w 17"/>
                <a:gd name="T7" fmla="*/ 20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2" y="0"/>
                  </a:lnTo>
                  <a:lnTo>
                    <a:pt x="16" y="12"/>
                  </a:lnTo>
                  <a:lnTo>
                    <a:pt x="4" y="16"/>
                  </a:lnTo>
                  <a:lnTo>
                    <a:pt x="0"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44" name="Freeform 773"/>
            <p:cNvSpPr>
              <a:spLocks/>
            </p:cNvSpPr>
            <p:nvPr/>
          </p:nvSpPr>
          <p:spPr bwMode="auto">
            <a:xfrm>
              <a:off x="2463" y="2268"/>
              <a:ext cx="22" cy="21"/>
            </a:xfrm>
            <a:custGeom>
              <a:avLst/>
              <a:gdLst>
                <a:gd name="T0" fmla="*/ 0 w 17"/>
                <a:gd name="T1" fmla="*/ 4 h 17"/>
                <a:gd name="T2" fmla="*/ 16 w 17"/>
                <a:gd name="T3" fmla="*/ 0 h 17"/>
                <a:gd name="T4" fmla="*/ 21 w 17"/>
                <a:gd name="T5" fmla="*/ 15 h 17"/>
                <a:gd name="T6" fmla="*/ 4 w 17"/>
                <a:gd name="T7" fmla="*/ 20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2" y="0"/>
                  </a:lnTo>
                  <a:lnTo>
                    <a:pt x="16" y="12"/>
                  </a:lnTo>
                  <a:lnTo>
                    <a:pt x="3" y="16"/>
                  </a:lnTo>
                  <a:lnTo>
                    <a:pt x="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45" name="Freeform 774"/>
            <p:cNvSpPr>
              <a:spLocks/>
            </p:cNvSpPr>
            <p:nvPr/>
          </p:nvSpPr>
          <p:spPr bwMode="auto">
            <a:xfrm>
              <a:off x="2476" y="2265"/>
              <a:ext cx="21" cy="21"/>
            </a:xfrm>
            <a:custGeom>
              <a:avLst/>
              <a:gdLst>
                <a:gd name="T0" fmla="*/ 0 w 17"/>
                <a:gd name="T1" fmla="*/ 4 h 17"/>
                <a:gd name="T2" fmla="*/ 15 w 17"/>
                <a:gd name="T3" fmla="*/ 0 h 17"/>
                <a:gd name="T4" fmla="*/ 20 w 17"/>
                <a:gd name="T5" fmla="*/ 15 h 17"/>
                <a:gd name="T6" fmla="*/ 4 w 17"/>
                <a:gd name="T7" fmla="*/ 20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2" y="0"/>
                  </a:lnTo>
                  <a:lnTo>
                    <a:pt x="16" y="12"/>
                  </a:lnTo>
                  <a:lnTo>
                    <a:pt x="3" y="16"/>
                  </a:lnTo>
                  <a:lnTo>
                    <a:pt x="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46" name="Freeform 775"/>
            <p:cNvSpPr>
              <a:spLocks/>
            </p:cNvSpPr>
            <p:nvPr/>
          </p:nvSpPr>
          <p:spPr bwMode="auto">
            <a:xfrm>
              <a:off x="2490" y="2261"/>
              <a:ext cx="21" cy="21"/>
            </a:xfrm>
            <a:custGeom>
              <a:avLst/>
              <a:gdLst>
                <a:gd name="T0" fmla="*/ 0 w 17"/>
                <a:gd name="T1" fmla="*/ 4 h 17"/>
                <a:gd name="T2" fmla="*/ 16 w 17"/>
                <a:gd name="T3" fmla="*/ 0 h 17"/>
                <a:gd name="T4" fmla="*/ 20 w 17"/>
                <a:gd name="T5" fmla="*/ 16 h 17"/>
                <a:gd name="T6" fmla="*/ 4 w 17"/>
                <a:gd name="T7" fmla="*/ 20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3" y="0"/>
                  </a:lnTo>
                  <a:lnTo>
                    <a:pt x="16" y="13"/>
                  </a:lnTo>
                  <a:lnTo>
                    <a:pt x="3" y="16"/>
                  </a:lnTo>
                  <a:lnTo>
                    <a:pt x="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47" name="Freeform 776"/>
            <p:cNvSpPr>
              <a:spLocks/>
            </p:cNvSpPr>
            <p:nvPr/>
          </p:nvSpPr>
          <p:spPr bwMode="auto">
            <a:xfrm>
              <a:off x="2504" y="2258"/>
              <a:ext cx="21" cy="21"/>
            </a:xfrm>
            <a:custGeom>
              <a:avLst/>
              <a:gdLst>
                <a:gd name="T0" fmla="*/ 0 w 17"/>
                <a:gd name="T1" fmla="*/ 2 h 17"/>
                <a:gd name="T2" fmla="*/ 16 w 17"/>
                <a:gd name="T3" fmla="*/ 0 h 17"/>
                <a:gd name="T4" fmla="*/ 20 w 17"/>
                <a:gd name="T5" fmla="*/ 16 h 17"/>
                <a:gd name="T6" fmla="*/ 2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3"/>
                  </a:lnTo>
                  <a:lnTo>
                    <a:pt x="2"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48" name="Freeform 777"/>
            <p:cNvSpPr>
              <a:spLocks/>
            </p:cNvSpPr>
            <p:nvPr/>
          </p:nvSpPr>
          <p:spPr bwMode="auto">
            <a:xfrm>
              <a:off x="2518" y="2256"/>
              <a:ext cx="21" cy="21"/>
            </a:xfrm>
            <a:custGeom>
              <a:avLst/>
              <a:gdLst>
                <a:gd name="T0" fmla="*/ 0 w 17"/>
                <a:gd name="T1" fmla="*/ 2 h 17"/>
                <a:gd name="T2" fmla="*/ 15 w 17"/>
                <a:gd name="T3" fmla="*/ 0 h 17"/>
                <a:gd name="T4" fmla="*/ 20 w 17"/>
                <a:gd name="T5" fmla="*/ 15 h 17"/>
                <a:gd name="T6" fmla="*/ 2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2" y="0"/>
                  </a:lnTo>
                  <a:lnTo>
                    <a:pt x="16" y="12"/>
                  </a:lnTo>
                  <a:lnTo>
                    <a:pt x="2"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49" name="Freeform 778"/>
            <p:cNvSpPr>
              <a:spLocks/>
            </p:cNvSpPr>
            <p:nvPr/>
          </p:nvSpPr>
          <p:spPr bwMode="auto">
            <a:xfrm>
              <a:off x="2531" y="2253"/>
              <a:ext cx="22" cy="22"/>
            </a:xfrm>
            <a:custGeom>
              <a:avLst/>
              <a:gdLst>
                <a:gd name="T0" fmla="*/ 0 w 17"/>
                <a:gd name="T1" fmla="*/ 3 h 17"/>
                <a:gd name="T2" fmla="*/ 17 w 17"/>
                <a:gd name="T3" fmla="*/ 0 h 17"/>
                <a:gd name="T4" fmla="*/ 21 w 17"/>
                <a:gd name="T5" fmla="*/ 17 h 17"/>
                <a:gd name="T6" fmla="*/ 4 w 17"/>
                <a:gd name="T7" fmla="*/ 21 h 17"/>
                <a:gd name="T8" fmla="*/ 0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3"/>
                  </a:lnTo>
                  <a:lnTo>
                    <a:pt x="3"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50" name="Freeform 779"/>
            <p:cNvSpPr>
              <a:spLocks/>
            </p:cNvSpPr>
            <p:nvPr/>
          </p:nvSpPr>
          <p:spPr bwMode="auto">
            <a:xfrm>
              <a:off x="2545" y="2251"/>
              <a:ext cx="22" cy="21"/>
            </a:xfrm>
            <a:custGeom>
              <a:avLst/>
              <a:gdLst>
                <a:gd name="T0" fmla="*/ 0 w 17"/>
                <a:gd name="T1" fmla="*/ 2 h 17"/>
                <a:gd name="T2" fmla="*/ 18 w 17"/>
                <a:gd name="T3" fmla="*/ 0 h 17"/>
                <a:gd name="T4" fmla="*/ 21 w 17"/>
                <a:gd name="T5" fmla="*/ 16 h 17"/>
                <a:gd name="T6" fmla="*/ 3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3"/>
                  </a:lnTo>
                  <a:lnTo>
                    <a:pt x="2"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51" name="Freeform 780"/>
            <p:cNvSpPr>
              <a:spLocks/>
            </p:cNvSpPr>
            <p:nvPr/>
          </p:nvSpPr>
          <p:spPr bwMode="auto">
            <a:xfrm>
              <a:off x="2561" y="2249"/>
              <a:ext cx="21" cy="21"/>
            </a:xfrm>
            <a:custGeom>
              <a:avLst/>
              <a:gdLst>
                <a:gd name="T0" fmla="*/ 0 w 17"/>
                <a:gd name="T1" fmla="*/ 2 h 17"/>
                <a:gd name="T2" fmla="*/ 16 w 17"/>
                <a:gd name="T3" fmla="*/ 0 h 17"/>
                <a:gd name="T4" fmla="*/ 20 w 17"/>
                <a:gd name="T5" fmla="*/ 17 h 17"/>
                <a:gd name="T6" fmla="*/ 1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4"/>
                  </a:lnTo>
                  <a:lnTo>
                    <a:pt x="1"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52" name="Freeform 781"/>
            <p:cNvSpPr>
              <a:spLocks/>
            </p:cNvSpPr>
            <p:nvPr/>
          </p:nvSpPr>
          <p:spPr bwMode="auto">
            <a:xfrm>
              <a:off x="2573" y="2247"/>
              <a:ext cx="22" cy="21"/>
            </a:xfrm>
            <a:custGeom>
              <a:avLst/>
              <a:gdLst>
                <a:gd name="T0" fmla="*/ 0 w 17"/>
                <a:gd name="T1" fmla="*/ 1 h 17"/>
                <a:gd name="T2" fmla="*/ 17 w 17"/>
                <a:gd name="T3" fmla="*/ 0 h 17"/>
                <a:gd name="T4" fmla="*/ 21 w 17"/>
                <a:gd name="T5" fmla="*/ 16 h 17"/>
                <a:gd name="T6" fmla="*/ 3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3" y="0"/>
                  </a:lnTo>
                  <a:lnTo>
                    <a:pt x="16" y="13"/>
                  </a:lnTo>
                  <a:lnTo>
                    <a:pt x="2"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53" name="Freeform 782"/>
            <p:cNvSpPr>
              <a:spLocks/>
            </p:cNvSpPr>
            <p:nvPr/>
          </p:nvSpPr>
          <p:spPr bwMode="auto">
            <a:xfrm>
              <a:off x="2587" y="2245"/>
              <a:ext cx="22" cy="21"/>
            </a:xfrm>
            <a:custGeom>
              <a:avLst/>
              <a:gdLst>
                <a:gd name="T0" fmla="*/ 0 w 17"/>
                <a:gd name="T1" fmla="*/ 2 h 17"/>
                <a:gd name="T2" fmla="*/ 17 w 17"/>
                <a:gd name="T3" fmla="*/ 0 h 17"/>
                <a:gd name="T4" fmla="*/ 21 w 17"/>
                <a:gd name="T5" fmla="*/ 16 h 17"/>
                <a:gd name="T6" fmla="*/ 3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3"/>
                  </a:lnTo>
                  <a:lnTo>
                    <a:pt x="2"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54" name="Freeform 783"/>
            <p:cNvSpPr>
              <a:spLocks/>
            </p:cNvSpPr>
            <p:nvPr/>
          </p:nvSpPr>
          <p:spPr bwMode="auto">
            <a:xfrm>
              <a:off x="2601" y="2244"/>
              <a:ext cx="22" cy="21"/>
            </a:xfrm>
            <a:custGeom>
              <a:avLst/>
              <a:gdLst>
                <a:gd name="T0" fmla="*/ 0 w 17"/>
                <a:gd name="T1" fmla="*/ 1 h 17"/>
                <a:gd name="T2" fmla="*/ 17 w 17"/>
                <a:gd name="T3" fmla="*/ 0 h 17"/>
                <a:gd name="T4" fmla="*/ 21 w 17"/>
                <a:gd name="T5" fmla="*/ 20 h 17"/>
                <a:gd name="T6" fmla="*/ 3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3" y="0"/>
                  </a:lnTo>
                  <a:lnTo>
                    <a:pt x="16" y="16"/>
                  </a:lnTo>
                  <a:lnTo>
                    <a:pt x="2"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55" name="Freeform 784"/>
            <p:cNvSpPr>
              <a:spLocks/>
            </p:cNvSpPr>
            <p:nvPr/>
          </p:nvSpPr>
          <p:spPr bwMode="auto">
            <a:xfrm>
              <a:off x="2615" y="2242"/>
              <a:ext cx="22" cy="21"/>
            </a:xfrm>
            <a:custGeom>
              <a:avLst/>
              <a:gdLst>
                <a:gd name="T0" fmla="*/ 0 w 17"/>
                <a:gd name="T1" fmla="*/ 1 h 17"/>
                <a:gd name="T2" fmla="*/ 18 w 17"/>
                <a:gd name="T3" fmla="*/ 0 h 17"/>
                <a:gd name="T4" fmla="*/ 21 w 17"/>
                <a:gd name="T5" fmla="*/ 16 h 17"/>
                <a:gd name="T6" fmla="*/ 3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3"/>
                  </a:lnTo>
                  <a:lnTo>
                    <a:pt x="2"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56" name="Freeform 785"/>
            <p:cNvSpPr>
              <a:spLocks/>
            </p:cNvSpPr>
            <p:nvPr/>
          </p:nvSpPr>
          <p:spPr bwMode="auto">
            <a:xfrm>
              <a:off x="2629" y="2240"/>
              <a:ext cx="22" cy="21"/>
            </a:xfrm>
            <a:custGeom>
              <a:avLst/>
              <a:gdLst>
                <a:gd name="T0" fmla="*/ 0 w 17"/>
                <a:gd name="T1" fmla="*/ 2 h 17"/>
                <a:gd name="T2" fmla="*/ 21 w 17"/>
                <a:gd name="T3" fmla="*/ 0 h 17"/>
                <a:gd name="T4" fmla="*/ 21 w 17"/>
                <a:gd name="T5" fmla="*/ 17 h 17"/>
                <a:gd name="T6" fmla="*/ 1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6" y="0"/>
                  </a:lnTo>
                  <a:lnTo>
                    <a:pt x="16" y="14"/>
                  </a:lnTo>
                  <a:lnTo>
                    <a:pt x="1"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57" name="Freeform 786"/>
            <p:cNvSpPr>
              <a:spLocks/>
            </p:cNvSpPr>
            <p:nvPr/>
          </p:nvSpPr>
          <p:spPr bwMode="auto">
            <a:xfrm>
              <a:off x="2643" y="2239"/>
              <a:ext cx="22" cy="21"/>
            </a:xfrm>
            <a:custGeom>
              <a:avLst/>
              <a:gdLst>
                <a:gd name="T0" fmla="*/ 0 w 17"/>
                <a:gd name="T1" fmla="*/ 1 h 17"/>
                <a:gd name="T2" fmla="*/ 18 w 17"/>
                <a:gd name="T3" fmla="*/ 0 h 17"/>
                <a:gd name="T4" fmla="*/ 21 w 17"/>
                <a:gd name="T5" fmla="*/ 17 h 17"/>
                <a:gd name="T6" fmla="*/ 0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4"/>
                  </a:lnTo>
                  <a:lnTo>
                    <a:pt x="0"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58" name="Freeform 787"/>
            <p:cNvSpPr>
              <a:spLocks/>
            </p:cNvSpPr>
            <p:nvPr/>
          </p:nvSpPr>
          <p:spPr bwMode="auto">
            <a:xfrm>
              <a:off x="2656" y="2239"/>
              <a:ext cx="21" cy="21"/>
            </a:xfrm>
            <a:custGeom>
              <a:avLst/>
              <a:gdLst>
                <a:gd name="T0" fmla="*/ 0 w 17"/>
                <a:gd name="T1" fmla="*/ 0 h 17"/>
                <a:gd name="T2" fmla="*/ 16 w 17"/>
                <a:gd name="T3" fmla="*/ 0 h 17"/>
                <a:gd name="T4" fmla="*/ 20 w 17"/>
                <a:gd name="T5" fmla="*/ 17 h 17"/>
                <a:gd name="T6" fmla="*/ 1 w 17"/>
                <a:gd name="T7" fmla="*/ 2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3" y="0"/>
                  </a:lnTo>
                  <a:lnTo>
                    <a:pt x="16" y="14"/>
                  </a:lnTo>
                  <a:lnTo>
                    <a:pt x="1" y="16"/>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59" name="Freeform 788"/>
            <p:cNvSpPr>
              <a:spLocks/>
            </p:cNvSpPr>
            <p:nvPr/>
          </p:nvSpPr>
          <p:spPr bwMode="auto">
            <a:xfrm>
              <a:off x="2669" y="2237"/>
              <a:ext cx="21" cy="21"/>
            </a:xfrm>
            <a:custGeom>
              <a:avLst/>
              <a:gdLst>
                <a:gd name="T0" fmla="*/ 0 w 17"/>
                <a:gd name="T1" fmla="*/ 1 h 17"/>
                <a:gd name="T2" fmla="*/ 20 w 17"/>
                <a:gd name="T3" fmla="*/ 0 h 17"/>
                <a:gd name="T4" fmla="*/ 20 w 17"/>
                <a:gd name="T5" fmla="*/ 17 h 17"/>
                <a:gd name="T6" fmla="*/ 2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6" y="0"/>
                  </a:lnTo>
                  <a:lnTo>
                    <a:pt x="16" y="14"/>
                  </a:lnTo>
                  <a:lnTo>
                    <a:pt x="2"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60" name="Freeform 789"/>
            <p:cNvSpPr>
              <a:spLocks/>
            </p:cNvSpPr>
            <p:nvPr/>
          </p:nvSpPr>
          <p:spPr bwMode="auto">
            <a:xfrm>
              <a:off x="2684" y="2235"/>
              <a:ext cx="21" cy="21"/>
            </a:xfrm>
            <a:custGeom>
              <a:avLst/>
              <a:gdLst>
                <a:gd name="T0" fmla="*/ 0 w 17"/>
                <a:gd name="T1" fmla="*/ 2 h 17"/>
                <a:gd name="T2" fmla="*/ 17 w 17"/>
                <a:gd name="T3" fmla="*/ 0 h 17"/>
                <a:gd name="T4" fmla="*/ 20 w 17"/>
                <a:gd name="T5" fmla="*/ 17 h 17"/>
                <a:gd name="T6" fmla="*/ 0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4"/>
                  </a:lnTo>
                  <a:lnTo>
                    <a:pt x="0"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61" name="Freeform 790"/>
            <p:cNvSpPr>
              <a:spLocks/>
            </p:cNvSpPr>
            <p:nvPr/>
          </p:nvSpPr>
          <p:spPr bwMode="auto">
            <a:xfrm>
              <a:off x="2696" y="2235"/>
              <a:ext cx="22" cy="21"/>
            </a:xfrm>
            <a:custGeom>
              <a:avLst/>
              <a:gdLst>
                <a:gd name="T0" fmla="*/ 0 w 17"/>
                <a:gd name="T1" fmla="*/ 0 h 17"/>
                <a:gd name="T2" fmla="*/ 18 w 17"/>
                <a:gd name="T3" fmla="*/ 0 h 17"/>
                <a:gd name="T4" fmla="*/ 21 w 17"/>
                <a:gd name="T5" fmla="*/ 17 h 17"/>
                <a:gd name="T6" fmla="*/ 1 w 17"/>
                <a:gd name="T7" fmla="*/ 2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4" y="0"/>
                  </a:lnTo>
                  <a:lnTo>
                    <a:pt x="16" y="14"/>
                  </a:lnTo>
                  <a:lnTo>
                    <a:pt x="1" y="16"/>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62" name="Freeform 791"/>
            <p:cNvSpPr>
              <a:spLocks/>
            </p:cNvSpPr>
            <p:nvPr/>
          </p:nvSpPr>
          <p:spPr bwMode="auto">
            <a:xfrm>
              <a:off x="2710" y="2234"/>
              <a:ext cx="22" cy="21"/>
            </a:xfrm>
            <a:custGeom>
              <a:avLst/>
              <a:gdLst>
                <a:gd name="T0" fmla="*/ 0 w 17"/>
                <a:gd name="T1" fmla="*/ 1 h 17"/>
                <a:gd name="T2" fmla="*/ 18 w 17"/>
                <a:gd name="T3" fmla="*/ 0 h 17"/>
                <a:gd name="T4" fmla="*/ 21 w 17"/>
                <a:gd name="T5" fmla="*/ 20 h 17"/>
                <a:gd name="T6" fmla="*/ 1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6"/>
                  </a:lnTo>
                  <a:lnTo>
                    <a:pt x="1"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63" name="Freeform 792"/>
            <p:cNvSpPr>
              <a:spLocks/>
            </p:cNvSpPr>
            <p:nvPr/>
          </p:nvSpPr>
          <p:spPr bwMode="auto">
            <a:xfrm>
              <a:off x="2724" y="2234"/>
              <a:ext cx="22" cy="21"/>
            </a:xfrm>
            <a:custGeom>
              <a:avLst/>
              <a:gdLst>
                <a:gd name="T0" fmla="*/ 0 w 17"/>
                <a:gd name="T1" fmla="*/ 0 h 17"/>
                <a:gd name="T2" fmla="*/ 18 w 17"/>
                <a:gd name="T3" fmla="*/ 0 h 17"/>
                <a:gd name="T4" fmla="*/ 21 w 17"/>
                <a:gd name="T5" fmla="*/ 17 h 17"/>
                <a:gd name="T6" fmla="*/ 1 w 17"/>
                <a:gd name="T7" fmla="*/ 2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4" y="0"/>
                  </a:lnTo>
                  <a:lnTo>
                    <a:pt x="16" y="14"/>
                  </a:lnTo>
                  <a:lnTo>
                    <a:pt x="1" y="16"/>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64" name="Freeform 793"/>
            <p:cNvSpPr>
              <a:spLocks/>
            </p:cNvSpPr>
            <p:nvPr/>
          </p:nvSpPr>
          <p:spPr bwMode="auto">
            <a:xfrm>
              <a:off x="2740" y="2231"/>
              <a:ext cx="21" cy="21"/>
            </a:xfrm>
            <a:custGeom>
              <a:avLst/>
              <a:gdLst>
                <a:gd name="T0" fmla="*/ 0 w 17"/>
                <a:gd name="T1" fmla="*/ 2 h 17"/>
                <a:gd name="T2" fmla="*/ 17 w 17"/>
                <a:gd name="T3" fmla="*/ 0 h 17"/>
                <a:gd name="T4" fmla="*/ 20 w 17"/>
                <a:gd name="T5" fmla="*/ 17 h 17"/>
                <a:gd name="T6" fmla="*/ 1 w 17"/>
                <a:gd name="T7" fmla="*/ 20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4"/>
                  </a:lnTo>
                  <a:lnTo>
                    <a:pt x="1"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65" name="Freeform 794"/>
            <p:cNvSpPr>
              <a:spLocks/>
            </p:cNvSpPr>
            <p:nvPr/>
          </p:nvSpPr>
          <p:spPr bwMode="auto">
            <a:xfrm>
              <a:off x="2757" y="2230"/>
              <a:ext cx="22" cy="21"/>
            </a:xfrm>
            <a:custGeom>
              <a:avLst/>
              <a:gdLst>
                <a:gd name="T0" fmla="*/ 0 w 17"/>
                <a:gd name="T1" fmla="*/ 1 h 17"/>
                <a:gd name="T2" fmla="*/ 18 w 17"/>
                <a:gd name="T3" fmla="*/ 0 h 17"/>
                <a:gd name="T4" fmla="*/ 21 w 17"/>
                <a:gd name="T5" fmla="*/ 16 h 17"/>
                <a:gd name="T6" fmla="*/ 1 w 17"/>
                <a:gd name="T7" fmla="*/ 20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3"/>
                  </a:lnTo>
                  <a:lnTo>
                    <a:pt x="1"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66" name="Freeform 795"/>
            <p:cNvSpPr>
              <a:spLocks/>
            </p:cNvSpPr>
            <p:nvPr/>
          </p:nvSpPr>
          <p:spPr bwMode="auto">
            <a:xfrm>
              <a:off x="2775" y="2229"/>
              <a:ext cx="25" cy="21"/>
            </a:xfrm>
            <a:custGeom>
              <a:avLst/>
              <a:gdLst>
                <a:gd name="T0" fmla="*/ 0 w 20"/>
                <a:gd name="T1" fmla="*/ 1 h 17"/>
                <a:gd name="T2" fmla="*/ 21 w 20"/>
                <a:gd name="T3" fmla="*/ 0 h 17"/>
                <a:gd name="T4" fmla="*/ 24 w 20"/>
                <a:gd name="T5" fmla="*/ 17 h 17"/>
                <a:gd name="T6" fmla="*/ 1 w 20"/>
                <a:gd name="T7" fmla="*/ 20 h 17"/>
                <a:gd name="T8" fmla="*/ 0 w 20"/>
                <a:gd name="T9" fmla="*/ 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1"/>
                  </a:moveTo>
                  <a:lnTo>
                    <a:pt x="17" y="0"/>
                  </a:lnTo>
                  <a:lnTo>
                    <a:pt x="19" y="14"/>
                  </a:lnTo>
                  <a:lnTo>
                    <a:pt x="1" y="16"/>
                  </a:lnTo>
                  <a:lnTo>
                    <a:pt x="0"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67" name="Freeform 796"/>
            <p:cNvSpPr>
              <a:spLocks/>
            </p:cNvSpPr>
            <p:nvPr/>
          </p:nvSpPr>
          <p:spPr bwMode="auto">
            <a:xfrm>
              <a:off x="2797" y="2225"/>
              <a:ext cx="28" cy="21"/>
            </a:xfrm>
            <a:custGeom>
              <a:avLst/>
              <a:gdLst>
                <a:gd name="T0" fmla="*/ 0 w 22"/>
                <a:gd name="T1" fmla="*/ 4 h 17"/>
                <a:gd name="T2" fmla="*/ 25 w 22"/>
                <a:gd name="T3" fmla="*/ 0 h 17"/>
                <a:gd name="T4" fmla="*/ 27 w 22"/>
                <a:gd name="T5" fmla="*/ 15 h 17"/>
                <a:gd name="T6" fmla="*/ 3 w 22"/>
                <a:gd name="T7" fmla="*/ 20 h 17"/>
                <a:gd name="T8" fmla="*/ 0 w 22"/>
                <a:gd name="T9" fmla="*/ 4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3"/>
                  </a:moveTo>
                  <a:lnTo>
                    <a:pt x="20" y="0"/>
                  </a:lnTo>
                  <a:lnTo>
                    <a:pt x="21" y="12"/>
                  </a:lnTo>
                  <a:lnTo>
                    <a:pt x="2" y="16"/>
                  </a:lnTo>
                  <a:lnTo>
                    <a:pt x="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68" name="Freeform 797"/>
            <p:cNvSpPr>
              <a:spLocks/>
            </p:cNvSpPr>
            <p:nvPr/>
          </p:nvSpPr>
          <p:spPr bwMode="auto">
            <a:xfrm>
              <a:off x="2822" y="2223"/>
              <a:ext cx="32" cy="21"/>
            </a:xfrm>
            <a:custGeom>
              <a:avLst/>
              <a:gdLst>
                <a:gd name="T0" fmla="*/ 0 w 25"/>
                <a:gd name="T1" fmla="*/ 2 h 17"/>
                <a:gd name="T2" fmla="*/ 29 w 25"/>
                <a:gd name="T3" fmla="*/ 0 h 17"/>
                <a:gd name="T4" fmla="*/ 31 w 25"/>
                <a:gd name="T5" fmla="*/ 17 h 17"/>
                <a:gd name="T6" fmla="*/ 3 w 25"/>
                <a:gd name="T7" fmla="*/ 20 h 17"/>
                <a:gd name="T8" fmla="*/ 0 w 25"/>
                <a:gd name="T9" fmla="*/ 2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2"/>
                  </a:moveTo>
                  <a:lnTo>
                    <a:pt x="23" y="0"/>
                  </a:lnTo>
                  <a:lnTo>
                    <a:pt x="24" y="14"/>
                  </a:lnTo>
                  <a:lnTo>
                    <a:pt x="2" y="16"/>
                  </a:lnTo>
                  <a:lnTo>
                    <a:pt x="0"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69" name="Line 798"/>
            <p:cNvSpPr>
              <a:spLocks noChangeShapeType="1"/>
            </p:cNvSpPr>
            <p:nvPr/>
          </p:nvSpPr>
          <p:spPr bwMode="auto">
            <a:xfrm flipH="1">
              <a:off x="2934" y="1025"/>
              <a:ext cx="248" cy="90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70" name="Line 799"/>
            <p:cNvSpPr>
              <a:spLocks noChangeShapeType="1"/>
            </p:cNvSpPr>
            <p:nvPr/>
          </p:nvSpPr>
          <p:spPr bwMode="auto">
            <a:xfrm flipV="1">
              <a:off x="3075" y="1349"/>
              <a:ext cx="682" cy="66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71" name="Line 800"/>
            <p:cNvSpPr>
              <a:spLocks noChangeShapeType="1"/>
            </p:cNvSpPr>
            <p:nvPr/>
          </p:nvSpPr>
          <p:spPr bwMode="auto">
            <a:xfrm flipH="1">
              <a:off x="3156" y="1907"/>
              <a:ext cx="932" cy="2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72" name="Line 801"/>
            <p:cNvSpPr>
              <a:spLocks noChangeShapeType="1"/>
            </p:cNvSpPr>
            <p:nvPr/>
          </p:nvSpPr>
          <p:spPr bwMode="auto">
            <a:xfrm>
              <a:off x="3156" y="2309"/>
              <a:ext cx="932" cy="2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73" name="Line 802"/>
            <p:cNvSpPr>
              <a:spLocks noChangeShapeType="1"/>
            </p:cNvSpPr>
            <p:nvPr/>
          </p:nvSpPr>
          <p:spPr bwMode="auto">
            <a:xfrm flipH="1" flipV="1">
              <a:off x="3075" y="2446"/>
              <a:ext cx="682" cy="6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74" name="Line 803"/>
            <p:cNvSpPr>
              <a:spLocks noChangeShapeType="1"/>
            </p:cNvSpPr>
            <p:nvPr/>
          </p:nvSpPr>
          <p:spPr bwMode="auto">
            <a:xfrm>
              <a:off x="2934" y="2526"/>
              <a:ext cx="248" cy="9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75" name="Line 804"/>
            <p:cNvSpPr>
              <a:spLocks noChangeShapeType="1"/>
            </p:cNvSpPr>
            <p:nvPr/>
          </p:nvSpPr>
          <p:spPr bwMode="auto">
            <a:xfrm flipV="1">
              <a:off x="2520" y="2526"/>
              <a:ext cx="250" cy="9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76" name="Line 805"/>
            <p:cNvSpPr>
              <a:spLocks noChangeShapeType="1"/>
            </p:cNvSpPr>
            <p:nvPr/>
          </p:nvSpPr>
          <p:spPr bwMode="auto">
            <a:xfrm flipH="1">
              <a:off x="1947" y="2446"/>
              <a:ext cx="682" cy="6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77" name="Line 806"/>
            <p:cNvSpPr>
              <a:spLocks noChangeShapeType="1"/>
            </p:cNvSpPr>
            <p:nvPr/>
          </p:nvSpPr>
          <p:spPr bwMode="auto">
            <a:xfrm flipV="1">
              <a:off x="1615" y="2309"/>
              <a:ext cx="933" cy="2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78" name="Line 807"/>
            <p:cNvSpPr>
              <a:spLocks noChangeShapeType="1"/>
            </p:cNvSpPr>
            <p:nvPr/>
          </p:nvSpPr>
          <p:spPr bwMode="auto">
            <a:xfrm flipH="1" flipV="1">
              <a:off x="1608" y="1905"/>
              <a:ext cx="940" cy="2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79" name="Line 808"/>
            <p:cNvSpPr>
              <a:spLocks noChangeShapeType="1"/>
            </p:cNvSpPr>
            <p:nvPr/>
          </p:nvSpPr>
          <p:spPr bwMode="auto">
            <a:xfrm>
              <a:off x="1947" y="1349"/>
              <a:ext cx="682" cy="66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80" name="Line 809"/>
            <p:cNvSpPr>
              <a:spLocks noChangeShapeType="1"/>
            </p:cNvSpPr>
            <p:nvPr/>
          </p:nvSpPr>
          <p:spPr bwMode="auto">
            <a:xfrm flipH="1" flipV="1">
              <a:off x="2520" y="1025"/>
              <a:ext cx="250" cy="90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81" name="Line 810"/>
            <p:cNvSpPr>
              <a:spLocks noChangeShapeType="1"/>
            </p:cNvSpPr>
            <p:nvPr/>
          </p:nvSpPr>
          <p:spPr bwMode="auto">
            <a:xfrm flipH="1">
              <a:off x="2931" y="1150"/>
              <a:ext cx="561" cy="9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82" name="Line 811"/>
            <p:cNvSpPr>
              <a:spLocks noChangeShapeType="1"/>
            </p:cNvSpPr>
            <p:nvPr/>
          </p:nvSpPr>
          <p:spPr bwMode="auto">
            <a:xfrm flipV="1">
              <a:off x="2988" y="1605"/>
              <a:ext cx="972" cy="5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83" name="Line 812"/>
            <p:cNvSpPr>
              <a:spLocks noChangeShapeType="1"/>
            </p:cNvSpPr>
            <p:nvPr/>
          </p:nvSpPr>
          <p:spPr bwMode="auto">
            <a:xfrm flipH="1">
              <a:off x="2861" y="2229"/>
              <a:ext cx="127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84" name="Line 813"/>
            <p:cNvSpPr>
              <a:spLocks noChangeShapeType="1"/>
            </p:cNvSpPr>
            <p:nvPr/>
          </p:nvSpPr>
          <p:spPr bwMode="auto">
            <a:xfrm>
              <a:off x="2988" y="2307"/>
              <a:ext cx="972" cy="5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85" name="Line 814"/>
            <p:cNvSpPr>
              <a:spLocks noChangeShapeType="1"/>
            </p:cNvSpPr>
            <p:nvPr/>
          </p:nvSpPr>
          <p:spPr bwMode="auto">
            <a:xfrm flipH="1" flipV="1">
              <a:off x="2931" y="2362"/>
              <a:ext cx="561" cy="9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86" name="Line 815"/>
            <p:cNvSpPr>
              <a:spLocks noChangeShapeType="1"/>
            </p:cNvSpPr>
            <p:nvPr/>
          </p:nvSpPr>
          <p:spPr bwMode="auto">
            <a:xfrm>
              <a:off x="2851" y="2239"/>
              <a:ext cx="0" cy="12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87" name="Line 816"/>
            <p:cNvSpPr>
              <a:spLocks noChangeShapeType="1"/>
            </p:cNvSpPr>
            <p:nvPr/>
          </p:nvSpPr>
          <p:spPr bwMode="auto">
            <a:xfrm flipV="1">
              <a:off x="2212" y="2362"/>
              <a:ext cx="561" cy="9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88" name="Line 817"/>
            <p:cNvSpPr>
              <a:spLocks noChangeShapeType="1"/>
            </p:cNvSpPr>
            <p:nvPr/>
          </p:nvSpPr>
          <p:spPr bwMode="auto">
            <a:xfrm flipH="1">
              <a:off x="1743" y="2307"/>
              <a:ext cx="972" cy="5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89" name="Line 818"/>
            <p:cNvSpPr>
              <a:spLocks noChangeShapeType="1"/>
            </p:cNvSpPr>
            <p:nvPr/>
          </p:nvSpPr>
          <p:spPr bwMode="auto">
            <a:xfrm>
              <a:off x="1572" y="2229"/>
              <a:ext cx="126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90" name="Line 819"/>
            <p:cNvSpPr>
              <a:spLocks noChangeShapeType="1"/>
            </p:cNvSpPr>
            <p:nvPr/>
          </p:nvSpPr>
          <p:spPr bwMode="auto">
            <a:xfrm flipH="1" flipV="1">
              <a:off x="1743" y="1605"/>
              <a:ext cx="972" cy="5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91" name="Line 820"/>
            <p:cNvSpPr>
              <a:spLocks noChangeShapeType="1"/>
            </p:cNvSpPr>
            <p:nvPr/>
          </p:nvSpPr>
          <p:spPr bwMode="auto">
            <a:xfrm>
              <a:off x="2212" y="1150"/>
              <a:ext cx="561" cy="9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92" name="Line 821"/>
            <p:cNvSpPr>
              <a:spLocks noChangeShapeType="1"/>
            </p:cNvSpPr>
            <p:nvPr/>
          </p:nvSpPr>
          <p:spPr bwMode="auto">
            <a:xfrm flipV="1">
              <a:off x="2851" y="983"/>
              <a:ext cx="0" cy="1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93" name="Freeform 822"/>
            <p:cNvSpPr>
              <a:spLocks/>
            </p:cNvSpPr>
            <p:nvPr/>
          </p:nvSpPr>
          <p:spPr bwMode="auto">
            <a:xfrm>
              <a:off x="1773" y="1181"/>
              <a:ext cx="1624" cy="2100"/>
            </a:xfrm>
            <a:custGeom>
              <a:avLst/>
              <a:gdLst>
                <a:gd name="T0" fmla="*/ 957 w 1280"/>
                <a:gd name="T1" fmla="*/ 5 h 1698"/>
                <a:gd name="T2" fmla="*/ 859 w 1280"/>
                <a:gd name="T3" fmla="*/ 20 h 1698"/>
                <a:gd name="T4" fmla="*/ 763 w 1280"/>
                <a:gd name="T5" fmla="*/ 45 h 1698"/>
                <a:gd name="T6" fmla="*/ 669 w 1280"/>
                <a:gd name="T7" fmla="*/ 77 h 1698"/>
                <a:gd name="T8" fmla="*/ 579 w 1280"/>
                <a:gd name="T9" fmla="*/ 117 h 1698"/>
                <a:gd name="T10" fmla="*/ 492 w 1280"/>
                <a:gd name="T11" fmla="*/ 166 h 1698"/>
                <a:gd name="T12" fmla="*/ 412 w 1280"/>
                <a:gd name="T13" fmla="*/ 223 h 1698"/>
                <a:gd name="T14" fmla="*/ 336 w 1280"/>
                <a:gd name="T15" fmla="*/ 287 h 1698"/>
                <a:gd name="T16" fmla="*/ 268 w 1280"/>
                <a:gd name="T17" fmla="*/ 356 h 1698"/>
                <a:gd name="T18" fmla="*/ 204 w 1280"/>
                <a:gd name="T19" fmla="*/ 432 h 1698"/>
                <a:gd name="T20" fmla="*/ 151 w 1280"/>
                <a:gd name="T21" fmla="*/ 513 h 1698"/>
                <a:gd name="T22" fmla="*/ 104 w 1280"/>
                <a:gd name="T23" fmla="*/ 599 h 1698"/>
                <a:gd name="T24" fmla="*/ 66 w 1280"/>
                <a:gd name="T25" fmla="*/ 689 h 1698"/>
                <a:gd name="T26" fmla="*/ 36 w 1280"/>
                <a:gd name="T27" fmla="*/ 780 h 1698"/>
                <a:gd name="T28" fmla="*/ 15 w 1280"/>
                <a:gd name="T29" fmla="*/ 876 h 1698"/>
                <a:gd name="T30" fmla="*/ 3 w 1280"/>
                <a:gd name="T31" fmla="*/ 973 h 1698"/>
                <a:gd name="T32" fmla="*/ 0 w 1280"/>
                <a:gd name="T33" fmla="*/ 1070 h 1698"/>
                <a:gd name="T34" fmla="*/ 6 w 1280"/>
                <a:gd name="T35" fmla="*/ 1166 h 1698"/>
                <a:gd name="T36" fmla="*/ 23 w 1280"/>
                <a:gd name="T37" fmla="*/ 1261 h 1698"/>
                <a:gd name="T38" fmla="*/ 47 w 1280"/>
                <a:gd name="T39" fmla="*/ 1355 h 1698"/>
                <a:gd name="T40" fmla="*/ 81 w 1280"/>
                <a:gd name="T41" fmla="*/ 1448 h 1698"/>
                <a:gd name="T42" fmla="*/ 123 w 1280"/>
                <a:gd name="T43" fmla="*/ 1536 h 1698"/>
                <a:gd name="T44" fmla="*/ 173 w 1280"/>
                <a:gd name="T45" fmla="*/ 1619 h 1698"/>
                <a:gd name="T46" fmla="*/ 231 w 1280"/>
                <a:gd name="T47" fmla="*/ 1698 h 1698"/>
                <a:gd name="T48" fmla="*/ 297 w 1280"/>
                <a:gd name="T49" fmla="*/ 1772 h 1698"/>
                <a:gd name="T50" fmla="*/ 368 w 1280"/>
                <a:gd name="T51" fmla="*/ 1839 h 1698"/>
                <a:gd name="T52" fmla="*/ 447 w 1280"/>
                <a:gd name="T53" fmla="*/ 1898 h 1698"/>
                <a:gd name="T54" fmla="*/ 529 w 1280"/>
                <a:gd name="T55" fmla="*/ 1952 h 1698"/>
                <a:gd name="T56" fmla="*/ 617 w 1280"/>
                <a:gd name="T57" fmla="*/ 1999 h 1698"/>
                <a:gd name="T58" fmla="*/ 709 w 1280"/>
                <a:gd name="T59" fmla="*/ 2036 h 1698"/>
                <a:gd name="T60" fmla="*/ 804 w 1280"/>
                <a:gd name="T61" fmla="*/ 2064 h 1698"/>
                <a:gd name="T62" fmla="*/ 901 w 1280"/>
                <a:gd name="T63" fmla="*/ 2085 h 1698"/>
                <a:gd name="T64" fmla="*/ 1001 w 1280"/>
                <a:gd name="T65" fmla="*/ 2096 h 1698"/>
                <a:gd name="T66" fmla="*/ 1100 w 1280"/>
                <a:gd name="T67" fmla="*/ 2099 h 1698"/>
                <a:gd name="T68" fmla="*/ 1200 w 1280"/>
                <a:gd name="T69" fmla="*/ 2093 h 1698"/>
                <a:gd name="T70" fmla="*/ 1298 w 1280"/>
                <a:gd name="T71" fmla="*/ 2077 h 1698"/>
                <a:gd name="T72" fmla="*/ 1394 w 1280"/>
                <a:gd name="T73" fmla="*/ 2053 h 1698"/>
                <a:gd name="T74" fmla="*/ 1488 w 1280"/>
                <a:gd name="T75" fmla="*/ 2021 h 1698"/>
                <a:gd name="T76" fmla="*/ 1578 w 1280"/>
                <a:gd name="T77" fmla="*/ 1980 h 16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0"/>
                <a:gd name="T118" fmla="*/ 0 h 1698"/>
                <a:gd name="T119" fmla="*/ 1280 w 1280"/>
                <a:gd name="T120" fmla="*/ 1698 h 16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0" h="1698">
                  <a:moveTo>
                    <a:pt x="794" y="0"/>
                  </a:moveTo>
                  <a:lnTo>
                    <a:pt x="754" y="4"/>
                  </a:lnTo>
                  <a:lnTo>
                    <a:pt x="716" y="8"/>
                  </a:lnTo>
                  <a:lnTo>
                    <a:pt x="677" y="16"/>
                  </a:lnTo>
                  <a:lnTo>
                    <a:pt x="639" y="24"/>
                  </a:lnTo>
                  <a:lnTo>
                    <a:pt x="601" y="36"/>
                  </a:lnTo>
                  <a:lnTo>
                    <a:pt x="564" y="48"/>
                  </a:lnTo>
                  <a:lnTo>
                    <a:pt x="527" y="62"/>
                  </a:lnTo>
                  <a:lnTo>
                    <a:pt x="491" y="78"/>
                  </a:lnTo>
                  <a:lnTo>
                    <a:pt x="456" y="95"/>
                  </a:lnTo>
                  <a:lnTo>
                    <a:pt x="421" y="114"/>
                  </a:lnTo>
                  <a:lnTo>
                    <a:pt x="388" y="134"/>
                  </a:lnTo>
                  <a:lnTo>
                    <a:pt x="356" y="156"/>
                  </a:lnTo>
                  <a:lnTo>
                    <a:pt x="325" y="180"/>
                  </a:lnTo>
                  <a:lnTo>
                    <a:pt x="294" y="205"/>
                  </a:lnTo>
                  <a:lnTo>
                    <a:pt x="265" y="232"/>
                  </a:lnTo>
                  <a:lnTo>
                    <a:pt x="237" y="259"/>
                  </a:lnTo>
                  <a:lnTo>
                    <a:pt x="211" y="288"/>
                  </a:lnTo>
                  <a:lnTo>
                    <a:pt x="185" y="319"/>
                  </a:lnTo>
                  <a:lnTo>
                    <a:pt x="161" y="349"/>
                  </a:lnTo>
                  <a:lnTo>
                    <a:pt x="140" y="382"/>
                  </a:lnTo>
                  <a:lnTo>
                    <a:pt x="119" y="415"/>
                  </a:lnTo>
                  <a:lnTo>
                    <a:pt x="100" y="449"/>
                  </a:lnTo>
                  <a:lnTo>
                    <a:pt x="82" y="484"/>
                  </a:lnTo>
                  <a:lnTo>
                    <a:pt x="66" y="520"/>
                  </a:lnTo>
                  <a:lnTo>
                    <a:pt x="52" y="557"/>
                  </a:lnTo>
                  <a:lnTo>
                    <a:pt x="39" y="594"/>
                  </a:lnTo>
                  <a:lnTo>
                    <a:pt x="28" y="631"/>
                  </a:lnTo>
                  <a:lnTo>
                    <a:pt x="19" y="670"/>
                  </a:lnTo>
                  <a:lnTo>
                    <a:pt x="12" y="708"/>
                  </a:lnTo>
                  <a:lnTo>
                    <a:pt x="6" y="747"/>
                  </a:lnTo>
                  <a:lnTo>
                    <a:pt x="2" y="787"/>
                  </a:lnTo>
                  <a:lnTo>
                    <a:pt x="0" y="825"/>
                  </a:lnTo>
                  <a:lnTo>
                    <a:pt x="0" y="865"/>
                  </a:lnTo>
                  <a:lnTo>
                    <a:pt x="2" y="903"/>
                  </a:lnTo>
                  <a:lnTo>
                    <a:pt x="5" y="943"/>
                  </a:lnTo>
                  <a:lnTo>
                    <a:pt x="11" y="982"/>
                  </a:lnTo>
                  <a:lnTo>
                    <a:pt x="18" y="1020"/>
                  </a:lnTo>
                  <a:lnTo>
                    <a:pt x="27" y="1059"/>
                  </a:lnTo>
                  <a:lnTo>
                    <a:pt x="37" y="1096"/>
                  </a:lnTo>
                  <a:lnTo>
                    <a:pt x="50" y="1134"/>
                  </a:lnTo>
                  <a:lnTo>
                    <a:pt x="64" y="1171"/>
                  </a:lnTo>
                  <a:lnTo>
                    <a:pt x="80" y="1207"/>
                  </a:lnTo>
                  <a:lnTo>
                    <a:pt x="97" y="1242"/>
                  </a:lnTo>
                  <a:lnTo>
                    <a:pt x="116" y="1275"/>
                  </a:lnTo>
                  <a:lnTo>
                    <a:pt x="136" y="1309"/>
                  </a:lnTo>
                  <a:lnTo>
                    <a:pt x="159" y="1342"/>
                  </a:lnTo>
                  <a:lnTo>
                    <a:pt x="182" y="1373"/>
                  </a:lnTo>
                  <a:lnTo>
                    <a:pt x="208" y="1403"/>
                  </a:lnTo>
                  <a:lnTo>
                    <a:pt x="234" y="1433"/>
                  </a:lnTo>
                  <a:lnTo>
                    <a:pt x="261" y="1460"/>
                  </a:lnTo>
                  <a:lnTo>
                    <a:pt x="290" y="1487"/>
                  </a:lnTo>
                  <a:lnTo>
                    <a:pt x="321" y="1512"/>
                  </a:lnTo>
                  <a:lnTo>
                    <a:pt x="352" y="1535"/>
                  </a:lnTo>
                  <a:lnTo>
                    <a:pt x="384" y="1558"/>
                  </a:lnTo>
                  <a:lnTo>
                    <a:pt x="417" y="1578"/>
                  </a:lnTo>
                  <a:lnTo>
                    <a:pt x="452" y="1598"/>
                  </a:lnTo>
                  <a:lnTo>
                    <a:pt x="486" y="1616"/>
                  </a:lnTo>
                  <a:lnTo>
                    <a:pt x="522" y="1631"/>
                  </a:lnTo>
                  <a:lnTo>
                    <a:pt x="559" y="1646"/>
                  </a:lnTo>
                  <a:lnTo>
                    <a:pt x="597" y="1658"/>
                  </a:lnTo>
                  <a:lnTo>
                    <a:pt x="634" y="1669"/>
                  </a:lnTo>
                  <a:lnTo>
                    <a:pt x="672" y="1678"/>
                  </a:lnTo>
                  <a:lnTo>
                    <a:pt x="710" y="1686"/>
                  </a:lnTo>
                  <a:lnTo>
                    <a:pt x="750" y="1691"/>
                  </a:lnTo>
                  <a:lnTo>
                    <a:pt x="789" y="1695"/>
                  </a:lnTo>
                  <a:lnTo>
                    <a:pt x="828" y="1697"/>
                  </a:lnTo>
                  <a:lnTo>
                    <a:pt x="867" y="1697"/>
                  </a:lnTo>
                  <a:lnTo>
                    <a:pt x="906" y="1695"/>
                  </a:lnTo>
                  <a:lnTo>
                    <a:pt x="946" y="1692"/>
                  </a:lnTo>
                  <a:lnTo>
                    <a:pt x="984" y="1686"/>
                  </a:lnTo>
                  <a:lnTo>
                    <a:pt x="1023" y="1679"/>
                  </a:lnTo>
                  <a:lnTo>
                    <a:pt x="1062" y="1670"/>
                  </a:lnTo>
                  <a:lnTo>
                    <a:pt x="1099" y="1660"/>
                  </a:lnTo>
                  <a:lnTo>
                    <a:pt x="1136" y="1648"/>
                  </a:lnTo>
                  <a:lnTo>
                    <a:pt x="1173" y="1634"/>
                  </a:lnTo>
                  <a:lnTo>
                    <a:pt x="1209" y="1618"/>
                  </a:lnTo>
                  <a:lnTo>
                    <a:pt x="1244" y="1601"/>
                  </a:lnTo>
                  <a:lnTo>
                    <a:pt x="1279" y="158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94" name="Freeform 823"/>
            <p:cNvSpPr>
              <a:spLocks/>
            </p:cNvSpPr>
            <p:nvPr/>
          </p:nvSpPr>
          <p:spPr bwMode="auto">
            <a:xfrm>
              <a:off x="1943" y="1346"/>
              <a:ext cx="838" cy="1570"/>
            </a:xfrm>
            <a:custGeom>
              <a:avLst/>
              <a:gdLst>
                <a:gd name="T0" fmla="*/ 837 w 661"/>
                <a:gd name="T1" fmla="*/ 0 h 1270"/>
                <a:gd name="T2" fmla="*/ 791 w 661"/>
                <a:gd name="T3" fmla="*/ 5 h 1270"/>
                <a:gd name="T4" fmla="*/ 745 w 661"/>
                <a:gd name="T5" fmla="*/ 12 h 1270"/>
                <a:gd name="T6" fmla="*/ 700 w 661"/>
                <a:gd name="T7" fmla="*/ 21 h 1270"/>
                <a:gd name="T8" fmla="*/ 657 w 661"/>
                <a:gd name="T9" fmla="*/ 33 h 1270"/>
                <a:gd name="T10" fmla="*/ 612 w 661"/>
                <a:gd name="T11" fmla="*/ 47 h 1270"/>
                <a:gd name="T12" fmla="*/ 569 w 661"/>
                <a:gd name="T13" fmla="*/ 63 h 1270"/>
                <a:gd name="T14" fmla="*/ 526 w 661"/>
                <a:gd name="T15" fmla="*/ 79 h 1270"/>
                <a:gd name="T16" fmla="*/ 486 w 661"/>
                <a:gd name="T17" fmla="*/ 100 h 1270"/>
                <a:gd name="T18" fmla="*/ 445 w 661"/>
                <a:gd name="T19" fmla="*/ 121 h 1270"/>
                <a:gd name="T20" fmla="*/ 407 w 661"/>
                <a:gd name="T21" fmla="*/ 146 h 1270"/>
                <a:gd name="T22" fmla="*/ 369 w 661"/>
                <a:gd name="T23" fmla="*/ 172 h 1270"/>
                <a:gd name="T24" fmla="*/ 333 w 661"/>
                <a:gd name="T25" fmla="*/ 198 h 1270"/>
                <a:gd name="T26" fmla="*/ 298 w 661"/>
                <a:gd name="T27" fmla="*/ 227 h 1270"/>
                <a:gd name="T28" fmla="*/ 265 w 661"/>
                <a:gd name="T29" fmla="*/ 258 h 1270"/>
                <a:gd name="T30" fmla="*/ 232 w 661"/>
                <a:gd name="T31" fmla="*/ 291 h 1270"/>
                <a:gd name="T32" fmla="*/ 204 w 661"/>
                <a:gd name="T33" fmla="*/ 324 h 1270"/>
                <a:gd name="T34" fmla="*/ 176 w 661"/>
                <a:gd name="T35" fmla="*/ 360 h 1270"/>
                <a:gd name="T36" fmla="*/ 150 w 661"/>
                <a:gd name="T37" fmla="*/ 397 h 1270"/>
                <a:gd name="T38" fmla="*/ 124 w 661"/>
                <a:gd name="T39" fmla="*/ 435 h 1270"/>
                <a:gd name="T40" fmla="*/ 103 w 661"/>
                <a:gd name="T41" fmla="*/ 473 h 1270"/>
                <a:gd name="T42" fmla="*/ 82 w 661"/>
                <a:gd name="T43" fmla="*/ 514 h 1270"/>
                <a:gd name="T44" fmla="*/ 63 w 661"/>
                <a:gd name="T45" fmla="*/ 556 h 1270"/>
                <a:gd name="T46" fmla="*/ 48 w 661"/>
                <a:gd name="T47" fmla="*/ 597 h 1270"/>
                <a:gd name="T48" fmla="*/ 34 w 661"/>
                <a:gd name="T49" fmla="*/ 640 h 1270"/>
                <a:gd name="T50" fmla="*/ 23 w 661"/>
                <a:gd name="T51" fmla="*/ 684 h 1270"/>
                <a:gd name="T52" fmla="*/ 13 w 661"/>
                <a:gd name="T53" fmla="*/ 727 h 1270"/>
                <a:gd name="T54" fmla="*/ 8 w 661"/>
                <a:gd name="T55" fmla="*/ 771 h 1270"/>
                <a:gd name="T56" fmla="*/ 3 w 661"/>
                <a:gd name="T57" fmla="*/ 816 h 1270"/>
                <a:gd name="T58" fmla="*/ 0 w 661"/>
                <a:gd name="T59" fmla="*/ 860 h 1270"/>
                <a:gd name="T60" fmla="*/ 0 w 661"/>
                <a:gd name="T61" fmla="*/ 905 h 1270"/>
                <a:gd name="T62" fmla="*/ 3 w 661"/>
                <a:gd name="T63" fmla="*/ 951 h 1270"/>
                <a:gd name="T64" fmla="*/ 8 w 661"/>
                <a:gd name="T65" fmla="*/ 995 h 1270"/>
                <a:gd name="T66" fmla="*/ 13 w 661"/>
                <a:gd name="T67" fmla="*/ 1040 h 1270"/>
                <a:gd name="T68" fmla="*/ 23 w 661"/>
                <a:gd name="T69" fmla="*/ 1083 h 1270"/>
                <a:gd name="T70" fmla="*/ 34 w 661"/>
                <a:gd name="T71" fmla="*/ 1126 h 1270"/>
                <a:gd name="T72" fmla="*/ 48 w 661"/>
                <a:gd name="T73" fmla="*/ 1169 h 1270"/>
                <a:gd name="T74" fmla="*/ 63 w 661"/>
                <a:gd name="T75" fmla="*/ 1210 h 1270"/>
                <a:gd name="T76" fmla="*/ 82 w 661"/>
                <a:gd name="T77" fmla="*/ 1252 h 1270"/>
                <a:gd name="T78" fmla="*/ 103 w 661"/>
                <a:gd name="T79" fmla="*/ 1292 h 1270"/>
                <a:gd name="T80" fmla="*/ 124 w 661"/>
                <a:gd name="T81" fmla="*/ 1331 h 1270"/>
                <a:gd name="T82" fmla="*/ 148 w 661"/>
                <a:gd name="T83" fmla="*/ 1370 h 1270"/>
                <a:gd name="T84" fmla="*/ 175 w 661"/>
                <a:gd name="T85" fmla="*/ 1407 h 1270"/>
                <a:gd name="T86" fmla="*/ 203 w 661"/>
                <a:gd name="T87" fmla="*/ 1441 h 1270"/>
                <a:gd name="T88" fmla="*/ 232 w 661"/>
                <a:gd name="T89" fmla="*/ 1476 h 1270"/>
                <a:gd name="T90" fmla="*/ 264 w 661"/>
                <a:gd name="T91" fmla="*/ 1508 h 1270"/>
                <a:gd name="T92" fmla="*/ 298 w 661"/>
                <a:gd name="T93" fmla="*/ 1539 h 1270"/>
                <a:gd name="T94" fmla="*/ 333 w 661"/>
                <a:gd name="T95" fmla="*/ 1569 h 12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1"/>
                <a:gd name="T145" fmla="*/ 0 h 1270"/>
                <a:gd name="T146" fmla="*/ 661 w 661"/>
                <a:gd name="T147" fmla="*/ 1270 h 12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1" h="1270">
                  <a:moveTo>
                    <a:pt x="660" y="0"/>
                  </a:moveTo>
                  <a:lnTo>
                    <a:pt x="624" y="4"/>
                  </a:lnTo>
                  <a:lnTo>
                    <a:pt x="588" y="10"/>
                  </a:lnTo>
                  <a:lnTo>
                    <a:pt x="552" y="17"/>
                  </a:lnTo>
                  <a:lnTo>
                    <a:pt x="518" y="27"/>
                  </a:lnTo>
                  <a:lnTo>
                    <a:pt x="483" y="38"/>
                  </a:lnTo>
                  <a:lnTo>
                    <a:pt x="449" y="51"/>
                  </a:lnTo>
                  <a:lnTo>
                    <a:pt x="415" y="64"/>
                  </a:lnTo>
                  <a:lnTo>
                    <a:pt x="383" y="81"/>
                  </a:lnTo>
                  <a:lnTo>
                    <a:pt x="351" y="98"/>
                  </a:lnTo>
                  <a:lnTo>
                    <a:pt x="321" y="118"/>
                  </a:lnTo>
                  <a:lnTo>
                    <a:pt x="291" y="139"/>
                  </a:lnTo>
                  <a:lnTo>
                    <a:pt x="263" y="160"/>
                  </a:lnTo>
                  <a:lnTo>
                    <a:pt x="235" y="184"/>
                  </a:lnTo>
                  <a:lnTo>
                    <a:pt x="209" y="209"/>
                  </a:lnTo>
                  <a:lnTo>
                    <a:pt x="183" y="235"/>
                  </a:lnTo>
                  <a:lnTo>
                    <a:pt x="161" y="262"/>
                  </a:lnTo>
                  <a:lnTo>
                    <a:pt x="139" y="291"/>
                  </a:lnTo>
                  <a:lnTo>
                    <a:pt x="118" y="321"/>
                  </a:lnTo>
                  <a:lnTo>
                    <a:pt x="98" y="352"/>
                  </a:lnTo>
                  <a:lnTo>
                    <a:pt x="81" y="383"/>
                  </a:lnTo>
                  <a:lnTo>
                    <a:pt x="65" y="416"/>
                  </a:lnTo>
                  <a:lnTo>
                    <a:pt x="50" y="450"/>
                  </a:lnTo>
                  <a:lnTo>
                    <a:pt x="38" y="483"/>
                  </a:lnTo>
                  <a:lnTo>
                    <a:pt x="27" y="518"/>
                  </a:lnTo>
                  <a:lnTo>
                    <a:pt x="18" y="553"/>
                  </a:lnTo>
                  <a:lnTo>
                    <a:pt x="10" y="588"/>
                  </a:lnTo>
                  <a:lnTo>
                    <a:pt x="6" y="624"/>
                  </a:lnTo>
                  <a:lnTo>
                    <a:pt x="2" y="660"/>
                  </a:lnTo>
                  <a:lnTo>
                    <a:pt x="0" y="696"/>
                  </a:lnTo>
                  <a:lnTo>
                    <a:pt x="0" y="732"/>
                  </a:lnTo>
                  <a:lnTo>
                    <a:pt x="2" y="769"/>
                  </a:lnTo>
                  <a:lnTo>
                    <a:pt x="6" y="805"/>
                  </a:lnTo>
                  <a:lnTo>
                    <a:pt x="10" y="841"/>
                  </a:lnTo>
                  <a:lnTo>
                    <a:pt x="18" y="876"/>
                  </a:lnTo>
                  <a:lnTo>
                    <a:pt x="27" y="911"/>
                  </a:lnTo>
                  <a:lnTo>
                    <a:pt x="38" y="946"/>
                  </a:lnTo>
                  <a:lnTo>
                    <a:pt x="50" y="979"/>
                  </a:lnTo>
                  <a:lnTo>
                    <a:pt x="65" y="1013"/>
                  </a:lnTo>
                  <a:lnTo>
                    <a:pt x="81" y="1045"/>
                  </a:lnTo>
                  <a:lnTo>
                    <a:pt x="98" y="1077"/>
                  </a:lnTo>
                  <a:lnTo>
                    <a:pt x="117" y="1108"/>
                  </a:lnTo>
                  <a:lnTo>
                    <a:pt x="138" y="1138"/>
                  </a:lnTo>
                  <a:lnTo>
                    <a:pt x="160" y="1166"/>
                  </a:lnTo>
                  <a:lnTo>
                    <a:pt x="183" y="1194"/>
                  </a:lnTo>
                  <a:lnTo>
                    <a:pt x="208" y="1220"/>
                  </a:lnTo>
                  <a:lnTo>
                    <a:pt x="235" y="1245"/>
                  </a:lnTo>
                  <a:lnTo>
                    <a:pt x="263" y="126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95" name="Freeform 824"/>
            <p:cNvSpPr>
              <a:spLocks/>
            </p:cNvSpPr>
            <p:nvPr/>
          </p:nvSpPr>
          <p:spPr bwMode="auto">
            <a:xfrm>
              <a:off x="2931" y="1181"/>
              <a:ext cx="1000" cy="1958"/>
            </a:xfrm>
            <a:custGeom>
              <a:avLst/>
              <a:gdLst>
                <a:gd name="T0" fmla="*/ 464 w 788"/>
                <a:gd name="T1" fmla="*/ 1957 h 1583"/>
                <a:gd name="T2" fmla="*/ 506 w 788"/>
                <a:gd name="T3" fmla="*/ 1932 h 1583"/>
                <a:gd name="T4" fmla="*/ 547 w 788"/>
                <a:gd name="T5" fmla="*/ 1904 h 1583"/>
                <a:gd name="T6" fmla="*/ 588 w 788"/>
                <a:gd name="T7" fmla="*/ 1874 h 1583"/>
                <a:gd name="T8" fmla="*/ 627 w 788"/>
                <a:gd name="T9" fmla="*/ 1843 h 1583"/>
                <a:gd name="T10" fmla="*/ 664 w 788"/>
                <a:gd name="T11" fmla="*/ 1811 h 1583"/>
                <a:gd name="T12" fmla="*/ 699 w 788"/>
                <a:gd name="T13" fmla="*/ 1777 h 1583"/>
                <a:gd name="T14" fmla="*/ 732 w 788"/>
                <a:gd name="T15" fmla="*/ 1740 h 1583"/>
                <a:gd name="T16" fmla="*/ 765 w 788"/>
                <a:gd name="T17" fmla="*/ 1704 h 1583"/>
                <a:gd name="T18" fmla="*/ 794 w 788"/>
                <a:gd name="T19" fmla="*/ 1666 h 1583"/>
                <a:gd name="T20" fmla="*/ 822 w 788"/>
                <a:gd name="T21" fmla="*/ 1627 h 1583"/>
                <a:gd name="T22" fmla="*/ 849 w 788"/>
                <a:gd name="T23" fmla="*/ 1584 h 1583"/>
                <a:gd name="T24" fmla="*/ 873 w 788"/>
                <a:gd name="T25" fmla="*/ 1542 h 1583"/>
                <a:gd name="T26" fmla="*/ 896 w 788"/>
                <a:gd name="T27" fmla="*/ 1498 h 1583"/>
                <a:gd name="T28" fmla="*/ 916 w 788"/>
                <a:gd name="T29" fmla="*/ 1453 h 1583"/>
                <a:gd name="T30" fmla="*/ 934 w 788"/>
                <a:gd name="T31" fmla="*/ 1409 h 1583"/>
                <a:gd name="T32" fmla="*/ 951 w 788"/>
                <a:gd name="T33" fmla="*/ 1363 h 1583"/>
                <a:gd name="T34" fmla="*/ 963 w 788"/>
                <a:gd name="T35" fmla="*/ 1316 h 1583"/>
                <a:gd name="T36" fmla="*/ 976 w 788"/>
                <a:gd name="T37" fmla="*/ 1270 h 1583"/>
                <a:gd name="T38" fmla="*/ 985 w 788"/>
                <a:gd name="T39" fmla="*/ 1221 h 1583"/>
                <a:gd name="T40" fmla="*/ 992 w 788"/>
                <a:gd name="T41" fmla="*/ 1174 h 1583"/>
                <a:gd name="T42" fmla="*/ 997 w 788"/>
                <a:gd name="T43" fmla="*/ 1126 h 1583"/>
                <a:gd name="T44" fmla="*/ 999 w 788"/>
                <a:gd name="T45" fmla="*/ 1077 h 1583"/>
                <a:gd name="T46" fmla="*/ 999 w 788"/>
                <a:gd name="T47" fmla="*/ 1028 h 1583"/>
                <a:gd name="T48" fmla="*/ 997 w 788"/>
                <a:gd name="T49" fmla="*/ 978 h 1583"/>
                <a:gd name="T50" fmla="*/ 994 w 788"/>
                <a:gd name="T51" fmla="*/ 931 h 1583"/>
                <a:gd name="T52" fmla="*/ 986 w 788"/>
                <a:gd name="T53" fmla="*/ 883 h 1583"/>
                <a:gd name="T54" fmla="*/ 977 w 788"/>
                <a:gd name="T55" fmla="*/ 835 h 1583"/>
                <a:gd name="T56" fmla="*/ 966 w 788"/>
                <a:gd name="T57" fmla="*/ 788 h 1583"/>
                <a:gd name="T58" fmla="*/ 953 w 788"/>
                <a:gd name="T59" fmla="*/ 741 h 1583"/>
                <a:gd name="T60" fmla="*/ 938 w 788"/>
                <a:gd name="T61" fmla="*/ 696 h 1583"/>
                <a:gd name="T62" fmla="*/ 919 w 788"/>
                <a:gd name="T63" fmla="*/ 651 h 1583"/>
                <a:gd name="T64" fmla="*/ 898 w 788"/>
                <a:gd name="T65" fmla="*/ 605 h 1583"/>
                <a:gd name="T66" fmla="*/ 877 w 788"/>
                <a:gd name="T67" fmla="*/ 563 h 1583"/>
                <a:gd name="T68" fmla="*/ 853 w 788"/>
                <a:gd name="T69" fmla="*/ 519 h 1583"/>
                <a:gd name="T70" fmla="*/ 826 w 788"/>
                <a:gd name="T71" fmla="*/ 479 h 1583"/>
                <a:gd name="T72" fmla="*/ 799 w 788"/>
                <a:gd name="T73" fmla="*/ 438 h 1583"/>
                <a:gd name="T74" fmla="*/ 769 w 788"/>
                <a:gd name="T75" fmla="*/ 400 h 1583"/>
                <a:gd name="T76" fmla="*/ 737 w 788"/>
                <a:gd name="T77" fmla="*/ 361 h 1583"/>
                <a:gd name="T78" fmla="*/ 704 w 788"/>
                <a:gd name="T79" fmla="*/ 327 h 1583"/>
                <a:gd name="T80" fmla="*/ 669 w 788"/>
                <a:gd name="T81" fmla="*/ 292 h 1583"/>
                <a:gd name="T82" fmla="*/ 633 w 788"/>
                <a:gd name="T83" fmla="*/ 259 h 1583"/>
                <a:gd name="T84" fmla="*/ 594 w 788"/>
                <a:gd name="T85" fmla="*/ 228 h 1583"/>
                <a:gd name="T86" fmla="*/ 555 w 788"/>
                <a:gd name="T87" fmla="*/ 198 h 1583"/>
                <a:gd name="T88" fmla="*/ 513 w 788"/>
                <a:gd name="T89" fmla="*/ 169 h 1583"/>
                <a:gd name="T90" fmla="*/ 471 w 788"/>
                <a:gd name="T91" fmla="*/ 145 h 1583"/>
                <a:gd name="T92" fmla="*/ 428 w 788"/>
                <a:gd name="T93" fmla="*/ 120 h 1583"/>
                <a:gd name="T94" fmla="*/ 383 w 788"/>
                <a:gd name="T95" fmla="*/ 99 h 1583"/>
                <a:gd name="T96" fmla="*/ 338 w 788"/>
                <a:gd name="T97" fmla="*/ 79 h 1583"/>
                <a:gd name="T98" fmla="*/ 292 w 788"/>
                <a:gd name="T99" fmla="*/ 61 h 1583"/>
                <a:gd name="T100" fmla="*/ 244 w 788"/>
                <a:gd name="T101" fmla="*/ 46 h 1583"/>
                <a:gd name="T102" fmla="*/ 195 w 788"/>
                <a:gd name="T103" fmla="*/ 32 h 1583"/>
                <a:gd name="T104" fmla="*/ 147 w 788"/>
                <a:gd name="T105" fmla="*/ 21 h 1583"/>
                <a:gd name="T106" fmla="*/ 98 w 788"/>
                <a:gd name="T107" fmla="*/ 11 h 1583"/>
                <a:gd name="T108" fmla="*/ 48 w 788"/>
                <a:gd name="T109" fmla="*/ 5 h 1583"/>
                <a:gd name="T110" fmla="*/ 0 w 788"/>
                <a:gd name="T111" fmla="*/ 0 h 15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8"/>
                <a:gd name="T169" fmla="*/ 0 h 1583"/>
                <a:gd name="T170" fmla="*/ 788 w 788"/>
                <a:gd name="T171" fmla="*/ 1583 h 15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8" h="1583">
                  <a:moveTo>
                    <a:pt x="366" y="1582"/>
                  </a:moveTo>
                  <a:lnTo>
                    <a:pt x="399" y="1562"/>
                  </a:lnTo>
                  <a:lnTo>
                    <a:pt x="431" y="1539"/>
                  </a:lnTo>
                  <a:lnTo>
                    <a:pt x="463" y="1515"/>
                  </a:lnTo>
                  <a:lnTo>
                    <a:pt x="494" y="1490"/>
                  </a:lnTo>
                  <a:lnTo>
                    <a:pt x="523" y="1464"/>
                  </a:lnTo>
                  <a:lnTo>
                    <a:pt x="551" y="1437"/>
                  </a:lnTo>
                  <a:lnTo>
                    <a:pt x="577" y="1407"/>
                  </a:lnTo>
                  <a:lnTo>
                    <a:pt x="603" y="1378"/>
                  </a:lnTo>
                  <a:lnTo>
                    <a:pt x="626" y="1347"/>
                  </a:lnTo>
                  <a:lnTo>
                    <a:pt x="648" y="1315"/>
                  </a:lnTo>
                  <a:lnTo>
                    <a:pt x="669" y="1281"/>
                  </a:lnTo>
                  <a:lnTo>
                    <a:pt x="688" y="1247"/>
                  </a:lnTo>
                  <a:lnTo>
                    <a:pt x="706" y="1211"/>
                  </a:lnTo>
                  <a:lnTo>
                    <a:pt x="722" y="1175"/>
                  </a:lnTo>
                  <a:lnTo>
                    <a:pt x="736" y="1139"/>
                  </a:lnTo>
                  <a:lnTo>
                    <a:pt x="749" y="1102"/>
                  </a:lnTo>
                  <a:lnTo>
                    <a:pt x="759" y="1064"/>
                  </a:lnTo>
                  <a:lnTo>
                    <a:pt x="769" y="1027"/>
                  </a:lnTo>
                  <a:lnTo>
                    <a:pt x="776" y="987"/>
                  </a:lnTo>
                  <a:lnTo>
                    <a:pt x="782" y="949"/>
                  </a:lnTo>
                  <a:lnTo>
                    <a:pt x="786" y="910"/>
                  </a:lnTo>
                  <a:lnTo>
                    <a:pt x="787" y="871"/>
                  </a:lnTo>
                  <a:lnTo>
                    <a:pt x="787" y="831"/>
                  </a:lnTo>
                  <a:lnTo>
                    <a:pt x="786" y="791"/>
                  </a:lnTo>
                  <a:lnTo>
                    <a:pt x="783" y="753"/>
                  </a:lnTo>
                  <a:lnTo>
                    <a:pt x="777" y="714"/>
                  </a:lnTo>
                  <a:lnTo>
                    <a:pt x="770" y="675"/>
                  </a:lnTo>
                  <a:lnTo>
                    <a:pt x="761" y="637"/>
                  </a:lnTo>
                  <a:lnTo>
                    <a:pt x="751" y="599"/>
                  </a:lnTo>
                  <a:lnTo>
                    <a:pt x="739" y="563"/>
                  </a:lnTo>
                  <a:lnTo>
                    <a:pt x="724" y="526"/>
                  </a:lnTo>
                  <a:lnTo>
                    <a:pt x="708" y="489"/>
                  </a:lnTo>
                  <a:lnTo>
                    <a:pt x="691" y="455"/>
                  </a:lnTo>
                  <a:lnTo>
                    <a:pt x="672" y="420"/>
                  </a:lnTo>
                  <a:lnTo>
                    <a:pt x="651" y="387"/>
                  </a:lnTo>
                  <a:lnTo>
                    <a:pt x="630" y="354"/>
                  </a:lnTo>
                  <a:lnTo>
                    <a:pt x="606" y="323"/>
                  </a:lnTo>
                  <a:lnTo>
                    <a:pt x="581" y="292"/>
                  </a:lnTo>
                  <a:lnTo>
                    <a:pt x="555" y="264"/>
                  </a:lnTo>
                  <a:lnTo>
                    <a:pt x="527" y="236"/>
                  </a:lnTo>
                  <a:lnTo>
                    <a:pt x="499" y="209"/>
                  </a:lnTo>
                  <a:lnTo>
                    <a:pt x="468" y="184"/>
                  </a:lnTo>
                  <a:lnTo>
                    <a:pt x="437" y="160"/>
                  </a:lnTo>
                  <a:lnTo>
                    <a:pt x="404" y="137"/>
                  </a:lnTo>
                  <a:lnTo>
                    <a:pt x="371" y="117"/>
                  </a:lnTo>
                  <a:lnTo>
                    <a:pt x="337" y="97"/>
                  </a:lnTo>
                  <a:lnTo>
                    <a:pt x="302" y="80"/>
                  </a:lnTo>
                  <a:lnTo>
                    <a:pt x="266" y="64"/>
                  </a:lnTo>
                  <a:lnTo>
                    <a:pt x="230" y="49"/>
                  </a:lnTo>
                  <a:lnTo>
                    <a:pt x="192" y="37"/>
                  </a:lnTo>
                  <a:lnTo>
                    <a:pt x="154" y="26"/>
                  </a:lnTo>
                  <a:lnTo>
                    <a:pt x="116" y="17"/>
                  </a:lnTo>
                  <a:lnTo>
                    <a:pt x="77" y="9"/>
                  </a:lnTo>
                  <a:lnTo>
                    <a:pt x="38" y="4"/>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96" name="Freeform 825"/>
            <p:cNvSpPr>
              <a:spLocks/>
            </p:cNvSpPr>
            <p:nvPr/>
          </p:nvSpPr>
          <p:spPr bwMode="auto">
            <a:xfrm>
              <a:off x="2092" y="1493"/>
              <a:ext cx="689" cy="772"/>
            </a:xfrm>
            <a:custGeom>
              <a:avLst/>
              <a:gdLst>
                <a:gd name="T0" fmla="*/ 688 w 543"/>
                <a:gd name="T1" fmla="*/ 0 h 624"/>
                <a:gd name="T2" fmla="*/ 647 w 543"/>
                <a:gd name="T3" fmla="*/ 5 h 624"/>
                <a:gd name="T4" fmla="*/ 607 w 543"/>
                <a:gd name="T5" fmla="*/ 12 h 624"/>
                <a:gd name="T6" fmla="*/ 566 w 543"/>
                <a:gd name="T7" fmla="*/ 21 h 624"/>
                <a:gd name="T8" fmla="*/ 525 w 543"/>
                <a:gd name="T9" fmla="*/ 32 h 624"/>
                <a:gd name="T10" fmla="*/ 487 w 543"/>
                <a:gd name="T11" fmla="*/ 46 h 624"/>
                <a:gd name="T12" fmla="*/ 448 w 543"/>
                <a:gd name="T13" fmla="*/ 61 h 624"/>
                <a:gd name="T14" fmla="*/ 412 w 543"/>
                <a:gd name="T15" fmla="*/ 78 h 624"/>
                <a:gd name="T16" fmla="*/ 376 w 543"/>
                <a:gd name="T17" fmla="*/ 98 h 624"/>
                <a:gd name="T18" fmla="*/ 341 w 543"/>
                <a:gd name="T19" fmla="*/ 119 h 624"/>
                <a:gd name="T20" fmla="*/ 306 w 543"/>
                <a:gd name="T21" fmla="*/ 142 h 624"/>
                <a:gd name="T22" fmla="*/ 275 w 543"/>
                <a:gd name="T23" fmla="*/ 167 h 624"/>
                <a:gd name="T24" fmla="*/ 244 w 543"/>
                <a:gd name="T25" fmla="*/ 193 h 624"/>
                <a:gd name="T26" fmla="*/ 214 w 543"/>
                <a:gd name="T27" fmla="*/ 221 h 624"/>
                <a:gd name="T28" fmla="*/ 185 w 543"/>
                <a:gd name="T29" fmla="*/ 251 h 624"/>
                <a:gd name="T30" fmla="*/ 159 w 543"/>
                <a:gd name="T31" fmla="*/ 282 h 624"/>
                <a:gd name="T32" fmla="*/ 135 w 543"/>
                <a:gd name="T33" fmla="*/ 314 h 624"/>
                <a:gd name="T34" fmla="*/ 113 w 543"/>
                <a:gd name="T35" fmla="*/ 348 h 624"/>
                <a:gd name="T36" fmla="*/ 93 w 543"/>
                <a:gd name="T37" fmla="*/ 382 h 624"/>
                <a:gd name="T38" fmla="*/ 72 w 543"/>
                <a:gd name="T39" fmla="*/ 419 h 624"/>
                <a:gd name="T40" fmla="*/ 57 w 543"/>
                <a:gd name="T41" fmla="*/ 455 h 624"/>
                <a:gd name="T42" fmla="*/ 42 w 543"/>
                <a:gd name="T43" fmla="*/ 494 h 624"/>
                <a:gd name="T44" fmla="*/ 29 w 543"/>
                <a:gd name="T45" fmla="*/ 532 h 624"/>
                <a:gd name="T46" fmla="*/ 19 w 543"/>
                <a:gd name="T47" fmla="*/ 570 h 624"/>
                <a:gd name="T48" fmla="*/ 10 w 543"/>
                <a:gd name="T49" fmla="*/ 610 h 624"/>
                <a:gd name="T50" fmla="*/ 5 w 543"/>
                <a:gd name="T51" fmla="*/ 650 h 624"/>
                <a:gd name="T52" fmla="*/ 0 w 543"/>
                <a:gd name="T53" fmla="*/ 690 h 624"/>
                <a:gd name="T54" fmla="*/ 0 w 543"/>
                <a:gd name="T55" fmla="*/ 730 h 624"/>
                <a:gd name="T56" fmla="*/ 0 w 543"/>
                <a:gd name="T57" fmla="*/ 771 h 6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3"/>
                <a:gd name="T88" fmla="*/ 0 h 624"/>
                <a:gd name="T89" fmla="*/ 543 w 543"/>
                <a:gd name="T90" fmla="*/ 624 h 6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3" h="624">
                  <a:moveTo>
                    <a:pt x="542" y="0"/>
                  </a:moveTo>
                  <a:lnTo>
                    <a:pt x="510" y="4"/>
                  </a:lnTo>
                  <a:lnTo>
                    <a:pt x="478" y="10"/>
                  </a:lnTo>
                  <a:lnTo>
                    <a:pt x="446" y="17"/>
                  </a:lnTo>
                  <a:lnTo>
                    <a:pt x="414" y="26"/>
                  </a:lnTo>
                  <a:lnTo>
                    <a:pt x="384" y="37"/>
                  </a:lnTo>
                  <a:lnTo>
                    <a:pt x="353" y="49"/>
                  </a:lnTo>
                  <a:lnTo>
                    <a:pt x="325" y="63"/>
                  </a:lnTo>
                  <a:lnTo>
                    <a:pt x="296" y="79"/>
                  </a:lnTo>
                  <a:lnTo>
                    <a:pt x="269" y="96"/>
                  </a:lnTo>
                  <a:lnTo>
                    <a:pt x="241" y="115"/>
                  </a:lnTo>
                  <a:lnTo>
                    <a:pt x="217" y="135"/>
                  </a:lnTo>
                  <a:lnTo>
                    <a:pt x="192" y="156"/>
                  </a:lnTo>
                  <a:lnTo>
                    <a:pt x="169" y="179"/>
                  </a:lnTo>
                  <a:lnTo>
                    <a:pt x="146" y="203"/>
                  </a:lnTo>
                  <a:lnTo>
                    <a:pt x="125" y="228"/>
                  </a:lnTo>
                  <a:lnTo>
                    <a:pt x="106" y="254"/>
                  </a:lnTo>
                  <a:lnTo>
                    <a:pt x="89" y="281"/>
                  </a:lnTo>
                  <a:lnTo>
                    <a:pt x="73" y="309"/>
                  </a:lnTo>
                  <a:lnTo>
                    <a:pt x="57" y="339"/>
                  </a:lnTo>
                  <a:lnTo>
                    <a:pt x="45" y="368"/>
                  </a:lnTo>
                  <a:lnTo>
                    <a:pt x="33" y="399"/>
                  </a:lnTo>
                  <a:lnTo>
                    <a:pt x="23" y="430"/>
                  </a:lnTo>
                  <a:lnTo>
                    <a:pt x="15" y="461"/>
                  </a:lnTo>
                  <a:lnTo>
                    <a:pt x="8" y="493"/>
                  </a:lnTo>
                  <a:lnTo>
                    <a:pt x="4" y="525"/>
                  </a:lnTo>
                  <a:lnTo>
                    <a:pt x="0" y="558"/>
                  </a:lnTo>
                  <a:lnTo>
                    <a:pt x="0" y="590"/>
                  </a:lnTo>
                  <a:lnTo>
                    <a:pt x="0" y="62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97" name="Freeform 826"/>
            <p:cNvSpPr>
              <a:spLocks/>
            </p:cNvSpPr>
            <p:nvPr/>
          </p:nvSpPr>
          <p:spPr bwMode="auto">
            <a:xfrm>
              <a:off x="2276" y="1347"/>
              <a:ext cx="1486" cy="1769"/>
            </a:xfrm>
            <a:custGeom>
              <a:avLst/>
              <a:gdLst>
                <a:gd name="T0" fmla="*/ 36 w 1171"/>
                <a:gd name="T1" fmla="*/ 1596 h 1430"/>
                <a:gd name="T2" fmla="*/ 112 w 1171"/>
                <a:gd name="T3" fmla="*/ 1645 h 1430"/>
                <a:gd name="T4" fmla="*/ 193 w 1171"/>
                <a:gd name="T5" fmla="*/ 1687 h 1430"/>
                <a:gd name="T6" fmla="*/ 279 w 1171"/>
                <a:gd name="T7" fmla="*/ 1721 h 1430"/>
                <a:gd name="T8" fmla="*/ 367 w 1171"/>
                <a:gd name="T9" fmla="*/ 1745 h 1430"/>
                <a:gd name="T10" fmla="*/ 458 w 1171"/>
                <a:gd name="T11" fmla="*/ 1762 h 1430"/>
                <a:gd name="T12" fmla="*/ 549 w 1171"/>
                <a:gd name="T13" fmla="*/ 1768 h 1430"/>
                <a:gd name="T14" fmla="*/ 641 w 1171"/>
                <a:gd name="T15" fmla="*/ 1767 h 1430"/>
                <a:gd name="T16" fmla="*/ 732 w 1171"/>
                <a:gd name="T17" fmla="*/ 1755 h 1430"/>
                <a:gd name="T18" fmla="*/ 821 w 1171"/>
                <a:gd name="T19" fmla="*/ 1736 h 1430"/>
                <a:gd name="T20" fmla="*/ 909 w 1171"/>
                <a:gd name="T21" fmla="*/ 1707 h 1430"/>
                <a:gd name="T22" fmla="*/ 992 w 1171"/>
                <a:gd name="T23" fmla="*/ 1670 h 1430"/>
                <a:gd name="T24" fmla="*/ 1072 w 1171"/>
                <a:gd name="T25" fmla="*/ 1626 h 1430"/>
                <a:gd name="T26" fmla="*/ 1146 w 1171"/>
                <a:gd name="T27" fmla="*/ 1572 h 1430"/>
                <a:gd name="T28" fmla="*/ 1214 w 1171"/>
                <a:gd name="T29" fmla="*/ 1513 h 1430"/>
                <a:gd name="T30" fmla="*/ 1278 w 1171"/>
                <a:gd name="T31" fmla="*/ 1447 h 1430"/>
                <a:gd name="T32" fmla="*/ 1331 w 1171"/>
                <a:gd name="T33" fmla="*/ 1376 h 1430"/>
                <a:gd name="T34" fmla="*/ 1379 w 1171"/>
                <a:gd name="T35" fmla="*/ 1298 h 1430"/>
                <a:gd name="T36" fmla="*/ 1417 w 1171"/>
                <a:gd name="T37" fmla="*/ 1217 h 1430"/>
                <a:gd name="T38" fmla="*/ 1449 w 1171"/>
                <a:gd name="T39" fmla="*/ 1132 h 1430"/>
                <a:gd name="T40" fmla="*/ 1470 w 1171"/>
                <a:gd name="T41" fmla="*/ 1045 h 1430"/>
                <a:gd name="T42" fmla="*/ 1481 w 1171"/>
                <a:gd name="T43" fmla="*/ 956 h 1430"/>
                <a:gd name="T44" fmla="*/ 1485 w 1171"/>
                <a:gd name="T45" fmla="*/ 867 h 1430"/>
                <a:gd name="T46" fmla="*/ 1480 w 1171"/>
                <a:gd name="T47" fmla="*/ 778 h 1430"/>
                <a:gd name="T48" fmla="*/ 1463 w 1171"/>
                <a:gd name="T49" fmla="*/ 689 h 1430"/>
                <a:gd name="T50" fmla="*/ 1439 w 1171"/>
                <a:gd name="T51" fmla="*/ 604 h 1430"/>
                <a:gd name="T52" fmla="*/ 1405 w 1171"/>
                <a:gd name="T53" fmla="*/ 520 h 1430"/>
                <a:gd name="T54" fmla="*/ 1364 w 1171"/>
                <a:gd name="T55" fmla="*/ 440 h 1430"/>
                <a:gd name="T56" fmla="*/ 1313 w 1171"/>
                <a:gd name="T57" fmla="*/ 365 h 1430"/>
                <a:gd name="T58" fmla="*/ 1256 w 1171"/>
                <a:gd name="T59" fmla="*/ 294 h 1430"/>
                <a:gd name="T60" fmla="*/ 1192 w 1171"/>
                <a:gd name="T61" fmla="*/ 230 h 1430"/>
                <a:gd name="T62" fmla="*/ 1121 w 1171"/>
                <a:gd name="T63" fmla="*/ 174 h 1430"/>
                <a:gd name="T64" fmla="*/ 1044 w 1171"/>
                <a:gd name="T65" fmla="*/ 124 h 1430"/>
                <a:gd name="T66" fmla="*/ 963 w 1171"/>
                <a:gd name="T67" fmla="*/ 82 h 1430"/>
                <a:gd name="T68" fmla="*/ 879 w 1171"/>
                <a:gd name="T69" fmla="*/ 47 h 1430"/>
                <a:gd name="T70" fmla="*/ 791 w 1171"/>
                <a:gd name="T71" fmla="*/ 22 h 1430"/>
                <a:gd name="T72" fmla="*/ 700 w 1171"/>
                <a:gd name="T73" fmla="*/ 5 h 14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1"/>
                <a:gd name="T112" fmla="*/ 0 h 1430"/>
                <a:gd name="T113" fmla="*/ 1171 w 1171"/>
                <a:gd name="T114" fmla="*/ 1430 h 14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1" h="1430">
                  <a:moveTo>
                    <a:pt x="0" y="1268"/>
                  </a:moveTo>
                  <a:lnTo>
                    <a:pt x="28" y="1290"/>
                  </a:lnTo>
                  <a:lnTo>
                    <a:pt x="57" y="1311"/>
                  </a:lnTo>
                  <a:lnTo>
                    <a:pt x="88" y="1330"/>
                  </a:lnTo>
                  <a:lnTo>
                    <a:pt x="120" y="1348"/>
                  </a:lnTo>
                  <a:lnTo>
                    <a:pt x="152" y="1364"/>
                  </a:lnTo>
                  <a:lnTo>
                    <a:pt x="185" y="1378"/>
                  </a:lnTo>
                  <a:lnTo>
                    <a:pt x="220" y="1391"/>
                  </a:lnTo>
                  <a:lnTo>
                    <a:pt x="254" y="1401"/>
                  </a:lnTo>
                  <a:lnTo>
                    <a:pt x="289" y="1411"/>
                  </a:lnTo>
                  <a:lnTo>
                    <a:pt x="325" y="1418"/>
                  </a:lnTo>
                  <a:lnTo>
                    <a:pt x="361" y="1424"/>
                  </a:lnTo>
                  <a:lnTo>
                    <a:pt x="397" y="1428"/>
                  </a:lnTo>
                  <a:lnTo>
                    <a:pt x="433" y="1429"/>
                  </a:lnTo>
                  <a:lnTo>
                    <a:pt x="469" y="1429"/>
                  </a:lnTo>
                  <a:lnTo>
                    <a:pt x="505" y="1428"/>
                  </a:lnTo>
                  <a:lnTo>
                    <a:pt x="541" y="1424"/>
                  </a:lnTo>
                  <a:lnTo>
                    <a:pt x="577" y="1419"/>
                  </a:lnTo>
                  <a:lnTo>
                    <a:pt x="612" y="1412"/>
                  </a:lnTo>
                  <a:lnTo>
                    <a:pt x="647" y="1403"/>
                  </a:lnTo>
                  <a:lnTo>
                    <a:pt x="682" y="1392"/>
                  </a:lnTo>
                  <a:lnTo>
                    <a:pt x="716" y="1380"/>
                  </a:lnTo>
                  <a:lnTo>
                    <a:pt x="750" y="1366"/>
                  </a:lnTo>
                  <a:lnTo>
                    <a:pt x="782" y="1350"/>
                  </a:lnTo>
                  <a:lnTo>
                    <a:pt x="814" y="1333"/>
                  </a:lnTo>
                  <a:lnTo>
                    <a:pt x="845" y="1314"/>
                  </a:lnTo>
                  <a:lnTo>
                    <a:pt x="874" y="1293"/>
                  </a:lnTo>
                  <a:lnTo>
                    <a:pt x="903" y="1271"/>
                  </a:lnTo>
                  <a:lnTo>
                    <a:pt x="930" y="1248"/>
                  </a:lnTo>
                  <a:lnTo>
                    <a:pt x="957" y="1223"/>
                  </a:lnTo>
                  <a:lnTo>
                    <a:pt x="982" y="1197"/>
                  </a:lnTo>
                  <a:lnTo>
                    <a:pt x="1007" y="1170"/>
                  </a:lnTo>
                  <a:lnTo>
                    <a:pt x="1028" y="1141"/>
                  </a:lnTo>
                  <a:lnTo>
                    <a:pt x="1049" y="1112"/>
                  </a:lnTo>
                  <a:lnTo>
                    <a:pt x="1069" y="1081"/>
                  </a:lnTo>
                  <a:lnTo>
                    <a:pt x="1087" y="1049"/>
                  </a:lnTo>
                  <a:lnTo>
                    <a:pt x="1103" y="1017"/>
                  </a:lnTo>
                  <a:lnTo>
                    <a:pt x="1117" y="984"/>
                  </a:lnTo>
                  <a:lnTo>
                    <a:pt x="1130" y="950"/>
                  </a:lnTo>
                  <a:lnTo>
                    <a:pt x="1142" y="915"/>
                  </a:lnTo>
                  <a:lnTo>
                    <a:pt x="1151" y="881"/>
                  </a:lnTo>
                  <a:lnTo>
                    <a:pt x="1158" y="845"/>
                  </a:lnTo>
                  <a:lnTo>
                    <a:pt x="1163" y="809"/>
                  </a:lnTo>
                  <a:lnTo>
                    <a:pt x="1167" y="773"/>
                  </a:lnTo>
                  <a:lnTo>
                    <a:pt x="1170" y="737"/>
                  </a:lnTo>
                  <a:lnTo>
                    <a:pt x="1170" y="701"/>
                  </a:lnTo>
                  <a:lnTo>
                    <a:pt x="1169" y="665"/>
                  </a:lnTo>
                  <a:lnTo>
                    <a:pt x="1166" y="629"/>
                  </a:lnTo>
                  <a:lnTo>
                    <a:pt x="1160" y="593"/>
                  </a:lnTo>
                  <a:lnTo>
                    <a:pt x="1153" y="557"/>
                  </a:lnTo>
                  <a:lnTo>
                    <a:pt x="1144" y="522"/>
                  </a:lnTo>
                  <a:lnTo>
                    <a:pt x="1134" y="488"/>
                  </a:lnTo>
                  <a:lnTo>
                    <a:pt x="1122" y="453"/>
                  </a:lnTo>
                  <a:lnTo>
                    <a:pt x="1107" y="420"/>
                  </a:lnTo>
                  <a:lnTo>
                    <a:pt x="1091" y="388"/>
                  </a:lnTo>
                  <a:lnTo>
                    <a:pt x="1075" y="356"/>
                  </a:lnTo>
                  <a:lnTo>
                    <a:pt x="1055" y="325"/>
                  </a:lnTo>
                  <a:lnTo>
                    <a:pt x="1035" y="295"/>
                  </a:lnTo>
                  <a:lnTo>
                    <a:pt x="1013" y="266"/>
                  </a:lnTo>
                  <a:lnTo>
                    <a:pt x="990" y="238"/>
                  </a:lnTo>
                  <a:lnTo>
                    <a:pt x="965" y="212"/>
                  </a:lnTo>
                  <a:lnTo>
                    <a:pt x="939" y="186"/>
                  </a:lnTo>
                  <a:lnTo>
                    <a:pt x="912" y="163"/>
                  </a:lnTo>
                  <a:lnTo>
                    <a:pt x="883" y="141"/>
                  </a:lnTo>
                  <a:lnTo>
                    <a:pt x="854" y="119"/>
                  </a:lnTo>
                  <a:lnTo>
                    <a:pt x="823" y="100"/>
                  </a:lnTo>
                  <a:lnTo>
                    <a:pt x="792" y="82"/>
                  </a:lnTo>
                  <a:lnTo>
                    <a:pt x="759" y="66"/>
                  </a:lnTo>
                  <a:lnTo>
                    <a:pt x="726" y="51"/>
                  </a:lnTo>
                  <a:lnTo>
                    <a:pt x="693" y="38"/>
                  </a:lnTo>
                  <a:lnTo>
                    <a:pt x="658" y="27"/>
                  </a:lnTo>
                  <a:lnTo>
                    <a:pt x="623" y="18"/>
                  </a:lnTo>
                  <a:lnTo>
                    <a:pt x="587" y="10"/>
                  </a:lnTo>
                  <a:lnTo>
                    <a:pt x="552" y="4"/>
                  </a:lnTo>
                  <a:lnTo>
                    <a:pt x="516"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98" name="Freeform 827"/>
            <p:cNvSpPr>
              <a:spLocks/>
            </p:cNvSpPr>
            <p:nvPr/>
          </p:nvSpPr>
          <p:spPr bwMode="auto">
            <a:xfrm>
              <a:off x="2092" y="1493"/>
              <a:ext cx="1521" cy="1478"/>
            </a:xfrm>
            <a:custGeom>
              <a:avLst/>
              <a:gdLst>
                <a:gd name="T0" fmla="*/ 4 w 1198"/>
                <a:gd name="T1" fmla="*/ 810 h 1195"/>
                <a:gd name="T2" fmla="*/ 17 w 1198"/>
                <a:gd name="T3" fmla="*/ 889 h 1195"/>
                <a:gd name="T4" fmla="*/ 37 w 1198"/>
                <a:gd name="T5" fmla="*/ 967 h 1195"/>
                <a:gd name="T6" fmla="*/ 67 w 1198"/>
                <a:gd name="T7" fmla="*/ 1043 h 1195"/>
                <a:gd name="T8" fmla="*/ 105 w 1198"/>
                <a:gd name="T9" fmla="*/ 1113 h 1195"/>
                <a:gd name="T10" fmla="*/ 151 w 1198"/>
                <a:gd name="T11" fmla="*/ 1181 h 1195"/>
                <a:gd name="T12" fmla="*/ 204 w 1198"/>
                <a:gd name="T13" fmla="*/ 1242 h 1195"/>
                <a:gd name="T14" fmla="*/ 264 w 1198"/>
                <a:gd name="T15" fmla="*/ 1297 h 1195"/>
                <a:gd name="T16" fmla="*/ 329 w 1198"/>
                <a:gd name="T17" fmla="*/ 1347 h 1195"/>
                <a:gd name="T18" fmla="*/ 399 w 1198"/>
                <a:gd name="T19" fmla="*/ 1389 h 1195"/>
                <a:gd name="T20" fmla="*/ 474 w 1198"/>
                <a:gd name="T21" fmla="*/ 1422 h 1195"/>
                <a:gd name="T22" fmla="*/ 552 w 1198"/>
                <a:gd name="T23" fmla="*/ 1448 h 1195"/>
                <a:gd name="T24" fmla="*/ 632 w 1198"/>
                <a:gd name="T25" fmla="*/ 1467 h 1195"/>
                <a:gd name="T26" fmla="*/ 715 w 1198"/>
                <a:gd name="T27" fmla="*/ 1476 h 1195"/>
                <a:gd name="T28" fmla="*/ 797 w 1198"/>
                <a:gd name="T29" fmla="*/ 1476 h 1195"/>
                <a:gd name="T30" fmla="*/ 880 w 1198"/>
                <a:gd name="T31" fmla="*/ 1467 h 1195"/>
                <a:gd name="T32" fmla="*/ 960 w 1198"/>
                <a:gd name="T33" fmla="*/ 1451 h 1195"/>
                <a:gd name="T34" fmla="*/ 1039 w 1198"/>
                <a:gd name="T35" fmla="*/ 1425 h 1195"/>
                <a:gd name="T36" fmla="*/ 1113 w 1198"/>
                <a:gd name="T37" fmla="*/ 1391 h 1195"/>
                <a:gd name="T38" fmla="*/ 1185 w 1198"/>
                <a:gd name="T39" fmla="*/ 1351 h 1195"/>
                <a:gd name="T40" fmla="*/ 1251 w 1198"/>
                <a:gd name="T41" fmla="*/ 1302 h 1195"/>
                <a:gd name="T42" fmla="*/ 1310 w 1198"/>
                <a:gd name="T43" fmla="*/ 1247 h 1195"/>
                <a:gd name="T44" fmla="*/ 1365 w 1198"/>
                <a:gd name="T45" fmla="*/ 1186 h 1195"/>
                <a:gd name="T46" fmla="*/ 1411 w 1198"/>
                <a:gd name="T47" fmla="*/ 1119 h 1195"/>
                <a:gd name="T48" fmla="*/ 1450 w 1198"/>
                <a:gd name="T49" fmla="*/ 1048 h 1195"/>
                <a:gd name="T50" fmla="*/ 1480 w 1198"/>
                <a:gd name="T51" fmla="*/ 973 h 1195"/>
                <a:gd name="T52" fmla="*/ 1503 w 1198"/>
                <a:gd name="T53" fmla="*/ 897 h 1195"/>
                <a:gd name="T54" fmla="*/ 1516 w 1198"/>
                <a:gd name="T55" fmla="*/ 818 h 1195"/>
                <a:gd name="T56" fmla="*/ 1520 w 1198"/>
                <a:gd name="T57" fmla="*/ 736 h 1195"/>
                <a:gd name="T58" fmla="*/ 1516 w 1198"/>
                <a:gd name="T59" fmla="*/ 657 h 1195"/>
                <a:gd name="T60" fmla="*/ 1503 w 1198"/>
                <a:gd name="T61" fmla="*/ 578 h 1195"/>
                <a:gd name="T62" fmla="*/ 1480 w 1198"/>
                <a:gd name="T63" fmla="*/ 500 h 1195"/>
                <a:gd name="T64" fmla="*/ 1450 w 1198"/>
                <a:gd name="T65" fmla="*/ 425 h 1195"/>
                <a:gd name="T66" fmla="*/ 1411 w 1198"/>
                <a:gd name="T67" fmla="*/ 355 h 1195"/>
                <a:gd name="T68" fmla="*/ 1365 w 1198"/>
                <a:gd name="T69" fmla="*/ 288 h 1195"/>
                <a:gd name="T70" fmla="*/ 1310 w 1198"/>
                <a:gd name="T71" fmla="*/ 226 h 1195"/>
                <a:gd name="T72" fmla="*/ 1251 w 1198"/>
                <a:gd name="T73" fmla="*/ 172 h 1195"/>
                <a:gd name="T74" fmla="*/ 1185 w 1198"/>
                <a:gd name="T75" fmla="*/ 122 h 1195"/>
                <a:gd name="T76" fmla="*/ 1115 w 1198"/>
                <a:gd name="T77" fmla="*/ 82 h 1195"/>
                <a:gd name="T78" fmla="*/ 1039 w 1198"/>
                <a:gd name="T79" fmla="*/ 49 h 1195"/>
                <a:gd name="T80" fmla="*/ 961 w 1198"/>
                <a:gd name="T81" fmla="*/ 22 h 1195"/>
                <a:gd name="T82" fmla="*/ 880 w 1198"/>
                <a:gd name="T83" fmla="*/ 5 h 11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98"/>
                <a:gd name="T127" fmla="*/ 0 h 1195"/>
                <a:gd name="T128" fmla="*/ 1198 w 1198"/>
                <a:gd name="T129" fmla="*/ 1195 h 11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98" h="1195">
                  <a:moveTo>
                    <a:pt x="0" y="623"/>
                  </a:moveTo>
                  <a:lnTo>
                    <a:pt x="3" y="655"/>
                  </a:lnTo>
                  <a:lnTo>
                    <a:pt x="7" y="687"/>
                  </a:lnTo>
                  <a:lnTo>
                    <a:pt x="13" y="719"/>
                  </a:lnTo>
                  <a:lnTo>
                    <a:pt x="20" y="751"/>
                  </a:lnTo>
                  <a:lnTo>
                    <a:pt x="29" y="782"/>
                  </a:lnTo>
                  <a:lnTo>
                    <a:pt x="41" y="812"/>
                  </a:lnTo>
                  <a:lnTo>
                    <a:pt x="53" y="843"/>
                  </a:lnTo>
                  <a:lnTo>
                    <a:pt x="67" y="871"/>
                  </a:lnTo>
                  <a:lnTo>
                    <a:pt x="83" y="900"/>
                  </a:lnTo>
                  <a:lnTo>
                    <a:pt x="101" y="927"/>
                  </a:lnTo>
                  <a:lnTo>
                    <a:pt x="119" y="955"/>
                  </a:lnTo>
                  <a:lnTo>
                    <a:pt x="139" y="979"/>
                  </a:lnTo>
                  <a:lnTo>
                    <a:pt x="161" y="1004"/>
                  </a:lnTo>
                  <a:lnTo>
                    <a:pt x="184" y="1027"/>
                  </a:lnTo>
                  <a:lnTo>
                    <a:pt x="208" y="1049"/>
                  </a:lnTo>
                  <a:lnTo>
                    <a:pt x="233" y="1070"/>
                  </a:lnTo>
                  <a:lnTo>
                    <a:pt x="259" y="1089"/>
                  </a:lnTo>
                  <a:lnTo>
                    <a:pt x="286" y="1107"/>
                  </a:lnTo>
                  <a:lnTo>
                    <a:pt x="314" y="1123"/>
                  </a:lnTo>
                  <a:lnTo>
                    <a:pt x="344" y="1138"/>
                  </a:lnTo>
                  <a:lnTo>
                    <a:pt x="373" y="1150"/>
                  </a:lnTo>
                  <a:lnTo>
                    <a:pt x="404" y="1162"/>
                  </a:lnTo>
                  <a:lnTo>
                    <a:pt x="435" y="1171"/>
                  </a:lnTo>
                  <a:lnTo>
                    <a:pt x="466" y="1179"/>
                  </a:lnTo>
                  <a:lnTo>
                    <a:pt x="498" y="1186"/>
                  </a:lnTo>
                  <a:lnTo>
                    <a:pt x="531" y="1190"/>
                  </a:lnTo>
                  <a:lnTo>
                    <a:pt x="563" y="1193"/>
                  </a:lnTo>
                  <a:lnTo>
                    <a:pt x="596" y="1194"/>
                  </a:lnTo>
                  <a:lnTo>
                    <a:pt x="628" y="1193"/>
                  </a:lnTo>
                  <a:lnTo>
                    <a:pt x="661" y="1191"/>
                  </a:lnTo>
                  <a:lnTo>
                    <a:pt x="693" y="1186"/>
                  </a:lnTo>
                  <a:lnTo>
                    <a:pt x="725" y="1181"/>
                  </a:lnTo>
                  <a:lnTo>
                    <a:pt x="756" y="1173"/>
                  </a:lnTo>
                  <a:lnTo>
                    <a:pt x="787" y="1163"/>
                  </a:lnTo>
                  <a:lnTo>
                    <a:pt x="818" y="1152"/>
                  </a:lnTo>
                  <a:lnTo>
                    <a:pt x="848" y="1139"/>
                  </a:lnTo>
                  <a:lnTo>
                    <a:pt x="877" y="1125"/>
                  </a:lnTo>
                  <a:lnTo>
                    <a:pt x="906" y="1110"/>
                  </a:lnTo>
                  <a:lnTo>
                    <a:pt x="933" y="1092"/>
                  </a:lnTo>
                  <a:lnTo>
                    <a:pt x="959" y="1073"/>
                  </a:lnTo>
                  <a:lnTo>
                    <a:pt x="985" y="1053"/>
                  </a:lnTo>
                  <a:lnTo>
                    <a:pt x="1009" y="1031"/>
                  </a:lnTo>
                  <a:lnTo>
                    <a:pt x="1032" y="1008"/>
                  </a:lnTo>
                  <a:lnTo>
                    <a:pt x="1054" y="984"/>
                  </a:lnTo>
                  <a:lnTo>
                    <a:pt x="1075" y="959"/>
                  </a:lnTo>
                  <a:lnTo>
                    <a:pt x="1094" y="932"/>
                  </a:lnTo>
                  <a:lnTo>
                    <a:pt x="1111" y="905"/>
                  </a:lnTo>
                  <a:lnTo>
                    <a:pt x="1127" y="877"/>
                  </a:lnTo>
                  <a:lnTo>
                    <a:pt x="1142" y="847"/>
                  </a:lnTo>
                  <a:lnTo>
                    <a:pt x="1155" y="818"/>
                  </a:lnTo>
                  <a:lnTo>
                    <a:pt x="1166" y="787"/>
                  </a:lnTo>
                  <a:lnTo>
                    <a:pt x="1176" y="756"/>
                  </a:lnTo>
                  <a:lnTo>
                    <a:pt x="1184" y="725"/>
                  </a:lnTo>
                  <a:lnTo>
                    <a:pt x="1189" y="693"/>
                  </a:lnTo>
                  <a:lnTo>
                    <a:pt x="1194" y="661"/>
                  </a:lnTo>
                  <a:lnTo>
                    <a:pt x="1196" y="628"/>
                  </a:lnTo>
                  <a:lnTo>
                    <a:pt x="1197" y="595"/>
                  </a:lnTo>
                  <a:lnTo>
                    <a:pt x="1196" y="563"/>
                  </a:lnTo>
                  <a:lnTo>
                    <a:pt x="1194" y="531"/>
                  </a:lnTo>
                  <a:lnTo>
                    <a:pt x="1189" y="499"/>
                  </a:lnTo>
                  <a:lnTo>
                    <a:pt x="1184" y="467"/>
                  </a:lnTo>
                  <a:lnTo>
                    <a:pt x="1176" y="435"/>
                  </a:lnTo>
                  <a:lnTo>
                    <a:pt x="1166" y="404"/>
                  </a:lnTo>
                  <a:lnTo>
                    <a:pt x="1155" y="374"/>
                  </a:lnTo>
                  <a:lnTo>
                    <a:pt x="1142" y="344"/>
                  </a:lnTo>
                  <a:lnTo>
                    <a:pt x="1127" y="315"/>
                  </a:lnTo>
                  <a:lnTo>
                    <a:pt x="1111" y="287"/>
                  </a:lnTo>
                  <a:lnTo>
                    <a:pt x="1094" y="259"/>
                  </a:lnTo>
                  <a:lnTo>
                    <a:pt x="1075" y="233"/>
                  </a:lnTo>
                  <a:lnTo>
                    <a:pt x="1054" y="207"/>
                  </a:lnTo>
                  <a:lnTo>
                    <a:pt x="1032" y="183"/>
                  </a:lnTo>
                  <a:lnTo>
                    <a:pt x="1010" y="160"/>
                  </a:lnTo>
                  <a:lnTo>
                    <a:pt x="985" y="139"/>
                  </a:lnTo>
                  <a:lnTo>
                    <a:pt x="959" y="119"/>
                  </a:lnTo>
                  <a:lnTo>
                    <a:pt x="933" y="99"/>
                  </a:lnTo>
                  <a:lnTo>
                    <a:pt x="906" y="82"/>
                  </a:lnTo>
                  <a:lnTo>
                    <a:pt x="878" y="66"/>
                  </a:lnTo>
                  <a:lnTo>
                    <a:pt x="848" y="51"/>
                  </a:lnTo>
                  <a:lnTo>
                    <a:pt x="818" y="40"/>
                  </a:lnTo>
                  <a:lnTo>
                    <a:pt x="787" y="28"/>
                  </a:lnTo>
                  <a:lnTo>
                    <a:pt x="757" y="18"/>
                  </a:lnTo>
                  <a:lnTo>
                    <a:pt x="725" y="11"/>
                  </a:lnTo>
                  <a:lnTo>
                    <a:pt x="693" y="4"/>
                  </a:lnTo>
                  <a:lnTo>
                    <a:pt x="661"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7999" name="Freeform 828"/>
            <p:cNvSpPr>
              <a:spLocks/>
            </p:cNvSpPr>
            <p:nvPr/>
          </p:nvSpPr>
          <p:spPr bwMode="auto">
            <a:xfrm>
              <a:off x="2218" y="1615"/>
              <a:ext cx="1269" cy="1233"/>
            </a:xfrm>
            <a:custGeom>
              <a:avLst/>
              <a:gdLst>
                <a:gd name="T0" fmla="*/ 524 w 1000"/>
                <a:gd name="T1" fmla="*/ 6 h 997"/>
                <a:gd name="T2" fmla="*/ 450 w 1000"/>
                <a:gd name="T3" fmla="*/ 23 h 997"/>
                <a:gd name="T4" fmla="*/ 378 w 1000"/>
                <a:gd name="T5" fmla="*/ 49 h 997"/>
                <a:gd name="T6" fmla="*/ 310 w 1000"/>
                <a:gd name="T7" fmla="*/ 84 h 997"/>
                <a:gd name="T8" fmla="*/ 246 w 1000"/>
                <a:gd name="T9" fmla="*/ 125 h 997"/>
                <a:gd name="T10" fmla="*/ 189 w 1000"/>
                <a:gd name="T11" fmla="*/ 174 h 997"/>
                <a:gd name="T12" fmla="*/ 137 w 1000"/>
                <a:gd name="T13" fmla="*/ 230 h 997"/>
                <a:gd name="T14" fmla="*/ 94 w 1000"/>
                <a:gd name="T15" fmla="*/ 292 h 997"/>
                <a:gd name="T16" fmla="*/ 58 w 1000"/>
                <a:gd name="T17" fmla="*/ 356 h 997"/>
                <a:gd name="T18" fmla="*/ 29 w 1000"/>
                <a:gd name="T19" fmla="*/ 427 h 997"/>
                <a:gd name="T20" fmla="*/ 11 w 1000"/>
                <a:gd name="T21" fmla="*/ 498 h 997"/>
                <a:gd name="T22" fmla="*/ 1 w 1000"/>
                <a:gd name="T23" fmla="*/ 573 h 997"/>
                <a:gd name="T24" fmla="*/ 1 w 1000"/>
                <a:gd name="T25" fmla="*/ 648 h 997"/>
                <a:gd name="T26" fmla="*/ 9 w 1000"/>
                <a:gd name="T27" fmla="*/ 722 h 997"/>
                <a:gd name="T28" fmla="*/ 28 w 1000"/>
                <a:gd name="T29" fmla="*/ 794 h 997"/>
                <a:gd name="T30" fmla="*/ 53 w 1000"/>
                <a:gd name="T31" fmla="*/ 864 h 997"/>
                <a:gd name="T32" fmla="*/ 89 w 1000"/>
                <a:gd name="T33" fmla="*/ 930 h 997"/>
                <a:gd name="T34" fmla="*/ 132 w 1000"/>
                <a:gd name="T35" fmla="*/ 992 h 997"/>
                <a:gd name="T36" fmla="*/ 183 w 1000"/>
                <a:gd name="T37" fmla="*/ 1049 h 997"/>
                <a:gd name="T38" fmla="*/ 240 w 1000"/>
                <a:gd name="T39" fmla="*/ 1098 h 997"/>
                <a:gd name="T40" fmla="*/ 302 w 1000"/>
                <a:gd name="T41" fmla="*/ 1141 h 997"/>
                <a:gd name="T42" fmla="*/ 369 w 1000"/>
                <a:gd name="T43" fmla="*/ 1176 h 997"/>
                <a:gd name="T44" fmla="*/ 442 w 1000"/>
                <a:gd name="T45" fmla="*/ 1202 h 997"/>
                <a:gd name="T46" fmla="*/ 516 w 1000"/>
                <a:gd name="T47" fmla="*/ 1222 h 997"/>
                <a:gd name="T48" fmla="*/ 593 w 1000"/>
                <a:gd name="T49" fmla="*/ 1231 h 997"/>
                <a:gd name="T50" fmla="*/ 669 w 1000"/>
                <a:gd name="T51" fmla="*/ 1231 h 997"/>
                <a:gd name="T52" fmla="*/ 745 w 1000"/>
                <a:gd name="T53" fmla="*/ 1222 h 997"/>
                <a:gd name="T54" fmla="*/ 820 w 1000"/>
                <a:gd name="T55" fmla="*/ 1205 h 997"/>
                <a:gd name="T56" fmla="*/ 891 w 1000"/>
                <a:gd name="T57" fmla="*/ 1179 h 997"/>
                <a:gd name="T58" fmla="*/ 959 w 1000"/>
                <a:gd name="T59" fmla="*/ 1144 h 997"/>
                <a:gd name="T60" fmla="*/ 1022 w 1000"/>
                <a:gd name="T61" fmla="*/ 1102 h 997"/>
                <a:gd name="T62" fmla="*/ 1080 w 1000"/>
                <a:gd name="T63" fmla="*/ 1054 h 997"/>
                <a:gd name="T64" fmla="*/ 1131 w 1000"/>
                <a:gd name="T65" fmla="*/ 998 h 997"/>
                <a:gd name="T66" fmla="*/ 1174 w 1000"/>
                <a:gd name="T67" fmla="*/ 936 h 997"/>
                <a:gd name="T68" fmla="*/ 1211 w 1000"/>
                <a:gd name="T69" fmla="*/ 871 h 997"/>
                <a:gd name="T70" fmla="*/ 1239 w 1000"/>
                <a:gd name="T71" fmla="*/ 801 h 997"/>
                <a:gd name="T72" fmla="*/ 1256 w 1000"/>
                <a:gd name="T73" fmla="*/ 728 h 997"/>
                <a:gd name="T74" fmla="*/ 1266 w 1000"/>
                <a:gd name="T75" fmla="*/ 654 h 997"/>
                <a:gd name="T76" fmla="*/ 1266 w 1000"/>
                <a:gd name="T77" fmla="*/ 580 h 997"/>
                <a:gd name="T78" fmla="*/ 1259 w 1000"/>
                <a:gd name="T79" fmla="*/ 506 h 997"/>
                <a:gd name="T80" fmla="*/ 1240 w 1000"/>
                <a:gd name="T81" fmla="*/ 434 h 997"/>
                <a:gd name="T82" fmla="*/ 1213 w 1000"/>
                <a:gd name="T83" fmla="*/ 364 h 997"/>
                <a:gd name="T84" fmla="*/ 1178 w 1000"/>
                <a:gd name="T85" fmla="*/ 297 h 997"/>
                <a:gd name="T86" fmla="*/ 1134 w 1000"/>
                <a:gd name="T87" fmla="*/ 235 h 997"/>
                <a:gd name="T88" fmla="*/ 1084 w 1000"/>
                <a:gd name="T89" fmla="*/ 179 h 997"/>
                <a:gd name="T90" fmla="*/ 1027 w 1000"/>
                <a:gd name="T91" fmla="*/ 130 h 997"/>
                <a:gd name="T92" fmla="*/ 964 w 1000"/>
                <a:gd name="T93" fmla="*/ 88 h 997"/>
                <a:gd name="T94" fmla="*/ 897 w 1000"/>
                <a:gd name="T95" fmla="*/ 52 h 997"/>
                <a:gd name="T96" fmla="*/ 825 w 1000"/>
                <a:gd name="T97" fmla="*/ 25 h 997"/>
                <a:gd name="T98" fmla="*/ 750 w 1000"/>
                <a:gd name="T99" fmla="*/ 7 h 9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0"/>
                <a:gd name="T151" fmla="*/ 0 h 997"/>
                <a:gd name="T152" fmla="*/ 1000 w 1000"/>
                <a:gd name="T153" fmla="*/ 997 h 9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0" h="997">
                  <a:moveTo>
                    <a:pt x="443" y="0"/>
                  </a:moveTo>
                  <a:lnTo>
                    <a:pt x="413" y="5"/>
                  </a:lnTo>
                  <a:lnTo>
                    <a:pt x="383" y="11"/>
                  </a:lnTo>
                  <a:lnTo>
                    <a:pt x="355" y="19"/>
                  </a:lnTo>
                  <a:lnTo>
                    <a:pt x="326" y="28"/>
                  </a:lnTo>
                  <a:lnTo>
                    <a:pt x="298" y="40"/>
                  </a:lnTo>
                  <a:lnTo>
                    <a:pt x="270" y="53"/>
                  </a:lnTo>
                  <a:lnTo>
                    <a:pt x="244" y="68"/>
                  </a:lnTo>
                  <a:lnTo>
                    <a:pt x="218" y="84"/>
                  </a:lnTo>
                  <a:lnTo>
                    <a:pt x="194" y="101"/>
                  </a:lnTo>
                  <a:lnTo>
                    <a:pt x="171" y="120"/>
                  </a:lnTo>
                  <a:lnTo>
                    <a:pt x="149" y="141"/>
                  </a:lnTo>
                  <a:lnTo>
                    <a:pt x="128" y="163"/>
                  </a:lnTo>
                  <a:lnTo>
                    <a:pt x="108" y="186"/>
                  </a:lnTo>
                  <a:lnTo>
                    <a:pt x="90" y="210"/>
                  </a:lnTo>
                  <a:lnTo>
                    <a:pt x="74" y="236"/>
                  </a:lnTo>
                  <a:lnTo>
                    <a:pt x="59" y="262"/>
                  </a:lnTo>
                  <a:lnTo>
                    <a:pt x="46" y="288"/>
                  </a:lnTo>
                  <a:lnTo>
                    <a:pt x="34" y="316"/>
                  </a:lnTo>
                  <a:lnTo>
                    <a:pt x="23" y="345"/>
                  </a:lnTo>
                  <a:lnTo>
                    <a:pt x="15" y="374"/>
                  </a:lnTo>
                  <a:lnTo>
                    <a:pt x="9" y="403"/>
                  </a:lnTo>
                  <a:lnTo>
                    <a:pt x="4" y="433"/>
                  </a:lnTo>
                  <a:lnTo>
                    <a:pt x="1" y="463"/>
                  </a:lnTo>
                  <a:lnTo>
                    <a:pt x="0" y="493"/>
                  </a:lnTo>
                  <a:lnTo>
                    <a:pt x="1" y="524"/>
                  </a:lnTo>
                  <a:lnTo>
                    <a:pt x="3" y="554"/>
                  </a:lnTo>
                  <a:lnTo>
                    <a:pt x="7" y="584"/>
                  </a:lnTo>
                  <a:lnTo>
                    <a:pt x="14" y="613"/>
                  </a:lnTo>
                  <a:lnTo>
                    <a:pt x="22" y="642"/>
                  </a:lnTo>
                  <a:lnTo>
                    <a:pt x="31" y="671"/>
                  </a:lnTo>
                  <a:lnTo>
                    <a:pt x="42" y="699"/>
                  </a:lnTo>
                  <a:lnTo>
                    <a:pt x="56" y="726"/>
                  </a:lnTo>
                  <a:lnTo>
                    <a:pt x="70" y="752"/>
                  </a:lnTo>
                  <a:lnTo>
                    <a:pt x="86" y="778"/>
                  </a:lnTo>
                  <a:lnTo>
                    <a:pt x="104" y="802"/>
                  </a:lnTo>
                  <a:lnTo>
                    <a:pt x="123" y="825"/>
                  </a:lnTo>
                  <a:lnTo>
                    <a:pt x="144" y="848"/>
                  </a:lnTo>
                  <a:lnTo>
                    <a:pt x="166" y="868"/>
                  </a:lnTo>
                  <a:lnTo>
                    <a:pt x="189" y="888"/>
                  </a:lnTo>
                  <a:lnTo>
                    <a:pt x="213" y="906"/>
                  </a:lnTo>
                  <a:lnTo>
                    <a:pt x="238" y="923"/>
                  </a:lnTo>
                  <a:lnTo>
                    <a:pt x="264" y="937"/>
                  </a:lnTo>
                  <a:lnTo>
                    <a:pt x="291" y="951"/>
                  </a:lnTo>
                  <a:lnTo>
                    <a:pt x="319" y="962"/>
                  </a:lnTo>
                  <a:lnTo>
                    <a:pt x="348" y="972"/>
                  </a:lnTo>
                  <a:lnTo>
                    <a:pt x="377" y="980"/>
                  </a:lnTo>
                  <a:lnTo>
                    <a:pt x="407" y="988"/>
                  </a:lnTo>
                  <a:lnTo>
                    <a:pt x="436" y="992"/>
                  </a:lnTo>
                  <a:lnTo>
                    <a:pt x="467" y="995"/>
                  </a:lnTo>
                  <a:lnTo>
                    <a:pt x="497" y="996"/>
                  </a:lnTo>
                  <a:lnTo>
                    <a:pt x="527" y="995"/>
                  </a:lnTo>
                  <a:lnTo>
                    <a:pt x="556" y="992"/>
                  </a:lnTo>
                  <a:lnTo>
                    <a:pt x="587" y="988"/>
                  </a:lnTo>
                  <a:lnTo>
                    <a:pt x="616" y="982"/>
                  </a:lnTo>
                  <a:lnTo>
                    <a:pt x="646" y="974"/>
                  </a:lnTo>
                  <a:lnTo>
                    <a:pt x="674" y="964"/>
                  </a:lnTo>
                  <a:lnTo>
                    <a:pt x="702" y="953"/>
                  </a:lnTo>
                  <a:lnTo>
                    <a:pt x="729" y="940"/>
                  </a:lnTo>
                  <a:lnTo>
                    <a:pt x="756" y="925"/>
                  </a:lnTo>
                  <a:lnTo>
                    <a:pt x="781" y="909"/>
                  </a:lnTo>
                  <a:lnTo>
                    <a:pt x="805" y="891"/>
                  </a:lnTo>
                  <a:lnTo>
                    <a:pt x="829" y="872"/>
                  </a:lnTo>
                  <a:lnTo>
                    <a:pt x="851" y="852"/>
                  </a:lnTo>
                  <a:lnTo>
                    <a:pt x="872" y="830"/>
                  </a:lnTo>
                  <a:lnTo>
                    <a:pt x="891" y="807"/>
                  </a:lnTo>
                  <a:lnTo>
                    <a:pt x="909" y="782"/>
                  </a:lnTo>
                  <a:lnTo>
                    <a:pt x="925" y="757"/>
                  </a:lnTo>
                  <a:lnTo>
                    <a:pt x="940" y="731"/>
                  </a:lnTo>
                  <a:lnTo>
                    <a:pt x="954" y="704"/>
                  </a:lnTo>
                  <a:lnTo>
                    <a:pt x="965" y="676"/>
                  </a:lnTo>
                  <a:lnTo>
                    <a:pt x="976" y="648"/>
                  </a:lnTo>
                  <a:lnTo>
                    <a:pt x="984" y="619"/>
                  </a:lnTo>
                  <a:lnTo>
                    <a:pt x="990" y="589"/>
                  </a:lnTo>
                  <a:lnTo>
                    <a:pt x="995" y="559"/>
                  </a:lnTo>
                  <a:lnTo>
                    <a:pt x="998" y="529"/>
                  </a:lnTo>
                  <a:lnTo>
                    <a:pt x="999" y="500"/>
                  </a:lnTo>
                  <a:lnTo>
                    <a:pt x="998" y="469"/>
                  </a:lnTo>
                  <a:lnTo>
                    <a:pt x="996" y="439"/>
                  </a:lnTo>
                  <a:lnTo>
                    <a:pt x="992" y="409"/>
                  </a:lnTo>
                  <a:lnTo>
                    <a:pt x="985" y="380"/>
                  </a:lnTo>
                  <a:lnTo>
                    <a:pt x="977" y="351"/>
                  </a:lnTo>
                  <a:lnTo>
                    <a:pt x="968" y="322"/>
                  </a:lnTo>
                  <a:lnTo>
                    <a:pt x="956" y="294"/>
                  </a:lnTo>
                  <a:lnTo>
                    <a:pt x="943" y="267"/>
                  </a:lnTo>
                  <a:lnTo>
                    <a:pt x="928" y="240"/>
                  </a:lnTo>
                  <a:lnTo>
                    <a:pt x="912" y="215"/>
                  </a:lnTo>
                  <a:lnTo>
                    <a:pt x="894" y="190"/>
                  </a:lnTo>
                  <a:lnTo>
                    <a:pt x="875" y="168"/>
                  </a:lnTo>
                  <a:lnTo>
                    <a:pt x="854" y="145"/>
                  </a:lnTo>
                  <a:lnTo>
                    <a:pt x="832" y="124"/>
                  </a:lnTo>
                  <a:lnTo>
                    <a:pt x="809" y="105"/>
                  </a:lnTo>
                  <a:lnTo>
                    <a:pt x="785" y="87"/>
                  </a:lnTo>
                  <a:lnTo>
                    <a:pt x="760" y="71"/>
                  </a:lnTo>
                  <a:lnTo>
                    <a:pt x="734" y="56"/>
                  </a:lnTo>
                  <a:lnTo>
                    <a:pt x="707" y="42"/>
                  </a:lnTo>
                  <a:lnTo>
                    <a:pt x="679" y="30"/>
                  </a:lnTo>
                  <a:lnTo>
                    <a:pt x="650" y="20"/>
                  </a:lnTo>
                  <a:lnTo>
                    <a:pt x="621" y="12"/>
                  </a:lnTo>
                  <a:lnTo>
                    <a:pt x="591" y="6"/>
                  </a:lnTo>
                  <a:lnTo>
                    <a:pt x="562" y="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00" name="Freeform 829"/>
            <p:cNvSpPr>
              <a:spLocks/>
            </p:cNvSpPr>
            <p:nvPr/>
          </p:nvSpPr>
          <p:spPr bwMode="auto">
            <a:xfrm>
              <a:off x="2537" y="1933"/>
              <a:ext cx="631" cy="604"/>
            </a:xfrm>
            <a:custGeom>
              <a:avLst/>
              <a:gdLst>
                <a:gd name="T0" fmla="*/ 208 w 498"/>
                <a:gd name="T1" fmla="*/ 7 h 488"/>
                <a:gd name="T2" fmla="*/ 162 w 498"/>
                <a:gd name="T3" fmla="*/ 28 h 488"/>
                <a:gd name="T4" fmla="*/ 119 w 498"/>
                <a:gd name="T5" fmla="*/ 57 h 488"/>
                <a:gd name="T6" fmla="*/ 81 w 498"/>
                <a:gd name="T7" fmla="*/ 92 h 488"/>
                <a:gd name="T8" fmla="*/ 51 w 498"/>
                <a:gd name="T9" fmla="*/ 131 h 488"/>
                <a:gd name="T10" fmla="*/ 25 w 498"/>
                <a:gd name="T11" fmla="*/ 176 h 488"/>
                <a:gd name="T12" fmla="*/ 9 w 498"/>
                <a:gd name="T13" fmla="*/ 223 h 488"/>
                <a:gd name="T14" fmla="*/ 1 w 498"/>
                <a:gd name="T15" fmla="*/ 274 h 488"/>
                <a:gd name="T16" fmla="*/ 1 w 498"/>
                <a:gd name="T17" fmla="*/ 324 h 488"/>
                <a:gd name="T18" fmla="*/ 10 w 498"/>
                <a:gd name="T19" fmla="*/ 374 h 488"/>
                <a:gd name="T20" fmla="*/ 28 w 498"/>
                <a:gd name="T21" fmla="*/ 422 h 488"/>
                <a:gd name="T22" fmla="*/ 52 w 498"/>
                <a:gd name="T23" fmla="*/ 465 h 488"/>
                <a:gd name="T24" fmla="*/ 85 w 498"/>
                <a:gd name="T25" fmla="*/ 505 h 488"/>
                <a:gd name="T26" fmla="*/ 122 w 498"/>
                <a:gd name="T27" fmla="*/ 540 h 488"/>
                <a:gd name="T28" fmla="*/ 166 w 498"/>
                <a:gd name="T29" fmla="*/ 567 h 488"/>
                <a:gd name="T30" fmla="*/ 213 w 498"/>
                <a:gd name="T31" fmla="*/ 588 h 488"/>
                <a:gd name="T32" fmla="*/ 264 w 498"/>
                <a:gd name="T33" fmla="*/ 599 h 488"/>
                <a:gd name="T34" fmla="*/ 314 w 498"/>
                <a:gd name="T35" fmla="*/ 603 h 488"/>
                <a:gd name="T36" fmla="*/ 366 w 498"/>
                <a:gd name="T37" fmla="*/ 599 h 488"/>
                <a:gd name="T38" fmla="*/ 416 w 498"/>
                <a:gd name="T39" fmla="*/ 588 h 488"/>
                <a:gd name="T40" fmla="*/ 464 w 498"/>
                <a:gd name="T41" fmla="*/ 567 h 488"/>
                <a:gd name="T42" fmla="*/ 507 w 498"/>
                <a:gd name="T43" fmla="*/ 540 h 488"/>
                <a:gd name="T44" fmla="*/ 545 w 498"/>
                <a:gd name="T45" fmla="*/ 505 h 488"/>
                <a:gd name="T46" fmla="*/ 578 w 498"/>
                <a:gd name="T47" fmla="*/ 465 h 488"/>
                <a:gd name="T48" fmla="*/ 603 w 498"/>
                <a:gd name="T49" fmla="*/ 422 h 488"/>
                <a:gd name="T50" fmla="*/ 620 w 498"/>
                <a:gd name="T51" fmla="*/ 374 h 488"/>
                <a:gd name="T52" fmla="*/ 628 w 498"/>
                <a:gd name="T53" fmla="*/ 324 h 488"/>
                <a:gd name="T54" fmla="*/ 630 w 498"/>
                <a:gd name="T55" fmla="*/ 274 h 488"/>
                <a:gd name="T56" fmla="*/ 620 w 498"/>
                <a:gd name="T57" fmla="*/ 223 h 488"/>
                <a:gd name="T58" fmla="*/ 604 w 498"/>
                <a:gd name="T59" fmla="*/ 176 h 488"/>
                <a:gd name="T60" fmla="*/ 579 w 498"/>
                <a:gd name="T61" fmla="*/ 131 h 488"/>
                <a:gd name="T62" fmla="*/ 549 w 498"/>
                <a:gd name="T63" fmla="*/ 92 h 488"/>
                <a:gd name="T64" fmla="*/ 511 w 498"/>
                <a:gd name="T65" fmla="*/ 57 h 488"/>
                <a:gd name="T66" fmla="*/ 468 w 498"/>
                <a:gd name="T67" fmla="*/ 28 h 488"/>
                <a:gd name="T68" fmla="*/ 421 w 498"/>
                <a:gd name="T69" fmla="*/ 7 h 4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8"/>
                <a:gd name="T106" fmla="*/ 0 h 488"/>
                <a:gd name="T107" fmla="*/ 498 w 498"/>
                <a:gd name="T108" fmla="*/ 488 h 4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8" h="488">
                  <a:moveTo>
                    <a:pt x="184" y="0"/>
                  </a:moveTo>
                  <a:lnTo>
                    <a:pt x="164" y="6"/>
                  </a:lnTo>
                  <a:lnTo>
                    <a:pt x="146" y="14"/>
                  </a:lnTo>
                  <a:lnTo>
                    <a:pt x="128" y="23"/>
                  </a:lnTo>
                  <a:lnTo>
                    <a:pt x="110" y="34"/>
                  </a:lnTo>
                  <a:lnTo>
                    <a:pt x="94" y="46"/>
                  </a:lnTo>
                  <a:lnTo>
                    <a:pt x="78" y="59"/>
                  </a:lnTo>
                  <a:lnTo>
                    <a:pt x="64" y="74"/>
                  </a:lnTo>
                  <a:lnTo>
                    <a:pt x="51" y="90"/>
                  </a:lnTo>
                  <a:lnTo>
                    <a:pt x="40" y="106"/>
                  </a:lnTo>
                  <a:lnTo>
                    <a:pt x="29" y="124"/>
                  </a:lnTo>
                  <a:lnTo>
                    <a:pt x="20" y="142"/>
                  </a:lnTo>
                  <a:lnTo>
                    <a:pt x="13" y="161"/>
                  </a:lnTo>
                  <a:lnTo>
                    <a:pt x="7" y="180"/>
                  </a:lnTo>
                  <a:lnTo>
                    <a:pt x="3" y="201"/>
                  </a:lnTo>
                  <a:lnTo>
                    <a:pt x="1" y="221"/>
                  </a:lnTo>
                  <a:lnTo>
                    <a:pt x="0" y="241"/>
                  </a:lnTo>
                  <a:lnTo>
                    <a:pt x="1" y="262"/>
                  </a:lnTo>
                  <a:lnTo>
                    <a:pt x="3" y="282"/>
                  </a:lnTo>
                  <a:lnTo>
                    <a:pt x="8" y="302"/>
                  </a:lnTo>
                  <a:lnTo>
                    <a:pt x="15" y="322"/>
                  </a:lnTo>
                  <a:lnTo>
                    <a:pt x="22" y="341"/>
                  </a:lnTo>
                  <a:lnTo>
                    <a:pt x="31" y="359"/>
                  </a:lnTo>
                  <a:lnTo>
                    <a:pt x="41" y="376"/>
                  </a:lnTo>
                  <a:lnTo>
                    <a:pt x="53" y="393"/>
                  </a:lnTo>
                  <a:lnTo>
                    <a:pt x="67" y="408"/>
                  </a:lnTo>
                  <a:lnTo>
                    <a:pt x="81" y="423"/>
                  </a:lnTo>
                  <a:lnTo>
                    <a:pt x="96" y="436"/>
                  </a:lnTo>
                  <a:lnTo>
                    <a:pt x="113" y="447"/>
                  </a:lnTo>
                  <a:lnTo>
                    <a:pt x="131" y="458"/>
                  </a:lnTo>
                  <a:lnTo>
                    <a:pt x="149" y="467"/>
                  </a:lnTo>
                  <a:lnTo>
                    <a:pt x="168" y="475"/>
                  </a:lnTo>
                  <a:lnTo>
                    <a:pt x="188" y="480"/>
                  </a:lnTo>
                  <a:lnTo>
                    <a:pt x="208" y="484"/>
                  </a:lnTo>
                  <a:lnTo>
                    <a:pt x="228" y="487"/>
                  </a:lnTo>
                  <a:lnTo>
                    <a:pt x="248" y="487"/>
                  </a:lnTo>
                  <a:lnTo>
                    <a:pt x="269" y="487"/>
                  </a:lnTo>
                  <a:lnTo>
                    <a:pt x="289" y="484"/>
                  </a:lnTo>
                  <a:lnTo>
                    <a:pt x="309" y="480"/>
                  </a:lnTo>
                  <a:lnTo>
                    <a:pt x="328" y="475"/>
                  </a:lnTo>
                  <a:lnTo>
                    <a:pt x="348" y="467"/>
                  </a:lnTo>
                  <a:lnTo>
                    <a:pt x="366" y="458"/>
                  </a:lnTo>
                  <a:lnTo>
                    <a:pt x="384" y="447"/>
                  </a:lnTo>
                  <a:lnTo>
                    <a:pt x="400" y="436"/>
                  </a:lnTo>
                  <a:lnTo>
                    <a:pt x="416" y="423"/>
                  </a:lnTo>
                  <a:lnTo>
                    <a:pt x="430" y="408"/>
                  </a:lnTo>
                  <a:lnTo>
                    <a:pt x="444" y="393"/>
                  </a:lnTo>
                  <a:lnTo>
                    <a:pt x="456" y="376"/>
                  </a:lnTo>
                  <a:lnTo>
                    <a:pt x="466" y="359"/>
                  </a:lnTo>
                  <a:lnTo>
                    <a:pt x="476" y="341"/>
                  </a:lnTo>
                  <a:lnTo>
                    <a:pt x="483" y="322"/>
                  </a:lnTo>
                  <a:lnTo>
                    <a:pt x="489" y="302"/>
                  </a:lnTo>
                  <a:lnTo>
                    <a:pt x="493" y="282"/>
                  </a:lnTo>
                  <a:lnTo>
                    <a:pt x="496" y="262"/>
                  </a:lnTo>
                  <a:lnTo>
                    <a:pt x="497" y="241"/>
                  </a:lnTo>
                  <a:lnTo>
                    <a:pt x="497" y="221"/>
                  </a:lnTo>
                  <a:lnTo>
                    <a:pt x="493" y="201"/>
                  </a:lnTo>
                  <a:lnTo>
                    <a:pt x="489" y="180"/>
                  </a:lnTo>
                  <a:lnTo>
                    <a:pt x="484" y="161"/>
                  </a:lnTo>
                  <a:lnTo>
                    <a:pt x="477" y="142"/>
                  </a:lnTo>
                  <a:lnTo>
                    <a:pt x="468" y="124"/>
                  </a:lnTo>
                  <a:lnTo>
                    <a:pt x="457" y="106"/>
                  </a:lnTo>
                  <a:lnTo>
                    <a:pt x="446" y="90"/>
                  </a:lnTo>
                  <a:lnTo>
                    <a:pt x="433" y="74"/>
                  </a:lnTo>
                  <a:lnTo>
                    <a:pt x="419" y="59"/>
                  </a:lnTo>
                  <a:lnTo>
                    <a:pt x="403" y="46"/>
                  </a:lnTo>
                  <a:lnTo>
                    <a:pt x="387" y="34"/>
                  </a:lnTo>
                  <a:lnTo>
                    <a:pt x="369" y="23"/>
                  </a:lnTo>
                  <a:lnTo>
                    <a:pt x="351" y="14"/>
                  </a:lnTo>
                  <a:lnTo>
                    <a:pt x="332" y="6"/>
                  </a:lnTo>
                  <a:lnTo>
                    <a:pt x="3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01" name="Line 830"/>
            <p:cNvSpPr>
              <a:spLocks noChangeShapeType="1"/>
            </p:cNvSpPr>
            <p:nvPr/>
          </p:nvSpPr>
          <p:spPr bwMode="auto">
            <a:xfrm>
              <a:off x="3009" y="2210"/>
              <a:ext cx="0" cy="1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02" name="Freeform 831"/>
            <p:cNvSpPr>
              <a:spLocks/>
            </p:cNvSpPr>
            <p:nvPr/>
          </p:nvSpPr>
          <p:spPr bwMode="auto">
            <a:xfrm>
              <a:off x="2694" y="2075"/>
              <a:ext cx="316" cy="258"/>
            </a:xfrm>
            <a:custGeom>
              <a:avLst/>
              <a:gdLst>
                <a:gd name="T0" fmla="*/ 315 w 249"/>
                <a:gd name="T1" fmla="*/ 135 h 208"/>
                <a:gd name="T2" fmla="*/ 311 w 249"/>
                <a:gd name="T3" fmla="*/ 118 h 208"/>
                <a:gd name="T4" fmla="*/ 305 w 249"/>
                <a:gd name="T5" fmla="*/ 99 h 208"/>
                <a:gd name="T6" fmla="*/ 297 w 249"/>
                <a:gd name="T7" fmla="*/ 83 h 208"/>
                <a:gd name="T8" fmla="*/ 288 w 249"/>
                <a:gd name="T9" fmla="*/ 67 h 208"/>
                <a:gd name="T10" fmla="*/ 275 w 249"/>
                <a:gd name="T11" fmla="*/ 53 h 208"/>
                <a:gd name="T12" fmla="*/ 263 w 249"/>
                <a:gd name="T13" fmla="*/ 40 h 208"/>
                <a:gd name="T14" fmla="*/ 247 w 249"/>
                <a:gd name="T15" fmla="*/ 29 h 208"/>
                <a:gd name="T16" fmla="*/ 231 w 249"/>
                <a:gd name="T17" fmla="*/ 19 h 208"/>
                <a:gd name="T18" fmla="*/ 213 w 249"/>
                <a:gd name="T19" fmla="*/ 10 h 208"/>
                <a:gd name="T20" fmla="*/ 195 w 249"/>
                <a:gd name="T21" fmla="*/ 5 h 208"/>
                <a:gd name="T22" fmla="*/ 178 w 249"/>
                <a:gd name="T23" fmla="*/ 2 h 208"/>
                <a:gd name="T24" fmla="*/ 157 w 249"/>
                <a:gd name="T25" fmla="*/ 0 h 208"/>
                <a:gd name="T26" fmla="*/ 138 w 249"/>
                <a:gd name="T27" fmla="*/ 2 h 208"/>
                <a:gd name="T28" fmla="*/ 121 w 249"/>
                <a:gd name="T29" fmla="*/ 5 h 208"/>
                <a:gd name="T30" fmla="*/ 102 w 249"/>
                <a:gd name="T31" fmla="*/ 10 h 208"/>
                <a:gd name="T32" fmla="*/ 85 w 249"/>
                <a:gd name="T33" fmla="*/ 19 h 208"/>
                <a:gd name="T34" fmla="*/ 69 w 249"/>
                <a:gd name="T35" fmla="*/ 29 h 208"/>
                <a:gd name="T36" fmla="*/ 53 w 249"/>
                <a:gd name="T37" fmla="*/ 40 h 208"/>
                <a:gd name="T38" fmla="*/ 41 w 249"/>
                <a:gd name="T39" fmla="*/ 53 h 208"/>
                <a:gd name="T40" fmla="*/ 28 w 249"/>
                <a:gd name="T41" fmla="*/ 67 h 208"/>
                <a:gd name="T42" fmla="*/ 19 w 249"/>
                <a:gd name="T43" fmla="*/ 83 h 208"/>
                <a:gd name="T44" fmla="*/ 10 w 249"/>
                <a:gd name="T45" fmla="*/ 99 h 208"/>
                <a:gd name="T46" fmla="*/ 5 w 249"/>
                <a:gd name="T47" fmla="*/ 118 h 208"/>
                <a:gd name="T48" fmla="*/ 1 w 249"/>
                <a:gd name="T49" fmla="*/ 135 h 208"/>
                <a:gd name="T50" fmla="*/ 0 w 249"/>
                <a:gd name="T51" fmla="*/ 154 h 208"/>
                <a:gd name="T52" fmla="*/ 1 w 249"/>
                <a:gd name="T53" fmla="*/ 174 h 208"/>
                <a:gd name="T54" fmla="*/ 5 w 249"/>
                <a:gd name="T55" fmla="*/ 192 h 208"/>
                <a:gd name="T56" fmla="*/ 10 w 249"/>
                <a:gd name="T57" fmla="*/ 208 h 208"/>
                <a:gd name="T58" fmla="*/ 19 w 249"/>
                <a:gd name="T59" fmla="*/ 226 h 208"/>
                <a:gd name="T60" fmla="*/ 28 w 249"/>
                <a:gd name="T61" fmla="*/ 243 h 208"/>
                <a:gd name="T62" fmla="*/ 41 w 249"/>
                <a:gd name="T63" fmla="*/ 257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
                <a:gd name="T97" fmla="*/ 0 h 208"/>
                <a:gd name="T98" fmla="*/ 249 w 249"/>
                <a:gd name="T99" fmla="*/ 208 h 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 h="208">
                  <a:moveTo>
                    <a:pt x="248" y="109"/>
                  </a:moveTo>
                  <a:lnTo>
                    <a:pt x="245" y="95"/>
                  </a:lnTo>
                  <a:lnTo>
                    <a:pt x="240" y="80"/>
                  </a:lnTo>
                  <a:lnTo>
                    <a:pt x="234" y="67"/>
                  </a:lnTo>
                  <a:lnTo>
                    <a:pt x="227" y="54"/>
                  </a:lnTo>
                  <a:lnTo>
                    <a:pt x="217" y="43"/>
                  </a:lnTo>
                  <a:lnTo>
                    <a:pt x="207" y="32"/>
                  </a:lnTo>
                  <a:lnTo>
                    <a:pt x="195" y="23"/>
                  </a:lnTo>
                  <a:lnTo>
                    <a:pt x="182" y="15"/>
                  </a:lnTo>
                  <a:lnTo>
                    <a:pt x="168" y="8"/>
                  </a:lnTo>
                  <a:lnTo>
                    <a:pt x="154" y="4"/>
                  </a:lnTo>
                  <a:lnTo>
                    <a:pt x="140" y="2"/>
                  </a:lnTo>
                  <a:lnTo>
                    <a:pt x="124" y="0"/>
                  </a:lnTo>
                  <a:lnTo>
                    <a:pt x="109" y="2"/>
                  </a:lnTo>
                  <a:lnTo>
                    <a:pt x="95" y="4"/>
                  </a:lnTo>
                  <a:lnTo>
                    <a:pt x="80" y="8"/>
                  </a:lnTo>
                  <a:lnTo>
                    <a:pt x="67" y="15"/>
                  </a:lnTo>
                  <a:lnTo>
                    <a:pt x="54" y="23"/>
                  </a:lnTo>
                  <a:lnTo>
                    <a:pt x="42" y="32"/>
                  </a:lnTo>
                  <a:lnTo>
                    <a:pt x="32" y="43"/>
                  </a:lnTo>
                  <a:lnTo>
                    <a:pt x="22" y="54"/>
                  </a:lnTo>
                  <a:lnTo>
                    <a:pt x="15" y="67"/>
                  </a:lnTo>
                  <a:lnTo>
                    <a:pt x="8" y="80"/>
                  </a:lnTo>
                  <a:lnTo>
                    <a:pt x="4" y="95"/>
                  </a:lnTo>
                  <a:lnTo>
                    <a:pt x="1" y="109"/>
                  </a:lnTo>
                  <a:lnTo>
                    <a:pt x="0" y="124"/>
                  </a:lnTo>
                  <a:lnTo>
                    <a:pt x="1" y="140"/>
                  </a:lnTo>
                  <a:lnTo>
                    <a:pt x="4" y="155"/>
                  </a:lnTo>
                  <a:lnTo>
                    <a:pt x="8" y="168"/>
                  </a:lnTo>
                  <a:lnTo>
                    <a:pt x="15" y="182"/>
                  </a:lnTo>
                  <a:lnTo>
                    <a:pt x="22" y="196"/>
                  </a:lnTo>
                  <a:lnTo>
                    <a:pt x="32" y="20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03" name="Freeform 832"/>
            <p:cNvSpPr>
              <a:spLocks/>
            </p:cNvSpPr>
            <p:nvPr/>
          </p:nvSpPr>
          <p:spPr bwMode="auto">
            <a:xfrm>
              <a:off x="2735" y="2229"/>
              <a:ext cx="275" cy="156"/>
            </a:xfrm>
            <a:custGeom>
              <a:avLst/>
              <a:gdLst>
                <a:gd name="T0" fmla="*/ 0 w 217"/>
                <a:gd name="T1" fmla="*/ 103 h 126"/>
                <a:gd name="T2" fmla="*/ 13 w 217"/>
                <a:gd name="T3" fmla="*/ 115 h 126"/>
                <a:gd name="T4" fmla="*/ 28 w 217"/>
                <a:gd name="T5" fmla="*/ 128 h 126"/>
                <a:gd name="T6" fmla="*/ 44 w 217"/>
                <a:gd name="T7" fmla="*/ 136 h 126"/>
                <a:gd name="T8" fmla="*/ 61 w 217"/>
                <a:gd name="T9" fmla="*/ 144 h 126"/>
                <a:gd name="T10" fmla="*/ 80 w 217"/>
                <a:gd name="T11" fmla="*/ 150 h 126"/>
                <a:gd name="T12" fmla="*/ 98 w 217"/>
                <a:gd name="T13" fmla="*/ 154 h 126"/>
                <a:gd name="T14" fmla="*/ 117 w 217"/>
                <a:gd name="T15" fmla="*/ 155 h 126"/>
                <a:gd name="T16" fmla="*/ 137 w 217"/>
                <a:gd name="T17" fmla="*/ 154 h 126"/>
                <a:gd name="T18" fmla="*/ 155 w 217"/>
                <a:gd name="T19" fmla="*/ 150 h 126"/>
                <a:gd name="T20" fmla="*/ 172 w 217"/>
                <a:gd name="T21" fmla="*/ 144 h 126"/>
                <a:gd name="T22" fmla="*/ 190 w 217"/>
                <a:gd name="T23" fmla="*/ 136 h 126"/>
                <a:gd name="T24" fmla="*/ 207 w 217"/>
                <a:gd name="T25" fmla="*/ 128 h 126"/>
                <a:gd name="T26" fmla="*/ 222 w 217"/>
                <a:gd name="T27" fmla="*/ 115 h 126"/>
                <a:gd name="T28" fmla="*/ 234 w 217"/>
                <a:gd name="T29" fmla="*/ 103 h 126"/>
                <a:gd name="T30" fmla="*/ 247 w 217"/>
                <a:gd name="T31" fmla="*/ 89 h 126"/>
                <a:gd name="T32" fmla="*/ 256 w 217"/>
                <a:gd name="T33" fmla="*/ 72 h 126"/>
                <a:gd name="T34" fmla="*/ 264 w 217"/>
                <a:gd name="T35" fmla="*/ 54 h 126"/>
                <a:gd name="T36" fmla="*/ 270 w 217"/>
                <a:gd name="T37" fmla="*/ 38 h 126"/>
                <a:gd name="T38" fmla="*/ 274 w 217"/>
                <a:gd name="T39" fmla="*/ 20 h 126"/>
                <a:gd name="T40" fmla="*/ 274 w 217"/>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26"/>
                <a:gd name="T65" fmla="*/ 217 w 217"/>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26">
                  <a:moveTo>
                    <a:pt x="0" y="83"/>
                  </a:moveTo>
                  <a:lnTo>
                    <a:pt x="10" y="93"/>
                  </a:lnTo>
                  <a:lnTo>
                    <a:pt x="22" y="103"/>
                  </a:lnTo>
                  <a:lnTo>
                    <a:pt x="35" y="110"/>
                  </a:lnTo>
                  <a:lnTo>
                    <a:pt x="48" y="116"/>
                  </a:lnTo>
                  <a:lnTo>
                    <a:pt x="63" y="121"/>
                  </a:lnTo>
                  <a:lnTo>
                    <a:pt x="77" y="124"/>
                  </a:lnTo>
                  <a:lnTo>
                    <a:pt x="92" y="125"/>
                  </a:lnTo>
                  <a:lnTo>
                    <a:pt x="108" y="124"/>
                  </a:lnTo>
                  <a:lnTo>
                    <a:pt x="122" y="121"/>
                  </a:lnTo>
                  <a:lnTo>
                    <a:pt x="136" y="116"/>
                  </a:lnTo>
                  <a:lnTo>
                    <a:pt x="150" y="110"/>
                  </a:lnTo>
                  <a:lnTo>
                    <a:pt x="163" y="103"/>
                  </a:lnTo>
                  <a:lnTo>
                    <a:pt x="175" y="93"/>
                  </a:lnTo>
                  <a:lnTo>
                    <a:pt x="185" y="83"/>
                  </a:lnTo>
                  <a:lnTo>
                    <a:pt x="195" y="72"/>
                  </a:lnTo>
                  <a:lnTo>
                    <a:pt x="202" y="58"/>
                  </a:lnTo>
                  <a:lnTo>
                    <a:pt x="208" y="44"/>
                  </a:lnTo>
                  <a:lnTo>
                    <a:pt x="213" y="31"/>
                  </a:lnTo>
                  <a:lnTo>
                    <a:pt x="216" y="16"/>
                  </a:lnTo>
                  <a:lnTo>
                    <a:pt x="216"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04" name="Freeform 833"/>
            <p:cNvSpPr>
              <a:spLocks/>
            </p:cNvSpPr>
            <p:nvPr/>
          </p:nvSpPr>
          <p:spPr bwMode="auto">
            <a:xfrm>
              <a:off x="2769" y="2150"/>
              <a:ext cx="167" cy="162"/>
            </a:xfrm>
            <a:custGeom>
              <a:avLst/>
              <a:gdLst>
                <a:gd name="T0" fmla="*/ 166 w 132"/>
                <a:gd name="T1" fmla="*/ 79 h 131"/>
                <a:gd name="T2" fmla="*/ 164 w 132"/>
                <a:gd name="T3" fmla="*/ 68 h 131"/>
                <a:gd name="T4" fmla="*/ 162 w 132"/>
                <a:gd name="T5" fmla="*/ 54 h 131"/>
                <a:gd name="T6" fmla="*/ 157 w 132"/>
                <a:gd name="T7" fmla="*/ 43 h 131"/>
                <a:gd name="T8" fmla="*/ 149 w 132"/>
                <a:gd name="T9" fmla="*/ 33 h 131"/>
                <a:gd name="T10" fmla="*/ 142 w 132"/>
                <a:gd name="T11" fmla="*/ 23 h 131"/>
                <a:gd name="T12" fmla="*/ 132 w 132"/>
                <a:gd name="T13" fmla="*/ 15 h 131"/>
                <a:gd name="T14" fmla="*/ 120 w 132"/>
                <a:gd name="T15" fmla="*/ 9 h 131"/>
                <a:gd name="T16" fmla="*/ 108 w 132"/>
                <a:gd name="T17" fmla="*/ 4 h 131"/>
                <a:gd name="T18" fmla="*/ 96 w 132"/>
                <a:gd name="T19" fmla="*/ 0 h 131"/>
                <a:gd name="T20" fmla="*/ 82 w 132"/>
                <a:gd name="T21" fmla="*/ 0 h 131"/>
                <a:gd name="T22" fmla="*/ 71 w 132"/>
                <a:gd name="T23" fmla="*/ 0 h 131"/>
                <a:gd name="T24" fmla="*/ 57 w 132"/>
                <a:gd name="T25" fmla="*/ 4 h 131"/>
                <a:gd name="T26" fmla="*/ 46 w 132"/>
                <a:gd name="T27" fmla="*/ 9 h 131"/>
                <a:gd name="T28" fmla="*/ 34 w 132"/>
                <a:gd name="T29" fmla="*/ 15 h 131"/>
                <a:gd name="T30" fmla="*/ 24 w 132"/>
                <a:gd name="T31" fmla="*/ 23 h 131"/>
                <a:gd name="T32" fmla="*/ 16 w 132"/>
                <a:gd name="T33" fmla="*/ 33 h 131"/>
                <a:gd name="T34" fmla="*/ 9 w 132"/>
                <a:gd name="T35" fmla="*/ 43 h 131"/>
                <a:gd name="T36" fmla="*/ 4 w 132"/>
                <a:gd name="T37" fmla="*/ 54 h 131"/>
                <a:gd name="T38" fmla="*/ 1 w 132"/>
                <a:gd name="T39" fmla="*/ 68 h 131"/>
                <a:gd name="T40" fmla="*/ 0 w 132"/>
                <a:gd name="T41" fmla="*/ 79 h 131"/>
                <a:gd name="T42" fmla="*/ 1 w 132"/>
                <a:gd name="T43" fmla="*/ 93 h 131"/>
                <a:gd name="T44" fmla="*/ 4 w 132"/>
                <a:gd name="T45" fmla="*/ 104 h 131"/>
                <a:gd name="T46" fmla="*/ 9 w 132"/>
                <a:gd name="T47" fmla="*/ 116 h 131"/>
                <a:gd name="T48" fmla="*/ 16 w 132"/>
                <a:gd name="T49" fmla="*/ 127 h 131"/>
                <a:gd name="T50" fmla="*/ 24 w 132"/>
                <a:gd name="T51" fmla="*/ 137 h 131"/>
                <a:gd name="T52" fmla="*/ 34 w 132"/>
                <a:gd name="T53" fmla="*/ 145 h 131"/>
                <a:gd name="T54" fmla="*/ 46 w 132"/>
                <a:gd name="T55" fmla="*/ 152 h 131"/>
                <a:gd name="T56" fmla="*/ 57 w 132"/>
                <a:gd name="T57" fmla="*/ 157 h 131"/>
                <a:gd name="T58" fmla="*/ 71 w 132"/>
                <a:gd name="T59" fmla="*/ 160 h 131"/>
                <a:gd name="T60" fmla="*/ 82 w 132"/>
                <a:gd name="T61" fmla="*/ 161 h 131"/>
                <a:gd name="T62" fmla="*/ 96 w 132"/>
                <a:gd name="T63" fmla="*/ 160 h 131"/>
                <a:gd name="T64" fmla="*/ 108 w 132"/>
                <a:gd name="T65" fmla="*/ 157 h 131"/>
                <a:gd name="T66" fmla="*/ 120 w 132"/>
                <a:gd name="T67" fmla="*/ 152 h 131"/>
                <a:gd name="T68" fmla="*/ 132 w 132"/>
                <a:gd name="T69" fmla="*/ 145 h 131"/>
                <a:gd name="T70" fmla="*/ 142 w 132"/>
                <a:gd name="T71" fmla="*/ 137 h 131"/>
                <a:gd name="T72" fmla="*/ 149 w 132"/>
                <a:gd name="T73" fmla="*/ 127 h 131"/>
                <a:gd name="T74" fmla="*/ 157 w 132"/>
                <a:gd name="T75" fmla="*/ 116 h 131"/>
                <a:gd name="T76" fmla="*/ 162 w 132"/>
                <a:gd name="T77" fmla="*/ 104 h 131"/>
                <a:gd name="T78" fmla="*/ 164 w 132"/>
                <a:gd name="T79" fmla="*/ 93 h 131"/>
                <a:gd name="T80" fmla="*/ 166 w 132"/>
                <a:gd name="T81" fmla="*/ 79 h 1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131"/>
                <a:gd name="T125" fmla="*/ 132 w 132"/>
                <a:gd name="T126" fmla="*/ 131 h 1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131">
                  <a:moveTo>
                    <a:pt x="131" y="64"/>
                  </a:moveTo>
                  <a:lnTo>
                    <a:pt x="130" y="55"/>
                  </a:lnTo>
                  <a:lnTo>
                    <a:pt x="128" y="44"/>
                  </a:lnTo>
                  <a:lnTo>
                    <a:pt x="124" y="35"/>
                  </a:lnTo>
                  <a:lnTo>
                    <a:pt x="118" y="27"/>
                  </a:lnTo>
                  <a:lnTo>
                    <a:pt x="112" y="19"/>
                  </a:lnTo>
                  <a:lnTo>
                    <a:pt x="104" y="12"/>
                  </a:lnTo>
                  <a:lnTo>
                    <a:pt x="95" y="7"/>
                  </a:lnTo>
                  <a:lnTo>
                    <a:pt x="85" y="3"/>
                  </a:lnTo>
                  <a:lnTo>
                    <a:pt x="76" y="0"/>
                  </a:lnTo>
                  <a:lnTo>
                    <a:pt x="65" y="0"/>
                  </a:lnTo>
                  <a:lnTo>
                    <a:pt x="56" y="0"/>
                  </a:lnTo>
                  <a:lnTo>
                    <a:pt x="45" y="3"/>
                  </a:lnTo>
                  <a:lnTo>
                    <a:pt x="36" y="7"/>
                  </a:lnTo>
                  <a:lnTo>
                    <a:pt x="27" y="12"/>
                  </a:lnTo>
                  <a:lnTo>
                    <a:pt x="19" y="19"/>
                  </a:lnTo>
                  <a:lnTo>
                    <a:pt x="13" y="27"/>
                  </a:lnTo>
                  <a:lnTo>
                    <a:pt x="7" y="35"/>
                  </a:lnTo>
                  <a:lnTo>
                    <a:pt x="3" y="44"/>
                  </a:lnTo>
                  <a:lnTo>
                    <a:pt x="1" y="55"/>
                  </a:lnTo>
                  <a:lnTo>
                    <a:pt x="0" y="64"/>
                  </a:lnTo>
                  <a:lnTo>
                    <a:pt x="1" y="75"/>
                  </a:lnTo>
                  <a:lnTo>
                    <a:pt x="3" y="84"/>
                  </a:lnTo>
                  <a:lnTo>
                    <a:pt x="7" y="94"/>
                  </a:lnTo>
                  <a:lnTo>
                    <a:pt x="13" y="103"/>
                  </a:lnTo>
                  <a:lnTo>
                    <a:pt x="19" y="111"/>
                  </a:lnTo>
                  <a:lnTo>
                    <a:pt x="27" y="117"/>
                  </a:lnTo>
                  <a:lnTo>
                    <a:pt x="36" y="123"/>
                  </a:lnTo>
                  <a:lnTo>
                    <a:pt x="45" y="127"/>
                  </a:lnTo>
                  <a:lnTo>
                    <a:pt x="56" y="129"/>
                  </a:lnTo>
                  <a:lnTo>
                    <a:pt x="65" y="130"/>
                  </a:lnTo>
                  <a:lnTo>
                    <a:pt x="76" y="129"/>
                  </a:lnTo>
                  <a:lnTo>
                    <a:pt x="85" y="127"/>
                  </a:lnTo>
                  <a:lnTo>
                    <a:pt x="95" y="123"/>
                  </a:lnTo>
                  <a:lnTo>
                    <a:pt x="104" y="117"/>
                  </a:lnTo>
                  <a:lnTo>
                    <a:pt x="112" y="111"/>
                  </a:lnTo>
                  <a:lnTo>
                    <a:pt x="118" y="103"/>
                  </a:lnTo>
                  <a:lnTo>
                    <a:pt x="124" y="94"/>
                  </a:lnTo>
                  <a:lnTo>
                    <a:pt x="128" y="84"/>
                  </a:lnTo>
                  <a:lnTo>
                    <a:pt x="130" y="75"/>
                  </a:lnTo>
                  <a:lnTo>
                    <a:pt x="131" y="6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05" name="Line 834"/>
            <p:cNvSpPr>
              <a:spLocks noChangeShapeType="1"/>
            </p:cNvSpPr>
            <p:nvPr/>
          </p:nvSpPr>
          <p:spPr bwMode="auto">
            <a:xfrm flipV="1">
              <a:off x="2851" y="1212"/>
              <a:ext cx="0" cy="9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06" name="Line 835"/>
            <p:cNvSpPr>
              <a:spLocks noChangeShapeType="1"/>
            </p:cNvSpPr>
            <p:nvPr/>
          </p:nvSpPr>
          <p:spPr bwMode="auto">
            <a:xfrm>
              <a:off x="2851" y="1383"/>
              <a:ext cx="0" cy="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07" name="Line 836"/>
            <p:cNvSpPr>
              <a:spLocks noChangeShapeType="1"/>
            </p:cNvSpPr>
            <p:nvPr/>
          </p:nvSpPr>
          <p:spPr bwMode="auto">
            <a:xfrm>
              <a:off x="2851" y="1516"/>
              <a:ext cx="0" cy="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08" name="Line 837"/>
            <p:cNvSpPr>
              <a:spLocks noChangeShapeType="1"/>
            </p:cNvSpPr>
            <p:nvPr/>
          </p:nvSpPr>
          <p:spPr bwMode="auto">
            <a:xfrm>
              <a:off x="2851" y="1645"/>
              <a:ext cx="0" cy="1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09" name="Line 838"/>
            <p:cNvSpPr>
              <a:spLocks noChangeShapeType="1"/>
            </p:cNvSpPr>
            <p:nvPr/>
          </p:nvSpPr>
          <p:spPr bwMode="auto">
            <a:xfrm>
              <a:off x="2851" y="1829"/>
              <a:ext cx="0" cy="5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10" name="Line 839"/>
            <p:cNvSpPr>
              <a:spLocks noChangeShapeType="1"/>
            </p:cNvSpPr>
            <p:nvPr/>
          </p:nvSpPr>
          <p:spPr bwMode="auto">
            <a:xfrm>
              <a:off x="2851" y="1958"/>
              <a:ext cx="0" cy="26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11" name="Freeform 840"/>
            <p:cNvSpPr>
              <a:spLocks/>
            </p:cNvSpPr>
            <p:nvPr/>
          </p:nvSpPr>
          <p:spPr bwMode="auto">
            <a:xfrm>
              <a:off x="2407" y="1803"/>
              <a:ext cx="364" cy="828"/>
            </a:xfrm>
            <a:custGeom>
              <a:avLst/>
              <a:gdLst>
                <a:gd name="T0" fmla="*/ 363 w 287"/>
                <a:gd name="T1" fmla="*/ 0 h 669"/>
                <a:gd name="T2" fmla="*/ 331 w 287"/>
                <a:gd name="T3" fmla="*/ 7 h 669"/>
                <a:gd name="T4" fmla="*/ 302 w 287"/>
                <a:gd name="T5" fmla="*/ 16 h 669"/>
                <a:gd name="T6" fmla="*/ 271 w 287"/>
                <a:gd name="T7" fmla="*/ 27 h 669"/>
                <a:gd name="T8" fmla="*/ 244 w 287"/>
                <a:gd name="T9" fmla="*/ 40 h 669"/>
                <a:gd name="T10" fmla="*/ 216 w 287"/>
                <a:gd name="T11" fmla="*/ 54 h 669"/>
                <a:gd name="T12" fmla="*/ 189 w 287"/>
                <a:gd name="T13" fmla="*/ 72 h 669"/>
                <a:gd name="T14" fmla="*/ 164 w 287"/>
                <a:gd name="T15" fmla="*/ 90 h 669"/>
                <a:gd name="T16" fmla="*/ 140 w 287"/>
                <a:gd name="T17" fmla="*/ 110 h 669"/>
                <a:gd name="T18" fmla="*/ 118 w 287"/>
                <a:gd name="T19" fmla="*/ 132 h 669"/>
                <a:gd name="T20" fmla="*/ 98 w 287"/>
                <a:gd name="T21" fmla="*/ 156 h 669"/>
                <a:gd name="T22" fmla="*/ 77 w 287"/>
                <a:gd name="T23" fmla="*/ 181 h 669"/>
                <a:gd name="T24" fmla="*/ 61 w 287"/>
                <a:gd name="T25" fmla="*/ 207 h 669"/>
                <a:gd name="T26" fmla="*/ 47 w 287"/>
                <a:gd name="T27" fmla="*/ 233 h 669"/>
                <a:gd name="T28" fmla="*/ 33 w 287"/>
                <a:gd name="T29" fmla="*/ 261 h 669"/>
                <a:gd name="T30" fmla="*/ 22 w 287"/>
                <a:gd name="T31" fmla="*/ 291 h 669"/>
                <a:gd name="T32" fmla="*/ 13 w 287"/>
                <a:gd name="T33" fmla="*/ 321 h 669"/>
                <a:gd name="T34" fmla="*/ 6 w 287"/>
                <a:gd name="T35" fmla="*/ 350 h 669"/>
                <a:gd name="T36" fmla="*/ 3 w 287"/>
                <a:gd name="T37" fmla="*/ 381 h 669"/>
                <a:gd name="T38" fmla="*/ 0 w 287"/>
                <a:gd name="T39" fmla="*/ 411 h 669"/>
                <a:gd name="T40" fmla="*/ 0 w 287"/>
                <a:gd name="T41" fmla="*/ 442 h 669"/>
                <a:gd name="T42" fmla="*/ 3 w 287"/>
                <a:gd name="T43" fmla="*/ 473 h 669"/>
                <a:gd name="T44" fmla="*/ 6 w 287"/>
                <a:gd name="T45" fmla="*/ 504 h 669"/>
                <a:gd name="T46" fmla="*/ 13 w 287"/>
                <a:gd name="T47" fmla="*/ 533 h 669"/>
                <a:gd name="T48" fmla="*/ 22 w 287"/>
                <a:gd name="T49" fmla="*/ 563 h 669"/>
                <a:gd name="T50" fmla="*/ 33 w 287"/>
                <a:gd name="T51" fmla="*/ 592 h 669"/>
                <a:gd name="T52" fmla="*/ 47 w 287"/>
                <a:gd name="T53" fmla="*/ 620 h 669"/>
                <a:gd name="T54" fmla="*/ 62 w 287"/>
                <a:gd name="T55" fmla="*/ 647 h 669"/>
                <a:gd name="T56" fmla="*/ 77 w 287"/>
                <a:gd name="T57" fmla="*/ 673 h 669"/>
                <a:gd name="T58" fmla="*/ 98 w 287"/>
                <a:gd name="T59" fmla="*/ 698 h 669"/>
                <a:gd name="T60" fmla="*/ 118 w 287"/>
                <a:gd name="T61" fmla="*/ 722 h 669"/>
                <a:gd name="T62" fmla="*/ 140 w 287"/>
                <a:gd name="T63" fmla="*/ 743 h 669"/>
                <a:gd name="T64" fmla="*/ 164 w 287"/>
                <a:gd name="T65" fmla="*/ 762 h 669"/>
                <a:gd name="T66" fmla="*/ 189 w 287"/>
                <a:gd name="T67" fmla="*/ 782 h 669"/>
                <a:gd name="T68" fmla="*/ 216 w 287"/>
                <a:gd name="T69" fmla="*/ 798 h 669"/>
                <a:gd name="T70" fmla="*/ 244 w 287"/>
                <a:gd name="T71" fmla="*/ 813 h 669"/>
                <a:gd name="T72" fmla="*/ 271 w 287"/>
                <a:gd name="T73" fmla="*/ 827 h 6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669"/>
                <a:gd name="T113" fmla="*/ 287 w 287"/>
                <a:gd name="T114" fmla="*/ 669 h 6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669">
                  <a:moveTo>
                    <a:pt x="286" y="0"/>
                  </a:moveTo>
                  <a:lnTo>
                    <a:pt x="261" y="6"/>
                  </a:lnTo>
                  <a:lnTo>
                    <a:pt x="238" y="13"/>
                  </a:lnTo>
                  <a:lnTo>
                    <a:pt x="214" y="22"/>
                  </a:lnTo>
                  <a:lnTo>
                    <a:pt x="192" y="32"/>
                  </a:lnTo>
                  <a:lnTo>
                    <a:pt x="170" y="44"/>
                  </a:lnTo>
                  <a:lnTo>
                    <a:pt x="149" y="58"/>
                  </a:lnTo>
                  <a:lnTo>
                    <a:pt x="129" y="73"/>
                  </a:lnTo>
                  <a:lnTo>
                    <a:pt x="110" y="89"/>
                  </a:lnTo>
                  <a:lnTo>
                    <a:pt x="93" y="107"/>
                  </a:lnTo>
                  <a:lnTo>
                    <a:pt x="77" y="126"/>
                  </a:lnTo>
                  <a:lnTo>
                    <a:pt x="61" y="146"/>
                  </a:lnTo>
                  <a:lnTo>
                    <a:pt x="48" y="167"/>
                  </a:lnTo>
                  <a:lnTo>
                    <a:pt x="37" y="188"/>
                  </a:lnTo>
                  <a:lnTo>
                    <a:pt x="26" y="211"/>
                  </a:lnTo>
                  <a:lnTo>
                    <a:pt x="17" y="235"/>
                  </a:lnTo>
                  <a:lnTo>
                    <a:pt x="10" y="259"/>
                  </a:lnTo>
                  <a:lnTo>
                    <a:pt x="5" y="283"/>
                  </a:lnTo>
                  <a:lnTo>
                    <a:pt x="2" y="308"/>
                  </a:lnTo>
                  <a:lnTo>
                    <a:pt x="0" y="332"/>
                  </a:lnTo>
                  <a:lnTo>
                    <a:pt x="0" y="357"/>
                  </a:lnTo>
                  <a:lnTo>
                    <a:pt x="2" y="382"/>
                  </a:lnTo>
                  <a:lnTo>
                    <a:pt x="5" y="407"/>
                  </a:lnTo>
                  <a:lnTo>
                    <a:pt x="10" y="431"/>
                  </a:lnTo>
                  <a:lnTo>
                    <a:pt x="17" y="455"/>
                  </a:lnTo>
                  <a:lnTo>
                    <a:pt x="26" y="478"/>
                  </a:lnTo>
                  <a:lnTo>
                    <a:pt x="37" y="501"/>
                  </a:lnTo>
                  <a:lnTo>
                    <a:pt x="49" y="523"/>
                  </a:lnTo>
                  <a:lnTo>
                    <a:pt x="61" y="544"/>
                  </a:lnTo>
                  <a:lnTo>
                    <a:pt x="77" y="564"/>
                  </a:lnTo>
                  <a:lnTo>
                    <a:pt x="93" y="583"/>
                  </a:lnTo>
                  <a:lnTo>
                    <a:pt x="110" y="600"/>
                  </a:lnTo>
                  <a:lnTo>
                    <a:pt x="129" y="616"/>
                  </a:lnTo>
                  <a:lnTo>
                    <a:pt x="149" y="632"/>
                  </a:lnTo>
                  <a:lnTo>
                    <a:pt x="170" y="645"/>
                  </a:lnTo>
                  <a:lnTo>
                    <a:pt x="192" y="657"/>
                  </a:lnTo>
                  <a:lnTo>
                    <a:pt x="214" y="66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12" name="Freeform 841"/>
            <p:cNvSpPr>
              <a:spLocks/>
            </p:cNvSpPr>
            <p:nvPr/>
          </p:nvSpPr>
          <p:spPr bwMode="auto">
            <a:xfrm>
              <a:off x="2679" y="1805"/>
              <a:ext cx="619" cy="859"/>
            </a:xfrm>
            <a:custGeom>
              <a:avLst/>
              <a:gdLst>
                <a:gd name="T0" fmla="*/ 0 w 488"/>
                <a:gd name="T1" fmla="*/ 824 h 695"/>
                <a:gd name="T2" fmla="*/ 30 w 488"/>
                <a:gd name="T3" fmla="*/ 834 h 695"/>
                <a:gd name="T4" fmla="*/ 61 w 488"/>
                <a:gd name="T5" fmla="*/ 844 h 695"/>
                <a:gd name="T6" fmla="*/ 91 w 488"/>
                <a:gd name="T7" fmla="*/ 850 h 695"/>
                <a:gd name="T8" fmla="*/ 122 w 488"/>
                <a:gd name="T9" fmla="*/ 855 h 695"/>
                <a:gd name="T10" fmla="*/ 153 w 488"/>
                <a:gd name="T11" fmla="*/ 858 h 695"/>
                <a:gd name="T12" fmla="*/ 185 w 488"/>
                <a:gd name="T13" fmla="*/ 858 h 695"/>
                <a:gd name="T14" fmla="*/ 217 w 488"/>
                <a:gd name="T15" fmla="*/ 855 h 695"/>
                <a:gd name="T16" fmla="*/ 249 w 488"/>
                <a:gd name="T17" fmla="*/ 852 h 695"/>
                <a:gd name="T18" fmla="*/ 279 w 488"/>
                <a:gd name="T19" fmla="*/ 845 h 695"/>
                <a:gd name="T20" fmla="*/ 310 w 488"/>
                <a:gd name="T21" fmla="*/ 837 h 695"/>
                <a:gd name="T22" fmla="*/ 340 w 488"/>
                <a:gd name="T23" fmla="*/ 827 h 695"/>
                <a:gd name="T24" fmla="*/ 368 w 488"/>
                <a:gd name="T25" fmla="*/ 815 h 695"/>
                <a:gd name="T26" fmla="*/ 396 w 488"/>
                <a:gd name="T27" fmla="*/ 800 h 695"/>
                <a:gd name="T28" fmla="*/ 422 w 488"/>
                <a:gd name="T29" fmla="*/ 784 h 695"/>
                <a:gd name="T30" fmla="*/ 448 w 488"/>
                <a:gd name="T31" fmla="*/ 765 h 695"/>
                <a:gd name="T32" fmla="*/ 473 w 488"/>
                <a:gd name="T33" fmla="*/ 745 h 695"/>
                <a:gd name="T34" fmla="*/ 495 w 488"/>
                <a:gd name="T35" fmla="*/ 723 h 695"/>
                <a:gd name="T36" fmla="*/ 516 w 488"/>
                <a:gd name="T37" fmla="*/ 701 h 695"/>
                <a:gd name="T38" fmla="*/ 535 w 488"/>
                <a:gd name="T39" fmla="*/ 676 h 695"/>
                <a:gd name="T40" fmla="*/ 553 w 488"/>
                <a:gd name="T41" fmla="*/ 651 h 695"/>
                <a:gd name="T42" fmla="*/ 568 w 488"/>
                <a:gd name="T43" fmla="*/ 623 h 695"/>
                <a:gd name="T44" fmla="*/ 582 w 488"/>
                <a:gd name="T45" fmla="*/ 597 h 695"/>
                <a:gd name="T46" fmla="*/ 594 w 488"/>
                <a:gd name="T47" fmla="*/ 567 h 695"/>
                <a:gd name="T48" fmla="*/ 603 w 488"/>
                <a:gd name="T49" fmla="*/ 538 h 695"/>
                <a:gd name="T50" fmla="*/ 610 w 488"/>
                <a:gd name="T51" fmla="*/ 508 h 695"/>
                <a:gd name="T52" fmla="*/ 615 w 488"/>
                <a:gd name="T53" fmla="*/ 478 h 695"/>
                <a:gd name="T54" fmla="*/ 618 w 488"/>
                <a:gd name="T55" fmla="*/ 447 h 695"/>
                <a:gd name="T56" fmla="*/ 618 w 488"/>
                <a:gd name="T57" fmla="*/ 417 h 695"/>
                <a:gd name="T58" fmla="*/ 616 w 488"/>
                <a:gd name="T59" fmla="*/ 384 h 695"/>
                <a:gd name="T60" fmla="*/ 613 w 488"/>
                <a:gd name="T61" fmla="*/ 355 h 695"/>
                <a:gd name="T62" fmla="*/ 605 w 488"/>
                <a:gd name="T63" fmla="*/ 325 h 695"/>
                <a:gd name="T64" fmla="*/ 597 w 488"/>
                <a:gd name="T65" fmla="*/ 295 h 695"/>
                <a:gd name="T66" fmla="*/ 587 w 488"/>
                <a:gd name="T67" fmla="*/ 266 h 695"/>
                <a:gd name="T68" fmla="*/ 575 w 488"/>
                <a:gd name="T69" fmla="*/ 237 h 695"/>
                <a:gd name="T70" fmla="*/ 559 w 488"/>
                <a:gd name="T71" fmla="*/ 211 h 695"/>
                <a:gd name="T72" fmla="*/ 544 w 488"/>
                <a:gd name="T73" fmla="*/ 185 h 695"/>
                <a:gd name="T74" fmla="*/ 524 w 488"/>
                <a:gd name="T75" fmla="*/ 159 h 695"/>
                <a:gd name="T76" fmla="*/ 505 w 488"/>
                <a:gd name="T77" fmla="*/ 136 h 695"/>
                <a:gd name="T78" fmla="*/ 483 w 488"/>
                <a:gd name="T79" fmla="*/ 114 h 695"/>
                <a:gd name="T80" fmla="*/ 459 w 488"/>
                <a:gd name="T81" fmla="*/ 93 h 695"/>
                <a:gd name="T82" fmla="*/ 434 w 488"/>
                <a:gd name="T83" fmla="*/ 74 h 695"/>
                <a:gd name="T84" fmla="*/ 408 w 488"/>
                <a:gd name="T85" fmla="*/ 57 h 695"/>
                <a:gd name="T86" fmla="*/ 381 w 488"/>
                <a:gd name="T87" fmla="*/ 42 h 695"/>
                <a:gd name="T88" fmla="*/ 353 w 488"/>
                <a:gd name="T89" fmla="*/ 28 h 695"/>
                <a:gd name="T90" fmla="*/ 323 w 488"/>
                <a:gd name="T91" fmla="*/ 17 h 695"/>
                <a:gd name="T92" fmla="*/ 293 w 488"/>
                <a:gd name="T93" fmla="*/ 7 h 695"/>
                <a:gd name="T94" fmla="*/ 263 w 488"/>
                <a:gd name="T95" fmla="*/ 0 h 6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8"/>
                <a:gd name="T145" fmla="*/ 0 h 695"/>
                <a:gd name="T146" fmla="*/ 488 w 488"/>
                <a:gd name="T147" fmla="*/ 695 h 6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8" h="695">
                  <a:moveTo>
                    <a:pt x="0" y="667"/>
                  </a:moveTo>
                  <a:lnTo>
                    <a:pt x="24" y="675"/>
                  </a:lnTo>
                  <a:lnTo>
                    <a:pt x="48" y="683"/>
                  </a:lnTo>
                  <a:lnTo>
                    <a:pt x="72" y="688"/>
                  </a:lnTo>
                  <a:lnTo>
                    <a:pt x="96" y="692"/>
                  </a:lnTo>
                  <a:lnTo>
                    <a:pt x="121" y="694"/>
                  </a:lnTo>
                  <a:lnTo>
                    <a:pt x="146" y="694"/>
                  </a:lnTo>
                  <a:lnTo>
                    <a:pt x="171" y="692"/>
                  </a:lnTo>
                  <a:lnTo>
                    <a:pt x="196" y="689"/>
                  </a:lnTo>
                  <a:lnTo>
                    <a:pt x="220" y="684"/>
                  </a:lnTo>
                  <a:lnTo>
                    <a:pt x="244" y="677"/>
                  </a:lnTo>
                  <a:lnTo>
                    <a:pt x="268" y="669"/>
                  </a:lnTo>
                  <a:lnTo>
                    <a:pt x="290" y="659"/>
                  </a:lnTo>
                  <a:lnTo>
                    <a:pt x="312" y="647"/>
                  </a:lnTo>
                  <a:lnTo>
                    <a:pt x="333" y="634"/>
                  </a:lnTo>
                  <a:lnTo>
                    <a:pt x="353" y="619"/>
                  </a:lnTo>
                  <a:lnTo>
                    <a:pt x="373" y="603"/>
                  </a:lnTo>
                  <a:lnTo>
                    <a:pt x="390" y="585"/>
                  </a:lnTo>
                  <a:lnTo>
                    <a:pt x="407" y="567"/>
                  </a:lnTo>
                  <a:lnTo>
                    <a:pt x="422" y="547"/>
                  </a:lnTo>
                  <a:lnTo>
                    <a:pt x="436" y="527"/>
                  </a:lnTo>
                  <a:lnTo>
                    <a:pt x="448" y="504"/>
                  </a:lnTo>
                  <a:lnTo>
                    <a:pt x="459" y="483"/>
                  </a:lnTo>
                  <a:lnTo>
                    <a:pt x="468" y="459"/>
                  </a:lnTo>
                  <a:lnTo>
                    <a:pt x="475" y="435"/>
                  </a:lnTo>
                  <a:lnTo>
                    <a:pt x="481" y="411"/>
                  </a:lnTo>
                  <a:lnTo>
                    <a:pt x="485" y="387"/>
                  </a:lnTo>
                  <a:lnTo>
                    <a:pt x="487" y="362"/>
                  </a:lnTo>
                  <a:lnTo>
                    <a:pt x="487" y="337"/>
                  </a:lnTo>
                  <a:lnTo>
                    <a:pt x="486" y="311"/>
                  </a:lnTo>
                  <a:lnTo>
                    <a:pt x="483" y="287"/>
                  </a:lnTo>
                  <a:lnTo>
                    <a:pt x="477" y="263"/>
                  </a:lnTo>
                  <a:lnTo>
                    <a:pt x="471" y="239"/>
                  </a:lnTo>
                  <a:lnTo>
                    <a:pt x="463" y="215"/>
                  </a:lnTo>
                  <a:lnTo>
                    <a:pt x="453" y="192"/>
                  </a:lnTo>
                  <a:lnTo>
                    <a:pt x="441" y="171"/>
                  </a:lnTo>
                  <a:lnTo>
                    <a:pt x="429" y="150"/>
                  </a:lnTo>
                  <a:lnTo>
                    <a:pt x="413" y="129"/>
                  </a:lnTo>
                  <a:lnTo>
                    <a:pt x="398" y="110"/>
                  </a:lnTo>
                  <a:lnTo>
                    <a:pt x="381" y="92"/>
                  </a:lnTo>
                  <a:lnTo>
                    <a:pt x="362" y="75"/>
                  </a:lnTo>
                  <a:lnTo>
                    <a:pt x="342" y="60"/>
                  </a:lnTo>
                  <a:lnTo>
                    <a:pt x="322" y="46"/>
                  </a:lnTo>
                  <a:lnTo>
                    <a:pt x="300" y="34"/>
                  </a:lnTo>
                  <a:lnTo>
                    <a:pt x="278" y="23"/>
                  </a:lnTo>
                  <a:lnTo>
                    <a:pt x="255" y="14"/>
                  </a:lnTo>
                  <a:lnTo>
                    <a:pt x="231" y="6"/>
                  </a:lnTo>
                  <a:lnTo>
                    <a:pt x="207"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13" name="Freeform 842"/>
            <p:cNvSpPr>
              <a:spLocks/>
            </p:cNvSpPr>
            <p:nvPr/>
          </p:nvSpPr>
          <p:spPr bwMode="auto">
            <a:xfrm>
              <a:off x="2841" y="2220"/>
              <a:ext cx="22" cy="21"/>
            </a:xfrm>
            <a:custGeom>
              <a:avLst/>
              <a:gdLst>
                <a:gd name="T0" fmla="*/ 21 w 17"/>
                <a:gd name="T1" fmla="*/ 5 h 17"/>
                <a:gd name="T2" fmla="*/ 21 w 17"/>
                <a:gd name="T3" fmla="*/ 9 h 17"/>
                <a:gd name="T4" fmla="*/ 21 w 17"/>
                <a:gd name="T5" fmla="*/ 5 h 17"/>
                <a:gd name="T6" fmla="*/ 16 w 17"/>
                <a:gd name="T7" fmla="*/ 1 h 17"/>
                <a:gd name="T8" fmla="*/ 10 w 17"/>
                <a:gd name="T9" fmla="*/ 0 h 17"/>
                <a:gd name="T10" fmla="*/ 5 w 17"/>
                <a:gd name="T11" fmla="*/ 1 h 17"/>
                <a:gd name="T12" fmla="*/ 3 w 17"/>
                <a:gd name="T13" fmla="*/ 5 h 17"/>
                <a:gd name="T14" fmla="*/ 0 w 17"/>
                <a:gd name="T15" fmla="*/ 9 h 17"/>
                <a:gd name="T16" fmla="*/ 3 w 17"/>
                <a:gd name="T17" fmla="*/ 14 h 17"/>
                <a:gd name="T18" fmla="*/ 5 w 17"/>
                <a:gd name="T19" fmla="*/ 20 h 17"/>
                <a:gd name="T20" fmla="*/ 10 w 17"/>
                <a:gd name="T21" fmla="*/ 20 h 17"/>
                <a:gd name="T22" fmla="*/ 16 w 17"/>
                <a:gd name="T23" fmla="*/ 20 h 17"/>
                <a:gd name="T24" fmla="*/ 21 w 17"/>
                <a:gd name="T25" fmla="*/ 14 h 17"/>
                <a:gd name="T26" fmla="*/ 21 w 17"/>
                <a:gd name="T27" fmla="*/ 9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6" y="4"/>
                  </a:moveTo>
                  <a:lnTo>
                    <a:pt x="16" y="7"/>
                  </a:lnTo>
                  <a:lnTo>
                    <a:pt x="16" y="4"/>
                  </a:lnTo>
                  <a:lnTo>
                    <a:pt x="12" y="1"/>
                  </a:lnTo>
                  <a:lnTo>
                    <a:pt x="8" y="0"/>
                  </a:lnTo>
                  <a:lnTo>
                    <a:pt x="4" y="1"/>
                  </a:lnTo>
                  <a:lnTo>
                    <a:pt x="2" y="4"/>
                  </a:lnTo>
                  <a:lnTo>
                    <a:pt x="0" y="7"/>
                  </a:lnTo>
                  <a:lnTo>
                    <a:pt x="2" y="11"/>
                  </a:lnTo>
                  <a:lnTo>
                    <a:pt x="4" y="16"/>
                  </a:lnTo>
                  <a:lnTo>
                    <a:pt x="8" y="16"/>
                  </a:lnTo>
                  <a:lnTo>
                    <a:pt x="12" y="16"/>
                  </a:lnTo>
                  <a:lnTo>
                    <a:pt x="16" y="11"/>
                  </a:lnTo>
                  <a:lnTo>
                    <a:pt x="16" y="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14" name="Line 843"/>
            <p:cNvSpPr>
              <a:spLocks noChangeShapeType="1"/>
            </p:cNvSpPr>
            <p:nvPr/>
          </p:nvSpPr>
          <p:spPr bwMode="auto">
            <a:xfrm flipH="1">
              <a:off x="2851" y="2223"/>
              <a:ext cx="2" cy="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15" name="Line 844"/>
            <p:cNvSpPr>
              <a:spLocks noChangeShapeType="1"/>
            </p:cNvSpPr>
            <p:nvPr/>
          </p:nvSpPr>
          <p:spPr bwMode="auto">
            <a:xfrm flipH="1" flipV="1">
              <a:off x="3435" y="3216"/>
              <a:ext cx="11" cy="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16" name="Line 845"/>
            <p:cNvSpPr>
              <a:spLocks noChangeShapeType="1"/>
            </p:cNvSpPr>
            <p:nvPr/>
          </p:nvSpPr>
          <p:spPr bwMode="auto">
            <a:xfrm flipH="1" flipV="1">
              <a:off x="2851" y="2223"/>
              <a:ext cx="2" cy="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017" name="Line 846"/>
            <p:cNvSpPr>
              <a:spLocks noChangeShapeType="1"/>
            </p:cNvSpPr>
            <p:nvPr/>
          </p:nvSpPr>
          <p:spPr bwMode="auto">
            <a:xfrm>
              <a:off x="1552" y="2224"/>
              <a:ext cx="2576" cy="0"/>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grpSp>
      <p:sp>
        <p:nvSpPr>
          <p:cNvPr id="1451855" name="Rectangle 847"/>
          <p:cNvSpPr>
            <a:spLocks noChangeArrowheads="1"/>
          </p:cNvSpPr>
          <p:nvPr/>
        </p:nvSpPr>
        <p:spPr bwMode="auto">
          <a:xfrm>
            <a:off x="5189538" y="1511300"/>
            <a:ext cx="3675062" cy="4656138"/>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Radiation pattern for a dipole placed ½ </a:t>
            </a:r>
            <a:r>
              <a:rPr lang="el-GR" sz="2400">
                <a:solidFill>
                  <a:srgbClr val="FFFFFF"/>
                </a:solidFill>
                <a:effectLst>
                  <a:outerShdw blurRad="38100" dist="38100" dir="2700000" algn="tl">
                    <a:srgbClr val="000000"/>
                  </a:outerShdw>
                </a:effectLst>
                <a:latin typeface="Tahoma" pitchFamily="34" charset="0"/>
              </a:rPr>
              <a:t>λ</a:t>
            </a:r>
            <a:endParaRPr lang="en-US" sz="2400">
              <a:solidFill>
                <a:srgbClr val="FFFFFF"/>
              </a:solidFill>
              <a:effectLst>
                <a:outerShdw blurRad="38100" dist="38100" dir="2700000" algn="tl">
                  <a:srgbClr val="000000"/>
                </a:outerShdw>
              </a:effectLst>
              <a:latin typeface="Tahoma" pitchFamily="34" charset="0"/>
            </a:endParaRPr>
          </a:p>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above ground looking down from above the antenna.</a:t>
            </a:r>
          </a:p>
          <a:p>
            <a:pPr fontAlgn="base">
              <a:spcBef>
                <a:spcPct val="0"/>
              </a:spcBef>
              <a:spcAft>
                <a:spcPct val="0"/>
              </a:spcAft>
              <a:defRPr/>
            </a:pPr>
            <a:endParaRPr lang="en-US" sz="2400">
              <a:solidFill>
                <a:srgbClr val="FFFFFF"/>
              </a:solidFill>
              <a:effectLst>
                <a:outerShdw blurRad="38100" dist="38100" dir="2700000" algn="tl">
                  <a:srgbClr val="000000"/>
                </a:outerShdw>
              </a:effectLst>
              <a:latin typeface="Tahoma" pitchFamily="34" charset="0"/>
            </a:endParaRPr>
          </a:p>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Looks like a doughnut around the wire in 3D space.</a:t>
            </a:r>
          </a:p>
          <a:p>
            <a:pPr fontAlgn="base">
              <a:spcBef>
                <a:spcPct val="50000"/>
              </a:spcBef>
              <a:spcAft>
                <a:spcPct val="0"/>
              </a:spcAft>
              <a:defRPr/>
            </a:pPr>
            <a:r>
              <a:rPr lang="en-US" sz="2400">
                <a:solidFill>
                  <a:srgbClr val="FFFFFF"/>
                </a:solidFill>
                <a:latin typeface="Tahoma" pitchFamily="34" charset="0"/>
              </a:rPr>
              <a:t>Pattern distorts to omnidirectional when placed low to the ground.</a:t>
            </a:r>
            <a:endParaRPr lang="en-US" sz="2400">
              <a:solidFill>
                <a:srgbClr val="FFFFFF"/>
              </a:solidFill>
              <a:effectLst>
                <a:outerShdw blurRad="38100" dist="38100" dir="2700000" algn="tl">
                  <a:srgbClr val="000000"/>
                </a:outerShdw>
              </a:effectLst>
              <a:latin typeface="Tahoma" pitchFamily="34" charset="0"/>
            </a:endParaRPr>
          </a:p>
        </p:txBody>
      </p:sp>
    </p:spTree>
    <p:extLst>
      <p:ext uri="{BB962C8B-B14F-4D97-AF65-F5344CB8AC3E}">
        <p14:creationId xmlns:p14="http://schemas.microsoft.com/office/powerpoint/2010/main" val="72222304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rrowheads="1"/>
          </p:cNvSpPr>
          <p:nvPr>
            <p:ph type="title"/>
          </p:nvPr>
        </p:nvSpPr>
        <p:spPr/>
        <p:txBody>
          <a:bodyPr/>
          <a:lstStyle/>
          <a:p>
            <a:pPr eaLnBrk="1" hangingPunct="1">
              <a:defRPr/>
            </a:pPr>
            <a:r>
              <a:rPr lang="en-US" b="1" smtClean="0"/>
              <a:t>T7C09 Which of the following is the most common cause for failure of coaxial cables?</a:t>
            </a:r>
          </a:p>
        </p:txBody>
      </p:sp>
      <p:sp>
        <p:nvSpPr>
          <p:cNvPr id="342019" name="Rectangle 3"/>
          <p:cNvSpPr>
            <a:spLocks noGrp="1" noChangeArrowheads="1"/>
          </p:cNvSpPr>
          <p:nvPr>
            <p:ph type="body" idx="1"/>
          </p:nvPr>
        </p:nvSpPr>
        <p:spPr>
          <a:xfrm>
            <a:off x="304800" y="2819400"/>
            <a:ext cx="8534400" cy="3306763"/>
          </a:xfrm>
        </p:spPr>
        <p:txBody>
          <a:bodyPr/>
          <a:lstStyle/>
          <a:p>
            <a:pPr lvl="1" eaLnBrk="1" hangingPunct="1">
              <a:defRPr/>
            </a:pPr>
            <a:r>
              <a:rPr lang="en-US" dirty="0" smtClean="0"/>
              <a:t>A.	Moisture contamination</a:t>
            </a:r>
          </a:p>
          <a:p>
            <a:pPr lvl="1" eaLnBrk="1" hangingPunct="1">
              <a:defRPr/>
            </a:pPr>
            <a:r>
              <a:rPr lang="en-US" dirty="0" smtClean="0"/>
              <a:t>B.	Gamma rays</a:t>
            </a:r>
          </a:p>
          <a:p>
            <a:pPr lvl="1" eaLnBrk="1" hangingPunct="1">
              <a:defRPr/>
            </a:pPr>
            <a:r>
              <a:rPr lang="en-US" dirty="0" smtClean="0"/>
              <a:t>C.	The velocity factor exceeds 1.0</a:t>
            </a:r>
          </a:p>
          <a:p>
            <a:pPr lvl="1" eaLnBrk="1" hangingPunct="1">
              <a:defRPr/>
            </a:pPr>
            <a:r>
              <a:rPr lang="en-US" dirty="0" smtClean="0"/>
              <a:t>D.	Overloading</a:t>
            </a:r>
          </a:p>
        </p:txBody>
      </p:sp>
    </p:spTree>
    <p:extLst>
      <p:ext uri="{BB962C8B-B14F-4D97-AF65-F5344CB8AC3E}">
        <p14:creationId xmlns:p14="http://schemas.microsoft.com/office/powerpoint/2010/main" val="257328269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rrowheads="1"/>
          </p:cNvSpPr>
          <p:nvPr>
            <p:ph type="title"/>
          </p:nvPr>
        </p:nvSpPr>
        <p:spPr/>
        <p:txBody>
          <a:bodyPr/>
          <a:lstStyle/>
          <a:p>
            <a:pPr eaLnBrk="1" hangingPunct="1">
              <a:defRPr/>
            </a:pPr>
            <a:r>
              <a:rPr lang="en-US" smtClean="0"/>
              <a:t>T7C09 Which of the following is the most common cause for failure of coaxial cables?</a:t>
            </a:r>
          </a:p>
        </p:txBody>
      </p:sp>
      <p:sp>
        <p:nvSpPr>
          <p:cNvPr id="347139" name="Rectangle 3"/>
          <p:cNvSpPr>
            <a:spLocks noGrp="1" noChangeArrowheads="1"/>
          </p:cNvSpPr>
          <p:nvPr>
            <p:ph type="body" idx="1"/>
          </p:nvPr>
        </p:nvSpPr>
        <p:spPr>
          <a:xfrm>
            <a:off x="304800" y="2895600"/>
            <a:ext cx="8534400" cy="3230563"/>
          </a:xfrm>
        </p:spPr>
        <p:txBody>
          <a:bodyPr/>
          <a:lstStyle/>
          <a:p>
            <a:pPr eaLnBrk="1" hangingPunct="1">
              <a:defRPr/>
            </a:pPr>
            <a:r>
              <a:rPr lang="en-US" b="1" dirty="0" smtClean="0"/>
              <a:t>A.	Moisture contamination</a:t>
            </a:r>
          </a:p>
          <a:p>
            <a:pPr lvl="1" eaLnBrk="1" hangingPunct="1">
              <a:defRPr/>
            </a:pPr>
            <a:r>
              <a:rPr lang="en-US" dirty="0" smtClean="0"/>
              <a:t>B.	Gamma rays</a:t>
            </a:r>
          </a:p>
          <a:p>
            <a:pPr lvl="1" eaLnBrk="1" hangingPunct="1">
              <a:defRPr/>
            </a:pPr>
            <a:r>
              <a:rPr lang="en-US" dirty="0" smtClean="0"/>
              <a:t>C.	The velocity factor exceeds 1.0</a:t>
            </a:r>
          </a:p>
          <a:p>
            <a:pPr lvl="1" eaLnBrk="1" hangingPunct="1">
              <a:defRPr/>
            </a:pPr>
            <a:r>
              <a:rPr lang="en-US" dirty="0" smtClean="0"/>
              <a:t>D.	Overloading</a:t>
            </a:r>
          </a:p>
        </p:txBody>
      </p:sp>
    </p:spTree>
    <p:extLst>
      <p:ext uri="{BB962C8B-B14F-4D97-AF65-F5344CB8AC3E}">
        <p14:creationId xmlns:p14="http://schemas.microsoft.com/office/powerpoint/2010/main" val="215848442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rrowheads="1"/>
          </p:cNvSpPr>
          <p:nvPr>
            <p:ph type="title"/>
          </p:nvPr>
        </p:nvSpPr>
        <p:spPr/>
        <p:txBody>
          <a:bodyPr/>
          <a:lstStyle/>
          <a:p>
            <a:pPr eaLnBrk="1" hangingPunct="1">
              <a:defRPr/>
            </a:pPr>
            <a:r>
              <a:rPr lang="en-US" b="1" smtClean="0"/>
              <a:t>T7C10 Why should the outer jacket of coaxial cable be resistant to ultraviolet light?</a:t>
            </a:r>
          </a:p>
        </p:txBody>
      </p:sp>
      <p:sp>
        <p:nvSpPr>
          <p:cNvPr id="352259" name="Rectangle 3"/>
          <p:cNvSpPr>
            <a:spLocks noGrp="1" noChangeArrowheads="1"/>
          </p:cNvSpPr>
          <p:nvPr>
            <p:ph type="body" idx="1"/>
          </p:nvPr>
        </p:nvSpPr>
        <p:spPr/>
        <p:txBody>
          <a:bodyPr/>
          <a:lstStyle/>
          <a:p>
            <a:pPr lvl="1" eaLnBrk="1" hangingPunct="1">
              <a:defRPr/>
            </a:pPr>
            <a:r>
              <a:rPr lang="en-US" smtClean="0"/>
              <a:t>A.	Ultraviolet resistant jackets prevent harmonic radiation</a:t>
            </a:r>
          </a:p>
          <a:p>
            <a:pPr lvl="1" eaLnBrk="1" hangingPunct="1">
              <a:defRPr/>
            </a:pPr>
            <a:r>
              <a:rPr lang="en-US" smtClean="0"/>
              <a:t>B.	Ultraviolet light can increase losses in the cable's jacket</a:t>
            </a:r>
          </a:p>
          <a:p>
            <a:pPr lvl="1" eaLnBrk="1" hangingPunct="1">
              <a:defRPr/>
            </a:pPr>
            <a:r>
              <a:rPr lang="en-US" smtClean="0"/>
              <a:t>C.	Ultraviolet and RF signals can mix together, causing interference</a:t>
            </a:r>
          </a:p>
          <a:p>
            <a:pPr lvl="1" eaLnBrk="1" hangingPunct="1">
              <a:defRPr/>
            </a:pPr>
            <a:r>
              <a:rPr lang="en-US" smtClean="0"/>
              <a:t>D.	Ultraviolet light can damage the jacket and allow water to enter the cable</a:t>
            </a:r>
          </a:p>
        </p:txBody>
      </p:sp>
    </p:spTree>
    <p:extLst>
      <p:ext uri="{BB962C8B-B14F-4D97-AF65-F5344CB8AC3E}">
        <p14:creationId xmlns:p14="http://schemas.microsoft.com/office/powerpoint/2010/main" val="133865813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rrowheads="1"/>
          </p:cNvSpPr>
          <p:nvPr>
            <p:ph type="title"/>
          </p:nvPr>
        </p:nvSpPr>
        <p:spPr/>
        <p:txBody>
          <a:bodyPr/>
          <a:lstStyle/>
          <a:p>
            <a:pPr eaLnBrk="1" hangingPunct="1">
              <a:defRPr/>
            </a:pPr>
            <a:r>
              <a:rPr lang="en-US" smtClean="0"/>
              <a:t>T7C10 Why should the outer jacket of coaxial cable be resistant to ultraviolet light?</a:t>
            </a:r>
          </a:p>
        </p:txBody>
      </p:sp>
      <p:sp>
        <p:nvSpPr>
          <p:cNvPr id="357379" name="Rectangle 3"/>
          <p:cNvSpPr>
            <a:spLocks noGrp="1" noChangeArrowheads="1"/>
          </p:cNvSpPr>
          <p:nvPr>
            <p:ph type="body" idx="1"/>
          </p:nvPr>
        </p:nvSpPr>
        <p:spPr/>
        <p:txBody>
          <a:bodyPr/>
          <a:lstStyle/>
          <a:p>
            <a:pPr lvl="1" eaLnBrk="1" hangingPunct="1">
              <a:defRPr/>
            </a:pPr>
            <a:r>
              <a:rPr lang="en-US" smtClean="0"/>
              <a:t>A.	Ultraviolet resistant jackets prevent harmonic radiation</a:t>
            </a:r>
          </a:p>
          <a:p>
            <a:pPr lvl="1" eaLnBrk="1" hangingPunct="1">
              <a:defRPr/>
            </a:pPr>
            <a:r>
              <a:rPr lang="en-US" smtClean="0"/>
              <a:t>B.	Ultraviolet light can increase losses in the cable's jacket</a:t>
            </a:r>
          </a:p>
          <a:p>
            <a:pPr lvl="1" eaLnBrk="1" hangingPunct="1">
              <a:defRPr/>
            </a:pPr>
            <a:r>
              <a:rPr lang="en-US" smtClean="0"/>
              <a:t>C.	Ultraviolet and RF signals can mix together, causing interference</a:t>
            </a:r>
          </a:p>
          <a:p>
            <a:pPr eaLnBrk="1" hangingPunct="1">
              <a:defRPr/>
            </a:pPr>
            <a:r>
              <a:rPr lang="en-US" b="1" smtClean="0"/>
              <a:t>D.	Ultraviolet light can damage the jacket and allow water to enter the cable</a:t>
            </a:r>
          </a:p>
        </p:txBody>
      </p:sp>
    </p:spTree>
    <p:extLst>
      <p:ext uri="{BB962C8B-B14F-4D97-AF65-F5344CB8AC3E}">
        <p14:creationId xmlns:p14="http://schemas.microsoft.com/office/powerpoint/2010/main" val="79802786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T7D09 </a:t>
            </a:r>
            <a:r>
              <a:rPr lang="en-US" sz="2800" dirty="0" smtClean="0"/>
              <a:t>  What </a:t>
            </a:r>
            <a:r>
              <a:rPr lang="en-US" sz="2800" dirty="0"/>
              <a:t>is the characteristic appearance of a cold solder joint?</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A</a:t>
            </a:r>
            <a:r>
              <a:rPr lang="en-US" dirty="0">
                <a:solidFill>
                  <a:schemeClr val="tx1"/>
                </a:solidFill>
              </a:rPr>
              <a:t>. Dark black spots</a:t>
            </a:r>
          </a:p>
          <a:p>
            <a:r>
              <a:rPr lang="en-US" dirty="0" smtClean="0">
                <a:solidFill>
                  <a:schemeClr val="tx1"/>
                </a:solidFill>
              </a:rPr>
              <a:t>B</a:t>
            </a:r>
            <a:r>
              <a:rPr lang="en-US" dirty="0">
                <a:solidFill>
                  <a:schemeClr val="tx1"/>
                </a:solidFill>
              </a:rPr>
              <a:t>. A bright or shiny surface</a:t>
            </a:r>
          </a:p>
          <a:p>
            <a:r>
              <a:rPr lang="en-US" dirty="0">
                <a:solidFill>
                  <a:schemeClr val="tx1"/>
                </a:solidFill>
              </a:rPr>
              <a:t>C. A grainy or dull surface</a:t>
            </a:r>
          </a:p>
          <a:p>
            <a:r>
              <a:rPr lang="en-US" dirty="0" smtClean="0">
                <a:solidFill>
                  <a:schemeClr val="tx1"/>
                </a:solidFill>
              </a:rPr>
              <a:t>D</a:t>
            </a:r>
            <a:r>
              <a:rPr lang="en-US" dirty="0">
                <a:solidFill>
                  <a:schemeClr val="tx1"/>
                </a:solidFill>
              </a:rPr>
              <a:t>. A greenish tint</a:t>
            </a:r>
          </a:p>
          <a:p>
            <a:endParaRPr lang="en-US" dirty="0">
              <a:solidFill>
                <a:schemeClr val="tx1"/>
              </a:solidFill>
            </a:endParaRPr>
          </a:p>
        </p:txBody>
      </p:sp>
    </p:spTree>
    <p:extLst>
      <p:ext uri="{BB962C8B-B14F-4D97-AF65-F5344CB8AC3E}">
        <p14:creationId xmlns:p14="http://schemas.microsoft.com/office/powerpoint/2010/main" val="339569449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T7D09 </a:t>
            </a:r>
            <a:r>
              <a:rPr lang="en-US" sz="2800" dirty="0" smtClean="0"/>
              <a:t>  What </a:t>
            </a:r>
            <a:r>
              <a:rPr lang="en-US" sz="2800" dirty="0"/>
              <a:t>is the characteristic appearance of a cold solder joint?</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Dark black spots</a:t>
            </a:r>
          </a:p>
          <a:p>
            <a:r>
              <a:rPr lang="en-US" dirty="0" smtClean="0">
                <a:solidFill>
                  <a:schemeClr val="tx1"/>
                </a:solidFill>
              </a:rPr>
              <a:t>	B</a:t>
            </a:r>
            <a:r>
              <a:rPr lang="en-US" dirty="0">
                <a:solidFill>
                  <a:schemeClr val="tx1"/>
                </a:solidFill>
              </a:rPr>
              <a:t>. A bright or shiny surface</a:t>
            </a:r>
          </a:p>
          <a:p>
            <a:r>
              <a:rPr lang="en-US" dirty="0">
                <a:solidFill>
                  <a:srgbClr val="FFFF00"/>
                </a:solidFill>
              </a:rPr>
              <a:t>C. A grainy or dull surface</a:t>
            </a:r>
          </a:p>
          <a:p>
            <a:r>
              <a:rPr lang="en-US" dirty="0" smtClean="0">
                <a:solidFill>
                  <a:schemeClr val="tx1"/>
                </a:solidFill>
              </a:rPr>
              <a:t>	D</a:t>
            </a:r>
            <a:r>
              <a:rPr lang="en-US" dirty="0">
                <a:solidFill>
                  <a:schemeClr val="tx1"/>
                </a:solidFill>
              </a:rPr>
              <a:t>. A greenish tint</a:t>
            </a:r>
          </a:p>
          <a:p>
            <a:endParaRPr lang="en-US" dirty="0">
              <a:solidFill>
                <a:schemeClr val="tx1"/>
              </a:solidFill>
            </a:endParaRPr>
          </a:p>
        </p:txBody>
      </p:sp>
    </p:spTree>
    <p:extLst>
      <p:ext uri="{BB962C8B-B14F-4D97-AF65-F5344CB8AC3E}">
        <p14:creationId xmlns:p14="http://schemas.microsoft.com/office/powerpoint/2010/main" val="155201612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rrowheads="1"/>
          </p:cNvSpPr>
          <p:nvPr>
            <p:ph type="title"/>
          </p:nvPr>
        </p:nvSpPr>
        <p:spPr/>
        <p:txBody>
          <a:bodyPr/>
          <a:lstStyle/>
          <a:p>
            <a:pPr eaLnBrk="1" hangingPunct="1">
              <a:defRPr/>
            </a:pPr>
            <a:r>
              <a:rPr lang="en-US" b="1" smtClean="0"/>
              <a:t>T7D08 Which of the following types of solder is best for radio and electronic use?</a:t>
            </a:r>
          </a:p>
        </p:txBody>
      </p:sp>
      <p:sp>
        <p:nvSpPr>
          <p:cNvPr id="444419" name="Rectangle 3"/>
          <p:cNvSpPr>
            <a:spLocks noGrp="1" noChangeArrowheads="1"/>
          </p:cNvSpPr>
          <p:nvPr>
            <p:ph type="body" idx="1"/>
          </p:nvPr>
        </p:nvSpPr>
        <p:spPr/>
        <p:txBody>
          <a:bodyPr/>
          <a:lstStyle/>
          <a:p>
            <a:pPr lvl="1" eaLnBrk="1" hangingPunct="1">
              <a:defRPr/>
            </a:pPr>
            <a:r>
              <a:rPr lang="en-US" smtClean="0"/>
              <a:t>A.	Acid-core solder</a:t>
            </a:r>
          </a:p>
          <a:p>
            <a:pPr lvl="1" eaLnBrk="1" hangingPunct="1">
              <a:defRPr/>
            </a:pPr>
            <a:r>
              <a:rPr lang="en-US" smtClean="0"/>
              <a:t>B.	Silver solder</a:t>
            </a:r>
          </a:p>
          <a:p>
            <a:pPr lvl="1" eaLnBrk="1" hangingPunct="1">
              <a:defRPr/>
            </a:pPr>
            <a:r>
              <a:rPr lang="en-US" smtClean="0"/>
              <a:t>C.	Rosin-core solder</a:t>
            </a:r>
          </a:p>
          <a:p>
            <a:pPr lvl="1" eaLnBrk="1" hangingPunct="1">
              <a:defRPr/>
            </a:pPr>
            <a:r>
              <a:rPr lang="en-US" smtClean="0"/>
              <a:t>D.	Aluminum solder</a:t>
            </a:r>
          </a:p>
        </p:txBody>
      </p:sp>
    </p:spTree>
    <p:extLst>
      <p:ext uri="{BB962C8B-B14F-4D97-AF65-F5344CB8AC3E}">
        <p14:creationId xmlns:p14="http://schemas.microsoft.com/office/powerpoint/2010/main" val="62800627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Rot="1" noChangeArrowheads="1"/>
          </p:cNvSpPr>
          <p:nvPr>
            <p:ph type="title"/>
          </p:nvPr>
        </p:nvSpPr>
        <p:spPr/>
        <p:txBody>
          <a:bodyPr/>
          <a:lstStyle/>
          <a:p>
            <a:pPr eaLnBrk="1" hangingPunct="1">
              <a:defRPr/>
            </a:pPr>
            <a:r>
              <a:rPr lang="en-US" smtClean="0"/>
              <a:t>T7D08 Which of the following types of solder is best for radio and electronic use?</a:t>
            </a:r>
          </a:p>
        </p:txBody>
      </p:sp>
      <p:sp>
        <p:nvSpPr>
          <p:cNvPr id="449539" name="Rectangle 3"/>
          <p:cNvSpPr>
            <a:spLocks noGrp="1" noChangeArrowheads="1"/>
          </p:cNvSpPr>
          <p:nvPr>
            <p:ph type="body" idx="1"/>
          </p:nvPr>
        </p:nvSpPr>
        <p:spPr/>
        <p:txBody>
          <a:bodyPr/>
          <a:lstStyle/>
          <a:p>
            <a:pPr lvl="1" eaLnBrk="1" hangingPunct="1">
              <a:defRPr/>
            </a:pPr>
            <a:r>
              <a:rPr lang="en-US" smtClean="0"/>
              <a:t>A.	Acid-core solder</a:t>
            </a:r>
          </a:p>
          <a:p>
            <a:pPr lvl="1" eaLnBrk="1" hangingPunct="1">
              <a:defRPr/>
            </a:pPr>
            <a:r>
              <a:rPr lang="en-US" smtClean="0"/>
              <a:t>B.	Silver solder</a:t>
            </a:r>
          </a:p>
          <a:p>
            <a:pPr eaLnBrk="1" hangingPunct="1">
              <a:defRPr/>
            </a:pPr>
            <a:r>
              <a:rPr lang="en-US" b="1" smtClean="0"/>
              <a:t>C.	Rosin-core solder</a:t>
            </a:r>
          </a:p>
          <a:p>
            <a:pPr lvl="1" eaLnBrk="1" hangingPunct="1">
              <a:defRPr/>
            </a:pPr>
            <a:r>
              <a:rPr lang="en-US" smtClean="0"/>
              <a:t>D.	Aluminum solder</a:t>
            </a:r>
          </a:p>
        </p:txBody>
      </p:sp>
    </p:spTree>
    <p:extLst>
      <p:ext uri="{BB962C8B-B14F-4D97-AF65-F5344CB8AC3E}">
        <p14:creationId xmlns:p14="http://schemas.microsoft.com/office/powerpoint/2010/main" val="250436273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T7C11 </a:t>
            </a:r>
            <a:r>
              <a:rPr lang="en-US" sz="2800" dirty="0" smtClean="0"/>
              <a:t>  What </a:t>
            </a:r>
            <a:r>
              <a:rPr lang="en-US" sz="2800" dirty="0"/>
              <a:t>is a disadvantage of air core coaxial cable when compared to foam or solid dielectric types?</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It has more loss per foot</a:t>
            </a:r>
          </a:p>
          <a:p>
            <a:r>
              <a:rPr lang="en-US" dirty="0">
                <a:solidFill>
                  <a:schemeClr val="tx1"/>
                </a:solidFill>
              </a:rPr>
              <a:t>B. It cannot be used for VHF or UHF antennas</a:t>
            </a:r>
          </a:p>
          <a:p>
            <a:r>
              <a:rPr lang="en-US" dirty="0">
                <a:solidFill>
                  <a:schemeClr val="tx1"/>
                </a:solidFill>
              </a:rPr>
              <a:t>C. It requires special techniques to prevent water absorption</a:t>
            </a:r>
          </a:p>
          <a:p>
            <a:r>
              <a:rPr lang="en-US" dirty="0">
                <a:solidFill>
                  <a:schemeClr val="tx1"/>
                </a:solidFill>
              </a:rPr>
              <a:t>D. It cannot be used at below freezing temperatures</a:t>
            </a:r>
          </a:p>
          <a:p>
            <a:endParaRPr lang="en-US" dirty="0">
              <a:solidFill>
                <a:schemeClr val="tx1"/>
              </a:solidFill>
            </a:endParaRPr>
          </a:p>
        </p:txBody>
      </p:sp>
    </p:spTree>
    <p:extLst>
      <p:ext uri="{BB962C8B-B14F-4D97-AF65-F5344CB8AC3E}">
        <p14:creationId xmlns:p14="http://schemas.microsoft.com/office/powerpoint/2010/main" val="15374312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T7C11 </a:t>
            </a:r>
            <a:r>
              <a:rPr lang="en-US" sz="2800" dirty="0" smtClean="0"/>
              <a:t>  What </a:t>
            </a:r>
            <a:r>
              <a:rPr lang="en-US" sz="2800" dirty="0"/>
              <a:t>is a disadvantage of air core coaxial cable when compared to foam or solid dielectric types?</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It has more loss per foot</a:t>
            </a:r>
          </a:p>
          <a:p>
            <a:r>
              <a:rPr lang="en-US" dirty="0" smtClean="0">
                <a:solidFill>
                  <a:schemeClr val="tx1"/>
                </a:solidFill>
              </a:rPr>
              <a:t>	B</a:t>
            </a:r>
            <a:r>
              <a:rPr lang="en-US" dirty="0">
                <a:solidFill>
                  <a:schemeClr val="tx1"/>
                </a:solidFill>
              </a:rPr>
              <a:t>. It cannot be used for VHF or UHF antennas</a:t>
            </a:r>
          </a:p>
          <a:p>
            <a:r>
              <a:rPr lang="en-US" dirty="0">
                <a:solidFill>
                  <a:srgbClr val="FFFF00"/>
                </a:solidFill>
              </a:rPr>
              <a:t>C. It requires special techniques to prevent water absorption</a:t>
            </a:r>
          </a:p>
          <a:p>
            <a:r>
              <a:rPr lang="en-US" dirty="0" smtClean="0">
                <a:solidFill>
                  <a:schemeClr val="tx1"/>
                </a:solidFill>
              </a:rPr>
              <a:t>	D</a:t>
            </a:r>
            <a:r>
              <a:rPr lang="en-US" dirty="0">
                <a:solidFill>
                  <a:schemeClr val="tx1"/>
                </a:solidFill>
              </a:rPr>
              <a:t>. It cannot be used at below freezing temperatures</a:t>
            </a:r>
          </a:p>
          <a:p>
            <a:endParaRPr lang="en-US" dirty="0">
              <a:solidFill>
                <a:schemeClr val="tx1"/>
              </a:solidFill>
            </a:endParaRPr>
          </a:p>
        </p:txBody>
      </p:sp>
    </p:spTree>
    <p:extLst>
      <p:ext uri="{BB962C8B-B14F-4D97-AF65-F5344CB8AC3E}">
        <p14:creationId xmlns:p14="http://schemas.microsoft.com/office/powerpoint/2010/main" val="2010841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ooter Placeholder 3"/>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Radio Waves, Propagation and Antennas</a:t>
            </a:r>
          </a:p>
        </p:txBody>
      </p:sp>
      <p:sp>
        <p:nvSpPr>
          <p:cNvPr id="166" name="Slide Number Placeholder 4"/>
          <p:cNvSpPr>
            <a:spLocks noGrp="1"/>
          </p:cNvSpPr>
          <p:nvPr>
            <p:ph type="sldNum" sz="quarter" idx="10"/>
          </p:nvPr>
        </p:nvSpPr>
        <p:spPr>
          <a:xfrm>
            <a:off x="304800" y="6248400"/>
            <a:ext cx="5715000" cy="476250"/>
          </a:xfrm>
        </p:spPr>
        <p:txBody>
          <a:bodyPr/>
          <a:lstStyle/>
          <a:p>
            <a:pPr algn="l">
              <a:defRPr/>
            </a:pPr>
            <a:fld id="{90FBC79F-D177-45B6-A506-2F52F83EDB53}" type="slidenum">
              <a:rPr lang="en-US" smtClean="0">
                <a:solidFill>
                  <a:srgbClr val="FFFFFF"/>
                </a:solidFill>
              </a:rPr>
              <a:pPr algn="l">
                <a:defRPr/>
              </a:pPr>
              <a:t>15</a:t>
            </a:fld>
            <a:endParaRPr lang="en-US" smtClean="0">
              <a:solidFill>
                <a:srgbClr val="FFFFFF"/>
              </a:solidFill>
            </a:endParaRPr>
          </a:p>
        </p:txBody>
      </p:sp>
      <p:sp>
        <p:nvSpPr>
          <p:cNvPr id="1457154" name="Rectangle 2"/>
          <p:cNvSpPr>
            <a:spLocks noGrp="1" noRot="1" noChangeArrowheads="1"/>
          </p:cNvSpPr>
          <p:nvPr>
            <p:ph type="title"/>
          </p:nvPr>
        </p:nvSpPr>
        <p:spPr>
          <a:xfrm>
            <a:off x="152400" y="0"/>
            <a:ext cx="8839200" cy="1689100"/>
          </a:xfrm>
        </p:spPr>
        <p:txBody>
          <a:bodyPr/>
          <a:lstStyle/>
          <a:p>
            <a:pPr algn="ctr">
              <a:defRPr/>
            </a:pPr>
            <a:r>
              <a:rPr lang="en-US"/>
              <a:t>Vertical Antennas</a:t>
            </a:r>
            <a:br>
              <a:rPr lang="en-US"/>
            </a:br>
            <a:r>
              <a:rPr lang="en-US"/>
              <a:t>(Quarter Wavelength Vertical)</a:t>
            </a:r>
          </a:p>
        </p:txBody>
      </p:sp>
      <p:grpSp>
        <p:nvGrpSpPr>
          <p:cNvPr id="8197" name="Group 234"/>
          <p:cNvGrpSpPr>
            <a:grpSpLocks/>
          </p:cNvGrpSpPr>
          <p:nvPr/>
        </p:nvGrpSpPr>
        <p:grpSpPr bwMode="auto">
          <a:xfrm>
            <a:off x="1027113" y="1714500"/>
            <a:ext cx="7432675" cy="3360738"/>
            <a:chOff x="647" y="1080"/>
            <a:chExt cx="4682" cy="2117"/>
          </a:xfrm>
        </p:grpSpPr>
        <p:sp>
          <p:nvSpPr>
            <p:cNvPr id="8205" name="Line 4"/>
            <p:cNvSpPr>
              <a:spLocks noChangeShapeType="1"/>
            </p:cNvSpPr>
            <p:nvPr/>
          </p:nvSpPr>
          <p:spPr bwMode="auto">
            <a:xfrm flipV="1">
              <a:off x="1306" y="1081"/>
              <a:ext cx="0" cy="10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06" name="Freeform 5"/>
            <p:cNvSpPr>
              <a:spLocks/>
            </p:cNvSpPr>
            <p:nvPr/>
          </p:nvSpPr>
          <p:spPr bwMode="auto">
            <a:xfrm>
              <a:off x="1265" y="2132"/>
              <a:ext cx="87" cy="80"/>
            </a:xfrm>
            <a:custGeom>
              <a:avLst/>
              <a:gdLst>
                <a:gd name="T0" fmla="*/ 42 w 87"/>
                <a:gd name="T1" fmla="*/ 79 h 66"/>
                <a:gd name="T2" fmla="*/ 50 w 87"/>
                <a:gd name="T3" fmla="*/ 79 h 66"/>
                <a:gd name="T4" fmla="*/ 60 w 87"/>
                <a:gd name="T5" fmla="*/ 74 h 66"/>
                <a:gd name="T6" fmla="*/ 66 w 87"/>
                <a:gd name="T7" fmla="*/ 70 h 66"/>
                <a:gd name="T8" fmla="*/ 72 w 87"/>
                <a:gd name="T9" fmla="*/ 67 h 66"/>
                <a:gd name="T10" fmla="*/ 78 w 87"/>
                <a:gd name="T11" fmla="*/ 59 h 66"/>
                <a:gd name="T12" fmla="*/ 82 w 87"/>
                <a:gd name="T13" fmla="*/ 52 h 66"/>
                <a:gd name="T14" fmla="*/ 84 w 87"/>
                <a:gd name="T15" fmla="*/ 45 h 66"/>
                <a:gd name="T16" fmla="*/ 86 w 87"/>
                <a:gd name="T17" fmla="*/ 38 h 66"/>
                <a:gd name="T18" fmla="*/ 84 w 87"/>
                <a:gd name="T19" fmla="*/ 30 h 66"/>
                <a:gd name="T20" fmla="*/ 82 w 87"/>
                <a:gd name="T21" fmla="*/ 23 h 66"/>
                <a:gd name="T22" fmla="*/ 78 w 87"/>
                <a:gd name="T23" fmla="*/ 16 h 66"/>
                <a:gd name="T24" fmla="*/ 72 w 87"/>
                <a:gd name="T25" fmla="*/ 11 h 66"/>
                <a:gd name="T26" fmla="*/ 66 w 87"/>
                <a:gd name="T27" fmla="*/ 5 h 66"/>
                <a:gd name="T28" fmla="*/ 60 w 87"/>
                <a:gd name="T29" fmla="*/ 1 h 66"/>
                <a:gd name="T30" fmla="*/ 50 w 87"/>
                <a:gd name="T31" fmla="*/ 0 h 66"/>
                <a:gd name="T32" fmla="*/ 42 w 87"/>
                <a:gd name="T33" fmla="*/ 0 h 66"/>
                <a:gd name="T34" fmla="*/ 34 w 87"/>
                <a:gd name="T35" fmla="*/ 0 h 66"/>
                <a:gd name="T36" fmla="*/ 26 w 87"/>
                <a:gd name="T37" fmla="*/ 1 h 66"/>
                <a:gd name="T38" fmla="*/ 18 w 87"/>
                <a:gd name="T39" fmla="*/ 5 h 66"/>
                <a:gd name="T40" fmla="*/ 12 w 87"/>
                <a:gd name="T41" fmla="*/ 11 h 66"/>
                <a:gd name="T42" fmla="*/ 6 w 87"/>
                <a:gd name="T43" fmla="*/ 16 h 66"/>
                <a:gd name="T44" fmla="*/ 2 w 87"/>
                <a:gd name="T45" fmla="*/ 23 h 66"/>
                <a:gd name="T46" fmla="*/ 0 w 87"/>
                <a:gd name="T47" fmla="*/ 30 h 66"/>
                <a:gd name="T48" fmla="*/ 0 w 87"/>
                <a:gd name="T49" fmla="*/ 38 h 66"/>
                <a:gd name="T50" fmla="*/ 0 w 87"/>
                <a:gd name="T51" fmla="*/ 45 h 66"/>
                <a:gd name="T52" fmla="*/ 2 w 87"/>
                <a:gd name="T53" fmla="*/ 52 h 66"/>
                <a:gd name="T54" fmla="*/ 6 w 87"/>
                <a:gd name="T55" fmla="*/ 59 h 66"/>
                <a:gd name="T56" fmla="*/ 12 w 87"/>
                <a:gd name="T57" fmla="*/ 67 h 66"/>
                <a:gd name="T58" fmla="*/ 18 w 87"/>
                <a:gd name="T59" fmla="*/ 70 h 66"/>
                <a:gd name="T60" fmla="*/ 26 w 87"/>
                <a:gd name="T61" fmla="*/ 74 h 66"/>
                <a:gd name="T62" fmla="*/ 34 w 87"/>
                <a:gd name="T63" fmla="*/ 79 h 66"/>
                <a:gd name="T64" fmla="*/ 42 w 87"/>
                <a:gd name="T65" fmla="*/ 79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66"/>
                <a:gd name="T101" fmla="*/ 87 w 87"/>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66">
                  <a:moveTo>
                    <a:pt x="42" y="65"/>
                  </a:moveTo>
                  <a:lnTo>
                    <a:pt x="50" y="65"/>
                  </a:lnTo>
                  <a:lnTo>
                    <a:pt x="60" y="61"/>
                  </a:lnTo>
                  <a:lnTo>
                    <a:pt x="66" y="58"/>
                  </a:lnTo>
                  <a:lnTo>
                    <a:pt x="72" y="55"/>
                  </a:lnTo>
                  <a:lnTo>
                    <a:pt x="78" y="49"/>
                  </a:lnTo>
                  <a:lnTo>
                    <a:pt x="82" y="43"/>
                  </a:lnTo>
                  <a:lnTo>
                    <a:pt x="84" y="37"/>
                  </a:lnTo>
                  <a:lnTo>
                    <a:pt x="86" y="31"/>
                  </a:lnTo>
                  <a:lnTo>
                    <a:pt x="84" y="25"/>
                  </a:lnTo>
                  <a:lnTo>
                    <a:pt x="82" y="19"/>
                  </a:lnTo>
                  <a:lnTo>
                    <a:pt x="78" y="13"/>
                  </a:lnTo>
                  <a:lnTo>
                    <a:pt x="72" y="9"/>
                  </a:lnTo>
                  <a:lnTo>
                    <a:pt x="66" y="4"/>
                  </a:lnTo>
                  <a:lnTo>
                    <a:pt x="60" y="1"/>
                  </a:lnTo>
                  <a:lnTo>
                    <a:pt x="50" y="0"/>
                  </a:lnTo>
                  <a:lnTo>
                    <a:pt x="42" y="0"/>
                  </a:lnTo>
                  <a:lnTo>
                    <a:pt x="34" y="0"/>
                  </a:lnTo>
                  <a:lnTo>
                    <a:pt x="26" y="1"/>
                  </a:lnTo>
                  <a:lnTo>
                    <a:pt x="18" y="4"/>
                  </a:lnTo>
                  <a:lnTo>
                    <a:pt x="12" y="9"/>
                  </a:lnTo>
                  <a:lnTo>
                    <a:pt x="6" y="13"/>
                  </a:lnTo>
                  <a:lnTo>
                    <a:pt x="2" y="19"/>
                  </a:lnTo>
                  <a:lnTo>
                    <a:pt x="0" y="25"/>
                  </a:lnTo>
                  <a:lnTo>
                    <a:pt x="0" y="31"/>
                  </a:lnTo>
                  <a:lnTo>
                    <a:pt x="0" y="37"/>
                  </a:lnTo>
                  <a:lnTo>
                    <a:pt x="2" y="43"/>
                  </a:lnTo>
                  <a:lnTo>
                    <a:pt x="6" y="49"/>
                  </a:lnTo>
                  <a:lnTo>
                    <a:pt x="12" y="55"/>
                  </a:lnTo>
                  <a:lnTo>
                    <a:pt x="18" y="58"/>
                  </a:lnTo>
                  <a:lnTo>
                    <a:pt x="26" y="61"/>
                  </a:lnTo>
                  <a:lnTo>
                    <a:pt x="34" y="65"/>
                  </a:lnTo>
                  <a:lnTo>
                    <a:pt x="42" y="6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07" name="Freeform 6"/>
            <p:cNvSpPr>
              <a:spLocks/>
            </p:cNvSpPr>
            <p:nvPr/>
          </p:nvSpPr>
          <p:spPr bwMode="auto">
            <a:xfrm>
              <a:off x="2901" y="2132"/>
              <a:ext cx="87" cy="80"/>
            </a:xfrm>
            <a:custGeom>
              <a:avLst/>
              <a:gdLst>
                <a:gd name="T0" fmla="*/ 44 w 87"/>
                <a:gd name="T1" fmla="*/ 79 h 66"/>
                <a:gd name="T2" fmla="*/ 52 w 87"/>
                <a:gd name="T3" fmla="*/ 79 h 66"/>
                <a:gd name="T4" fmla="*/ 60 w 87"/>
                <a:gd name="T5" fmla="*/ 74 h 66"/>
                <a:gd name="T6" fmla="*/ 68 w 87"/>
                <a:gd name="T7" fmla="*/ 70 h 66"/>
                <a:gd name="T8" fmla="*/ 74 w 87"/>
                <a:gd name="T9" fmla="*/ 67 h 66"/>
                <a:gd name="T10" fmla="*/ 80 w 87"/>
                <a:gd name="T11" fmla="*/ 59 h 66"/>
                <a:gd name="T12" fmla="*/ 84 w 87"/>
                <a:gd name="T13" fmla="*/ 52 h 66"/>
                <a:gd name="T14" fmla="*/ 86 w 87"/>
                <a:gd name="T15" fmla="*/ 45 h 66"/>
                <a:gd name="T16" fmla="*/ 86 w 87"/>
                <a:gd name="T17" fmla="*/ 38 h 66"/>
                <a:gd name="T18" fmla="*/ 86 w 87"/>
                <a:gd name="T19" fmla="*/ 30 h 66"/>
                <a:gd name="T20" fmla="*/ 84 w 87"/>
                <a:gd name="T21" fmla="*/ 23 h 66"/>
                <a:gd name="T22" fmla="*/ 80 w 87"/>
                <a:gd name="T23" fmla="*/ 16 h 66"/>
                <a:gd name="T24" fmla="*/ 74 w 87"/>
                <a:gd name="T25" fmla="*/ 11 h 66"/>
                <a:gd name="T26" fmla="*/ 68 w 87"/>
                <a:gd name="T27" fmla="*/ 5 h 66"/>
                <a:gd name="T28" fmla="*/ 60 w 87"/>
                <a:gd name="T29" fmla="*/ 1 h 66"/>
                <a:gd name="T30" fmla="*/ 52 w 87"/>
                <a:gd name="T31" fmla="*/ 0 h 66"/>
                <a:gd name="T32" fmla="*/ 44 w 87"/>
                <a:gd name="T33" fmla="*/ 0 h 66"/>
                <a:gd name="T34" fmla="*/ 36 w 87"/>
                <a:gd name="T35" fmla="*/ 0 h 66"/>
                <a:gd name="T36" fmla="*/ 28 w 87"/>
                <a:gd name="T37" fmla="*/ 1 h 66"/>
                <a:gd name="T38" fmla="*/ 20 w 87"/>
                <a:gd name="T39" fmla="*/ 5 h 66"/>
                <a:gd name="T40" fmla="*/ 14 w 87"/>
                <a:gd name="T41" fmla="*/ 11 h 66"/>
                <a:gd name="T42" fmla="*/ 8 w 87"/>
                <a:gd name="T43" fmla="*/ 16 h 66"/>
                <a:gd name="T44" fmla="*/ 4 w 87"/>
                <a:gd name="T45" fmla="*/ 23 h 66"/>
                <a:gd name="T46" fmla="*/ 2 w 87"/>
                <a:gd name="T47" fmla="*/ 30 h 66"/>
                <a:gd name="T48" fmla="*/ 0 w 87"/>
                <a:gd name="T49" fmla="*/ 38 h 66"/>
                <a:gd name="T50" fmla="*/ 2 w 87"/>
                <a:gd name="T51" fmla="*/ 45 h 66"/>
                <a:gd name="T52" fmla="*/ 4 w 87"/>
                <a:gd name="T53" fmla="*/ 52 h 66"/>
                <a:gd name="T54" fmla="*/ 8 w 87"/>
                <a:gd name="T55" fmla="*/ 59 h 66"/>
                <a:gd name="T56" fmla="*/ 14 w 87"/>
                <a:gd name="T57" fmla="*/ 67 h 66"/>
                <a:gd name="T58" fmla="*/ 20 w 87"/>
                <a:gd name="T59" fmla="*/ 70 h 66"/>
                <a:gd name="T60" fmla="*/ 28 w 87"/>
                <a:gd name="T61" fmla="*/ 74 h 66"/>
                <a:gd name="T62" fmla="*/ 36 w 87"/>
                <a:gd name="T63" fmla="*/ 79 h 66"/>
                <a:gd name="T64" fmla="*/ 44 w 87"/>
                <a:gd name="T65" fmla="*/ 79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66"/>
                <a:gd name="T101" fmla="*/ 87 w 87"/>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66">
                  <a:moveTo>
                    <a:pt x="44" y="65"/>
                  </a:moveTo>
                  <a:lnTo>
                    <a:pt x="52" y="65"/>
                  </a:lnTo>
                  <a:lnTo>
                    <a:pt x="60" y="61"/>
                  </a:lnTo>
                  <a:lnTo>
                    <a:pt x="68" y="58"/>
                  </a:lnTo>
                  <a:lnTo>
                    <a:pt x="74" y="55"/>
                  </a:lnTo>
                  <a:lnTo>
                    <a:pt x="80" y="49"/>
                  </a:lnTo>
                  <a:lnTo>
                    <a:pt x="84" y="43"/>
                  </a:lnTo>
                  <a:lnTo>
                    <a:pt x="86" y="37"/>
                  </a:lnTo>
                  <a:lnTo>
                    <a:pt x="86" y="31"/>
                  </a:lnTo>
                  <a:lnTo>
                    <a:pt x="86" y="25"/>
                  </a:lnTo>
                  <a:lnTo>
                    <a:pt x="84" y="19"/>
                  </a:lnTo>
                  <a:lnTo>
                    <a:pt x="80" y="13"/>
                  </a:lnTo>
                  <a:lnTo>
                    <a:pt x="74" y="9"/>
                  </a:lnTo>
                  <a:lnTo>
                    <a:pt x="68" y="4"/>
                  </a:lnTo>
                  <a:lnTo>
                    <a:pt x="60" y="1"/>
                  </a:lnTo>
                  <a:lnTo>
                    <a:pt x="52" y="0"/>
                  </a:lnTo>
                  <a:lnTo>
                    <a:pt x="44" y="0"/>
                  </a:lnTo>
                  <a:lnTo>
                    <a:pt x="36" y="0"/>
                  </a:lnTo>
                  <a:lnTo>
                    <a:pt x="28" y="1"/>
                  </a:lnTo>
                  <a:lnTo>
                    <a:pt x="20" y="4"/>
                  </a:lnTo>
                  <a:lnTo>
                    <a:pt x="14" y="9"/>
                  </a:lnTo>
                  <a:lnTo>
                    <a:pt x="8" y="13"/>
                  </a:lnTo>
                  <a:lnTo>
                    <a:pt x="4" y="19"/>
                  </a:lnTo>
                  <a:lnTo>
                    <a:pt x="2" y="25"/>
                  </a:lnTo>
                  <a:lnTo>
                    <a:pt x="0" y="31"/>
                  </a:lnTo>
                  <a:lnTo>
                    <a:pt x="2" y="37"/>
                  </a:lnTo>
                  <a:lnTo>
                    <a:pt x="4" y="43"/>
                  </a:lnTo>
                  <a:lnTo>
                    <a:pt x="8" y="49"/>
                  </a:lnTo>
                  <a:lnTo>
                    <a:pt x="14" y="55"/>
                  </a:lnTo>
                  <a:lnTo>
                    <a:pt x="20" y="58"/>
                  </a:lnTo>
                  <a:lnTo>
                    <a:pt x="28" y="61"/>
                  </a:lnTo>
                  <a:lnTo>
                    <a:pt x="36" y="65"/>
                  </a:lnTo>
                  <a:lnTo>
                    <a:pt x="44" y="6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08" name="Line 7"/>
            <p:cNvSpPr>
              <a:spLocks noChangeShapeType="1"/>
            </p:cNvSpPr>
            <p:nvPr/>
          </p:nvSpPr>
          <p:spPr bwMode="auto">
            <a:xfrm flipV="1">
              <a:off x="2944" y="1081"/>
              <a:ext cx="0" cy="10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09" name="Freeform 8"/>
            <p:cNvSpPr>
              <a:spLocks/>
            </p:cNvSpPr>
            <p:nvPr/>
          </p:nvSpPr>
          <p:spPr bwMode="auto">
            <a:xfrm>
              <a:off x="4625" y="2314"/>
              <a:ext cx="87" cy="81"/>
            </a:xfrm>
            <a:custGeom>
              <a:avLst/>
              <a:gdLst>
                <a:gd name="T0" fmla="*/ 44 w 87"/>
                <a:gd name="T1" fmla="*/ 80 h 67"/>
                <a:gd name="T2" fmla="*/ 52 w 87"/>
                <a:gd name="T3" fmla="*/ 77 h 67"/>
                <a:gd name="T4" fmla="*/ 60 w 87"/>
                <a:gd name="T5" fmla="*/ 76 h 67"/>
                <a:gd name="T6" fmla="*/ 68 w 87"/>
                <a:gd name="T7" fmla="*/ 73 h 67"/>
                <a:gd name="T8" fmla="*/ 74 w 87"/>
                <a:gd name="T9" fmla="*/ 66 h 67"/>
                <a:gd name="T10" fmla="*/ 80 w 87"/>
                <a:gd name="T11" fmla="*/ 62 h 67"/>
                <a:gd name="T12" fmla="*/ 84 w 87"/>
                <a:gd name="T13" fmla="*/ 54 h 67"/>
                <a:gd name="T14" fmla="*/ 86 w 87"/>
                <a:gd name="T15" fmla="*/ 47 h 67"/>
                <a:gd name="T16" fmla="*/ 86 w 87"/>
                <a:gd name="T17" fmla="*/ 40 h 67"/>
                <a:gd name="T18" fmla="*/ 86 w 87"/>
                <a:gd name="T19" fmla="*/ 33 h 67"/>
                <a:gd name="T20" fmla="*/ 84 w 87"/>
                <a:gd name="T21" fmla="*/ 25 h 67"/>
                <a:gd name="T22" fmla="*/ 80 w 87"/>
                <a:gd name="T23" fmla="*/ 18 h 67"/>
                <a:gd name="T24" fmla="*/ 74 w 87"/>
                <a:gd name="T25" fmla="*/ 12 h 67"/>
                <a:gd name="T26" fmla="*/ 68 w 87"/>
                <a:gd name="T27" fmla="*/ 7 h 67"/>
                <a:gd name="T28" fmla="*/ 60 w 87"/>
                <a:gd name="T29" fmla="*/ 4 h 67"/>
                <a:gd name="T30" fmla="*/ 52 w 87"/>
                <a:gd name="T31" fmla="*/ 1 h 67"/>
                <a:gd name="T32" fmla="*/ 44 w 87"/>
                <a:gd name="T33" fmla="*/ 0 h 67"/>
                <a:gd name="T34" fmla="*/ 34 w 87"/>
                <a:gd name="T35" fmla="*/ 1 h 67"/>
                <a:gd name="T36" fmla="*/ 26 w 87"/>
                <a:gd name="T37" fmla="*/ 4 h 67"/>
                <a:gd name="T38" fmla="*/ 20 w 87"/>
                <a:gd name="T39" fmla="*/ 7 h 67"/>
                <a:gd name="T40" fmla="*/ 12 w 87"/>
                <a:gd name="T41" fmla="*/ 12 h 67"/>
                <a:gd name="T42" fmla="*/ 8 w 87"/>
                <a:gd name="T43" fmla="*/ 18 h 67"/>
                <a:gd name="T44" fmla="*/ 4 w 87"/>
                <a:gd name="T45" fmla="*/ 25 h 67"/>
                <a:gd name="T46" fmla="*/ 2 w 87"/>
                <a:gd name="T47" fmla="*/ 33 h 67"/>
                <a:gd name="T48" fmla="*/ 0 w 87"/>
                <a:gd name="T49" fmla="*/ 40 h 67"/>
                <a:gd name="T50" fmla="*/ 2 w 87"/>
                <a:gd name="T51" fmla="*/ 47 h 67"/>
                <a:gd name="T52" fmla="*/ 4 w 87"/>
                <a:gd name="T53" fmla="*/ 54 h 67"/>
                <a:gd name="T54" fmla="*/ 8 w 87"/>
                <a:gd name="T55" fmla="*/ 62 h 67"/>
                <a:gd name="T56" fmla="*/ 12 w 87"/>
                <a:gd name="T57" fmla="*/ 66 h 67"/>
                <a:gd name="T58" fmla="*/ 20 w 87"/>
                <a:gd name="T59" fmla="*/ 73 h 67"/>
                <a:gd name="T60" fmla="*/ 26 w 87"/>
                <a:gd name="T61" fmla="*/ 76 h 67"/>
                <a:gd name="T62" fmla="*/ 34 w 87"/>
                <a:gd name="T63" fmla="*/ 77 h 67"/>
                <a:gd name="T64" fmla="*/ 44 w 87"/>
                <a:gd name="T65" fmla="*/ 8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67"/>
                <a:gd name="T101" fmla="*/ 87 w 8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67">
                  <a:moveTo>
                    <a:pt x="44" y="66"/>
                  </a:moveTo>
                  <a:lnTo>
                    <a:pt x="52" y="64"/>
                  </a:lnTo>
                  <a:lnTo>
                    <a:pt x="60" y="63"/>
                  </a:lnTo>
                  <a:lnTo>
                    <a:pt x="68" y="60"/>
                  </a:lnTo>
                  <a:lnTo>
                    <a:pt x="74" y="55"/>
                  </a:lnTo>
                  <a:lnTo>
                    <a:pt x="80" y="51"/>
                  </a:lnTo>
                  <a:lnTo>
                    <a:pt x="84" y="45"/>
                  </a:lnTo>
                  <a:lnTo>
                    <a:pt x="86" y="39"/>
                  </a:lnTo>
                  <a:lnTo>
                    <a:pt x="86" y="33"/>
                  </a:lnTo>
                  <a:lnTo>
                    <a:pt x="86" y="27"/>
                  </a:lnTo>
                  <a:lnTo>
                    <a:pt x="84" y="21"/>
                  </a:lnTo>
                  <a:lnTo>
                    <a:pt x="80" y="15"/>
                  </a:lnTo>
                  <a:lnTo>
                    <a:pt x="74" y="10"/>
                  </a:lnTo>
                  <a:lnTo>
                    <a:pt x="68" y="6"/>
                  </a:lnTo>
                  <a:lnTo>
                    <a:pt x="60" y="3"/>
                  </a:lnTo>
                  <a:lnTo>
                    <a:pt x="52" y="1"/>
                  </a:lnTo>
                  <a:lnTo>
                    <a:pt x="44" y="0"/>
                  </a:lnTo>
                  <a:lnTo>
                    <a:pt x="34" y="1"/>
                  </a:lnTo>
                  <a:lnTo>
                    <a:pt x="26" y="3"/>
                  </a:lnTo>
                  <a:lnTo>
                    <a:pt x="20" y="6"/>
                  </a:lnTo>
                  <a:lnTo>
                    <a:pt x="12" y="10"/>
                  </a:lnTo>
                  <a:lnTo>
                    <a:pt x="8" y="15"/>
                  </a:lnTo>
                  <a:lnTo>
                    <a:pt x="4" y="21"/>
                  </a:lnTo>
                  <a:lnTo>
                    <a:pt x="2" y="27"/>
                  </a:lnTo>
                  <a:lnTo>
                    <a:pt x="0" y="33"/>
                  </a:lnTo>
                  <a:lnTo>
                    <a:pt x="2" y="39"/>
                  </a:lnTo>
                  <a:lnTo>
                    <a:pt x="4" y="45"/>
                  </a:lnTo>
                  <a:lnTo>
                    <a:pt x="8" y="51"/>
                  </a:lnTo>
                  <a:lnTo>
                    <a:pt x="12" y="55"/>
                  </a:lnTo>
                  <a:lnTo>
                    <a:pt x="20" y="60"/>
                  </a:lnTo>
                  <a:lnTo>
                    <a:pt x="26" y="63"/>
                  </a:lnTo>
                  <a:lnTo>
                    <a:pt x="34" y="64"/>
                  </a:lnTo>
                  <a:lnTo>
                    <a:pt x="44" y="6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10" name="Line 9"/>
            <p:cNvSpPr>
              <a:spLocks noChangeShapeType="1"/>
            </p:cNvSpPr>
            <p:nvPr/>
          </p:nvSpPr>
          <p:spPr bwMode="auto">
            <a:xfrm flipV="1">
              <a:off x="4668" y="1081"/>
              <a:ext cx="0" cy="10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11" name="Freeform 10"/>
            <p:cNvSpPr>
              <a:spLocks/>
            </p:cNvSpPr>
            <p:nvPr/>
          </p:nvSpPr>
          <p:spPr bwMode="auto">
            <a:xfrm>
              <a:off x="4625" y="2132"/>
              <a:ext cx="87" cy="80"/>
            </a:xfrm>
            <a:custGeom>
              <a:avLst/>
              <a:gdLst>
                <a:gd name="T0" fmla="*/ 44 w 87"/>
                <a:gd name="T1" fmla="*/ 79 h 66"/>
                <a:gd name="T2" fmla="*/ 52 w 87"/>
                <a:gd name="T3" fmla="*/ 79 h 66"/>
                <a:gd name="T4" fmla="*/ 60 w 87"/>
                <a:gd name="T5" fmla="*/ 74 h 66"/>
                <a:gd name="T6" fmla="*/ 68 w 87"/>
                <a:gd name="T7" fmla="*/ 70 h 66"/>
                <a:gd name="T8" fmla="*/ 74 w 87"/>
                <a:gd name="T9" fmla="*/ 67 h 66"/>
                <a:gd name="T10" fmla="*/ 80 w 87"/>
                <a:gd name="T11" fmla="*/ 59 h 66"/>
                <a:gd name="T12" fmla="*/ 84 w 87"/>
                <a:gd name="T13" fmla="*/ 52 h 66"/>
                <a:gd name="T14" fmla="*/ 86 w 87"/>
                <a:gd name="T15" fmla="*/ 45 h 66"/>
                <a:gd name="T16" fmla="*/ 86 w 87"/>
                <a:gd name="T17" fmla="*/ 38 h 66"/>
                <a:gd name="T18" fmla="*/ 86 w 87"/>
                <a:gd name="T19" fmla="*/ 30 h 66"/>
                <a:gd name="T20" fmla="*/ 84 w 87"/>
                <a:gd name="T21" fmla="*/ 23 h 66"/>
                <a:gd name="T22" fmla="*/ 80 w 87"/>
                <a:gd name="T23" fmla="*/ 16 h 66"/>
                <a:gd name="T24" fmla="*/ 74 w 87"/>
                <a:gd name="T25" fmla="*/ 11 h 66"/>
                <a:gd name="T26" fmla="*/ 68 w 87"/>
                <a:gd name="T27" fmla="*/ 5 h 66"/>
                <a:gd name="T28" fmla="*/ 60 w 87"/>
                <a:gd name="T29" fmla="*/ 1 h 66"/>
                <a:gd name="T30" fmla="*/ 52 w 87"/>
                <a:gd name="T31" fmla="*/ 0 h 66"/>
                <a:gd name="T32" fmla="*/ 44 w 87"/>
                <a:gd name="T33" fmla="*/ 0 h 66"/>
                <a:gd name="T34" fmla="*/ 34 w 87"/>
                <a:gd name="T35" fmla="*/ 0 h 66"/>
                <a:gd name="T36" fmla="*/ 26 w 87"/>
                <a:gd name="T37" fmla="*/ 1 h 66"/>
                <a:gd name="T38" fmla="*/ 20 w 87"/>
                <a:gd name="T39" fmla="*/ 5 h 66"/>
                <a:gd name="T40" fmla="*/ 12 w 87"/>
                <a:gd name="T41" fmla="*/ 11 h 66"/>
                <a:gd name="T42" fmla="*/ 8 w 87"/>
                <a:gd name="T43" fmla="*/ 16 h 66"/>
                <a:gd name="T44" fmla="*/ 4 w 87"/>
                <a:gd name="T45" fmla="*/ 23 h 66"/>
                <a:gd name="T46" fmla="*/ 2 w 87"/>
                <a:gd name="T47" fmla="*/ 30 h 66"/>
                <a:gd name="T48" fmla="*/ 0 w 87"/>
                <a:gd name="T49" fmla="*/ 38 h 66"/>
                <a:gd name="T50" fmla="*/ 2 w 87"/>
                <a:gd name="T51" fmla="*/ 45 h 66"/>
                <a:gd name="T52" fmla="*/ 4 w 87"/>
                <a:gd name="T53" fmla="*/ 52 h 66"/>
                <a:gd name="T54" fmla="*/ 8 w 87"/>
                <a:gd name="T55" fmla="*/ 59 h 66"/>
                <a:gd name="T56" fmla="*/ 12 w 87"/>
                <a:gd name="T57" fmla="*/ 67 h 66"/>
                <a:gd name="T58" fmla="*/ 20 w 87"/>
                <a:gd name="T59" fmla="*/ 70 h 66"/>
                <a:gd name="T60" fmla="*/ 26 w 87"/>
                <a:gd name="T61" fmla="*/ 74 h 66"/>
                <a:gd name="T62" fmla="*/ 34 w 87"/>
                <a:gd name="T63" fmla="*/ 79 h 66"/>
                <a:gd name="T64" fmla="*/ 44 w 87"/>
                <a:gd name="T65" fmla="*/ 79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66"/>
                <a:gd name="T101" fmla="*/ 87 w 87"/>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66">
                  <a:moveTo>
                    <a:pt x="44" y="65"/>
                  </a:moveTo>
                  <a:lnTo>
                    <a:pt x="52" y="65"/>
                  </a:lnTo>
                  <a:lnTo>
                    <a:pt x="60" y="61"/>
                  </a:lnTo>
                  <a:lnTo>
                    <a:pt x="68" y="58"/>
                  </a:lnTo>
                  <a:lnTo>
                    <a:pt x="74" y="55"/>
                  </a:lnTo>
                  <a:lnTo>
                    <a:pt x="80" y="49"/>
                  </a:lnTo>
                  <a:lnTo>
                    <a:pt x="84" y="43"/>
                  </a:lnTo>
                  <a:lnTo>
                    <a:pt x="86" y="37"/>
                  </a:lnTo>
                  <a:lnTo>
                    <a:pt x="86" y="31"/>
                  </a:lnTo>
                  <a:lnTo>
                    <a:pt x="86" y="25"/>
                  </a:lnTo>
                  <a:lnTo>
                    <a:pt x="84" y="19"/>
                  </a:lnTo>
                  <a:lnTo>
                    <a:pt x="80" y="13"/>
                  </a:lnTo>
                  <a:lnTo>
                    <a:pt x="74" y="9"/>
                  </a:lnTo>
                  <a:lnTo>
                    <a:pt x="68" y="4"/>
                  </a:lnTo>
                  <a:lnTo>
                    <a:pt x="60" y="1"/>
                  </a:lnTo>
                  <a:lnTo>
                    <a:pt x="52" y="0"/>
                  </a:lnTo>
                  <a:lnTo>
                    <a:pt x="44" y="0"/>
                  </a:lnTo>
                  <a:lnTo>
                    <a:pt x="34" y="0"/>
                  </a:lnTo>
                  <a:lnTo>
                    <a:pt x="26" y="1"/>
                  </a:lnTo>
                  <a:lnTo>
                    <a:pt x="20" y="4"/>
                  </a:lnTo>
                  <a:lnTo>
                    <a:pt x="12" y="9"/>
                  </a:lnTo>
                  <a:lnTo>
                    <a:pt x="8" y="13"/>
                  </a:lnTo>
                  <a:lnTo>
                    <a:pt x="4" y="19"/>
                  </a:lnTo>
                  <a:lnTo>
                    <a:pt x="2" y="25"/>
                  </a:lnTo>
                  <a:lnTo>
                    <a:pt x="0" y="31"/>
                  </a:lnTo>
                  <a:lnTo>
                    <a:pt x="2" y="37"/>
                  </a:lnTo>
                  <a:lnTo>
                    <a:pt x="4" y="43"/>
                  </a:lnTo>
                  <a:lnTo>
                    <a:pt x="8" y="49"/>
                  </a:lnTo>
                  <a:lnTo>
                    <a:pt x="12" y="55"/>
                  </a:lnTo>
                  <a:lnTo>
                    <a:pt x="20" y="58"/>
                  </a:lnTo>
                  <a:lnTo>
                    <a:pt x="26" y="61"/>
                  </a:lnTo>
                  <a:lnTo>
                    <a:pt x="34" y="65"/>
                  </a:lnTo>
                  <a:lnTo>
                    <a:pt x="44" y="6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12" name="Line 11"/>
            <p:cNvSpPr>
              <a:spLocks noChangeShapeType="1"/>
            </p:cNvSpPr>
            <p:nvPr/>
          </p:nvSpPr>
          <p:spPr bwMode="auto">
            <a:xfrm>
              <a:off x="4095" y="2472"/>
              <a:ext cx="123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13" name="Line 12"/>
            <p:cNvSpPr>
              <a:spLocks noChangeShapeType="1"/>
            </p:cNvSpPr>
            <p:nvPr/>
          </p:nvSpPr>
          <p:spPr bwMode="auto">
            <a:xfrm flipV="1">
              <a:off x="4668" y="2395"/>
              <a:ext cx="0" cy="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14" name="Freeform 13"/>
            <p:cNvSpPr>
              <a:spLocks/>
            </p:cNvSpPr>
            <p:nvPr/>
          </p:nvSpPr>
          <p:spPr bwMode="auto">
            <a:xfrm>
              <a:off x="2901" y="2314"/>
              <a:ext cx="87" cy="81"/>
            </a:xfrm>
            <a:custGeom>
              <a:avLst/>
              <a:gdLst>
                <a:gd name="T0" fmla="*/ 86 w 87"/>
                <a:gd name="T1" fmla="*/ 40 h 67"/>
                <a:gd name="T2" fmla="*/ 86 w 87"/>
                <a:gd name="T3" fmla="*/ 33 h 67"/>
                <a:gd name="T4" fmla="*/ 84 w 87"/>
                <a:gd name="T5" fmla="*/ 25 h 67"/>
                <a:gd name="T6" fmla="*/ 80 w 87"/>
                <a:gd name="T7" fmla="*/ 18 h 67"/>
                <a:gd name="T8" fmla="*/ 74 w 87"/>
                <a:gd name="T9" fmla="*/ 12 h 67"/>
                <a:gd name="T10" fmla="*/ 68 w 87"/>
                <a:gd name="T11" fmla="*/ 7 h 67"/>
                <a:gd name="T12" fmla="*/ 60 w 87"/>
                <a:gd name="T13" fmla="*/ 4 h 67"/>
                <a:gd name="T14" fmla="*/ 52 w 87"/>
                <a:gd name="T15" fmla="*/ 1 h 67"/>
                <a:gd name="T16" fmla="*/ 44 w 87"/>
                <a:gd name="T17" fmla="*/ 0 h 67"/>
                <a:gd name="T18" fmla="*/ 36 w 87"/>
                <a:gd name="T19" fmla="*/ 1 h 67"/>
                <a:gd name="T20" fmla="*/ 28 w 87"/>
                <a:gd name="T21" fmla="*/ 4 h 67"/>
                <a:gd name="T22" fmla="*/ 20 w 87"/>
                <a:gd name="T23" fmla="*/ 7 h 67"/>
                <a:gd name="T24" fmla="*/ 14 w 87"/>
                <a:gd name="T25" fmla="*/ 12 h 67"/>
                <a:gd name="T26" fmla="*/ 8 w 87"/>
                <a:gd name="T27" fmla="*/ 18 h 67"/>
                <a:gd name="T28" fmla="*/ 4 w 87"/>
                <a:gd name="T29" fmla="*/ 25 h 67"/>
                <a:gd name="T30" fmla="*/ 2 w 87"/>
                <a:gd name="T31" fmla="*/ 33 h 67"/>
                <a:gd name="T32" fmla="*/ 0 w 87"/>
                <a:gd name="T33" fmla="*/ 40 h 67"/>
                <a:gd name="T34" fmla="*/ 2 w 87"/>
                <a:gd name="T35" fmla="*/ 47 h 67"/>
                <a:gd name="T36" fmla="*/ 4 w 87"/>
                <a:gd name="T37" fmla="*/ 54 h 67"/>
                <a:gd name="T38" fmla="*/ 8 w 87"/>
                <a:gd name="T39" fmla="*/ 62 h 67"/>
                <a:gd name="T40" fmla="*/ 14 w 87"/>
                <a:gd name="T41" fmla="*/ 66 h 67"/>
                <a:gd name="T42" fmla="*/ 20 w 87"/>
                <a:gd name="T43" fmla="*/ 73 h 67"/>
                <a:gd name="T44" fmla="*/ 28 w 87"/>
                <a:gd name="T45" fmla="*/ 76 h 67"/>
                <a:gd name="T46" fmla="*/ 36 w 87"/>
                <a:gd name="T47" fmla="*/ 77 h 67"/>
                <a:gd name="T48" fmla="*/ 44 w 87"/>
                <a:gd name="T49" fmla="*/ 80 h 67"/>
                <a:gd name="T50" fmla="*/ 52 w 87"/>
                <a:gd name="T51" fmla="*/ 77 h 67"/>
                <a:gd name="T52" fmla="*/ 60 w 87"/>
                <a:gd name="T53" fmla="*/ 76 h 67"/>
                <a:gd name="T54" fmla="*/ 68 w 87"/>
                <a:gd name="T55" fmla="*/ 73 h 67"/>
                <a:gd name="T56" fmla="*/ 74 w 87"/>
                <a:gd name="T57" fmla="*/ 66 h 67"/>
                <a:gd name="T58" fmla="*/ 80 w 87"/>
                <a:gd name="T59" fmla="*/ 62 h 67"/>
                <a:gd name="T60" fmla="*/ 84 w 87"/>
                <a:gd name="T61" fmla="*/ 54 h 67"/>
                <a:gd name="T62" fmla="*/ 86 w 87"/>
                <a:gd name="T63" fmla="*/ 47 h 67"/>
                <a:gd name="T64" fmla="*/ 86 w 87"/>
                <a:gd name="T65" fmla="*/ 4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67"/>
                <a:gd name="T101" fmla="*/ 87 w 8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67">
                  <a:moveTo>
                    <a:pt x="86" y="33"/>
                  </a:moveTo>
                  <a:lnTo>
                    <a:pt x="86" y="27"/>
                  </a:lnTo>
                  <a:lnTo>
                    <a:pt x="84" y="21"/>
                  </a:lnTo>
                  <a:lnTo>
                    <a:pt x="80" y="15"/>
                  </a:lnTo>
                  <a:lnTo>
                    <a:pt x="74" y="10"/>
                  </a:lnTo>
                  <a:lnTo>
                    <a:pt x="68" y="6"/>
                  </a:lnTo>
                  <a:lnTo>
                    <a:pt x="60" y="3"/>
                  </a:lnTo>
                  <a:lnTo>
                    <a:pt x="52" y="1"/>
                  </a:lnTo>
                  <a:lnTo>
                    <a:pt x="44" y="0"/>
                  </a:lnTo>
                  <a:lnTo>
                    <a:pt x="36" y="1"/>
                  </a:lnTo>
                  <a:lnTo>
                    <a:pt x="28" y="3"/>
                  </a:lnTo>
                  <a:lnTo>
                    <a:pt x="20" y="6"/>
                  </a:lnTo>
                  <a:lnTo>
                    <a:pt x="14" y="10"/>
                  </a:lnTo>
                  <a:lnTo>
                    <a:pt x="8" y="15"/>
                  </a:lnTo>
                  <a:lnTo>
                    <a:pt x="4" y="21"/>
                  </a:lnTo>
                  <a:lnTo>
                    <a:pt x="2" y="27"/>
                  </a:lnTo>
                  <a:lnTo>
                    <a:pt x="0" y="33"/>
                  </a:lnTo>
                  <a:lnTo>
                    <a:pt x="2" y="39"/>
                  </a:lnTo>
                  <a:lnTo>
                    <a:pt x="4" y="45"/>
                  </a:lnTo>
                  <a:lnTo>
                    <a:pt x="8" y="51"/>
                  </a:lnTo>
                  <a:lnTo>
                    <a:pt x="14" y="55"/>
                  </a:lnTo>
                  <a:lnTo>
                    <a:pt x="20" y="60"/>
                  </a:lnTo>
                  <a:lnTo>
                    <a:pt x="28" y="63"/>
                  </a:lnTo>
                  <a:lnTo>
                    <a:pt x="36" y="64"/>
                  </a:lnTo>
                  <a:lnTo>
                    <a:pt x="44" y="66"/>
                  </a:lnTo>
                  <a:lnTo>
                    <a:pt x="52" y="64"/>
                  </a:lnTo>
                  <a:lnTo>
                    <a:pt x="60" y="63"/>
                  </a:lnTo>
                  <a:lnTo>
                    <a:pt x="68" y="60"/>
                  </a:lnTo>
                  <a:lnTo>
                    <a:pt x="74" y="55"/>
                  </a:lnTo>
                  <a:lnTo>
                    <a:pt x="80" y="51"/>
                  </a:lnTo>
                  <a:lnTo>
                    <a:pt x="84" y="45"/>
                  </a:lnTo>
                  <a:lnTo>
                    <a:pt x="86" y="39"/>
                  </a:lnTo>
                  <a:lnTo>
                    <a:pt x="86" y="3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15" name="Freeform 14"/>
            <p:cNvSpPr>
              <a:spLocks/>
            </p:cNvSpPr>
            <p:nvPr/>
          </p:nvSpPr>
          <p:spPr bwMode="auto">
            <a:xfrm>
              <a:off x="1265" y="2314"/>
              <a:ext cx="87" cy="81"/>
            </a:xfrm>
            <a:custGeom>
              <a:avLst/>
              <a:gdLst>
                <a:gd name="T0" fmla="*/ 86 w 87"/>
                <a:gd name="T1" fmla="*/ 40 h 67"/>
                <a:gd name="T2" fmla="*/ 84 w 87"/>
                <a:gd name="T3" fmla="*/ 33 h 67"/>
                <a:gd name="T4" fmla="*/ 82 w 87"/>
                <a:gd name="T5" fmla="*/ 25 h 67"/>
                <a:gd name="T6" fmla="*/ 78 w 87"/>
                <a:gd name="T7" fmla="*/ 18 h 67"/>
                <a:gd name="T8" fmla="*/ 72 w 87"/>
                <a:gd name="T9" fmla="*/ 12 h 67"/>
                <a:gd name="T10" fmla="*/ 66 w 87"/>
                <a:gd name="T11" fmla="*/ 7 h 67"/>
                <a:gd name="T12" fmla="*/ 60 w 87"/>
                <a:gd name="T13" fmla="*/ 4 h 67"/>
                <a:gd name="T14" fmla="*/ 50 w 87"/>
                <a:gd name="T15" fmla="*/ 1 h 67"/>
                <a:gd name="T16" fmla="*/ 42 w 87"/>
                <a:gd name="T17" fmla="*/ 0 h 67"/>
                <a:gd name="T18" fmla="*/ 34 w 87"/>
                <a:gd name="T19" fmla="*/ 1 h 67"/>
                <a:gd name="T20" fmla="*/ 26 w 87"/>
                <a:gd name="T21" fmla="*/ 4 h 67"/>
                <a:gd name="T22" fmla="*/ 18 w 87"/>
                <a:gd name="T23" fmla="*/ 7 h 67"/>
                <a:gd name="T24" fmla="*/ 12 w 87"/>
                <a:gd name="T25" fmla="*/ 12 h 67"/>
                <a:gd name="T26" fmla="*/ 6 w 87"/>
                <a:gd name="T27" fmla="*/ 18 h 67"/>
                <a:gd name="T28" fmla="*/ 2 w 87"/>
                <a:gd name="T29" fmla="*/ 25 h 67"/>
                <a:gd name="T30" fmla="*/ 0 w 87"/>
                <a:gd name="T31" fmla="*/ 33 h 67"/>
                <a:gd name="T32" fmla="*/ 0 w 87"/>
                <a:gd name="T33" fmla="*/ 40 h 67"/>
                <a:gd name="T34" fmla="*/ 0 w 87"/>
                <a:gd name="T35" fmla="*/ 47 h 67"/>
                <a:gd name="T36" fmla="*/ 2 w 87"/>
                <a:gd name="T37" fmla="*/ 54 h 67"/>
                <a:gd name="T38" fmla="*/ 6 w 87"/>
                <a:gd name="T39" fmla="*/ 62 h 67"/>
                <a:gd name="T40" fmla="*/ 12 w 87"/>
                <a:gd name="T41" fmla="*/ 66 h 67"/>
                <a:gd name="T42" fmla="*/ 18 w 87"/>
                <a:gd name="T43" fmla="*/ 73 h 67"/>
                <a:gd name="T44" fmla="*/ 26 w 87"/>
                <a:gd name="T45" fmla="*/ 76 h 67"/>
                <a:gd name="T46" fmla="*/ 34 w 87"/>
                <a:gd name="T47" fmla="*/ 77 h 67"/>
                <a:gd name="T48" fmla="*/ 42 w 87"/>
                <a:gd name="T49" fmla="*/ 80 h 67"/>
                <a:gd name="T50" fmla="*/ 50 w 87"/>
                <a:gd name="T51" fmla="*/ 77 h 67"/>
                <a:gd name="T52" fmla="*/ 60 w 87"/>
                <a:gd name="T53" fmla="*/ 76 h 67"/>
                <a:gd name="T54" fmla="*/ 66 w 87"/>
                <a:gd name="T55" fmla="*/ 73 h 67"/>
                <a:gd name="T56" fmla="*/ 72 w 87"/>
                <a:gd name="T57" fmla="*/ 66 h 67"/>
                <a:gd name="T58" fmla="*/ 78 w 87"/>
                <a:gd name="T59" fmla="*/ 62 h 67"/>
                <a:gd name="T60" fmla="*/ 82 w 87"/>
                <a:gd name="T61" fmla="*/ 54 h 67"/>
                <a:gd name="T62" fmla="*/ 84 w 87"/>
                <a:gd name="T63" fmla="*/ 47 h 67"/>
                <a:gd name="T64" fmla="*/ 86 w 87"/>
                <a:gd name="T65" fmla="*/ 4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67"/>
                <a:gd name="T101" fmla="*/ 87 w 8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67">
                  <a:moveTo>
                    <a:pt x="86" y="33"/>
                  </a:moveTo>
                  <a:lnTo>
                    <a:pt x="84" y="27"/>
                  </a:lnTo>
                  <a:lnTo>
                    <a:pt x="82" y="21"/>
                  </a:lnTo>
                  <a:lnTo>
                    <a:pt x="78" y="15"/>
                  </a:lnTo>
                  <a:lnTo>
                    <a:pt x="72" y="10"/>
                  </a:lnTo>
                  <a:lnTo>
                    <a:pt x="66" y="6"/>
                  </a:lnTo>
                  <a:lnTo>
                    <a:pt x="60" y="3"/>
                  </a:lnTo>
                  <a:lnTo>
                    <a:pt x="50" y="1"/>
                  </a:lnTo>
                  <a:lnTo>
                    <a:pt x="42" y="0"/>
                  </a:lnTo>
                  <a:lnTo>
                    <a:pt x="34" y="1"/>
                  </a:lnTo>
                  <a:lnTo>
                    <a:pt x="26" y="3"/>
                  </a:lnTo>
                  <a:lnTo>
                    <a:pt x="18" y="6"/>
                  </a:lnTo>
                  <a:lnTo>
                    <a:pt x="12" y="10"/>
                  </a:lnTo>
                  <a:lnTo>
                    <a:pt x="6" y="15"/>
                  </a:lnTo>
                  <a:lnTo>
                    <a:pt x="2" y="21"/>
                  </a:lnTo>
                  <a:lnTo>
                    <a:pt x="0" y="27"/>
                  </a:lnTo>
                  <a:lnTo>
                    <a:pt x="0" y="33"/>
                  </a:lnTo>
                  <a:lnTo>
                    <a:pt x="0" y="39"/>
                  </a:lnTo>
                  <a:lnTo>
                    <a:pt x="2" y="45"/>
                  </a:lnTo>
                  <a:lnTo>
                    <a:pt x="6" y="51"/>
                  </a:lnTo>
                  <a:lnTo>
                    <a:pt x="12" y="55"/>
                  </a:lnTo>
                  <a:lnTo>
                    <a:pt x="18" y="60"/>
                  </a:lnTo>
                  <a:lnTo>
                    <a:pt x="26" y="63"/>
                  </a:lnTo>
                  <a:lnTo>
                    <a:pt x="34" y="64"/>
                  </a:lnTo>
                  <a:lnTo>
                    <a:pt x="42" y="66"/>
                  </a:lnTo>
                  <a:lnTo>
                    <a:pt x="50" y="64"/>
                  </a:lnTo>
                  <a:lnTo>
                    <a:pt x="60" y="63"/>
                  </a:lnTo>
                  <a:lnTo>
                    <a:pt x="66" y="60"/>
                  </a:lnTo>
                  <a:lnTo>
                    <a:pt x="72" y="55"/>
                  </a:lnTo>
                  <a:lnTo>
                    <a:pt x="78" y="51"/>
                  </a:lnTo>
                  <a:lnTo>
                    <a:pt x="82" y="45"/>
                  </a:lnTo>
                  <a:lnTo>
                    <a:pt x="84" y="39"/>
                  </a:lnTo>
                  <a:lnTo>
                    <a:pt x="86" y="3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16" name="Line 15"/>
            <p:cNvSpPr>
              <a:spLocks noChangeShapeType="1"/>
            </p:cNvSpPr>
            <p:nvPr/>
          </p:nvSpPr>
          <p:spPr bwMode="auto">
            <a:xfrm flipV="1">
              <a:off x="2285" y="2364"/>
              <a:ext cx="618" cy="1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17" name="Line 16"/>
            <p:cNvSpPr>
              <a:spLocks noChangeShapeType="1"/>
            </p:cNvSpPr>
            <p:nvPr/>
          </p:nvSpPr>
          <p:spPr bwMode="auto">
            <a:xfrm flipV="1">
              <a:off x="2987" y="2196"/>
              <a:ext cx="618" cy="1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18" name="Line 17"/>
            <p:cNvSpPr>
              <a:spLocks noChangeShapeType="1"/>
            </p:cNvSpPr>
            <p:nvPr/>
          </p:nvSpPr>
          <p:spPr bwMode="auto">
            <a:xfrm flipH="1" flipV="1">
              <a:off x="2285" y="2196"/>
              <a:ext cx="618" cy="1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19" name="Line 18"/>
            <p:cNvSpPr>
              <a:spLocks noChangeShapeType="1"/>
            </p:cNvSpPr>
            <p:nvPr/>
          </p:nvSpPr>
          <p:spPr bwMode="auto">
            <a:xfrm>
              <a:off x="2987" y="2364"/>
              <a:ext cx="618" cy="1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20" name="Line 19"/>
            <p:cNvSpPr>
              <a:spLocks noChangeShapeType="1"/>
            </p:cNvSpPr>
            <p:nvPr/>
          </p:nvSpPr>
          <p:spPr bwMode="auto">
            <a:xfrm flipH="1">
              <a:off x="1048" y="2390"/>
              <a:ext cx="244" cy="60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21" name="Line 20"/>
            <p:cNvSpPr>
              <a:spLocks noChangeShapeType="1"/>
            </p:cNvSpPr>
            <p:nvPr/>
          </p:nvSpPr>
          <p:spPr bwMode="auto">
            <a:xfrm flipV="1">
              <a:off x="647" y="2378"/>
              <a:ext cx="626" cy="4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22" name="Line 21"/>
            <p:cNvSpPr>
              <a:spLocks noChangeShapeType="1"/>
            </p:cNvSpPr>
            <p:nvPr/>
          </p:nvSpPr>
          <p:spPr bwMode="auto">
            <a:xfrm>
              <a:off x="1340" y="2378"/>
              <a:ext cx="628" cy="4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23" name="Line 22"/>
            <p:cNvSpPr>
              <a:spLocks noChangeShapeType="1"/>
            </p:cNvSpPr>
            <p:nvPr/>
          </p:nvSpPr>
          <p:spPr bwMode="auto">
            <a:xfrm flipH="1" flipV="1">
              <a:off x="1323" y="2390"/>
              <a:ext cx="242" cy="60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24" name="Freeform 23"/>
            <p:cNvSpPr>
              <a:spLocks/>
            </p:cNvSpPr>
            <p:nvPr/>
          </p:nvSpPr>
          <p:spPr bwMode="auto">
            <a:xfrm>
              <a:off x="1193" y="2264"/>
              <a:ext cx="87" cy="36"/>
            </a:xfrm>
            <a:custGeom>
              <a:avLst/>
              <a:gdLst>
                <a:gd name="T0" fmla="*/ 0 w 87"/>
                <a:gd name="T1" fmla="*/ 8 h 30"/>
                <a:gd name="T2" fmla="*/ 86 w 87"/>
                <a:gd name="T3" fmla="*/ 0 h 30"/>
                <a:gd name="T4" fmla="*/ 8 w 87"/>
                <a:gd name="T5" fmla="*/ 35 h 30"/>
                <a:gd name="T6" fmla="*/ 0 w 87"/>
                <a:gd name="T7" fmla="*/ 8 h 30"/>
                <a:gd name="T8" fmla="*/ 0 60000 65536"/>
                <a:gd name="T9" fmla="*/ 0 60000 65536"/>
                <a:gd name="T10" fmla="*/ 0 60000 65536"/>
                <a:gd name="T11" fmla="*/ 0 60000 65536"/>
                <a:gd name="T12" fmla="*/ 0 w 87"/>
                <a:gd name="T13" fmla="*/ 0 h 30"/>
                <a:gd name="T14" fmla="*/ 87 w 87"/>
                <a:gd name="T15" fmla="*/ 30 h 30"/>
              </a:gdLst>
              <a:ahLst/>
              <a:cxnLst>
                <a:cxn ang="T8">
                  <a:pos x="T0" y="T1"/>
                </a:cxn>
                <a:cxn ang="T9">
                  <a:pos x="T2" y="T3"/>
                </a:cxn>
                <a:cxn ang="T10">
                  <a:pos x="T4" y="T5"/>
                </a:cxn>
                <a:cxn ang="T11">
                  <a:pos x="T6" y="T7"/>
                </a:cxn>
              </a:cxnLst>
              <a:rect l="T12" t="T13" r="T14" b="T15"/>
              <a:pathLst>
                <a:path w="87" h="30">
                  <a:moveTo>
                    <a:pt x="0" y="7"/>
                  </a:moveTo>
                  <a:lnTo>
                    <a:pt x="86" y="0"/>
                  </a:lnTo>
                  <a:lnTo>
                    <a:pt x="8" y="29"/>
                  </a:lnTo>
                  <a:lnTo>
                    <a:pt x="0"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25" name="Freeform 24"/>
            <p:cNvSpPr>
              <a:spLocks/>
            </p:cNvSpPr>
            <p:nvPr/>
          </p:nvSpPr>
          <p:spPr bwMode="auto">
            <a:xfrm>
              <a:off x="2972" y="2215"/>
              <a:ext cx="85" cy="49"/>
            </a:xfrm>
            <a:custGeom>
              <a:avLst/>
              <a:gdLst>
                <a:gd name="T0" fmla="*/ 84 w 85"/>
                <a:gd name="T1" fmla="*/ 23 h 40"/>
                <a:gd name="T2" fmla="*/ 0 w 85"/>
                <a:gd name="T3" fmla="*/ 48 h 40"/>
                <a:gd name="T4" fmla="*/ 72 w 85"/>
                <a:gd name="T5" fmla="*/ 0 h 40"/>
                <a:gd name="T6" fmla="*/ 84 w 85"/>
                <a:gd name="T7" fmla="*/ 23 h 40"/>
                <a:gd name="T8" fmla="*/ 0 60000 65536"/>
                <a:gd name="T9" fmla="*/ 0 60000 65536"/>
                <a:gd name="T10" fmla="*/ 0 60000 65536"/>
                <a:gd name="T11" fmla="*/ 0 60000 65536"/>
                <a:gd name="T12" fmla="*/ 0 w 85"/>
                <a:gd name="T13" fmla="*/ 0 h 40"/>
                <a:gd name="T14" fmla="*/ 85 w 85"/>
                <a:gd name="T15" fmla="*/ 40 h 40"/>
              </a:gdLst>
              <a:ahLst/>
              <a:cxnLst>
                <a:cxn ang="T8">
                  <a:pos x="T0" y="T1"/>
                </a:cxn>
                <a:cxn ang="T9">
                  <a:pos x="T2" y="T3"/>
                </a:cxn>
                <a:cxn ang="T10">
                  <a:pos x="T4" y="T5"/>
                </a:cxn>
                <a:cxn ang="T11">
                  <a:pos x="T6" y="T7"/>
                </a:cxn>
              </a:cxnLst>
              <a:rect l="T12" t="T13" r="T14" b="T15"/>
              <a:pathLst>
                <a:path w="85" h="40">
                  <a:moveTo>
                    <a:pt x="84" y="19"/>
                  </a:moveTo>
                  <a:lnTo>
                    <a:pt x="0" y="39"/>
                  </a:lnTo>
                  <a:lnTo>
                    <a:pt x="72" y="0"/>
                  </a:lnTo>
                  <a:lnTo>
                    <a:pt x="84" y="1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26" name="Freeform 25"/>
            <p:cNvSpPr>
              <a:spLocks/>
            </p:cNvSpPr>
            <p:nvPr/>
          </p:nvSpPr>
          <p:spPr bwMode="auto">
            <a:xfrm>
              <a:off x="1697" y="2541"/>
              <a:ext cx="59" cy="73"/>
            </a:xfrm>
            <a:custGeom>
              <a:avLst/>
              <a:gdLst>
                <a:gd name="T0" fmla="*/ 58 w 59"/>
                <a:gd name="T1" fmla="*/ 12 h 61"/>
                <a:gd name="T2" fmla="*/ 0 w 59"/>
                <a:gd name="T3" fmla="*/ 72 h 61"/>
                <a:gd name="T4" fmla="*/ 34 w 59"/>
                <a:gd name="T5" fmla="*/ 0 h 61"/>
                <a:gd name="T6" fmla="*/ 58 w 59"/>
                <a:gd name="T7" fmla="*/ 12 h 61"/>
                <a:gd name="T8" fmla="*/ 0 60000 65536"/>
                <a:gd name="T9" fmla="*/ 0 60000 65536"/>
                <a:gd name="T10" fmla="*/ 0 60000 65536"/>
                <a:gd name="T11" fmla="*/ 0 60000 65536"/>
                <a:gd name="T12" fmla="*/ 0 w 59"/>
                <a:gd name="T13" fmla="*/ 0 h 61"/>
                <a:gd name="T14" fmla="*/ 59 w 59"/>
                <a:gd name="T15" fmla="*/ 61 h 61"/>
              </a:gdLst>
              <a:ahLst/>
              <a:cxnLst>
                <a:cxn ang="T8">
                  <a:pos x="T0" y="T1"/>
                </a:cxn>
                <a:cxn ang="T9">
                  <a:pos x="T2" y="T3"/>
                </a:cxn>
                <a:cxn ang="T10">
                  <a:pos x="T4" y="T5"/>
                </a:cxn>
                <a:cxn ang="T11">
                  <a:pos x="T6" y="T7"/>
                </a:cxn>
              </a:cxnLst>
              <a:rect l="T12" t="T13" r="T14" b="T15"/>
              <a:pathLst>
                <a:path w="59" h="61">
                  <a:moveTo>
                    <a:pt x="58" y="10"/>
                  </a:moveTo>
                  <a:lnTo>
                    <a:pt x="0" y="60"/>
                  </a:lnTo>
                  <a:lnTo>
                    <a:pt x="34" y="0"/>
                  </a:lnTo>
                  <a:lnTo>
                    <a:pt x="58"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27" name="Freeform 26"/>
            <p:cNvSpPr>
              <a:spLocks/>
            </p:cNvSpPr>
            <p:nvPr/>
          </p:nvSpPr>
          <p:spPr bwMode="auto">
            <a:xfrm>
              <a:off x="2339" y="2436"/>
              <a:ext cx="87" cy="30"/>
            </a:xfrm>
            <a:custGeom>
              <a:avLst/>
              <a:gdLst>
                <a:gd name="T0" fmla="*/ 6 w 87"/>
                <a:gd name="T1" fmla="*/ 0 h 25"/>
                <a:gd name="T2" fmla="*/ 86 w 87"/>
                <a:gd name="T3" fmla="*/ 29 h 25"/>
                <a:gd name="T4" fmla="*/ 0 w 87"/>
                <a:gd name="T5" fmla="*/ 25 h 25"/>
                <a:gd name="T6" fmla="*/ 6 w 87"/>
                <a:gd name="T7" fmla="*/ 0 h 25"/>
                <a:gd name="T8" fmla="*/ 0 60000 65536"/>
                <a:gd name="T9" fmla="*/ 0 60000 65536"/>
                <a:gd name="T10" fmla="*/ 0 60000 65536"/>
                <a:gd name="T11" fmla="*/ 0 60000 65536"/>
                <a:gd name="T12" fmla="*/ 0 w 87"/>
                <a:gd name="T13" fmla="*/ 0 h 25"/>
                <a:gd name="T14" fmla="*/ 87 w 87"/>
                <a:gd name="T15" fmla="*/ 25 h 25"/>
              </a:gdLst>
              <a:ahLst/>
              <a:cxnLst>
                <a:cxn ang="T8">
                  <a:pos x="T0" y="T1"/>
                </a:cxn>
                <a:cxn ang="T9">
                  <a:pos x="T2" y="T3"/>
                </a:cxn>
                <a:cxn ang="T10">
                  <a:pos x="T4" y="T5"/>
                </a:cxn>
                <a:cxn ang="T11">
                  <a:pos x="T6" y="T7"/>
                </a:cxn>
              </a:cxnLst>
              <a:rect l="T12" t="T13" r="T14" b="T15"/>
              <a:pathLst>
                <a:path w="87" h="25">
                  <a:moveTo>
                    <a:pt x="6" y="0"/>
                  </a:moveTo>
                  <a:lnTo>
                    <a:pt x="86" y="24"/>
                  </a:lnTo>
                  <a:lnTo>
                    <a:pt x="0" y="21"/>
                  </a:lnTo>
                  <a:lnTo>
                    <a:pt x="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28" name="Line 27"/>
            <p:cNvSpPr>
              <a:spLocks noChangeShapeType="1"/>
            </p:cNvSpPr>
            <p:nvPr/>
          </p:nvSpPr>
          <p:spPr bwMode="auto">
            <a:xfrm flipH="1">
              <a:off x="982" y="2170"/>
              <a:ext cx="2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29" name="Line 28"/>
            <p:cNvSpPr>
              <a:spLocks noChangeShapeType="1"/>
            </p:cNvSpPr>
            <p:nvPr/>
          </p:nvSpPr>
          <p:spPr bwMode="auto">
            <a:xfrm>
              <a:off x="982" y="1080"/>
              <a:ext cx="2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30" name="Line 29"/>
            <p:cNvSpPr>
              <a:spLocks noChangeShapeType="1"/>
            </p:cNvSpPr>
            <p:nvPr/>
          </p:nvSpPr>
          <p:spPr bwMode="auto">
            <a:xfrm>
              <a:off x="1020" y="1699"/>
              <a:ext cx="0" cy="3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31" name="Line 30"/>
            <p:cNvSpPr>
              <a:spLocks noChangeShapeType="1"/>
            </p:cNvSpPr>
            <p:nvPr/>
          </p:nvSpPr>
          <p:spPr bwMode="auto">
            <a:xfrm flipV="1">
              <a:off x="1020" y="1158"/>
              <a:ext cx="0" cy="3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32" name="Line 31"/>
            <p:cNvSpPr>
              <a:spLocks noChangeShapeType="1"/>
            </p:cNvSpPr>
            <p:nvPr/>
          </p:nvSpPr>
          <p:spPr bwMode="auto">
            <a:xfrm>
              <a:off x="1020" y="2091"/>
              <a:ext cx="0" cy="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33" name="Freeform 32"/>
            <p:cNvSpPr>
              <a:spLocks/>
            </p:cNvSpPr>
            <p:nvPr/>
          </p:nvSpPr>
          <p:spPr bwMode="auto">
            <a:xfrm>
              <a:off x="999" y="2092"/>
              <a:ext cx="43" cy="79"/>
            </a:xfrm>
            <a:custGeom>
              <a:avLst/>
              <a:gdLst>
                <a:gd name="T0" fmla="*/ 0 w 43"/>
                <a:gd name="T1" fmla="*/ 0 h 65"/>
                <a:gd name="T2" fmla="*/ 22 w 43"/>
                <a:gd name="T3" fmla="*/ 78 h 65"/>
                <a:gd name="T4" fmla="*/ 42 w 43"/>
                <a:gd name="T5" fmla="*/ 0 h 65"/>
                <a:gd name="T6" fmla="*/ 0 60000 65536"/>
                <a:gd name="T7" fmla="*/ 0 60000 65536"/>
                <a:gd name="T8" fmla="*/ 0 60000 65536"/>
                <a:gd name="T9" fmla="*/ 0 w 43"/>
                <a:gd name="T10" fmla="*/ 0 h 65"/>
                <a:gd name="T11" fmla="*/ 43 w 43"/>
                <a:gd name="T12" fmla="*/ 65 h 65"/>
              </a:gdLst>
              <a:ahLst/>
              <a:cxnLst>
                <a:cxn ang="T6">
                  <a:pos x="T0" y="T1"/>
                </a:cxn>
                <a:cxn ang="T7">
                  <a:pos x="T2" y="T3"/>
                </a:cxn>
                <a:cxn ang="T8">
                  <a:pos x="T4" y="T5"/>
                </a:cxn>
              </a:cxnLst>
              <a:rect l="T9" t="T10" r="T11" b="T12"/>
              <a:pathLst>
                <a:path w="43" h="65">
                  <a:moveTo>
                    <a:pt x="0" y="0"/>
                  </a:moveTo>
                  <a:lnTo>
                    <a:pt x="22" y="64"/>
                  </a:lnTo>
                  <a:lnTo>
                    <a:pt x="4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34" name="Freeform 33"/>
            <p:cNvSpPr>
              <a:spLocks/>
            </p:cNvSpPr>
            <p:nvPr/>
          </p:nvSpPr>
          <p:spPr bwMode="auto">
            <a:xfrm>
              <a:off x="1002" y="2096"/>
              <a:ext cx="33" cy="75"/>
            </a:xfrm>
            <a:custGeom>
              <a:avLst/>
              <a:gdLst>
                <a:gd name="T0" fmla="*/ 17 w 33"/>
                <a:gd name="T1" fmla="*/ 4 h 62"/>
                <a:gd name="T2" fmla="*/ 32 w 33"/>
                <a:gd name="T3" fmla="*/ 74 h 62"/>
                <a:gd name="T4" fmla="*/ 10 w 33"/>
                <a:gd name="T5" fmla="*/ 4 h 62"/>
                <a:gd name="T6" fmla="*/ 7 w 33"/>
                <a:gd name="T7" fmla="*/ 1 h 62"/>
                <a:gd name="T8" fmla="*/ 32 w 33"/>
                <a:gd name="T9" fmla="*/ 74 h 62"/>
                <a:gd name="T10" fmla="*/ 0 w 33"/>
                <a:gd name="T11" fmla="*/ 0 h 62"/>
                <a:gd name="T12" fmla="*/ 0 60000 65536"/>
                <a:gd name="T13" fmla="*/ 0 60000 65536"/>
                <a:gd name="T14" fmla="*/ 0 60000 65536"/>
                <a:gd name="T15" fmla="*/ 0 60000 65536"/>
                <a:gd name="T16" fmla="*/ 0 60000 65536"/>
                <a:gd name="T17" fmla="*/ 0 60000 65536"/>
                <a:gd name="T18" fmla="*/ 0 w 33"/>
                <a:gd name="T19" fmla="*/ 0 h 62"/>
                <a:gd name="T20" fmla="*/ 33 w 33"/>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3" h="62">
                  <a:moveTo>
                    <a:pt x="17" y="3"/>
                  </a:moveTo>
                  <a:lnTo>
                    <a:pt x="32" y="61"/>
                  </a:lnTo>
                  <a:lnTo>
                    <a:pt x="10" y="3"/>
                  </a:lnTo>
                  <a:lnTo>
                    <a:pt x="7" y="1"/>
                  </a:lnTo>
                  <a:lnTo>
                    <a:pt x="32" y="61"/>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35" name="Freeform 34"/>
            <p:cNvSpPr>
              <a:spLocks/>
            </p:cNvSpPr>
            <p:nvPr/>
          </p:nvSpPr>
          <p:spPr bwMode="auto">
            <a:xfrm>
              <a:off x="1016" y="2096"/>
              <a:ext cx="33" cy="75"/>
            </a:xfrm>
            <a:custGeom>
              <a:avLst/>
              <a:gdLst>
                <a:gd name="T0" fmla="*/ 0 w 33"/>
                <a:gd name="T1" fmla="*/ 5 h 62"/>
                <a:gd name="T2" fmla="*/ 6 w 33"/>
                <a:gd name="T3" fmla="*/ 74 h 62"/>
                <a:gd name="T4" fmla="*/ 32 w 33"/>
                <a:gd name="T5" fmla="*/ 0 h 62"/>
                <a:gd name="T6" fmla="*/ 28 w 33"/>
                <a:gd name="T7" fmla="*/ 1 h 62"/>
                <a:gd name="T8" fmla="*/ 6 w 33"/>
                <a:gd name="T9" fmla="*/ 74 h 62"/>
                <a:gd name="T10" fmla="*/ 22 w 33"/>
                <a:gd name="T11" fmla="*/ 4 h 62"/>
                <a:gd name="T12" fmla="*/ 16 w 33"/>
                <a:gd name="T13" fmla="*/ 4 h 62"/>
                <a:gd name="T14" fmla="*/ 6 w 33"/>
                <a:gd name="T15" fmla="*/ 74 h 62"/>
                <a:gd name="T16" fmla="*/ 9 w 33"/>
                <a:gd name="T17" fmla="*/ 5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2"/>
                <a:gd name="T29" fmla="*/ 33 w 3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2">
                  <a:moveTo>
                    <a:pt x="0" y="4"/>
                  </a:moveTo>
                  <a:lnTo>
                    <a:pt x="6" y="61"/>
                  </a:lnTo>
                  <a:lnTo>
                    <a:pt x="32" y="0"/>
                  </a:lnTo>
                  <a:lnTo>
                    <a:pt x="28" y="1"/>
                  </a:lnTo>
                  <a:lnTo>
                    <a:pt x="6" y="61"/>
                  </a:lnTo>
                  <a:lnTo>
                    <a:pt x="22" y="3"/>
                  </a:lnTo>
                  <a:lnTo>
                    <a:pt x="16" y="3"/>
                  </a:lnTo>
                  <a:lnTo>
                    <a:pt x="6" y="61"/>
                  </a:lnTo>
                  <a:lnTo>
                    <a:pt x="9" y="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36" name="Line 35"/>
            <p:cNvSpPr>
              <a:spLocks noChangeShapeType="1"/>
            </p:cNvSpPr>
            <p:nvPr/>
          </p:nvSpPr>
          <p:spPr bwMode="auto">
            <a:xfrm flipV="1">
              <a:off x="1020" y="1150"/>
              <a:ext cx="0" cy="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37" name="Freeform 36"/>
            <p:cNvSpPr>
              <a:spLocks/>
            </p:cNvSpPr>
            <p:nvPr/>
          </p:nvSpPr>
          <p:spPr bwMode="auto">
            <a:xfrm>
              <a:off x="999" y="1080"/>
              <a:ext cx="43" cy="78"/>
            </a:xfrm>
            <a:custGeom>
              <a:avLst/>
              <a:gdLst>
                <a:gd name="T0" fmla="*/ 42 w 43"/>
                <a:gd name="T1" fmla="*/ 77 h 65"/>
                <a:gd name="T2" fmla="*/ 22 w 43"/>
                <a:gd name="T3" fmla="*/ 0 h 65"/>
                <a:gd name="T4" fmla="*/ 0 w 43"/>
                <a:gd name="T5" fmla="*/ 77 h 65"/>
                <a:gd name="T6" fmla="*/ 0 60000 65536"/>
                <a:gd name="T7" fmla="*/ 0 60000 65536"/>
                <a:gd name="T8" fmla="*/ 0 60000 65536"/>
                <a:gd name="T9" fmla="*/ 0 w 43"/>
                <a:gd name="T10" fmla="*/ 0 h 65"/>
                <a:gd name="T11" fmla="*/ 43 w 43"/>
                <a:gd name="T12" fmla="*/ 65 h 65"/>
              </a:gdLst>
              <a:ahLst/>
              <a:cxnLst>
                <a:cxn ang="T6">
                  <a:pos x="T0" y="T1"/>
                </a:cxn>
                <a:cxn ang="T7">
                  <a:pos x="T2" y="T3"/>
                </a:cxn>
                <a:cxn ang="T8">
                  <a:pos x="T4" y="T5"/>
                </a:cxn>
              </a:cxnLst>
              <a:rect l="T9" t="T10" r="T11" b="T12"/>
              <a:pathLst>
                <a:path w="43" h="65">
                  <a:moveTo>
                    <a:pt x="42" y="64"/>
                  </a:moveTo>
                  <a:lnTo>
                    <a:pt x="22" y="0"/>
                  </a:lnTo>
                  <a:lnTo>
                    <a:pt x="0" y="6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38" name="Freeform 37"/>
            <p:cNvSpPr>
              <a:spLocks/>
            </p:cNvSpPr>
            <p:nvPr/>
          </p:nvSpPr>
          <p:spPr bwMode="auto">
            <a:xfrm>
              <a:off x="1020" y="1081"/>
              <a:ext cx="33" cy="76"/>
            </a:xfrm>
            <a:custGeom>
              <a:avLst/>
              <a:gdLst>
                <a:gd name="T0" fmla="*/ 12 w 33"/>
                <a:gd name="T1" fmla="*/ 69 h 63"/>
                <a:gd name="T2" fmla="*/ 0 w 33"/>
                <a:gd name="T3" fmla="*/ 0 h 63"/>
                <a:gd name="T4" fmla="*/ 20 w 33"/>
                <a:gd name="T5" fmla="*/ 70 h 63"/>
                <a:gd name="T6" fmla="*/ 28 w 33"/>
                <a:gd name="T7" fmla="*/ 72 h 63"/>
                <a:gd name="T8" fmla="*/ 0 w 33"/>
                <a:gd name="T9" fmla="*/ 0 h 63"/>
                <a:gd name="T10" fmla="*/ 32 w 33"/>
                <a:gd name="T11" fmla="*/ 75 h 63"/>
                <a:gd name="T12" fmla="*/ 0 60000 65536"/>
                <a:gd name="T13" fmla="*/ 0 60000 65536"/>
                <a:gd name="T14" fmla="*/ 0 60000 65536"/>
                <a:gd name="T15" fmla="*/ 0 60000 65536"/>
                <a:gd name="T16" fmla="*/ 0 60000 65536"/>
                <a:gd name="T17" fmla="*/ 0 60000 65536"/>
                <a:gd name="T18" fmla="*/ 0 w 33"/>
                <a:gd name="T19" fmla="*/ 0 h 63"/>
                <a:gd name="T20" fmla="*/ 33 w 3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3" h="63">
                  <a:moveTo>
                    <a:pt x="12" y="57"/>
                  </a:moveTo>
                  <a:lnTo>
                    <a:pt x="0" y="0"/>
                  </a:lnTo>
                  <a:lnTo>
                    <a:pt x="20" y="58"/>
                  </a:lnTo>
                  <a:lnTo>
                    <a:pt x="28" y="60"/>
                  </a:lnTo>
                  <a:lnTo>
                    <a:pt x="0" y="0"/>
                  </a:lnTo>
                  <a:lnTo>
                    <a:pt x="32" y="6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39" name="Freeform 38"/>
            <p:cNvSpPr>
              <a:spLocks/>
            </p:cNvSpPr>
            <p:nvPr/>
          </p:nvSpPr>
          <p:spPr bwMode="auto">
            <a:xfrm>
              <a:off x="1002" y="1081"/>
              <a:ext cx="33" cy="76"/>
            </a:xfrm>
            <a:custGeom>
              <a:avLst/>
              <a:gdLst>
                <a:gd name="T0" fmla="*/ 32 w 33"/>
                <a:gd name="T1" fmla="*/ 69 h 63"/>
                <a:gd name="T2" fmla="*/ 28 w 33"/>
                <a:gd name="T3" fmla="*/ 0 h 63"/>
                <a:gd name="T4" fmla="*/ 0 w 33"/>
                <a:gd name="T5" fmla="*/ 75 h 63"/>
                <a:gd name="T6" fmla="*/ 6 w 33"/>
                <a:gd name="T7" fmla="*/ 72 h 63"/>
                <a:gd name="T8" fmla="*/ 28 w 33"/>
                <a:gd name="T9" fmla="*/ 0 h 63"/>
                <a:gd name="T10" fmla="*/ 9 w 33"/>
                <a:gd name="T11" fmla="*/ 70 h 63"/>
                <a:gd name="T12" fmla="*/ 16 w 33"/>
                <a:gd name="T13" fmla="*/ 69 h 63"/>
                <a:gd name="T14" fmla="*/ 28 w 33"/>
                <a:gd name="T15" fmla="*/ 0 h 63"/>
                <a:gd name="T16" fmla="*/ 22 w 33"/>
                <a:gd name="T17" fmla="*/ 69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3"/>
                <a:gd name="T29" fmla="*/ 33 w 33"/>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3">
                  <a:moveTo>
                    <a:pt x="32" y="57"/>
                  </a:moveTo>
                  <a:lnTo>
                    <a:pt x="28" y="0"/>
                  </a:lnTo>
                  <a:lnTo>
                    <a:pt x="0" y="62"/>
                  </a:lnTo>
                  <a:lnTo>
                    <a:pt x="6" y="60"/>
                  </a:lnTo>
                  <a:lnTo>
                    <a:pt x="28" y="0"/>
                  </a:lnTo>
                  <a:lnTo>
                    <a:pt x="9" y="58"/>
                  </a:lnTo>
                  <a:lnTo>
                    <a:pt x="16" y="57"/>
                  </a:lnTo>
                  <a:lnTo>
                    <a:pt x="28" y="0"/>
                  </a:lnTo>
                  <a:lnTo>
                    <a:pt x="22" y="5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40" name="Line 39"/>
            <p:cNvSpPr>
              <a:spLocks noChangeShapeType="1"/>
            </p:cNvSpPr>
            <p:nvPr/>
          </p:nvSpPr>
          <p:spPr bwMode="auto">
            <a:xfrm>
              <a:off x="2599" y="2170"/>
              <a:ext cx="25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41" name="Line 40"/>
            <p:cNvSpPr>
              <a:spLocks noChangeShapeType="1"/>
            </p:cNvSpPr>
            <p:nvPr/>
          </p:nvSpPr>
          <p:spPr bwMode="auto">
            <a:xfrm flipH="1">
              <a:off x="2599" y="1080"/>
              <a:ext cx="25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42" name="Line 41"/>
            <p:cNvSpPr>
              <a:spLocks noChangeShapeType="1"/>
            </p:cNvSpPr>
            <p:nvPr/>
          </p:nvSpPr>
          <p:spPr bwMode="auto">
            <a:xfrm>
              <a:off x="2634" y="1699"/>
              <a:ext cx="0" cy="3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43" name="Line 42"/>
            <p:cNvSpPr>
              <a:spLocks noChangeShapeType="1"/>
            </p:cNvSpPr>
            <p:nvPr/>
          </p:nvSpPr>
          <p:spPr bwMode="auto">
            <a:xfrm flipV="1">
              <a:off x="2634" y="1158"/>
              <a:ext cx="0" cy="3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44" name="Line 43"/>
            <p:cNvSpPr>
              <a:spLocks noChangeShapeType="1"/>
            </p:cNvSpPr>
            <p:nvPr/>
          </p:nvSpPr>
          <p:spPr bwMode="auto">
            <a:xfrm>
              <a:off x="2634" y="2091"/>
              <a:ext cx="0" cy="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45" name="Freeform 44"/>
            <p:cNvSpPr>
              <a:spLocks/>
            </p:cNvSpPr>
            <p:nvPr/>
          </p:nvSpPr>
          <p:spPr bwMode="auto">
            <a:xfrm>
              <a:off x="2613" y="2092"/>
              <a:ext cx="43" cy="79"/>
            </a:xfrm>
            <a:custGeom>
              <a:avLst/>
              <a:gdLst>
                <a:gd name="T0" fmla="*/ 0 w 43"/>
                <a:gd name="T1" fmla="*/ 0 h 65"/>
                <a:gd name="T2" fmla="*/ 22 w 43"/>
                <a:gd name="T3" fmla="*/ 78 h 65"/>
                <a:gd name="T4" fmla="*/ 42 w 43"/>
                <a:gd name="T5" fmla="*/ 0 h 65"/>
                <a:gd name="T6" fmla="*/ 0 60000 65536"/>
                <a:gd name="T7" fmla="*/ 0 60000 65536"/>
                <a:gd name="T8" fmla="*/ 0 60000 65536"/>
                <a:gd name="T9" fmla="*/ 0 w 43"/>
                <a:gd name="T10" fmla="*/ 0 h 65"/>
                <a:gd name="T11" fmla="*/ 43 w 43"/>
                <a:gd name="T12" fmla="*/ 65 h 65"/>
              </a:gdLst>
              <a:ahLst/>
              <a:cxnLst>
                <a:cxn ang="T6">
                  <a:pos x="T0" y="T1"/>
                </a:cxn>
                <a:cxn ang="T7">
                  <a:pos x="T2" y="T3"/>
                </a:cxn>
                <a:cxn ang="T8">
                  <a:pos x="T4" y="T5"/>
                </a:cxn>
              </a:cxnLst>
              <a:rect l="T9" t="T10" r="T11" b="T12"/>
              <a:pathLst>
                <a:path w="43" h="65">
                  <a:moveTo>
                    <a:pt x="0" y="0"/>
                  </a:moveTo>
                  <a:lnTo>
                    <a:pt x="22" y="64"/>
                  </a:lnTo>
                  <a:lnTo>
                    <a:pt x="4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46" name="Freeform 45"/>
            <p:cNvSpPr>
              <a:spLocks/>
            </p:cNvSpPr>
            <p:nvPr/>
          </p:nvSpPr>
          <p:spPr bwMode="auto">
            <a:xfrm>
              <a:off x="2616" y="2096"/>
              <a:ext cx="33" cy="75"/>
            </a:xfrm>
            <a:custGeom>
              <a:avLst/>
              <a:gdLst>
                <a:gd name="T0" fmla="*/ 21 w 33"/>
                <a:gd name="T1" fmla="*/ 4 h 62"/>
                <a:gd name="T2" fmla="*/ 32 w 33"/>
                <a:gd name="T3" fmla="*/ 74 h 62"/>
                <a:gd name="T4" fmla="*/ 14 w 33"/>
                <a:gd name="T5" fmla="*/ 4 h 62"/>
                <a:gd name="T6" fmla="*/ 7 w 33"/>
                <a:gd name="T7" fmla="*/ 1 h 62"/>
                <a:gd name="T8" fmla="*/ 32 w 33"/>
                <a:gd name="T9" fmla="*/ 74 h 62"/>
                <a:gd name="T10" fmla="*/ 0 w 33"/>
                <a:gd name="T11" fmla="*/ 0 h 62"/>
                <a:gd name="T12" fmla="*/ 0 60000 65536"/>
                <a:gd name="T13" fmla="*/ 0 60000 65536"/>
                <a:gd name="T14" fmla="*/ 0 60000 65536"/>
                <a:gd name="T15" fmla="*/ 0 60000 65536"/>
                <a:gd name="T16" fmla="*/ 0 60000 65536"/>
                <a:gd name="T17" fmla="*/ 0 60000 65536"/>
                <a:gd name="T18" fmla="*/ 0 w 33"/>
                <a:gd name="T19" fmla="*/ 0 h 62"/>
                <a:gd name="T20" fmla="*/ 33 w 33"/>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3" h="62">
                  <a:moveTo>
                    <a:pt x="21" y="3"/>
                  </a:moveTo>
                  <a:lnTo>
                    <a:pt x="32" y="61"/>
                  </a:lnTo>
                  <a:lnTo>
                    <a:pt x="14" y="3"/>
                  </a:lnTo>
                  <a:lnTo>
                    <a:pt x="7" y="1"/>
                  </a:lnTo>
                  <a:lnTo>
                    <a:pt x="32" y="61"/>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47" name="Freeform 46"/>
            <p:cNvSpPr>
              <a:spLocks/>
            </p:cNvSpPr>
            <p:nvPr/>
          </p:nvSpPr>
          <p:spPr bwMode="auto">
            <a:xfrm>
              <a:off x="2632" y="2096"/>
              <a:ext cx="33" cy="75"/>
            </a:xfrm>
            <a:custGeom>
              <a:avLst/>
              <a:gdLst>
                <a:gd name="T0" fmla="*/ 0 w 33"/>
                <a:gd name="T1" fmla="*/ 5 h 62"/>
                <a:gd name="T2" fmla="*/ 3 w 33"/>
                <a:gd name="T3" fmla="*/ 74 h 62"/>
                <a:gd name="T4" fmla="*/ 32 w 33"/>
                <a:gd name="T5" fmla="*/ 0 h 62"/>
                <a:gd name="T6" fmla="*/ 25 w 33"/>
                <a:gd name="T7" fmla="*/ 1 h 62"/>
                <a:gd name="T8" fmla="*/ 3 w 33"/>
                <a:gd name="T9" fmla="*/ 74 h 62"/>
                <a:gd name="T10" fmla="*/ 19 w 33"/>
                <a:gd name="T11" fmla="*/ 4 h 62"/>
                <a:gd name="T12" fmla="*/ 12 w 33"/>
                <a:gd name="T13" fmla="*/ 4 h 62"/>
                <a:gd name="T14" fmla="*/ 3 w 33"/>
                <a:gd name="T15" fmla="*/ 74 h 62"/>
                <a:gd name="T16" fmla="*/ 6 w 33"/>
                <a:gd name="T17" fmla="*/ 5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2"/>
                <a:gd name="T29" fmla="*/ 33 w 3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2">
                  <a:moveTo>
                    <a:pt x="0" y="4"/>
                  </a:moveTo>
                  <a:lnTo>
                    <a:pt x="3" y="61"/>
                  </a:lnTo>
                  <a:lnTo>
                    <a:pt x="32" y="0"/>
                  </a:lnTo>
                  <a:lnTo>
                    <a:pt x="25" y="1"/>
                  </a:lnTo>
                  <a:lnTo>
                    <a:pt x="3" y="61"/>
                  </a:lnTo>
                  <a:lnTo>
                    <a:pt x="19" y="3"/>
                  </a:lnTo>
                  <a:lnTo>
                    <a:pt x="12" y="3"/>
                  </a:lnTo>
                  <a:lnTo>
                    <a:pt x="3" y="61"/>
                  </a:lnTo>
                  <a:lnTo>
                    <a:pt x="6" y="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48" name="Line 47"/>
            <p:cNvSpPr>
              <a:spLocks noChangeShapeType="1"/>
            </p:cNvSpPr>
            <p:nvPr/>
          </p:nvSpPr>
          <p:spPr bwMode="auto">
            <a:xfrm flipV="1">
              <a:off x="2634" y="1150"/>
              <a:ext cx="0" cy="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49" name="Freeform 48"/>
            <p:cNvSpPr>
              <a:spLocks/>
            </p:cNvSpPr>
            <p:nvPr/>
          </p:nvSpPr>
          <p:spPr bwMode="auto">
            <a:xfrm>
              <a:off x="2613" y="1080"/>
              <a:ext cx="43" cy="78"/>
            </a:xfrm>
            <a:custGeom>
              <a:avLst/>
              <a:gdLst>
                <a:gd name="T0" fmla="*/ 42 w 43"/>
                <a:gd name="T1" fmla="*/ 77 h 65"/>
                <a:gd name="T2" fmla="*/ 22 w 43"/>
                <a:gd name="T3" fmla="*/ 0 h 65"/>
                <a:gd name="T4" fmla="*/ 0 w 43"/>
                <a:gd name="T5" fmla="*/ 77 h 65"/>
                <a:gd name="T6" fmla="*/ 0 60000 65536"/>
                <a:gd name="T7" fmla="*/ 0 60000 65536"/>
                <a:gd name="T8" fmla="*/ 0 60000 65536"/>
                <a:gd name="T9" fmla="*/ 0 w 43"/>
                <a:gd name="T10" fmla="*/ 0 h 65"/>
                <a:gd name="T11" fmla="*/ 43 w 43"/>
                <a:gd name="T12" fmla="*/ 65 h 65"/>
              </a:gdLst>
              <a:ahLst/>
              <a:cxnLst>
                <a:cxn ang="T6">
                  <a:pos x="T0" y="T1"/>
                </a:cxn>
                <a:cxn ang="T7">
                  <a:pos x="T2" y="T3"/>
                </a:cxn>
                <a:cxn ang="T8">
                  <a:pos x="T4" y="T5"/>
                </a:cxn>
              </a:cxnLst>
              <a:rect l="T9" t="T10" r="T11" b="T12"/>
              <a:pathLst>
                <a:path w="43" h="65">
                  <a:moveTo>
                    <a:pt x="42" y="64"/>
                  </a:moveTo>
                  <a:lnTo>
                    <a:pt x="22" y="0"/>
                  </a:lnTo>
                  <a:lnTo>
                    <a:pt x="0" y="6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50" name="Freeform 49"/>
            <p:cNvSpPr>
              <a:spLocks/>
            </p:cNvSpPr>
            <p:nvPr/>
          </p:nvSpPr>
          <p:spPr bwMode="auto">
            <a:xfrm>
              <a:off x="2634" y="1081"/>
              <a:ext cx="33" cy="76"/>
            </a:xfrm>
            <a:custGeom>
              <a:avLst/>
              <a:gdLst>
                <a:gd name="T0" fmla="*/ 10 w 33"/>
                <a:gd name="T1" fmla="*/ 69 h 63"/>
                <a:gd name="T2" fmla="*/ 0 w 33"/>
                <a:gd name="T3" fmla="*/ 0 h 63"/>
                <a:gd name="T4" fmla="*/ 17 w 33"/>
                <a:gd name="T5" fmla="*/ 70 h 63"/>
                <a:gd name="T6" fmla="*/ 24 w 33"/>
                <a:gd name="T7" fmla="*/ 72 h 63"/>
                <a:gd name="T8" fmla="*/ 0 w 33"/>
                <a:gd name="T9" fmla="*/ 0 h 63"/>
                <a:gd name="T10" fmla="*/ 32 w 33"/>
                <a:gd name="T11" fmla="*/ 75 h 63"/>
                <a:gd name="T12" fmla="*/ 0 60000 65536"/>
                <a:gd name="T13" fmla="*/ 0 60000 65536"/>
                <a:gd name="T14" fmla="*/ 0 60000 65536"/>
                <a:gd name="T15" fmla="*/ 0 60000 65536"/>
                <a:gd name="T16" fmla="*/ 0 60000 65536"/>
                <a:gd name="T17" fmla="*/ 0 60000 65536"/>
                <a:gd name="T18" fmla="*/ 0 w 33"/>
                <a:gd name="T19" fmla="*/ 0 h 63"/>
                <a:gd name="T20" fmla="*/ 33 w 3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3" h="63">
                  <a:moveTo>
                    <a:pt x="10" y="57"/>
                  </a:moveTo>
                  <a:lnTo>
                    <a:pt x="0" y="0"/>
                  </a:lnTo>
                  <a:lnTo>
                    <a:pt x="17" y="58"/>
                  </a:lnTo>
                  <a:lnTo>
                    <a:pt x="24" y="60"/>
                  </a:lnTo>
                  <a:lnTo>
                    <a:pt x="0" y="0"/>
                  </a:lnTo>
                  <a:lnTo>
                    <a:pt x="32" y="6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51" name="Freeform 50"/>
            <p:cNvSpPr>
              <a:spLocks/>
            </p:cNvSpPr>
            <p:nvPr/>
          </p:nvSpPr>
          <p:spPr bwMode="auto">
            <a:xfrm>
              <a:off x="2616" y="1081"/>
              <a:ext cx="33" cy="76"/>
            </a:xfrm>
            <a:custGeom>
              <a:avLst/>
              <a:gdLst>
                <a:gd name="T0" fmla="*/ 32 w 33"/>
                <a:gd name="T1" fmla="*/ 69 h 63"/>
                <a:gd name="T2" fmla="*/ 28 w 33"/>
                <a:gd name="T3" fmla="*/ 0 h 63"/>
                <a:gd name="T4" fmla="*/ 0 w 33"/>
                <a:gd name="T5" fmla="*/ 75 h 63"/>
                <a:gd name="T6" fmla="*/ 6 w 33"/>
                <a:gd name="T7" fmla="*/ 72 h 63"/>
                <a:gd name="T8" fmla="*/ 28 w 33"/>
                <a:gd name="T9" fmla="*/ 0 h 63"/>
                <a:gd name="T10" fmla="*/ 12 w 33"/>
                <a:gd name="T11" fmla="*/ 70 h 63"/>
                <a:gd name="T12" fmla="*/ 19 w 33"/>
                <a:gd name="T13" fmla="*/ 69 h 63"/>
                <a:gd name="T14" fmla="*/ 28 w 33"/>
                <a:gd name="T15" fmla="*/ 0 h 63"/>
                <a:gd name="T16" fmla="*/ 25 w 33"/>
                <a:gd name="T17" fmla="*/ 69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3"/>
                <a:gd name="T29" fmla="*/ 33 w 33"/>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3">
                  <a:moveTo>
                    <a:pt x="32" y="57"/>
                  </a:moveTo>
                  <a:lnTo>
                    <a:pt x="28" y="0"/>
                  </a:lnTo>
                  <a:lnTo>
                    <a:pt x="0" y="62"/>
                  </a:lnTo>
                  <a:lnTo>
                    <a:pt x="6" y="60"/>
                  </a:lnTo>
                  <a:lnTo>
                    <a:pt x="28" y="0"/>
                  </a:lnTo>
                  <a:lnTo>
                    <a:pt x="12" y="58"/>
                  </a:lnTo>
                  <a:lnTo>
                    <a:pt x="19" y="57"/>
                  </a:lnTo>
                  <a:lnTo>
                    <a:pt x="28" y="0"/>
                  </a:lnTo>
                  <a:lnTo>
                    <a:pt x="25" y="5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52" name="Line 51"/>
            <p:cNvSpPr>
              <a:spLocks noChangeShapeType="1"/>
            </p:cNvSpPr>
            <p:nvPr/>
          </p:nvSpPr>
          <p:spPr bwMode="auto">
            <a:xfrm>
              <a:off x="4300" y="2170"/>
              <a:ext cx="2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53" name="Line 52"/>
            <p:cNvSpPr>
              <a:spLocks noChangeShapeType="1"/>
            </p:cNvSpPr>
            <p:nvPr/>
          </p:nvSpPr>
          <p:spPr bwMode="auto">
            <a:xfrm flipH="1">
              <a:off x="4300" y="1080"/>
              <a:ext cx="2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54" name="Line 53"/>
            <p:cNvSpPr>
              <a:spLocks noChangeShapeType="1"/>
            </p:cNvSpPr>
            <p:nvPr/>
          </p:nvSpPr>
          <p:spPr bwMode="auto">
            <a:xfrm>
              <a:off x="4338" y="1699"/>
              <a:ext cx="0" cy="3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55" name="Line 54"/>
            <p:cNvSpPr>
              <a:spLocks noChangeShapeType="1"/>
            </p:cNvSpPr>
            <p:nvPr/>
          </p:nvSpPr>
          <p:spPr bwMode="auto">
            <a:xfrm flipV="1">
              <a:off x="4338" y="1158"/>
              <a:ext cx="0" cy="3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56" name="Line 55"/>
            <p:cNvSpPr>
              <a:spLocks noChangeShapeType="1"/>
            </p:cNvSpPr>
            <p:nvPr/>
          </p:nvSpPr>
          <p:spPr bwMode="auto">
            <a:xfrm>
              <a:off x="4338" y="2091"/>
              <a:ext cx="0" cy="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57" name="Freeform 56"/>
            <p:cNvSpPr>
              <a:spLocks/>
            </p:cNvSpPr>
            <p:nvPr/>
          </p:nvSpPr>
          <p:spPr bwMode="auto">
            <a:xfrm>
              <a:off x="4317" y="2092"/>
              <a:ext cx="43" cy="79"/>
            </a:xfrm>
            <a:custGeom>
              <a:avLst/>
              <a:gdLst>
                <a:gd name="T0" fmla="*/ 0 w 43"/>
                <a:gd name="T1" fmla="*/ 0 h 65"/>
                <a:gd name="T2" fmla="*/ 22 w 43"/>
                <a:gd name="T3" fmla="*/ 78 h 65"/>
                <a:gd name="T4" fmla="*/ 42 w 43"/>
                <a:gd name="T5" fmla="*/ 0 h 65"/>
                <a:gd name="T6" fmla="*/ 0 60000 65536"/>
                <a:gd name="T7" fmla="*/ 0 60000 65536"/>
                <a:gd name="T8" fmla="*/ 0 60000 65536"/>
                <a:gd name="T9" fmla="*/ 0 w 43"/>
                <a:gd name="T10" fmla="*/ 0 h 65"/>
                <a:gd name="T11" fmla="*/ 43 w 43"/>
                <a:gd name="T12" fmla="*/ 65 h 65"/>
              </a:gdLst>
              <a:ahLst/>
              <a:cxnLst>
                <a:cxn ang="T6">
                  <a:pos x="T0" y="T1"/>
                </a:cxn>
                <a:cxn ang="T7">
                  <a:pos x="T2" y="T3"/>
                </a:cxn>
                <a:cxn ang="T8">
                  <a:pos x="T4" y="T5"/>
                </a:cxn>
              </a:cxnLst>
              <a:rect l="T9" t="T10" r="T11" b="T12"/>
              <a:pathLst>
                <a:path w="43" h="65">
                  <a:moveTo>
                    <a:pt x="0" y="0"/>
                  </a:moveTo>
                  <a:lnTo>
                    <a:pt x="22" y="64"/>
                  </a:lnTo>
                  <a:lnTo>
                    <a:pt x="4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58" name="Freeform 57"/>
            <p:cNvSpPr>
              <a:spLocks/>
            </p:cNvSpPr>
            <p:nvPr/>
          </p:nvSpPr>
          <p:spPr bwMode="auto">
            <a:xfrm>
              <a:off x="4320" y="2096"/>
              <a:ext cx="33" cy="75"/>
            </a:xfrm>
            <a:custGeom>
              <a:avLst/>
              <a:gdLst>
                <a:gd name="T0" fmla="*/ 17 w 33"/>
                <a:gd name="T1" fmla="*/ 4 h 62"/>
                <a:gd name="T2" fmla="*/ 32 w 33"/>
                <a:gd name="T3" fmla="*/ 74 h 62"/>
                <a:gd name="T4" fmla="*/ 10 w 33"/>
                <a:gd name="T5" fmla="*/ 4 h 62"/>
                <a:gd name="T6" fmla="*/ 3 w 33"/>
                <a:gd name="T7" fmla="*/ 1 h 62"/>
                <a:gd name="T8" fmla="*/ 32 w 33"/>
                <a:gd name="T9" fmla="*/ 74 h 62"/>
                <a:gd name="T10" fmla="*/ 0 w 33"/>
                <a:gd name="T11" fmla="*/ 0 h 62"/>
                <a:gd name="T12" fmla="*/ 0 60000 65536"/>
                <a:gd name="T13" fmla="*/ 0 60000 65536"/>
                <a:gd name="T14" fmla="*/ 0 60000 65536"/>
                <a:gd name="T15" fmla="*/ 0 60000 65536"/>
                <a:gd name="T16" fmla="*/ 0 60000 65536"/>
                <a:gd name="T17" fmla="*/ 0 60000 65536"/>
                <a:gd name="T18" fmla="*/ 0 w 33"/>
                <a:gd name="T19" fmla="*/ 0 h 62"/>
                <a:gd name="T20" fmla="*/ 33 w 33"/>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3" h="62">
                  <a:moveTo>
                    <a:pt x="17" y="3"/>
                  </a:moveTo>
                  <a:lnTo>
                    <a:pt x="32" y="61"/>
                  </a:lnTo>
                  <a:lnTo>
                    <a:pt x="10" y="3"/>
                  </a:lnTo>
                  <a:lnTo>
                    <a:pt x="3" y="1"/>
                  </a:lnTo>
                  <a:lnTo>
                    <a:pt x="32" y="61"/>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59" name="Freeform 58"/>
            <p:cNvSpPr>
              <a:spLocks/>
            </p:cNvSpPr>
            <p:nvPr/>
          </p:nvSpPr>
          <p:spPr bwMode="auto">
            <a:xfrm>
              <a:off x="4334" y="2096"/>
              <a:ext cx="33" cy="75"/>
            </a:xfrm>
            <a:custGeom>
              <a:avLst/>
              <a:gdLst>
                <a:gd name="T0" fmla="*/ 0 w 33"/>
                <a:gd name="T1" fmla="*/ 5 h 62"/>
                <a:gd name="T2" fmla="*/ 6 w 33"/>
                <a:gd name="T3" fmla="*/ 74 h 62"/>
                <a:gd name="T4" fmla="*/ 32 w 33"/>
                <a:gd name="T5" fmla="*/ 0 h 62"/>
                <a:gd name="T6" fmla="*/ 25 w 33"/>
                <a:gd name="T7" fmla="*/ 1 h 62"/>
                <a:gd name="T8" fmla="*/ 6 w 33"/>
                <a:gd name="T9" fmla="*/ 74 h 62"/>
                <a:gd name="T10" fmla="*/ 22 w 33"/>
                <a:gd name="T11" fmla="*/ 4 h 62"/>
                <a:gd name="T12" fmla="*/ 16 w 33"/>
                <a:gd name="T13" fmla="*/ 4 h 62"/>
                <a:gd name="T14" fmla="*/ 6 w 33"/>
                <a:gd name="T15" fmla="*/ 74 h 62"/>
                <a:gd name="T16" fmla="*/ 9 w 33"/>
                <a:gd name="T17" fmla="*/ 5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2"/>
                <a:gd name="T29" fmla="*/ 33 w 3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2">
                  <a:moveTo>
                    <a:pt x="0" y="4"/>
                  </a:moveTo>
                  <a:lnTo>
                    <a:pt x="6" y="61"/>
                  </a:lnTo>
                  <a:lnTo>
                    <a:pt x="32" y="0"/>
                  </a:lnTo>
                  <a:lnTo>
                    <a:pt x="25" y="1"/>
                  </a:lnTo>
                  <a:lnTo>
                    <a:pt x="6" y="61"/>
                  </a:lnTo>
                  <a:lnTo>
                    <a:pt x="22" y="3"/>
                  </a:lnTo>
                  <a:lnTo>
                    <a:pt x="16" y="3"/>
                  </a:lnTo>
                  <a:lnTo>
                    <a:pt x="6" y="61"/>
                  </a:lnTo>
                  <a:lnTo>
                    <a:pt x="9" y="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60" name="Line 59"/>
            <p:cNvSpPr>
              <a:spLocks noChangeShapeType="1"/>
            </p:cNvSpPr>
            <p:nvPr/>
          </p:nvSpPr>
          <p:spPr bwMode="auto">
            <a:xfrm flipV="1">
              <a:off x="4338" y="1150"/>
              <a:ext cx="0" cy="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61" name="Freeform 60"/>
            <p:cNvSpPr>
              <a:spLocks/>
            </p:cNvSpPr>
            <p:nvPr/>
          </p:nvSpPr>
          <p:spPr bwMode="auto">
            <a:xfrm>
              <a:off x="4317" y="1080"/>
              <a:ext cx="43" cy="78"/>
            </a:xfrm>
            <a:custGeom>
              <a:avLst/>
              <a:gdLst>
                <a:gd name="T0" fmla="*/ 42 w 43"/>
                <a:gd name="T1" fmla="*/ 77 h 65"/>
                <a:gd name="T2" fmla="*/ 22 w 43"/>
                <a:gd name="T3" fmla="*/ 0 h 65"/>
                <a:gd name="T4" fmla="*/ 0 w 43"/>
                <a:gd name="T5" fmla="*/ 77 h 65"/>
                <a:gd name="T6" fmla="*/ 0 60000 65536"/>
                <a:gd name="T7" fmla="*/ 0 60000 65536"/>
                <a:gd name="T8" fmla="*/ 0 60000 65536"/>
                <a:gd name="T9" fmla="*/ 0 w 43"/>
                <a:gd name="T10" fmla="*/ 0 h 65"/>
                <a:gd name="T11" fmla="*/ 43 w 43"/>
                <a:gd name="T12" fmla="*/ 65 h 65"/>
              </a:gdLst>
              <a:ahLst/>
              <a:cxnLst>
                <a:cxn ang="T6">
                  <a:pos x="T0" y="T1"/>
                </a:cxn>
                <a:cxn ang="T7">
                  <a:pos x="T2" y="T3"/>
                </a:cxn>
                <a:cxn ang="T8">
                  <a:pos x="T4" y="T5"/>
                </a:cxn>
              </a:cxnLst>
              <a:rect l="T9" t="T10" r="T11" b="T12"/>
              <a:pathLst>
                <a:path w="43" h="65">
                  <a:moveTo>
                    <a:pt x="42" y="64"/>
                  </a:moveTo>
                  <a:lnTo>
                    <a:pt x="22" y="0"/>
                  </a:lnTo>
                  <a:lnTo>
                    <a:pt x="0" y="6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62" name="Freeform 61"/>
            <p:cNvSpPr>
              <a:spLocks/>
            </p:cNvSpPr>
            <p:nvPr/>
          </p:nvSpPr>
          <p:spPr bwMode="auto">
            <a:xfrm>
              <a:off x="4338" y="1081"/>
              <a:ext cx="33" cy="76"/>
            </a:xfrm>
            <a:custGeom>
              <a:avLst/>
              <a:gdLst>
                <a:gd name="T0" fmla="*/ 12 w 33"/>
                <a:gd name="T1" fmla="*/ 69 h 63"/>
                <a:gd name="T2" fmla="*/ 0 w 33"/>
                <a:gd name="T3" fmla="*/ 0 h 63"/>
                <a:gd name="T4" fmla="*/ 20 w 33"/>
                <a:gd name="T5" fmla="*/ 70 h 63"/>
                <a:gd name="T6" fmla="*/ 24 w 33"/>
                <a:gd name="T7" fmla="*/ 72 h 63"/>
                <a:gd name="T8" fmla="*/ 0 w 33"/>
                <a:gd name="T9" fmla="*/ 0 h 63"/>
                <a:gd name="T10" fmla="*/ 32 w 33"/>
                <a:gd name="T11" fmla="*/ 75 h 63"/>
                <a:gd name="T12" fmla="*/ 0 60000 65536"/>
                <a:gd name="T13" fmla="*/ 0 60000 65536"/>
                <a:gd name="T14" fmla="*/ 0 60000 65536"/>
                <a:gd name="T15" fmla="*/ 0 60000 65536"/>
                <a:gd name="T16" fmla="*/ 0 60000 65536"/>
                <a:gd name="T17" fmla="*/ 0 60000 65536"/>
                <a:gd name="T18" fmla="*/ 0 w 33"/>
                <a:gd name="T19" fmla="*/ 0 h 63"/>
                <a:gd name="T20" fmla="*/ 33 w 3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3" h="63">
                  <a:moveTo>
                    <a:pt x="12" y="57"/>
                  </a:moveTo>
                  <a:lnTo>
                    <a:pt x="0" y="0"/>
                  </a:lnTo>
                  <a:lnTo>
                    <a:pt x="20" y="58"/>
                  </a:lnTo>
                  <a:lnTo>
                    <a:pt x="24" y="60"/>
                  </a:lnTo>
                  <a:lnTo>
                    <a:pt x="0" y="0"/>
                  </a:lnTo>
                  <a:lnTo>
                    <a:pt x="32" y="6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63" name="Freeform 62"/>
            <p:cNvSpPr>
              <a:spLocks/>
            </p:cNvSpPr>
            <p:nvPr/>
          </p:nvSpPr>
          <p:spPr bwMode="auto">
            <a:xfrm>
              <a:off x="4320" y="1081"/>
              <a:ext cx="33" cy="76"/>
            </a:xfrm>
            <a:custGeom>
              <a:avLst/>
              <a:gdLst>
                <a:gd name="T0" fmla="*/ 32 w 33"/>
                <a:gd name="T1" fmla="*/ 69 h 63"/>
                <a:gd name="T2" fmla="*/ 28 w 33"/>
                <a:gd name="T3" fmla="*/ 0 h 63"/>
                <a:gd name="T4" fmla="*/ 0 w 33"/>
                <a:gd name="T5" fmla="*/ 75 h 63"/>
                <a:gd name="T6" fmla="*/ 3 w 33"/>
                <a:gd name="T7" fmla="*/ 72 h 63"/>
                <a:gd name="T8" fmla="*/ 28 w 33"/>
                <a:gd name="T9" fmla="*/ 0 h 63"/>
                <a:gd name="T10" fmla="*/ 9 w 33"/>
                <a:gd name="T11" fmla="*/ 70 h 63"/>
                <a:gd name="T12" fmla="*/ 16 w 33"/>
                <a:gd name="T13" fmla="*/ 69 h 63"/>
                <a:gd name="T14" fmla="*/ 28 w 33"/>
                <a:gd name="T15" fmla="*/ 0 h 63"/>
                <a:gd name="T16" fmla="*/ 22 w 33"/>
                <a:gd name="T17" fmla="*/ 69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3"/>
                <a:gd name="T29" fmla="*/ 33 w 33"/>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3">
                  <a:moveTo>
                    <a:pt x="32" y="57"/>
                  </a:moveTo>
                  <a:lnTo>
                    <a:pt x="28" y="0"/>
                  </a:lnTo>
                  <a:lnTo>
                    <a:pt x="0" y="62"/>
                  </a:lnTo>
                  <a:lnTo>
                    <a:pt x="3" y="60"/>
                  </a:lnTo>
                  <a:lnTo>
                    <a:pt x="28" y="0"/>
                  </a:lnTo>
                  <a:lnTo>
                    <a:pt x="9" y="58"/>
                  </a:lnTo>
                  <a:lnTo>
                    <a:pt x="16" y="57"/>
                  </a:lnTo>
                  <a:lnTo>
                    <a:pt x="28" y="0"/>
                  </a:lnTo>
                  <a:lnTo>
                    <a:pt x="22" y="5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64" name="Line 63"/>
            <p:cNvSpPr>
              <a:spLocks noChangeShapeType="1"/>
            </p:cNvSpPr>
            <p:nvPr/>
          </p:nvSpPr>
          <p:spPr bwMode="auto">
            <a:xfrm flipH="1">
              <a:off x="991" y="2285"/>
              <a:ext cx="206" cy="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65" name="Line 64"/>
            <p:cNvSpPr>
              <a:spLocks noChangeShapeType="1"/>
            </p:cNvSpPr>
            <p:nvPr/>
          </p:nvSpPr>
          <p:spPr bwMode="auto">
            <a:xfrm flipV="1">
              <a:off x="3050" y="2106"/>
              <a:ext cx="268" cy="1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66" name="Line 65"/>
            <p:cNvSpPr>
              <a:spLocks noChangeShapeType="1"/>
            </p:cNvSpPr>
            <p:nvPr/>
          </p:nvSpPr>
          <p:spPr bwMode="auto">
            <a:xfrm flipV="1">
              <a:off x="1743" y="2372"/>
              <a:ext cx="118" cy="17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67" name="Line 66"/>
            <p:cNvSpPr>
              <a:spLocks noChangeShapeType="1"/>
            </p:cNvSpPr>
            <p:nvPr/>
          </p:nvSpPr>
          <p:spPr bwMode="auto">
            <a:xfrm>
              <a:off x="1928" y="2365"/>
              <a:ext cx="412" cy="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68" name="Line 67"/>
            <p:cNvSpPr>
              <a:spLocks noChangeShapeType="1"/>
            </p:cNvSpPr>
            <p:nvPr/>
          </p:nvSpPr>
          <p:spPr bwMode="auto">
            <a:xfrm flipV="1">
              <a:off x="792" y="1589"/>
              <a:ext cx="0" cy="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69" name="Line 68"/>
            <p:cNvSpPr>
              <a:spLocks noChangeShapeType="1"/>
            </p:cNvSpPr>
            <p:nvPr/>
          </p:nvSpPr>
          <p:spPr bwMode="auto">
            <a:xfrm>
              <a:off x="848" y="1589"/>
              <a:ext cx="0" cy="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70" name="Line 69"/>
            <p:cNvSpPr>
              <a:spLocks noChangeShapeType="1"/>
            </p:cNvSpPr>
            <p:nvPr/>
          </p:nvSpPr>
          <p:spPr bwMode="auto">
            <a:xfrm flipH="1">
              <a:off x="792" y="1622"/>
              <a:ext cx="5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71" name="Line 70"/>
            <p:cNvSpPr>
              <a:spLocks noChangeShapeType="1"/>
            </p:cNvSpPr>
            <p:nvPr/>
          </p:nvSpPr>
          <p:spPr bwMode="auto">
            <a:xfrm>
              <a:off x="909" y="1619"/>
              <a:ext cx="7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72" name="Line 71"/>
            <p:cNvSpPr>
              <a:spLocks noChangeShapeType="1"/>
            </p:cNvSpPr>
            <p:nvPr/>
          </p:nvSpPr>
          <p:spPr bwMode="auto">
            <a:xfrm flipH="1">
              <a:off x="909" y="1642"/>
              <a:ext cx="7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73" name="Freeform 72"/>
            <p:cNvSpPr>
              <a:spLocks/>
            </p:cNvSpPr>
            <p:nvPr/>
          </p:nvSpPr>
          <p:spPr bwMode="auto">
            <a:xfrm>
              <a:off x="1040" y="1589"/>
              <a:ext cx="53" cy="76"/>
            </a:xfrm>
            <a:custGeom>
              <a:avLst/>
              <a:gdLst>
                <a:gd name="T0" fmla="*/ 0 w 53"/>
                <a:gd name="T1" fmla="*/ 0 h 63"/>
                <a:gd name="T2" fmla="*/ 8 w 53"/>
                <a:gd name="T3" fmla="*/ 0 h 63"/>
                <a:gd name="T4" fmla="*/ 16 w 53"/>
                <a:gd name="T5" fmla="*/ 4 h 63"/>
                <a:gd name="T6" fmla="*/ 20 w 53"/>
                <a:gd name="T7" fmla="*/ 7 h 63"/>
                <a:gd name="T8" fmla="*/ 52 w 53"/>
                <a:gd name="T9" fmla="*/ 75 h 63"/>
                <a:gd name="T10" fmla="*/ 0 60000 65536"/>
                <a:gd name="T11" fmla="*/ 0 60000 65536"/>
                <a:gd name="T12" fmla="*/ 0 60000 65536"/>
                <a:gd name="T13" fmla="*/ 0 60000 65536"/>
                <a:gd name="T14" fmla="*/ 0 60000 65536"/>
                <a:gd name="T15" fmla="*/ 0 w 53"/>
                <a:gd name="T16" fmla="*/ 0 h 63"/>
                <a:gd name="T17" fmla="*/ 53 w 53"/>
                <a:gd name="T18" fmla="*/ 63 h 63"/>
              </a:gdLst>
              <a:ahLst/>
              <a:cxnLst>
                <a:cxn ang="T10">
                  <a:pos x="T0" y="T1"/>
                </a:cxn>
                <a:cxn ang="T11">
                  <a:pos x="T2" y="T3"/>
                </a:cxn>
                <a:cxn ang="T12">
                  <a:pos x="T4" y="T5"/>
                </a:cxn>
                <a:cxn ang="T13">
                  <a:pos x="T6" y="T7"/>
                </a:cxn>
                <a:cxn ang="T14">
                  <a:pos x="T8" y="T9"/>
                </a:cxn>
              </a:cxnLst>
              <a:rect l="T15" t="T16" r="T17" b="T18"/>
              <a:pathLst>
                <a:path w="53" h="63">
                  <a:moveTo>
                    <a:pt x="0" y="0"/>
                  </a:moveTo>
                  <a:lnTo>
                    <a:pt x="8" y="0"/>
                  </a:lnTo>
                  <a:lnTo>
                    <a:pt x="16" y="3"/>
                  </a:lnTo>
                  <a:lnTo>
                    <a:pt x="20" y="6"/>
                  </a:lnTo>
                  <a:lnTo>
                    <a:pt x="52" y="6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74" name="Line 73"/>
            <p:cNvSpPr>
              <a:spLocks noChangeShapeType="1"/>
            </p:cNvSpPr>
            <p:nvPr/>
          </p:nvSpPr>
          <p:spPr bwMode="auto">
            <a:xfrm flipV="1">
              <a:off x="1047" y="1615"/>
              <a:ext cx="22" cy="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75" name="Line 74"/>
            <p:cNvSpPr>
              <a:spLocks noChangeShapeType="1"/>
            </p:cNvSpPr>
            <p:nvPr/>
          </p:nvSpPr>
          <p:spPr bwMode="auto">
            <a:xfrm flipV="1">
              <a:off x="1101" y="1574"/>
              <a:ext cx="70" cy="11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76" name="Freeform 75"/>
            <p:cNvSpPr>
              <a:spLocks/>
            </p:cNvSpPr>
            <p:nvPr/>
          </p:nvSpPr>
          <p:spPr bwMode="auto">
            <a:xfrm>
              <a:off x="1186" y="1589"/>
              <a:ext cx="61" cy="50"/>
            </a:xfrm>
            <a:custGeom>
              <a:avLst/>
              <a:gdLst>
                <a:gd name="T0" fmla="*/ 40 w 61"/>
                <a:gd name="T1" fmla="*/ 0 h 42"/>
                <a:gd name="T2" fmla="*/ 0 w 61"/>
                <a:gd name="T3" fmla="*/ 49 h 42"/>
                <a:gd name="T4" fmla="*/ 60 w 61"/>
                <a:gd name="T5" fmla="*/ 49 h 42"/>
                <a:gd name="T6" fmla="*/ 0 60000 65536"/>
                <a:gd name="T7" fmla="*/ 0 60000 65536"/>
                <a:gd name="T8" fmla="*/ 0 60000 65536"/>
                <a:gd name="T9" fmla="*/ 0 w 61"/>
                <a:gd name="T10" fmla="*/ 0 h 42"/>
                <a:gd name="T11" fmla="*/ 61 w 61"/>
                <a:gd name="T12" fmla="*/ 42 h 42"/>
              </a:gdLst>
              <a:ahLst/>
              <a:cxnLst>
                <a:cxn ang="T6">
                  <a:pos x="T0" y="T1"/>
                </a:cxn>
                <a:cxn ang="T7">
                  <a:pos x="T2" y="T3"/>
                </a:cxn>
                <a:cxn ang="T8">
                  <a:pos x="T4" y="T5"/>
                </a:cxn>
              </a:cxnLst>
              <a:rect l="T9" t="T10" r="T11" b="T12"/>
              <a:pathLst>
                <a:path w="61" h="42">
                  <a:moveTo>
                    <a:pt x="40" y="0"/>
                  </a:moveTo>
                  <a:lnTo>
                    <a:pt x="0" y="41"/>
                  </a:lnTo>
                  <a:lnTo>
                    <a:pt x="60" y="4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77" name="Line 76"/>
            <p:cNvSpPr>
              <a:spLocks noChangeShapeType="1"/>
            </p:cNvSpPr>
            <p:nvPr/>
          </p:nvSpPr>
          <p:spPr bwMode="auto">
            <a:xfrm flipV="1">
              <a:off x="1226" y="1589"/>
              <a:ext cx="0" cy="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78" name="Freeform 77"/>
            <p:cNvSpPr>
              <a:spLocks/>
            </p:cNvSpPr>
            <p:nvPr/>
          </p:nvSpPr>
          <p:spPr bwMode="auto">
            <a:xfrm>
              <a:off x="2531" y="1589"/>
              <a:ext cx="51" cy="76"/>
            </a:xfrm>
            <a:custGeom>
              <a:avLst/>
              <a:gdLst>
                <a:gd name="T0" fmla="*/ 0 w 51"/>
                <a:gd name="T1" fmla="*/ 0 h 63"/>
                <a:gd name="T2" fmla="*/ 8 w 51"/>
                <a:gd name="T3" fmla="*/ 0 h 63"/>
                <a:gd name="T4" fmla="*/ 14 w 51"/>
                <a:gd name="T5" fmla="*/ 4 h 63"/>
                <a:gd name="T6" fmla="*/ 20 w 51"/>
                <a:gd name="T7" fmla="*/ 7 h 63"/>
                <a:gd name="T8" fmla="*/ 50 w 51"/>
                <a:gd name="T9" fmla="*/ 75 h 63"/>
                <a:gd name="T10" fmla="*/ 0 60000 65536"/>
                <a:gd name="T11" fmla="*/ 0 60000 65536"/>
                <a:gd name="T12" fmla="*/ 0 60000 65536"/>
                <a:gd name="T13" fmla="*/ 0 60000 65536"/>
                <a:gd name="T14" fmla="*/ 0 60000 65536"/>
                <a:gd name="T15" fmla="*/ 0 w 51"/>
                <a:gd name="T16" fmla="*/ 0 h 63"/>
                <a:gd name="T17" fmla="*/ 51 w 51"/>
                <a:gd name="T18" fmla="*/ 63 h 63"/>
              </a:gdLst>
              <a:ahLst/>
              <a:cxnLst>
                <a:cxn ang="T10">
                  <a:pos x="T0" y="T1"/>
                </a:cxn>
                <a:cxn ang="T11">
                  <a:pos x="T2" y="T3"/>
                </a:cxn>
                <a:cxn ang="T12">
                  <a:pos x="T4" y="T5"/>
                </a:cxn>
                <a:cxn ang="T13">
                  <a:pos x="T6" y="T7"/>
                </a:cxn>
                <a:cxn ang="T14">
                  <a:pos x="T8" y="T9"/>
                </a:cxn>
              </a:cxnLst>
              <a:rect l="T15" t="T16" r="T17" b="T18"/>
              <a:pathLst>
                <a:path w="51" h="63">
                  <a:moveTo>
                    <a:pt x="0" y="0"/>
                  </a:moveTo>
                  <a:lnTo>
                    <a:pt x="8" y="0"/>
                  </a:lnTo>
                  <a:lnTo>
                    <a:pt x="14" y="3"/>
                  </a:lnTo>
                  <a:lnTo>
                    <a:pt x="20" y="6"/>
                  </a:lnTo>
                  <a:lnTo>
                    <a:pt x="50" y="6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79" name="Line 78"/>
            <p:cNvSpPr>
              <a:spLocks noChangeShapeType="1"/>
            </p:cNvSpPr>
            <p:nvPr/>
          </p:nvSpPr>
          <p:spPr bwMode="auto">
            <a:xfrm flipV="1">
              <a:off x="2535" y="1615"/>
              <a:ext cx="22" cy="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80" name="Line 79"/>
            <p:cNvSpPr>
              <a:spLocks noChangeShapeType="1"/>
            </p:cNvSpPr>
            <p:nvPr/>
          </p:nvSpPr>
          <p:spPr bwMode="auto">
            <a:xfrm flipV="1">
              <a:off x="2588" y="1574"/>
              <a:ext cx="72" cy="11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81" name="Freeform 80"/>
            <p:cNvSpPr>
              <a:spLocks/>
            </p:cNvSpPr>
            <p:nvPr/>
          </p:nvSpPr>
          <p:spPr bwMode="auto">
            <a:xfrm>
              <a:off x="2674" y="1589"/>
              <a:ext cx="61" cy="50"/>
            </a:xfrm>
            <a:custGeom>
              <a:avLst/>
              <a:gdLst>
                <a:gd name="T0" fmla="*/ 40 w 61"/>
                <a:gd name="T1" fmla="*/ 0 h 42"/>
                <a:gd name="T2" fmla="*/ 0 w 61"/>
                <a:gd name="T3" fmla="*/ 49 h 42"/>
                <a:gd name="T4" fmla="*/ 60 w 61"/>
                <a:gd name="T5" fmla="*/ 49 h 42"/>
                <a:gd name="T6" fmla="*/ 0 60000 65536"/>
                <a:gd name="T7" fmla="*/ 0 60000 65536"/>
                <a:gd name="T8" fmla="*/ 0 60000 65536"/>
                <a:gd name="T9" fmla="*/ 0 w 61"/>
                <a:gd name="T10" fmla="*/ 0 h 42"/>
                <a:gd name="T11" fmla="*/ 61 w 61"/>
                <a:gd name="T12" fmla="*/ 42 h 42"/>
              </a:gdLst>
              <a:ahLst/>
              <a:cxnLst>
                <a:cxn ang="T6">
                  <a:pos x="T0" y="T1"/>
                </a:cxn>
                <a:cxn ang="T7">
                  <a:pos x="T2" y="T3"/>
                </a:cxn>
                <a:cxn ang="T8">
                  <a:pos x="T4" y="T5"/>
                </a:cxn>
              </a:cxnLst>
              <a:rect l="T9" t="T10" r="T11" b="T12"/>
              <a:pathLst>
                <a:path w="61" h="42">
                  <a:moveTo>
                    <a:pt x="40" y="0"/>
                  </a:moveTo>
                  <a:lnTo>
                    <a:pt x="0" y="41"/>
                  </a:lnTo>
                  <a:lnTo>
                    <a:pt x="60" y="4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82" name="Line 81"/>
            <p:cNvSpPr>
              <a:spLocks noChangeShapeType="1"/>
            </p:cNvSpPr>
            <p:nvPr/>
          </p:nvSpPr>
          <p:spPr bwMode="auto">
            <a:xfrm flipV="1">
              <a:off x="2714" y="1589"/>
              <a:ext cx="0" cy="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83" name="Freeform 82"/>
            <p:cNvSpPr>
              <a:spLocks/>
            </p:cNvSpPr>
            <p:nvPr/>
          </p:nvSpPr>
          <p:spPr bwMode="auto">
            <a:xfrm>
              <a:off x="4232" y="1589"/>
              <a:ext cx="53" cy="76"/>
            </a:xfrm>
            <a:custGeom>
              <a:avLst/>
              <a:gdLst>
                <a:gd name="T0" fmla="*/ 0 w 53"/>
                <a:gd name="T1" fmla="*/ 0 h 63"/>
                <a:gd name="T2" fmla="*/ 8 w 53"/>
                <a:gd name="T3" fmla="*/ 0 h 63"/>
                <a:gd name="T4" fmla="*/ 16 w 53"/>
                <a:gd name="T5" fmla="*/ 4 h 63"/>
                <a:gd name="T6" fmla="*/ 20 w 53"/>
                <a:gd name="T7" fmla="*/ 7 h 63"/>
                <a:gd name="T8" fmla="*/ 52 w 53"/>
                <a:gd name="T9" fmla="*/ 75 h 63"/>
                <a:gd name="T10" fmla="*/ 0 60000 65536"/>
                <a:gd name="T11" fmla="*/ 0 60000 65536"/>
                <a:gd name="T12" fmla="*/ 0 60000 65536"/>
                <a:gd name="T13" fmla="*/ 0 60000 65536"/>
                <a:gd name="T14" fmla="*/ 0 60000 65536"/>
                <a:gd name="T15" fmla="*/ 0 w 53"/>
                <a:gd name="T16" fmla="*/ 0 h 63"/>
                <a:gd name="T17" fmla="*/ 53 w 53"/>
                <a:gd name="T18" fmla="*/ 63 h 63"/>
              </a:gdLst>
              <a:ahLst/>
              <a:cxnLst>
                <a:cxn ang="T10">
                  <a:pos x="T0" y="T1"/>
                </a:cxn>
                <a:cxn ang="T11">
                  <a:pos x="T2" y="T3"/>
                </a:cxn>
                <a:cxn ang="T12">
                  <a:pos x="T4" y="T5"/>
                </a:cxn>
                <a:cxn ang="T13">
                  <a:pos x="T6" y="T7"/>
                </a:cxn>
                <a:cxn ang="T14">
                  <a:pos x="T8" y="T9"/>
                </a:cxn>
              </a:cxnLst>
              <a:rect l="T15" t="T16" r="T17" b="T18"/>
              <a:pathLst>
                <a:path w="53" h="63">
                  <a:moveTo>
                    <a:pt x="0" y="0"/>
                  </a:moveTo>
                  <a:lnTo>
                    <a:pt x="8" y="0"/>
                  </a:lnTo>
                  <a:lnTo>
                    <a:pt x="16" y="3"/>
                  </a:lnTo>
                  <a:lnTo>
                    <a:pt x="20" y="6"/>
                  </a:lnTo>
                  <a:lnTo>
                    <a:pt x="52" y="6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84" name="Line 83"/>
            <p:cNvSpPr>
              <a:spLocks noChangeShapeType="1"/>
            </p:cNvSpPr>
            <p:nvPr/>
          </p:nvSpPr>
          <p:spPr bwMode="auto">
            <a:xfrm flipV="1">
              <a:off x="4236" y="1615"/>
              <a:ext cx="24" cy="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85" name="Line 84"/>
            <p:cNvSpPr>
              <a:spLocks noChangeShapeType="1"/>
            </p:cNvSpPr>
            <p:nvPr/>
          </p:nvSpPr>
          <p:spPr bwMode="auto">
            <a:xfrm flipV="1">
              <a:off x="4293" y="1574"/>
              <a:ext cx="70" cy="11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86" name="Freeform 85"/>
            <p:cNvSpPr>
              <a:spLocks/>
            </p:cNvSpPr>
            <p:nvPr/>
          </p:nvSpPr>
          <p:spPr bwMode="auto">
            <a:xfrm>
              <a:off x="4378" y="1589"/>
              <a:ext cx="61" cy="50"/>
            </a:xfrm>
            <a:custGeom>
              <a:avLst/>
              <a:gdLst>
                <a:gd name="T0" fmla="*/ 40 w 61"/>
                <a:gd name="T1" fmla="*/ 0 h 42"/>
                <a:gd name="T2" fmla="*/ 0 w 61"/>
                <a:gd name="T3" fmla="*/ 49 h 42"/>
                <a:gd name="T4" fmla="*/ 60 w 61"/>
                <a:gd name="T5" fmla="*/ 49 h 42"/>
                <a:gd name="T6" fmla="*/ 0 60000 65536"/>
                <a:gd name="T7" fmla="*/ 0 60000 65536"/>
                <a:gd name="T8" fmla="*/ 0 60000 65536"/>
                <a:gd name="T9" fmla="*/ 0 w 61"/>
                <a:gd name="T10" fmla="*/ 0 h 42"/>
                <a:gd name="T11" fmla="*/ 61 w 61"/>
                <a:gd name="T12" fmla="*/ 42 h 42"/>
              </a:gdLst>
              <a:ahLst/>
              <a:cxnLst>
                <a:cxn ang="T6">
                  <a:pos x="T0" y="T1"/>
                </a:cxn>
                <a:cxn ang="T7">
                  <a:pos x="T2" y="T3"/>
                </a:cxn>
                <a:cxn ang="T8">
                  <a:pos x="T4" y="T5"/>
                </a:cxn>
              </a:cxnLst>
              <a:rect l="T9" t="T10" r="T11" b="T12"/>
              <a:pathLst>
                <a:path w="61" h="42">
                  <a:moveTo>
                    <a:pt x="40" y="0"/>
                  </a:moveTo>
                  <a:lnTo>
                    <a:pt x="0" y="41"/>
                  </a:lnTo>
                  <a:lnTo>
                    <a:pt x="60" y="4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87" name="Line 86"/>
            <p:cNvSpPr>
              <a:spLocks noChangeShapeType="1"/>
            </p:cNvSpPr>
            <p:nvPr/>
          </p:nvSpPr>
          <p:spPr bwMode="auto">
            <a:xfrm flipV="1">
              <a:off x="4418" y="1589"/>
              <a:ext cx="0" cy="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88" name="Line 87"/>
            <p:cNvSpPr>
              <a:spLocks noChangeShapeType="1"/>
            </p:cNvSpPr>
            <p:nvPr/>
          </p:nvSpPr>
          <p:spPr bwMode="auto">
            <a:xfrm flipV="1">
              <a:off x="4643" y="2473"/>
              <a:ext cx="126" cy="11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89" name="Line 88"/>
            <p:cNvSpPr>
              <a:spLocks noChangeShapeType="1"/>
            </p:cNvSpPr>
            <p:nvPr/>
          </p:nvSpPr>
          <p:spPr bwMode="auto">
            <a:xfrm flipH="1">
              <a:off x="4607" y="2472"/>
              <a:ext cx="122" cy="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90" name="Line 89"/>
            <p:cNvSpPr>
              <a:spLocks noChangeShapeType="1"/>
            </p:cNvSpPr>
            <p:nvPr/>
          </p:nvSpPr>
          <p:spPr bwMode="auto">
            <a:xfrm flipV="1">
              <a:off x="4572" y="2472"/>
              <a:ext cx="116" cy="10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91" name="Line 90"/>
            <p:cNvSpPr>
              <a:spLocks noChangeShapeType="1"/>
            </p:cNvSpPr>
            <p:nvPr/>
          </p:nvSpPr>
          <p:spPr bwMode="auto">
            <a:xfrm flipH="1">
              <a:off x="4538" y="2472"/>
              <a:ext cx="108" cy="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92" name="Line 91"/>
            <p:cNvSpPr>
              <a:spLocks noChangeShapeType="1"/>
            </p:cNvSpPr>
            <p:nvPr/>
          </p:nvSpPr>
          <p:spPr bwMode="auto">
            <a:xfrm flipV="1">
              <a:off x="4502" y="2473"/>
              <a:ext cx="104" cy="9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93" name="Line 92"/>
            <p:cNvSpPr>
              <a:spLocks noChangeShapeType="1"/>
            </p:cNvSpPr>
            <p:nvPr/>
          </p:nvSpPr>
          <p:spPr bwMode="auto">
            <a:xfrm flipH="1">
              <a:off x="4469" y="2472"/>
              <a:ext cx="98" cy="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94" name="Line 93"/>
            <p:cNvSpPr>
              <a:spLocks noChangeShapeType="1"/>
            </p:cNvSpPr>
            <p:nvPr/>
          </p:nvSpPr>
          <p:spPr bwMode="auto">
            <a:xfrm flipV="1">
              <a:off x="4434" y="2472"/>
              <a:ext cx="92" cy="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95" name="Line 94"/>
            <p:cNvSpPr>
              <a:spLocks noChangeShapeType="1"/>
            </p:cNvSpPr>
            <p:nvPr/>
          </p:nvSpPr>
          <p:spPr bwMode="auto">
            <a:xfrm flipH="1">
              <a:off x="4400" y="2472"/>
              <a:ext cx="84" cy="7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96" name="Line 95"/>
            <p:cNvSpPr>
              <a:spLocks noChangeShapeType="1"/>
            </p:cNvSpPr>
            <p:nvPr/>
          </p:nvSpPr>
          <p:spPr bwMode="auto">
            <a:xfrm flipV="1">
              <a:off x="4364" y="2473"/>
              <a:ext cx="80" cy="7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97" name="Line 96"/>
            <p:cNvSpPr>
              <a:spLocks noChangeShapeType="1"/>
            </p:cNvSpPr>
            <p:nvPr/>
          </p:nvSpPr>
          <p:spPr bwMode="auto">
            <a:xfrm flipH="1">
              <a:off x="4328" y="2472"/>
              <a:ext cx="76" cy="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98" name="Line 97"/>
            <p:cNvSpPr>
              <a:spLocks noChangeShapeType="1"/>
            </p:cNvSpPr>
            <p:nvPr/>
          </p:nvSpPr>
          <p:spPr bwMode="auto">
            <a:xfrm flipV="1">
              <a:off x="4289" y="2472"/>
              <a:ext cx="74"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99" name="Line 98"/>
            <p:cNvSpPr>
              <a:spLocks noChangeShapeType="1"/>
            </p:cNvSpPr>
            <p:nvPr/>
          </p:nvSpPr>
          <p:spPr bwMode="auto">
            <a:xfrm flipH="1">
              <a:off x="4250" y="2473"/>
              <a:ext cx="72" cy="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00" name="Line 99"/>
            <p:cNvSpPr>
              <a:spLocks noChangeShapeType="1"/>
            </p:cNvSpPr>
            <p:nvPr/>
          </p:nvSpPr>
          <p:spPr bwMode="auto">
            <a:xfrm flipV="1">
              <a:off x="4213" y="2472"/>
              <a:ext cx="70" cy="6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01" name="Line 100"/>
            <p:cNvSpPr>
              <a:spLocks noChangeShapeType="1"/>
            </p:cNvSpPr>
            <p:nvPr/>
          </p:nvSpPr>
          <p:spPr bwMode="auto">
            <a:xfrm flipH="1">
              <a:off x="4179" y="2473"/>
              <a:ext cx="62" cy="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02" name="Line 101"/>
            <p:cNvSpPr>
              <a:spLocks noChangeShapeType="1"/>
            </p:cNvSpPr>
            <p:nvPr/>
          </p:nvSpPr>
          <p:spPr bwMode="auto">
            <a:xfrm flipV="1">
              <a:off x="4148" y="2472"/>
              <a:ext cx="52" cy="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03" name="Line 102"/>
            <p:cNvSpPr>
              <a:spLocks noChangeShapeType="1"/>
            </p:cNvSpPr>
            <p:nvPr/>
          </p:nvSpPr>
          <p:spPr bwMode="auto">
            <a:xfrm flipH="1">
              <a:off x="4123" y="2472"/>
              <a:ext cx="38" cy="3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04" name="Line 103"/>
            <p:cNvSpPr>
              <a:spLocks noChangeShapeType="1"/>
            </p:cNvSpPr>
            <p:nvPr/>
          </p:nvSpPr>
          <p:spPr bwMode="auto">
            <a:xfrm flipV="1">
              <a:off x="4104" y="2473"/>
              <a:ext cx="16" cy="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05" name="Line 104"/>
            <p:cNvSpPr>
              <a:spLocks noChangeShapeType="1"/>
            </p:cNvSpPr>
            <p:nvPr/>
          </p:nvSpPr>
          <p:spPr bwMode="auto">
            <a:xfrm flipV="1">
              <a:off x="4678" y="2472"/>
              <a:ext cx="132" cy="1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06" name="Line 105"/>
            <p:cNvSpPr>
              <a:spLocks noChangeShapeType="1"/>
            </p:cNvSpPr>
            <p:nvPr/>
          </p:nvSpPr>
          <p:spPr bwMode="auto">
            <a:xfrm flipH="1">
              <a:off x="4713" y="2473"/>
              <a:ext cx="138" cy="1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07" name="Line 106"/>
            <p:cNvSpPr>
              <a:spLocks noChangeShapeType="1"/>
            </p:cNvSpPr>
            <p:nvPr/>
          </p:nvSpPr>
          <p:spPr bwMode="auto">
            <a:xfrm flipV="1">
              <a:off x="4756" y="2473"/>
              <a:ext cx="136" cy="12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08" name="Line 107"/>
            <p:cNvSpPr>
              <a:spLocks noChangeShapeType="1"/>
            </p:cNvSpPr>
            <p:nvPr/>
          </p:nvSpPr>
          <p:spPr bwMode="auto">
            <a:xfrm flipH="1">
              <a:off x="4800" y="2473"/>
              <a:ext cx="132" cy="1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09" name="Line 108"/>
            <p:cNvSpPr>
              <a:spLocks noChangeShapeType="1"/>
            </p:cNvSpPr>
            <p:nvPr/>
          </p:nvSpPr>
          <p:spPr bwMode="auto">
            <a:xfrm flipV="1">
              <a:off x="4847" y="2473"/>
              <a:ext cx="126" cy="11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10" name="Line 109"/>
            <p:cNvSpPr>
              <a:spLocks noChangeShapeType="1"/>
            </p:cNvSpPr>
            <p:nvPr/>
          </p:nvSpPr>
          <p:spPr bwMode="auto">
            <a:xfrm flipH="1">
              <a:off x="4888" y="2472"/>
              <a:ext cx="124" cy="1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11" name="Line 110"/>
            <p:cNvSpPr>
              <a:spLocks noChangeShapeType="1"/>
            </p:cNvSpPr>
            <p:nvPr/>
          </p:nvSpPr>
          <p:spPr bwMode="auto">
            <a:xfrm flipV="1">
              <a:off x="4930" y="2473"/>
              <a:ext cx="124" cy="11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12" name="Line 111"/>
            <p:cNvSpPr>
              <a:spLocks noChangeShapeType="1"/>
            </p:cNvSpPr>
            <p:nvPr/>
          </p:nvSpPr>
          <p:spPr bwMode="auto">
            <a:xfrm flipH="1">
              <a:off x="4973" y="2473"/>
              <a:ext cx="122" cy="11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13" name="Line 112"/>
            <p:cNvSpPr>
              <a:spLocks noChangeShapeType="1"/>
            </p:cNvSpPr>
            <p:nvPr/>
          </p:nvSpPr>
          <p:spPr bwMode="auto">
            <a:xfrm flipV="1">
              <a:off x="5014" y="2472"/>
              <a:ext cx="120" cy="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14" name="Line 113"/>
            <p:cNvSpPr>
              <a:spLocks noChangeShapeType="1"/>
            </p:cNvSpPr>
            <p:nvPr/>
          </p:nvSpPr>
          <p:spPr bwMode="auto">
            <a:xfrm flipH="1">
              <a:off x="5059" y="2473"/>
              <a:ext cx="118" cy="10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15" name="Line 114"/>
            <p:cNvSpPr>
              <a:spLocks noChangeShapeType="1"/>
            </p:cNvSpPr>
            <p:nvPr/>
          </p:nvSpPr>
          <p:spPr bwMode="auto">
            <a:xfrm flipV="1">
              <a:off x="5103" y="2473"/>
              <a:ext cx="114" cy="10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16" name="Line 115"/>
            <p:cNvSpPr>
              <a:spLocks noChangeShapeType="1"/>
            </p:cNvSpPr>
            <p:nvPr/>
          </p:nvSpPr>
          <p:spPr bwMode="auto">
            <a:xfrm flipH="1">
              <a:off x="5147" y="2472"/>
              <a:ext cx="110" cy="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17" name="Line 116"/>
            <p:cNvSpPr>
              <a:spLocks noChangeShapeType="1"/>
            </p:cNvSpPr>
            <p:nvPr/>
          </p:nvSpPr>
          <p:spPr bwMode="auto">
            <a:xfrm flipV="1">
              <a:off x="5198" y="2473"/>
              <a:ext cx="100" cy="9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18" name="Line 117"/>
            <p:cNvSpPr>
              <a:spLocks noChangeShapeType="1"/>
            </p:cNvSpPr>
            <p:nvPr/>
          </p:nvSpPr>
          <p:spPr bwMode="auto">
            <a:xfrm flipH="1">
              <a:off x="5259" y="2484"/>
              <a:ext cx="66" cy="6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19" name="Freeform 130"/>
            <p:cNvSpPr>
              <a:spLocks/>
            </p:cNvSpPr>
            <p:nvPr/>
          </p:nvSpPr>
          <p:spPr bwMode="auto">
            <a:xfrm>
              <a:off x="669" y="2358"/>
              <a:ext cx="55" cy="30"/>
            </a:xfrm>
            <a:custGeom>
              <a:avLst/>
              <a:gdLst>
                <a:gd name="T0" fmla="*/ 4 w 55"/>
                <a:gd name="T1" fmla="*/ 7 h 25"/>
                <a:gd name="T2" fmla="*/ 0 w 55"/>
                <a:gd name="T3" fmla="*/ 24 h 25"/>
                <a:gd name="T4" fmla="*/ 4 w 55"/>
                <a:gd name="T5" fmla="*/ 7 h 25"/>
                <a:gd name="T6" fmla="*/ 4 w 55"/>
                <a:gd name="T7" fmla="*/ 4 h 25"/>
                <a:gd name="T8" fmla="*/ 8 w 55"/>
                <a:gd name="T9" fmla="*/ 0 h 25"/>
                <a:gd name="T10" fmla="*/ 16 w 55"/>
                <a:gd name="T11" fmla="*/ 0 h 25"/>
                <a:gd name="T12" fmla="*/ 22 w 55"/>
                <a:gd name="T13" fmla="*/ 4 h 25"/>
                <a:gd name="T14" fmla="*/ 34 w 55"/>
                <a:gd name="T15" fmla="*/ 24 h 25"/>
                <a:gd name="T16" fmla="*/ 40 w 55"/>
                <a:gd name="T17" fmla="*/ 29 h 25"/>
                <a:gd name="T18" fmla="*/ 46 w 55"/>
                <a:gd name="T19" fmla="*/ 29 h 25"/>
                <a:gd name="T20" fmla="*/ 52 w 55"/>
                <a:gd name="T21" fmla="*/ 24 h 25"/>
                <a:gd name="T22" fmla="*/ 54 w 55"/>
                <a:gd name="T23" fmla="*/ 7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25"/>
                <a:gd name="T38" fmla="*/ 55 w 55"/>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25">
                  <a:moveTo>
                    <a:pt x="4" y="6"/>
                  </a:moveTo>
                  <a:lnTo>
                    <a:pt x="0" y="20"/>
                  </a:lnTo>
                  <a:lnTo>
                    <a:pt x="4" y="6"/>
                  </a:lnTo>
                  <a:lnTo>
                    <a:pt x="4" y="3"/>
                  </a:lnTo>
                  <a:lnTo>
                    <a:pt x="8" y="0"/>
                  </a:lnTo>
                  <a:lnTo>
                    <a:pt x="16" y="0"/>
                  </a:lnTo>
                  <a:lnTo>
                    <a:pt x="22" y="3"/>
                  </a:lnTo>
                  <a:lnTo>
                    <a:pt x="34" y="20"/>
                  </a:lnTo>
                  <a:lnTo>
                    <a:pt x="40" y="24"/>
                  </a:lnTo>
                  <a:lnTo>
                    <a:pt x="46" y="24"/>
                  </a:lnTo>
                  <a:lnTo>
                    <a:pt x="52" y="20"/>
                  </a:lnTo>
                  <a:lnTo>
                    <a:pt x="54" y="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20" name="Freeform 131"/>
            <p:cNvSpPr>
              <a:spLocks/>
            </p:cNvSpPr>
            <p:nvPr/>
          </p:nvSpPr>
          <p:spPr bwMode="auto">
            <a:xfrm>
              <a:off x="672" y="2359"/>
              <a:ext cx="49" cy="31"/>
            </a:xfrm>
            <a:custGeom>
              <a:avLst/>
              <a:gdLst>
                <a:gd name="T0" fmla="*/ 48 w 49"/>
                <a:gd name="T1" fmla="*/ 21 h 26"/>
                <a:gd name="T2" fmla="*/ 42 w 49"/>
                <a:gd name="T3" fmla="*/ 30 h 26"/>
                <a:gd name="T4" fmla="*/ 36 w 49"/>
                <a:gd name="T5" fmla="*/ 30 h 26"/>
                <a:gd name="T6" fmla="*/ 30 w 49"/>
                <a:gd name="T7" fmla="*/ 21 h 26"/>
                <a:gd name="T8" fmla="*/ 18 w 49"/>
                <a:gd name="T9" fmla="*/ 4 h 26"/>
                <a:gd name="T10" fmla="*/ 12 w 49"/>
                <a:gd name="T11" fmla="*/ 0 h 26"/>
                <a:gd name="T12" fmla="*/ 4 w 49"/>
                <a:gd name="T13" fmla="*/ 0 h 26"/>
                <a:gd name="T14" fmla="*/ 0 w 49"/>
                <a:gd name="T15" fmla="*/ 4 h 2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6"/>
                <a:gd name="T26" fmla="*/ 49 w 4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6">
                  <a:moveTo>
                    <a:pt x="48" y="18"/>
                  </a:moveTo>
                  <a:lnTo>
                    <a:pt x="42" y="25"/>
                  </a:lnTo>
                  <a:lnTo>
                    <a:pt x="36" y="25"/>
                  </a:lnTo>
                  <a:lnTo>
                    <a:pt x="30" y="18"/>
                  </a:lnTo>
                  <a:lnTo>
                    <a:pt x="18" y="3"/>
                  </a:lnTo>
                  <a:lnTo>
                    <a:pt x="12" y="0"/>
                  </a:lnTo>
                  <a:lnTo>
                    <a:pt x="4" y="0"/>
                  </a:lnTo>
                  <a:lnTo>
                    <a:pt x="0" y="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21" name="Freeform 132"/>
            <p:cNvSpPr>
              <a:spLocks/>
            </p:cNvSpPr>
            <p:nvPr/>
          </p:nvSpPr>
          <p:spPr bwMode="auto">
            <a:xfrm>
              <a:off x="669" y="2374"/>
              <a:ext cx="55" cy="31"/>
            </a:xfrm>
            <a:custGeom>
              <a:avLst/>
              <a:gdLst>
                <a:gd name="T0" fmla="*/ 4 w 55"/>
                <a:gd name="T1" fmla="*/ 12 h 25"/>
                <a:gd name="T2" fmla="*/ 0 w 55"/>
                <a:gd name="T3" fmla="*/ 25 h 25"/>
                <a:gd name="T4" fmla="*/ 4 w 55"/>
                <a:gd name="T5" fmla="*/ 12 h 25"/>
                <a:gd name="T6" fmla="*/ 4 w 55"/>
                <a:gd name="T7" fmla="*/ 4 h 25"/>
                <a:gd name="T8" fmla="*/ 8 w 55"/>
                <a:gd name="T9" fmla="*/ 0 h 25"/>
                <a:gd name="T10" fmla="*/ 16 w 55"/>
                <a:gd name="T11" fmla="*/ 0 h 25"/>
                <a:gd name="T12" fmla="*/ 22 w 55"/>
                <a:gd name="T13" fmla="*/ 4 h 25"/>
                <a:gd name="T14" fmla="*/ 34 w 55"/>
                <a:gd name="T15" fmla="*/ 25 h 25"/>
                <a:gd name="T16" fmla="*/ 40 w 55"/>
                <a:gd name="T17" fmla="*/ 30 h 25"/>
                <a:gd name="T18" fmla="*/ 46 w 55"/>
                <a:gd name="T19" fmla="*/ 30 h 25"/>
                <a:gd name="T20" fmla="*/ 52 w 55"/>
                <a:gd name="T21" fmla="*/ 25 h 25"/>
                <a:gd name="T22" fmla="*/ 54 w 55"/>
                <a:gd name="T23" fmla="*/ 12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25"/>
                <a:gd name="T38" fmla="*/ 55 w 55"/>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25">
                  <a:moveTo>
                    <a:pt x="4" y="10"/>
                  </a:moveTo>
                  <a:lnTo>
                    <a:pt x="0" y="20"/>
                  </a:lnTo>
                  <a:lnTo>
                    <a:pt x="4" y="10"/>
                  </a:lnTo>
                  <a:lnTo>
                    <a:pt x="4" y="3"/>
                  </a:lnTo>
                  <a:lnTo>
                    <a:pt x="8" y="0"/>
                  </a:lnTo>
                  <a:lnTo>
                    <a:pt x="16" y="0"/>
                  </a:lnTo>
                  <a:lnTo>
                    <a:pt x="22" y="3"/>
                  </a:lnTo>
                  <a:lnTo>
                    <a:pt x="34" y="20"/>
                  </a:lnTo>
                  <a:lnTo>
                    <a:pt x="40" y="24"/>
                  </a:lnTo>
                  <a:lnTo>
                    <a:pt x="46" y="24"/>
                  </a:lnTo>
                  <a:lnTo>
                    <a:pt x="52" y="20"/>
                  </a:lnTo>
                  <a:lnTo>
                    <a:pt x="54" y="1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22" name="Freeform 133"/>
            <p:cNvSpPr>
              <a:spLocks/>
            </p:cNvSpPr>
            <p:nvPr/>
          </p:nvSpPr>
          <p:spPr bwMode="auto">
            <a:xfrm>
              <a:off x="672" y="2376"/>
              <a:ext cx="49" cy="30"/>
            </a:xfrm>
            <a:custGeom>
              <a:avLst/>
              <a:gdLst>
                <a:gd name="T0" fmla="*/ 48 w 49"/>
                <a:gd name="T1" fmla="*/ 22 h 25"/>
                <a:gd name="T2" fmla="*/ 42 w 49"/>
                <a:gd name="T3" fmla="*/ 29 h 25"/>
                <a:gd name="T4" fmla="*/ 36 w 49"/>
                <a:gd name="T5" fmla="*/ 29 h 25"/>
                <a:gd name="T6" fmla="*/ 30 w 49"/>
                <a:gd name="T7" fmla="*/ 22 h 25"/>
                <a:gd name="T8" fmla="*/ 18 w 49"/>
                <a:gd name="T9" fmla="*/ 7 h 25"/>
                <a:gd name="T10" fmla="*/ 12 w 49"/>
                <a:gd name="T11" fmla="*/ 0 h 25"/>
                <a:gd name="T12" fmla="*/ 4 w 49"/>
                <a:gd name="T13" fmla="*/ 0 h 25"/>
                <a:gd name="T14" fmla="*/ 0 w 49"/>
                <a:gd name="T15" fmla="*/ 7 h 25"/>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5"/>
                <a:gd name="T26" fmla="*/ 49 w 49"/>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5">
                  <a:moveTo>
                    <a:pt x="48" y="18"/>
                  </a:moveTo>
                  <a:lnTo>
                    <a:pt x="42" y="24"/>
                  </a:lnTo>
                  <a:lnTo>
                    <a:pt x="36" y="24"/>
                  </a:lnTo>
                  <a:lnTo>
                    <a:pt x="30" y="18"/>
                  </a:lnTo>
                  <a:lnTo>
                    <a:pt x="18" y="6"/>
                  </a:lnTo>
                  <a:lnTo>
                    <a:pt x="12" y="0"/>
                  </a:lnTo>
                  <a:lnTo>
                    <a:pt x="4" y="0"/>
                  </a:lnTo>
                  <a:lnTo>
                    <a:pt x="0" y="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23" name="Line 134"/>
            <p:cNvSpPr>
              <a:spLocks noChangeShapeType="1"/>
            </p:cNvSpPr>
            <p:nvPr/>
          </p:nvSpPr>
          <p:spPr bwMode="auto">
            <a:xfrm>
              <a:off x="761" y="2332"/>
              <a:ext cx="3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24" name="Freeform 135"/>
            <p:cNvSpPr>
              <a:spLocks/>
            </p:cNvSpPr>
            <p:nvPr/>
          </p:nvSpPr>
          <p:spPr bwMode="auto">
            <a:xfrm>
              <a:off x="755" y="2332"/>
              <a:ext cx="43" cy="59"/>
            </a:xfrm>
            <a:custGeom>
              <a:avLst/>
              <a:gdLst>
                <a:gd name="T0" fmla="*/ 6 w 43"/>
                <a:gd name="T1" fmla="*/ 0 h 49"/>
                <a:gd name="T2" fmla="*/ 2 w 43"/>
                <a:gd name="T3" fmla="*/ 25 h 49"/>
                <a:gd name="T4" fmla="*/ 6 w 43"/>
                <a:gd name="T5" fmla="*/ 22 h 49"/>
                <a:gd name="T6" fmla="*/ 16 w 43"/>
                <a:gd name="T7" fmla="*/ 18 h 49"/>
                <a:gd name="T8" fmla="*/ 24 w 43"/>
                <a:gd name="T9" fmla="*/ 18 h 49"/>
                <a:gd name="T10" fmla="*/ 32 w 43"/>
                <a:gd name="T11" fmla="*/ 22 h 49"/>
                <a:gd name="T12" fmla="*/ 40 w 43"/>
                <a:gd name="T13" fmla="*/ 26 h 49"/>
                <a:gd name="T14" fmla="*/ 42 w 43"/>
                <a:gd name="T15" fmla="*/ 36 h 49"/>
                <a:gd name="T16" fmla="*/ 42 w 43"/>
                <a:gd name="T17" fmla="*/ 41 h 49"/>
                <a:gd name="T18" fmla="*/ 40 w 43"/>
                <a:gd name="T19" fmla="*/ 51 h 49"/>
                <a:gd name="T20" fmla="*/ 32 w 43"/>
                <a:gd name="T21" fmla="*/ 54 h 49"/>
                <a:gd name="T22" fmla="*/ 24 w 43"/>
                <a:gd name="T23" fmla="*/ 58 h 49"/>
                <a:gd name="T24" fmla="*/ 16 w 43"/>
                <a:gd name="T25" fmla="*/ 58 h 49"/>
                <a:gd name="T26" fmla="*/ 6 w 43"/>
                <a:gd name="T27" fmla="*/ 54 h 49"/>
                <a:gd name="T28" fmla="*/ 2 w 43"/>
                <a:gd name="T29" fmla="*/ 52 h 49"/>
                <a:gd name="T30" fmla="*/ 0 w 43"/>
                <a:gd name="T31" fmla="*/ 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49"/>
                <a:gd name="T50" fmla="*/ 43 w 43"/>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49">
                  <a:moveTo>
                    <a:pt x="6" y="0"/>
                  </a:moveTo>
                  <a:lnTo>
                    <a:pt x="2" y="21"/>
                  </a:lnTo>
                  <a:lnTo>
                    <a:pt x="6" y="18"/>
                  </a:lnTo>
                  <a:lnTo>
                    <a:pt x="16" y="15"/>
                  </a:lnTo>
                  <a:lnTo>
                    <a:pt x="24" y="15"/>
                  </a:lnTo>
                  <a:lnTo>
                    <a:pt x="32" y="18"/>
                  </a:lnTo>
                  <a:lnTo>
                    <a:pt x="40" y="22"/>
                  </a:lnTo>
                  <a:lnTo>
                    <a:pt x="42" y="30"/>
                  </a:lnTo>
                  <a:lnTo>
                    <a:pt x="42" y="34"/>
                  </a:lnTo>
                  <a:lnTo>
                    <a:pt x="40" y="42"/>
                  </a:lnTo>
                  <a:lnTo>
                    <a:pt x="32" y="45"/>
                  </a:lnTo>
                  <a:lnTo>
                    <a:pt x="24" y="48"/>
                  </a:lnTo>
                  <a:lnTo>
                    <a:pt x="16" y="48"/>
                  </a:lnTo>
                  <a:lnTo>
                    <a:pt x="6" y="45"/>
                  </a:lnTo>
                  <a:lnTo>
                    <a:pt x="2" y="43"/>
                  </a:lnTo>
                  <a:lnTo>
                    <a:pt x="0" y="3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25" name="Line 136"/>
            <p:cNvSpPr>
              <a:spLocks noChangeShapeType="1"/>
            </p:cNvSpPr>
            <p:nvPr/>
          </p:nvSpPr>
          <p:spPr bwMode="auto">
            <a:xfrm flipV="1">
              <a:off x="825" y="2332"/>
              <a:ext cx="10" cy="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26" name="Freeform 137"/>
            <p:cNvSpPr>
              <a:spLocks/>
            </p:cNvSpPr>
            <p:nvPr/>
          </p:nvSpPr>
          <p:spPr bwMode="auto">
            <a:xfrm>
              <a:off x="814" y="2332"/>
              <a:ext cx="45" cy="59"/>
            </a:xfrm>
            <a:custGeom>
              <a:avLst/>
              <a:gdLst>
                <a:gd name="T0" fmla="*/ 10 w 45"/>
                <a:gd name="T1" fmla="*/ 1 h 49"/>
                <a:gd name="T2" fmla="*/ 4 w 45"/>
                <a:gd name="T3" fmla="*/ 11 h 49"/>
                <a:gd name="T4" fmla="*/ 0 w 45"/>
                <a:gd name="T5" fmla="*/ 25 h 49"/>
                <a:gd name="T6" fmla="*/ 0 w 45"/>
                <a:gd name="T7" fmla="*/ 33 h 49"/>
                <a:gd name="T8" fmla="*/ 4 w 45"/>
                <a:gd name="T9" fmla="*/ 47 h 49"/>
                <a:gd name="T10" fmla="*/ 10 w 45"/>
                <a:gd name="T11" fmla="*/ 54 h 49"/>
                <a:gd name="T12" fmla="*/ 20 w 45"/>
                <a:gd name="T13" fmla="*/ 58 h 49"/>
                <a:gd name="T14" fmla="*/ 26 w 45"/>
                <a:gd name="T15" fmla="*/ 58 h 49"/>
                <a:gd name="T16" fmla="*/ 34 w 45"/>
                <a:gd name="T17" fmla="*/ 54 h 49"/>
                <a:gd name="T18" fmla="*/ 40 w 45"/>
                <a:gd name="T19" fmla="*/ 47 h 49"/>
                <a:gd name="T20" fmla="*/ 44 w 45"/>
                <a:gd name="T21" fmla="*/ 33 h 49"/>
                <a:gd name="T22" fmla="*/ 44 w 45"/>
                <a:gd name="T23" fmla="*/ 25 h 49"/>
                <a:gd name="T24" fmla="*/ 40 w 45"/>
                <a:gd name="T25" fmla="*/ 11 h 49"/>
                <a:gd name="T26" fmla="*/ 34 w 45"/>
                <a:gd name="T27" fmla="*/ 1 h 49"/>
                <a:gd name="T28" fmla="*/ 26 w 45"/>
                <a:gd name="T29" fmla="*/ 0 h 49"/>
                <a:gd name="T30" fmla="*/ 20 w 45"/>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49"/>
                <a:gd name="T50" fmla="*/ 45 w 45"/>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49">
                  <a:moveTo>
                    <a:pt x="10" y="1"/>
                  </a:moveTo>
                  <a:lnTo>
                    <a:pt x="4" y="9"/>
                  </a:lnTo>
                  <a:lnTo>
                    <a:pt x="0" y="21"/>
                  </a:lnTo>
                  <a:lnTo>
                    <a:pt x="0" y="27"/>
                  </a:lnTo>
                  <a:lnTo>
                    <a:pt x="4" y="39"/>
                  </a:lnTo>
                  <a:lnTo>
                    <a:pt x="10" y="45"/>
                  </a:lnTo>
                  <a:lnTo>
                    <a:pt x="20" y="48"/>
                  </a:lnTo>
                  <a:lnTo>
                    <a:pt x="26" y="48"/>
                  </a:lnTo>
                  <a:lnTo>
                    <a:pt x="34" y="45"/>
                  </a:lnTo>
                  <a:lnTo>
                    <a:pt x="40" y="39"/>
                  </a:lnTo>
                  <a:lnTo>
                    <a:pt x="44" y="27"/>
                  </a:lnTo>
                  <a:lnTo>
                    <a:pt x="44" y="21"/>
                  </a:lnTo>
                  <a:lnTo>
                    <a:pt x="40" y="9"/>
                  </a:lnTo>
                  <a:lnTo>
                    <a:pt x="34" y="1"/>
                  </a:lnTo>
                  <a:lnTo>
                    <a:pt x="26" y="0"/>
                  </a:lnTo>
                  <a:lnTo>
                    <a:pt x="2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27" name="Freeform 138"/>
            <p:cNvSpPr>
              <a:spLocks/>
            </p:cNvSpPr>
            <p:nvPr/>
          </p:nvSpPr>
          <p:spPr bwMode="auto">
            <a:xfrm>
              <a:off x="906" y="2332"/>
              <a:ext cx="45" cy="59"/>
            </a:xfrm>
            <a:custGeom>
              <a:avLst/>
              <a:gdLst>
                <a:gd name="T0" fmla="*/ 0 w 45"/>
                <a:gd name="T1" fmla="*/ 58 h 49"/>
                <a:gd name="T2" fmla="*/ 14 w 45"/>
                <a:gd name="T3" fmla="*/ 58 h 49"/>
                <a:gd name="T4" fmla="*/ 4 w 45"/>
                <a:gd name="T5" fmla="*/ 37 h 49"/>
                <a:gd name="T6" fmla="*/ 0 w 45"/>
                <a:gd name="T7" fmla="*/ 26 h 49"/>
                <a:gd name="T8" fmla="*/ 0 w 45"/>
                <a:gd name="T9" fmla="*/ 16 h 49"/>
                <a:gd name="T10" fmla="*/ 4 w 45"/>
                <a:gd name="T11" fmla="*/ 7 h 49"/>
                <a:gd name="T12" fmla="*/ 10 w 45"/>
                <a:gd name="T13" fmla="*/ 1 h 49"/>
                <a:gd name="T14" fmla="*/ 18 w 45"/>
                <a:gd name="T15" fmla="*/ 0 h 49"/>
                <a:gd name="T16" fmla="*/ 26 w 45"/>
                <a:gd name="T17" fmla="*/ 0 h 49"/>
                <a:gd name="T18" fmla="*/ 34 w 45"/>
                <a:gd name="T19" fmla="*/ 1 h 49"/>
                <a:gd name="T20" fmla="*/ 40 w 45"/>
                <a:gd name="T21" fmla="*/ 7 h 49"/>
                <a:gd name="T22" fmla="*/ 44 w 45"/>
                <a:gd name="T23" fmla="*/ 16 h 49"/>
                <a:gd name="T24" fmla="*/ 44 w 45"/>
                <a:gd name="T25" fmla="*/ 26 h 49"/>
                <a:gd name="T26" fmla="*/ 40 w 45"/>
                <a:gd name="T27" fmla="*/ 37 h 49"/>
                <a:gd name="T28" fmla="*/ 32 w 45"/>
                <a:gd name="T29" fmla="*/ 58 h 49"/>
                <a:gd name="T30" fmla="*/ 44 w 45"/>
                <a:gd name="T31" fmla="*/ 58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49"/>
                <a:gd name="T50" fmla="*/ 45 w 45"/>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49">
                  <a:moveTo>
                    <a:pt x="0" y="48"/>
                  </a:moveTo>
                  <a:lnTo>
                    <a:pt x="14" y="48"/>
                  </a:lnTo>
                  <a:lnTo>
                    <a:pt x="4" y="31"/>
                  </a:lnTo>
                  <a:lnTo>
                    <a:pt x="0" y="22"/>
                  </a:lnTo>
                  <a:lnTo>
                    <a:pt x="0" y="13"/>
                  </a:lnTo>
                  <a:lnTo>
                    <a:pt x="4" y="6"/>
                  </a:lnTo>
                  <a:lnTo>
                    <a:pt x="10" y="1"/>
                  </a:lnTo>
                  <a:lnTo>
                    <a:pt x="18" y="0"/>
                  </a:lnTo>
                  <a:lnTo>
                    <a:pt x="26" y="0"/>
                  </a:lnTo>
                  <a:lnTo>
                    <a:pt x="34" y="1"/>
                  </a:lnTo>
                  <a:lnTo>
                    <a:pt x="40" y="6"/>
                  </a:lnTo>
                  <a:lnTo>
                    <a:pt x="44" y="13"/>
                  </a:lnTo>
                  <a:lnTo>
                    <a:pt x="44" y="22"/>
                  </a:lnTo>
                  <a:lnTo>
                    <a:pt x="40" y="31"/>
                  </a:lnTo>
                  <a:lnTo>
                    <a:pt x="32" y="48"/>
                  </a:lnTo>
                  <a:lnTo>
                    <a:pt x="44"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28" name="Freeform 139"/>
            <p:cNvSpPr>
              <a:spLocks/>
            </p:cNvSpPr>
            <p:nvPr/>
          </p:nvSpPr>
          <p:spPr bwMode="auto">
            <a:xfrm>
              <a:off x="3378" y="2068"/>
              <a:ext cx="57" cy="32"/>
            </a:xfrm>
            <a:custGeom>
              <a:avLst/>
              <a:gdLst>
                <a:gd name="T0" fmla="*/ 0 w 57"/>
                <a:gd name="T1" fmla="*/ 22 h 26"/>
                <a:gd name="T2" fmla="*/ 4 w 57"/>
                <a:gd name="T3" fmla="*/ 11 h 26"/>
                <a:gd name="T4" fmla="*/ 4 w 57"/>
                <a:gd name="T5" fmla="*/ 4 h 26"/>
                <a:gd name="T6" fmla="*/ 10 w 57"/>
                <a:gd name="T7" fmla="*/ 0 h 26"/>
                <a:gd name="T8" fmla="*/ 16 w 57"/>
                <a:gd name="T9" fmla="*/ 0 h 26"/>
                <a:gd name="T10" fmla="*/ 22 w 57"/>
                <a:gd name="T11" fmla="*/ 4 h 26"/>
                <a:gd name="T12" fmla="*/ 34 w 57"/>
                <a:gd name="T13" fmla="*/ 22 h 26"/>
                <a:gd name="T14" fmla="*/ 40 w 57"/>
                <a:gd name="T15" fmla="*/ 31 h 26"/>
                <a:gd name="T16" fmla="*/ 46 w 57"/>
                <a:gd name="T17" fmla="*/ 31 h 26"/>
                <a:gd name="T18" fmla="*/ 52 w 57"/>
                <a:gd name="T19" fmla="*/ 22 h 26"/>
                <a:gd name="T20" fmla="*/ 56 w 57"/>
                <a:gd name="T21" fmla="*/ 11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26"/>
                <a:gd name="T35" fmla="*/ 57 w 57"/>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26">
                  <a:moveTo>
                    <a:pt x="0" y="18"/>
                  </a:moveTo>
                  <a:lnTo>
                    <a:pt x="4" y="9"/>
                  </a:lnTo>
                  <a:lnTo>
                    <a:pt x="4" y="3"/>
                  </a:lnTo>
                  <a:lnTo>
                    <a:pt x="10" y="0"/>
                  </a:lnTo>
                  <a:lnTo>
                    <a:pt x="16" y="0"/>
                  </a:lnTo>
                  <a:lnTo>
                    <a:pt x="22" y="3"/>
                  </a:lnTo>
                  <a:lnTo>
                    <a:pt x="34" y="18"/>
                  </a:lnTo>
                  <a:lnTo>
                    <a:pt x="40" y="25"/>
                  </a:lnTo>
                  <a:lnTo>
                    <a:pt x="46" y="25"/>
                  </a:lnTo>
                  <a:lnTo>
                    <a:pt x="52" y="18"/>
                  </a:lnTo>
                  <a:lnTo>
                    <a:pt x="56" y="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29" name="Freeform 140"/>
            <p:cNvSpPr>
              <a:spLocks/>
            </p:cNvSpPr>
            <p:nvPr/>
          </p:nvSpPr>
          <p:spPr bwMode="auto">
            <a:xfrm>
              <a:off x="3382" y="2071"/>
              <a:ext cx="49" cy="30"/>
            </a:xfrm>
            <a:custGeom>
              <a:avLst/>
              <a:gdLst>
                <a:gd name="T0" fmla="*/ 48 w 49"/>
                <a:gd name="T1" fmla="*/ 25 h 25"/>
                <a:gd name="T2" fmla="*/ 42 w 49"/>
                <a:gd name="T3" fmla="*/ 29 h 25"/>
                <a:gd name="T4" fmla="*/ 36 w 49"/>
                <a:gd name="T5" fmla="*/ 29 h 25"/>
                <a:gd name="T6" fmla="*/ 30 w 49"/>
                <a:gd name="T7" fmla="*/ 25 h 25"/>
                <a:gd name="T8" fmla="*/ 18 w 49"/>
                <a:gd name="T9" fmla="*/ 7 h 25"/>
                <a:gd name="T10" fmla="*/ 12 w 49"/>
                <a:gd name="T11" fmla="*/ 0 h 25"/>
                <a:gd name="T12" fmla="*/ 6 w 49"/>
                <a:gd name="T13" fmla="*/ 0 h 25"/>
                <a:gd name="T14" fmla="*/ 0 w 49"/>
                <a:gd name="T15" fmla="*/ 7 h 25"/>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5"/>
                <a:gd name="T26" fmla="*/ 49 w 49"/>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5">
                  <a:moveTo>
                    <a:pt x="48" y="21"/>
                  </a:moveTo>
                  <a:lnTo>
                    <a:pt x="42" y="24"/>
                  </a:lnTo>
                  <a:lnTo>
                    <a:pt x="36" y="24"/>
                  </a:lnTo>
                  <a:lnTo>
                    <a:pt x="30" y="21"/>
                  </a:lnTo>
                  <a:lnTo>
                    <a:pt x="18" y="6"/>
                  </a:lnTo>
                  <a:lnTo>
                    <a:pt x="12" y="0"/>
                  </a:lnTo>
                  <a:lnTo>
                    <a:pt x="6" y="0"/>
                  </a:lnTo>
                  <a:lnTo>
                    <a:pt x="0" y="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30" name="Freeform 141"/>
            <p:cNvSpPr>
              <a:spLocks/>
            </p:cNvSpPr>
            <p:nvPr/>
          </p:nvSpPr>
          <p:spPr bwMode="auto">
            <a:xfrm>
              <a:off x="3378" y="2085"/>
              <a:ext cx="57" cy="30"/>
            </a:xfrm>
            <a:custGeom>
              <a:avLst/>
              <a:gdLst>
                <a:gd name="T0" fmla="*/ 4 w 57"/>
                <a:gd name="T1" fmla="*/ 11 h 25"/>
                <a:gd name="T2" fmla="*/ 0 w 57"/>
                <a:gd name="T3" fmla="*/ 22 h 25"/>
                <a:gd name="T4" fmla="*/ 4 w 57"/>
                <a:gd name="T5" fmla="*/ 11 h 25"/>
                <a:gd name="T6" fmla="*/ 4 w 57"/>
                <a:gd name="T7" fmla="*/ 7 h 25"/>
                <a:gd name="T8" fmla="*/ 10 w 57"/>
                <a:gd name="T9" fmla="*/ 0 h 25"/>
                <a:gd name="T10" fmla="*/ 16 w 57"/>
                <a:gd name="T11" fmla="*/ 0 h 25"/>
                <a:gd name="T12" fmla="*/ 22 w 57"/>
                <a:gd name="T13" fmla="*/ 7 h 25"/>
                <a:gd name="T14" fmla="*/ 34 w 57"/>
                <a:gd name="T15" fmla="*/ 22 h 25"/>
                <a:gd name="T16" fmla="*/ 40 w 57"/>
                <a:gd name="T17" fmla="*/ 29 h 25"/>
                <a:gd name="T18" fmla="*/ 46 w 57"/>
                <a:gd name="T19" fmla="*/ 29 h 25"/>
                <a:gd name="T20" fmla="*/ 52 w 57"/>
                <a:gd name="T21" fmla="*/ 22 h 25"/>
                <a:gd name="T22" fmla="*/ 56 w 57"/>
                <a:gd name="T23" fmla="*/ 1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
                <a:gd name="T37" fmla="*/ 0 h 25"/>
                <a:gd name="T38" fmla="*/ 57 w 57"/>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 h="25">
                  <a:moveTo>
                    <a:pt x="4" y="9"/>
                  </a:moveTo>
                  <a:lnTo>
                    <a:pt x="0" y="18"/>
                  </a:lnTo>
                  <a:lnTo>
                    <a:pt x="4" y="9"/>
                  </a:lnTo>
                  <a:lnTo>
                    <a:pt x="4" y="6"/>
                  </a:lnTo>
                  <a:lnTo>
                    <a:pt x="10" y="0"/>
                  </a:lnTo>
                  <a:lnTo>
                    <a:pt x="16" y="0"/>
                  </a:lnTo>
                  <a:lnTo>
                    <a:pt x="22" y="6"/>
                  </a:lnTo>
                  <a:lnTo>
                    <a:pt x="34" y="18"/>
                  </a:lnTo>
                  <a:lnTo>
                    <a:pt x="40" y="24"/>
                  </a:lnTo>
                  <a:lnTo>
                    <a:pt x="46" y="24"/>
                  </a:lnTo>
                  <a:lnTo>
                    <a:pt x="52" y="18"/>
                  </a:lnTo>
                  <a:lnTo>
                    <a:pt x="56" y="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31" name="Freeform 142"/>
            <p:cNvSpPr>
              <a:spLocks/>
            </p:cNvSpPr>
            <p:nvPr/>
          </p:nvSpPr>
          <p:spPr bwMode="auto">
            <a:xfrm>
              <a:off x="3382" y="2089"/>
              <a:ext cx="49" cy="30"/>
            </a:xfrm>
            <a:custGeom>
              <a:avLst/>
              <a:gdLst>
                <a:gd name="T0" fmla="*/ 48 w 49"/>
                <a:gd name="T1" fmla="*/ 24 h 25"/>
                <a:gd name="T2" fmla="*/ 42 w 49"/>
                <a:gd name="T3" fmla="*/ 29 h 25"/>
                <a:gd name="T4" fmla="*/ 36 w 49"/>
                <a:gd name="T5" fmla="*/ 29 h 25"/>
                <a:gd name="T6" fmla="*/ 30 w 49"/>
                <a:gd name="T7" fmla="*/ 24 h 25"/>
                <a:gd name="T8" fmla="*/ 18 w 49"/>
                <a:gd name="T9" fmla="*/ 4 h 25"/>
                <a:gd name="T10" fmla="*/ 12 w 49"/>
                <a:gd name="T11" fmla="*/ 0 h 25"/>
                <a:gd name="T12" fmla="*/ 6 w 49"/>
                <a:gd name="T13" fmla="*/ 0 h 25"/>
                <a:gd name="T14" fmla="*/ 0 w 49"/>
                <a:gd name="T15" fmla="*/ 4 h 25"/>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5"/>
                <a:gd name="T26" fmla="*/ 49 w 49"/>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5">
                  <a:moveTo>
                    <a:pt x="48" y="20"/>
                  </a:moveTo>
                  <a:lnTo>
                    <a:pt x="42" y="24"/>
                  </a:lnTo>
                  <a:lnTo>
                    <a:pt x="36" y="24"/>
                  </a:lnTo>
                  <a:lnTo>
                    <a:pt x="30" y="20"/>
                  </a:lnTo>
                  <a:lnTo>
                    <a:pt x="18" y="3"/>
                  </a:lnTo>
                  <a:lnTo>
                    <a:pt x="12" y="0"/>
                  </a:lnTo>
                  <a:lnTo>
                    <a:pt x="6" y="0"/>
                  </a:lnTo>
                  <a:lnTo>
                    <a:pt x="0" y="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32" name="Freeform 143"/>
            <p:cNvSpPr>
              <a:spLocks/>
            </p:cNvSpPr>
            <p:nvPr/>
          </p:nvSpPr>
          <p:spPr bwMode="auto">
            <a:xfrm>
              <a:off x="3464" y="2043"/>
              <a:ext cx="45" cy="60"/>
            </a:xfrm>
            <a:custGeom>
              <a:avLst/>
              <a:gdLst>
                <a:gd name="T0" fmla="*/ 6 w 45"/>
                <a:gd name="T1" fmla="*/ 0 h 50"/>
                <a:gd name="T2" fmla="*/ 40 w 45"/>
                <a:gd name="T3" fmla="*/ 0 h 50"/>
                <a:gd name="T4" fmla="*/ 20 w 45"/>
                <a:gd name="T5" fmla="*/ 22 h 50"/>
                <a:gd name="T6" fmla="*/ 30 w 45"/>
                <a:gd name="T7" fmla="*/ 22 h 50"/>
                <a:gd name="T8" fmla="*/ 36 w 45"/>
                <a:gd name="T9" fmla="*/ 25 h 50"/>
                <a:gd name="T10" fmla="*/ 40 w 45"/>
                <a:gd name="T11" fmla="*/ 26 h 50"/>
                <a:gd name="T12" fmla="*/ 44 w 45"/>
                <a:gd name="T13" fmla="*/ 36 h 50"/>
                <a:gd name="T14" fmla="*/ 44 w 45"/>
                <a:gd name="T15" fmla="*/ 42 h 50"/>
                <a:gd name="T16" fmla="*/ 40 w 45"/>
                <a:gd name="T17" fmla="*/ 50 h 50"/>
                <a:gd name="T18" fmla="*/ 34 w 45"/>
                <a:gd name="T19" fmla="*/ 56 h 50"/>
                <a:gd name="T20" fmla="*/ 24 w 45"/>
                <a:gd name="T21" fmla="*/ 59 h 50"/>
                <a:gd name="T22" fmla="*/ 16 w 45"/>
                <a:gd name="T23" fmla="*/ 59 h 50"/>
                <a:gd name="T24" fmla="*/ 6 w 45"/>
                <a:gd name="T25" fmla="*/ 56 h 50"/>
                <a:gd name="T26" fmla="*/ 4 w 45"/>
                <a:gd name="T27" fmla="*/ 53 h 50"/>
                <a:gd name="T28" fmla="*/ 0 w 45"/>
                <a:gd name="T29" fmla="*/ 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50"/>
                <a:gd name="T47" fmla="*/ 45 w 45"/>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50">
                  <a:moveTo>
                    <a:pt x="6" y="0"/>
                  </a:moveTo>
                  <a:lnTo>
                    <a:pt x="40" y="0"/>
                  </a:lnTo>
                  <a:lnTo>
                    <a:pt x="20" y="18"/>
                  </a:lnTo>
                  <a:lnTo>
                    <a:pt x="30" y="18"/>
                  </a:lnTo>
                  <a:lnTo>
                    <a:pt x="36" y="21"/>
                  </a:lnTo>
                  <a:lnTo>
                    <a:pt x="40" y="22"/>
                  </a:lnTo>
                  <a:lnTo>
                    <a:pt x="44" y="30"/>
                  </a:lnTo>
                  <a:lnTo>
                    <a:pt x="44" y="35"/>
                  </a:lnTo>
                  <a:lnTo>
                    <a:pt x="40" y="42"/>
                  </a:lnTo>
                  <a:lnTo>
                    <a:pt x="34" y="47"/>
                  </a:lnTo>
                  <a:lnTo>
                    <a:pt x="24" y="49"/>
                  </a:lnTo>
                  <a:lnTo>
                    <a:pt x="16" y="49"/>
                  </a:lnTo>
                  <a:lnTo>
                    <a:pt x="6" y="47"/>
                  </a:lnTo>
                  <a:lnTo>
                    <a:pt x="4" y="44"/>
                  </a:lnTo>
                  <a:lnTo>
                    <a:pt x="0" y="3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33" name="Line 144"/>
            <p:cNvSpPr>
              <a:spLocks noChangeShapeType="1"/>
            </p:cNvSpPr>
            <p:nvPr/>
          </p:nvSpPr>
          <p:spPr bwMode="auto">
            <a:xfrm flipV="1">
              <a:off x="3535" y="2043"/>
              <a:ext cx="10" cy="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34" name="Freeform 145"/>
            <p:cNvSpPr>
              <a:spLocks/>
            </p:cNvSpPr>
            <p:nvPr/>
          </p:nvSpPr>
          <p:spPr bwMode="auto">
            <a:xfrm>
              <a:off x="3524" y="2043"/>
              <a:ext cx="45" cy="60"/>
            </a:xfrm>
            <a:custGeom>
              <a:avLst/>
              <a:gdLst>
                <a:gd name="T0" fmla="*/ 10 w 45"/>
                <a:gd name="T1" fmla="*/ 4 h 50"/>
                <a:gd name="T2" fmla="*/ 4 w 45"/>
                <a:gd name="T3" fmla="*/ 11 h 50"/>
                <a:gd name="T4" fmla="*/ 0 w 45"/>
                <a:gd name="T5" fmla="*/ 25 h 50"/>
                <a:gd name="T6" fmla="*/ 0 w 45"/>
                <a:gd name="T7" fmla="*/ 32 h 50"/>
                <a:gd name="T8" fmla="*/ 4 w 45"/>
                <a:gd name="T9" fmla="*/ 47 h 50"/>
                <a:gd name="T10" fmla="*/ 10 w 45"/>
                <a:gd name="T11" fmla="*/ 56 h 50"/>
                <a:gd name="T12" fmla="*/ 20 w 45"/>
                <a:gd name="T13" fmla="*/ 59 h 50"/>
                <a:gd name="T14" fmla="*/ 26 w 45"/>
                <a:gd name="T15" fmla="*/ 59 h 50"/>
                <a:gd name="T16" fmla="*/ 36 w 45"/>
                <a:gd name="T17" fmla="*/ 56 h 50"/>
                <a:gd name="T18" fmla="*/ 40 w 45"/>
                <a:gd name="T19" fmla="*/ 47 h 50"/>
                <a:gd name="T20" fmla="*/ 44 w 45"/>
                <a:gd name="T21" fmla="*/ 32 h 50"/>
                <a:gd name="T22" fmla="*/ 44 w 45"/>
                <a:gd name="T23" fmla="*/ 25 h 50"/>
                <a:gd name="T24" fmla="*/ 40 w 45"/>
                <a:gd name="T25" fmla="*/ 11 h 50"/>
                <a:gd name="T26" fmla="*/ 36 w 45"/>
                <a:gd name="T27" fmla="*/ 4 h 50"/>
                <a:gd name="T28" fmla="*/ 26 w 45"/>
                <a:gd name="T29" fmla="*/ 0 h 50"/>
                <a:gd name="T30" fmla="*/ 20 w 45"/>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50"/>
                <a:gd name="T50" fmla="*/ 45 w 45"/>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50">
                  <a:moveTo>
                    <a:pt x="10" y="3"/>
                  </a:moveTo>
                  <a:lnTo>
                    <a:pt x="4" y="9"/>
                  </a:lnTo>
                  <a:lnTo>
                    <a:pt x="0" y="21"/>
                  </a:lnTo>
                  <a:lnTo>
                    <a:pt x="0" y="27"/>
                  </a:lnTo>
                  <a:lnTo>
                    <a:pt x="4" y="39"/>
                  </a:lnTo>
                  <a:lnTo>
                    <a:pt x="10" y="47"/>
                  </a:lnTo>
                  <a:lnTo>
                    <a:pt x="20" y="49"/>
                  </a:lnTo>
                  <a:lnTo>
                    <a:pt x="26" y="49"/>
                  </a:lnTo>
                  <a:lnTo>
                    <a:pt x="36" y="47"/>
                  </a:lnTo>
                  <a:lnTo>
                    <a:pt x="40" y="39"/>
                  </a:lnTo>
                  <a:lnTo>
                    <a:pt x="44" y="27"/>
                  </a:lnTo>
                  <a:lnTo>
                    <a:pt x="44" y="21"/>
                  </a:lnTo>
                  <a:lnTo>
                    <a:pt x="40" y="9"/>
                  </a:lnTo>
                  <a:lnTo>
                    <a:pt x="36" y="3"/>
                  </a:lnTo>
                  <a:lnTo>
                    <a:pt x="26" y="0"/>
                  </a:lnTo>
                  <a:lnTo>
                    <a:pt x="2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35" name="Freeform 146"/>
            <p:cNvSpPr>
              <a:spLocks/>
            </p:cNvSpPr>
            <p:nvPr/>
          </p:nvSpPr>
          <p:spPr bwMode="auto">
            <a:xfrm>
              <a:off x="3619" y="2043"/>
              <a:ext cx="43" cy="60"/>
            </a:xfrm>
            <a:custGeom>
              <a:avLst/>
              <a:gdLst>
                <a:gd name="T0" fmla="*/ 0 w 43"/>
                <a:gd name="T1" fmla="*/ 59 h 50"/>
                <a:gd name="T2" fmla="*/ 12 w 43"/>
                <a:gd name="T3" fmla="*/ 59 h 50"/>
                <a:gd name="T4" fmla="*/ 2 w 43"/>
                <a:gd name="T5" fmla="*/ 40 h 50"/>
                <a:gd name="T6" fmla="*/ 0 w 43"/>
                <a:gd name="T7" fmla="*/ 26 h 50"/>
                <a:gd name="T8" fmla="*/ 0 w 43"/>
                <a:gd name="T9" fmla="*/ 16 h 50"/>
                <a:gd name="T10" fmla="*/ 2 w 43"/>
                <a:gd name="T11" fmla="*/ 8 h 50"/>
                <a:gd name="T12" fmla="*/ 8 w 43"/>
                <a:gd name="T13" fmla="*/ 4 h 50"/>
                <a:gd name="T14" fmla="*/ 18 w 43"/>
                <a:gd name="T15" fmla="*/ 0 h 50"/>
                <a:gd name="T16" fmla="*/ 24 w 43"/>
                <a:gd name="T17" fmla="*/ 0 h 50"/>
                <a:gd name="T18" fmla="*/ 32 w 43"/>
                <a:gd name="T19" fmla="*/ 4 h 50"/>
                <a:gd name="T20" fmla="*/ 40 w 43"/>
                <a:gd name="T21" fmla="*/ 8 h 50"/>
                <a:gd name="T22" fmla="*/ 42 w 43"/>
                <a:gd name="T23" fmla="*/ 16 h 50"/>
                <a:gd name="T24" fmla="*/ 42 w 43"/>
                <a:gd name="T25" fmla="*/ 26 h 50"/>
                <a:gd name="T26" fmla="*/ 40 w 43"/>
                <a:gd name="T27" fmla="*/ 40 h 50"/>
                <a:gd name="T28" fmla="*/ 30 w 43"/>
                <a:gd name="T29" fmla="*/ 59 h 50"/>
                <a:gd name="T30" fmla="*/ 42 w 43"/>
                <a:gd name="T31" fmla="*/ 59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50"/>
                <a:gd name="T50" fmla="*/ 43 w 43"/>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50">
                  <a:moveTo>
                    <a:pt x="0" y="49"/>
                  </a:moveTo>
                  <a:lnTo>
                    <a:pt x="12" y="49"/>
                  </a:lnTo>
                  <a:lnTo>
                    <a:pt x="2" y="33"/>
                  </a:lnTo>
                  <a:lnTo>
                    <a:pt x="0" y="22"/>
                  </a:lnTo>
                  <a:lnTo>
                    <a:pt x="0" y="13"/>
                  </a:lnTo>
                  <a:lnTo>
                    <a:pt x="2" y="7"/>
                  </a:lnTo>
                  <a:lnTo>
                    <a:pt x="8" y="3"/>
                  </a:lnTo>
                  <a:lnTo>
                    <a:pt x="18" y="0"/>
                  </a:lnTo>
                  <a:lnTo>
                    <a:pt x="24" y="0"/>
                  </a:lnTo>
                  <a:lnTo>
                    <a:pt x="32" y="3"/>
                  </a:lnTo>
                  <a:lnTo>
                    <a:pt x="40" y="7"/>
                  </a:lnTo>
                  <a:lnTo>
                    <a:pt x="42" y="13"/>
                  </a:lnTo>
                  <a:lnTo>
                    <a:pt x="42" y="22"/>
                  </a:lnTo>
                  <a:lnTo>
                    <a:pt x="40" y="33"/>
                  </a:lnTo>
                  <a:lnTo>
                    <a:pt x="30" y="49"/>
                  </a:lnTo>
                  <a:lnTo>
                    <a:pt x="42" y="4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36" name="Freeform 147"/>
            <p:cNvSpPr>
              <a:spLocks/>
            </p:cNvSpPr>
            <p:nvPr/>
          </p:nvSpPr>
          <p:spPr bwMode="auto">
            <a:xfrm>
              <a:off x="3343" y="2359"/>
              <a:ext cx="39" cy="60"/>
            </a:xfrm>
            <a:custGeom>
              <a:avLst/>
              <a:gdLst>
                <a:gd name="T0" fmla="*/ 0 w 39"/>
                <a:gd name="T1" fmla="*/ 0 h 50"/>
                <a:gd name="T2" fmla="*/ 0 w 39"/>
                <a:gd name="T3" fmla="*/ 59 h 50"/>
                <a:gd name="T4" fmla="*/ 38 w 39"/>
                <a:gd name="T5" fmla="*/ 59 h 50"/>
                <a:gd name="T6" fmla="*/ 0 60000 65536"/>
                <a:gd name="T7" fmla="*/ 0 60000 65536"/>
                <a:gd name="T8" fmla="*/ 0 60000 65536"/>
                <a:gd name="T9" fmla="*/ 0 w 39"/>
                <a:gd name="T10" fmla="*/ 0 h 50"/>
                <a:gd name="T11" fmla="*/ 39 w 39"/>
                <a:gd name="T12" fmla="*/ 50 h 50"/>
              </a:gdLst>
              <a:ahLst/>
              <a:cxnLst>
                <a:cxn ang="T6">
                  <a:pos x="T0" y="T1"/>
                </a:cxn>
                <a:cxn ang="T7">
                  <a:pos x="T2" y="T3"/>
                </a:cxn>
                <a:cxn ang="T8">
                  <a:pos x="T4" y="T5"/>
                </a:cxn>
              </a:cxnLst>
              <a:rect l="T9" t="T10" r="T11" b="T12"/>
              <a:pathLst>
                <a:path w="39" h="50">
                  <a:moveTo>
                    <a:pt x="0" y="0"/>
                  </a:moveTo>
                  <a:lnTo>
                    <a:pt x="0" y="49"/>
                  </a:lnTo>
                  <a:lnTo>
                    <a:pt x="38" y="4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37" name="Line 148"/>
            <p:cNvSpPr>
              <a:spLocks noChangeShapeType="1"/>
            </p:cNvSpPr>
            <p:nvPr/>
          </p:nvSpPr>
          <p:spPr bwMode="auto">
            <a:xfrm>
              <a:off x="3419" y="2383"/>
              <a:ext cx="5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38" name="Line 149"/>
            <p:cNvSpPr>
              <a:spLocks noChangeShapeType="1"/>
            </p:cNvSpPr>
            <p:nvPr/>
          </p:nvSpPr>
          <p:spPr bwMode="auto">
            <a:xfrm flipH="1">
              <a:off x="3419" y="2401"/>
              <a:ext cx="5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39" name="Freeform 150"/>
            <p:cNvSpPr>
              <a:spLocks/>
            </p:cNvSpPr>
            <p:nvPr/>
          </p:nvSpPr>
          <p:spPr bwMode="auto">
            <a:xfrm>
              <a:off x="3520" y="2359"/>
              <a:ext cx="41" cy="60"/>
            </a:xfrm>
            <a:custGeom>
              <a:avLst/>
              <a:gdLst>
                <a:gd name="T0" fmla="*/ 0 w 41"/>
                <a:gd name="T1" fmla="*/ 0 h 50"/>
                <a:gd name="T2" fmla="*/ 8 w 41"/>
                <a:gd name="T3" fmla="*/ 0 h 50"/>
                <a:gd name="T4" fmla="*/ 14 w 41"/>
                <a:gd name="T5" fmla="*/ 1 h 50"/>
                <a:gd name="T6" fmla="*/ 16 w 41"/>
                <a:gd name="T7" fmla="*/ 5 h 50"/>
                <a:gd name="T8" fmla="*/ 40 w 41"/>
                <a:gd name="T9" fmla="*/ 59 h 50"/>
                <a:gd name="T10" fmla="*/ 0 60000 65536"/>
                <a:gd name="T11" fmla="*/ 0 60000 65536"/>
                <a:gd name="T12" fmla="*/ 0 60000 65536"/>
                <a:gd name="T13" fmla="*/ 0 60000 65536"/>
                <a:gd name="T14" fmla="*/ 0 60000 65536"/>
                <a:gd name="T15" fmla="*/ 0 w 41"/>
                <a:gd name="T16" fmla="*/ 0 h 50"/>
                <a:gd name="T17" fmla="*/ 41 w 41"/>
                <a:gd name="T18" fmla="*/ 50 h 50"/>
              </a:gdLst>
              <a:ahLst/>
              <a:cxnLst>
                <a:cxn ang="T10">
                  <a:pos x="T0" y="T1"/>
                </a:cxn>
                <a:cxn ang="T11">
                  <a:pos x="T2" y="T3"/>
                </a:cxn>
                <a:cxn ang="T12">
                  <a:pos x="T4" y="T5"/>
                </a:cxn>
                <a:cxn ang="T13">
                  <a:pos x="T6" y="T7"/>
                </a:cxn>
                <a:cxn ang="T14">
                  <a:pos x="T8" y="T9"/>
                </a:cxn>
              </a:cxnLst>
              <a:rect l="T15" t="T16" r="T17" b="T18"/>
              <a:pathLst>
                <a:path w="41" h="50">
                  <a:moveTo>
                    <a:pt x="0" y="0"/>
                  </a:moveTo>
                  <a:lnTo>
                    <a:pt x="8" y="0"/>
                  </a:lnTo>
                  <a:lnTo>
                    <a:pt x="14" y="1"/>
                  </a:lnTo>
                  <a:lnTo>
                    <a:pt x="16" y="4"/>
                  </a:lnTo>
                  <a:lnTo>
                    <a:pt x="40" y="4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40" name="Line 151"/>
            <p:cNvSpPr>
              <a:spLocks noChangeShapeType="1"/>
            </p:cNvSpPr>
            <p:nvPr/>
          </p:nvSpPr>
          <p:spPr bwMode="auto">
            <a:xfrm flipV="1">
              <a:off x="3525" y="2380"/>
              <a:ext cx="18" cy="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41" name="Line 152"/>
            <p:cNvSpPr>
              <a:spLocks noChangeShapeType="1"/>
            </p:cNvSpPr>
            <p:nvPr/>
          </p:nvSpPr>
          <p:spPr bwMode="auto">
            <a:xfrm flipV="1">
              <a:off x="3588" y="2349"/>
              <a:ext cx="56" cy="8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42" name="Freeform 153"/>
            <p:cNvSpPr>
              <a:spLocks/>
            </p:cNvSpPr>
            <p:nvPr/>
          </p:nvSpPr>
          <p:spPr bwMode="auto">
            <a:xfrm>
              <a:off x="3657" y="2359"/>
              <a:ext cx="43" cy="60"/>
            </a:xfrm>
            <a:custGeom>
              <a:avLst/>
              <a:gdLst>
                <a:gd name="T0" fmla="*/ 6 w 43"/>
                <a:gd name="T1" fmla="*/ 0 h 50"/>
                <a:gd name="T2" fmla="*/ 40 w 43"/>
                <a:gd name="T3" fmla="*/ 0 h 50"/>
                <a:gd name="T4" fmla="*/ 22 w 43"/>
                <a:gd name="T5" fmla="*/ 22 h 50"/>
                <a:gd name="T6" fmla="*/ 30 w 43"/>
                <a:gd name="T7" fmla="*/ 22 h 50"/>
                <a:gd name="T8" fmla="*/ 38 w 43"/>
                <a:gd name="T9" fmla="*/ 23 h 50"/>
                <a:gd name="T10" fmla="*/ 40 w 43"/>
                <a:gd name="T11" fmla="*/ 26 h 50"/>
                <a:gd name="T12" fmla="*/ 42 w 43"/>
                <a:gd name="T13" fmla="*/ 36 h 50"/>
                <a:gd name="T14" fmla="*/ 42 w 43"/>
                <a:gd name="T15" fmla="*/ 42 h 50"/>
                <a:gd name="T16" fmla="*/ 40 w 43"/>
                <a:gd name="T17" fmla="*/ 49 h 50"/>
                <a:gd name="T18" fmla="*/ 34 w 43"/>
                <a:gd name="T19" fmla="*/ 56 h 50"/>
                <a:gd name="T20" fmla="*/ 24 w 43"/>
                <a:gd name="T21" fmla="*/ 59 h 50"/>
                <a:gd name="T22" fmla="*/ 14 w 43"/>
                <a:gd name="T23" fmla="*/ 59 h 50"/>
                <a:gd name="T24" fmla="*/ 6 w 43"/>
                <a:gd name="T25" fmla="*/ 56 h 50"/>
                <a:gd name="T26" fmla="*/ 2 w 43"/>
                <a:gd name="T27" fmla="*/ 53 h 50"/>
                <a:gd name="T28" fmla="*/ 0 w 43"/>
                <a:gd name="T29" fmla="*/ 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50"/>
                <a:gd name="T47" fmla="*/ 43 w 43"/>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50">
                  <a:moveTo>
                    <a:pt x="6" y="0"/>
                  </a:moveTo>
                  <a:lnTo>
                    <a:pt x="40" y="0"/>
                  </a:lnTo>
                  <a:lnTo>
                    <a:pt x="22" y="18"/>
                  </a:lnTo>
                  <a:lnTo>
                    <a:pt x="30" y="18"/>
                  </a:lnTo>
                  <a:lnTo>
                    <a:pt x="38" y="19"/>
                  </a:lnTo>
                  <a:lnTo>
                    <a:pt x="40" y="22"/>
                  </a:lnTo>
                  <a:lnTo>
                    <a:pt x="42" y="30"/>
                  </a:lnTo>
                  <a:lnTo>
                    <a:pt x="42" y="35"/>
                  </a:lnTo>
                  <a:lnTo>
                    <a:pt x="40" y="41"/>
                  </a:lnTo>
                  <a:lnTo>
                    <a:pt x="34" y="47"/>
                  </a:lnTo>
                  <a:lnTo>
                    <a:pt x="24" y="49"/>
                  </a:lnTo>
                  <a:lnTo>
                    <a:pt x="14" y="49"/>
                  </a:lnTo>
                  <a:lnTo>
                    <a:pt x="6" y="47"/>
                  </a:lnTo>
                  <a:lnTo>
                    <a:pt x="2" y="44"/>
                  </a:lnTo>
                  <a:lnTo>
                    <a:pt x="0" y="3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43" name="Freeform 154"/>
            <p:cNvSpPr>
              <a:spLocks/>
            </p:cNvSpPr>
            <p:nvPr/>
          </p:nvSpPr>
          <p:spPr bwMode="auto">
            <a:xfrm>
              <a:off x="3718" y="2412"/>
              <a:ext cx="33" cy="31"/>
            </a:xfrm>
            <a:custGeom>
              <a:avLst/>
              <a:gdLst>
                <a:gd name="T0" fmla="*/ 10 w 33"/>
                <a:gd name="T1" fmla="*/ 0 h 26"/>
                <a:gd name="T2" fmla="*/ 0 w 33"/>
                <a:gd name="T3" fmla="*/ 19 h 26"/>
                <a:gd name="T4" fmla="*/ 10 w 33"/>
                <a:gd name="T5" fmla="*/ 30 h 26"/>
                <a:gd name="T6" fmla="*/ 32 w 33"/>
                <a:gd name="T7" fmla="*/ 19 h 26"/>
                <a:gd name="T8" fmla="*/ 0 60000 65536"/>
                <a:gd name="T9" fmla="*/ 0 60000 65536"/>
                <a:gd name="T10" fmla="*/ 0 60000 65536"/>
                <a:gd name="T11" fmla="*/ 0 60000 65536"/>
                <a:gd name="T12" fmla="*/ 0 w 33"/>
                <a:gd name="T13" fmla="*/ 0 h 26"/>
                <a:gd name="T14" fmla="*/ 33 w 33"/>
                <a:gd name="T15" fmla="*/ 26 h 26"/>
              </a:gdLst>
              <a:ahLst/>
              <a:cxnLst>
                <a:cxn ang="T8">
                  <a:pos x="T0" y="T1"/>
                </a:cxn>
                <a:cxn ang="T9">
                  <a:pos x="T2" y="T3"/>
                </a:cxn>
                <a:cxn ang="T10">
                  <a:pos x="T4" y="T5"/>
                </a:cxn>
                <a:cxn ang="T11">
                  <a:pos x="T6" y="T7"/>
                </a:cxn>
              </a:cxnLst>
              <a:rect l="T12" t="T13" r="T14" b="T15"/>
              <a:pathLst>
                <a:path w="33" h="26">
                  <a:moveTo>
                    <a:pt x="10" y="0"/>
                  </a:moveTo>
                  <a:lnTo>
                    <a:pt x="0" y="16"/>
                  </a:lnTo>
                  <a:lnTo>
                    <a:pt x="10" y="25"/>
                  </a:lnTo>
                  <a:lnTo>
                    <a:pt x="32" y="1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44" name="Line 155"/>
            <p:cNvSpPr>
              <a:spLocks noChangeShapeType="1"/>
            </p:cNvSpPr>
            <p:nvPr/>
          </p:nvSpPr>
          <p:spPr bwMode="auto">
            <a:xfrm flipV="1">
              <a:off x="3787" y="2379"/>
              <a:ext cx="2" cy="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45" name="Freeform 156"/>
            <p:cNvSpPr>
              <a:spLocks/>
            </p:cNvSpPr>
            <p:nvPr/>
          </p:nvSpPr>
          <p:spPr bwMode="auto">
            <a:xfrm>
              <a:off x="3748" y="2359"/>
              <a:ext cx="41" cy="60"/>
            </a:xfrm>
            <a:custGeom>
              <a:avLst/>
              <a:gdLst>
                <a:gd name="T0" fmla="*/ 38 w 41"/>
                <a:gd name="T1" fmla="*/ 26 h 50"/>
                <a:gd name="T2" fmla="*/ 30 w 41"/>
                <a:gd name="T3" fmla="*/ 32 h 50"/>
                <a:gd name="T4" fmla="*/ 22 w 41"/>
                <a:gd name="T5" fmla="*/ 36 h 50"/>
                <a:gd name="T6" fmla="*/ 18 w 41"/>
                <a:gd name="T7" fmla="*/ 36 h 50"/>
                <a:gd name="T8" fmla="*/ 10 w 41"/>
                <a:gd name="T9" fmla="*/ 32 h 50"/>
                <a:gd name="T10" fmla="*/ 2 w 41"/>
                <a:gd name="T11" fmla="*/ 26 h 50"/>
                <a:gd name="T12" fmla="*/ 0 w 41"/>
                <a:gd name="T13" fmla="*/ 19 h 50"/>
                <a:gd name="T14" fmla="*/ 0 w 41"/>
                <a:gd name="T15" fmla="*/ 16 h 50"/>
                <a:gd name="T16" fmla="*/ 2 w 41"/>
                <a:gd name="T17" fmla="*/ 8 h 50"/>
                <a:gd name="T18" fmla="*/ 10 w 41"/>
                <a:gd name="T19" fmla="*/ 1 h 50"/>
                <a:gd name="T20" fmla="*/ 18 w 41"/>
                <a:gd name="T21" fmla="*/ 0 h 50"/>
                <a:gd name="T22" fmla="*/ 22 w 41"/>
                <a:gd name="T23" fmla="*/ 0 h 50"/>
                <a:gd name="T24" fmla="*/ 30 w 41"/>
                <a:gd name="T25" fmla="*/ 1 h 50"/>
                <a:gd name="T26" fmla="*/ 38 w 41"/>
                <a:gd name="T27" fmla="*/ 8 h 50"/>
                <a:gd name="T28" fmla="*/ 40 w 41"/>
                <a:gd name="T29" fmla="*/ 19 h 50"/>
                <a:gd name="T30" fmla="*/ 40 w 41"/>
                <a:gd name="T31" fmla="*/ 32 h 50"/>
                <a:gd name="T32" fmla="*/ 38 w 41"/>
                <a:gd name="T33" fmla="*/ 47 h 50"/>
                <a:gd name="T34" fmla="*/ 30 w 41"/>
                <a:gd name="T35" fmla="*/ 56 h 50"/>
                <a:gd name="T36" fmla="*/ 22 w 41"/>
                <a:gd name="T37" fmla="*/ 59 h 50"/>
                <a:gd name="T38" fmla="*/ 16 w 41"/>
                <a:gd name="T39" fmla="*/ 59 h 50"/>
                <a:gd name="T40" fmla="*/ 6 w 41"/>
                <a:gd name="T41" fmla="*/ 56 h 50"/>
                <a:gd name="T42" fmla="*/ 2 w 41"/>
                <a:gd name="T43" fmla="*/ 49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50"/>
                <a:gd name="T68" fmla="*/ 41 w 41"/>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50">
                  <a:moveTo>
                    <a:pt x="38" y="22"/>
                  </a:moveTo>
                  <a:lnTo>
                    <a:pt x="30" y="27"/>
                  </a:lnTo>
                  <a:lnTo>
                    <a:pt x="22" y="30"/>
                  </a:lnTo>
                  <a:lnTo>
                    <a:pt x="18" y="30"/>
                  </a:lnTo>
                  <a:lnTo>
                    <a:pt x="10" y="27"/>
                  </a:lnTo>
                  <a:lnTo>
                    <a:pt x="2" y="22"/>
                  </a:lnTo>
                  <a:lnTo>
                    <a:pt x="0" y="16"/>
                  </a:lnTo>
                  <a:lnTo>
                    <a:pt x="0" y="13"/>
                  </a:lnTo>
                  <a:lnTo>
                    <a:pt x="2" y="7"/>
                  </a:lnTo>
                  <a:lnTo>
                    <a:pt x="10" y="1"/>
                  </a:lnTo>
                  <a:lnTo>
                    <a:pt x="18" y="0"/>
                  </a:lnTo>
                  <a:lnTo>
                    <a:pt x="22" y="0"/>
                  </a:lnTo>
                  <a:lnTo>
                    <a:pt x="30" y="1"/>
                  </a:lnTo>
                  <a:lnTo>
                    <a:pt x="38" y="7"/>
                  </a:lnTo>
                  <a:lnTo>
                    <a:pt x="40" y="16"/>
                  </a:lnTo>
                  <a:lnTo>
                    <a:pt x="40" y="27"/>
                  </a:lnTo>
                  <a:lnTo>
                    <a:pt x="38" y="39"/>
                  </a:lnTo>
                  <a:lnTo>
                    <a:pt x="30" y="47"/>
                  </a:lnTo>
                  <a:lnTo>
                    <a:pt x="22" y="49"/>
                  </a:lnTo>
                  <a:lnTo>
                    <a:pt x="16" y="49"/>
                  </a:lnTo>
                  <a:lnTo>
                    <a:pt x="6" y="47"/>
                  </a:lnTo>
                  <a:lnTo>
                    <a:pt x="2" y="4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46" name="Freeform 157"/>
            <p:cNvSpPr>
              <a:spLocks/>
            </p:cNvSpPr>
            <p:nvPr/>
          </p:nvSpPr>
          <p:spPr bwMode="auto">
            <a:xfrm>
              <a:off x="1612" y="2928"/>
              <a:ext cx="37" cy="60"/>
            </a:xfrm>
            <a:custGeom>
              <a:avLst/>
              <a:gdLst>
                <a:gd name="T0" fmla="*/ 0 w 37"/>
                <a:gd name="T1" fmla="*/ 0 h 50"/>
                <a:gd name="T2" fmla="*/ 0 w 37"/>
                <a:gd name="T3" fmla="*/ 59 h 50"/>
                <a:gd name="T4" fmla="*/ 36 w 37"/>
                <a:gd name="T5" fmla="*/ 59 h 50"/>
                <a:gd name="T6" fmla="*/ 0 60000 65536"/>
                <a:gd name="T7" fmla="*/ 0 60000 65536"/>
                <a:gd name="T8" fmla="*/ 0 60000 65536"/>
                <a:gd name="T9" fmla="*/ 0 w 37"/>
                <a:gd name="T10" fmla="*/ 0 h 50"/>
                <a:gd name="T11" fmla="*/ 37 w 37"/>
                <a:gd name="T12" fmla="*/ 50 h 50"/>
              </a:gdLst>
              <a:ahLst/>
              <a:cxnLst>
                <a:cxn ang="T6">
                  <a:pos x="T0" y="T1"/>
                </a:cxn>
                <a:cxn ang="T7">
                  <a:pos x="T2" y="T3"/>
                </a:cxn>
                <a:cxn ang="T8">
                  <a:pos x="T4" y="T5"/>
                </a:cxn>
              </a:cxnLst>
              <a:rect l="T9" t="T10" r="T11" b="T12"/>
              <a:pathLst>
                <a:path w="37" h="50">
                  <a:moveTo>
                    <a:pt x="0" y="0"/>
                  </a:moveTo>
                  <a:lnTo>
                    <a:pt x="0" y="49"/>
                  </a:lnTo>
                  <a:lnTo>
                    <a:pt x="36" y="4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47" name="Line 158"/>
            <p:cNvSpPr>
              <a:spLocks noChangeShapeType="1"/>
            </p:cNvSpPr>
            <p:nvPr/>
          </p:nvSpPr>
          <p:spPr bwMode="auto">
            <a:xfrm>
              <a:off x="1687" y="2953"/>
              <a:ext cx="5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48" name="Line 159"/>
            <p:cNvSpPr>
              <a:spLocks noChangeShapeType="1"/>
            </p:cNvSpPr>
            <p:nvPr/>
          </p:nvSpPr>
          <p:spPr bwMode="auto">
            <a:xfrm flipH="1">
              <a:off x="1687" y="2970"/>
              <a:ext cx="5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49" name="Freeform 160"/>
            <p:cNvSpPr>
              <a:spLocks/>
            </p:cNvSpPr>
            <p:nvPr/>
          </p:nvSpPr>
          <p:spPr bwMode="auto">
            <a:xfrm>
              <a:off x="1790" y="2928"/>
              <a:ext cx="41" cy="60"/>
            </a:xfrm>
            <a:custGeom>
              <a:avLst/>
              <a:gdLst>
                <a:gd name="T0" fmla="*/ 0 w 41"/>
                <a:gd name="T1" fmla="*/ 0 h 50"/>
                <a:gd name="T2" fmla="*/ 6 w 41"/>
                <a:gd name="T3" fmla="*/ 0 h 50"/>
                <a:gd name="T4" fmla="*/ 12 w 41"/>
                <a:gd name="T5" fmla="*/ 4 h 50"/>
                <a:gd name="T6" fmla="*/ 16 w 41"/>
                <a:gd name="T7" fmla="*/ 5 h 50"/>
                <a:gd name="T8" fmla="*/ 40 w 41"/>
                <a:gd name="T9" fmla="*/ 59 h 50"/>
                <a:gd name="T10" fmla="*/ 0 60000 65536"/>
                <a:gd name="T11" fmla="*/ 0 60000 65536"/>
                <a:gd name="T12" fmla="*/ 0 60000 65536"/>
                <a:gd name="T13" fmla="*/ 0 60000 65536"/>
                <a:gd name="T14" fmla="*/ 0 60000 65536"/>
                <a:gd name="T15" fmla="*/ 0 w 41"/>
                <a:gd name="T16" fmla="*/ 0 h 50"/>
                <a:gd name="T17" fmla="*/ 41 w 41"/>
                <a:gd name="T18" fmla="*/ 50 h 50"/>
              </a:gdLst>
              <a:ahLst/>
              <a:cxnLst>
                <a:cxn ang="T10">
                  <a:pos x="T0" y="T1"/>
                </a:cxn>
                <a:cxn ang="T11">
                  <a:pos x="T2" y="T3"/>
                </a:cxn>
                <a:cxn ang="T12">
                  <a:pos x="T4" y="T5"/>
                </a:cxn>
                <a:cxn ang="T13">
                  <a:pos x="T6" y="T7"/>
                </a:cxn>
                <a:cxn ang="T14">
                  <a:pos x="T8" y="T9"/>
                </a:cxn>
              </a:cxnLst>
              <a:rect l="T15" t="T16" r="T17" b="T18"/>
              <a:pathLst>
                <a:path w="41" h="50">
                  <a:moveTo>
                    <a:pt x="0" y="0"/>
                  </a:moveTo>
                  <a:lnTo>
                    <a:pt x="6" y="0"/>
                  </a:lnTo>
                  <a:lnTo>
                    <a:pt x="12" y="3"/>
                  </a:lnTo>
                  <a:lnTo>
                    <a:pt x="16" y="4"/>
                  </a:lnTo>
                  <a:lnTo>
                    <a:pt x="40" y="4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50" name="Line 161"/>
            <p:cNvSpPr>
              <a:spLocks noChangeShapeType="1"/>
            </p:cNvSpPr>
            <p:nvPr/>
          </p:nvSpPr>
          <p:spPr bwMode="auto">
            <a:xfrm flipV="1">
              <a:off x="1795" y="2948"/>
              <a:ext cx="18" cy="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51" name="Line 162"/>
            <p:cNvSpPr>
              <a:spLocks noChangeShapeType="1"/>
            </p:cNvSpPr>
            <p:nvPr/>
          </p:nvSpPr>
          <p:spPr bwMode="auto">
            <a:xfrm flipV="1">
              <a:off x="1856" y="2918"/>
              <a:ext cx="56" cy="8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52" name="Freeform 163"/>
            <p:cNvSpPr>
              <a:spLocks/>
            </p:cNvSpPr>
            <p:nvPr/>
          </p:nvSpPr>
          <p:spPr bwMode="auto">
            <a:xfrm>
              <a:off x="1925" y="2928"/>
              <a:ext cx="47" cy="41"/>
            </a:xfrm>
            <a:custGeom>
              <a:avLst/>
              <a:gdLst>
                <a:gd name="T0" fmla="*/ 32 w 47"/>
                <a:gd name="T1" fmla="*/ 0 h 34"/>
                <a:gd name="T2" fmla="*/ 0 w 47"/>
                <a:gd name="T3" fmla="*/ 40 h 34"/>
                <a:gd name="T4" fmla="*/ 46 w 47"/>
                <a:gd name="T5" fmla="*/ 40 h 34"/>
                <a:gd name="T6" fmla="*/ 0 60000 65536"/>
                <a:gd name="T7" fmla="*/ 0 60000 65536"/>
                <a:gd name="T8" fmla="*/ 0 60000 65536"/>
                <a:gd name="T9" fmla="*/ 0 w 47"/>
                <a:gd name="T10" fmla="*/ 0 h 34"/>
                <a:gd name="T11" fmla="*/ 47 w 47"/>
                <a:gd name="T12" fmla="*/ 34 h 34"/>
              </a:gdLst>
              <a:ahLst/>
              <a:cxnLst>
                <a:cxn ang="T6">
                  <a:pos x="T0" y="T1"/>
                </a:cxn>
                <a:cxn ang="T7">
                  <a:pos x="T2" y="T3"/>
                </a:cxn>
                <a:cxn ang="T8">
                  <a:pos x="T4" y="T5"/>
                </a:cxn>
              </a:cxnLst>
              <a:rect l="T9" t="T10" r="T11" b="T12"/>
              <a:pathLst>
                <a:path w="47" h="34">
                  <a:moveTo>
                    <a:pt x="32" y="0"/>
                  </a:moveTo>
                  <a:lnTo>
                    <a:pt x="0" y="33"/>
                  </a:lnTo>
                  <a:lnTo>
                    <a:pt x="46" y="3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53" name="Line 164"/>
            <p:cNvSpPr>
              <a:spLocks noChangeShapeType="1"/>
            </p:cNvSpPr>
            <p:nvPr/>
          </p:nvSpPr>
          <p:spPr bwMode="auto">
            <a:xfrm flipV="1">
              <a:off x="1956" y="2928"/>
              <a:ext cx="0" cy="5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354" name="Text Box 229"/>
            <p:cNvSpPr txBox="1">
              <a:spLocks noChangeArrowheads="1"/>
            </p:cNvSpPr>
            <p:nvPr/>
          </p:nvSpPr>
          <p:spPr bwMode="auto">
            <a:xfrm>
              <a:off x="2592" y="2544"/>
              <a:ext cx="8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fontAlgn="base" hangingPunct="1">
                <a:spcBef>
                  <a:spcPct val="50000"/>
                </a:spcBef>
                <a:spcAft>
                  <a:spcPct val="0"/>
                </a:spcAft>
              </a:pPr>
              <a:r>
                <a:rPr lang="en-US" sz="1200" smtClean="0">
                  <a:solidFill>
                    <a:srgbClr val="FFFFFF"/>
                  </a:solidFill>
                </a:rPr>
                <a:t>Ground Plane</a:t>
              </a:r>
            </a:p>
          </p:txBody>
        </p:sp>
        <p:sp>
          <p:nvSpPr>
            <p:cNvPr id="8355" name="Text Box 230"/>
            <p:cNvSpPr txBox="1">
              <a:spLocks noChangeArrowheads="1"/>
            </p:cNvSpPr>
            <p:nvPr/>
          </p:nvSpPr>
          <p:spPr bwMode="auto">
            <a:xfrm>
              <a:off x="912" y="3024"/>
              <a:ext cx="8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fontAlgn="base" hangingPunct="1">
                <a:spcBef>
                  <a:spcPct val="50000"/>
                </a:spcBef>
                <a:spcAft>
                  <a:spcPct val="0"/>
                </a:spcAft>
              </a:pPr>
              <a:r>
                <a:rPr lang="en-US" sz="1200" smtClean="0">
                  <a:solidFill>
                    <a:srgbClr val="FFFFFF"/>
                  </a:solidFill>
                </a:rPr>
                <a:t>Ground Plane</a:t>
              </a:r>
            </a:p>
          </p:txBody>
        </p:sp>
        <p:sp>
          <p:nvSpPr>
            <p:cNvPr id="8356" name="Text Box 231"/>
            <p:cNvSpPr txBox="1">
              <a:spLocks noChangeArrowheads="1"/>
            </p:cNvSpPr>
            <p:nvPr/>
          </p:nvSpPr>
          <p:spPr bwMode="auto">
            <a:xfrm>
              <a:off x="4800" y="2592"/>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1200" smtClean="0">
                  <a:solidFill>
                    <a:srgbClr val="FFFFFF"/>
                  </a:solidFill>
                </a:rPr>
                <a:t>Ground</a:t>
              </a:r>
            </a:p>
          </p:txBody>
        </p:sp>
        <p:sp>
          <p:nvSpPr>
            <p:cNvPr id="8357" name="Text Box 232"/>
            <p:cNvSpPr txBox="1">
              <a:spLocks noChangeArrowheads="1"/>
            </p:cNvSpPr>
            <p:nvPr/>
          </p:nvSpPr>
          <p:spPr bwMode="auto">
            <a:xfrm>
              <a:off x="4416" y="278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fontAlgn="base" hangingPunct="1">
                <a:spcBef>
                  <a:spcPct val="50000"/>
                </a:spcBef>
                <a:spcAft>
                  <a:spcPct val="0"/>
                </a:spcAft>
              </a:pPr>
              <a:r>
                <a:rPr lang="en-US" sz="1200" smtClean="0">
                  <a:solidFill>
                    <a:srgbClr val="FFFFFF"/>
                  </a:solidFill>
                </a:rPr>
                <a:t>Marconi</a:t>
              </a:r>
            </a:p>
          </p:txBody>
        </p:sp>
        <p:sp>
          <p:nvSpPr>
            <p:cNvPr id="8358" name="Text Box 233"/>
            <p:cNvSpPr txBox="1">
              <a:spLocks noChangeArrowheads="1"/>
            </p:cNvSpPr>
            <p:nvPr/>
          </p:nvSpPr>
          <p:spPr bwMode="auto">
            <a:xfrm>
              <a:off x="1632" y="2208"/>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fontAlgn="base" hangingPunct="1">
                <a:spcBef>
                  <a:spcPct val="50000"/>
                </a:spcBef>
                <a:spcAft>
                  <a:spcPct val="0"/>
                </a:spcAft>
              </a:pPr>
              <a:r>
                <a:rPr lang="en-US" sz="1200" smtClean="0">
                  <a:solidFill>
                    <a:srgbClr val="FFFFFF"/>
                  </a:solidFill>
                </a:rPr>
                <a:t>Radials</a:t>
              </a:r>
            </a:p>
          </p:txBody>
        </p:sp>
      </p:grpSp>
      <p:sp>
        <p:nvSpPr>
          <p:cNvPr id="1457387" name="Rectangle 235"/>
          <p:cNvSpPr>
            <a:spLocks noChangeArrowheads="1"/>
          </p:cNvSpPr>
          <p:nvPr/>
        </p:nvSpPr>
        <p:spPr bwMode="auto">
          <a:xfrm>
            <a:off x="457200" y="5105400"/>
            <a:ext cx="4641850" cy="457200"/>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Wavelength (meters) = </a:t>
            </a:r>
          </a:p>
        </p:txBody>
      </p:sp>
      <p:sp>
        <p:nvSpPr>
          <p:cNvPr id="1457388" name="Rectangle 236"/>
          <p:cNvSpPr>
            <a:spLocks noChangeArrowheads="1"/>
          </p:cNvSpPr>
          <p:nvPr/>
        </p:nvSpPr>
        <p:spPr bwMode="auto">
          <a:xfrm>
            <a:off x="3810000" y="4953000"/>
            <a:ext cx="1560513" cy="822325"/>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u="sng">
                <a:solidFill>
                  <a:srgbClr val="FFFFFF"/>
                </a:solidFill>
                <a:effectLst>
                  <a:outerShdw blurRad="38100" dist="38100" dir="2700000" algn="tl">
                    <a:srgbClr val="000000"/>
                  </a:outerShdw>
                </a:effectLst>
                <a:latin typeface="Tahoma" pitchFamily="34" charset="0"/>
              </a:rPr>
              <a:t>   300    </a:t>
            </a:r>
          </a:p>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F (MHz)</a:t>
            </a:r>
          </a:p>
        </p:txBody>
      </p:sp>
      <p:sp>
        <p:nvSpPr>
          <p:cNvPr id="1457389" name="Rectangle 237"/>
          <p:cNvSpPr>
            <a:spLocks noChangeArrowheads="1"/>
          </p:cNvSpPr>
          <p:nvPr/>
        </p:nvSpPr>
        <p:spPr bwMode="auto">
          <a:xfrm>
            <a:off x="457200" y="5791200"/>
            <a:ext cx="7924800" cy="457200"/>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¼</a:t>
            </a:r>
            <a:r>
              <a:rPr lang="el-GR" sz="2400">
                <a:solidFill>
                  <a:srgbClr val="FFFFFF"/>
                </a:solidFill>
                <a:effectLst>
                  <a:outerShdw blurRad="38100" dist="38100" dir="2700000" algn="tl">
                    <a:srgbClr val="000000"/>
                  </a:outerShdw>
                </a:effectLst>
                <a:latin typeface="Tahoma" pitchFamily="34" charset="0"/>
              </a:rPr>
              <a:t>λ</a:t>
            </a:r>
            <a:r>
              <a:rPr lang="en-US" sz="2400">
                <a:solidFill>
                  <a:srgbClr val="FFFFFF"/>
                </a:solidFill>
                <a:effectLst>
                  <a:outerShdw blurRad="38100" dist="38100" dir="2700000" algn="tl">
                    <a:srgbClr val="000000"/>
                  </a:outerShdw>
                </a:effectLst>
                <a:latin typeface="Tahoma" pitchFamily="34" charset="0"/>
              </a:rPr>
              <a:t> vertical length (inches) = Wavelength / 4 x 39</a:t>
            </a:r>
          </a:p>
        </p:txBody>
      </p:sp>
      <p:sp>
        <p:nvSpPr>
          <p:cNvPr id="8201" name="Text Box 238"/>
          <p:cNvSpPr txBox="1">
            <a:spLocks noChangeArrowheads="1"/>
          </p:cNvSpPr>
          <p:nvPr/>
        </p:nvSpPr>
        <p:spPr bwMode="auto">
          <a:xfrm>
            <a:off x="5867400" y="48768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u="sng" smtClean="0">
                <a:solidFill>
                  <a:srgbClr val="FFFFFF"/>
                </a:solidFill>
              </a:rPr>
              <a:t>Quarter wavelength</a:t>
            </a:r>
          </a:p>
        </p:txBody>
      </p:sp>
      <p:sp>
        <p:nvSpPr>
          <p:cNvPr id="8202" name="Text Box 239"/>
          <p:cNvSpPr txBox="1">
            <a:spLocks noChangeArrowheads="1"/>
          </p:cNvSpPr>
          <p:nvPr/>
        </p:nvSpPr>
        <p:spPr bwMode="auto">
          <a:xfrm>
            <a:off x="6858000" y="5257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u="sng" smtClean="0">
                <a:solidFill>
                  <a:srgbClr val="FFFFFF"/>
                </a:solidFill>
              </a:rPr>
              <a:t>Meters to inches</a:t>
            </a:r>
          </a:p>
        </p:txBody>
      </p:sp>
      <p:sp>
        <p:nvSpPr>
          <p:cNvPr id="8203" name="Line 242"/>
          <p:cNvSpPr>
            <a:spLocks noChangeShapeType="1"/>
          </p:cNvSpPr>
          <p:nvPr/>
        </p:nvSpPr>
        <p:spPr bwMode="auto">
          <a:xfrm flipH="1">
            <a:off x="7315200" y="5562600"/>
            <a:ext cx="53340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8204" name="Line 243"/>
          <p:cNvSpPr>
            <a:spLocks noChangeShapeType="1"/>
          </p:cNvSpPr>
          <p:nvPr/>
        </p:nvSpPr>
        <p:spPr bwMode="auto">
          <a:xfrm flipH="1">
            <a:off x="6629400" y="5181600"/>
            <a:ext cx="304800"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Tree>
    <p:extLst>
      <p:ext uri="{BB962C8B-B14F-4D97-AF65-F5344CB8AC3E}">
        <p14:creationId xmlns:p14="http://schemas.microsoft.com/office/powerpoint/2010/main" val="24413075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p:txBody>
          <a:bodyPr/>
          <a:lstStyle/>
          <a:p>
            <a:pPr eaLnBrk="1" hangingPunct="1">
              <a:defRPr/>
            </a:pPr>
            <a:r>
              <a:rPr lang="en-US" smtClean="0"/>
              <a:t>T9B04 What does an antenna tuner do?</a:t>
            </a:r>
          </a:p>
        </p:txBody>
      </p:sp>
      <p:sp>
        <p:nvSpPr>
          <p:cNvPr id="145411" name="Rectangle 3"/>
          <p:cNvSpPr>
            <a:spLocks noGrp="1" noChangeArrowheads="1"/>
          </p:cNvSpPr>
          <p:nvPr>
            <p:ph type="body" idx="1"/>
          </p:nvPr>
        </p:nvSpPr>
        <p:spPr/>
        <p:txBody>
          <a:bodyPr/>
          <a:lstStyle/>
          <a:p>
            <a:pPr lvl="1" eaLnBrk="1" hangingPunct="1">
              <a:defRPr/>
            </a:pPr>
            <a:r>
              <a:rPr lang="en-US" b="0" smtClean="0"/>
              <a:t>A.	It matches the antenna system impedance to the transceiver's output impedance</a:t>
            </a:r>
          </a:p>
          <a:p>
            <a:pPr lvl="1" eaLnBrk="1" hangingPunct="1">
              <a:defRPr/>
            </a:pPr>
            <a:r>
              <a:rPr lang="en-US" b="0" smtClean="0"/>
              <a:t>B.	It helps a receiver automatically tune in weak stations</a:t>
            </a:r>
          </a:p>
          <a:p>
            <a:pPr lvl="1" eaLnBrk="1" hangingPunct="1">
              <a:defRPr/>
            </a:pPr>
            <a:r>
              <a:rPr lang="en-US" b="0" smtClean="0"/>
              <a:t>C.	It allows an antenna to be used on both transmit and receive</a:t>
            </a:r>
          </a:p>
          <a:p>
            <a:pPr lvl="1" eaLnBrk="1" hangingPunct="1">
              <a:defRPr/>
            </a:pPr>
            <a:r>
              <a:rPr lang="en-US" b="0" smtClean="0"/>
              <a:t>D.	It automatically selects the proper antenna for the frequency band being used</a:t>
            </a:r>
          </a:p>
        </p:txBody>
      </p:sp>
    </p:spTree>
    <p:extLst>
      <p:ext uri="{BB962C8B-B14F-4D97-AF65-F5344CB8AC3E}">
        <p14:creationId xmlns:p14="http://schemas.microsoft.com/office/powerpoint/2010/main" val="155989409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p:txBody>
          <a:bodyPr/>
          <a:lstStyle/>
          <a:p>
            <a:pPr eaLnBrk="1" hangingPunct="1">
              <a:defRPr/>
            </a:pPr>
            <a:r>
              <a:rPr lang="en-US" b="0" dirty="0" smtClean="0"/>
              <a:t>T9B04 What does an antenna tuner do?</a:t>
            </a:r>
          </a:p>
        </p:txBody>
      </p:sp>
      <p:sp>
        <p:nvSpPr>
          <p:cNvPr id="150531" name="Rectangle 3"/>
          <p:cNvSpPr>
            <a:spLocks noGrp="1" noChangeArrowheads="1"/>
          </p:cNvSpPr>
          <p:nvPr>
            <p:ph type="body" idx="1"/>
          </p:nvPr>
        </p:nvSpPr>
        <p:spPr/>
        <p:txBody>
          <a:bodyPr/>
          <a:lstStyle/>
          <a:p>
            <a:pPr eaLnBrk="1" hangingPunct="1">
              <a:defRPr/>
            </a:pPr>
            <a:r>
              <a:rPr lang="en-US" dirty="0" smtClean="0"/>
              <a:t>A.	It matches the antenna system impedance to the transceiver's output impedance</a:t>
            </a:r>
          </a:p>
          <a:p>
            <a:pPr lvl="1" eaLnBrk="1" hangingPunct="1">
              <a:defRPr/>
            </a:pPr>
            <a:r>
              <a:rPr lang="en-US" b="0" dirty="0" smtClean="0"/>
              <a:t>B.	It helps a receiver automatically tune in weak stations</a:t>
            </a:r>
          </a:p>
          <a:p>
            <a:pPr lvl="1" eaLnBrk="1" hangingPunct="1">
              <a:defRPr/>
            </a:pPr>
            <a:r>
              <a:rPr lang="en-US" b="0" dirty="0" smtClean="0"/>
              <a:t>C.	It allows an antenna to be used on both transmit and receive</a:t>
            </a:r>
          </a:p>
          <a:p>
            <a:pPr lvl="1" eaLnBrk="1" hangingPunct="1">
              <a:defRPr/>
            </a:pPr>
            <a:r>
              <a:rPr lang="en-US" b="0" dirty="0" smtClean="0"/>
              <a:t>D.	It automatically selects the proper antenna for the frequency band being used</a:t>
            </a:r>
          </a:p>
        </p:txBody>
      </p:sp>
    </p:spTree>
    <p:extLst>
      <p:ext uri="{BB962C8B-B14F-4D97-AF65-F5344CB8AC3E}">
        <p14:creationId xmlns:p14="http://schemas.microsoft.com/office/powerpoint/2010/main" val="59750212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T9B06 </a:t>
            </a:r>
            <a:r>
              <a:rPr lang="en-US" sz="2800" dirty="0" smtClean="0"/>
              <a:t>  Which </a:t>
            </a:r>
            <a:r>
              <a:rPr lang="en-US" sz="2800" dirty="0"/>
              <a:t>of the following connectors is most suitable for frequencies above 400 MHz?</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A UHF (PL-259/SO-239) connector</a:t>
            </a:r>
          </a:p>
          <a:p>
            <a:r>
              <a:rPr lang="en-US" dirty="0">
                <a:solidFill>
                  <a:schemeClr val="tx1"/>
                </a:solidFill>
              </a:rPr>
              <a:t>B. A Type N connector</a:t>
            </a:r>
          </a:p>
          <a:p>
            <a:r>
              <a:rPr lang="en-US" dirty="0">
                <a:solidFill>
                  <a:schemeClr val="tx1"/>
                </a:solidFill>
              </a:rPr>
              <a:t>C. An RS-213 connector</a:t>
            </a:r>
          </a:p>
          <a:p>
            <a:r>
              <a:rPr lang="en-US" dirty="0">
                <a:solidFill>
                  <a:schemeClr val="tx1"/>
                </a:solidFill>
              </a:rPr>
              <a:t>D. A DB-25 connector</a:t>
            </a:r>
          </a:p>
          <a:p>
            <a:endParaRPr lang="en-US" dirty="0">
              <a:solidFill>
                <a:schemeClr val="tx1"/>
              </a:solidFill>
            </a:endParaRPr>
          </a:p>
        </p:txBody>
      </p:sp>
    </p:spTree>
    <p:extLst>
      <p:ext uri="{BB962C8B-B14F-4D97-AF65-F5344CB8AC3E}">
        <p14:creationId xmlns:p14="http://schemas.microsoft.com/office/powerpoint/2010/main" val="32385131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T9B06 </a:t>
            </a:r>
            <a:r>
              <a:rPr lang="en-US" sz="2800" dirty="0" smtClean="0"/>
              <a:t>  Which </a:t>
            </a:r>
            <a:r>
              <a:rPr lang="en-US" sz="2800" dirty="0"/>
              <a:t>of the following connectors is most suitable for frequencies above 400 MHz?</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A UHF (PL-259/SO-239) connector</a:t>
            </a:r>
          </a:p>
          <a:p>
            <a:r>
              <a:rPr lang="en-US" dirty="0">
                <a:solidFill>
                  <a:srgbClr val="FFFF00"/>
                </a:solidFill>
              </a:rPr>
              <a:t>B. A Type N connector</a:t>
            </a:r>
          </a:p>
          <a:p>
            <a:r>
              <a:rPr lang="en-US" dirty="0" smtClean="0">
                <a:solidFill>
                  <a:schemeClr val="tx1"/>
                </a:solidFill>
              </a:rPr>
              <a:t>	C</a:t>
            </a:r>
            <a:r>
              <a:rPr lang="en-US" dirty="0">
                <a:solidFill>
                  <a:schemeClr val="tx1"/>
                </a:solidFill>
              </a:rPr>
              <a:t>. An RS-213 connector</a:t>
            </a:r>
          </a:p>
          <a:p>
            <a:r>
              <a:rPr lang="en-US" dirty="0" smtClean="0">
                <a:solidFill>
                  <a:schemeClr val="tx1"/>
                </a:solidFill>
              </a:rPr>
              <a:t>	D</a:t>
            </a:r>
            <a:r>
              <a:rPr lang="en-US" dirty="0">
                <a:solidFill>
                  <a:schemeClr val="tx1"/>
                </a:solidFill>
              </a:rPr>
              <a:t>. A DB-25 connector</a:t>
            </a:r>
          </a:p>
          <a:p>
            <a:endParaRPr lang="en-US" dirty="0">
              <a:solidFill>
                <a:schemeClr val="tx1"/>
              </a:solidFill>
            </a:endParaRPr>
          </a:p>
        </p:txBody>
      </p:sp>
    </p:spTree>
    <p:extLst>
      <p:ext uri="{BB962C8B-B14F-4D97-AF65-F5344CB8AC3E}">
        <p14:creationId xmlns:p14="http://schemas.microsoft.com/office/powerpoint/2010/main" val="152543225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T9B07 </a:t>
            </a:r>
            <a:r>
              <a:rPr lang="en-US" dirty="0" smtClean="0"/>
              <a:t> Which </a:t>
            </a:r>
            <a:r>
              <a:rPr lang="en-US" dirty="0"/>
              <a:t>of the following is true of PL-259 type coax connectors?</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They are preferred for microwave operation</a:t>
            </a:r>
          </a:p>
          <a:p>
            <a:r>
              <a:rPr lang="en-US" dirty="0">
                <a:solidFill>
                  <a:schemeClr val="tx1"/>
                </a:solidFill>
              </a:rPr>
              <a:t>B. They are water tight</a:t>
            </a:r>
          </a:p>
          <a:p>
            <a:r>
              <a:rPr lang="en-US" dirty="0">
                <a:solidFill>
                  <a:schemeClr val="tx1"/>
                </a:solidFill>
              </a:rPr>
              <a:t>C. They are commonly used at HF frequencies</a:t>
            </a:r>
          </a:p>
          <a:p>
            <a:r>
              <a:rPr lang="en-US" dirty="0">
                <a:solidFill>
                  <a:schemeClr val="tx1"/>
                </a:solidFill>
              </a:rPr>
              <a:t>D. They are a bayonet type connector</a:t>
            </a:r>
          </a:p>
          <a:p>
            <a:endParaRPr lang="en-US" dirty="0">
              <a:solidFill>
                <a:schemeClr val="tx1"/>
              </a:solidFill>
            </a:endParaRPr>
          </a:p>
        </p:txBody>
      </p:sp>
    </p:spTree>
    <p:extLst>
      <p:ext uri="{BB962C8B-B14F-4D97-AF65-F5344CB8AC3E}">
        <p14:creationId xmlns:p14="http://schemas.microsoft.com/office/powerpoint/2010/main" val="27992480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T9B07 </a:t>
            </a:r>
            <a:r>
              <a:rPr lang="en-US" dirty="0" smtClean="0"/>
              <a:t> Which </a:t>
            </a:r>
            <a:r>
              <a:rPr lang="en-US" dirty="0"/>
              <a:t>of the following is true of PL-259 type coax connectors?</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They are preferred for microwave operation</a:t>
            </a:r>
          </a:p>
          <a:p>
            <a:r>
              <a:rPr lang="en-US" dirty="0" smtClean="0">
                <a:solidFill>
                  <a:schemeClr val="tx1"/>
                </a:solidFill>
              </a:rPr>
              <a:t>	B</a:t>
            </a:r>
            <a:r>
              <a:rPr lang="en-US" dirty="0">
                <a:solidFill>
                  <a:schemeClr val="tx1"/>
                </a:solidFill>
              </a:rPr>
              <a:t>. They are water tight</a:t>
            </a:r>
          </a:p>
          <a:p>
            <a:r>
              <a:rPr lang="en-US" dirty="0">
                <a:solidFill>
                  <a:srgbClr val="FFFF00"/>
                </a:solidFill>
              </a:rPr>
              <a:t>C. They are commonly used at HF frequencies</a:t>
            </a:r>
          </a:p>
          <a:p>
            <a:r>
              <a:rPr lang="en-US" dirty="0" smtClean="0">
                <a:solidFill>
                  <a:schemeClr val="tx1"/>
                </a:solidFill>
              </a:rPr>
              <a:t>	D</a:t>
            </a:r>
            <a:r>
              <a:rPr lang="en-US" dirty="0">
                <a:solidFill>
                  <a:schemeClr val="tx1"/>
                </a:solidFill>
              </a:rPr>
              <a:t>. They are a bayonet type connector</a:t>
            </a:r>
          </a:p>
          <a:p>
            <a:endParaRPr lang="en-US" dirty="0">
              <a:solidFill>
                <a:schemeClr val="tx1"/>
              </a:solidFill>
            </a:endParaRPr>
          </a:p>
        </p:txBody>
      </p:sp>
    </p:spTree>
    <p:extLst>
      <p:ext uri="{BB962C8B-B14F-4D97-AF65-F5344CB8AC3E}">
        <p14:creationId xmlns:p14="http://schemas.microsoft.com/office/powerpoint/2010/main" val="34358092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T9B08 </a:t>
            </a:r>
            <a:r>
              <a:rPr lang="en-US" sz="2800" dirty="0" smtClean="0"/>
              <a:t>  Why </a:t>
            </a:r>
            <a:r>
              <a:rPr lang="en-US" sz="2800" dirty="0"/>
              <a:t>should coax connectors exposed to the weather be sealed against water intrusion?</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To prevent an increase in feed line loss</a:t>
            </a:r>
          </a:p>
          <a:p>
            <a:r>
              <a:rPr lang="en-US" dirty="0">
                <a:solidFill>
                  <a:schemeClr val="tx1"/>
                </a:solidFill>
              </a:rPr>
              <a:t>B. To prevent interference to telephones</a:t>
            </a:r>
          </a:p>
          <a:p>
            <a:r>
              <a:rPr lang="en-US" dirty="0">
                <a:solidFill>
                  <a:schemeClr val="tx1"/>
                </a:solidFill>
              </a:rPr>
              <a:t>C. To keep the jacket from becoming loose</a:t>
            </a:r>
          </a:p>
          <a:p>
            <a:r>
              <a:rPr lang="en-US" dirty="0">
                <a:solidFill>
                  <a:schemeClr val="tx1"/>
                </a:solidFill>
              </a:rPr>
              <a:t>D. All of these choices are correct</a:t>
            </a:r>
          </a:p>
        </p:txBody>
      </p:sp>
    </p:spTree>
    <p:extLst>
      <p:ext uri="{BB962C8B-B14F-4D97-AF65-F5344CB8AC3E}">
        <p14:creationId xmlns:p14="http://schemas.microsoft.com/office/powerpoint/2010/main" val="131431822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T9B08 </a:t>
            </a:r>
            <a:r>
              <a:rPr lang="en-US" sz="2800" dirty="0" smtClean="0"/>
              <a:t>  Why </a:t>
            </a:r>
            <a:r>
              <a:rPr lang="en-US" sz="2800" dirty="0"/>
              <a:t>should coax connectors exposed to the weather be sealed against water intrusion?</a:t>
            </a:r>
            <a:br>
              <a:rPr lang="en-US" sz="2800" dirty="0"/>
            </a:br>
            <a:endParaRPr lang="en-US" sz="2800" dirty="0"/>
          </a:p>
        </p:txBody>
      </p:sp>
      <p:sp>
        <p:nvSpPr>
          <p:cNvPr id="3" name="Content Placeholder 2"/>
          <p:cNvSpPr>
            <a:spLocks noGrp="1"/>
          </p:cNvSpPr>
          <p:nvPr>
            <p:ph idx="1"/>
          </p:nvPr>
        </p:nvSpPr>
        <p:spPr/>
        <p:txBody>
          <a:bodyPr/>
          <a:lstStyle/>
          <a:p>
            <a:r>
              <a:rPr lang="en-US" dirty="0">
                <a:solidFill>
                  <a:srgbClr val="FFFF00"/>
                </a:solidFill>
              </a:rPr>
              <a:t>A. To prevent an increase in feed line loss</a:t>
            </a:r>
          </a:p>
          <a:p>
            <a:r>
              <a:rPr lang="en-US" dirty="0" smtClean="0">
                <a:solidFill>
                  <a:schemeClr val="tx1"/>
                </a:solidFill>
              </a:rPr>
              <a:t>	B</a:t>
            </a:r>
            <a:r>
              <a:rPr lang="en-US" dirty="0">
                <a:solidFill>
                  <a:schemeClr val="tx1"/>
                </a:solidFill>
              </a:rPr>
              <a:t>. To prevent interference to telephones</a:t>
            </a:r>
          </a:p>
          <a:p>
            <a:r>
              <a:rPr lang="en-US" dirty="0" smtClean="0">
                <a:solidFill>
                  <a:schemeClr val="tx1"/>
                </a:solidFill>
              </a:rPr>
              <a:t>	C</a:t>
            </a:r>
            <a:r>
              <a:rPr lang="en-US" dirty="0">
                <a:solidFill>
                  <a:schemeClr val="tx1"/>
                </a:solidFill>
              </a:rPr>
              <a:t>. To keep the jacket from becoming loose</a:t>
            </a:r>
          </a:p>
          <a:p>
            <a:r>
              <a:rPr lang="en-US" dirty="0" smtClean="0">
                <a:solidFill>
                  <a:schemeClr val="tx1"/>
                </a:solidFill>
              </a:rPr>
              <a:t>	D</a:t>
            </a:r>
            <a:r>
              <a:rPr lang="en-US" dirty="0">
                <a:solidFill>
                  <a:schemeClr val="tx1"/>
                </a:solidFill>
              </a:rPr>
              <a:t>. All of these choices are correct</a:t>
            </a:r>
          </a:p>
        </p:txBody>
      </p:sp>
    </p:spTree>
    <p:extLst>
      <p:ext uri="{BB962C8B-B14F-4D97-AF65-F5344CB8AC3E}">
        <p14:creationId xmlns:p14="http://schemas.microsoft.com/office/powerpoint/2010/main" val="390353838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rrowheads="1"/>
          </p:cNvSpPr>
          <p:nvPr>
            <p:ph type="title"/>
          </p:nvPr>
        </p:nvSpPr>
        <p:spPr/>
        <p:txBody>
          <a:bodyPr/>
          <a:lstStyle/>
          <a:p>
            <a:pPr eaLnBrk="1" hangingPunct="1">
              <a:defRPr/>
            </a:pPr>
            <a:r>
              <a:rPr lang="en-US" smtClean="0"/>
              <a:t>T9B10 What electrical difference exists between the smaller RG-58 and larger RG-8 coaxial cables?</a:t>
            </a:r>
          </a:p>
        </p:txBody>
      </p:sp>
      <p:sp>
        <p:nvSpPr>
          <p:cNvPr id="206851" name="Rectangle 3"/>
          <p:cNvSpPr>
            <a:spLocks noGrp="1" noChangeArrowheads="1"/>
          </p:cNvSpPr>
          <p:nvPr>
            <p:ph type="body" idx="1"/>
          </p:nvPr>
        </p:nvSpPr>
        <p:spPr/>
        <p:txBody>
          <a:bodyPr/>
          <a:lstStyle/>
          <a:p>
            <a:pPr lvl="1" eaLnBrk="1" hangingPunct="1">
              <a:defRPr/>
            </a:pPr>
            <a:r>
              <a:rPr lang="en-US" b="0" smtClean="0"/>
              <a:t>A.	There is no significant difference between the two types</a:t>
            </a:r>
          </a:p>
          <a:p>
            <a:pPr lvl="1" eaLnBrk="1" hangingPunct="1">
              <a:defRPr/>
            </a:pPr>
            <a:r>
              <a:rPr lang="en-US" b="0" smtClean="0"/>
              <a:t>B.	RG-58 cable has less loss at a given frequency</a:t>
            </a:r>
          </a:p>
          <a:p>
            <a:pPr lvl="1" eaLnBrk="1" hangingPunct="1">
              <a:defRPr/>
            </a:pPr>
            <a:r>
              <a:rPr lang="en-US" b="0" smtClean="0"/>
              <a:t>C.	RG-8 cable has less loss at a given frequency</a:t>
            </a:r>
          </a:p>
          <a:p>
            <a:pPr lvl="1" eaLnBrk="1" hangingPunct="1">
              <a:defRPr/>
            </a:pPr>
            <a:r>
              <a:rPr lang="en-US" b="0" smtClean="0"/>
              <a:t>D.	RG-58 cable can handle higher power levels</a:t>
            </a:r>
          </a:p>
        </p:txBody>
      </p:sp>
    </p:spTree>
    <p:extLst>
      <p:ext uri="{BB962C8B-B14F-4D97-AF65-F5344CB8AC3E}">
        <p14:creationId xmlns:p14="http://schemas.microsoft.com/office/powerpoint/2010/main" val="400880062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rrowheads="1"/>
          </p:cNvSpPr>
          <p:nvPr>
            <p:ph type="title"/>
          </p:nvPr>
        </p:nvSpPr>
        <p:spPr/>
        <p:txBody>
          <a:bodyPr/>
          <a:lstStyle/>
          <a:p>
            <a:pPr eaLnBrk="1" hangingPunct="1">
              <a:defRPr/>
            </a:pPr>
            <a:r>
              <a:rPr lang="en-US" b="0" smtClean="0"/>
              <a:t>T9B10 What electrical difference exists between the smaller RG-58 and larger RG-8 coaxial cables?</a:t>
            </a:r>
          </a:p>
        </p:txBody>
      </p:sp>
      <p:sp>
        <p:nvSpPr>
          <p:cNvPr id="211971" name="Rectangle 3"/>
          <p:cNvSpPr>
            <a:spLocks noGrp="1" noChangeArrowheads="1"/>
          </p:cNvSpPr>
          <p:nvPr>
            <p:ph type="body" idx="1"/>
          </p:nvPr>
        </p:nvSpPr>
        <p:spPr/>
        <p:txBody>
          <a:bodyPr/>
          <a:lstStyle/>
          <a:p>
            <a:pPr lvl="1" eaLnBrk="1" hangingPunct="1">
              <a:defRPr/>
            </a:pPr>
            <a:r>
              <a:rPr lang="en-US" b="0" smtClean="0"/>
              <a:t>A.	There is no significant difference between the two types</a:t>
            </a:r>
          </a:p>
          <a:p>
            <a:pPr lvl="1" eaLnBrk="1" hangingPunct="1">
              <a:defRPr/>
            </a:pPr>
            <a:r>
              <a:rPr lang="en-US" b="0" smtClean="0"/>
              <a:t>B.	RG-58 cable has less loss at a given frequency</a:t>
            </a:r>
          </a:p>
          <a:p>
            <a:pPr eaLnBrk="1" hangingPunct="1">
              <a:defRPr/>
            </a:pPr>
            <a:r>
              <a:rPr lang="en-US" smtClean="0"/>
              <a:t>C.	RG-8 cable has less loss at a given frequency</a:t>
            </a:r>
          </a:p>
          <a:p>
            <a:pPr lvl="1" eaLnBrk="1" hangingPunct="1">
              <a:defRPr/>
            </a:pPr>
            <a:r>
              <a:rPr lang="en-US" b="0" smtClean="0"/>
              <a:t>D.	RG-58 cable can handle higher power levels</a:t>
            </a:r>
          </a:p>
        </p:txBody>
      </p:sp>
    </p:spTree>
    <p:extLst>
      <p:ext uri="{BB962C8B-B14F-4D97-AF65-F5344CB8AC3E}">
        <p14:creationId xmlns:p14="http://schemas.microsoft.com/office/powerpoint/2010/main" val="147320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Footer Placeholder 3"/>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Radio Waves, Propagation and Antennas</a:t>
            </a:r>
          </a:p>
        </p:txBody>
      </p:sp>
      <p:sp>
        <p:nvSpPr>
          <p:cNvPr id="271" name="Slide Number Placeholder 4"/>
          <p:cNvSpPr>
            <a:spLocks noGrp="1"/>
          </p:cNvSpPr>
          <p:nvPr>
            <p:ph type="sldNum" sz="quarter" idx="10"/>
          </p:nvPr>
        </p:nvSpPr>
        <p:spPr>
          <a:xfrm>
            <a:off x="304800" y="6248400"/>
            <a:ext cx="5715000" cy="476250"/>
          </a:xfrm>
        </p:spPr>
        <p:txBody>
          <a:bodyPr/>
          <a:lstStyle/>
          <a:p>
            <a:pPr algn="l">
              <a:defRPr/>
            </a:pPr>
            <a:fld id="{6187F23A-D089-4920-996A-5A8EB6FD6A0A}" type="slidenum">
              <a:rPr lang="en-US" smtClean="0">
                <a:solidFill>
                  <a:srgbClr val="FFFFFF"/>
                </a:solidFill>
              </a:rPr>
              <a:pPr algn="l">
                <a:defRPr/>
              </a:pPr>
              <a:t>16</a:t>
            </a:fld>
            <a:endParaRPr lang="en-US" smtClean="0">
              <a:solidFill>
                <a:srgbClr val="FFFFFF"/>
              </a:solidFill>
            </a:endParaRPr>
          </a:p>
        </p:txBody>
      </p:sp>
      <p:sp>
        <p:nvSpPr>
          <p:cNvPr id="1458178" name="Rectangle 2"/>
          <p:cNvSpPr>
            <a:spLocks noGrp="1" noRot="1" noChangeArrowheads="1"/>
          </p:cNvSpPr>
          <p:nvPr>
            <p:ph type="title"/>
          </p:nvPr>
        </p:nvSpPr>
        <p:spPr>
          <a:xfrm>
            <a:off x="152400" y="0"/>
            <a:ext cx="8839200" cy="2032000"/>
          </a:xfrm>
        </p:spPr>
        <p:txBody>
          <a:bodyPr/>
          <a:lstStyle/>
          <a:p>
            <a:pPr algn="ctr">
              <a:defRPr/>
            </a:pPr>
            <a:r>
              <a:rPr lang="en-US"/>
              <a:t>Quarter Wave Vertical Radiation </a:t>
            </a:r>
          </a:p>
        </p:txBody>
      </p:sp>
      <p:sp>
        <p:nvSpPr>
          <p:cNvPr id="1458522" name="Rectangle 346"/>
          <p:cNvSpPr>
            <a:spLocks noChangeArrowheads="1"/>
          </p:cNvSpPr>
          <p:nvPr/>
        </p:nvSpPr>
        <p:spPr bwMode="auto">
          <a:xfrm>
            <a:off x="381000" y="5092700"/>
            <a:ext cx="8374063" cy="1187450"/>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A side view of the radiation pattern of a 1/4 wave vertical.  From above the pattern is round like a doughnut.  A perfect ground would be the center of a metal car roof at VHF/UHF.</a:t>
            </a:r>
          </a:p>
        </p:txBody>
      </p:sp>
      <p:grpSp>
        <p:nvGrpSpPr>
          <p:cNvPr id="9222" name="Group 352"/>
          <p:cNvGrpSpPr>
            <a:grpSpLocks/>
          </p:cNvGrpSpPr>
          <p:nvPr/>
        </p:nvGrpSpPr>
        <p:grpSpPr bwMode="auto">
          <a:xfrm>
            <a:off x="6400800" y="3810000"/>
            <a:ext cx="2114550" cy="889000"/>
            <a:chOff x="4368" y="2400"/>
            <a:chExt cx="1332" cy="560"/>
          </a:xfrm>
        </p:grpSpPr>
        <p:sp>
          <p:nvSpPr>
            <p:cNvPr id="9483" name="Line 347"/>
            <p:cNvSpPr>
              <a:spLocks noChangeShapeType="1"/>
            </p:cNvSpPr>
            <p:nvPr/>
          </p:nvSpPr>
          <p:spPr bwMode="auto">
            <a:xfrm>
              <a:off x="4704" y="273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84" name="Line 348"/>
            <p:cNvSpPr>
              <a:spLocks noChangeShapeType="1"/>
            </p:cNvSpPr>
            <p:nvPr/>
          </p:nvSpPr>
          <p:spPr bwMode="auto">
            <a:xfrm flipV="1">
              <a:off x="4704" y="2400"/>
              <a:ext cx="43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85" name="Line 349"/>
            <p:cNvSpPr>
              <a:spLocks noChangeShapeType="1"/>
            </p:cNvSpPr>
            <p:nvPr/>
          </p:nvSpPr>
          <p:spPr bwMode="auto">
            <a:xfrm flipH="1" flipV="1">
              <a:off x="4848" y="2496"/>
              <a:ext cx="48"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86" name="Text Box 350"/>
            <p:cNvSpPr txBox="1">
              <a:spLocks noChangeArrowheads="1"/>
            </p:cNvSpPr>
            <p:nvPr/>
          </p:nvSpPr>
          <p:spPr bwMode="auto">
            <a:xfrm>
              <a:off x="4944" y="2448"/>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0"/>
                </a:spcBef>
                <a:spcAft>
                  <a:spcPct val="0"/>
                </a:spcAft>
              </a:pPr>
              <a:r>
                <a:rPr lang="en-US" smtClean="0">
                  <a:solidFill>
                    <a:srgbClr val="FFFFFF"/>
                  </a:solidFill>
                  <a:latin typeface="Book Antiqua" pitchFamily="18" charset="0"/>
                </a:rPr>
                <a:t> </a:t>
              </a:r>
            </a:p>
          </p:txBody>
        </p:sp>
        <p:sp>
          <p:nvSpPr>
            <p:cNvPr id="9487" name="Text Box 351"/>
            <p:cNvSpPr txBox="1">
              <a:spLocks noChangeArrowheads="1"/>
            </p:cNvSpPr>
            <p:nvPr/>
          </p:nvSpPr>
          <p:spPr bwMode="auto">
            <a:xfrm>
              <a:off x="4368" y="2777"/>
              <a:ext cx="13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0"/>
                </a:spcBef>
                <a:spcAft>
                  <a:spcPct val="0"/>
                </a:spcAft>
              </a:pPr>
              <a:r>
                <a:rPr lang="en-US" sz="1300" smtClean="0">
                  <a:solidFill>
                    <a:srgbClr val="FFFFFF"/>
                  </a:solidFill>
                </a:rPr>
                <a:t>Maximum Radiation Angle</a:t>
              </a:r>
            </a:p>
          </p:txBody>
        </p:sp>
      </p:grpSp>
      <p:grpSp>
        <p:nvGrpSpPr>
          <p:cNvPr id="9223" name="Group 358"/>
          <p:cNvGrpSpPr>
            <a:grpSpLocks/>
          </p:cNvGrpSpPr>
          <p:nvPr/>
        </p:nvGrpSpPr>
        <p:grpSpPr bwMode="auto">
          <a:xfrm>
            <a:off x="1600200" y="1524000"/>
            <a:ext cx="5105400" cy="3414713"/>
            <a:chOff x="1008" y="960"/>
            <a:chExt cx="3216" cy="2151"/>
          </a:xfrm>
        </p:grpSpPr>
        <p:sp>
          <p:nvSpPr>
            <p:cNvPr id="9224" name="Freeform 4"/>
            <p:cNvSpPr>
              <a:spLocks/>
            </p:cNvSpPr>
            <p:nvPr/>
          </p:nvSpPr>
          <p:spPr bwMode="auto">
            <a:xfrm>
              <a:off x="2469" y="1342"/>
              <a:ext cx="42" cy="70"/>
            </a:xfrm>
            <a:custGeom>
              <a:avLst/>
              <a:gdLst>
                <a:gd name="T0" fmla="*/ 41 w 37"/>
                <a:gd name="T1" fmla="*/ 23 h 61"/>
                <a:gd name="T2" fmla="*/ 39 w 37"/>
                <a:gd name="T3" fmla="*/ 32 h 61"/>
                <a:gd name="T4" fmla="*/ 32 w 37"/>
                <a:gd name="T5" fmla="*/ 39 h 61"/>
                <a:gd name="T6" fmla="*/ 23 w 37"/>
                <a:gd name="T7" fmla="*/ 42 h 61"/>
                <a:gd name="T8" fmla="*/ 18 w 37"/>
                <a:gd name="T9" fmla="*/ 42 h 61"/>
                <a:gd name="T10" fmla="*/ 9 w 37"/>
                <a:gd name="T11" fmla="*/ 39 h 61"/>
                <a:gd name="T12" fmla="*/ 3 w 37"/>
                <a:gd name="T13" fmla="*/ 32 h 61"/>
                <a:gd name="T14" fmla="*/ 0 w 37"/>
                <a:gd name="T15" fmla="*/ 23 h 61"/>
                <a:gd name="T16" fmla="*/ 0 w 37"/>
                <a:gd name="T17" fmla="*/ 18 h 61"/>
                <a:gd name="T18" fmla="*/ 3 w 37"/>
                <a:gd name="T19" fmla="*/ 9 h 61"/>
                <a:gd name="T20" fmla="*/ 9 w 37"/>
                <a:gd name="T21" fmla="*/ 3 h 61"/>
                <a:gd name="T22" fmla="*/ 18 w 37"/>
                <a:gd name="T23" fmla="*/ 0 h 61"/>
                <a:gd name="T24" fmla="*/ 23 w 37"/>
                <a:gd name="T25" fmla="*/ 0 h 61"/>
                <a:gd name="T26" fmla="*/ 32 w 37"/>
                <a:gd name="T27" fmla="*/ 3 h 61"/>
                <a:gd name="T28" fmla="*/ 39 w 37"/>
                <a:gd name="T29" fmla="*/ 9 h 61"/>
                <a:gd name="T30" fmla="*/ 41 w 37"/>
                <a:gd name="T31" fmla="*/ 23 h 61"/>
                <a:gd name="T32" fmla="*/ 41 w 37"/>
                <a:gd name="T33" fmla="*/ 39 h 61"/>
                <a:gd name="T34" fmla="*/ 39 w 37"/>
                <a:gd name="T35" fmla="*/ 55 h 61"/>
                <a:gd name="T36" fmla="*/ 32 w 37"/>
                <a:gd name="T37" fmla="*/ 65 h 61"/>
                <a:gd name="T38" fmla="*/ 23 w 37"/>
                <a:gd name="T39" fmla="*/ 69 h 61"/>
                <a:gd name="T40" fmla="*/ 16 w 37"/>
                <a:gd name="T41" fmla="*/ 69 h 61"/>
                <a:gd name="T42" fmla="*/ 6 w 37"/>
                <a:gd name="T43" fmla="*/ 65 h 61"/>
                <a:gd name="T44" fmla="*/ 3 w 37"/>
                <a:gd name="T45" fmla="*/ 59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
                <a:gd name="T70" fmla="*/ 0 h 61"/>
                <a:gd name="T71" fmla="*/ 37 w 3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 h="61">
                  <a:moveTo>
                    <a:pt x="36" y="20"/>
                  </a:moveTo>
                  <a:lnTo>
                    <a:pt x="34" y="28"/>
                  </a:lnTo>
                  <a:lnTo>
                    <a:pt x="28" y="34"/>
                  </a:lnTo>
                  <a:lnTo>
                    <a:pt x="20" y="37"/>
                  </a:lnTo>
                  <a:lnTo>
                    <a:pt x="16" y="37"/>
                  </a:lnTo>
                  <a:lnTo>
                    <a:pt x="8" y="34"/>
                  </a:lnTo>
                  <a:lnTo>
                    <a:pt x="3" y="28"/>
                  </a:lnTo>
                  <a:lnTo>
                    <a:pt x="0" y="20"/>
                  </a:lnTo>
                  <a:lnTo>
                    <a:pt x="0" y="16"/>
                  </a:lnTo>
                  <a:lnTo>
                    <a:pt x="3" y="8"/>
                  </a:lnTo>
                  <a:lnTo>
                    <a:pt x="8" y="3"/>
                  </a:lnTo>
                  <a:lnTo>
                    <a:pt x="16" y="0"/>
                  </a:lnTo>
                  <a:lnTo>
                    <a:pt x="20" y="0"/>
                  </a:lnTo>
                  <a:lnTo>
                    <a:pt x="28" y="3"/>
                  </a:lnTo>
                  <a:lnTo>
                    <a:pt x="34" y="8"/>
                  </a:lnTo>
                  <a:lnTo>
                    <a:pt x="36" y="20"/>
                  </a:lnTo>
                  <a:lnTo>
                    <a:pt x="36" y="34"/>
                  </a:lnTo>
                  <a:lnTo>
                    <a:pt x="34" y="48"/>
                  </a:lnTo>
                  <a:lnTo>
                    <a:pt x="28" y="57"/>
                  </a:lnTo>
                  <a:lnTo>
                    <a:pt x="20" y="60"/>
                  </a:lnTo>
                  <a:lnTo>
                    <a:pt x="14" y="60"/>
                  </a:lnTo>
                  <a:lnTo>
                    <a:pt x="5" y="57"/>
                  </a:lnTo>
                  <a:lnTo>
                    <a:pt x="3" y="5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25" name="Line 5"/>
            <p:cNvSpPr>
              <a:spLocks noChangeShapeType="1"/>
            </p:cNvSpPr>
            <p:nvPr/>
          </p:nvSpPr>
          <p:spPr bwMode="auto">
            <a:xfrm flipV="1">
              <a:off x="2543" y="1342"/>
              <a:ext cx="10" cy="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26" name="Freeform 6"/>
            <p:cNvSpPr>
              <a:spLocks/>
            </p:cNvSpPr>
            <p:nvPr/>
          </p:nvSpPr>
          <p:spPr bwMode="auto">
            <a:xfrm>
              <a:off x="2532" y="1342"/>
              <a:ext cx="48" cy="70"/>
            </a:xfrm>
            <a:custGeom>
              <a:avLst/>
              <a:gdLst>
                <a:gd name="T0" fmla="*/ 10 w 42"/>
                <a:gd name="T1" fmla="*/ 3 h 61"/>
                <a:gd name="T2" fmla="*/ 5 w 42"/>
                <a:gd name="T3" fmla="*/ 14 h 61"/>
                <a:gd name="T4" fmla="*/ 0 w 42"/>
                <a:gd name="T5" fmla="*/ 29 h 61"/>
                <a:gd name="T6" fmla="*/ 0 w 42"/>
                <a:gd name="T7" fmla="*/ 39 h 61"/>
                <a:gd name="T8" fmla="*/ 5 w 42"/>
                <a:gd name="T9" fmla="*/ 55 h 61"/>
                <a:gd name="T10" fmla="*/ 10 w 42"/>
                <a:gd name="T11" fmla="*/ 65 h 61"/>
                <a:gd name="T12" fmla="*/ 21 w 42"/>
                <a:gd name="T13" fmla="*/ 69 h 61"/>
                <a:gd name="T14" fmla="*/ 27 w 42"/>
                <a:gd name="T15" fmla="*/ 69 h 61"/>
                <a:gd name="T16" fmla="*/ 37 w 42"/>
                <a:gd name="T17" fmla="*/ 65 h 61"/>
                <a:gd name="T18" fmla="*/ 43 w 42"/>
                <a:gd name="T19" fmla="*/ 55 h 61"/>
                <a:gd name="T20" fmla="*/ 47 w 42"/>
                <a:gd name="T21" fmla="*/ 39 h 61"/>
                <a:gd name="T22" fmla="*/ 47 w 42"/>
                <a:gd name="T23" fmla="*/ 29 h 61"/>
                <a:gd name="T24" fmla="*/ 43 w 42"/>
                <a:gd name="T25" fmla="*/ 14 h 61"/>
                <a:gd name="T26" fmla="*/ 37 w 42"/>
                <a:gd name="T27" fmla="*/ 3 h 61"/>
                <a:gd name="T28" fmla="*/ 27 w 42"/>
                <a:gd name="T29" fmla="*/ 0 h 61"/>
                <a:gd name="T30" fmla="*/ 21 w 42"/>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61"/>
                <a:gd name="T50" fmla="*/ 42 w 42"/>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61">
                  <a:moveTo>
                    <a:pt x="9" y="3"/>
                  </a:moveTo>
                  <a:lnTo>
                    <a:pt x="4" y="12"/>
                  </a:lnTo>
                  <a:lnTo>
                    <a:pt x="0" y="25"/>
                  </a:lnTo>
                  <a:lnTo>
                    <a:pt x="0" y="34"/>
                  </a:lnTo>
                  <a:lnTo>
                    <a:pt x="4" y="48"/>
                  </a:lnTo>
                  <a:lnTo>
                    <a:pt x="9" y="57"/>
                  </a:lnTo>
                  <a:lnTo>
                    <a:pt x="18" y="60"/>
                  </a:lnTo>
                  <a:lnTo>
                    <a:pt x="24" y="60"/>
                  </a:lnTo>
                  <a:lnTo>
                    <a:pt x="32" y="57"/>
                  </a:lnTo>
                  <a:lnTo>
                    <a:pt x="38" y="48"/>
                  </a:lnTo>
                  <a:lnTo>
                    <a:pt x="41" y="34"/>
                  </a:lnTo>
                  <a:lnTo>
                    <a:pt x="41" y="25"/>
                  </a:lnTo>
                  <a:lnTo>
                    <a:pt x="38" y="12"/>
                  </a:lnTo>
                  <a:lnTo>
                    <a:pt x="32" y="3"/>
                  </a:lnTo>
                  <a:lnTo>
                    <a:pt x="24" y="0"/>
                  </a:lnTo>
                  <a:lnTo>
                    <a:pt x="1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27" name="Freeform 7"/>
            <p:cNvSpPr>
              <a:spLocks/>
            </p:cNvSpPr>
            <p:nvPr/>
          </p:nvSpPr>
          <p:spPr bwMode="auto">
            <a:xfrm>
              <a:off x="1775" y="1516"/>
              <a:ext cx="43" cy="69"/>
            </a:xfrm>
            <a:custGeom>
              <a:avLst/>
              <a:gdLst>
                <a:gd name="T0" fmla="*/ 35 w 38"/>
                <a:gd name="T1" fmla="*/ 2 h 60"/>
                <a:gd name="T2" fmla="*/ 38 w 38"/>
                <a:gd name="T3" fmla="*/ 9 h 60"/>
                <a:gd name="T4" fmla="*/ 35 w 38"/>
                <a:gd name="T5" fmla="*/ 2 h 60"/>
                <a:gd name="T6" fmla="*/ 26 w 38"/>
                <a:gd name="T7" fmla="*/ 0 h 60"/>
                <a:gd name="T8" fmla="*/ 19 w 38"/>
                <a:gd name="T9" fmla="*/ 0 h 60"/>
                <a:gd name="T10" fmla="*/ 9 w 38"/>
                <a:gd name="T11" fmla="*/ 2 h 60"/>
                <a:gd name="T12" fmla="*/ 3 w 38"/>
                <a:gd name="T13" fmla="*/ 13 h 60"/>
                <a:gd name="T14" fmla="*/ 0 w 38"/>
                <a:gd name="T15" fmla="*/ 29 h 60"/>
                <a:gd name="T16" fmla="*/ 0 w 38"/>
                <a:gd name="T17" fmla="*/ 45 h 60"/>
                <a:gd name="T18" fmla="*/ 3 w 38"/>
                <a:gd name="T19" fmla="*/ 59 h 60"/>
                <a:gd name="T20" fmla="*/ 9 w 38"/>
                <a:gd name="T21" fmla="*/ 66 h 60"/>
                <a:gd name="T22" fmla="*/ 19 w 38"/>
                <a:gd name="T23" fmla="*/ 68 h 60"/>
                <a:gd name="T24" fmla="*/ 23 w 38"/>
                <a:gd name="T25" fmla="*/ 68 h 60"/>
                <a:gd name="T26" fmla="*/ 32 w 38"/>
                <a:gd name="T27" fmla="*/ 66 h 60"/>
                <a:gd name="T28" fmla="*/ 38 w 38"/>
                <a:gd name="T29" fmla="*/ 59 h 60"/>
                <a:gd name="T30" fmla="*/ 42 w 38"/>
                <a:gd name="T31" fmla="*/ 48 h 60"/>
                <a:gd name="T32" fmla="*/ 42 w 38"/>
                <a:gd name="T33" fmla="*/ 45 h 60"/>
                <a:gd name="T34" fmla="*/ 38 w 38"/>
                <a:gd name="T35" fmla="*/ 36 h 60"/>
                <a:gd name="T36" fmla="*/ 32 w 38"/>
                <a:gd name="T37" fmla="*/ 29 h 60"/>
                <a:gd name="T38" fmla="*/ 23 w 38"/>
                <a:gd name="T39" fmla="*/ 25 h 60"/>
                <a:gd name="T40" fmla="*/ 19 w 38"/>
                <a:gd name="T41" fmla="*/ 25 h 60"/>
                <a:gd name="T42" fmla="*/ 9 w 38"/>
                <a:gd name="T43" fmla="*/ 29 h 60"/>
                <a:gd name="T44" fmla="*/ 3 w 38"/>
                <a:gd name="T45" fmla="*/ 36 h 60"/>
                <a:gd name="T46" fmla="*/ 0 w 38"/>
                <a:gd name="T47" fmla="*/ 45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
                <a:gd name="T73" fmla="*/ 0 h 60"/>
                <a:gd name="T74" fmla="*/ 38 w 38"/>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 h="60">
                  <a:moveTo>
                    <a:pt x="31" y="2"/>
                  </a:moveTo>
                  <a:lnTo>
                    <a:pt x="34" y="8"/>
                  </a:lnTo>
                  <a:lnTo>
                    <a:pt x="31" y="2"/>
                  </a:lnTo>
                  <a:lnTo>
                    <a:pt x="23" y="0"/>
                  </a:lnTo>
                  <a:lnTo>
                    <a:pt x="17" y="0"/>
                  </a:lnTo>
                  <a:lnTo>
                    <a:pt x="8" y="2"/>
                  </a:lnTo>
                  <a:lnTo>
                    <a:pt x="3" y="11"/>
                  </a:lnTo>
                  <a:lnTo>
                    <a:pt x="0" y="25"/>
                  </a:lnTo>
                  <a:lnTo>
                    <a:pt x="0" y="39"/>
                  </a:lnTo>
                  <a:lnTo>
                    <a:pt x="3" y="51"/>
                  </a:lnTo>
                  <a:lnTo>
                    <a:pt x="8" y="57"/>
                  </a:lnTo>
                  <a:lnTo>
                    <a:pt x="17" y="59"/>
                  </a:lnTo>
                  <a:lnTo>
                    <a:pt x="20" y="59"/>
                  </a:lnTo>
                  <a:lnTo>
                    <a:pt x="28" y="57"/>
                  </a:lnTo>
                  <a:lnTo>
                    <a:pt x="34" y="51"/>
                  </a:lnTo>
                  <a:lnTo>
                    <a:pt x="37" y="42"/>
                  </a:lnTo>
                  <a:lnTo>
                    <a:pt x="37" y="39"/>
                  </a:lnTo>
                  <a:lnTo>
                    <a:pt x="34" y="31"/>
                  </a:lnTo>
                  <a:lnTo>
                    <a:pt x="28" y="25"/>
                  </a:lnTo>
                  <a:lnTo>
                    <a:pt x="20" y="22"/>
                  </a:lnTo>
                  <a:lnTo>
                    <a:pt x="17" y="22"/>
                  </a:lnTo>
                  <a:lnTo>
                    <a:pt x="8" y="25"/>
                  </a:lnTo>
                  <a:lnTo>
                    <a:pt x="3" y="31"/>
                  </a:lnTo>
                  <a:lnTo>
                    <a:pt x="0" y="3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28" name="Freeform 8"/>
            <p:cNvSpPr>
              <a:spLocks/>
            </p:cNvSpPr>
            <p:nvPr/>
          </p:nvSpPr>
          <p:spPr bwMode="auto">
            <a:xfrm>
              <a:off x="1840" y="1516"/>
              <a:ext cx="45" cy="69"/>
            </a:xfrm>
            <a:custGeom>
              <a:avLst/>
              <a:gdLst>
                <a:gd name="T0" fmla="*/ 9 w 40"/>
                <a:gd name="T1" fmla="*/ 2 h 60"/>
                <a:gd name="T2" fmla="*/ 19 w 40"/>
                <a:gd name="T3" fmla="*/ 0 h 60"/>
                <a:gd name="T4" fmla="*/ 9 w 40"/>
                <a:gd name="T5" fmla="*/ 2 h 60"/>
                <a:gd name="T6" fmla="*/ 3 w 40"/>
                <a:gd name="T7" fmla="*/ 13 h 60"/>
                <a:gd name="T8" fmla="*/ 0 w 40"/>
                <a:gd name="T9" fmla="*/ 29 h 60"/>
                <a:gd name="T10" fmla="*/ 0 w 40"/>
                <a:gd name="T11" fmla="*/ 39 h 60"/>
                <a:gd name="T12" fmla="*/ 3 w 40"/>
                <a:gd name="T13" fmla="*/ 55 h 60"/>
                <a:gd name="T14" fmla="*/ 9 w 40"/>
                <a:gd name="T15" fmla="*/ 66 h 60"/>
                <a:gd name="T16" fmla="*/ 19 w 40"/>
                <a:gd name="T17" fmla="*/ 68 h 60"/>
                <a:gd name="T18" fmla="*/ 26 w 40"/>
                <a:gd name="T19" fmla="*/ 68 h 60"/>
                <a:gd name="T20" fmla="*/ 35 w 40"/>
                <a:gd name="T21" fmla="*/ 66 h 60"/>
                <a:gd name="T22" fmla="*/ 42 w 40"/>
                <a:gd name="T23" fmla="*/ 55 h 60"/>
                <a:gd name="T24" fmla="*/ 44 w 40"/>
                <a:gd name="T25" fmla="*/ 39 h 60"/>
                <a:gd name="T26" fmla="*/ 44 w 40"/>
                <a:gd name="T27" fmla="*/ 29 h 60"/>
                <a:gd name="T28" fmla="*/ 42 w 40"/>
                <a:gd name="T29" fmla="*/ 13 h 60"/>
                <a:gd name="T30" fmla="*/ 35 w 40"/>
                <a:gd name="T31" fmla="*/ 2 h 60"/>
                <a:gd name="T32" fmla="*/ 26 w 40"/>
                <a:gd name="T33" fmla="*/ 0 h 60"/>
                <a:gd name="T34" fmla="*/ 19 w 40"/>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60"/>
                <a:gd name="T56" fmla="*/ 40 w 40"/>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60">
                  <a:moveTo>
                    <a:pt x="8" y="2"/>
                  </a:moveTo>
                  <a:lnTo>
                    <a:pt x="17" y="0"/>
                  </a:lnTo>
                  <a:lnTo>
                    <a:pt x="8" y="2"/>
                  </a:lnTo>
                  <a:lnTo>
                    <a:pt x="3" y="11"/>
                  </a:lnTo>
                  <a:lnTo>
                    <a:pt x="0" y="25"/>
                  </a:lnTo>
                  <a:lnTo>
                    <a:pt x="0" y="34"/>
                  </a:lnTo>
                  <a:lnTo>
                    <a:pt x="3" y="48"/>
                  </a:lnTo>
                  <a:lnTo>
                    <a:pt x="8" y="57"/>
                  </a:lnTo>
                  <a:lnTo>
                    <a:pt x="17" y="59"/>
                  </a:lnTo>
                  <a:lnTo>
                    <a:pt x="23" y="59"/>
                  </a:lnTo>
                  <a:lnTo>
                    <a:pt x="31" y="57"/>
                  </a:lnTo>
                  <a:lnTo>
                    <a:pt x="37" y="48"/>
                  </a:lnTo>
                  <a:lnTo>
                    <a:pt x="39" y="34"/>
                  </a:lnTo>
                  <a:lnTo>
                    <a:pt x="39" y="25"/>
                  </a:lnTo>
                  <a:lnTo>
                    <a:pt x="37" y="11"/>
                  </a:lnTo>
                  <a:lnTo>
                    <a:pt x="31" y="2"/>
                  </a:lnTo>
                  <a:lnTo>
                    <a:pt x="23" y="0"/>
                  </a:lnTo>
                  <a:lnTo>
                    <a:pt x="17"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29" name="Line 9"/>
            <p:cNvSpPr>
              <a:spLocks noChangeShapeType="1"/>
            </p:cNvSpPr>
            <p:nvPr/>
          </p:nvSpPr>
          <p:spPr bwMode="auto">
            <a:xfrm flipH="1">
              <a:off x="1277" y="2007"/>
              <a:ext cx="3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30" name="Freeform 10"/>
            <p:cNvSpPr>
              <a:spLocks/>
            </p:cNvSpPr>
            <p:nvPr/>
          </p:nvSpPr>
          <p:spPr bwMode="auto">
            <a:xfrm>
              <a:off x="1270" y="2007"/>
              <a:ext cx="46" cy="71"/>
            </a:xfrm>
            <a:custGeom>
              <a:avLst/>
              <a:gdLst>
                <a:gd name="T0" fmla="*/ 43 w 41"/>
                <a:gd name="T1" fmla="*/ 0 h 62"/>
                <a:gd name="T2" fmla="*/ 22 w 41"/>
                <a:gd name="T3" fmla="*/ 26 h 62"/>
                <a:gd name="T4" fmla="*/ 33 w 41"/>
                <a:gd name="T5" fmla="*/ 26 h 62"/>
                <a:gd name="T6" fmla="*/ 39 w 41"/>
                <a:gd name="T7" fmla="*/ 30 h 62"/>
                <a:gd name="T8" fmla="*/ 43 w 41"/>
                <a:gd name="T9" fmla="*/ 33 h 62"/>
                <a:gd name="T10" fmla="*/ 45 w 41"/>
                <a:gd name="T11" fmla="*/ 44 h 62"/>
                <a:gd name="T12" fmla="*/ 45 w 41"/>
                <a:gd name="T13" fmla="*/ 49 h 62"/>
                <a:gd name="T14" fmla="*/ 43 w 41"/>
                <a:gd name="T15" fmla="*/ 60 h 62"/>
                <a:gd name="T16" fmla="*/ 36 w 41"/>
                <a:gd name="T17" fmla="*/ 65 h 62"/>
                <a:gd name="T18" fmla="*/ 26 w 41"/>
                <a:gd name="T19" fmla="*/ 70 h 62"/>
                <a:gd name="T20" fmla="*/ 17 w 41"/>
                <a:gd name="T21" fmla="*/ 70 h 62"/>
                <a:gd name="T22" fmla="*/ 7 w 41"/>
                <a:gd name="T23" fmla="*/ 65 h 62"/>
                <a:gd name="T24" fmla="*/ 3 w 41"/>
                <a:gd name="T25" fmla="*/ 63 h 62"/>
                <a:gd name="T26" fmla="*/ 0 w 41"/>
                <a:gd name="T27" fmla="*/ 5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62"/>
                <a:gd name="T44" fmla="*/ 41 w 4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62">
                  <a:moveTo>
                    <a:pt x="38" y="0"/>
                  </a:moveTo>
                  <a:lnTo>
                    <a:pt x="20" y="23"/>
                  </a:lnTo>
                  <a:lnTo>
                    <a:pt x="29" y="23"/>
                  </a:lnTo>
                  <a:lnTo>
                    <a:pt x="35" y="26"/>
                  </a:lnTo>
                  <a:lnTo>
                    <a:pt x="38" y="29"/>
                  </a:lnTo>
                  <a:lnTo>
                    <a:pt x="40" y="38"/>
                  </a:lnTo>
                  <a:lnTo>
                    <a:pt x="40" y="43"/>
                  </a:lnTo>
                  <a:lnTo>
                    <a:pt x="38" y="52"/>
                  </a:lnTo>
                  <a:lnTo>
                    <a:pt x="32" y="57"/>
                  </a:lnTo>
                  <a:lnTo>
                    <a:pt x="23" y="61"/>
                  </a:lnTo>
                  <a:lnTo>
                    <a:pt x="15" y="61"/>
                  </a:lnTo>
                  <a:lnTo>
                    <a:pt x="6" y="57"/>
                  </a:lnTo>
                  <a:lnTo>
                    <a:pt x="3" y="55"/>
                  </a:lnTo>
                  <a:lnTo>
                    <a:pt x="0" y="4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31" name="Line 11"/>
            <p:cNvSpPr>
              <a:spLocks noChangeShapeType="1"/>
            </p:cNvSpPr>
            <p:nvPr/>
          </p:nvSpPr>
          <p:spPr bwMode="auto">
            <a:xfrm flipV="1">
              <a:off x="1345" y="2007"/>
              <a:ext cx="9" cy="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32" name="Freeform 12"/>
            <p:cNvSpPr>
              <a:spLocks/>
            </p:cNvSpPr>
            <p:nvPr/>
          </p:nvSpPr>
          <p:spPr bwMode="auto">
            <a:xfrm>
              <a:off x="1336" y="2007"/>
              <a:ext cx="46" cy="71"/>
            </a:xfrm>
            <a:custGeom>
              <a:avLst/>
              <a:gdLst>
                <a:gd name="T0" fmla="*/ 9 w 41"/>
                <a:gd name="T1" fmla="*/ 3 h 62"/>
                <a:gd name="T2" fmla="*/ 3 w 41"/>
                <a:gd name="T3" fmla="*/ 14 h 62"/>
                <a:gd name="T4" fmla="*/ 0 w 41"/>
                <a:gd name="T5" fmla="*/ 30 h 62"/>
                <a:gd name="T6" fmla="*/ 0 w 41"/>
                <a:gd name="T7" fmla="*/ 40 h 62"/>
                <a:gd name="T8" fmla="*/ 3 w 41"/>
                <a:gd name="T9" fmla="*/ 56 h 62"/>
                <a:gd name="T10" fmla="*/ 9 w 41"/>
                <a:gd name="T11" fmla="*/ 65 h 62"/>
                <a:gd name="T12" fmla="*/ 18 w 41"/>
                <a:gd name="T13" fmla="*/ 70 h 62"/>
                <a:gd name="T14" fmla="*/ 26 w 41"/>
                <a:gd name="T15" fmla="*/ 70 h 62"/>
                <a:gd name="T16" fmla="*/ 36 w 41"/>
                <a:gd name="T17" fmla="*/ 65 h 62"/>
                <a:gd name="T18" fmla="*/ 40 w 41"/>
                <a:gd name="T19" fmla="*/ 56 h 62"/>
                <a:gd name="T20" fmla="*/ 45 w 41"/>
                <a:gd name="T21" fmla="*/ 40 h 62"/>
                <a:gd name="T22" fmla="*/ 45 w 41"/>
                <a:gd name="T23" fmla="*/ 30 h 62"/>
                <a:gd name="T24" fmla="*/ 40 w 41"/>
                <a:gd name="T25" fmla="*/ 14 h 62"/>
                <a:gd name="T26" fmla="*/ 36 w 41"/>
                <a:gd name="T27" fmla="*/ 3 h 62"/>
                <a:gd name="T28" fmla="*/ 26 w 41"/>
                <a:gd name="T29" fmla="*/ 0 h 62"/>
                <a:gd name="T30" fmla="*/ 18 w 41"/>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62"/>
                <a:gd name="T50" fmla="*/ 41 w 41"/>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62">
                  <a:moveTo>
                    <a:pt x="8" y="3"/>
                  </a:moveTo>
                  <a:lnTo>
                    <a:pt x="3" y="12"/>
                  </a:lnTo>
                  <a:lnTo>
                    <a:pt x="0" y="26"/>
                  </a:lnTo>
                  <a:lnTo>
                    <a:pt x="0" y="35"/>
                  </a:lnTo>
                  <a:lnTo>
                    <a:pt x="3" y="49"/>
                  </a:lnTo>
                  <a:lnTo>
                    <a:pt x="8" y="57"/>
                  </a:lnTo>
                  <a:lnTo>
                    <a:pt x="16" y="61"/>
                  </a:lnTo>
                  <a:lnTo>
                    <a:pt x="23" y="61"/>
                  </a:lnTo>
                  <a:lnTo>
                    <a:pt x="32" y="57"/>
                  </a:lnTo>
                  <a:lnTo>
                    <a:pt x="36" y="49"/>
                  </a:lnTo>
                  <a:lnTo>
                    <a:pt x="40" y="35"/>
                  </a:lnTo>
                  <a:lnTo>
                    <a:pt x="40" y="26"/>
                  </a:lnTo>
                  <a:lnTo>
                    <a:pt x="36" y="12"/>
                  </a:lnTo>
                  <a:lnTo>
                    <a:pt x="32" y="3"/>
                  </a:lnTo>
                  <a:lnTo>
                    <a:pt x="23" y="0"/>
                  </a:lnTo>
                  <a:lnTo>
                    <a:pt x="16"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33" name="Freeform 13"/>
            <p:cNvSpPr>
              <a:spLocks/>
            </p:cNvSpPr>
            <p:nvPr/>
          </p:nvSpPr>
          <p:spPr bwMode="auto">
            <a:xfrm>
              <a:off x="1154" y="2675"/>
              <a:ext cx="47" cy="71"/>
            </a:xfrm>
            <a:custGeom>
              <a:avLst/>
              <a:gdLst>
                <a:gd name="T0" fmla="*/ 21 w 41"/>
                <a:gd name="T1" fmla="*/ 0 h 61"/>
                <a:gd name="T2" fmla="*/ 10 w 41"/>
                <a:gd name="T3" fmla="*/ 3 h 61"/>
                <a:gd name="T4" fmla="*/ 5 w 41"/>
                <a:gd name="T5" fmla="*/ 13 h 61"/>
                <a:gd name="T6" fmla="*/ 0 w 41"/>
                <a:gd name="T7" fmla="*/ 30 h 61"/>
                <a:gd name="T8" fmla="*/ 0 w 41"/>
                <a:gd name="T9" fmla="*/ 41 h 61"/>
                <a:gd name="T10" fmla="*/ 5 w 41"/>
                <a:gd name="T11" fmla="*/ 57 h 61"/>
                <a:gd name="T12" fmla="*/ 10 w 41"/>
                <a:gd name="T13" fmla="*/ 66 h 61"/>
                <a:gd name="T14" fmla="*/ 21 w 41"/>
                <a:gd name="T15" fmla="*/ 70 h 61"/>
                <a:gd name="T16" fmla="*/ 28 w 41"/>
                <a:gd name="T17" fmla="*/ 70 h 61"/>
                <a:gd name="T18" fmla="*/ 37 w 41"/>
                <a:gd name="T19" fmla="*/ 66 h 61"/>
                <a:gd name="T20" fmla="*/ 44 w 41"/>
                <a:gd name="T21" fmla="*/ 57 h 61"/>
                <a:gd name="T22" fmla="*/ 46 w 41"/>
                <a:gd name="T23" fmla="*/ 41 h 61"/>
                <a:gd name="T24" fmla="*/ 46 w 41"/>
                <a:gd name="T25" fmla="*/ 30 h 61"/>
                <a:gd name="T26" fmla="*/ 44 w 41"/>
                <a:gd name="T27" fmla="*/ 13 h 61"/>
                <a:gd name="T28" fmla="*/ 37 w 41"/>
                <a:gd name="T29" fmla="*/ 3 h 61"/>
                <a:gd name="T30" fmla="*/ 28 w 41"/>
                <a:gd name="T31" fmla="*/ 0 h 61"/>
                <a:gd name="T32" fmla="*/ 21 w 4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61"/>
                <a:gd name="T53" fmla="*/ 41 w 4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61">
                  <a:moveTo>
                    <a:pt x="18" y="0"/>
                  </a:moveTo>
                  <a:lnTo>
                    <a:pt x="9" y="3"/>
                  </a:lnTo>
                  <a:lnTo>
                    <a:pt x="4" y="11"/>
                  </a:lnTo>
                  <a:lnTo>
                    <a:pt x="0" y="26"/>
                  </a:lnTo>
                  <a:lnTo>
                    <a:pt x="0" y="35"/>
                  </a:lnTo>
                  <a:lnTo>
                    <a:pt x="4" y="49"/>
                  </a:lnTo>
                  <a:lnTo>
                    <a:pt x="9" y="57"/>
                  </a:lnTo>
                  <a:lnTo>
                    <a:pt x="18" y="60"/>
                  </a:lnTo>
                  <a:lnTo>
                    <a:pt x="24" y="60"/>
                  </a:lnTo>
                  <a:lnTo>
                    <a:pt x="32" y="57"/>
                  </a:lnTo>
                  <a:lnTo>
                    <a:pt x="38" y="49"/>
                  </a:lnTo>
                  <a:lnTo>
                    <a:pt x="40" y="35"/>
                  </a:lnTo>
                  <a:lnTo>
                    <a:pt x="40" y="26"/>
                  </a:lnTo>
                  <a:lnTo>
                    <a:pt x="38" y="11"/>
                  </a:lnTo>
                  <a:lnTo>
                    <a:pt x="32" y="3"/>
                  </a:lnTo>
                  <a:lnTo>
                    <a:pt x="24" y="0"/>
                  </a:lnTo>
                  <a:lnTo>
                    <a:pt x="1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34" name="Freeform 14"/>
            <p:cNvSpPr>
              <a:spLocks/>
            </p:cNvSpPr>
            <p:nvPr/>
          </p:nvSpPr>
          <p:spPr bwMode="auto">
            <a:xfrm>
              <a:off x="3823" y="2675"/>
              <a:ext cx="47" cy="71"/>
            </a:xfrm>
            <a:custGeom>
              <a:avLst/>
              <a:gdLst>
                <a:gd name="T0" fmla="*/ 10 w 41"/>
                <a:gd name="T1" fmla="*/ 3 h 61"/>
                <a:gd name="T2" fmla="*/ 19 w 41"/>
                <a:gd name="T3" fmla="*/ 0 h 61"/>
                <a:gd name="T4" fmla="*/ 10 w 41"/>
                <a:gd name="T5" fmla="*/ 3 h 61"/>
                <a:gd name="T6" fmla="*/ 2 w 41"/>
                <a:gd name="T7" fmla="*/ 13 h 61"/>
                <a:gd name="T8" fmla="*/ 0 w 41"/>
                <a:gd name="T9" fmla="*/ 30 h 61"/>
                <a:gd name="T10" fmla="*/ 0 w 41"/>
                <a:gd name="T11" fmla="*/ 41 h 61"/>
                <a:gd name="T12" fmla="*/ 2 w 41"/>
                <a:gd name="T13" fmla="*/ 57 h 61"/>
                <a:gd name="T14" fmla="*/ 10 w 41"/>
                <a:gd name="T15" fmla="*/ 66 h 61"/>
                <a:gd name="T16" fmla="*/ 19 w 41"/>
                <a:gd name="T17" fmla="*/ 70 h 61"/>
                <a:gd name="T18" fmla="*/ 25 w 41"/>
                <a:gd name="T19" fmla="*/ 70 h 61"/>
                <a:gd name="T20" fmla="*/ 36 w 41"/>
                <a:gd name="T21" fmla="*/ 66 h 61"/>
                <a:gd name="T22" fmla="*/ 42 w 41"/>
                <a:gd name="T23" fmla="*/ 57 h 61"/>
                <a:gd name="T24" fmla="*/ 46 w 41"/>
                <a:gd name="T25" fmla="*/ 41 h 61"/>
                <a:gd name="T26" fmla="*/ 46 w 41"/>
                <a:gd name="T27" fmla="*/ 30 h 61"/>
                <a:gd name="T28" fmla="*/ 42 w 41"/>
                <a:gd name="T29" fmla="*/ 13 h 61"/>
                <a:gd name="T30" fmla="*/ 36 w 41"/>
                <a:gd name="T31" fmla="*/ 3 h 61"/>
                <a:gd name="T32" fmla="*/ 25 w 41"/>
                <a:gd name="T33" fmla="*/ 0 h 61"/>
                <a:gd name="T34" fmla="*/ 19 w 41"/>
                <a:gd name="T35" fmla="*/ 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61"/>
                <a:gd name="T56" fmla="*/ 41 w 41"/>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61">
                  <a:moveTo>
                    <a:pt x="9" y="3"/>
                  </a:moveTo>
                  <a:lnTo>
                    <a:pt x="17" y="0"/>
                  </a:lnTo>
                  <a:lnTo>
                    <a:pt x="9" y="3"/>
                  </a:lnTo>
                  <a:lnTo>
                    <a:pt x="2" y="11"/>
                  </a:lnTo>
                  <a:lnTo>
                    <a:pt x="0" y="26"/>
                  </a:lnTo>
                  <a:lnTo>
                    <a:pt x="0" y="35"/>
                  </a:lnTo>
                  <a:lnTo>
                    <a:pt x="2" y="49"/>
                  </a:lnTo>
                  <a:lnTo>
                    <a:pt x="9" y="57"/>
                  </a:lnTo>
                  <a:lnTo>
                    <a:pt x="17" y="60"/>
                  </a:lnTo>
                  <a:lnTo>
                    <a:pt x="22" y="60"/>
                  </a:lnTo>
                  <a:lnTo>
                    <a:pt x="31" y="57"/>
                  </a:lnTo>
                  <a:lnTo>
                    <a:pt x="37" y="49"/>
                  </a:lnTo>
                  <a:lnTo>
                    <a:pt x="40" y="35"/>
                  </a:lnTo>
                  <a:lnTo>
                    <a:pt x="40" y="26"/>
                  </a:lnTo>
                  <a:lnTo>
                    <a:pt x="37" y="11"/>
                  </a:lnTo>
                  <a:lnTo>
                    <a:pt x="31" y="3"/>
                  </a:lnTo>
                  <a:lnTo>
                    <a:pt x="22" y="0"/>
                  </a:lnTo>
                  <a:lnTo>
                    <a:pt x="17"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35" name="Line 15"/>
            <p:cNvSpPr>
              <a:spLocks noChangeShapeType="1"/>
            </p:cNvSpPr>
            <p:nvPr/>
          </p:nvSpPr>
          <p:spPr bwMode="auto">
            <a:xfrm flipH="1">
              <a:off x="3629" y="2010"/>
              <a:ext cx="3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36" name="Freeform 16"/>
            <p:cNvSpPr>
              <a:spLocks/>
            </p:cNvSpPr>
            <p:nvPr/>
          </p:nvSpPr>
          <p:spPr bwMode="auto">
            <a:xfrm>
              <a:off x="3623" y="2010"/>
              <a:ext cx="47" cy="71"/>
            </a:xfrm>
            <a:custGeom>
              <a:avLst/>
              <a:gdLst>
                <a:gd name="T0" fmla="*/ 43 w 42"/>
                <a:gd name="T1" fmla="*/ 0 h 61"/>
                <a:gd name="T2" fmla="*/ 24 w 42"/>
                <a:gd name="T3" fmla="*/ 27 h 61"/>
                <a:gd name="T4" fmla="*/ 34 w 42"/>
                <a:gd name="T5" fmla="*/ 27 h 61"/>
                <a:gd name="T6" fmla="*/ 38 w 42"/>
                <a:gd name="T7" fmla="*/ 30 h 61"/>
                <a:gd name="T8" fmla="*/ 43 w 42"/>
                <a:gd name="T9" fmla="*/ 34 h 61"/>
                <a:gd name="T10" fmla="*/ 46 w 42"/>
                <a:gd name="T11" fmla="*/ 43 h 61"/>
                <a:gd name="T12" fmla="*/ 46 w 42"/>
                <a:gd name="T13" fmla="*/ 50 h 61"/>
                <a:gd name="T14" fmla="*/ 43 w 42"/>
                <a:gd name="T15" fmla="*/ 61 h 61"/>
                <a:gd name="T16" fmla="*/ 36 w 42"/>
                <a:gd name="T17" fmla="*/ 66 h 61"/>
                <a:gd name="T18" fmla="*/ 26 w 42"/>
                <a:gd name="T19" fmla="*/ 70 h 61"/>
                <a:gd name="T20" fmla="*/ 16 w 42"/>
                <a:gd name="T21" fmla="*/ 70 h 61"/>
                <a:gd name="T22" fmla="*/ 7 w 42"/>
                <a:gd name="T23" fmla="*/ 66 h 61"/>
                <a:gd name="T24" fmla="*/ 3 w 42"/>
                <a:gd name="T25" fmla="*/ 63 h 61"/>
                <a:gd name="T26" fmla="*/ 0 w 42"/>
                <a:gd name="T27" fmla="*/ 57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61"/>
                <a:gd name="T44" fmla="*/ 42 w 42"/>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61">
                  <a:moveTo>
                    <a:pt x="38" y="0"/>
                  </a:moveTo>
                  <a:lnTo>
                    <a:pt x="21" y="23"/>
                  </a:lnTo>
                  <a:lnTo>
                    <a:pt x="30" y="23"/>
                  </a:lnTo>
                  <a:lnTo>
                    <a:pt x="34" y="26"/>
                  </a:lnTo>
                  <a:lnTo>
                    <a:pt x="38" y="29"/>
                  </a:lnTo>
                  <a:lnTo>
                    <a:pt x="41" y="37"/>
                  </a:lnTo>
                  <a:lnTo>
                    <a:pt x="41" y="43"/>
                  </a:lnTo>
                  <a:lnTo>
                    <a:pt x="38" y="52"/>
                  </a:lnTo>
                  <a:lnTo>
                    <a:pt x="32" y="57"/>
                  </a:lnTo>
                  <a:lnTo>
                    <a:pt x="23" y="60"/>
                  </a:lnTo>
                  <a:lnTo>
                    <a:pt x="14" y="60"/>
                  </a:lnTo>
                  <a:lnTo>
                    <a:pt x="6" y="57"/>
                  </a:lnTo>
                  <a:lnTo>
                    <a:pt x="3" y="54"/>
                  </a:lnTo>
                  <a:lnTo>
                    <a:pt x="0" y="4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37" name="Freeform 17"/>
            <p:cNvSpPr>
              <a:spLocks/>
            </p:cNvSpPr>
            <p:nvPr/>
          </p:nvSpPr>
          <p:spPr bwMode="auto">
            <a:xfrm>
              <a:off x="3688" y="2010"/>
              <a:ext cx="47" cy="71"/>
            </a:xfrm>
            <a:custGeom>
              <a:avLst/>
              <a:gdLst>
                <a:gd name="T0" fmla="*/ 9 w 41"/>
                <a:gd name="T1" fmla="*/ 2 h 61"/>
                <a:gd name="T2" fmla="*/ 19 w 41"/>
                <a:gd name="T3" fmla="*/ 0 h 61"/>
                <a:gd name="T4" fmla="*/ 9 w 41"/>
                <a:gd name="T5" fmla="*/ 2 h 61"/>
                <a:gd name="T6" fmla="*/ 3 w 41"/>
                <a:gd name="T7" fmla="*/ 13 h 61"/>
                <a:gd name="T8" fmla="*/ 0 w 41"/>
                <a:gd name="T9" fmla="*/ 30 h 61"/>
                <a:gd name="T10" fmla="*/ 0 w 41"/>
                <a:gd name="T11" fmla="*/ 40 h 61"/>
                <a:gd name="T12" fmla="*/ 3 w 41"/>
                <a:gd name="T13" fmla="*/ 57 h 61"/>
                <a:gd name="T14" fmla="*/ 9 w 41"/>
                <a:gd name="T15" fmla="*/ 66 h 61"/>
                <a:gd name="T16" fmla="*/ 19 w 41"/>
                <a:gd name="T17" fmla="*/ 70 h 61"/>
                <a:gd name="T18" fmla="*/ 26 w 41"/>
                <a:gd name="T19" fmla="*/ 70 h 61"/>
                <a:gd name="T20" fmla="*/ 36 w 41"/>
                <a:gd name="T21" fmla="*/ 66 h 61"/>
                <a:gd name="T22" fmla="*/ 42 w 41"/>
                <a:gd name="T23" fmla="*/ 57 h 61"/>
                <a:gd name="T24" fmla="*/ 46 w 41"/>
                <a:gd name="T25" fmla="*/ 40 h 61"/>
                <a:gd name="T26" fmla="*/ 46 w 41"/>
                <a:gd name="T27" fmla="*/ 30 h 61"/>
                <a:gd name="T28" fmla="*/ 42 w 41"/>
                <a:gd name="T29" fmla="*/ 13 h 61"/>
                <a:gd name="T30" fmla="*/ 36 w 41"/>
                <a:gd name="T31" fmla="*/ 2 h 61"/>
                <a:gd name="T32" fmla="*/ 26 w 41"/>
                <a:gd name="T33" fmla="*/ 0 h 61"/>
                <a:gd name="T34" fmla="*/ 19 w 41"/>
                <a:gd name="T35" fmla="*/ 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61"/>
                <a:gd name="T56" fmla="*/ 41 w 41"/>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61">
                  <a:moveTo>
                    <a:pt x="8" y="2"/>
                  </a:moveTo>
                  <a:lnTo>
                    <a:pt x="17" y="0"/>
                  </a:lnTo>
                  <a:lnTo>
                    <a:pt x="8" y="2"/>
                  </a:lnTo>
                  <a:lnTo>
                    <a:pt x="3" y="11"/>
                  </a:lnTo>
                  <a:lnTo>
                    <a:pt x="0" y="26"/>
                  </a:lnTo>
                  <a:lnTo>
                    <a:pt x="0" y="34"/>
                  </a:lnTo>
                  <a:lnTo>
                    <a:pt x="3" y="49"/>
                  </a:lnTo>
                  <a:lnTo>
                    <a:pt x="8" y="57"/>
                  </a:lnTo>
                  <a:lnTo>
                    <a:pt x="17" y="60"/>
                  </a:lnTo>
                  <a:lnTo>
                    <a:pt x="23" y="60"/>
                  </a:lnTo>
                  <a:lnTo>
                    <a:pt x="31" y="57"/>
                  </a:lnTo>
                  <a:lnTo>
                    <a:pt x="37" y="49"/>
                  </a:lnTo>
                  <a:lnTo>
                    <a:pt x="40" y="34"/>
                  </a:lnTo>
                  <a:lnTo>
                    <a:pt x="40" y="26"/>
                  </a:lnTo>
                  <a:lnTo>
                    <a:pt x="37" y="11"/>
                  </a:lnTo>
                  <a:lnTo>
                    <a:pt x="31" y="2"/>
                  </a:lnTo>
                  <a:lnTo>
                    <a:pt x="23" y="0"/>
                  </a:lnTo>
                  <a:lnTo>
                    <a:pt x="17"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38" name="Freeform 18"/>
            <p:cNvSpPr>
              <a:spLocks/>
            </p:cNvSpPr>
            <p:nvPr/>
          </p:nvSpPr>
          <p:spPr bwMode="auto">
            <a:xfrm>
              <a:off x="3136" y="1520"/>
              <a:ext cx="43" cy="71"/>
            </a:xfrm>
            <a:custGeom>
              <a:avLst/>
              <a:gdLst>
                <a:gd name="T0" fmla="*/ 40 w 38"/>
                <a:gd name="T1" fmla="*/ 9 h 61"/>
                <a:gd name="T2" fmla="*/ 35 w 38"/>
                <a:gd name="T3" fmla="*/ 2 h 61"/>
                <a:gd name="T4" fmla="*/ 26 w 38"/>
                <a:gd name="T5" fmla="*/ 0 h 61"/>
                <a:gd name="T6" fmla="*/ 19 w 38"/>
                <a:gd name="T7" fmla="*/ 0 h 61"/>
                <a:gd name="T8" fmla="*/ 10 w 38"/>
                <a:gd name="T9" fmla="*/ 2 h 61"/>
                <a:gd name="T10" fmla="*/ 3 w 38"/>
                <a:gd name="T11" fmla="*/ 13 h 61"/>
                <a:gd name="T12" fmla="*/ 0 w 38"/>
                <a:gd name="T13" fmla="*/ 29 h 61"/>
                <a:gd name="T14" fmla="*/ 0 w 38"/>
                <a:gd name="T15" fmla="*/ 47 h 61"/>
                <a:gd name="T16" fmla="*/ 3 w 38"/>
                <a:gd name="T17" fmla="*/ 59 h 61"/>
                <a:gd name="T18" fmla="*/ 10 w 38"/>
                <a:gd name="T19" fmla="*/ 66 h 61"/>
                <a:gd name="T20" fmla="*/ 19 w 38"/>
                <a:gd name="T21" fmla="*/ 70 h 61"/>
                <a:gd name="T22" fmla="*/ 23 w 38"/>
                <a:gd name="T23" fmla="*/ 70 h 61"/>
                <a:gd name="T24" fmla="*/ 33 w 38"/>
                <a:gd name="T25" fmla="*/ 66 h 61"/>
                <a:gd name="T26" fmla="*/ 40 w 38"/>
                <a:gd name="T27" fmla="*/ 59 h 61"/>
                <a:gd name="T28" fmla="*/ 42 w 38"/>
                <a:gd name="T29" fmla="*/ 50 h 61"/>
                <a:gd name="T30" fmla="*/ 42 w 38"/>
                <a:gd name="T31" fmla="*/ 47 h 61"/>
                <a:gd name="T32" fmla="*/ 40 w 38"/>
                <a:gd name="T33" fmla="*/ 36 h 61"/>
                <a:gd name="T34" fmla="*/ 33 w 38"/>
                <a:gd name="T35" fmla="*/ 29 h 61"/>
                <a:gd name="T36" fmla="*/ 23 w 38"/>
                <a:gd name="T37" fmla="*/ 26 h 61"/>
                <a:gd name="T38" fmla="*/ 19 w 38"/>
                <a:gd name="T39" fmla="*/ 26 h 61"/>
                <a:gd name="T40" fmla="*/ 10 w 38"/>
                <a:gd name="T41" fmla="*/ 29 h 61"/>
                <a:gd name="T42" fmla="*/ 3 w 38"/>
                <a:gd name="T43" fmla="*/ 36 h 61"/>
                <a:gd name="T44" fmla="*/ 0 w 38"/>
                <a:gd name="T45" fmla="*/ 47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61"/>
                <a:gd name="T71" fmla="*/ 38 w 38"/>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61">
                  <a:moveTo>
                    <a:pt x="35" y="8"/>
                  </a:moveTo>
                  <a:lnTo>
                    <a:pt x="31" y="2"/>
                  </a:lnTo>
                  <a:lnTo>
                    <a:pt x="23" y="0"/>
                  </a:lnTo>
                  <a:lnTo>
                    <a:pt x="17" y="0"/>
                  </a:lnTo>
                  <a:lnTo>
                    <a:pt x="9" y="2"/>
                  </a:lnTo>
                  <a:lnTo>
                    <a:pt x="3" y="11"/>
                  </a:lnTo>
                  <a:lnTo>
                    <a:pt x="0" y="25"/>
                  </a:lnTo>
                  <a:lnTo>
                    <a:pt x="0" y="40"/>
                  </a:lnTo>
                  <a:lnTo>
                    <a:pt x="3" y="51"/>
                  </a:lnTo>
                  <a:lnTo>
                    <a:pt x="9" y="57"/>
                  </a:lnTo>
                  <a:lnTo>
                    <a:pt x="17" y="60"/>
                  </a:lnTo>
                  <a:lnTo>
                    <a:pt x="20" y="60"/>
                  </a:lnTo>
                  <a:lnTo>
                    <a:pt x="29" y="57"/>
                  </a:lnTo>
                  <a:lnTo>
                    <a:pt x="35" y="51"/>
                  </a:lnTo>
                  <a:lnTo>
                    <a:pt x="37" y="43"/>
                  </a:lnTo>
                  <a:lnTo>
                    <a:pt x="37" y="40"/>
                  </a:lnTo>
                  <a:lnTo>
                    <a:pt x="35" y="31"/>
                  </a:lnTo>
                  <a:lnTo>
                    <a:pt x="29" y="25"/>
                  </a:lnTo>
                  <a:lnTo>
                    <a:pt x="20" y="22"/>
                  </a:lnTo>
                  <a:lnTo>
                    <a:pt x="17" y="22"/>
                  </a:lnTo>
                  <a:lnTo>
                    <a:pt x="9" y="25"/>
                  </a:lnTo>
                  <a:lnTo>
                    <a:pt x="3" y="31"/>
                  </a:lnTo>
                  <a:lnTo>
                    <a:pt x="0" y="4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39" name="Freeform 19"/>
            <p:cNvSpPr>
              <a:spLocks/>
            </p:cNvSpPr>
            <p:nvPr/>
          </p:nvSpPr>
          <p:spPr bwMode="auto">
            <a:xfrm>
              <a:off x="3201" y="1520"/>
              <a:ext cx="48" cy="71"/>
            </a:xfrm>
            <a:custGeom>
              <a:avLst/>
              <a:gdLst>
                <a:gd name="T0" fmla="*/ 10 w 42"/>
                <a:gd name="T1" fmla="*/ 2 h 61"/>
                <a:gd name="T2" fmla="*/ 21 w 42"/>
                <a:gd name="T3" fmla="*/ 0 h 61"/>
                <a:gd name="T4" fmla="*/ 10 w 42"/>
                <a:gd name="T5" fmla="*/ 2 h 61"/>
                <a:gd name="T6" fmla="*/ 3 w 42"/>
                <a:gd name="T7" fmla="*/ 13 h 61"/>
                <a:gd name="T8" fmla="*/ 0 w 42"/>
                <a:gd name="T9" fmla="*/ 29 h 61"/>
                <a:gd name="T10" fmla="*/ 0 w 42"/>
                <a:gd name="T11" fmla="*/ 40 h 61"/>
                <a:gd name="T12" fmla="*/ 3 w 42"/>
                <a:gd name="T13" fmla="*/ 56 h 61"/>
                <a:gd name="T14" fmla="*/ 10 w 42"/>
                <a:gd name="T15" fmla="*/ 66 h 61"/>
                <a:gd name="T16" fmla="*/ 21 w 42"/>
                <a:gd name="T17" fmla="*/ 70 h 61"/>
                <a:gd name="T18" fmla="*/ 26 w 42"/>
                <a:gd name="T19" fmla="*/ 70 h 61"/>
                <a:gd name="T20" fmla="*/ 37 w 42"/>
                <a:gd name="T21" fmla="*/ 66 h 61"/>
                <a:gd name="T22" fmla="*/ 43 w 42"/>
                <a:gd name="T23" fmla="*/ 56 h 61"/>
                <a:gd name="T24" fmla="*/ 47 w 42"/>
                <a:gd name="T25" fmla="*/ 40 h 61"/>
                <a:gd name="T26" fmla="*/ 47 w 42"/>
                <a:gd name="T27" fmla="*/ 29 h 61"/>
                <a:gd name="T28" fmla="*/ 43 w 42"/>
                <a:gd name="T29" fmla="*/ 13 h 61"/>
                <a:gd name="T30" fmla="*/ 37 w 42"/>
                <a:gd name="T31" fmla="*/ 2 h 61"/>
                <a:gd name="T32" fmla="*/ 26 w 42"/>
                <a:gd name="T33" fmla="*/ 0 h 61"/>
                <a:gd name="T34" fmla="*/ 21 w 42"/>
                <a:gd name="T35" fmla="*/ 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1"/>
                <a:gd name="T56" fmla="*/ 42 w 42"/>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1">
                  <a:moveTo>
                    <a:pt x="9" y="2"/>
                  </a:moveTo>
                  <a:lnTo>
                    <a:pt x="18" y="0"/>
                  </a:lnTo>
                  <a:lnTo>
                    <a:pt x="9" y="2"/>
                  </a:lnTo>
                  <a:lnTo>
                    <a:pt x="3" y="11"/>
                  </a:lnTo>
                  <a:lnTo>
                    <a:pt x="0" y="25"/>
                  </a:lnTo>
                  <a:lnTo>
                    <a:pt x="0" y="34"/>
                  </a:lnTo>
                  <a:lnTo>
                    <a:pt x="3" y="48"/>
                  </a:lnTo>
                  <a:lnTo>
                    <a:pt x="9" y="57"/>
                  </a:lnTo>
                  <a:lnTo>
                    <a:pt x="18" y="60"/>
                  </a:lnTo>
                  <a:lnTo>
                    <a:pt x="23" y="60"/>
                  </a:lnTo>
                  <a:lnTo>
                    <a:pt x="32" y="57"/>
                  </a:lnTo>
                  <a:lnTo>
                    <a:pt x="38" y="48"/>
                  </a:lnTo>
                  <a:lnTo>
                    <a:pt x="41" y="34"/>
                  </a:lnTo>
                  <a:lnTo>
                    <a:pt x="41" y="25"/>
                  </a:lnTo>
                  <a:lnTo>
                    <a:pt x="38" y="11"/>
                  </a:lnTo>
                  <a:lnTo>
                    <a:pt x="32" y="2"/>
                  </a:lnTo>
                  <a:lnTo>
                    <a:pt x="23" y="0"/>
                  </a:lnTo>
                  <a:lnTo>
                    <a:pt x="1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40" name="Line 20"/>
            <p:cNvSpPr>
              <a:spLocks noChangeShapeType="1"/>
            </p:cNvSpPr>
            <p:nvPr/>
          </p:nvSpPr>
          <p:spPr bwMode="auto">
            <a:xfrm flipH="1">
              <a:off x="2532" y="2712"/>
              <a:ext cx="122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41" name="Line 21"/>
            <p:cNvSpPr>
              <a:spLocks noChangeShapeType="1"/>
            </p:cNvSpPr>
            <p:nvPr/>
          </p:nvSpPr>
          <p:spPr bwMode="auto">
            <a:xfrm flipH="1">
              <a:off x="1294" y="2712"/>
              <a:ext cx="122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42" name="Freeform 22"/>
            <p:cNvSpPr>
              <a:spLocks/>
            </p:cNvSpPr>
            <p:nvPr/>
          </p:nvSpPr>
          <p:spPr bwMode="auto">
            <a:xfrm>
              <a:off x="1294" y="1462"/>
              <a:ext cx="2461" cy="1251"/>
            </a:xfrm>
            <a:custGeom>
              <a:avLst/>
              <a:gdLst>
                <a:gd name="T0" fmla="*/ 2459 w 2172"/>
                <a:gd name="T1" fmla="*/ 1200 h 1086"/>
                <a:gd name="T2" fmla="*/ 2451 w 2172"/>
                <a:gd name="T3" fmla="*/ 1100 h 1086"/>
                <a:gd name="T4" fmla="*/ 2435 w 2172"/>
                <a:gd name="T5" fmla="*/ 1000 h 1086"/>
                <a:gd name="T6" fmla="*/ 2412 w 2172"/>
                <a:gd name="T7" fmla="*/ 902 h 1086"/>
                <a:gd name="T8" fmla="*/ 2381 w 2172"/>
                <a:gd name="T9" fmla="*/ 806 h 1086"/>
                <a:gd name="T10" fmla="*/ 2341 w 2172"/>
                <a:gd name="T11" fmla="*/ 714 h 1086"/>
                <a:gd name="T12" fmla="*/ 2294 w 2172"/>
                <a:gd name="T13" fmla="*/ 624 h 1086"/>
                <a:gd name="T14" fmla="*/ 2242 w 2172"/>
                <a:gd name="T15" fmla="*/ 540 h 1086"/>
                <a:gd name="T16" fmla="*/ 2182 w 2172"/>
                <a:gd name="T17" fmla="*/ 458 h 1086"/>
                <a:gd name="T18" fmla="*/ 2118 w 2172"/>
                <a:gd name="T19" fmla="*/ 384 h 1086"/>
                <a:gd name="T20" fmla="*/ 2045 w 2172"/>
                <a:gd name="T21" fmla="*/ 314 h 1086"/>
                <a:gd name="T22" fmla="*/ 1968 w 2172"/>
                <a:gd name="T23" fmla="*/ 250 h 1086"/>
                <a:gd name="T24" fmla="*/ 1887 w 2172"/>
                <a:gd name="T25" fmla="*/ 192 h 1086"/>
                <a:gd name="T26" fmla="*/ 1802 w 2172"/>
                <a:gd name="T27" fmla="*/ 143 h 1086"/>
                <a:gd name="T28" fmla="*/ 1712 w 2172"/>
                <a:gd name="T29" fmla="*/ 99 h 1086"/>
                <a:gd name="T30" fmla="*/ 1619 w 2172"/>
                <a:gd name="T31" fmla="*/ 63 h 1086"/>
                <a:gd name="T32" fmla="*/ 1524 w 2172"/>
                <a:gd name="T33" fmla="*/ 36 h 1086"/>
                <a:gd name="T34" fmla="*/ 1428 w 2172"/>
                <a:gd name="T35" fmla="*/ 15 h 1086"/>
                <a:gd name="T36" fmla="*/ 1329 w 2172"/>
                <a:gd name="T37" fmla="*/ 3 h 1086"/>
                <a:gd name="T38" fmla="*/ 1229 w 2172"/>
                <a:gd name="T39" fmla="*/ 0 h 1086"/>
                <a:gd name="T40" fmla="*/ 1131 w 2172"/>
                <a:gd name="T41" fmla="*/ 3 h 1086"/>
                <a:gd name="T42" fmla="*/ 1032 w 2172"/>
                <a:gd name="T43" fmla="*/ 15 h 1086"/>
                <a:gd name="T44" fmla="*/ 935 w 2172"/>
                <a:gd name="T45" fmla="*/ 36 h 1086"/>
                <a:gd name="T46" fmla="*/ 840 w 2172"/>
                <a:gd name="T47" fmla="*/ 63 h 1086"/>
                <a:gd name="T48" fmla="*/ 748 w 2172"/>
                <a:gd name="T49" fmla="*/ 99 h 1086"/>
                <a:gd name="T50" fmla="*/ 658 w 2172"/>
                <a:gd name="T51" fmla="*/ 143 h 1086"/>
                <a:gd name="T52" fmla="*/ 572 w 2172"/>
                <a:gd name="T53" fmla="*/ 192 h 1086"/>
                <a:gd name="T54" fmla="*/ 491 w 2172"/>
                <a:gd name="T55" fmla="*/ 250 h 1086"/>
                <a:gd name="T56" fmla="*/ 414 w 2172"/>
                <a:gd name="T57" fmla="*/ 314 h 1086"/>
                <a:gd name="T58" fmla="*/ 342 w 2172"/>
                <a:gd name="T59" fmla="*/ 384 h 1086"/>
                <a:gd name="T60" fmla="*/ 278 w 2172"/>
                <a:gd name="T61" fmla="*/ 458 h 1086"/>
                <a:gd name="T62" fmla="*/ 218 w 2172"/>
                <a:gd name="T63" fmla="*/ 540 h 1086"/>
                <a:gd name="T64" fmla="*/ 164 w 2172"/>
                <a:gd name="T65" fmla="*/ 624 h 1086"/>
                <a:gd name="T66" fmla="*/ 119 w 2172"/>
                <a:gd name="T67" fmla="*/ 714 h 1086"/>
                <a:gd name="T68" fmla="*/ 79 w 2172"/>
                <a:gd name="T69" fmla="*/ 806 h 1086"/>
                <a:gd name="T70" fmla="*/ 48 w 2172"/>
                <a:gd name="T71" fmla="*/ 902 h 1086"/>
                <a:gd name="T72" fmla="*/ 24 w 2172"/>
                <a:gd name="T73" fmla="*/ 1000 h 1086"/>
                <a:gd name="T74" fmla="*/ 9 w 2172"/>
                <a:gd name="T75" fmla="*/ 1100 h 1086"/>
                <a:gd name="T76" fmla="*/ 1 w 2172"/>
                <a:gd name="T77" fmla="*/ 1200 h 10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72"/>
                <a:gd name="T118" fmla="*/ 0 h 1086"/>
                <a:gd name="T119" fmla="*/ 2172 w 2172"/>
                <a:gd name="T120" fmla="*/ 1086 h 10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72" h="1086">
                  <a:moveTo>
                    <a:pt x="2171" y="1085"/>
                  </a:moveTo>
                  <a:lnTo>
                    <a:pt x="2170" y="1042"/>
                  </a:lnTo>
                  <a:lnTo>
                    <a:pt x="2168" y="998"/>
                  </a:lnTo>
                  <a:lnTo>
                    <a:pt x="2163" y="955"/>
                  </a:lnTo>
                  <a:lnTo>
                    <a:pt x="2157" y="911"/>
                  </a:lnTo>
                  <a:lnTo>
                    <a:pt x="2149" y="868"/>
                  </a:lnTo>
                  <a:lnTo>
                    <a:pt x="2140" y="825"/>
                  </a:lnTo>
                  <a:lnTo>
                    <a:pt x="2129" y="783"/>
                  </a:lnTo>
                  <a:lnTo>
                    <a:pt x="2115" y="742"/>
                  </a:lnTo>
                  <a:lnTo>
                    <a:pt x="2101" y="700"/>
                  </a:lnTo>
                  <a:lnTo>
                    <a:pt x="2085" y="659"/>
                  </a:lnTo>
                  <a:lnTo>
                    <a:pt x="2066" y="620"/>
                  </a:lnTo>
                  <a:lnTo>
                    <a:pt x="2046" y="581"/>
                  </a:lnTo>
                  <a:lnTo>
                    <a:pt x="2025" y="542"/>
                  </a:lnTo>
                  <a:lnTo>
                    <a:pt x="2003" y="505"/>
                  </a:lnTo>
                  <a:lnTo>
                    <a:pt x="1979" y="469"/>
                  </a:lnTo>
                  <a:lnTo>
                    <a:pt x="1953" y="433"/>
                  </a:lnTo>
                  <a:lnTo>
                    <a:pt x="1926" y="398"/>
                  </a:lnTo>
                  <a:lnTo>
                    <a:pt x="1898" y="365"/>
                  </a:lnTo>
                  <a:lnTo>
                    <a:pt x="1869" y="333"/>
                  </a:lnTo>
                  <a:lnTo>
                    <a:pt x="1837" y="302"/>
                  </a:lnTo>
                  <a:lnTo>
                    <a:pt x="1805" y="273"/>
                  </a:lnTo>
                  <a:lnTo>
                    <a:pt x="1772" y="244"/>
                  </a:lnTo>
                  <a:lnTo>
                    <a:pt x="1737" y="217"/>
                  </a:lnTo>
                  <a:lnTo>
                    <a:pt x="1702" y="191"/>
                  </a:lnTo>
                  <a:lnTo>
                    <a:pt x="1665" y="167"/>
                  </a:lnTo>
                  <a:lnTo>
                    <a:pt x="1628" y="145"/>
                  </a:lnTo>
                  <a:lnTo>
                    <a:pt x="1590" y="124"/>
                  </a:lnTo>
                  <a:lnTo>
                    <a:pt x="1551" y="105"/>
                  </a:lnTo>
                  <a:lnTo>
                    <a:pt x="1511" y="86"/>
                  </a:lnTo>
                  <a:lnTo>
                    <a:pt x="1470" y="69"/>
                  </a:lnTo>
                  <a:lnTo>
                    <a:pt x="1429" y="55"/>
                  </a:lnTo>
                  <a:lnTo>
                    <a:pt x="1388" y="42"/>
                  </a:lnTo>
                  <a:lnTo>
                    <a:pt x="1345" y="31"/>
                  </a:lnTo>
                  <a:lnTo>
                    <a:pt x="1302" y="21"/>
                  </a:lnTo>
                  <a:lnTo>
                    <a:pt x="1260" y="13"/>
                  </a:lnTo>
                  <a:lnTo>
                    <a:pt x="1216" y="7"/>
                  </a:lnTo>
                  <a:lnTo>
                    <a:pt x="1173" y="3"/>
                  </a:lnTo>
                  <a:lnTo>
                    <a:pt x="1129" y="0"/>
                  </a:lnTo>
                  <a:lnTo>
                    <a:pt x="1085" y="0"/>
                  </a:lnTo>
                  <a:lnTo>
                    <a:pt x="1041" y="0"/>
                  </a:lnTo>
                  <a:lnTo>
                    <a:pt x="998" y="3"/>
                  </a:lnTo>
                  <a:lnTo>
                    <a:pt x="954" y="7"/>
                  </a:lnTo>
                  <a:lnTo>
                    <a:pt x="911" y="13"/>
                  </a:lnTo>
                  <a:lnTo>
                    <a:pt x="869" y="21"/>
                  </a:lnTo>
                  <a:lnTo>
                    <a:pt x="825" y="31"/>
                  </a:lnTo>
                  <a:lnTo>
                    <a:pt x="784" y="42"/>
                  </a:lnTo>
                  <a:lnTo>
                    <a:pt x="741" y="55"/>
                  </a:lnTo>
                  <a:lnTo>
                    <a:pt x="701" y="69"/>
                  </a:lnTo>
                  <a:lnTo>
                    <a:pt x="660" y="86"/>
                  </a:lnTo>
                  <a:lnTo>
                    <a:pt x="620" y="105"/>
                  </a:lnTo>
                  <a:lnTo>
                    <a:pt x="581" y="124"/>
                  </a:lnTo>
                  <a:lnTo>
                    <a:pt x="543" y="145"/>
                  </a:lnTo>
                  <a:lnTo>
                    <a:pt x="505" y="167"/>
                  </a:lnTo>
                  <a:lnTo>
                    <a:pt x="469" y="191"/>
                  </a:lnTo>
                  <a:lnTo>
                    <a:pt x="433" y="217"/>
                  </a:lnTo>
                  <a:lnTo>
                    <a:pt x="399" y="244"/>
                  </a:lnTo>
                  <a:lnTo>
                    <a:pt x="365" y="273"/>
                  </a:lnTo>
                  <a:lnTo>
                    <a:pt x="333" y="302"/>
                  </a:lnTo>
                  <a:lnTo>
                    <a:pt x="302" y="333"/>
                  </a:lnTo>
                  <a:lnTo>
                    <a:pt x="273" y="365"/>
                  </a:lnTo>
                  <a:lnTo>
                    <a:pt x="245" y="398"/>
                  </a:lnTo>
                  <a:lnTo>
                    <a:pt x="217" y="433"/>
                  </a:lnTo>
                  <a:lnTo>
                    <a:pt x="192" y="469"/>
                  </a:lnTo>
                  <a:lnTo>
                    <a:pt x="168" y="505"/>
                  </a:lnTo>
                  <a:lnTo>
                    <a:pt x="145" y="542"/>
                  </a:lnTo>
                  <a:lnTo>
                    <a:pt x="124" y="581"/>
                  </a:lnTo>
                  <a:lnTo>
                    <a:pt x="105" y="620"/>
                  </a:lnTo>
                  <a:lnTo>
                    <a:pt x="86" y="659"/>
                  </a:lnTo>
                  <a:lnTo>
                    <a:pt x="70" y="700"/>
                  </a:lnTo>
                  <a:lnTo>
                    <a:pt x="56" y="742"/>
                  </a:lnTo>
                  <a:lnTo>
                    <a:pt x="42" y="783"/>
                  </a:lnTo>
                  <a:lnTo>
                    <a:pt x="31" y="825"/>
                  </a:lnTo>
                  <a:lnTo>
                    <a:pt x="21" y="868"/>
                  </a:lnTo>
                  <a:lnTo>
                    <a:pt x="14" y="911"/>
                  </a:lnTo>
                  <a:lnTo>
                    <a:pt x="8" y="955"/>
                  </a:lnTo>
                  <a:lnTo>
                    <a:pt x="3" y="998"/>
                  </a:lnTo>
                  <a:lnTo>
                    <a:pt x="1" y="1042"/>
                  </a:lnTo>
                  <a:lnTo>
                    <a:pt x="0" y="108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43" name="Line 23"/>
            <p:cNvSpPr>
              <a:spLocks noChangeShapeType="1"/>
            </p:cNvSpPr>
            <p:nvPr/>
          </p:nvSpPr>
          <p:spPr bwMode="auto">
            <a:xfrm>
              <a:off x="2478" y="1661"/>
              <a:ext cx="4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44" name="Freeform 24"/>
            <p:cNvSpPr>
              <a:spLocks/>
            </p:cNvSpPr>
            <p:nvPr/>
          </p:nvSpPr>
          <p:spPr bwMode="auto">
            <a:xfrm>
              <a:off x="2543" y="1630"/>
              <a:ext cx="36" cy="55"/>
            </a:xfrm>
            <a:custGeom>
              <a:avLst/>
              <a:gdLst>
                <a:gd name="T0" fmla="*/ 6 w 32"/>
                <a:gd name="T1" fmla="*/ 0 h 48"/>
                <a:gd name="T2" fmla="*/ 33 w 32"/>
                <a:gd name="T3" fmla="*/ 0 h 48"/>
                <a:gd name="T4" fmla="*/ 17 w 32"/>
                <a:gd name="T5" fmla="*/ 21 h 48"/>
                <a:gd name="T6" fmla="*/ 26 w 32"/>
                <a:gd name="T7" fmla="*/ 21 h 48"/>
                <a:gd name="T8" fmla="*/ 30 w 32"/>
                <a:gd name="T9" fmla="*/ 23 h 48"/>
                <a:gd name="T10" fmla="*/ 33 w 32"/>
                <a:gd name="T11" fmla="*/ 26 h 48"/>
                <a:gd name="T12" fmla="*/ 35 w 32"/>
                <a:gd name="T13" fmla="*/ 34 h 48"/>
                <a:gd name="T14" fmla="*/ 35 w 32"/>
                <a:gd name="T15" fmla="*/ 39 h 48"/>
                <a:gd name="T16" fmla="*/ 33 w 32"/>
                <a:gd name="T17" fmla="*/ 46 h 48"/>
                <a:gd name="T18" fmla="*/ 28 w 32"/>
                <a:gd name="T19" fmla="*/ 52 h 48"/>
                <a:gd name="T20" fmla="*/ 20 w 32"/>
                <a:gd name="T21" fmla="*/ 54 h 48"/>
                <a:gd name="T22" fmla="*/ 12 w 32"/>
                <a:gd name="T23" fmla="*/ 54 h 48"/>
                <a:gd name="T24" fmla="*/ 6 w 32"/>
                <a:gd name="T25" fmla="*/ 52 h 48"/>
                <a:gd name="T26" fmla="*/ 3 w 32"/>
                <a:gd name="T27" fmla="*/ 49 h 48"/>
                <a:gd name="T28" fmla="*/ 0 w 32"/>
                <a:gd name="T29" fmla="*/ 44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8"/>
                <a:gd name="T47" fmla="*/ 32 w 3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8">
                  <a:moveTo>
                    <a:pt x="5" y="0"/>
                  </a:moveTo>
                  <a:lnTo>
                    <a:pt x="29" y="0"/>
                  </a:lnTo>
                  <a:lnTo>
                    <a:pt x="15" y="18"/>
                  </a:lnTo>
                  <a:lnTo>
                    <a:pt x="23" y="18"/>
                  </a:lnTo>
                  <a:lnTo>
                    <a:pt x="27" y="20"/>
                  </a:lnTo>
                  <a:lnTo>
                    <a:pt x="29" y="23"/>
                  </a:lnTo>
                  <a:lnTo>
                    <a:pt x="31" y="30"/>
                  </a:lnTo>
                  <a:lnTo>
                    <a:pt x="31" y="34"/>
                  </a:lnTo>
                  <a:lnTo>
                    <a:pt x="29" y="40"/>
                  </a:lnTo>
                  <a:lnTo>
                    <a:pt x="25" y="45"/>
                  </a:lnTo>
                  <a:lnTo>
                    <a:pt x="18" y="47"/>
                  </a:lnTo>
                  <a:lnTo>
                    <a:pt x="11" y="47"/>
                  </a:lnTo>
                  <a:lnTo>
                    <a:pt x="5" y="45"/>
                  </a:lnTo>
                  <a:lnTo>
                    <a:pt x="3" y="43"/>
                  </a:lnTo>
                  <a:lnTo>
                    <a:pt x="0" y="3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45" name="Line 25"/>
            <p:cNvSpPr>
              <a:spLocks noChangeShapeType="1"/>
            </p:cNvSpPr>
            <p:nvPr/>
          </p:nvSpPr>
          <p:spPr bwMode="auto">
            <a:xfrm flipH="1">
              <a:off x="2478" y="1827"/>
              <a:ext cx="4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46" name="Freeform 26"/>
            <p:cNvSpPr>
              <a:spLocks/>
            </p:cNvSpPr>
            <p:nvPr/>
          </p:nvSpPr>
          <p:spPr bwMode="auto">
            <a:xfrm>
              <a:off x="2544" y="1795"/>
              <a:ext cx="35" cy="56"/>
            </a:xfrm>
            <a:custGeom>
              <a:avLst/>
              <a:gdLst>
                <a:gd name="T0" fmla="*/ 30 w 31"/>
                <a:gd name="T1" fmla="*/ 9 h 49"/>
                <a:gd name="T2" fmla="*/ 28 w 31"/>
                <a:gd name="T3" fmla="*/ 3 h 49"/>
                <a:gd name="T4" fmla="*/ 20 w 31"/>
                <a:gd name="T5" fmla="*/ 0 h 49"/>
                <a:gd name="T6" fmla="*/ 16 w 31"/>
                <a:gd name="T7" fmla="*/ 0 h 49"/>
                <a:gd name="T8" fmla="*/ 8 w 31"/>
                <a:gd name="T9" fmla="*/ 3 h 49"/>
                <a:gd name="T10" fmla="*/ 2 w 31"/>
                <a:gd name="T11" fmla="*/ 11 h 49"/>
                <a:gd name="T12" fmla="*/ 0 w 31"/>
                <a:gd name="T13" fmla="*/ 24 h 49"/>
                <a:gd name="T14" fmla="*/ 0 w 31"/>
                <a:gd name="T15" fmla="*/ 37 h 49"/>
                <a:gd name="T16" fmla="*/ 2 w 31"/>
                <a:gd name="T17" fmla="*/ 47 h 49"/>
                <a:gd name="T18" fmla="*/ 8 w 31"/>
                <a:gd name="T19" fmla="*/ 53 h 49"/>
                <a:gd name="T20" fmla="*/ 16 w 31"/>
                <a:gd name="T21" fmla="*/ 55 h 49"/>
                <a:gd name="T22" fmla="*/ 18 w 31"/>
                <a:gd name="T23" fmla="*/ 55 h 49"/>
                <a:gd name="T24" fmla="*/ 25 w 31"/>
                <a:gd name="T25" fmla="*/ 53 h 49"/>
                <a:gd name="T26" fmla="*/ 30 w 31"/>
                <a:gd name="T27" fmla="*/ 47 h 49"/>
                <a:gd name="T28" fmla="*/ 34 w 31"/>
                <a:gd name="T29" fmla="*/ 39 h 49"/>
                <a:gd name="T30" fmla="*/ 34 w 31"/>
                <a:gd name="T31" fmla="*/ 37 h 49"/>
                <a:gd name="T32" fmla="*/ 30 w 31"/>
                <a:gd name="T33" fmla="*/ 29 h 49"/>
                <a:gd name="T34" fmla="*/ 25 w 31"/>
                <a:gd name="T35" fmla="*/ 24 h 49"/>
                <a:gd name="T36" fmla="*/ 18 w 31"/>
                <a:gd name="T37" fmla="*/ 22 h 49"/>
                <a:gd name="T38" fmla="*/ 16 w 31"/>
                <a:gd name="T39" fmla="*/ 22 h 49"/>
                <a:gd name="T40" fmla="*/ 8 w 31"/>
                <a:gd name="T41" fmla="*/ 24 h 49"/>
                <a:gd name="T42" fmla="*/ 2 w 31"/>
                <a:gd name="T43" fmla="*/ 29 h 49"/>
                <a:gd name="T44" fmla="*/ 0 w 31"/>
                <a:gd name="T45" fmla="*/ 37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49"/>
                <a:gd name="T71" fmla="*/ 31 w 31"/>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49">
                  <a:moveTo>
                    <a:pt x="27" y="8"/>
                  </a:moveTo>
                  <a:lnTo>
                    <a:pt x="25" y="3"/>
                  </a:lnTo>
                  <a:lnTo>
                    <a:pt x="18" y="0"/>
                  </a:lnTo>
                  <a:lnTo>
                    <a:pt x="14" y="0"/>
                  </a:lnTo>
                  <a:lnTo>
                    <a:pt x="7" y="3"/>
                  </a:lnTo>
                  <a:lnTo>
                    <a:pt x="2" y="10"/>
                  </a:lnTo>
                  <a:lnTo>
                    <a:pt x="0" y="21"/>
                  </a:lnTo>
                  <a:lnTo>
                    <a:pt x="0" y="32"/>
                  </a:lnTo>
                  <a:lnTo>
                    <a:pt x="2" y="41"/>
                  </a:lnTo>
                  <a:lnTo>
                    <a:pt x="7" y="46"/>
                  </a:lnTo>
                  <a:lnTo>
                    <a:pt x="14" y="48"/>
                  </a:lnTo>
                  <a:lnTo>
                    <a:pt x="16" y="48"/>
                  </a:lnTo>
                  <a:lnTo>
                    <a:pt x="22" y="46"/>
                  </a:lnTo>
                  <a:lnTo>
                    <a:pt x="27" y="41"/>
                  </a:lnTo>
                  <a:lnTo>
                    <a:pt x="30" y="34"/>
                  </a:lnTo>
                  <a:lnTo>
                    <a:pt x="30" y="32"/>
                  </a:lnTo>
                  <a:lnTo>
                    <a:pt x="27" y="25"/>
                  </a:lnTo>
                  <a:lnTo>
                    <a:pt x="22" y="21"/>
                  </a:lnTo>
                  <a:lnTo>
                    <a:pt x="16" y="19"/>
                  </a:lnTo>
                  <a:lnTo>
                    <a:pt x="14" y="19"/>
                  </a:lnTo>
                  <a:lnTo>
                    <a:pt x="7" y="21"/>
                  </a:lnTo>
                  <a:lnTo>
                    <a:pt x="2" y="25"/>
                  </a:lnTo>
                  <a:lnTo>
                    <a:pt x="0" y="3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47" name="Line 27"/>
            <p:cNvSpPr>
              <a:spLocks noChangeShapeType="1"/>
            </p:cNvSpPr>
            <p:nvPr/>
          </p:nvSpPr>
          <p:spPr bwMode="auto">
            <a:xfrm flipH="1">
              <a:off x="2456" y="2096"/>
              <a:ext cx="4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48" name="Freeform 28"/>
            <p:cNvSpPr>
              <a:spLocks/>
            </p:cNvSpPr>
            <p:nvPr/>
          </p:nvSpPr>
          <p:spPr bwMode="auto">
            <a:xfrm>
              <a:off x="2523" y="2066"/>
              <a:ext cx="20" cy="54"/>
            </a:xfrm>
            <a:custGeom>
              <a:avLst/>
              <a:gdLst>
                <a:gd name="T0" fmla="*/ 0 w 17"/>
                <a:gd name="T1" fmla="*/ 10 h 47"/>
                <a:gd name="T2" fmla="*/ 6 w 17"/>
                <a:gd name="T3" fmla="*/ 7 h 47"/>
                <a:gd name="T4" fmla="*/ 19 w 17"/>
                <a:gd name="T5" fmla="*/ 0 h 47"/>
                <a:gd name="T6" fmla="*/ 19 w 17"/>
                <a:gd name="T7" fmla="*/ 53 h 47"/>
                <a:gd name="T8" fmla="*/ 0 60000 65536"/>
                <a:gd name="T9" fmla="*/ 0 60000 65536"/>
                <a:gd name="T10" fmla="*/ 0 60000 65536"/>
                <a:gd name="T11" fmla="*/ 0 60000 65536"/>
                <a:gd name="T12" fmla="*/ 0 w 17"/>
                <a:gd name="T13" fmla="*/ 0 h 47"/>
                <a:gd name="T14" fmla="*/ 17 w 17"/>
                <a:gd name="T15" fmla="*/ 47 h 47"/>
              </a:gdLst>
              <a:ahLst/>
              <a:cxnLst>
                <a:cxn ang="T8">
                  <a:pos x="T0" y="T1"/>
                </a:cxn>
                <a:cxn ang="T9">
                  <a:pos x="T2" y="T3"/>
                </a:cxn>
                <a:cxn ang="T10">
                  <a:pos x="T4" y="T5"/>
                </a:cxn>
                <a:cxn ang="T11">
                  <a:pos x="T6" y="T7"/>
                </a:cxn>
              </a:cxnLst>
              <a:rect l="T12" t="T13" r="T14" b="T15"/>
              <a:pathLst>
                <a:path w="17" h="47">
                  <a:moveTo>
                    <a:pt x="0" y="9"/>
                  </a:moveTo>
                  <a:lnTo>
                    <a:pt x="5" y="6"/>
                  </a:lnTo>
                  <a:lnTo>
                    <a:pt x="16" y="0"/>
                  </a:lnTo>
                  <a:lnTo>
                    <a:pt x="16" y="4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49" name="Freeform 29"/>
            <p:cNvSpPr>
              <a:spLocks/>
            </p:cNvSpPr>
            <p:nvPr/>
          </p:nvSpPr>
          <p:spPr bwMode="auto">
            <a:xfrm>
              <a:off x="2563" y="2066"/>
              <a:ext cx="36" cy="54"/>
            </a:xfrm>
            <a:custGeom>
              <a:avLst/>
              <a:gdLst>
                <a:gd name="T0" fmla="*/ 2 w 32"/>
                <a:gd name="T1" fmla="*/ 13 h 47"/>
                <a:gd name="T2" fmla="*/ 2 w 32"/>
                <a:gd name="T3" fmla="*/ 10 h 47"/>
                <a:gd name="T4" fmla="*/ 6 w 32"/>
                <a:gd name="T5" fmla="*/ 6 h 47"/>
                <a:gd name="T6" fmla="*/ 8 w 32"/>
                <a:gd name="T7" fmla="*/ 2 h 47"/>
                <a:gd name="T8" fmla="*/ 12 w 32"/>
                <a:gd name="T9" fmla="*/ 0 h 47"/>
                <a:gd name="T10" fmla="*/ 22 w 32"/>
                <a:gd name="T11" fmla="*/ 0 h 47"/>
                <a:gd name="T12" fmla="*/ 28 w 32"/>
                <a:gd name="T13" fmla="*/ 2 h 47"/>
                <a:gd name="T14" fmla="*/ 30 w 32"/>
                <a:gd name="T15" fmla="*/ 6 h 47"/>
                <a:gd name="T16" fmla="*/ 33 w 32"/>
                <a:gd name="T17" fmla="*/ 10 h 47"/>
                <a:gd name="T18" fmla="*/ 33 w 32"/>
                <a:gd name="T19" fmla="*/ 15 h 47"/>
                <a:gd name="T20" fmla="*/ 30 w 32"/>
                <a:gd name="T21" fmla="*/ 21 h 47"/>
                <a:gd name="T22" fmla="*/ 25 w 32"/>
                <a:gd name="T23" fmla="*/ 29 h 47"/>
                <a:gd name="T24" fmla="*/ 0 w 32"/>
                <a:gd name="T25" fmla="*/ 53 h 47"/>
                <a:gd name="T26" fmla="*/ 35 w 32"/>
                <a:gd name="T27" fmla="*/ 53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47"/>
                <a:gd name="T44" fmla="*/ 32 w 32"/>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47">
                  <a:moveTo>
                    <a:pt x="2" y="11"/>
                  </a:moveTo>
                  <a:lnTo>
                    <a:pt x="2" y="9"/>
                  </a:lnTo>
                  <a:lnTo>
                    <a:pt x="5" y="5"/>
                  </a:lnTo>
                  <a:lnTo>
                    <a:pt x="7" y="2"/>
                  </a:lnTo>
                  <a:lnTo>
                    <a:pt x="11" y="0"/>
                  </a:lnTo>
                  <a:lnTo>
                    <a:pt x="20" y="0"/>
                  </a:lnTo>
                  <a:lnTo>
                    <a:pt x="25" y="2"/>
                  </a:lnTo>
                  <a:lnTo>
                    <a:pt x="27" y="5"/>
                  </a:lnTo>
                  <a:lnTo>
                    <a:pt x="29" y="9"/>
                  </a:lnTo>
                  <a:lnTo>
                    <a:pt x="29" y="13"/>
                  </a:lnTo>
                  <a:lnTo>
                    <a:pt x="27" y="18"/>
                  </a:lnTo>
                  <a:lnTo>
                    <a:pt x="22" y="25"/>
                  </a:lnTo>
                  <a:lnTo>
                    <a:pt x="0" y="46"/>
                  </a:lnTo>
                  <a:lnTo>
                    <a:pt x="31" y="4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50" name="Line 30"/>
            <p:cNvSpPr>
              <a:spLocks noChangeShapeType="1"/>
            </p:cNvSpPr>
            <p:nvPr/>
          </p:nvSpPr>
          <p:spPr bwMode="auto">
            <a:xfrm flipH="1">
              <a:off x="2451" y="2408"/>
              <a:ext cx="4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51" name="Freeform 31"/>
            <p:cNvSpPr>
              <a:spLocks/>
            </p:cNvSpPr>
            <p:nvPr/>
          </p:nvSpPr>
          <p:spPr bwMode="auto">
            <a:xfrm>
              <a:off x="2516" y="2378"/>
              <a:ext cx="37" cy="55"/>
            </a:xfrm>
            <a:custGeom>
              <a:avLst/>
              <a:gdLst>
                <a:gd name="T0" fmla="*/ 2 w 32"/>
                <a:gd name="T1" fmla="*/ 13 h 48"/>
                <a:gd name="T2" fmla="*/ 2 w 32"/>
                <a:gd name="T3" fmla="*/ 9 h 48"/>
                <a:gd name="T4" fmla="*/ 5 w 32"/>
                <a:gd name="T5" fmla="*/ 5 h 48"/>
                <a:gd name="T6" fmla="*/ 7 w 32"/>
                <a:gd name="T7" fmla="*/ 2 h 48"/>
                <a:gd name="T8" fmla="*/ 13 w 32"/>
                <a:gd name="T9" fmla="*/ 0 h 48"/>
                <a:gd name="T10" fmla="*/ 23 w 32"/>
                <a:gd name="T11" fmla="*/ 0 h 48"/>
                <a:gd name="T12" fmla="*/ 28 w 32"/>
                <a:gd name="T13" fmla="*/ 2 h 48"/>
                <a:gd name="T14" fmla="*/ 30 w 32"/>
                <a:gd name="T15" fmla="*/ 5 h 48"/>
                <a:gd name="T16" fmla="*/ 34 w 32"/>
                <a:gd name="T17" fmla="*/ 9 h 48"/>
                <a:gd name="T18" fmla="*/ 34 w 32"/>
                <a:gd name="T19" fmla="*/ 15 h 48"/>
                <a:gd name="T20" fmla="*/ 30 w 32"/>
                <a:gd name="T21" fmla="*/ 21 h 48"/>
                <a:gd name="T22" fmla="*/ 25 w 32"/>
                <a:gd name="T23" fmla="*/ 28 h 48"/>
                <a:gd name="T24" fmla="*/ 0 w 32"/>
                <a:gd name="T25" fmla="*/ 54 h 48"/>
                <a:gd name="T26" fmla="*/ 36 w 32"/>
                <a:gd name="T27" fmla="*/ 54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48"/>
                <a:gd name="T44" fmla="*/ 32 w 32"/>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48">
                  <a:moveTo>
                    <a:pt x="2" y="11"/>
                  </a:moveTo>
                  <a:lnTo>
                    <a:pt x="2" y="8"/>
                  </a:lnTo>
                  <a:lnTo>
                    <a:pt x="4" y="4"/>
                  </a:lnTo>
                  <a:lnTo>
                    <a:pt x="6" y="2"/>
                  </a:lnTo>
                  <a:lnTo>
                    <a:pt x="11" y="0"/>
                  </a:lnTo>
                  <a:lnTo>
                    <a:pt x="20" y="0"/>
                  </a:lnTo>
                  <a:lnTo>
                    <a:pt x="24" y="2"/>
                  </a:lnTo>
                  <a:lnTo>
                    <a:pt x="26" y="4"/>
                  </a:lnTo>
                  <a:lnTo>
                    <a:pt x="29" y="8"/>
                  </a:lnTo>
                  <a:lnTo>
                    <a:pt x="29" y="13"/>
                  </a:lnTo>
                  <a:lnTo>
                    <a:pt x="26" y="18"/>
                  </a:lnTo>
                  <a:lnTo>
                    <a:pt x="22" y="24"/>
                  </a:lnTo>
                  <a:lnTo>
                    <a:pt x="0" y="47"/>
                  </a:lnTo>
                  <a:lnTo>
                    <a:pt x="31" y="4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52" name="Line 32"/>
            <p:cNvSpPr>
              <a:spLocks noChangeShapeType="1"/>
            </p:cNvSpPr>
            <p:nvPr/>
          </p:nvSpPr>
          <p:spPr bwMode="auto">
            <a:xfrm flipV="1">
              <a:off x="2567" y="2378"/>
              <a:ext cx="25"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53" name="Line 33"/>
            <p:cNvSpPr>
              <a:spLocks noChangeShapeType="1"/>
            </p:cNvSpPr>
            <p:nvPr/>
          </p:nvSpPr>
          <p:spPr bwMode="auto">
            <a:xfrm flipH="1">
              <a:off x="2567" y="2414"/>
              <a:ext cx="3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54" name="Line 34"/>
            <p:cNvSpPr>
              <a:spLocks noChangeShapeType="1"/>
            </p:cNvSpPr>
            <p:nvPr/>
          </p:nvSpPr>
          <p:spPr bwMode="auto">
            <a:xfrm flipV="1">
              <a:off x="2592" y="2378"/>
              <a:ext cx="0" cy="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55" name="Freeform 103"/>
            <p:cNvSpPr>
              <a:spLocks/>
            </p:cNvSpPr>
            <p:nvPr/>
          </p:nvSpPr>
          <p:spPr bwMode="auto">
            <a:xfrm>
              <a:off x="3745" y="2670"/>
              <a:ext cx="19" cy="45"/>
            </a:xfrm>
            <a:custGeom>
              <a:avLst/>
              <a:gdLst>
                <a:gd name="T0" fmla="*/ 2 w 17"/>
                <a:gd name="T1" fmla="*/ 44 h 39"/>
                <a:gd name="T2" fmla="*/ 0 w 17"/>
                <a:gd name="T3" fmla="*/ 0 h 39"/>
                <a:gd name="T4" fmla="*/ 18 w 17"/>
                <a:gd name="T5" fmla="*/ 0 h 39"/>
                <a:gd name="T6" fmla="*/ 18 w 17"/>
                <a:gd name="T7" fmla="*/ 43 h 39"/>
                <a:gd name="T8" fmla="*/ 2 w 17"/>
                <a:gd name="T9" fmla="*/ 44 h 39"/>
                <a:gd name="T10" fmla="*/ 0 60000 65536"/>
                <a:gd name="T11" fmla="*/ 0 60000 65536"/>
                <a:gd name="T12" fmla="*/ 0 60000 65536"/>
                <a:gd name="T13" fmla="*/ 0 60000 65536"/>
                <a:gd name="T14" fmla="*/ 0 60000 65536"/>
                <a:gd name="T15" fmla="*/ 0 w 17"/>
                <a:gd name="T16" fmla="*/ 0 h 39"/>
                <a:gd name="T17" fmla="*/ 17 w 17"/>
                <a:gd name="T18" fmla="*/ 39 h 39"/>
              </a:gdLst>
              <a:ahLst/>
              <a:cxnLst>
                <a:cxn ang="T10">
                  <a:pos x="T0" y="T1"/>
                </a:cxn>
                <a:cxn ang="T11">
                  <a:pos x="T2" y="T3"/>
                </a:cxn>
                <a:cxn ang="T12">
                  <a:pos x="T4" y="T5"/>
                </a:cxn>
                <a:cxn ang="T13">
                  <a:pos x="T6" y="T7"/>
                </a:cxn>
                <a:cxn ang="T14">
                  <a:pos x="T8" y="T9"/>
                </a:cxn>
              </a:cxnLst>
              <a:rect l="T15" t="T16" r="T17" b="T18"/>
              <a:pathLst>
                <a:path w="17" h="39">
                  <a:moveTo>
                    <a:pt x="2" y="38"/>
                  </a:moveTo>
                  <a:lnTo>
                    <a:pt x="0" y="0"/>
                  </a:lnTo>
                  <a:lnTo>
                    <a:pt x="16" y="0"/>
                  </a:lnTo>
                  <a:lnTo>
                    <a:pt x="16" y="37"/>
                  </a:lnTo>
                  <a:lnTo>
                    <a:pt x="2" y="3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56" name="Freeform 104"/>
            <p:cNvSpPr>
              <a:spLocks/>
            </p:cNvSpPr>
            <p:nvPr/>
          </p:nvSpPr>
          <p:spPr bwMode="auto">
            <a:xfrm>
              <a:off x="3742" y="2625"/>
              <a:ext cx="20" cy="46"/>
            </a:xfrm>
            <a:custGeom>
              <a:avLst/>
              <a:gdLst>
                <a:gd name="T0" fmla="*/ 3 w 18"/>
                <a:gd name="T1" fmla="*/ 45 h 40"/>
                <a:gd name="T2" fmla="*/ 0 w 18"/>
                <a:gd name="T3" fmla="*/ 2 h 40"/>
                <a:gd name="T4" fmla="*/ 14 w 18"/>
                <a:gd name="T5" fmla="*/ 0 h 40"/>
                <a:gd name="T6" fmla="*/ 19 w 18"/>
                <a:gd name="T7" fmla="*/ 45 h 40"/>
                <a:gd name="T8" fmla="*/ 3 w 18"/>
                <a:gd name="T9" fmla="*/ 45 h 40"/>
                <a:gd name="T10" fmla="*/ 0 60000 65536"/>
                <a:gd name="T11" fmla="*/ 0 60000 65536"/>
                <a:gd name="T12" fmla="*/ 0 60000 65536"/>
                <a:gd name="T13" fmla="*/ 0 60000 65536"/>
                <a:gd name="T14" fmla="*/ 0 60000 65536"/>
                <a:gd name="T15" fmla="*/ 0 w 18"/>
                <a:gd name="T16" fmla="*/ 0 h 40"/>
                <a:gd name="T17" fmla="*/ 18 w 18"/>
                <a:gd name="T18" fmla="*/ 40 h 40"/>
              </a:gdLst>
              <a:ahLst/>
              <a:cxnLst>
                <a:cxn ang="T10">
                  <a:pos x="T0" y="T1"/>
                </a:cxn>
                <a:cxn ang="T11">
                  <a:pos x="T2" y="T3"/>
                </a:cxn>
                <a:cxn ang="T12">
                  <a:pos x="T4" y="T5"/>
                </a:cxn>
                <a:cxn ang="T13">
                  <a:pos x="T6" y="T7"/>
                </a:cxn>
                <a:cxn ang="T14">
                  <a:pos x="T8" y="T9"/>
                </a:cxn>
              </a:cxnLst>
              <a:rect l="T15" t="T16" r="T17" b="T18"/>
              <a:pathLst>
                <a:path w="18" h="40">
                  <a:moveTo>
                    <a:pt x="3" y="39"/>
                  </a:moveTo>
                  <a:lnTo>
                    <a:pt x="0" y="2"/>
                  </a:lnTo>
                  <a:lnTo>
                    <a:pt x="13" y="0"/>
                  </a:lnTo>
                  <a:lnTo>
                    <a:pt x="17" y="39"/>
                  </a:lnTo>
                  <a:lnTo>
                    <a:pt x="3" y="3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57" name="Freeform 105"/>
            <p:cNvSpPr>
              <a:spLocks/>
            </p:cNvSpPr>
            <p:nvPr/>
          </p:nvSpPr>
          <p:spPr bwMode="auto">
            <a:xfrm>
              <a:off x="3735" y="2581"/>
              <a:ext cx="22" cy="47"/>
            </a:xfrm>
            <a:custGeom>
              <a:avLst/>
              <a:gdLst>
                <a:gd name="T0" fmla="*/ 7 w 20"/>
                <a:gd name="T1" fmla="*/ 46 h 41"/>
                <a:gd name="T2" fmla="*/ 0 w 20"/>
                <a:gd name="T3" fmla="*/ 3 h 41"/>
                <a:gd name="T4" fmla="*/ 14 w 20"/>
                <a:gd name="T5" fmla="*/ 0 h 41"/>
                <a:gd name="T6" fmla="*/ 21 w 20"/>
                <a:gd name="T7" fmla="*/ 44 h 41"/>
                <a:gd name="T8" fmla="*/ 7 w 20"/>
                <a:gd name="T9" fmla="*/ 46 h 41"/>
                <a:gd name="T10" fmla="*/ 0 60000 65536"/>
                <a:gd name="T11" fmla="*/ 0 60000 65536"/>
                <a:gd name="T12" fmla="*/ 0 60000 65536"/>
                <a:gd name="T13" fmla="*/ 0 60000 65536"/>
                <a:gd name="T14" fmla="*/ 0 60000 65536"/>
                <a:gd name="T15" fmla="*/ 0 w 20"/>
                <a:gd name="T16" fmla="*/ 0 h 41"/>
                <a:gd name="T17" fmla="*/ 20 w 20"/>
                <a:gd name="T18" fmla="*/ 41 h 41"/>
              </a:gdLst>
              <a:ahLst/>
              <a:cxnLst>
                <a:cxn ang="T10">
                  <a:pos x="T0" y="T1"/>
                </a:cxn>
                <a:cxn ang="T11">
                  <a:pos x="T2" y="T3"/>
                </a:cxn>
                <a:cxn ang="T12">
                  <a:pos x="T4" y="T5"/>
                </a:cxn>
                <a:cxn ang="T13">
                  <a:pos x="T6" y="T7"/>
                </a:cxn>
                <a:cxn ang="T14">
                  <a:pos x="T8" y="T9"/>
                </a:cxn>
              </a:cxnLst>
              <a:rect l="T15" t="T16" r="T17" b="T18"/>
              <a:pathLst>
                <a:path w="20" h="41">
                  <a:moveTo>
                    <a:pt x="6" y="40"/>
                  </a:moveTo>
                  <a:lnTo>
                    <a:pt x="0" y="3"/>
                  </a:lnTo>
                  <a:lnTo>
                    <a:pt x="13" y="0"/>
                  </a:lnTo>
                  <a:lnTo>
                    <a:pt x="19" y="38"/>
                  </a:lnTo>
                  <a:lnTo>
                    <a:pt x="6" y="4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58" name="Freeform 106"/>
            <p:cNvSpPr>
              <a:spLocks/>
            </p:cNvSpPr>
            <p:nvPr/>
          </p:nvSpPr>
          <p:spPr bwMode="auto">
            <a:xfrm>
              <a:off x="3726" y="2538"/>
              <a:ext cx="25" cy="47"/>
            </a:xfrm>
            <a:custGeom>
              <a:avLst/>
              <a:gdLst>
                <a:gd name="T0" fmla="*/ 9 w 22"/>
                <a:gd name="T1" fmla="*/ 46 h 41"/>
                <a:gd name="T2" fmla="*/ 0 w 22"/>
                <a:gd name="T3" fmla="*/ 3 h 41"/>
                <a:gd name="T4" fmla="*/ 16 w 22"/>
                <a:gd name="T5" fmla="*/ 0 h 41"/>
                <a:gd name="T6" fmla="*/ 24 w 22"/>
                <a:gd name="T7" fmla="*/ 42 h 41"/>
                <a:gd name="T8" fmla="*/ 9 w 22"/>
                <a:gd name="T9" fmla="*/ 46 h 41"/>
                <a:gd name="T10" fmla="*/ 0 60000 65536"/>
                <a:gd name="T11" fmla="*/ 0 60000 65536"/>
                <a:gd name="T12" fmla="*/ 0 60000 65536"/>
                <a:gd name="T13" fmla="*/ 0 60000 65536"/>
                <a:gd name="T14" fmla="*/ 0 60000 65536"/>
                <a:gd name="T15" fmla="*/ 0 w 22"/>
                <a:gd name="T16" fmla="*/ 0 h 41"/>
                <a:gd name="T17" fmla="*/ 22 w 22"/>
                <a:gd name="T18" fmla="*/ 41 h 41"/>
              </a:gdLst>
              <a:ahLst/>
              <a:cxnLst>
                <a:cxn ang="T10">
                  <a:pos x="T0" y="T1"/>
                </a:cxn>
                <a:cxn ang="T11">
                  <a:pos x="T2" y="T3"/>
                </a:cxn>
                <a:cxn ang="T12">
                  <a:pos x="T4" y="T5"/>
                </a:cxn>
                <a:cxn ang="T13">
                  <a:pos x="T6" y="T7"/>
                </a:cxn>
                <a:cxn ang="T14">
                  <a:pos x="T8" y="T9"/>
                </a:cxn>
              </a:cxnLst>
              <a:rect l="T15" t="T16" r="T17" b="T18"/>
              <a:pathLst>
                <a:path w="22" h="41">
                  <a:moveTo>
                    <a:pt x="8" y="40"/>
                  </a:moveTo>
                  <a:lnTo>
                    <a:pt x="0" y="3"/>
                  </a:lnTo>
                  <a:lnTo>
                    <a:pt x="14" y="0"/>
                  </a:lnTo>
                  <a:lnTo>
                    <a:pt x="21" y="37"/>
                  </a:lnTo>
                  <a:lnTo>
                    <a:pt x="8" y="4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59" name="Freeform 107"/>
            <p:cNvSpPr>
              <a:spLocks/>
            </p:cNvSpPr>
            <p:nvPr/>
          </p:nvSpPr>
          <p:spPr bwMode="auto">
            <a:xfrm>
              <a:off x="3715" y="2496"/>
              <a:ext cx="28" cy="47"/>
            </a:xfrm>
            <a:custGeom>
              <a:avLst/>
              <a:gdLst>
                <a:gd name="T0" fmla="*/ 11 w 24"/>
                <a:gd name="T1" fmla="*/ 46 h 41"/>
                <a:gd name="T2" fmla="*/ 0 w 24"/>
                <a:gd name="T3" fmla="*/ 5 h 41"/>
                <a:gd name="T4" fmla="*/ 14 w 24"/>
                <a:gd name="T5" fmla="*/ 0 h 41"/>
                <a:gd name="T6" fmla="*/ 27 w 24"/>
                <a:gd name="T7" fmla="*/ 42 h 41"/>
                <a:gd name="T8" fmla="*/ 11 w 24"/>
                <a:gd name="T9" fmla="*/ 46 h 41"/>
                <a:gd name="T10" fmla="*/ 0 60000 65536"/>
                <a:gd name="T11" fmla="*/ 0 60000 65536"/>
                <a:gd name="T12" fmla="*/ 0 60000 65536"/>
                <a:gd name="T13" fmla="*/ 0 60000 65536"/>
                <a:gd name="T14" fmla="*/ 0 60000 65536"/>
                <a:gd name="T15" fmla="*/ 0 w 24"/>
                <a:gd name="T16" fmla="*/ 0 h 41"/>
                <a:gd name="T17" fmla="*/ 24 w 24"/>
                <a:gd name="T18" fmla="*/ 41 h 41"/>
              </a:gdLst>
              <a:ahLst/>
              <a:cxnLst>
                <a:cxn ang="T10">
                  <a:pos x="T0" y="T1"/>
                </a:cxn>
                <a:cxn ang="T11">
                  <a:pos x="T2" y="T3"/>
                </a:cxn>
                <a:cxn ang="T12">
                  <a:pos x="T4" y="T5"/>
                </a:cxn>
                <a:cxn ang="T13">
                  <a:pos x="T6" y="T7"/>
                </a:cxn>
                <a:cxn ang="T14">
                  <a:pos x="T8" y="T9"/>
                </a:cxn>
              </a:cxnLst>
              <a:rect l="T15" t="T16" r="T17" b="T18"/>
              <a:pathLst>
                <a:path w="24" h="41">
                  <a:moveTo>
                    <a:pt x="9" y="40"/>
                  </a:moveTo>
                  <a:lnTo>
                    <a:pt x="0" y="4"/>
                  </a:lnTo>
                  <a:lnTo>
                    <a:pt x="12" y="0"/>
                  </a:lnTo>
                  <a:lnTo>
                    <a:pt x="23" y="37"/>
                  </a:lnTo>
                  <a:lnTo>
                    <a:pt x="9" y="4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60" name="Freeform 108"/>
            <p:cNvSpPr>
              <a:spLocks/>
            </p:cNvSpPr>
            <p:nvPr/>
          </p:nvSpPr>
          <p:spPr bwMode="auto">
            <a:xfrm>
              <a:off x="3702" y="2454"/>
              <a:ext cx="28" cy="47"/>
            </a:xfrm>
            <a:custGeom>
              <a:avLst/>
              <a:gdLst>
                <a:gd name="T0" fmla="*/ 13 w 25"/>
                <a:gd name="T1" fmla="*/ 46 h 41"/>
                <a:gd name="T2" fmla="*/ 0 w 25"/>
                <a:gd name="T3" fmla="*/ 5 h 41"/>
                <a:gd name="T4" fmla="*/ 13 w 25"/>
                <a:gd name="T5" fmla="*/ 0 h 41"/>
                <a:gd name="T6" fmla="*/ 27 w 25"/>
                <a:gd name="T7" fmla="*/ 41 h 41"/>
                <a:gd name="T8" fmla="*/ 13 w 25"/>
                <a:gd name="T9" fmla="*/ 46 h 41"/>
                <a:gd name="T10" fmla="*/ 0 60000 65536"/>
                <a:gd name="T11" fmla="*/ 0 60000 65536"/>
                <a:gd name="T12" fmla="*/ 0 60000 65536"/>
                <a:gd name="T13" fmla="*/ 0 60000 65536"/>
                <a:gd name="T14" fmla="*/ 0 60000 65536"/>
                <a:gd name="T15" fmla="*/ 0 w 25"/>
                <a:gd name="T16" fmla="*/ 0 h 41"/>
                <a:gd name="T17" fmla="*/ 25 w 25"/>
                <a:gd name="T18" fmla="*/ 41 h 41"/>
              </a:gdLst>
              <a:ahLst/>
              <a:cxnLst>
                <a:cxn ang="T10">
                  <a:pos x="T0" y="T1"/>
                </a:cxn>
                <a:cxn ang="T11">
                  <a:pos x="T2" y="T3"/>
                </a:cxn>
                <a:cxn ang="T12">
                  <a:pos x="T4" y="T5"/>
                </a:cxn>
                <a:cxn ang="T13">
                  <a:pos x="T6" y="T7"/>
                </a:cxn>
                <a:cxn ang="T14">
                  <a:pos x="T8" y="T9"/>
                </a:cxn>
              </a:cxnLst>
              <a:rect l="T15" t="T16" r="T17" b="T18"/>
              <a:pathLst>
                <a:path w="25" h="41">
                  <a:moveTo>
                    <a:pt x="12" y="40"/>
                  </a:moveTo>
                  <a:lnTo>
                    <a:pt x="0" y="4"/>
                  </a:lnTo>
                  <a:lnTo>
                    <a:pt x="12" y="0"/>
                  </a:lnTo>
                  <a:lnTo>
                    <a:pt x="24" y="36"/>
                  </a:lnTo>
                  <a:lnTo>
                    <a:pt x="12" y="4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61" name="Freeform 109"/>
            <p:cNvSpPr>
              <a:spLocks/>
            </p:cNvSpPr>
            <p:nvPr/>
          </p:nvSpPr>
          <p:spPr bwMode="auto">
            <a:xfrm>
              <a:off x="3685" y="2413"/>
              <a:ext cx="32" cy="47"/>
            </a:xfrm>
            <a:custGeom>
              <a:avLst/>
              <a:gdLst>
                <a:gd name="T0" fmla="*/ 17 w 28"/>
                <a:gd name="T1" fmla="*/ 46 h 41"/>
                <a:gd name="T2" fmla="*/ 0 w 28"/>
                <a:gd name="T3" fmla="*/ 7 h 41"/>
                <a:gd name="T4" fmla="*/ 14 w 28"/>
                <a:gd name="T5" fmla="*/ 0 h 41"/>
                <a:gd name="T6" fmla="*/ 31 w 28"/>
                <a:gd name="T7" fmla="*/ 41 h 41"/>
                <a:gd name="T8" fmla="*/ 17 w 28"/>
                <a:gd name="T9" fmla="*/ 46 h 41"/>
                <a:gd name="T10" fmla="*/ 0 60000 65536"/>
                <a:gd name="T11" fmla="*/ 0 60000 65536"/>
                <a:gd name="T12" fmla="*/ 0 60000 65536"/>
                <a:gd name="T13" fmla="*/ 0 60000 65536"/>
                <a:gd name="T14" fmla="*/ 0 60000 65536"/>
                <a:gd name="T15" fmla="*/ 0 w 28"/>
                <a:gd name="T16" fmla="*/ 0 h 41"/>
                <a:gd name="T17" fmla="*/ 28 w 28"/>
                <a:gd name="T18" fmla="*/ 41 h 41"/>
              </a:gdLst>
              <a:ahLst/>
              <a:cxnLst>
                <a:cxn ang="T10">
                  <a:pos x="T0" y="T1"/>
                </a:cxn>
                <a:cxn ang="T11">
                  <a:pos x="T2" y="T3"/>
                </a:cxn>
                <a:cxn ang="T12">
                  <a:pos x="T4" y="T5"/>
                </a:cxn>
                <a:cxn ang="T13">
                  <a:pos x="T6" y="T7"/>
                </a:cxn>
                <a:cxn ang="T14">
                  <a:pos x="T8" y="T9"/>
                </a:cxn>
              </a:cxnLst>
              <a:rect l="T15" t="T16" r="T17" b="T18"/>
              <a:pathLst>
                <a:path w="28" h="41">
                  <a:moveTo>
                    <a:pt x="15" y="40"/>
                  </a:moveTo>
                  <a:lnTo>
                    <a:pt x="0" y="6"/>
                  </a:lnTo>
                  <a:lnTo>
                    <a:pt x="12" y="0"/>
                  </a:lnTo>
                  <a:lnTo>
                    <a:pt x="27" y="36"/>
                  </a:lnTo>
                  <a:lnTo>
                    <a:pt x="15" y="4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62" name="Freeform 110"/>
            <p:cNvSpPr>
              <a:spLocks/>
            </p:cNvSpPr>
            <p:nvPr/>
          </p:nvSpPr>
          <p:spPr bwMode="auto">
            <a:xfrm>
              <a:off x="3667" y="2373"/>
              <a:ext cx="33" cy="48"/>
            </a:xfrm>
            <a:custGeom>
              <a:avLst/>
              <a:gdLst>
                <a:gd name="T0" fmla="*/ 18 w 29"/>
                <a:gd name="T1" fmla="*/ 47 h 41"/>
                <a:gd name="T2" fmla="*/ 0 w 29"/>
                <a:gd name="T3" fmla="*/ 7 h 41"/>
                <a:gd name="T4" fmla="*/ 14 w 29"/>
                <a:gd name="T5" fmla="*/ 0 h 41"/>
                <a:gd name="T6" fmla="*/ 32 w 29"/>
                <a:gd name="T7" fmla="*/ 40 h 41"/>
                <a:gd name="T8" fmla="*/ 18 w 29"/>
                <a:gd name="T9" fmla="*/ 47 h 41"/>
                <a:gd name="T10" fmla="*/ 0 60000 65536"/>
                <a:gd name="T11" fmla="*/ 0 60000 65536"/>
                <a:gd name="T12" fmla="*/ 0 60000 65536"/>
                <a:gd name="T13" fmla="*/ 0 60000 65536"/>
                <a:gd name="T14" fmla="*/ 0 60000 65536"/>
                <a:gd name="T15" fmla="*/ 0 w 29"/>
                <a:gd name="T16" fmla="*/ 0 h 41"/>
                <a:gd name="T17" fmla="*/ 29 w 29"/>
                <a:gd name="T18" fmla="*/ 41 h 41"/>
              </a:gdLst>
              <a:ahLst/>
              <a:cxnLst>
                <a:cxn ang="T10">
                  <a:pos x="T0" y="T1"/>
                </a:cxn>
                <a:cxn ang="T11">
                  <a:pos x="T2" y="T3"/>
                </a:cxn>
                <a:cxn ang="T12">
                  <a:pos x="T4" y="T5"/>
                </a:cxn>
                <a:cxn ang="T13">
                  <a:pos x="T6" y="T7"/>
                </a:cxn>
                <a:cxn ang="T14">
                  <a:pos x="T8" y="T9"/>
                </a:cxn>
              </a:cxnLst>
              <a:rect l="T15" t="T16" r="T17" b="T18"/>
              <a:pathLst>
                <a:path w="29" h="41">
                  <a:moveTo>
                    <a:pt x="16" y="40"/>
                  </a:moveTo>
                  <a:lnTo>
                    <a:pt x="0" y="6"/>
                  </a:lnTo>
                  <a:lnTo>
                    <a:pt x="12" y="0"/>
                  </a:lnTo>
                  <a:lnTo>
                    <a:pt x="28" y="34"/>
                  </a:lnTo>
                  <a:lnTo>
                    <a:pt x="16" y="4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63" name="Freeform 111"/>
            <p:cNvSpPr>
              <a:spLocks/>
            </p:cNvSpPr>
            <p:nvPr/>
          </p:nvSpPr>
          <p:spPr bwMode="auto">
            <a:xfrm>
              <a:off x="3646" y="2336"/>
              <a:ext cx="35" cy="45"/>
            </a:xfrm>
            <a:custGeom>
              <a:avLst/>
              <a:gdLst>
                <a:gd name="T0" fmla="*/ 20 w 31"/>
                <a:gd name="T1" fmla="*/ 44 h 39"/>
                <a:gd name="T2" fmla="*/ 0 w 31"/>
                <a:gd name="T3" fmla="*/ 7 h 39"/>
                <a:gd name="T4" fmla="*/ 14 w 31"/>
                <a:gd name="T5" fmla="*/ 0 h 39"/>
                <a:gd name="T6" fmla="*/ 34 w 31"/>
                <a:gd name="T7" fmla="*/ 37 h 39"/>
                <a:gd name="T8" fmla="*/ 20 w 31"/>
                <a:gd name="T9" fmla="*/ 44 h 39"/>
                <a:gd name="T10" fmla="*/ 0 60000 65536"/>
                <a:gd name="T11" fmla="*/ 0 60000 65536"/>
                <a:gd name="T12" fmla="*/ 0 60000 65536"/>
                <a:gd name="T13" fmla="*/ 0 60000 65536"/>
                <a:gd name="T14" fmla="*/ 0 60000 65536"/>
                <a:gd name="T15" fmla="*/ 0 w 31"/>
                <a:gd name="T16" fmla="*/ 0 h 39"/>
                <a:gd name="T17" fmla="*/ 31 w 31"/>
                <a:gd name="T18" fmla="*/ 39 h 39"/>
              </a:gdLst>
              <a:ahLst/>
              <a:cxnLst>
                <a:cxn ang="T10">
                  <a:pos x="T0" y="T1"/>
                </a:cxn>
                <a:cxn ang="T11">
                  <a:pos x="T2" y="T3"/>
                </a:cxn>
                <a:cxn ang="T12">
                  <a:pos x="T4" y="T5"/>
                </a:cxn>
                <a:cxn ang="T13">
                  <a:pos x="T6" y="T7"/>
                </a:cxn>
                <a:cxn ang="T14">
                  <a:pos x="T8" y="T9"/>
                </a:cxn>
              </a:cxnLst>
              <a:rect l="T15" t="T16" r="T17" b="T18"/>
              <a:pathLst>
                <a:path w="31" h="39">
                  <a:moveTo>
                    <a:pt x="18" y="38"/>
                  </a:moveTo>
                  <a:lnTo>
                    <a:pt x="0" y="6"/>
                  </a:lnTo>
                  <a:lnTo>
                    <a:pt x="12" y="0"/>
                  </a:lnTo>
                  <a:lnTo>
                    <a:pt x="30" y="32"/>
                  </a:lnTo>
                  <a:lnTo>
                    <a:pt x="18" y="3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64" name="Freeform 112"/>
            <p:cNvSpPr>
              <a:spLocks/>
            </p:cNvSpPr>
            <p:nvPr/>
          </p:nvSpPr>
          <p:spPr bwMode="auto">
            <a:xfrm>
              <a:off x="3624" y="2300"/>
              <a:ext cx="37" cy="45"/>
            </a:xfrm>
            <a:custGeom>
              <a:avLst/>
              <a:gdLst>
                <a:gd name="T0" fmla="*/ 22 w 33"/>
                <a:gd name="T1" fmla="*/ 44 h 39"/>
                <a:gd name="T2" fmla="*/ 0 w 33"/>
                <a:gd name="T3" fmla="*/ 8 h 39"/>
                <a:gd name="T4" fmla="*/ 12 w 33"/>
                <a:gd name="T5" fmla="*/ 0 h 39"/>
                <a:gd name="T6" fmla="*/ 36 w 33"/>
                <a:gd name="T7" fmla="*/ 37 h 39"/>
                <a:gd name="T8" fmla="*/ 22 w 33"/>
                <a:gd name="T9" fmla="*/ 44 h 39"/>
                <a:gd name="T10" fmla="*/ 0 60000 65536"/>
                <a:gd name="T11" fmla="*/ 0 60000 65536"/>
                <a:gd name="T12" fmla="*/ 0 60000 65536"/>
                <a:gd name="T13" fmla="*/ 0 60000 65536"/>
                <a:gd name="T14" fmla="*/ 0 60000 65536"/>
                <a:gd name="T15" fmla="*/ 0 w 33"/>
                <a:gd name="T16" fmla="*/ 0 h 39"/>
                <a:gd name="T17" fmla="*/ 33 w 33"/>
                <a:gd name="T18" fmla="*/ 39 h 39"/>
              </a:gdLst>
              <a:ahLst/>
              <a:cxnLst>
                <a:cxn ang="T10">
                  <a:pos x="T0" y="T1"/>
                </a:cxn>
                <a:cxn ang="T11">
                  <a:pos x="T2" y="T3"/>
                </a:cxn>
                <a:cxn ang="T12">
                  <a:pos x="T4" y="T5"/>
                </a:cxn>
                <a:cxn ang="T13">
                  <a:pos x="T6" y="T7"/>
                </a:cxn>
                <a:cxn ang="T14">
                  <a:pos x="T8" y="T9"/>
                </a:cxn>
              </a:cxnLst>
              <a:rect l="T15" t="T16" r="T17" b="T18"/>
              <a:pathLst>
                <a:path w="33" h="39">
                  <a:moveTo>
                    <a:pt x="20" y="38"/>
                  </a:moveTo>
                  <a:lnTo>
                    <a:pt x="0" y="7"/>
                  </a:lnTo>
                  <a:lnTo>
                    <a:pt x="11" y="0"/>
                  </a:lnTo>
                  <a:lnTo>
                    <a:pt x="32" y="32"/>
                  </a:lnTo>
                  <a:lnTo>
                    <a:pt x="20" y="3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65" name="Freeform 113"/>
            <p:cNvSpPr>
              <a:spLocks/>
            </p:cNvSpPr>
            <p:nvPr/>
          </p:nvSpPr>
          <p:spPr bwMode="auto">
            <a:xfrm>
              <a:off x="3599" y="2263"/>
              <a:ext cx="38" cy="46"/>
            </a:xfrm>
            <a:custGeom>
              <a:avLst/>
              <a:gdLst>
                <a:gd name="T0" fmla="*/ 25 w 34"/>
                <a:gd name="T1" fmla="*/ 45 h 40"/>
                <a:gd name="T2" fmla="*/ 0 w 34"/>
                <a:gd name="T3" fmla="*/ 9 h 40"/>
                <a:gd name="T4" fmla="*/ 12 w 34"/>
                <a:gd name="T5" fmla="*/ 0 h 40"/>
                <a:gd name="T6" fmla="*/ 37 w 34"/>
                <a:gd name="T7" fmla="*/ 37 h 40"/>
                <a:gd name="T8" fmla="*/ 25 w 34"/>
                <a:gd name="T9" fmla="*/ 45 h 40"/>
                <a:gd name="T10" fmla="*/ 0 60000 65536"/>
                <a:gd name="T11" fmla="*/ 0 60000 65536"/>
                <a:gd name="T12" fmla="*/ 0 60000 65536"/>
                <a:gd name="T13" fmla="*/ 0 60000 65536"/>
                <a:gd name="T14" fmla="*/ 0 60000 65536"/>
                <a:gd name="T15" fmla="*/ 0 w 34"/>
                <a:gd name="T16" fmla="*/ 0 h 40"/>
                <a:gd name="T17" fmla="*/ 34 w 34"/>
                <a:gd name="T18" fmla="*/ 40 h 40"/>
              </a:gdLst>
              <a:ahLst/>
              <a:cxnLst>
                <a:cxn ang="T10">
                  <a:pos x="T0" y="T1"/>
                </a:cxn>
                <a:cxn ang="T11">
                  <a:pos x="T2" y="T3"/>
                </a:cxn>
                <a:cxn ang="T12">
                  <a:pos x="T4" y="T5"/>
                </a:cxn>
                <a:cxn ang="T13">
                  <a:pos x="T6" y="T7"/>
                </a:cxn>
                <a:cxn ang="T14">
                  <a:pos x="T8" y="T9"/>
                </a:cxn>
              </a:cxnLst>
              <a:rect l="T15" t="T16" r="T17" b="T18"/>
              <a:pathLst>
                <a:path w="34" h="40">
                  <a:moveTo>
                    <a:pt x="22" y="39"/>
                  </a:moveTo>
                  <a:lnTo>
                    <a:pt x="0" y="8"/>
                  </a:lnTo>
                  <a:lnTo>
                    <a:pt x="11" y="0"/>
                  </a:lnTo>
                  <a:lnTo>
                    <a:pt x="33" y="32"/>
                  </a:lnTo>
                  <a:lnTo>
                    <a:pt x="22" y="3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66" name="Freeform 114"/>
            <p:cNvSpPr>
              <a:spLocks/>
            </p:cNvSpPr>
            <p:nvPr/>
          </p:nvSpPr>
          <p:spPr bwMode="auto">
            <a:xfrm>
              <a:off x="3573" y="2229"/>
              <a:ext cx="39" cy="44"/>
            </a:xfrm>
            <a:custGeom>
              <a:avLst/>
              <a:gdLst>
                <a:gd name="T0" fmla="*/ 26 w 35"/>
                <a:gd name="T1" fmla="*/ 43 h 38"/>
                <a:gd name="T2" fmla="*/ 0 w 35"/>
                <a:gd name="T3" fmla="*/ 10 h 38"/>
                <a:gd name="T4" fmla="*/ 11 w 35"/>
                <a:gd name="T5" fmla="*/ 0 h 38"/>
                <a:gd name="T6" fmla="*/ 38 w 35"/>
                <a:gd name="T7" fmla="*/ 34 h 38"/>
                <a:gd name="T8" fmla="*/ 26 w 35"/>
                <a:gd name="T9" fmla="*/ 43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23" y="37"/>
                  </a:moveTo>
                  <a:lnTo>
                    <a:pt x="0" y="9"/>
                  </a:lnTo>
                  <a:lnTo>
                    <a:pt x="10" y="0"/>
                  </a:lnTo>
                  <a:lnTo>
                    <a:pt x="34" y="29"/>
                  </a:lnTo>
                  <a:lnTo>
                    <a:pt x="23" y="3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67" name="Freeform 115"/>
            <p:cNvSpPr>
              <a:spLocks/>
            </p:cNvSpPr>
            <p:nvPr/>
          </p:nvSpPr>
          <p:spPr bwMode="auto">
            <a:xfrm>
              <a:off x="3544" y="2198"/>
              <a:ext cx="41" cy="43"/>
            </a:xfrm>
            <a:custGeom>
              <a:avLst/>
              <a:gdLst>
                <a:gd name="T0" fmla="*/ 28 w 36"/>
                <a:gd name="T1" fmla="*/ 42 h 37"/>
                <a:gd name="T2" fmla="*/ 0 w 36"/>
                <a:gd name="T3" fmla="*/ 10 h 37"/>
                <a:gd name="T4" fmla="*/ 10 w 36"/>
                <a:gd name="T5" fmla="*/ 0 h 37"/>
                <a:gd name="T6" fmla="*/ 40 w 36"/>
                <a:gd name="T7" fmla="*/ 31 h 37"/>
                <a:gd name="T8" fmla="*/ 28 w 36"/>
                <a:gd name="T9" fmla="*/ 42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25" y="36"/>
                  </a:moveTo>
                  <a:lnTo>
                    <a:pt x="0" y="9"/>
                  </a:lnTo>
                  <a:lnTo>
                    <a:pt x="9" y="0"/>
                  </a:lnTo>
                  <a:lnTo>
                    <a:pt x="35" y="27"/>
                  </a:lnTo>
                  <a:lnTo>
                    <a:pt x="25" y="3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68" name="Freeform 116"/>
            <p:cNvSpPr>
              <a:spLocks/>
            </p:cNvSpPr>
            <p:nvPr/>
          </p:nvSpPr>
          <p:spPr bwMode="auto">
            <a:xfrm>
              <a:off x="3515" y="2168"/>
              <a:ext cx="41" cy="42"/>
            </a:xfrm>
            <a:custGeom>
              <a:avLst/>
              <a:gdLst>
                <a:gd name="T0" fmla="*/ 30 w 36"/>
                <a:gd name="T1" fmla="*/ 41 h 36"/>
                <a:gd name="T2" fmla="*/ 0 w 36"/>
                <a:gd name="T3" fmla="*/ 12 h 36"/>
                <a:gd name="T4" fmla="*/ 10 w 36"/>
                <a:gd name="T5" fmla="*/ 0 h 36"/>
                <a:gd name="T6" fmla="*/ 40 w 36"/>
                <a:gd name="T7" fmla="*/ 30 h 36"/>
                <a:gd name="T8" fmla="*/ 30 w 36"/>
                <a:gd name="T9" fmla="*/ 41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26" y="35"/>
                  </a:moveTo>
                  <a:lnTo>
                    <a:pt x="0" y="10"/>
                  </a:lnTo>
                  <a:lnTo>
                    <a:pt x="9" y="0"/>
                  </a:lnTo>
                  <a:lnTo>
                    <a:pt x="35" y="26"/>
                  </a:lnTo>
                  <a:lnTo>
                    <a:pt x="26" y="3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69" name="Freeform 117"/>
            <p:cNvSpPr>
              <a:spLocks/>
            </p:cNvSpPr>
            <p:nvPr/>
          </p:nvSpPr>
          <p:spPr bwMode="auto">
            <a:xfrm>
              <a:off x="3483" y="2141"/>
              <a:ext cx="43" cy="40"/>
            </a:xfrm>
            <a:custGeom>
              <a:avLst/>
              <a:gdLst>
                <a:gd name="T0" fmla="*/ 32 w 38"/>
                <a:gd name="T1" fmla="*/ 39 h 35"/>
                <a:gd name="T2" fmla="*/ 0 w 38"/>
                <a:gd name="T3" fmla="*/ 11 h 35"/>
                <a:gd name="T4" fmla="*/ 9 w 38"/>
                <a:gd name="T5" fmla="*/ 0 h 35"/>
                <a:gd name="T6" fmla="*/ 42 w 38"/>
                <a:gd name="T7" fmla="*/ 27 h 35"/>
                <a:gd name="T8" fmla="*/ 32 w 38"/>
                <a:gd name="T9" fmla="*/ 39 h 35"/>
                <a:gd name="T10" fmla="*/ 0 60000 65536"/>
                <a:gd name="T11" fmla="*/ 0 60000 65536"/>
                <a:gd name="T12" fmla="*/ 0 60000 65536"/>
                <a:gd name="T13" fmla="*/ 0 60000 65536"/>
                <a:gd name="T14" fmla="*/ 0 60000 65536"/>
                <a:gd name="T15" fmla="*/ 0 w 38"/>
                <a:gd name="T16" fmla="*/ 0 h 35"/>
                <a:gd name="T17" fmla="*/ 38 w 38"/>
                <a:gd name="T18" fmla="*/ 35 h 35"/>
              </a:gdLst>
              <a:ahLst/>
              <a:cxnLst>
                <a:cxn ang="T10">
                  <a:pos x="T0" y="T1"/>
                </a:cxn>
                <a:cxn ang="T11">
                  <a:pos x="T2" y="T3"/>
                </a:cxn>
                <a:cxn ang="T12">
                  <a:pos x="T4" y="T5"/>
                </a:cxn>
                <a:cxn ang="T13">
                  <a:pos x="T6" y="T7"/>
                </a:cxn>
                <a:cxn ang="T14">
                  <a:pos x="T8" y="T9"/>
                </a:cxn>
              </a:cxnLst>
              <a:rect l="T15" t="T16" r="T17" b="T18"/>
              <a:pathLst>
                <a:path w="38" h="35">
                  <a:moveTo>
                    <a:pt x="28" y="34"/>
                  </a:moveTo>
                  <a:lnTo>
                    <a:pt x="0" y="10"/>
                  </a:lnTo>
                  <a:lnTo>
                    <a:pt x="8" y="0"/>
                  </a:lnTo>
                  <a:lnTo>
                    <a:pt x="37" y="24"/>
                  </a:lnTo>
                  <a:lnTo>
                    <a:pt x="28" y="3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70" name="Freeform 118"/>
            <p:cNvSpPr>
              <a:spLocks/>
            </p:cNvSpPr>
            <p:nvPr/>
          </p:nvSpPr>
          <p:spPr bwMode="auto">
            <a:xfrm>
              <a:off x="3450" y="2114"/>
              <a:ext cx="43" cy="39"/>
            </a:xfrm>
            <a:custGeom>
              <a:avLst/>
              <a:gdLst>
                <a:gd name="T0" fmla="*/ 33 w 38"/>
                <a:gd name="T1" fmla="*/ 38 h 34"/>
                <a:gd name="T2" fmla="*/ 0 w 38"/>
                <a:gd name="T3" fmla="*/ 14 h 34"/>
                <a:gd name="T4" fmla="*/ 8 w 38"/>
                <a:gd name="T5" fmla="*/ 0 h 34"/>
                <a:gd name="T6" fmla="*/ 42 w 38"/>
                <a:gd name="T7" fmla="*/ 26 h 34"/>
                <a:gd name="T8" fmla="*/ 33 w 38"/>
                <a:gd name="T9" fmla="*/ 38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29" y="33"/>
                  </a:moveTo>
                  <a:lnTo>
                    <a:pt x="0" y="12"/>
                  </a:lnTo>
                  <a:lnTo>
                    <a:pt x="7" y="0"/>
                  </a:lnTo>
                  <a:lnTo>
                    <a:pt x="37" y="23"/>
                  </a:lnTo>
                  <a:lnTo>
                    <a:pt x="29" y="3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71" name="Freeform 119"/>
            <p:cNvSpPr>
              <a:spLocks/>
            </p:cNvSpPr>
            <p:nvPr/>
          </p:nvSpPr>
          <p:spPr bwMode="auto">
            <a:xfrm>
              <a:off x="3416" y="2091"/>
              <a:ext cx="43" cy="38"/>
            </a:xfrm>
            <a:custGeom>
              <a:avLst/>
              <a:gdLst>
                <a:gd name="T0" fmla="*/ 34 w 38"/>
                <a:gd name="T1" fmla="*/ 37 h 33"/>
                <a:gd name="T2" fmla="*/ 0 w 38"/>
                <a:gd name="T3" fmla="*/ 14 h 33"/>
                <a:gd name="T4" fmla="*/ 8 w 38"/>
                <a:gd name="T5" fmla="*/ 0 h 33"/>
                <a:gd name="T6" fmla="*/ 42 w 38"/>
                <a:gd name="T7" fmla="*/ 23 h 33"/>
                <a:gd name="T8" fmla="*/ 34 w 38"/>
                <a:gd name="T9" fmla="*/ 37 h 33"/>
                <a:gd name="T10" fmla="*/ 0 60000 65536"/>
                <a:gd name="T11" fmla="*/ 0 60000 65536"/>
                <a:gd name="T12" fmla="*/ 0 60000 65536"/>
                <a:gd name="T13" fmla="*/ 0 60000 65536"/>
                <a:gd name="T14" fmla="*/ 0 60000 65536"/>
                <a:gd name="T15" fmla="*/ 0 w 38"/>
                <a:gd name="T16" fmla="*/ 0 h 33"/>
                <a:gd name="T17" fmla="*/ 38 w 38"/>
                <a:gd name="T18" fmla="*/ 33 h 33"/>
              </a:gdLst>
              <a:ahLst/>
              <a:cxnLst>
                <a:cxn ang="T10">
                  <a:pos x="T0" y="T1"/>
                </a:cxn>
                <a:cxn ang="T11">
                  <a:pos x="T2" y="T3"/>
                </a:cxn>
                <a:cxn ang="T12">
                  <a:pos x="T4" y="T5"/>
                </a:cxn>
                <a:cxn ang="T13">
                  <a:pos x="T6" y="T7"/>
                </a:cxn>
                <a:cxn ang="T14">
                  <a:pos x="T8" y="T9"/>
                </a:cxn>
              </a:cxnLst>
              <a:rect l="T15" t="T16" r="T17" b="T18"/>
              <a:pathLst>
                <a:path w="38" h="33">
                  <a:moveTo>
                    <a:pt x="30" y="32"/>
                  </a:moveTo>
                  <a:lnTo>
                    <a:pt x="0" y="12"/>
                  </a:lnTo>
                  <a:lnTo>
                    <a:pt x="7" y="0"/>
                  </a:lnTo>
                  <a:lnTo>
                    <a:pt x="37" y="20"/>
                  </a:lnTo>
                  <a:lnTo>
                    <a:pt x="30" y="3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72" name="Freeform 120"/>
            <p:cNvSpPr>
              <a:spLocks/>
            </p:cNvSpPr>
            <p:nvPr/>
          </p:nvSpPr>
          <p:spPr bwMode="auto">
            <a:xfrm>
              <a:off x="3380" y="2069"/>
              <a:ext cx="45" cy="37"/>
            </a:xfrm>
            <a:custGeom>
              <a:avLst/>
              <a:gdLst>
                <a:gd name="T0" fmla="*/ 36 w 40"/>
                <a:gd name="T1" fmla="*/ 36 h 32"/>
                <a:gd name="T2" fmla="*/ 0 w 40"/>
                <a:gd name="T3" fmla="*/ 14 h 32"/>
                <a:gd name="T4" fmla="*/ 9 w 40"/>
                <a:gd name="T5" fmla="*/ 0 h 32"/>
                <a:gd name="T6" fmla="*/ 44 w 40"/>
                <a:gd name="T7" fmla="*/ 22 h 32"/>
                <a:gd name="T8" fmla="*/ 36 w 40"/>
                <a:gd name="T9" fmla="*/ 36 h 32"/>
                <a:gd name="T10" fmla="*/ 0 60000 65536"/>
                <a:gd name="T11" fmla="*/ 0 60000 65536"/>
                <a:gd name="T12" fmla="*/ 0 60000 65536"/>
                <a:gd name="T13" fmla="*/ 0 60000 65536"/>
                <a:gd name="T14" fmla="*/ 0 60000 65536"/>
                <a:gd name="T15" fmla="*/ 0 w 40"/>
                <a:gd name="T16" fmla="*/ 0 h 32"/>
                <a:gd name="T17" fmla="*/ 40 w 40"/>
                <a:gd name="T18" fmla="*/ 32 h 32"/>
              </a:gdLst>
              <a:ahLst/>
              <a:cxnLst>
                <a:cxn ang="T10">
                  <a:pos x="T0" y="T1"/>
                </a:cxn>
                <a:cxn ang="T11">
                  <a:pos x="T2" y="T3"/>
                </a:cxn>
                <a:cxn ang="T12">
                  <a:pos x="T4" y="T5"/>
                </a:cxn>
                <a:cxn ang="T13">
                  <a:pos x="T6" y="T7"/>
                </a:cxn>
                <a:cxn ang="T14">
                  <a:pos x="T8" y="T9"/>
                </a:cxn>
              </a:cxnLst>
              <a:rect l="T15" t="T16" r="T17" b="T18"/>
              <a:pathLst>
                <a:path w="40" h="32">
                  <a:moveTo>
                    <a:pt x="32" y="31"/>
                  </a:moveTo>
                  <a:lnTo>
                    <a:pt x="0" y="12"/>
                  </a:lnTo>
                  <a:lnTo>
                    <a:pt x="8" y="0"/>
                  </a:lnTo>
                  <a:lnTo>
                    <a:pt x="39" y="19"/>
                  </a:lnTo>
                  <a:lnTo>
                    <a:pt x="32" y="3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73" name="Freeform 121"/>
            <p:cNvSpPr>
              <a:spLocks/>
            </p:cNvSpPr>
            <p:nvPr/>
          </p:nvSpPr>
          <p:spPr bwMode="auto">
            <a:xfrm>
              <a:off x="3345" y="2051"/>
              <a:ext cx="45" cy="33"/>
            </a:xfrm>
            <a:custGeom>
              <a:avLst/>
              <a:gdLst>
                <a:gd name="T0" fmla="*/ 35 w 40"/>
                <a:gd name="T1" fmla="*/ 32 h 29"/>
                <a:gd name="T2" fmla="*/ 0 w 40"/>
                <a:gd name="T3" fmla="*/ 13 h 29"/>
                <a:gd name="T4" fmla="*/ 7 w 40"/>
                <a:gd name="T5" fmla="*/ 0 h 29"/>
                <a:gd name="T6" fmla="*/ 44 w 40"/>
                <a:gd name="T7" fmla="*/ 18 h 29"/>
                <a:gd name="T8" fmla="*/ 35 w 40"/>
                <a:gd name="T9" fmla="*/ 32 h 29"/>
                <a:gd name="T10" fmla="*/ 0 60000 65536"/>
                <a:gd name="T11" fmla="*/ 0 60000 65536"/>
                <a:gd name="T12" fmla="*/ 0 60000 65536"/>
                <a:gd name="T13" fmla="*/ 0 60000 65536"/>
                <a:gd name="T14" fmla="*/ 0 60000 65536"/>
                <a:gd name="T15" fmla="*/ 0 w 40"/>
                <a:gd name="T16" fmla="*/ 0 h 29"/>
                <a:gd name="T17" fmla="*/ 40 w 40"/>
                <a:gd name="T18" fmla="*/ 29 h 29"/>
              </a:gdLst>
              <a:ahLst/>
              <a:cxnLst>
                <a:cxn ang="T10">
                  <a:pos x="T0" y="T1"/>
                </a:cxn>
                <a:cxn ang="T11">
                  <a:pos x="T2" y="T3"/>
                </a:cxn>
                <a:cxn ang="T12">
                  <a:pos x="T4" y="T5"/>
                </a:cxn>
                <a:cxn ang="T13">
                  <a:pos x="T6" y="T7"/>
                </a:cxn>
                <a:cxn ang="T14">
                  <a:pos x="T8" y="T9"/>
                </a:cxn>
              </a:cxnLst>
              <a:rect l="T15" t="T16" r="T17" b="T18"/>
              <a:pathLst>
                <a:path w="40" h="29">
                  <a:moveTo>
                    <a:pt x="31" y="28"/>
                  </a:moveTo>
                  <a:lnTo>
                    <a:pt x="0" y="11"/>
                  </a:lnTo>
                  <a:lnTo>
                    <a:pt x="6" y="0"/>
                  </a:lnTo>
                  <a:lnTo>
                    <a:pt x="39" y="16"/>
                  </a:lnTo>
                  <a:lnTo>
                    <a:pt x="31" y="2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74" name="Freeform 122"/>
            <p:cNvSpPr>
              <a:spLocks/>
            </p:cNvSpPr>
            <p:nvPr/>
          </p:nvSpPr>
          <p:spPr bwMode="auto">
            <a:xfrm>
              <a:off x="3307" y="2033"/>
              <a:ext cx="46" cy="31"/>
            </a:xfrm>
            <a:custGeom>
              <a:avLst/>
              <a:gdLst>
                <a:gd name="T0" fmla="*/ 38 w 40"/>
                <a:gd name="T1" fmla="*/ 30 h 27"/>
                <a:gd name="T2" fmla="*/ 0 w 40"/>
                <a:gd name="T3" fmla="*/ 15 h 27"/>
                <a:gd name="T4" fmla="*/ 7 w 40"/>
                <a:gd name="T5" fmla="*/ 0 h 27"/>
                <a:gd name="T6" fmla="*/ 45 w 40"/>
                <a:gd name="T7" fmla="*/ 17 h 27"/>
                <a:gd name="T8" fmla="*/ 38 w 40"/>
                <a:gd name="T9" fmla="*/ 30 h 27"/>
                <a:gd name="T10" fmla="*/ 0 60000 65536"/>
                <a:gd name="T11" fmla="*/ 0 60000 65536"/>
                <a:gd name="T12" fmla="*/ 0 60000 65536"/>
                <a:gd name="T13" fmla="*/ 0 60000 65536"/>
                <a:gd name="T14" fmla="*/ 0 60000 65536"/>
                <a:gd name="T15" fmla="*/ 0 w 40"/>
                <a:gd name="T16" fmla="*/ 0 h 27"/>
                <a:gd name="T17" fmla="*/ 40 w 40"/>
                <a:gd name="T18" fmla="*/ 27 h 27"/>
              </a:gdLst>
              <a:ahLst/>
              <a:cxnLst>
                <a:cxn ang="T10">
                  <a:pos x="T0" y="T1"/>
                </a:cxn>
                <a:cxn ang="T11">
                  <a:pos x="T2" y="T3"/>
                </a:cxn>
                <a:cxn ang="T12">
                  <a:pos x="T4" y="T5"/>
                </a:cxn>
                <a:cxn ang="T13">
                  <a:pos x="T6" y="T7"/>
                </a:cxn>
                <a:cxn ang="T14">
                  <a:pos x="T8" y="T9"/>
                </a:cxn>
              </a:cxnLst>
              <a:rect l="T15" t="T16" r="T17" b="T18"/>
              <a:pathLst>
                <a:path w="40" h="27">
                  <a:moveTo>
                    <a:pt x="33" y="26"/>
                  </a:moveTo>
                  <a:lnTo>
                    <a:pt x="0" y="13"/>
                  </a:lnTo>
                  <a:lnTo>
                    <a:pt x="6" y="0"/>
                  </a:lnTo>
                  <a:lnTo>
                    <a:pt x="39" y="15"/>
                  </a:lnTo>
                  <a:lnTo>
                    <a:pt x="33" y="2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75" name="Freeform 123"/>
            <p:cNvSpPr>
              <a:spLocks/>
            </p:cNvSpPr>
            <p:nvPr/>
          </p:nvSpPr>
          <p:spPr bwMode="auto">
            <a:xfrm>
              <a:off x="3270" y="2020"/>
              <a:ext cx="45" cy="29"/>
            </a:xfrm>
            <a:custGeom>
              <a:avLst/>
              <a:gdLst>
                <a:gd name="T0" fmla="*/ 37 w 40"/>
                <a:gd name="T1" fmla="*/ 28 h 26"/>
                <a:gd name="T2" fmla="*/ 0 w 40"/>
                <a:gd name="T3" fmla="*/ 13 h 26"/>
                <a:gd name="T4" fmla="*/ 6 w 40"/>
                <a:gd name="T5" fmla="*/ 0 h 26"/>
                <a:gd name="T6" fmla="*/ 44 w 40"/>
                <a:gd name="T7" fmla="*/ 13 h 26"/>
                <a:gd name="T8" fmla="*/ 37 w 40"/>
                <a:gd name="T9" fmla="*/ 28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33" y="25"/>
                  </a:moveTo>
                  <a:lnTo>
                    <a:pt x="0" y="12"/>
                  </a:lnTo>
                  <a:lnTo>
                    <a:pt x="5" y="0"/>
                  </a:lnTo>
                  <a:lnTo>
                    <a:pt x="39" y="12"/>
                  </a:lnTo>
                  <a:lnTo>
                    <a:pt x="33" y="2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76" name="Freeform 124"/>
            <p:cNvSpPr>
              <a:spLocks/>
            </p:cNvSpPr>
            <p:nvPr/>
          </p:nvSpPr>
          <p:spPr bwMode="auto">
            <a:xfrm>
              <a:off x="3232" y="2007"/>
              <a:ext cx="45" cy="28"/>
            </a:xfrm>
            <a:custGeom>
              <a:avLst/>
              <a:gdLst>
                <a:gd name="T0" fmla="*/ 38 w 40"/>
                <a:gd name="T1" fmla="*/ 27 h 24"/>
                <a:gd name="T2" fmla="*/ 0 w 40"/>
                <a:gd name="T3" fmla="*/ 15 h 24"/>
                <a:gd name="T4" fmla="*/ 5 w 40"/>
                <a:gd name="T5" fmla="*/ 0 h 24"/>
                <a:gd name="T6" fmla="*/ 44 w 40"/>
                <a:gd name="T7" fmla="*/ 13 h 24"/>
                <a:gd name="T8" fmla="*/ 38 w 40"/>
                <a:gd name="T9" fmla="*/ 27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34" y="23"/>
                  </a:moveTo>
                  <a:lnTo>
                    <a:pt x="0" y="13"/>
                  </a:lnTo>
                  <a:lnTo>
                    <a:pt x="4" y="0"/>
                  </a:lnTo>
                  <a:lnTo>
                    <a:pt x="39" y="11"/>
                  </a:lnTo>
                  <a:lnTo>
                    <a:pt x="34" y="2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77" name="Freeform 125"/>
            <p:cNvSpPr>
              <a:spLocks/>
            </p:cNvSpPr>
            <p:nvPr/>
          </p:nvSpPr>
          <p:spPr bwMode="auto">
            <a:xfrm>
              <a:off x="3194" y="1998"/>
              <a:ext cx="43" cy="25"/>
            </a:xfrm>
            <a:custGeom>
              <a:avLst/>
              <a:gdLst>
                <a:gd name="T0" fmla="*/ 37 w 38"/>
                <a:gd name="T1" fmla="*/ 24 h 22"/>
                <a:gd name="T2" fmla="*/ 0 w 38"/>
                <a:gd name="T3" fmla="*/ 15 h 22"/>
                <a:gd name="T4" fmla="*/ 2 w 38"/>
                <a:gd name="T5" fmla="*/ 0 h 22"/>
                <a:gd name="T6" fmla="*/ 42 w 38"/>
                <a:gd name="T7" fmla="*/ 9 h 22"/>
                <a:gd name="T8" fmla="*/ 37 w 38"/>
                <a:gd name="T9" fmla="*/ 24 h 22"/>
                <a:gd name="T10" fmla="*/ 0 60000 65536"/>
                <a:gd name="T11" fmla="*/ 0 60000 65536"/>
                <a:gd name="T12" fmla="*/ 0 60000 65536"/>
                <a:gd name="T13" fmla="*/ 0 60000 65536"/>
                <a:gd name="T14" fmla="*/ 0 60000 65536"/>
                <a:gd name="T15" fmla="*/ 0 w 38"/>
                <a:gd name="T16" fmla="*/ 0 h 22"/>
                <a:gd name="T17" fmla="*/ 38 w 38"/>
                <a:gd name="T18" fmla="*/ 22 h 22"/>
              </a:gdLst>
              <a:ahLst/>
              <a:cxnLst>
                <a:cxn ang="T10">
                  <a:pos x="T0" y="T1"/>
                </a:cxn>
                <a:cxn ang="T11">
                  <a:pos x="T2" y="T3"/>
                </a:cxn>
                <a:cxn ang="T12">
                  <a:pos x="T4" y="T5"/>
                </a:cxn>
                <a:cxn ang="T13">
                  <a:pos x="T6" y="T7"/>
                </a:cxn>
                <a:cxn ang="T14">
                  <a:pos x="T8" y="T9"/>
                </a:cxn>
              </a:cxnLst>
              <a:rect l="T15" t="T16" r="T17" b="T18"/>
              <a:pathLst>
                <a:path w="38" h="22">
                  <a:moveTo>
                    <a:pt x="33" y="21"/>
                  </a:moveTo>
                  <a:lnTo>
                    <a:pt x="0" y="13"/>
                  </a:lnTo>
                  <a:lnTo>
                    <a:pt x="2" y="0"/>
                  </a:lnTo>
                  <a:lnTo>
                    <a:pt x="37" y="8"/>
                  </a:lnTo>
                  <a:lnTo>
                    <a:pt x="33" y="2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78" name="Freeform 126"/>
            <p:cNvSpPr>
              <a:spLocks/>
            </p:cNvSpPr>
            <p:nvPr/>
          </p:nvSpPr>
          <p:spPr bwMode="auto">
            <a:xfrm>
              <a:off x="3155" y="1990"/>
              <a:ext cx="43" cy="24"/>
            </a:xfrm>
            <a:custGeom>
              <a:avLst/>
              <a:gdLst>
                <a:gd name="T0" fmla="*/ 40 w 38"/>
                <a:gd name="T1" fmla="*/ 23 h 21"/>
                <a:gd name="T2" fmla="*/ 0 w 38"/>
                <a:gd name="T3" fmla="*/ 16 h 21"/>
                <a:gd name="T4" fmla="*/ 3 w 38"/>
                <a:gd name="T5" fmla="*/ 0 h 21"/>
                <a:gd name="T6" fmla="*/ 42 w 38"/>
                <a:gd name="T7" fmla="*/ 8 h 21"/>
                <a:gd name="T8" fmla="*/ 40 w 38"/>
                <a:gd name="T9" fmla="*/ 23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35" y="20"/>
                  </a:moveTo>
                  <a:lnTo>
                    <a:pt x="0" y="14"/>
                  </a:lnTo>
                  <a:lnTo>
                    <a:pt x="3" y="0"/>
                  </a:lnTo>
                  <a:lnTo>
                    <a:pt x="37" y="7"/>
                  </a:lnTo>
                  <a:lnTo>
                    <a:pt x="35" y="2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79" name="Freeform 127"/>
            <p:cNvSpPr>
              <a:spLocks/>
            </p:cNvSpPr>
            <p:nvPr/>
          </p:nvSpPr>
          <p:spPr bwMode="auto">
            <a:xfrm>
              <a:off x="3116" y="1986"/>
              <a:ext cx="43" cy="21"/>
            </a:xfrm>
            <a:custGeom>
              <a:avLst/>
              <a:gdLst>
                <a:gd name="T0" fmla="*/ 38 w 38"/>
                <a:gd name="T1" fmla="*/ 20 h 18"/>
                <a:gd name="T2" fmla="*/ 0 w 38"/>
                <a:gd name="T3" fmla="*/ 16 h 18"/>
                <a:gd name="T4" fmla="*/ 1 w 38"/>
                <a:gd name="T5" fmla="*/ 0 h 18"/>
                <a:gd name="T6" fmla="*/ 42 w 38"/>
                <a:gd name="T7" fmla="*/ 3 h 18"/>
                <a:gd name="T8" fmla="*/ 38 w 38"/>
                <a:gd name="T9" fmla="*/ 20 h 18"/>
                <a:gd name="T10" fmla="*/ 0 60000 65536"/>
                <a:gd name="T11" fmla="*/ 0 60000 65536"/>
                <a:gd name="T12" fmla="*/ 0 60000 65536"/>
                <a:gd name="T13" fmla="*/ 0 60000 65536"/>
                <a:gd name="T14" fmla="*/ 0 60000 65536"/>
                <a:gd name="T15" fmla="*/ 0 w 38"/>
                <a:gd name="T16" fmla="*/ 0 h 18"/>
                <a:gd name="T17" fmla="*/ 38 w 38"/>
                <a:gd name="T18" fmla="*/ 18 h 18"/>
              </a:gdLst>
              <a:ahLst/>
              <a:cxnLst>
                <a:cxn ang="T10">
                  <a:pos x="T0" y="T1"/>
                </a:cxn>
                <a:cxn ang="T11">
                  <a:pos x="T2" y="T3"/>
                </a:cxn>
                <a:cxn ang="T12">
                  <a:pos x="T4" y="T5"/>
                </a:cxn>
                <a:cxn ang="T13">
                  <a:pos x="T6" y="T7"/>
                </a:cxn>
                <a:cxn ang="T14">
                  <a:pos x="T8" y="T9"/>
                </a:cxn>
              </a:cxnLst>
              <a:rect l="T15" t="T16" r="T17" b="T18"/>
              <a:pathLst>
                <a:path w="38" h="18">
                  <a:moveTo>
                    <a:pt x="34" y="17"/>
                  </a:moveTo>
                  <a:lnTo>
                    <a:pt x="0" y="14"/>
                  </a:lnTo>
                  <a:lnTo>
                    <a:pt x="1" y="0"/>
                  </a:lnTo>
                  <a:lnTo>
                    <a:pt x="37" y="3"/>
                  </a:lnTo>
                  <a:lnTo>
                    <a:pt x="34" y="1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80" name="Freeform 128"/>
            <p:cNvSpPr>
              <a:spLocks/>
            </p:cNvSpPr>
            <p:nvPr/>
          </p:nvSpPr>
          <p:spPr bwMode="auto">
            <a:xfrm>
              <a:off x="3076" y="1985"/>
              <a:ext cx="42" cy="20"/>
            </a:xfrm>
            <a:custGeom>
              <a:avLst/>
              <a:gdLst>
                <a:gd name="T0" fmla="*/ 40 w 37"/>
                <a:gd name="T1" fmla="*/ 19 h 17"/>
                <a:gd name="T2" fmla="*/ 0 w 37"/>
                <a:gd name="T3" fmla="*/ 15 h 17"/>
                <a:gd name="T4" fmla="*/ 0 w 37"/>
                <a:gd name="T5" fmla="*/ 0 h 17"/>
                <a:gd name="T6" fmla="*/ 41 w 37"/>
                <a:gd name="T7" fmla="*/ 1 h 17"/>
                <a:gd name="T8" fmla="*/ 40 w 37"/>
                <a:gd name="T9" fmla="*/ 19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35" y="16"/>
                  </a:moveTo>
                  <a:lnTo>
                    <a:pt x="0" y="13"/>
                  </a:lnTo>
                  <a:lnTo>
                    <a:pt x="0" y="0"/>
                  </a:lnTo>
                  <a:lnTo>
                    <a:pt x="36" y="1"/>
                  </a:lnTo>
                  <a:lnTo>
                    <a:pt x="3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81" name="Freeform 129"/>
            <p:cNvSpPr>
              <a:spLocks/>
            </p:cNvSpPr>
            <p:nvPr/>
          </p:nvSpPr>
          <p:spPr bwMode="auto">
            <a:xfrm>
              <a:off x="3038" y="1985"/>
              <a:ext cx="39" cy="20"/>
            </a:xfrm>
            <a:custGeom>
              <a:avLst/>
              <a:gdLst>
                <a:gd name="T0" fmla="*/ 38 w 35"/>
                <a:gd name="T1" fmla="*/ 16 h 17"/>
                <a:gd name="T2" fmla="*/ 0 w 35"/>
                <a:gd name="T3" fmla="*/ 19 h 17"/>
                <a:gd name="T4" fmla="*/ 0 w 35"/>
                <a:gd name="T5" fmla="*/ 0 h 17"/>
                <a:gd name="T6" fmla="*/ 38 w 35"/>
                <a:gd name="T7" fmla="*/ 0 h 17"/>
                <a:gd name="T8" fmla="*/ 38 w 35"/>
                <a:gd name="T9" fmla="*/ 16 h 17"/>
                <a:gd name="T10" fmla="*/ 0 60000 65536"/>
                <a:gd name="T11" fmla="*/ 0 60000 65536"/>
                <a:gd name="T12" fmla="*/ 0 60000 65536"/>
                <a:gd name="T13" fmla="*/ 0 60000 65536"/>
                <a:gd name="T14" fmla="*/ 0 60000 65536"/>
                <a:gd name="T15" fmla="*/ 0 w 35"/>
                <a:gd name="T16" fmla="*/ 0 h 17"/>
                <a:gd name="T17" fmla="*/ 35 w 35"/>
                <a:gd name="T18" fmla="*/ 17 h 17"/>
              </a:gdLst>
              <a:ahLst/>
              <a:cxnLst>
                <a:cxn ang="T10">
                  <a:pos x="T0" y="T1"/>
                </a:cxn>
                <a:cxn ang="T11">
                  <a:pos x="T2" y="T3"/>
                </a:cxn>
                <a:cxn ang="T12">
                  <a:pos x="T4" y="T5"/>
                </a:cxn>
                <a:cxn ang="T13">
                  <a:pos x="T6" y="T7"/>
                </a:cxn>
                <a:cxn ang="T14">
                  <a:pos x="T8" y="T9"/>
                </a:cxn>
              </a:cxnLst>
              <a:rect l="T15" t="T16" r="T17" b="T18"/>
              <a:pathLst>
                <a:path w="35" h="17">
                  <a:moveTo>
                    <a:pt x="34" y="14"/>
                  </a:moveTo>
                  <a:lnTo>
                    <a:pt x="0" y="16"/>
                  </a:lnTo>
                  <a:lnTo>
                    <a:pt x="0" y="0"/>
                  </a:lnTo>
                  <a:lnTo>
                    <a:pt x="34" y="0"/>
                  </a:lnTo>
                  <a:lnTo>
                    <a:pt x="34"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82" name="Freeform 130"/>
            <p:cNvSpPr>
              <a:spLocks/>
            </p:cNvSpPr>
            <p:nvPr/>
          </p:nvSpPr>
          <p:spPr bwMode="auto">
            <a:xfrm>
              <a:off x="2998" y="1985"/>
              <a:ext cx="41" cy="20"/>
            </a:xfrm>
            <a:custGeom>
              <a:avLst/>
              <a:gdLst>
                <a:gd name="T0" fmla="*/ 40 w 36"/>
                <a:gd name="T1" fmla="*/ 16 h 17"/>
                <a:gd name="T2" fmla="*/ 1 w 36"/>
                <a:gd name="T3" fmla="*/ 19 h 17"/>
                <a:gd name="T4" fmla="*/ 0 w 36"/>
                <a:gd name="T5" fmla="*/ 5 h 17"/>
                <a:gd name="T6" fmla="*/ 40 w 36"/>
                <a:gd name="T7" fmla="*/ 0 h 17"/>
                <a:gd name="T8" fmla="*/ 40 w 36"/>
                <a:gd name="T9" fmla="*/ 16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35" y="14"/>
                  </a:moveTo>
                  <a:lnTo>
                    <a:pt x="1" y="16"/>
                  </a:lnTo>
                  <a:lnTo>
                    <a:pt x="0" y="4"/>
                  </a:lnTo>
                  <a:lnTo>
                    <a:pt x="35" y="0"/>
                  </a:lnTo>
                  <a:lnTo>
                    <a:pt x="35"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83" name="Freeform 131"/>
            <p:cNvSpPr>
              <a:spLocks/>
            </p:cNvSpPr>
            <p:nvPr/>
          </p:nvSpPr>
          <p:spPr bwMode="auto">
            <a:xfrm>
              <a:off x="2958" y="1990"/>
              <a:ext cx="42" cy="20"/>
            </a:xfrm>
            <a:custGeom>
              <a:avLst/>
              <a:gdLst>
                <a:gd name="T0" fmla="*/ 41 w 37"/>
                <a:gd name="T1" fmla="*/ 13 h 18"/>
                <a:gd name="T2" fmla="*/ 3 w 37"/>
                <a:gd name="T3" fmla="*/ 19 h 18"/>
                <a:gd name="T4" fmla="*/ 0 w 37"/>
                <a:gd name="T5" fmla="*/ 4 h 18"/>
                <a:gd name="T6" fmla="*/ 40 w 37"/>
                <a:gd name="T7" fmla="*/ 0 h 18"/>
                <a:gd name="T8" fmla="*/ 41 w 37"/>
                <a:gd name="T9" fmla="*/ 13 h 18"/>
                <a:gd name="T10" fmla="*/ 0 60000 65536"/>
                <a:gd name="T11" fmla="*/ 0 60000 65536"/>
                <a:gd name="T12" fmla="*/ 0 60000 65536"/>
                <a:gd name="T13" fmla="*/ 0 60000 65536"/>
                <a:gd name="T14" fmla="*/ 0 60000 65536"/>
                <a:gd name="T15" fmla="*/ 0 w 37"/>
                <a:gd name="T16" fmla="*/ 0 h 18"/>
                <a:gd name="T17" fmla="*/ 37 w 37"/>
                <a:gd name="T18" fmla="*/ 18 h 18"/>
              </a:gdLst>
              <a:ahLst/>
              <a:cxnLst>
                <a:cxn ang="T10">
                  <a:pos x="T0" y="T1"/>
                </a:cxn>
                <a:cxn ang="T11">
                  <a:pos x="T2" y="T3"/>
                </a:cxn>
                <a:cxn ang="T12">
                  <a:pos x="T4" y="T5"/>
                </a:cxn>
                <a:cxn ang="T13">
                  <a:pos x="T6" y="T7"/>
                </a:cxn>
                <a:cxn ang="T14">
                  <a:pos x="T8" y="T9"/>
                </a:cxn>
              </a:cxnLst>
              <a:rect l="T15" t="T16" r="T17" b="T18"/>
              <a:pathLst>
                <a:path w="37" h="18">
                  <a:moveTo>
                    <a:pt x="36" y="12"/>
                  </a:moveTo>
                  <a:lnTo>
                    <a:pt x="3" y="17"/>
                  </a:lnTo>
                  <a:lnTo>
                    <a:pt x="0" y="4"/>
                  </a:lnTo>
                  <a:lnTo>
                    <a:pt x="35" y="0"/>
                  </a:lnTo>
                  <a:lnTo>
                    <a:pt x="36"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84" name="Freeform 132"/>
            <p:cNvSpPr>
              <a:spLocks/>
            </p:cNvSpPr>
            <p:nvPr/>
          </p:nvSpPr>
          <p:spPr bwMode="auto">
            <a:xfrm>
              <a:off x="2920" y="1994"/>
              <a:ext cx="43" cy="24"/>
            </a:xfrm>
            <a:custGeom>
              <a:avLst/>
              <a:gdLst>
                <a:gd name="T0" fmla="*/ 42 w 38"/>
                <a:gd name="T1" fmla="*/ 15 h 21"/>
                <a:gd name="T2" fmla="*/ 5 w 38"/>
                <a:gd name="T3" fmla="*/ 23 h 21"/>
                <a:gd name="T4" fmla="*/ 0 w 38"/>
                <a:gd name="T5" fmla="*/ 9 h 21"/>
                <a:gd name="T6" fmla="*/ 38 w 38"/>
                <a:gd name="T7" fmla="*/ 0 h 21"/>
                <a:gd name="T8" fmla="*/ 42 w 38"/>
                <a:gd name="T9" fmla="*/ 15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37" y="13"/>
                  </a:moveTo>
                  <a:lnTo>
                    <a:pt x="4" y="20"/>
                  </a:lnTo>
                  <a:lnTo>
                    <a:pt x="0" y="8"/>
                  </a:lnTo>
                  <a:lnTo>
                    <a:pt x="34" y="0"/>
                  </a:lnTo>
                  <a:lnTo>
                    <a:pt x="37"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85" name="Freeform 133"/>
            <p:cNvSpPr>
              <a:spLocks/>
            </p:cNvSpPr>
            <p:nvPr/>
          </p:nvSpPr>
          <p:spPr bwMode="auto">
            <a:xfrm>
              <a:off x="2883" y="2003"/>
              <a:ext cx="43" cy="27"/>
            </a:xfrm>
            <a:custGeom>
              <a:avLst/>
              <a:gdLst>
                <a:gd name="T0" fmla="*/ 42 w 38"/>
                <a:gd name="T1" fmla="*/ 14 h 23"/>
                <a:gd name="T2" fmla="*/ 5 w 38"/>
                <a:gd name="T3" fmla="*/ 26 h 23"/>
                <a:gd name="T4" fmla="*/ 0 w 38"/>
                <a:gd name="T5" fmla="*/ 11 h 23"/>
                <a:gd name="T6" fmla="*/ 37 w 38"/>
                <a:gd name="T7" fmla="*/ 0 h 23"/>
                <a:gd name="T8" fmla="*/ 42 w 38"/>
                <a:gd name="T9" fmla="*/ 14 h 23"/>
                <a:gd name="T10" fmla="*/ 0 60000 65536"/>
                <a:gd name="T11" fmla="*/ 0 60000 65536"/>
                <a:gd name="T12" fmla="*/ 0 60000 65536"/>
                <a:gd name="T13" fmla="*/ 0 60000 65536"/>
                <a:gd name="T14" fmla="*/ 0 60000 65536"/>
                <a:gd name="T15" fmla="*/ 0 w 38"/>
                <a:gd name="T16" fmla="*/ 0 h 23"/>
                <a:gd name="T17" fmla="*/ 38 w 38"/>
                <a:gd name="T18" fmla="*/ 23 h 23"/>
              </a:gdLst>
              <a:ahLst/>
              <a:cxnLst>
                <a:cxn ang="T10">
                  <a:pos x="T0" y="T1"/>
                </a:cxn>
                <a:cxn ang="T11">
                  <a:pos x="T2" y="T3"/>
                </a:cxn>
                <a:cxn ang="T12">
                  <a:pos x="T4" y="T5"/>
                </a:cxn>
                <a:cxn ang="T13">
                  <a:pos x="T6" y="T7"/>
                </a:cxn>
                <a:cxn ang="T14">
                  <a:pos x="T8" y="T9"/>
                </a:cxn>
              </a:cxnLst>
              <a:rect l="T15" t="T16" r="T17" b="T18"/>
              <a:pathLst>
                <a:path w="38" h="23">
                  <a:moveTo>
                    <a:pt x="37" y="12"/>
                  </a:moveTo>
                  <a:lnTo>
                    <a:pt x="4" y="22"/>
                  </a:lnTo>
                  <a:lnTo>
                    <a:pt x="0" y="9"/>
                  </a:lnTo>
                  <a:lnTo>
                    <a:pt x="33" y="0"/>
                  </a:lnTo>
                  <a:lnTo>
                    <a:pt x="37"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86" name="Freeform 134"/>
            <p:cNvSpPr>
              <a:spLocks/>
            </p:cNvSpPr>
            <p:nvPr/>
          </p:nvSpPr>
          <p:spPr bwMode="auto">
            <a:xfrm>
              <a:off x="2845" y="2014"/>
              <a:ext cx="43" cy="30"/>
            </a:xfrm>
            <a:custGeom>
              <a:avLst/>
              <a:gdLst>
                <a:gd name="T0" fmla="*/ 42 w 38"/>
                <a:gd name="T1" fmla="*/ 15 h 26"/>
                <a:gd name="T2" fmla="*/ 6 w 38"/>
                <a:gd name="T3" fmla="*/ 29 h 26"/>
                <a:gd name="T4" fmla="*/ 0 w 38"/>
                <a:gd name="T5" fmla="*/ 15 h 26"/>
                <a:gd name="T6" fmla="*/ 37 w 38"/>
                <a:gd name="T7" fmla="*/ 0 h 26"/>
                <a:gd name="T8" fmla="*/ 42 w 38"/>
                <a:gd name="T9" fmla="*/ 15 h 26"/>
                <a:gd name="T10" fmla="*/ 0 60000 65536"/>
                <a:gd name="T11" fmla="*/ 0 60000 65536"/>
                <a:gd name="T12" fmla="*/ 0 60000 65536"/>
                <a:gd name="T13" fmla="*/ 0 60000 65536"/>
                <a:gd name="T14" fmla="*/ 0 60000 65536"/>
                <a:gd name="T15" fmla="*/ 0 w 38"/>
                <a:gd name="T16" fmla="*/ 0 h 26"/>
                <a:gd name="T17" fmla="*/ 38 w 38"/>
                <a:gd name="T18" fmla="*/ 26 h 26"/>
              </a:gdLst>
              <a:ahLst/>
              <a:cxnLst>
                <a:cxn ang="T10">
                  <a:pos x="T0" y="T1"/>
                </a:cxn>
                <a:cxn ang="T11">
                  <a:pos x="T2" y="T3"/>
                </a:cxn>
                <a:cxn ang="T12">
                  <a:pos x="T4" y="T5"/>
                </a:cxn>
                <a:cxn ang="T13">
                  <a:pos x="T6" y="T7"/>
                </a:cxn>
                <a:cxn ang="T14">
                  <a:pos x="T8" y="T9"/>
                </a:cxn>
              </a:cxnLst>
              <a:rect l="T15" t="T16" r="T17" b="T18"/>
              <a:pathLst>
                <a:path w="38" h="26">
                  <a:moveTo>
                    <a:pt x="37" y="13"/>
                  </a:moveTo>
                  <a:lnTo>
                    <a:pt x="5" y="25"/>
                  </a:lnTo>
                  <a:lnTo>
                    <a:pt x="0" y="13"/>
                  </a:lnTo>
                  <a:lnTo>
                    <a:pt x="33" y="0"/>
                  </a:lnTo>
                  <a:lnTo>
                    <a:pt x="37"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87" name="Freeform 135"/>
            <p:cNvSpPr>
              <a:spLocks/>
            </p:cNvSpPr>
            <p:nvPr/>
          </p:nvSpPr>
          <p:spPr bwMode="auto">
            <a:xfrm>
              <a:off x="2809" y="2029"/>
              <a:ext cx="43" cy="31"/>
            </a:xfrm>
            <a:custGeom>
              <a:avLst/>
              <a:gdLst>
                <a:gd name="T0" fmla="*/ 42 w 38"/>
                <a:gd name="T1" fmla="*/ 14 h 27"/>
                <a:gd name="T2" fmla="*/ 8 w 38"/>
                <a:gd name="T3" fmla="*/ 30 h 27"/>
                <a:gd name="T4" fmla="*/ 0 w 38"/>
                <a:gd name="T5" fmla="*/ 16 h 27"/>
                <a:gd name="T6" fmla="*/ 36 w 38"/>
                <a:gd name="T7" fmla="*/ 0 h 27"/>
                <a:gd name="T8" fmla="*/ 42 w 38"/>
                <a:gd name="T9" fmla="*/ 14 h 27"/>
                <a:gd name="T10" fmla="*/ 0 60000 65536"/>
                <a:gd name="T11" fmla="*/ 0 60000 65536"/>
                <a:gd name="T12" fmla="*/ 0 60000 65536"/>
                <a:gd name="T13" fmla="*/ 0 60000 65536"/>
                <a:gd name="T14" fmla="*/ 0 60000 65536"/>
                <a:gd name="T15" fmla="*/ 0 w 38"/>
                <a:gd name="T16" fmla="*/ 0 h 27"/>
                <a:gd name="T17" fmla="*/ 38 w 38"/>
                <a:gd name="T18" fmla="*/ 27 h 27"/>
              </a:gdLst>
              <a:ahLst/>
              <a:cxnLst>
                <a:cxn ang="T10">
                  <a:pos x="T0" y="T1"/>
                </a:cxn>
                <a:cxn ang="T11">
                  <a:pos x="T2" y="T3"/>
                </a:cxn>
                <a:cxn ang="T12">
                  <a:pos x="T4" y="T5"/>
                </a:cxn>
                <a:cxn ang="T13">
                  <a:pos x="T6" y="T7"/>
                </a:cxn>
                <a:cxn ang="T14">
                  <a:pos x="T8" y="T9"/>
                </a:cxn>
              </a:cxnLst>
              <a:rect l="T15" t="T16" r="T17" b="T18"/>
              <a:pathLst>
                <a:path w="38" h="27">
                  <a:moveTo>
                    <a:pt x="37" y="12"/>
                  </a:moveTo>
                  <a:lnTo>
                    <a:pt x="7" y="26"/>
                  </a:lnTo>
                  <a:lnTo>
                    <a:pt x="0" y="14"/>
                  </a:lnTo>
                  <a:lnTo>
                    <a:pt x="32" y="0"/>
                  </a:lnTo>
                  <a:lnTo>
                    <a:pt x="37"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88" name="Freeform 136"/>
            <p:cNvSpPr>
              <a:spLocks/>
            </p:cNvSpPr>
            <p:nvPr/>
          </p:nvSpPr>
          <p:spPr bwMode="auto">
            <a:xfrm>
              <a:off x="2775" y="2045"/>
              <a:ext cx="43" cy="33"/>
            </a:xfrm>
            <a:custGeom>
              <a:avLst/>
              <a:gdLst>
                <a:gd name="T0" fmla="*/ 42 w 38"/>
                <a:gd name="T1" fmla="*/ 14 h 29"/>
                <a:gd name="T2" fmla="*/ 7 w 38"/>
                <a:gd name="T3" fmla="*/ 32 h 29"/>
                <a:gd name="T4" fmla="*/ 0 w 38"/>
                <a:gd name="T5" fmla="*/ 19 h 29"/>
                <a:gd name="T6" fmla="*/ 34 w 38"/>
                <a:gd name="T7" fmla="*/ 0 h 29"/>
                <a:gd name="T8" fmla="*/ 42 w 38"/>
                <a:gd name="T9" fmla="*/ 14 h 29"/>
                <a:gd name="T10" fmla="*/ 0 60000 65536"/>
                <a:gd name="T11" fmla="*/ 0 60000 65536"/>
                <a:gd name="T12" fmla="*/ 0 60000 65536"/>
                <a:gd name="T13" fmla="*/ 0 60000 65536"/>
                <a:gd name="T14" fmla="*/ 0 60000 65536"/>
                <a:gd name="T15" fmla="*/ 0 w 38"/>
                <a:gd name="T16" fmla="*/ 0 h 29"/>
                <a:gd name="T17" fmla="*/ 38 w 38"/>
                <a:gd name="T18" fmla="*/ 29 h 29"/>
              </a:gdLst>
              <a:ahLst/>
              <a:cxnLst>
                <a:cxn ang="T10">
                  <a:pos x="T0" y="T1"/>
                </a:cxn>
                <a:cxn ang="T11">
                  <a:pos x="T2" y="T3"/>
                </a:cxn>
                <a:cxn ang="T12">
                  <a:pos x="T4" y="T5"/>
                </a:cxn>
                <a:cxn ang="T13">
                  <a:pos x="T6" y="T7"/>
                </a:cxn>
                <a:cxn ang="T14">
                  <a:pos x="T8" y="T9"/>
                </a:cxn>
              </a:cxnLst>
              <a:rect l="T15" t="T16" r="T17" b="T18"/>
              <a:pathLst>
                <a:path w="38" h="29">
                  <a:moveTo>
                    <a:pt x="37" y="12"/>
                  </a:moveTo>
                  <a:lnTo>
                    <a:pt x="6" y="28"/>
                  </a:lnTo>
                  <a:lnTo>
                    <a:pt x="0" y="17"/>
                  </a:lnTo>
                  <a:lnTo>
                    <a:pt x="30" y="0"/>
                  </a:lnTo>
                  <a:lnTo>
                    <a:pt x="37"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89" name="Freeform 137"/>
            <p:cNvSpPr>
              <a:spLocks/>
            </p:cNvSpPr>
            <p:nvPr/>
          </p:nvSpPr>
          <p:spPr bwMode="auto">
            <a:xfrm>
              <a:off x="2741" y="2064"/>
              <a:ext cx="42" cy="37"/>
            </a:xfrm>
            <a:custGeom>
              <a:avLst/>
              <a:gdLst>
                <a:gd name="T0" fmla="*/ 41 w 37"/>
                <a:gd name="T1" fmla="*/ 13 h 32"/>
                <a:gd name="T2" fmla="*/ 9 w 37"/>
                <a:gd name="T3" fmla="*/ 36 h 32"/>
                <a:gd name="T4" fmla="*/ 0 w 37"/>
                <a:gd name="T5" fmla="*/ 22 h 32"/>
                <a:gd name="T6" fmla="*/ 34 w 37"/>
                <a:gd name="T7" fmla="*/ 0 h 32"/>
                <a:gd name="T8" fmla="*/ 41 w 37"/>
                <a:gd name="T9" fmla="*/ 13 h 32"/>
                <a:gd name="T10" fmla="*/ 0 60000 65536"/>
                <a:gd name="T11" fmla="*/ 0 60000 65536"/>
                <a:gd name="T12" fmla="*/ 0 60000 65536"/>
                <a:gd name="T13" fmla="*/ 0 60000 65536"/>
                <a:gd name="T14" fmla="*/ 0 60000 65536"/>
                <a:gd name="T15" fmla="*/ 0 w 37"/>
                <a:gd name="T16" fmla="*/ 0 h 32"/>
                <a:gd name="T17" fmla="*/ 37 w 37"/>
                <a:gd name="T18" fmla="*/ 32 h 32"/>
              </a:gdLst>
              <a:ahLst/>
              <a:cxnLst>
                <a:cxn ang="T10">
                  <a:pos x="T0" y="T1"/>
                </a:cxn>
                <a:cxn ang="T11">
                  <a:pos x="T2" y="T3"/>
                </a:cxn>
                <a:cxn ang="T12">
                  <a:pos x="T4" y="T5"/>
                </a:cxn>
                <a:cxn ang="T13">
                  <a:pos x="T6" y="T7"/>
                </a:cxn>
                <a:cxn ang="T14">
                  <a:pos x="T8" y="T9"/>
                </a:cxn>
              </a:cxnLst>
              <a:rect l="T15" t="T16" r="T17" b="T18"/>
              <a:pathLst>
                <a:path w="37" h="32">
                  <a:moveTo>
                    <a:pt x="36" y="11"/>
                  </a:moveTo>
                  <a:lnTo>
                    <a:pt x="8" y="31"/>
                  </a:lnTo>
                  <a:lnTo>
                    <a:pt x="0" y="19"/>
                  </a:lnTo>
                  <a:lnTo>
                    <a:pt x="30" y="0"/>
                  </a:lnTo>
                  <a:lnTo>
                    <a:pt x="36"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90" name="Freeform 138"/>
            <p:cNvSpPr>
              <a:spLocks/>
            </p:cNvSpPr>
            <p:nvPr/>
          </p:nvSpPr>
          <p:spPr bwMode="auto">
            <a:xfrm>
              <a:off x="2709" y="2086"/>
              <a:ext cx="42" cy="38"/>
            </a:xfrm>
            <a:custGeom>
              <a:avLst/>
              <a:gdLst>
                <a:gd name="T0" fmla="*/ 41 w 37"/>
                <a:gd name="T1" fmla="*/ 14 h 33"/>
                <a:gd name="T2" fmla="*/ 9 w 37"/>
                <a:gd name="T3" fmla="*/ 37 h 33"/>
                <a:gd name="T4" fmla="*/ 0 w 37"/>
                <a:gd name="T5" fmla="*/ 26 h 33"/>
                <a:gd name="T6" fmla="*/ 32 w 37"/>
                <a:gd name="T7" fmla="*/ 0 h 33"/>
                <a:gd name="T8" fmla="*/ 41 w 37"/>
                <a:gd name="T9" fmla="*/ 14 h 33"/>
                <a:gd name="T10" fmla="*/ 0 60000 65536"/>
                <a:gd name="T11" fmla="*/ 0 60000 65536"/>
                <a:gd name="T12" fmla="*/ 0 60000 65536"/>
                <a:gd name="T13" fmla="*/ 0 60000 65536"/>
                <a:gd name="T14" fmla="*/ 0 60000 65536"/>
                <a:gd name="T15" fmla="*/ 0 w 37"/>
                <a:gd name="T16" fmla="*/ 0 h 33"/>
                <a:gd name="T17" fmla="*/ 37 w 37"/>
                <a:gd name="T18" fmla="*/ 33 h 33"/>
              </a:gdLst>
              <a:ahLst/>
              <a:cxnLst>
                <a:cxn ang="T10">
                  <a:pos x="T0" y="T1"/>
                </a:cxn>
                <a:cxn ang="T11">
                  <a:pos x="T2" y="T3"/>
                </a:cxn>
                <a:cxn ang="T12">
                  <a:pos x="T4" y="T5"/>
                </a:cxn>
                <a:cxn ang="T13">
                  <a:pos x="T6" y="T7"/>
                </a:cxn>
                <a:cxn ang="T14">
                  <a:pos x="T8" y="T9"/>
                </a:cxn>
              </a:cxnLst>
              <a:rect l="T15" t="T16" r="T17" b="T18"/>
              <a:pathLst>
                <a:path w="37" h="33">
                  <a:moveTo>
                    <a:pt x="36" y="12"/>
                  </a:moveTo>
                  <a:lnTo>
                    <a:pt x="8" y="32"/>
                  </a:lnTo>
                  <a:lnTo>
                    <a:pt x="0" y="23"/>
                  </a:lnTo>
                  <a:lnTo>
                    <a:pt x="28" y="0"/>
                  </a:lnTo>
                  <a:lnTo>
                    <a:pt x="36"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91" name="Freeform 139"/>
            <p:cNvSpPr>
              <a:spLocks/>
            </p:cNvSpPr>
            <p:nvPr/>
          </p:nvSpPr>
          <p:spPr bwMode="auto">
            <a:xfrm>
              <a:off x="2677" y="2113"/>
              <a:ext cx="42" cy="40"/>
            </a:xfrm>
            <a:custGeom>
              <a:avLst/>
              <a:gdLst>
                <a:gd name="T0" fmla="*/ 41 w 37"/>
                <a:gd name="T1" fmla="*/ 10 h 35"/>
                <a:gd name="T2" fmla="*/ 11 w 37"/>
                <a:gd name="T3" fmla="*/ 39 h 35"/>
                <a:gd name="T4" fmla="*/ 0 w 37"/>
                <a:gd name="T5" fmla="*/ 29 h 35"/>
                <a:gd name="T6" fmla="*/ 32 w 37"/>
                <a:gd name="T7" fmla="*/ 0 h 35"/>
                <a:gd name="T8" fmla="*/ 41 w 37"/>
                <a:gd name="T9" fmla="*/ 10 h 35"/>
                <a:gd name="T10" fmla="*/ 0 60000 65536"/>
                <a:gd name="T11" fmla="*/ 0 60000 65536"/>
                <a:gd name="T12" fmla="*/ 0 60000 65536"/>
                <a:gd name="T13" fmla="*/ 0 60000 65536"/>
                <a:gd name="T14" fmla="*/ 0 60000 65536"/>
                <a:gd name="T15" fmla="*/ 0 w 37"/>
                <a:gd name="T16" fmla="*/ 0 h 35"/>
                <a:gd name="T17" fmla="*/ 37 w 37"/>
                <a:gd name="T18" fmla="*/ 35 h 35"/>
              </a:gdLst>
              <a:ahLst/>
              <a:cxnLst>
                <a:cxn ang="T10">
                  <a:pos x="T0" y="T1"/>
                </a:cxn>
                <a:cxn ang="T11">
                  <a:pos x="T2" y="T3"/>
                </a:cxn>
                <a:cxn ang="T12">
                  <a:pos x="T4" y="T5"/>
                </a:cxn>
                <a:cxn ang="T13">
                  <a:pos x="T6" y="T7"/>
                </a:cxn>
                <a:cxn ang="T14">
                  <a:pos x="T8" y="T9"/>
                </a:cxn>
              </a:cxnLst>
              <a:rect l="T15" t="T16" r="T17" b="T18"/>
              <a:pathLst>
                <a:path w="37" h="35">
                  <a:moveTo>
                    <a:pt x="36" y="9"/>
                  </a:moveTo>
                  <a:lnTo>
                    <a:pt x="10" y="34"/>
                  </a:lnTo>
                  <a:lnTo>
                    <a:pt x="0" y="25"/>
                  </a:lnTo>
                  <a:lnTo>
                    <a:pt x="28" y="0"/>
                  </a:lnTo>
                  <a:lnTo>
                    <a:pt x="36"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92" name="Freeform 140"/>
            <p:cNvSpPr>
              <a:spLocks/>
            </p:cNvSpPr>
            <p:nvPr/>
          </p:nvSpPr>
          <p:spPr bwMode="auto">
            <a:xfrm>
              <a:off x="2648" y="2142"/>
              <a:ext cx="42" cy="44"/>
            </a:xfrm>
            <a:custGeom>
              <a:avLst/>
              <a:gdLst>
                <a:gd name="T0" fmla="*/ 41 w 37"/>
                <a:gd name="T1" fmla="*/ 10 h 38"/>
                <a:gd name="T2" fmla="*/ 11 w 37"/>
                <a:gd name="T3" fmla="*/ 43 h 38"/>
                <a:gd name="T4" fmla="*/ 0 w 37"/>
                <a:gd name="T5" fmla="*/ 32 h 38"/>
                <a:gd name="T6" fmla="*/ 30 w 37"/>
                <a:gd name="T7" fmla="*/ 0 h 38"/>
                <a:gd name="T8" fmla="*/ 41 w 37"/>
                <a:gd name="T9" fmla="*/ 10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36" y="9"/>
                  </a:moveTo>
                  <a:lnTo>
                    <a:pt x="10" y="37"/>
                  </a:lnTo>
                  <a:lnTo>
                    <a:pt x="0" y="28"/>
                  </a:lnTo>
                  <a:lnTo>
                    <a:pt x="26" y="0"/>
                  </a:lnTo>
                  <a:lnTo>
                    <a:pt x="36"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93" name="Freeform 141"/>
            <p:cNvSpPr>
              <a:spLocks/>
            </p:cNvSpPr>
            <p:nvPr/>
          </p:nvSpPr>
          <p:spPr bwMode="auto">
            <a:xfrm>
              <a:off x="2621" y="2174"/>
              <a:ext cx="39" cy="47"/>
            </a:xfrm>
            <a:custGeom>
              <a:avLst/>
              <a:gdLst>
                <a:gd name="T0" fmla="*/ 38 w 35"/>
                <a:gd name="T1" fmla="*/ 10 h 41"/>
                <a:gd name="T2" fmla="*/ 12 w 35"/>
                <a:gd name="T3" fmla="*/ 46 h 41"/>
                <a:gd name="T4" fmla="*/ 0 w 35"/>
                <a:gd name="T5" fmla="*/ 37 h 41"/>
                <a:gd name="T6" fmla="*/ 27 w 35"/>
                <a:gd name="T7" fmla="*/ 0 h 41"/>
                <a:gd name="T8" fmla="*/ 38 w 35"/>
                <a:gd name="T9" fmla="*/ 10 h 41"/>
                <a:gd name="T10" fmla="*/ 0 60000 65536"/>
                <a:gd name="T11" fmla="*/ 0 60000 65536"/>
                <a:gd name="T12" fmla="*/ 0 60000 65536"/>
                <a:gd name="T13" fmla="*/ 0 60000 65536"/>
                <a:gd name="T14" fmla="*/ 0 60000 65536"/>
                <a:gd name="T15" fmla="*/ 0 w 35"/>
                <a:gd name="T16" fmla="*/ 0 h 41"/>
                <a:gd name="T17" fmla="*/ 35 w 35"/>
                <a:gd name="T18" fmla="*/ 41 h 41"/>
              </a:gdLst>
              <a:ahLst/>
              <a:cxnLst>
                <a:cxn ang="T10">
                  <a:pos x="T0" y="T1"/>
                </a:cxn>
                <a:cxn ang="T11">
                  <a:pos x="T2" y="T3"/>
                </a:cxn>
                <a:cxn ang="T12">
                  <a:pos x="T4" y="T5"/>
                </a:cxn>
                <a:cxn ang="T13">
                  <a:pos x="T6" y="T7"/>
                </a:cxn>
                <a:cxn ang="T14">
                  <a:pos x="T8" y="T9"/>
                </a:cxn>
              </a:cxnLst>
              <a:rect l="T15" t="T16" r="T17" b="T18"/>
              <a:pathLst>
                <a:path w="35" h="41">
                  <a:moveTo>
                    <a:pt x="34" y="9"/>
                  </a:moveTo>
                  <a:lnTo>
                    <a:pt x="11" y="40"/>
                  </a:lnTo>
                  <a:lnTo>
                    <a:pt x="0" y="32"/>
                  </a:lnTo>
                  <a:lnTo>
                    <a:pt x="24" y="0"/>
                  </a:lnTo>
                  <a:lnTo>
                    <a:pt x="34"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94" name="Freeform 142"/>
            <p:cNvSpPr>
              <a:spLocks/>
            </p:cNvSpPr>
            <p:nvPr/>
          </p:nvSpPr>
          <p:spPr bwMode="auto">
            <a:xfrm>
              <a:off x="2596" y="2211"/>
              <a:ext cx="38" cy="51"/>
            </a:xfrm>
            <a:custGeom>
              <a:avLst/>
              <a:gdLst>
                <a:gd name="T0" fmla="*/ 37 w 34"/>
                <a:gd name="T1" fmla="*/ 9 h 44"/>
                <a:gd name="T2" fmla="*/ 13 w 34"/>
                <a:gd name="T3" fmla="*/ 50 h 44"/>
                <a:gd name="T4" fmla="*/ 0 w 34"/>
                <a:gd name="T5" fmla="*/ 43 h 44"/>
                <a:gd name="T6" fmla="*/ 25 w 34"/>
                <a:gd name="T7" fmla="*/ 0 h 44"/>
                <a:gd name="T8" fmla="*/ 37 w 34"/>
                <a:gd name="T9" fmla="*/ 9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3" y="8"/>
                  </a:moveTo>
                  <a:lnTo>
                    <a:pt x="12" y="43"/>
                  </a:lnTo>
                  <a:lnTo>
                    <a:pt x="0" y="37"/>
                  </a:lnTo>
                  <a:lnTo>
                    <a:pt x="22" y="0"/>
                  </a:lnTo>
                  <a:lnTo>
                    <a:pt x="33"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95" name="Freeform 143"/>
            <p:cNvSpPr>
              <a:spLocks/>
            </p:cNvSpPr>
            <p:nvPr/>
          </p:nvSpPr>
          <p:spPr bwMode="auto">
            <a:xfrm>
              <a:off x="2573" y="2254"/>
              <a:ext cx="38" cy="54"/>
            </a:xfrm>
            <a:custGeom>
              <a:avLst/>
              <a:gdLst>
                <a:gd name="T0" fmla="*/ 37 w 33"/>
                <a:gd name="T1" fmla="*/ 7 h 47"/>
                <a:gd name="T2" fmla="*/ 14 w 33"/>
                <a:gd name="T3" fmla="*/ 53 h 47"/>
                <a:gd name="T4" fmla="*/ 0 w 33"/>
                <a:gd name="T5" fmla="*/ 46 h 47"/>
                <a:gd name="T6" fmla="*/ 23 w 33"/>
                <a:gd name="T7" fmla="*/ 0 h 47"/>
                <a:gd name="T8" fmla="*/ 37 w 33"/>
                <a:gd name="T9" fmla="*/ 7 h 47"/>
                <a:gd name="T10" fmla="*/ 0 60000 65536"/>
                <a:gd name="T11" fmla="*/ 0 60000 65536"/>
                <a:gd name="T12" fmla="*/ 0 60000 65536"/>
                <a:gd name="T13" fmla="*/ 0 60000 65536"/>
                <a:gd name="T14" fmla="*/ 0 60000 65536"/>
                <a:gd name="T15" fmla="*/ 0 w 33"/>
                <a:gd name="T16" fmla="*/ 0 h 47"/>
                <a:gd name="T17" fmla="*/ 33 w 33"/>
                <a:gd name="T18" fmla="*/ 47 h 47"/>
              </a:gdLst>
              <a:ahLst/>
              <a:cxnLst>
                <a:cxn ang="T10">
                  <a:pos x="T0" y="T1"/>
                </a:cxn>
                <a:cxn ang="T11">
                  <a:pos x="T2" y="T3"/>
                </a:cxn>
                <a:cxn ang="T12">
                  <a:pos x="T4" y="T5"/>
                </a:cxn>
                <a:cxn ang="T13">
                  <a:pos x="T6" y="T7"/>
                </a:cxn>
                <a:cxn ang="T14">
                  <a:pos x="T8" y="T9"/>
                </a:cxn>
              </a:cxnLst>
              <a:rect l="T15" t="T16" r="T17" b="T18"/>
              <a:pathLst>
                <a:path w="33" h="47">
                  <a:moveTo>
                    <a:pt x="32" y="6"/>
                  </a:moveTo>
                  <a:lnTo>
                    <a:pt x="12" y="46"/>
                  </a:lnTo>
                  <a:lnTo>
                    <a:pt x="0" y="40"/>
                  </a:lnTo>
                  <a:lnTo>
                    <a:pt x="20" y="0"/>
                  </a:lnTo>
                  <a:lnTo>
                    <a:pt x="32"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96" name="Freeform 144"/>
            <p:cNvSpPr>
              <a:spLocks/>
            </p:cNvSpPr>
            <p:nvPr/>
          </p:nvSpPr>
          <p:spPr bwMode="auto">
            <a:xfrm>
              <a:off x="2553" y="2300"/>
              <a:ext cx="35" cy="61"/>
            </a:xfrm>
            <a:custGeom>
              <a:avLst/>
              <a:gdLst>
                <a:gd name="T0" fmla="*/ 34 w 31"/>
                <a:gd name="T1" fmla="*/ 7 h 53"/>
                <a:gd name="T2" fmla="*/ 15 w 31"/>
                <a:gd name="T3" fmla="*/ 60 h 53"/>
                <a:gd name="T4" fmla="*/ 0 w 31"/>
                <a:gd name="T5" fmla="*/ 55 h 53"/>
                <a:gd name="T6" fmla="*/ 20 w 31"/>
                <a:gd name="T7" fmla="*/ 0 h 53"/>
                <a:gd name="T8" fmla="*/ 34 w 31"/>
                <a:gd name="T9" fmla="*/ 7 h 53"/>
                <a:gd name="T10" fmla="*/ 0 60000 65536"/>
                <a:gd name="T11" fmla="*/ 0 60000 65536"/>
                <a:gd name="T12" fmla="*/ 0 60000 65536"/>
                <a:gd name="T13" fmla="*/ 0 60000 65536"/>
                <a:gd name="T14" fmla="*/ 0 60000 65536"/>
                <a:gd name="T15" fmla="*/ 0 w 31"/>
                <a:gd name="T16" fmla="*/ 0 h 53"/>
                <a:gd name="T17" fmla="*/ 31 w 31"/>
                <a:gd name="T18" fmla="*/ 53 h 53"/>
              </a:gdLst>
              <a:ahLst/>
              <a:cxnLst>
                <a:cxn ang="T10">
                  <a:pos x="T0" y="T1"/>
                </a:cxn>
                <a:cxn ang="T11">
                  <a:pos x="T2" y="T3"/>
                </a:cxn>
                <a:cxn ang="T12">
                  <a:pos x="T4" y="T5"/>
                </a:cxn>
                <a:cxn ang="T13">
                  <a:pos x="T6" y="T7"/>
                </a:cxn>
                <a:cxn ang="T14">
                  <a:pos x="T8" y="T9"/>
                </a:cxn>
              </a:cxnLst>
              <a:rect l="T15" t="T16" r="T17" b="T18"/>
              <a:pathLst>
                <a:path w="31" h="53">
                  <a:moveTo>
                    <a:pt x="30" y="6"/>
                  </a:moveTo>
                  <a:lnTo>
                    <a:pt x="13" y="52"/>
                  </a:lnTo>
                  <a:lnTo>
                    <a:pt x="0" y="48"/>
                  </a:lnTo>
                  <a:lnTo>
                    <a:pt x="18" y="0"/>
                  </a:lnTo>
                  <a:lnTo>
                    <a:pt x="30"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97" name="Freeform 145"/>
            <p:cNvSpPr>
              <a:spLocks/>
            </p:cNvSpPr>
            <p:nvPr/>
          </p:nvSpPr>
          <p:spPr bwMode="auto">
            <a:xfrm>
              <a:off x="2537" y="2355"/>
              <a:ext cx="32" cy="70"/>
            </a:xfrm>
            <a:custGeom>
              <a:avLst/>
              <a:gdLst>
                <a:gd name="T0" fmla="*/ 31 w 28"/>
                <a:gd name="T1" fmla="*/ 5 h 61"/>
                <a:gd name="T2" fmla="*/ 14 w 28"/>
                <a:gd name="T3" fmla="*/ 69 h 61"/>
                <a:gd name="T4" fmla="*/ 0 w 28"/>
                <a:gd name="T5" fmla="*/ 65 h 61"/>
                <a:gd name="T6" fmla="*/ 16 w 28"/>
                <a:gd name="T7" fmla="*/ 0 h 61"/>
                <a:gd name="T8" fmla="*/ 31 w 28"/>
                <a:gd name="T9" fmla="*/ 5 h 61"/>
                <a:gd name="T10" fmla="*/ 0 60000 65536"/>
                <a:gd name="T11" fmla="*/ 0 60000 65536"/>
                <a:gd name="T12" fmla="*/ 0 60000 65536"/>
                <a:gd name="T13" fmla="*/ 0 60000 65536"/>
                <a:gd name="T14" fmla="*/ 0 60000 65536"/>
                <a:gd name="T15" fmla="*/ 0 w 28"/>
                <a:gd name="T16" fmla="*/ 0 h 61"/>
                <a:gd name="T17" fmla="*/ 28 w 28"/>
                <a:gd name="T18" fmla="*/ 61 h 61"/>
              </a:gdLst>
              <a:ahLst/>
              <a:cxnLst>
                <a:cxn ang="T10">
                  <a:pos x="T0" y="T1"/>
                </a:cxn>
                <a:cxn ang="T11">
                  <a:pos x="T2" y="T3"/>
                </a:cxn>
                <a:cxn ang="T12">
                  <a:pos x="T4" y="T5"/>
                </a:cxn>
                <a:cxn ang="T13">
                  <a:pos x="T6" y="T7"/>
                </a:cxn>
                <a:cxn ang="T14">
                  <a:pos x="T8" y="T9"/>
                </a:cxn>
              </a:cxnLst>
              <a:rect l="T15" t="T16" r="T17" b="T18"/>
              <a:pathLst>
                <a:path w="28" h="61">
                  <a:moveTo>
                    <a:pt x="27" y="4"/>
                  </a:moveTo>
                  <a:lnTo>
                    <a:pt x="12" y="60"/>
                  </a:lnTo>
                  <a:lnTo>
                    <a:pt x="0" y="57"/>
                  </a:lnTo>
                  <a:lnTo>
                    <a:pt x="14" y="0"/>
                  </a:lnTo>
                  <a:lnTo>
                    <a:pt x="27"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98" name="Freeform 146"/>
            <p:cNvSpPr>
              <a:spLocks/>
            </p:cNvSpPr>
            <p:nvPr/>
          </p:nvSpPr>
          <p:spPr bwMode="auto">
            <a:xfrm>
              <a:off x="2523" y="2421"/>
              <a:ext cx="29" cy="88"/>
            </a:xfrm>
            <a:custGeom>
              <a:avLst/>
              <a:gdLst>
                <a:gd name="T0" fmla="*/ 28 w 25"/>
                <a:gd name="T1" fmla="*/ 3 h 77"/>
                <a:gd name="T2" fmla="*/ 15 w 25"/>
                <a:gd name="T3" fmla="*/ 87 h 77"/>
                <a:gd name="T4" fmla="*/ 0 w 25"/>
                <a:gd name="T5" fmla="*/ 86 h 77"/>
                <a:gd name="T6" fmla="*/ 14 w 25"/>
                <a:gd name="T7" fmla="*/ 0 h 77"/>
                <a:gd name="T8" fmla="*/ 28 w 25"/>
                <a:gd name="T9" fmla="*/ 3 h 77"/>
                <a:gd name="T10" fmla="*/ 0 60000 65536"/>
                <a:gd name="T11" fmla="*/ 0 60000 65536"/>
                <a:gd name="T12" fmla="*/ 0 60000 65536"/>
                <a:gd name="T13" fmla="*/ 0 60000 65536"/>
                <a:gd name="T14" fmla="*/ 0 60000 65536"/>
                <a:gd name="T15" fmla="*/ 0 w 25"/>
                <a:gd name="T16" fmla="*/ 0 h 77"/>
                <a:gd name="T17" fmla="*/ 25 w 25"/>
                <a:gd name="T18" fmla="*/ 77 h 77"/>
              </a:gdLst>
              <a:ahLst/>
              <a:cxnLst>
                <a:cxn ang="T10">
                  <a:pos x="T0" y="T1"/>
                </a:cxn>
                <a:cxn ang="T11">
                  <a:pos x="T2" y="T3"/>
                </a:cxn>
                <a:cxn ang="T12">
                  <a:pos x="T4" y="T5"/>
                </a:cxn>
                <a:cxn ang="T13">
                  <a:pos x="T6" y="T7"/>
                </a:cxn>
                <a:cxn ang="T14">
                  <a:pos x="T8" y="T9"/>
                </a:cxn>
              </a:cxnLst>
              <a:rect l="T15" t="T16" r="T17" b="T18"/>
              <a:pathLst>
                <a:path w="25" h="77">
                  <a:moveTo>
                    <a:pt x="24" y="3"/>
                  </a:moveTo>
                  <a:lnTo>
                    <a:pt x="13" y="76"/>
                  </a:lnTo>
                  <a:lnTo>
                    <a:pt x="0" y="75"/>
                  </a:lnTo>
                  <a:lnTo>
                    <a:pt x="12" y="0"/>
                  </a:lnTo>
                  <a:lnTo>
                    <a:pt x="24"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299" name="Freeform 147"/>
            <p:cNvSpPr>
              <a:spLocks/>
            </p:cNvSpPr>
            <p:nvPr/>
          </p:nvSpPr>
          <p:spPr bwMode="auto">
            <a:xfrm>
              <a:off x="2516" y="2507"/>
              <a:ext cx="23" cy="204"/>
            </a:xfrm>
            <a:custGeom>
              <a:avLst/>
              <a:gdLst>
                <a:gd name="T0" fmla="*/ 22 w 20"/>
                <a:gd name="T1" fmla="*/ 1 h 177"/>
                <a:gd name="T2" fmla="*/ 15 w 20"/>
                <a:gd name="T3" fmla="*/ 203 h 177"/>
                <a:gd name="T4" fmla="*/ 0 w 20"/>
                <a:gd name="T5" fmla="*/ 202 h 177"/>
                <a:gd name="T6" fmla="*/ 7 w 20"/>
                <a:gd name="T7" fmla="*/ 0 h 177"/>
                <a:gd name="T8" fmla="*/ 22 w 20"/>
                <a:gd name="T9" fmla="*/ 1 h 177"/>
                <a:gd name="T10" fmla="*/ 0 60000 65536"/>
                <a:gd name="T11" fmla="*/ 0 60000 65536"/>
                <a:gd name="T12" fmla="*/ 0 60000 65536"/>
                <a:gd name="T13" fmla="*/ 0 60000 65536"/>
                <a:gd name="T14" fmla="*/ 0 60000 65536"/>
                <a:gd name="T15" fmla="*/ 0 w 20"/>
                <a:gd name="T16" fmla="*/ 0 h 177"/>
                <a:gd name="T17" fmla="*/ 20 w 20"/>
                <a:gd name="T18" fmla="*/ 177 h 177"/>
              </a:gdLst>
              <a:ahLst/>
              <a:cxnLst>
                <a:cxn ang="T10">
                  <a:pos x="T0" y="T1"/>
                </a:cxn>
                <a:cxn ang="T11">
                  <a:pos x="T2" y="T3"/>
                </a:cxn>
                <a:cxn ang="T12">
                  <a:pos x="T4" y="T5"/>
                </a:cxn>
                <a:cxn ang="T13">
                  <a:pos x="T6" y="T7"/>
                </a:cxn>
                <a:cxn ang="T14">
                  <a:pos x="T8" y="T9"/>
                </a:cxn>
              </a:cxnLst>
              <a:rect l="T15" t="T16" r="T17" b="T18"/>
              <a:pathLst>
                <a:path w="20" h="177">
                  <a:moveTo>
                    <a:pt x="19" y="1"/>
                  </a:moveTo>
                  <a:lnTo>
                    <a:pt x="13" y="176"/>
                  </a:lnTo>
                  <a:lnTo>
                    <a:pt x="0" y="175"/>
                  </a:lnTo>
                  <a:lnTo>
                    <a:pt x="6" y="0"/>
                  </a:lnTo>
                  <a:lnTo>
                    <a:pt x="19"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00" name="Freeform 148"/>
            <p:cNvSpPr>
              <a:spLocks/>
            </p:cNvSpPr>
            <p:nvPr/>
          </p:nvSpPr>
          <p:spPr bwMode="auto">
            <a:xfrm>
              <a:off x="2510" y="2507"/>
              <a:ext cx="22" cy="204"/>
            </a:xfrm>
            <a:custGeom>
              <a:avLst/>
              <a:gdLst>
                <a:gd name="T0" fmla="*/ 7 w 20"/>
                <a:gd name="T1" fmla="*/ 203 h 177"/>
                <a:gd name="T2" fmla="*/ 0 w 20"/>
                <a:gd name="T3" fmla="*/ 1 h 177"/>
                <a:gd name="T4" fmla="*/ 14 w 20"/>
                <a:gd name="T5" fmla="*/ 0 h 177"/>
                <a:gd name="T6" fmla="*/ 21 w 20"/>
                <a:gd name="T7" fmla="*/ 202 h 177"/>
                <a:gd name="T8" fmla="*/ 7 w 20"/>
                <a:gd name="T9" fmla="*/ 203 h 177"/>
                <a:gd name="T10" fmla="*/ 0 60000 65536"/>
                <a:gd name="T11" fmla="*/ 0 60000 65536"/>
                <a:gd name="T12" fmla="*/ 0 60000 65536"/>
                <a:gd name="T13" fmla="*/ 0 60000 65536"/>
                <a:gd name="T14" fmla="*/ 0 60000 65536"/>
                <a:gd name="T15" fmla="*/ 0 w 20"/>
                <a:gd name="T16" fmla="*/ 0 h 177"/>
                <a:gd name="T17" fmla="*/ 20 w 20"/>
                <a:gd name="T18" fmla="*/ 177 h 177"/>
              </a:gdLst>
              <a:ahLst/>
              <a:cxnLst>
                <a:cxn ang="T10">
                  <a:pos x="T0" y="T1"/>
                </a:cxn>
                <a:cxn ang="T11">
                  <a:pos x="T2" y="T3"/>
                </a:cxn>
                <a:cxn ang="T12">
                  <a:pos x="T4" y="T5"/>
                </a:cxn>
                <a:cxn ang="T13">
                  <a:pos x="T6" y="T7"/>
                </a:cxn>
                <a:cxn ang="T14">
                  <a:pos x="T8" y="T9"/>
                </a:cxn>
              </a:cxnLst>
              <a:rect l="T15" t="T16" r="T17" b="T18"/>
              <a:pathLst>
                <a:path w="20" h="177">
                  <a:moveTo>
                    <a:pt x="6" y="176"/>
                  </a:moveTo>
                  <a:lnTo>
                    <a:pt x="0" y="1"/>
                  </a:lnTo>
                  <a:lnTo>
                    <a:pt x="13" y="0"/>
                  </a:lnTo>
                  <a:lnTo>
                    <a:pt x="19" y="175"/>
                  </a:lnTo>
                  <a:lnTo>
                    <a:pt x="6" y="17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01" name="Freeform 149"/>
            <p:cNvSpPr>
              <a:spLocks/>
            </p:cNvSpPr>
            <p:nvPr/>
          </p:nvSpPr>
          <p:spPr bwMode="auto">
            <a:xfrm>
              <a:off x="2496" y="2421"/>
              <a:ext cx="30" cy="88"/>
            </a:xfrm>
            <a:custGeom>
              <a:avLst/>
              <a:gdLst>
                <a:gd name="T0" fmla="*/ 14 w 26"/>
                <a:gd name="T1" fmla="*/ 87 h 77"/>
                <a:gd name="T2" fmla="*/ 0 w 26"/>
                <a:gd name="T3" fmla="*/ 3 h 77"/>
                <a:gd name="T4" fmla="*/ 15 w 26"/>
                <a:gd name="T5" fmla="*/ 0 h 77"/>
                <a:gd name="T6" fmla="*/ 29 w 26"/>
                <a:gd name="T7" fmla="*/ 86 h 77"/>
                <a:gd name="T8" fmla="*/ 14 w 26"/>
                <a:gd name="T9" fmla="*/ 87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12" y="76"/>
                  </a:moveTo>
                  <a:lnTo>
                    <a:pt x="0" y="3"/>
                  </a:lnTo>
                  <a:lnTo>
                    <a:pt x="13" y="0"/>
                  </a:lnTo>
                  <a:lnTo>
                    <a:pt x="25" y="75"/>
                  </a:lnTo>
                  <a:lnTo>
                    <a:pt x="12" y="7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02" name="Freeform 150"/>
            <p:cNvSpPr>
              <a:spLocks/>
            </p:cNvSpPr>
            <p:nvPr/>
          </p:nvSpPr>
          <p:spPr bwMode="auto">
            <a:xfrm>
              <a:off x="2479" y="2355"/>
              <a:ext cx="33" cy="70"/>
            </a:xfrm>
            <a:custGeom>
              <a:avLst/>
              <a:gdLst>
                <a:gd name="T0" fmla="*/ 17 w 29"/>
                <a:gd name="T1" fmla="*/ 69 h 61"/>
                <a:gd name="T2" fmla="*/ 0 w 29"/>
                <a:gd name="T3" fmla="*/ 5 h 61"/>
                <a:gd name="T4" fmla="*/ 15 w 29"/>
                <a:gd name="T5" fmla="*/ 0 h 61"/>
                <a:gd name="T6" fmla="*/ 32 w 29"/>
                <a:gd name="T7" fmla="*/ 65 h 61"/>
                <a:gd name="T8" fmla="*/ 17 w 29"/>
                <a:gd name="T9" fmla="*/ 69 h 61"/>
                <a:gd name="T10" fmla="*/ 0 60000 65536"/>
                <a:gd name="T11" fmla="*/ 0 60000 65536"/>
                <a:gd name="T12" fmla="*/ 0 60000 65536"/>
                <a:gd name="T13" fmla="*/ 0 60000 65536"/>
                <a:gd name="T14" fmla="*/ 0 60000 65536"/>
                <a:gd name="T15" fmla="*/ 0 w 29"/>
                <a:gd name="T16" fmla="*/ 0 h 61"/>
                <a:gd name="T17" fmla="*/ 29 w 29"/>
                <a:gd name="T18" fmla="*/ 61 h 61"/>
              </a:gdLst>
              <a:ahLst/>
              <a:cxnLst>
                <a:cxn ang="T10">
                  <a:pos x="T0" y="T1"/>
                </a:cxn>
                <a:cxn ang="T11">
                  <a:pos x="T2" y="T3"/>
                </a:cxn>
                <a:cxn ang="T12">
                  <a:pos x="T4" y="T5"/>
                </a:cxn>
                <a:cxn ang="T13">
                  <a:pos x="T6" y="T7"/>
                </a:cxn>
                <a:cxn ang="T14">
                  <a:pos x="T8" y="T9"/>
                </a:cxn>
              </a:cxnLst>
              <a:rect l="T15" t="T16" r="T17" b="T18"/>
              <a:pathLst>
                <a:path w="29" h="61">
                  <a:moveTo>
                    <a:pt x="15" y="60"/>
                  </a:moveTo>
                  <a:lnTo>
                    <a:pt x="0" y="4"/>
                  </a:lnTo>
                  <a:lnTo>
                    <a:pt x="13" y="0"/>
                  </a:lnTo>
                  <a:lnTo>
                    <a:pt x="28" y="57"/>
                  </a:lnTo>
                  <a:lnTo>
                    <a:pt x="15" y="6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03" name="Freeform 151"/>
            <p:cNvSpPr>
              <a:spLocks/>
            </p:cNvSpPr>
            <p:nvPr/>
          </p:nvSpPr>
          <p:spPr bwMode="auto">
            <a:xfrm>
              <a:off x="2460" y="2300"/>
              <a:ext cx="35" cy="61"/>
            </a:xfrm>
            <a:custGeom>
              <a:avLst/>
              <a:gdLst>
                <a:gd name="T0" fmla="*/ 19 w 31"/>
                <a:gd name="T1" fmla="*/ 60 h 53"/>
                <a:gd name="T2" fmla="*/ 0 w 31"/>
                <a:gd name="T3" fmla="*/ 7 h 53"/>
                <a:gd name="T4" fmla="*/ 14 w 31"/>
                <a:gd name="T5" fmla="*/ 0 h 53"/>
                <a:gd name="T6" fmla="*/ 34 w 31"/>
                <a:gd name="T7" fmla="*/ 55 h 53"/>
                <a:gd name="T8" fmla="*/ 19 w 31"/>
                <a:gd name="T9" fmla="*/ 60 h 53"/>
                <a:gd name="T10" fmla="*/ 0 60000 65536"/>
                <a:gd name="T11" fmla="*/ 0 60000 65536"/>
                <a:gd name="T12" fmla="*/ 0 60000 65536"/>
                <a:gd name="T13" fmla="*/ 0 60000 65536"/>
                <a:gd name="T14" fmla="*/ 0 60000 65536"/>
                <a:gd name="T15" fmla="*/ 0 w 31"/>
                <a:gd name="T16" fmla="*/ 0 h 53"/>
                <a:gd name="T17" fmla="*/ 31 w 31"/>
                <a:gd name="T18" fmla="*/ 53 h 53"/>
              </a:gdLst>
              <a:ahLst/>
              <a:cxnLst>
                <a:cxn ang="T10">
                  <a:pos x="T0" y="T1"/>
                </a:cxn>
                <a:cxn ang="T11">
                  <a:pos x="T2" y="T3"/>
                </a:cxn>
                <a:cxn ang="T12">
                  <a:pos x="T4" y="T5"/>
                </a:cxn>
                <a:cxn ang="T13">
                  <a:pos x="T6" y="T7"/>
                </a:cxn>
                <a:cxn ang="T14">
                  <a:pos x="T8" y="T9"/>
                </a:cxn>
              </a:cxnLst>
              <a:rect l="T15" t="T16" r="T17" b="T18"/>
              <a:pathLst>
                <a:path w="31" h="53">
                  <a:moveTo>
                    <a:pt x="17" y="52"/>
                  </a:moveTo>
                  <a:lnTo>
                    <a:pt x="0" y="6"/>
                  </a:lnTo>
                  <a:lnTo>
                    <a:pt x="12" y="0"/>
                  </a:lnTo>
                  <a:lnTo>
                    <a:pt x="30" y="48"/>
                  </a:lnTo>
                  <a:lnTo>
                    <a:pt x="17" y="5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04" name="Freeform 152"/>
            <p:cNvSpPr>
              <a:spLocks/>
            </p:cNvSpPr>
            <p:nvPr/>
          </p:nvSpPr>
          <p:spPr bwMode="auto">
            <a:xfrm>
              <a:off x="2437" y="2254"/>
              <a:ext cx="38" cy="54"/>
            </a:xfrm>
            <a:custGeom>
              <a:avLst/>
              <a:gdLst>
                <a:gd name="T0" fmla="*/ 23 w 33"/>
                <a:gd name="T1" fmla="*/ 53 h 47"/>
                <a:gd name="T2" fmla="*/ 0 w 33"/>
                <a:gd name="T3" fmla="*/ 7 h 47"/>
                <a:gd name="T4" fmla="*/ 14 w 33"/>
                <a:gd name="T5" fmla="*/ 0 h 47"/>
                <a:gd name="T6" fmla="*/ 37 w 33"/>
                <a:gd name="T7" fmla="*/ 46 h 47"/>
                <a:gd name="T8" fmla="*/ 23 w 33"/>
                <a:gd name="T9" fmla="*/ 53 h 47"/>
                <a:gd name="T10" fmla="*/ 0 60000 65536"/>
                <a:gd name="T11" fmla="*/ 0 60000 65536"/>
                <a:gd name="T12" fmla="*/ 0 60000 65536"/>
                <a:gd name="T13" fmla="*/ 0 60000 65536"/>
                <a:gd name="T14" fmla="*/ 0 60000 65536"/>
                <a:gd name="T15" fmla="*/ 0 w 33"/>
                <a:gd name="T16" fmla="*/ 0 h 47"/>
                <a:gd name="T17" fmla="*/ 33 w 33"/>
                <a:gd name="T18" fmla="*/ 47 h 47"/>
              </a:gdLst>
              <a:ahLst/>
              <a:cxnLst>
                <a:cxn ang="T10">
                  <a:pos x="T0" y="T1"/>
                </a:cxn>
                <a:cxn ang="T11">
                  <a:pos x="T2" y="T3"/>
                </a:cxn>
                <a:cxn ang="T12">
                  <a:pos x="T4" y="T5"/>
                </a:cxn>
                <a:cxn ang="T13">
                  <a:pos x="T6" y="T7"/>
                </a:cxn>
                <a:cxn ang="T14">
                  <a:pos x="T8" y="T9"/>
                </a:cxn>
              </a:cxnLst>
              <a:rect l="T15" t="T16" r="T17" b="T18"/>
              <a:pathLst>
                <a:path w="33" h="47">
                  <a:moveTo>
                    <a:pt x="20" y="46"/>
                  </a:moveTo>
                  <a:lnTo>
                    <a:pt x="0" y="6"/>
                  </a:lnTo>
                  <a:lnTo>
                    <a:pt x="12" y="0"/>
                  </a:lnTo>
                  <a:lnTo>
                    <a:pt x="32" y="40"/>
                  </a:lnTo>
                  <a:lnTo>
                    <a:pt x="20" y="4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05" name="Freeform 153"/>
            <p:cNvSpPr>
              <a:spLocks/>
            </p:cNvSpPr>
            <p:nvPr/>
          </p:nvSpPr>
          <p:spPr bwMode="auto">
            <a:xfrm>
              <a:off x="2413" y="2211"/>
              <a:ext cx="39" cy="51"/>
            </a:xfrm>
            <a:custGeom>
              <a:avLst/>
              <a:gdLst>
                <a:gd name="T0" fmla="*/ 24 w 34"/>
                <a:gd name="T1" fmla="*/ 50 h 44"/>
                <a:gd name="T2" fmla="*/ 0 w 34"/>
                <a:gd name="T3" fmla="*/ 9 h 44"/>
                <a:gd name="T4" fmla="*/ 13 w 34"/>
                <a:gd name="T5" fmla="*/ 0 h 44"/>
                <a:gd name="T6" fmla="*/ 38 w 34"/>
                <a:gd name="T7" fmla="*/ 43 h 44"/>
                <a:gd name="T8" fmla="*/ 24 w 34"/>
                <a:gd name="T9" fmla="*/ 5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21" y="43"/>
                  </a:moveTo>
                  <a:lnTo>
                    <a:pt x="0" y="8"/>
                  </a:lnTo>
                  <a:lnTo>
                    <a:pt x="11" y="0"/>
                  </a:lnTo>
                  <a:lnTo>
                    <a:pt x="33" y="37"/>
                  </a:lnTo>
                  <a:lnTo>
                    <a:pt x="21" y="4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06" name="Freeform 154"/>
            <p:cNvSpPr>
              <a:spLocks/>
            </p:cNvSpPr>
            <p:nvPr/>
          </p:nvSpPr>
          <p:spPr bwMode="auto">
            <a:xfrm>
              <a:off x="2387" y="2174"/>
              <a:ext cx="40" cy="47"/>
            </a:xfrm>
            <a:custGeom>
              <a:avLst/>
              <a:gdLst>
                <a:gd name="T0" fmla="*/ 26 w 35"/>
                <a:gd name="T1" fmla="*/ 46 h 41"/>
                <a:gd name="T2" fmla="*/ 0 w 35"/>
                <a:gd name="T3" fmla="*/ 10 h 41"/>
                <a:gd name="T4" fmla="*/ 11 w 35"/>
                <a:gd name="T5" fmla="*/ 0 h 41"/>
                <a:gd name="T6" fmla="*/ 39 w 35"/>
                <a:gd name="T7" fmla="*/ 37 h 41"/>
                <a:gd name="T8" fmla="*/ 26 w 35"/>
                <a:gd name="T9" fmla="*/ 46 h 41"/>
                <a:gd name="T10" fmla="*/ 0 60000 65536"/>
                <a:gd name="T11" fmla="*/ 0 60000 65536"/>
                <a:gd name="T12" fmla="*/ 0 60000 65536"/>
                <a:gd name="T13" fmla="*/ 0 60000 65536"/>
                <a:gd name="T14" fmla="*/ 0 60000 65536"/>
                <a:gd name="T15" fmla="*/ 0 w 35"/>
                <a:gd name="T16" fmla="*/ 0 h 41"/>
                <a:gd name="T17" fmla="*/ 35 w 35"/>
                <a:gd name="T18" fmla="*/ 41 h 41"/>
              </a:gdLst>
              <a:ahLst/>
              <a:cxnLst>
                <a:cxn ang="T10">
                  <a:pos x="T0" y="T1"/>
                </a:cxn>
                <a:cxn ang="T11">
                  <a:pos x="T2" y="T3"/>
                </a:cxn>
                <a:cxn ang="T12">
                  <a:pos x="T4" y="T5"/>
                </a:cxn>
                <a:cxn ang="T13">
                  <a:pos x="T6" y="T7"/>
                </a:cxn>
                <a:cxn ang="T14">
                  <a:pos x="T8" y="T9"/>
                </a:cxn>
              </a:cxnLst>
              <a:rect l="T15" t="T16" r="T17" b="T18"/>
              <a:pathLst>
                <a:path w="35" h="41">
                  <a:moveTo>
                    <a:pt x="23" y="40"/>
                  </a:moveTo>
                  <a:lnTo>
                    <a:pt x="0" y="9"/>
                  </a:lnTo>
                  <a:lnTo>
                    <a:pt x="10" y="0"/>
                  </a:lnTo>
                  <a:lnTo>
                    <a:pt x="34" y="32"/>
                  </a:lnTo>
                  <a:lnTo>
                    <a:pt x="23" y="4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07" name="Freeform 155"/>
            <p:cNvSpPr>
              <a:spLocks/>
            </p:cNvSpPr>
            <p:nvPr/>
          </p:nvSpPr>
          <p:spPr bwMode="auto">
            <a:xfrm>
              <a:off x="2359" y="2142"/>
              <a:ext cx="41" cy="44"/>
            </a:xfrm>
            <a:custGeom>
              <a:avLst/>
              <a:gdLst>
                <a:gd name="T0" fmla="*/ 28 w 36"/>
                <a:gd name="T1" fmla="*/ 43 h 38"/>
                <a:gd name="T2" fmla="*/ 0 w 36"/>
                <a:gd name="T3" fmla="*/ 10 h 38"/>
                <a:gd name="T4" fmla="*/ 10 w 36"/>
                <a:gd name="T5" fmla="*/ 0 h 38"/>
                <a:gd name="T6" fmla="*/ 40 w 36"/>
                <a:gd name="T7" fmla="*/ 32 h 38"/>
                <a:gd name="T8" fmla="*/ 28 w 36"/>
                <a:gd name="T9" fmla="*/ 43 h 38"/>
                <a:gd name="T10" fmla="*/ 0 60000 65536"/>
                <a:gd name="T11" fmla="*/ 0 60000 65536"/>
                <a:gd name="T12" fmla="*/ 0 60000 65536"/>
                <a:gd name="T13" fmla="*/ 0 60000 65536"/>
                <a:gd name="T14" fmla="*/ 0 60000 65536"/>
                <a:gd name="T15" fmla="*/ 0 w 36"/>
                <a:gd name="T16" fmla="*/ 0 h 38"/>
                <a:gd name="T17" fmla="*/ 36 w 36"/>
                <a:gd name="T18" fmla="*/ 38 h 38"/>
              </a:gdLst>
              <a:ahLst/>
              <a:cxnLst>
                <a:cxn ang="T10">
                  <a:pos x="T0" y="T1"/>
                </a:cxn>
                <a:cxn ang="T11">
                  <a:pos x="T2" y="T3"/>
                </a:cxn>
                <a:cxn ang="T12">
                  <a:pos x="T4" y="T5"/>
                </a:cxn>
                <a:cxn ang="T13">
                  <a:pos x="T6" y="T7"/>
                </a:cxn>
                <a:cxn ang="T14">
                  <a:pos x="T8" y="T9"/>
                </a:cxn>
              </a:cxnLst>
              <a:rect l="T15" t="T16" r="T17" b="T18"/>
              <a:pathLst>
                <a:path w="36" h="38">
                  <a:moveTo>
                    <a:pt x="25" y="37"/>
                  </a:moveTo>
                  <a:lnTo>
                    <a:pt x="0" y="9"/>
                  </a:lnTo>
                  <a:lnTo>
                    <a:pt x="9" y="0"/>
                  </a:lnTo>
                  <a:lnTo>
                    <a:pt x="35" y="28"/>
                  </a:lnTo>
                  <a:lnTo>
                    <a:pt x="25" y="3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08" name="Freeform 156"/>
            <p:cNvSpPr>
              <a:spLocks/>
            </p:cNvSpPr>
            <p:nvPr/>
          </p:nvSpPr>
          <p:spPr bwMode="auto">
            <a:xfrm>
              <a:off x="2328" y="2113"/>
              <a:ext cx="42" cy="40"/>
            </a:xfrm>
            <a:custGeom>
              <a:avLst/>
              <a:gdLst>
                <a:gd name="T0" fmla="*/ 31 w 37"/>
                <a:gd name="T1" fmla="*/ 39 h 35"/>
                <a:gd name="T2" fmla="*/ 0 w 37"/>
                <a:gd name="T3" fmla="*/ 10 h 35"/>
                <a:gd name="T4" fmla="*/ 10 w 37"/>
                <a:gd name="T5" fmla="*/ 0 h 35"/>
                <a:gd name="T6" fmla="*/ 41 w 37"/>
                <a:gd name="T7" fmla="*/ 29 h 35"/>
                <a:gd name="T8" fmla="*/ 31 w 37"/>
                <a:gd name="T9" fmla="*/ 39 h 35"/>
                <a:gd name="T10" fmla="*/ 0 60000 65536"/>
                <a:gd name="T11" fmla="*/ 0 60000 65536"/>
                <a:gd name="T12" fmla="*/ 0 60000 65536"/>
                <a:gd name="T13" fmla="*/ 0 60000 65536"/>
                <a:gd name="T14" fmla="*/ 0 60000 65536"/>
                <a:gd name="T15" fmla="*/ 0 w 37"/>
                <a:gd name="T16" fmla="*/ 0 h 35"/>
                <a:gd name="T17" fmla="*/ 37 w 37"/>
                <a:gd name="T18" fmla="*/ 35 h 35"/>
              </a:gdLst>
              <a:ahLst/>
              <a:cxnLst>
                <a:cxn ang="T10">
                  <a:pos x="T0" y="T1"/>
                </a:cxn>
                <a:cxn ang="T11">
                  <a:pos x="T2" y="T3"/>
                </a:cxn>
                <a:cxn ang="T12">
                  <a:pos x="T4" y="T5"/>
                </a:cxn>
                <a:cxn ang="T13">
                  <a:pos x="T6" y="T7"/>
                </a:cxn>
                <a:cxn ang="T14">
                  <a:pos x="T8" y="T9"/>
                </a:cxn>
              </a:cxnLst>
              <a:rect l="T15" t="T16" r="T17" b="T18"/>
              <a:pathLst>
                <a:path w="37" h="35">
                  <a:moveTo>
                    <a:pt x="27" y="34"/>
                  </a:moveTo>
                  <a:lnTo>
                    <a:pt x="0" y="9"/>
                  </a:lnTo>
                  <a:lnTo>
                    <a:pt x="9" y="0"/>
                  </a:lnTo>
                  <a:lnTo>
                    <a:pt x="36" y="25"/>
                  </a:lnTo>
                  <a:lnTo>
                    <a:pt x="27" y="3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09" name="Freeform 157"/>
            <p:cNvSpPr>
              <a:spLocks/>
            </p:cNvSpPr>
            <p:nvPr/>
          </p:nvSpPr>
          <p:spPr bwMode="auto">
            <a:xfrm>
              <a:off x="2298" y="2086"/>
              <a:ext cx="42" cy="38"/>
            </a:xfrm>
            <a:custGeom>
              <a:avLst/>
              <a:gdLst>
                <a:gd name="T0" fmla="*/ 31 w 37"/>
                <a:gd name="T1" fmla="*/ 37 h 33"/>
                <a:gd name="T2" fmla="*/ 0 w 37"/>
                <a:gd name="T3" fmla="*/ 14 h 33"/>
                <a:gd name="T4" fmla="*/ 8 w 37"/>
                <a:gd name="T5" fmla="*/ 0 h 33"/>
                <a:gd name="T6" fmla="*/ 41 w 37"/>
                <a:gd name="T7" fmla="*/ 26 h 33"/>
                <a:gd name="T8" fmla="*/ 31 w 37"/>
                <a:gd name="T9" fmla="*/ 37 h 33"/>
                <a:gd name="T10" fmla="*/ 0 60000 65536"/>
                <a:gd name="T11" fmla="*/ 0 60000 65536"/>
                <a:gd name="T12" fmla="*/ 0 60000 65536"/>
                <a:gd name="T13" fmla="*/ 0 60000 65536"/>
                <a:gd name="T14" fmla="*/ 0 60000 65536"/>
                <a:gd name="T15" fmla="*/ 0 w 37"/>
                <a:gd name="T16" fmla="*/ 0 h 33"/>
                <a:gd name="T17" fmla="*/ 37 w 37"/>
                <a:gd name="T18" fmla="*/ 33 h 33"/>
              </a:gdLst>
              <a:ahLst/>
              <a:cxnLst>
                <a:cxn ang="T10">
                  <a:pos x="T0" y="T1"/>
                </a:cxn>
                <a:cxn ang="T11">
                  <a:pos x="T2" y="T3"/>
                </a:cxn>
                <a:cxn ang="T12">
                  <a:pos x="T4" y="T5"/>
                </a:cxn>
                <a:cxn ang="T13">
                  <a:pos x="T6" y="T7"/>
                </a:cxn>
                <a:cxn ang="T14">
                  <a:pos x="T8" y="T9"/>
                </a:cxn>
              </a:cxnLst>
              <a:rect l="T15" t="T16" r="T17" b="T18"/>
              <a:pathLst>
                <a:path w="37" h="33">
                  <a:moveTo>
                    <a:pt x="27" y="32"/>
                  </a:moveTo>
                  <a:lnTo>
                    <a:pt x="0" y="12"/>
                  </a:lnTo>
                  <a:lnTo>
                    <a:pt x="7" y="0"/>
                  </a:lnTo>
                  <a:lnTo>
                    <a:pt x="36" y="23"/>
                  </a:lnTo>
                  <a:lnTo>
                    <a:pt x="27" y="3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10" name="Freeform 158"/>
            <p:cNvSpPr>
              <a:spLocks/>
            </p:cNvSpPr>
            <p:nvPr/>
          </p:nvSpPr>
          <p:spPr bwMode="auto">
            <a:xfrm>
              <a:off x="2265" y="2064"/>
              <a:ext cx="42" cy="37"/>
            </a:xfrm>
            <a:custGeom>
              <a:avLst/>
              <a:gdLst>
                <a:gd name="T0" fmla="*/ 33 w 37"/>
                <a:gd name="T1" fmla="*/ 36 h 32"/>
                <a:gd name="T2" fmla="*/ 0 w 37"/>
                <a:gd name="T3" fmla="*/ 13 h 32"/>
                <a:gd name="T4" fmla="*/ 8 w 37"/>
                <a:gd name="T5" fmla="*/ 0 h 32"/>
                <a:gd name="T6" fmla="*/ 41 w 37"/>
                <a:gd name="T7" fmla="*/ 22 h 32"/>
                <a:gd name="T8" fmla="*/ 33 w 37"/>
                <a:gd name="T9" fmla="*/ 36 h 32"/>
                <a:gd name="T10" fmla="*/ 0 60000 65536"/>
                <a:gd name="T11" fmla="*/ 0 60000 65536"/>
                <a:gd name="T12" fmla="*/ 0 60000 65536"/>
                <a:gd name="T13" fmla="*/ 0 60000 65536"/>
                <a:gd name="T14" fmla="*/ 0 60000 65536"/>
                <a:gd name="T15" fmla="*/ 0 w 37"/>
                <a:gd name="T16" fmla="*/ 0 h 32"/>
                <a:gd name="T17" fmla="*/ 37 w 37"/>
                <a:gd name="T18" fmla="*/ 32 h 32"/>
              </a:gdLst>
              <a:ahLst/>
              <a:cxnLst>
                <a:cxn ang="T10">
                  <a:pos x="T0" y="T1"/>
                </a:cxn>
                <a:cxn ang="T11">
                  <a:pos x="T2" y="T3"/>
                </a:cxn>
                <a:cxn ang="T12">
                  <a:pos x="T4" y="T5"/>
                </a:cxn>
                <a:cxn ang="T13">
                  <a:pos x="T6" y="T7"/>
                </a:cxn>
                <a:cxn ang="T14">
                  <a:pos x="T8" y="T9"/>
                </a:cxn>
              </a:cxnLst>
              <a:rect l="T15" t="T16" r="T17" b="T18"/>
              <a:pathLst>
                <a:path w="37" h="32">
                  <a:moveTo>
                    <a:pt x="29" y="31"/>
                  </a:moveTo>
                  <a:lnTo>
                    <a:pt x="0" y="11"/>
                  </a:lnTo>
                  <a:lnTo>
                    <a:pt x="7" y="0"/>
                  </a:lnTo>
                  <a:lnTo>
                    <a:pt x="36" y="19"/>
                  </a:lnTo>
                  <a:lnTo>
                    <a:pt x="29" y="3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11" name="Freeform 159"/>
            <p:cNvSpPr>
              <a:spLocks/>
            </p:cNvSpPr>
            <p:nvPr/>
          </p:nvSpPr>
          <p:spPr bwMode="auto">
            <a:xfrm>
              <a:off x="2231" y="2045"/>
              <a:ext cx="43" cy="33"/>
            </a:xfrm>
            <a:custGeom>
              <a:avLst/>
              <a:gdLst>
                <a:gd name="T0" fmla="*/ 34 w 38"/>
                <a:gd name="T1" fmla="*/ 32 h 29"/>
                <a:gd name="T2" fmla="*/ 0 w 38"/>
                <a:gd name="T3" fmla="*/ 14 h 29"/>
                <a:gd name="T4" fmla="*/ 7 w 38"/>
                <a:gd name="T5" fmla="*/ 0 h 29"/>
                <a:gd name="T6" fmla="*/ 42 w 38"/>
                <a:gd name="T7" fmla="*/ 19 h 29"/>
                <a:gd name="T8" fmla="*/ 34 w 38"/>
                <a:gd name="T9" fmla="*/ 32 h 29"/>
                <a:gd name="T10" fmla="*/ 0 60000 65536"/>
                <a:gd name="T11" fmla="*/ 0 60000 65536"/>
                <a:gd name="T12" fmla="*/ 0 60000 65536"/>
                <a:gd name="T13" fmla="*/ 0 60000 65536"/>
                <a:gd name="T14" fmla="*/ 0 60000 65536"/>
                <a:gd name="T15" fmla="*/ 0 w 38"/>
                <a:gd name="T16" fmla="*/ 0 h 29"/>
                <a:gd name="T17" fmla="*/ 38 w 38"/>
                <a:gd name="T18" fmla="*/ 29 h 29"/>
              </a:gdLst>
              <a:ahLst/>
              <a:cxnLst>
                <a:cxn ang="T10">
                  <a:pos x="T0" y="T1"/>
                </a:cxn>
                <a:cxn ang="T11">
                  <a:pos x="T2" y="T3"/>
                </a:cxn>
                <a:cxn ang="T12">
                  <a:pos x="T4" y="T5"/>
                </a:cxn>
                <a:cxn ang="T13">
                  <a:pos x="T6" y="T7"/>
                </a:cxn>
                <a:cxn ang="T14">
                  <a:pos x="T8" y="T9"/>
                </a:cxn>
              </a:cxnLst>
              <a:rect l="T15" t="T16" r="T17" b="T18"/>
              <a:pathLst>
                <a:path w="38" h="29">
                  <a:moveTo>
                    <a:pt x="30" y="28"/>
                  </a:moveTo>
                  <a:lnTo>
                    <a:pt x="0" y="12"/>
                  </a:lnTo>
                  <a:lnTo>
                    <a:pt x="6" y="0"/>
                  </a:lnTo>
                  <a:lnTo>
                    <a:pt x="37" y="17"/>
                  </a:lnTo>
                  <a:lnTo>
                    <a:pt x="30" y="2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12" name="Freeform 160"/>
            <p:cNvSpPr>
              <a:spLocks/>
            </p:cNvSpPr>
            <p:nvPr/>
          </p:nvSpPr>
          <p:spPr bwMode="auto">
            <a:xfrm>
              <a:off x="2196" y="2029"/>
              <a:ext cx="43" cy="31"/>
            </a:xfrm>
            <a:custGeom>
              <a:avLst/>
              <a:gdLst>
                <a:gd name="T0" fmla="*/ 35 w 38"/>
                <a:gd name="T1" fmla="*/ 30 h 27"/>
                <a:gd name="T2" fmla="*/ 0 w 38"/>
                <a:gd name="T3" fmla="*/ 14 h 27"/>
                <a:gd name="T4" fmla="*/ 6 w 38"/>
                <a:gd name="T5" fmla="*/ 0 h 27"/>
                <a:gd name="T6" fmla="*/ 42 w 38"/>
                <a:gd name="T7" fmla="*/ 16 h 27"/>
                <a:gd name="T8" fmla="*/ 35 w 38"/>
                <a:gd name="T9" fmla="*/ 30 h 27"/>
                <a:gd name="T10" fmla="*/ 0 60000 65536"/>
                <a:gd name="T11" fmla="*/ 0 60000 65536"/>
                <a:gd name="T12" fmla="*/ 0 60000 65536"/>
                <a:gd name="T13" fmla="*/ 0 60000 65536"/>
                <a:gd name="T14" fmla="*/ 0 60000 65536"/>
                <a:gd name="T15" fmla="*/ 0 w 38"/>
                <a:gd name="T16" fmla="*/ 0 h 27"/>
                <a:gd name="T17" fmla="*/ 38 w 38"/>
                <a:gd name="T18" fmla="*/ 27 h 27"/>
              </a:gdLst>
              <a:ahLst/>
              <a:cxnLst>
                <a:cxn ang="T10">
                  <a:pos x="T0" y="T1"/>
                </a:cxn>
                <a:cxn ang="T11">
                  <a:pos x="T2" y="T3"/>
                </a:cxn>
                <a:cxn ang="T12">
                  <a:pos x="T4" y="T5"/>
                </a:cxn>
                <a:cxn ang="T13">
                  <a:pos x="T6" y="T7"/>
                </a:cxn>
                <a:cxn ang="T14">
                  <a:pos x="T8" y="T9"/>
                </a:cxn>
              </a:cxnLst>
              <a:rect l="T15" t="T16" r="T17" b="T18"/>
              <a:pathLst>
                <a:path w="38" h="27">
                  <a:moveTo>
                    <a:pt x="31" y="26"/>
                  </a:moveTo>
                  <a:lnTo>
                    <a:pt x="0" y="12"/>
                  </a:lnTo>
                  <a:lnTo>
                    <a:pt x="5" y="0"/>
                  </a:lnTo>
                  <a:lnTo>
                    <a:pt x="37" y="14"/>
                  </a:lnTo>
                  <a:lnTo>
                    <a:pt x="31" y="2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13" name="Freeform 161"/>
            <p:cNvSpPr>
              <a:spLocks/>
            </p:cNvSpPr>
            <p:nvPr/>
          </p:nvSpPr>
          <p:spPr bwMode="auto">
            <a:xfrm>
              <a:off x="2161" y="2014"/>
              <a:ext cx="42" cy="30"/>
            </a:xfrm>
            <a:custGeom>
              <a:avLst/>
              <a:gdLst>
                <a:gd name="T0" fmla="*/ 35 w 37"/>
                <a:gd name="T1" fmla="*/ 29 h 26"/>
                <a:gd name="T2" fmla="*/ 0 w 37"/>
                <a:gd name="T3" fmla="*/ 15 h 26"/>
                <a:gd name="T4" fmla="*/ 5 w 37"/>
                <a:gd name="T5" fmla="*/ 0 h 26"/>
                <a:gd name="T6" fmla="*/ 41 w 37"/>
                <a:gd name="T7" fmla="*/ 15 h 26"/>
                <a:gd name="T8" fmla="*/ 35 w 37"/>
                <a:gd name="T9" fmla="*/ 29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31" y="25"/>
                  </a:moveTo>
                  <a:lnTo>
                    <a:pt x="0" y="13"/>
                  </a:lnTo>
                  <a:lnTo>
                    <a:pt x="4" y="0"/>
                  </a:lnTo>
                  <a:lnTo>
                    <a:pt x="36" y="13"/>
                  </a:lnTo>
                  <a:lnTo>
                    <a:pt x="31" y="2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14" name="Freeform 162"/>
            <p:cNvSpPr>
              <a:spLocks/>
            </p:cNvSpPr>
            <p:nvPr/>
          </p:nvSpPr>
          <p:spPr bwMode="auto">
            <a:xfrm>
              <a:off x="2123" y="2003"/>
              <a:ext cx="43" cy="27"/>
            </a:xfrm>
            <a:custGeom>
              <a:avLst/>
              <a:gdLst>
                <a:gd name="T0" fmla="*/ 37 w 38"/>
                <a:gd name="T1" fmla="*/ 26 h 23"/>
                <a:gd name="T2" fmla="*/ 0 w 38"/>
                <a:gd name="T3" fmla="*/ 14 h 23"/>
                <a:gd name="T4" fmla="*/ 5 w 38"/>
                <a:gd name="T5" fmla="*/ 0 h 23"/>
                <a:gd name="T6" fmla="*/ 42 w 38"/>
                <a:gd name="T7" fmla="*/ 11 h 23"/>
                <a:gd name="T8" fmla="*/ 37 w 38"/>
                <a:gd name="T9" fmla="*/ 26 h 23"/>
                <a:gd name="T10" fmla="*/ 0 60000 65536"/>
                <a:gd name="T11" fmla="*/ 0 60000 65536"/>
                <a:gd name="T12" fmla="*/ 0 60000 65536"/>
                <a:gd name="T13" fmla="*/ 0 60000 65536"/>
                <a:gd name="T14" fmla="*/ 0 60000 65536"/>
                <a:gd name="T15" fmla="*/ 0 w 38"/>
                <a:gd name="T16" fmla="*/ 0 h 23"/>
                <a:gd name="T17" fmla="*/ 38 w 38"/>
                <a:gd name="T18" fmla="*/ 23 h 23"/>
              </a:gdLst>
              <a:ahLst/>
              <a:cxnLst>
                <a:cxn ang="T10">
                  <a:pos x="T0" y="T1"/>
                </a:cxn>
                <a:cxn ang="T11">
                  <a:pos x="T2" y="T3"/>
                </a:cxn>
                <a:cxn ang="T12">
                  <a:pos x="T4" y="T5"/>
                </a:cxn>
                <a:cxn ang="T13">
                  <a:pos x="T6" y="T7"/>
                </a:cxn>
                <a:cxn ang="T14">
                  <a:pos x="T8" y="T9"/>
                </a:cxn>
              </a:cxnLst>
              <a:rect l="T15" t="T16" r="T17" b="T18"/>
              <a:pathLst>
                <a:path w="38" h="23">
                  <a:moveTo>
                    <a:pt x="33" y="22"/>
                  </a:moveTo>
                  <a:lnTo>
                    <a:pt x="0" y="12"/>
                  </a:lnTo>
                  <a:lnTo>
                    <a:pt x="4" y="0"/>
                  </a:lnTo>
                  <a:lnTo>
                    <a:pt x="37" y="9"/>
                  </a:lnTo>
                  <a:lnTo>
                    <a:pt x="33" y="2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15" name="Freeform 163"/>
            <p:cNvSpPr>
              <a:spLocks/>
            </p:cNvSpPr>
            <p:nvPr/>
          </p:nvSpPr>
          <p:spPr bwMode="auto">
            <a:xfrm>
              <a:off x="2086" y="1994"/>
              <a:ext cx="43" cy="24"/>
            </a:xfrm>
            <a:custGeom>
              <a:avLst/>
              <a:gdLst>
                <a:gd name="T0" fmla="*/ 37 w 38"/>
                <a:gd name="T1" fmla="*/ 23 h 21"/>
                <a:gd name="T2" fmla="*/ 0 w 38"/>
                <a:gd name="T3" fmla="*/ 15 h 21"/>
                <a:gd name="T4" fmla="*/ 2 w 38"/>
                <a:gd name="T5" fmla="*/ 0 h 21"/>
                <a:gd name="T6" fmla="*/ 42 w 38"/>
                <a:gd name="T7" fmla="*/ 9 h 21"/>
                <a:gd name="T8" fmla="*/ 37 w 38"/>
                <a:gd name="T9" fmla="*/ 23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33" y="20"/>
                  </a:moveTo>
                  <a:lnTo>
                    <a:pt x="0" y="13"/>
                  </a:lnTo>
                  <a:lnTo>
                    <a:pt x="2" y="0"/>
                  </a:lnTo>
                  <a:lnTo>
                    <a:pt x="37" y="8"/>
                  </a:lnTo>
                  <a:lnTo>
                    <a:pt x="33" y="2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16" name="Freeform 164"/>
            <p:cNvSpPr>
              <a:spLocks/>
            </p:cNvSpPr>
            <p:nvPr/>
          </p:nvSpPr>
          <p:spPr bwMode="auto">
            <a:xfrm>
              <a:off x="2047" y="1990"/>
              <a:ext cx="42" cy="20"/>
            </a:xfrm>
            <a:custGeom>
              <a:avLst/>
              <a:gdLst>
                <a:gd name="T0" fmla="*/ 39 w 37"/>
                <a:gd name="T1" fmla="*/ 19 h 18"/>
                <a:gd name="T2" fmla="*/ 0 w 37"/>
                <a:gd name="T3" fmla="*/ 13 h 18"/>
                <a:gd name="T4" fmla="*/ 2 w 37"/>
                <a:gd name="T5" fmla="*/ 0 h 18"/>
                <a:gd name="T6" fmla="*/ 41 w 37"/>
                <a:gd name="T7" fmla="*/ 4 h 18"/>
                <a:gd name="T8" fmla="*/ 39 w 37"/>
                <a:gd name="T9" fmla="*/ 19 h 18"/>
                <a:gd name="T10" fmla="*/ 0 60000 65536"/>
                <a:gd name="T11" fmla="*/ 0 60000 65536"/>
                <a:gd name="T12" fmla="*/ 0 60000 65536"/>
                <a:gd name="T13" fmla="*/ 0 60000 65536"/>
                <a:gd name="T14" fmla="*/ 0 60000 65536"/>
                <a:gd name="T15" fmla="*/ 0 w 37"/>
                <a:gd name="T16" fmla="*/ 0 h 18"/>
                <a:gd name="T17" fmla="*/ 37 w 37"/>
                <a:gd name="T18" fmla="*/ 18 h 18"/>
              </a:gdLst>
              <a:ahLst/>
              <a:cxnLst>
                <a:cxn ang="T10">
                  <a:pos x="T0" y="T1"/>
                </a:cxn>
                <a:cxn ang="T11">
                  <a:pos x="T2" y="T3"/>
                </a:cxn>
                <a:cxn ang="T12">
                  <a:pos x="T4" y="T5"/>
                </a:cxn>
                <a:cxn ang="T13">
                  <a:pos x="T6" y="T7"/>
                </a:cxn>
                <a:cxn ang="T14">
                  <a:pos x="T8" y="T9"/>
                </a:cxn>
              </a:cxnLst>
              <a:rect l="T15" t="T16" r="T17" b="T18"/>
              <a:pathLst>
                <a:path w="37" h="18">
                  <a:moveTo>
                    <a:pt x="34" y="17"/>
                  </a:moveTo>
                  <a:lnTo>
                    <a:pt x="0" y="12"/>
                  </a:lnTo>
                  <a:lnTo>
                    <a:pt x="2" y="0"/>
                  </a:lnTo>
                  <a:lnTo>
                    <a:pt x="36" y="4"/>
                  </a:lnTo>
                  <a:lnTo>
                    <a:pt x="34" y="1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17" name="Freeform 165"/>
            <p:cNvSpPr>
              <a:spLocks/>
            </p:cNvSpPr>
            <p:nvPr/>
          </p:nvSpPr>
          <p:spPr bwMode="auto">
            <a:xfrm>
              <a:off x="2010" y="1985"/>
              <a:ext cx="41" cy="20"/>
            </a:xfrm>
            <a:custGeom>
              <a:avLst/>
              <a:gdLst>
                <a:gd name="T0" fmla="*/ 38 w 36"/>
                <a:gd name="T1" fmla="*/ 19 h 17"/>
                <a:gd name="T2" fmla="*/ 0 w 36"/>
                <a:gd name="T3" fmla="*/ 16 h 17"/>
                <a:gd name="T4" fmla="*/ 0 w 36"/>
                <a:gd name="T5" fmla="*/ 0 h 17"/>
                <a:gd name="T6" fmla="*/ 40 w 36"/>
                <a:gd name="T7" fmla="*/ 5 h 17"/>
                <a:gd name="T8" fmla="*/ 38 w 36"/>
                <a:gd name="T9" fmla="*/ 19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33" y="16"/>
                  </a:moveTo>
                  <a:lnTo>
                    <a:pt x="0" y="14"/>
                  </a:lnTo>
                  <a:lnTo>
                    <a:pt x="0" y="0"/>
                  </a:lnTo>
                  <a:lnTo>
                    <a:pt x="35" y="4"/>
                  </a:lnTo>
                  <a:lnTo>
                    <a:pt x="33"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18" name="Freeform 166"/>
            <p:cNvSpPr>
              <a:spLocks/>
            </p:cNvSpPr>
            <p:nvPr/>
          </p:nvSpPr>
          <p:spPr bwMode="auto">
            <a:xfrm>
              <a:off x="1970" y="1985"/>
              <a:ext cx="41" cy="20"/>
            </a:xfrm>
            <a:custGeom>
              <a:avLst/>
              <a:gdLst>
                <a:gd name="T0" fmla="*/ 40 w 36"/>
                <a:gd name="T1" fmla="*/ 19 h 17"/>
                <a:gd name="T2" fmla="*/ 0 w 36"/>
                <a:gd name="T3" fmla="*/ 16 h 17"/>
                <a:gd name="T4" fmla="*/ 0 w 36"/>
                <a:gd name="T5" fmla="*/ 0 h 17"/>
                <a:gd name="T6" fmla="*/ 40 w 36"/>
                <a:gd name="T7" fmla="*/ 0 h 17"/>
                <a:gd name="T8" fmla="*/ 40 w 36"/>
                <a:gd name="T9" fmla="*/ 19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35" y="16"/>
                  </a:moveTo>
                  <a:lnTo>
                    <a:pt x="0" y="14"/>
                  </a:lnTo>
                  <a:lnTo>
                    <a:pt x="0" y="0"/>
                  </a:lnTo>
                  <a:lnTo>
                    <a:pt x="35" y="0"/>
                  </a:lnTo>
                  <a:lnTo>
                    <a:pt x="35"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19" name="Freeform 167"/>
            <p:cNvSpPr>
              <a:spLocks/>
            </p:cNvSpPr>
            <p:nvPr/>
          </p:nvSpPr>
          <p:spPr bwMode="auto">
            <a:xfrm>
              <a:off x="1929" y="1985"/>
              <a:ext cx="42" cy="20"/>
            </a:xfrm>
            <a:custGeom>
              <a:avLst/>
              <a:gdLst>
                <a:gd name="T0" fmla="*/ 41 w 37"/>
                <a:gd name="T1" fmla="*/ 15 h 17"/>
                <a:gd name="T2" fmla="*/ 2 w 37"/>
                <a:gd name="T3" fmla="*/ 19 h 17"/>
                <a:gd name="T4" fmla="*/ 0 w 37"/>
                <a:gd name="T5" fmla="*/ 1 h 17"/>
                <a:gd name="T6" fmla="*/ 41 w 37"/>
                <a:gd name="T7" fmla="*/ 0 h 17"/>
                <a:gd name="T8" fmla="*/ 41 w 37"/>
                <a:gd name="T9" fmla="*/ 15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36" y="13"/>
                  </a:moveTo>
                  <a:lnTo>
                    <a:pt x="2" y="16"/>
                  </a:lnTo>
                  <a:lnTo>
                    <a:pt x="0" y="1"/>
                  </a:lnTo>
                  <a:lnTo>
                    <a:pt x="36" y="0"/>
                  </a:lnTo>
                  <a:lnTo>
                    <a:pt x="36"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20" name="Freeform 168"/>
            <p:cNvSpPr>
              <a:spLocks/>
            </p:cNvSpPr>
            <p:nvPr/>
          </p:nvSpPr>
          <p:spPr bwMode="auto">
            <a:xfrm>
              <a:off x="1890" y="1986"/>
              <a:ext cx="43" cy="21"/>
            </a:xfrm>
            <a:custGeom>
              <a:avLst/>
              <a:gdLst>
                <a:gd name="T0" fmla="*/ 42 w 38"/>
                <a:gd name="T1" fmla="*/ 16 h 18"/>
                <a:gd name="T2" fmla="*/ 2 w 38"/>
                <a:gd name="T3" fmla="*/ 20 h 18"/>
                <a:gd name="T4" fmla="*/ 0 w 38"/>
                <a:gd name="T5" fmla="*/ 3 h 18"/>
                <a:gd name="T6" fmla="*/ 40 w 38"/>
                <a:gd name="T7" fmla="*/ 0 h 18"/>
                <a:gd name="T8" fmla="*/ 42 w 38"/>
                <a:gd name="T9" fmla="*/ 16 h 18"/>
                <a:gd name="T10" fmla="*/ 0 60000 65536"/>
                <a:gd name="T11" fmla="*/ 0 60000 65536"/>
                <a:gd name="T12" fmla="*/ 0 60000 65536"/>
                <a:gd name="T13" fmla="*/ 0 60000 65536"/>
                <a:gd name="T14" fmla="*/ 0 60000 65536"/>
                <a:gd name="T15" fmla="*/ 0 w 38"/>
                <a:gd name="T16" fmla="*/ 0 h 18"/>
                <a:gd name="T17" fmla="*/ 38 w 38"/>
                <a:gd name="T18" fmla="*/ 18 h 18"/>
              </a:gdLst>
              <a:ahLst/>
              <a:cxnLst>
                <a:cxn ang="T10">
                  <a:pos x="T0" y="T1"/>
                </a:cxn>
                <a:cxn ang="T11">
                  <a:pos x="T2" y="T3"/>
                </a:cxn>
                <a:cxn ang="T12">
                  <a:pos x="T4" y="T5"/>
                </a:cxn>
                <a:cxn ang="T13">
                  <a:pos x="T6" y="T7"/>
                </a:cxn>
                <a:cxn ang="T14">
                  <a:pos x="T8" y="T9"/>
                </a:cxn>
              </a:cxnLst>
              <a:rect l="T15" t="T16" r="T17" b="T18"/>
              <a:pathLst>
                <a:path w="38" h="18">
                  <a:moveTo>
                    <a:pt x="37" y="14"/>
                  </a:moveTo>
                  <a:lnTo>
                    <a:pt x="2" y="17"/>
                  </a:lnTo>
                  <a:lnTo>
                    <a:pt x="0" y="3"/>
                  </a:lnTo>
                  <a:lnTo>
                    <a:pt x="35" y="0"/>
                  </a:lnTo>
                  <a:lnTo>
                    <a:pt x="37"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21" name="Freeform 169"/>
            <p:cNvSpPr>
              <a:spLocks/>
            </p:cNvSpPr>
            <p:nvPr/>
          </p:nvSpPr>
          <p:spPr bwMode="auto">
            <a:xfrm>
              <a:off x="1850" y="1990"/>
              <a:ext cx="43" cy="24"/>
            </a:xfrm>
            <a:custGeom>
              <a:avLst/>
              <a:gdLst>
                <a:gd name="T0" fmla="*/ 42 w 38"/>
                <a:gd name="T1" fmla="*/ 16 h 21"/>
                <a:gd name="T2" fmla="*/ 3 w 38"/>
                <a:gd name="T3" fmla="*/ 23 h 21"/>
                <a:gd name="T4" fmla="*/ 0 w 38"/>
                <a:gd name="T5" fmla="*/ 8 h 21"/>
                <a:gd name="T6" fmla="*/ 40 w 38"/>
                <a:gd name="T7" fmla="*/ 0 h 21"/>
                <a:gd name="T8" fmla="*/ 42 w 38"/>
                <a:gd name="T9" fmla="*/ 16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37" y="14"/>
                  </a:moveTo>
                  <a:lnTo>
                    <a:pt x="3" y="20"/>
                  </a:lnTo>
                  <a:lnTo>
                    <a:pt x="0" y="7"/>
                  </a:lnTo>
                  <a:lnTo>
                    <a:pt x="35" y="0"/>
                  </a:lnTo>
                  <a:lnTo>
                    <a:pt x="37"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22" name="Freeform 170"/>
            <p:cNvSpPr>
              <a:spLocks/>
            </p:cNvSpPr>
            <p:nvPr/>
          </p:nvSpPr>
          <p:spPr bwMode="auto">
            <a:xfrm>
              <a:off x="1812" y="1998"/>
              <a:ext cx="43" cy="25"/>
            </a:xfrm>
            <a:custGeom>
              <a:avLst/>
              <a:gdLst>
                <a:gd name="T0" fmla="*/ 42 w 38"/>
                <a:gd name="T1" fmla="*/ 15 h 22"/>
                <a:gd name="T2" fmla="*/ 3 w 38"/>
                <a:gd name="T3" fmla="*/ 24 h 22"/>
                <a:gd name="T4" fmla="*/ 0 w 38"/>
                <a:gd name="T5" fmla="*/ 9 h 22"/>
                <a:gd name="T6" fmla="*/ 38 w 38"/>
                <a:gd name="T7" fmla="*/ 0 h 22"/>
                <a:gd name="T8" fmla="*/ 42 w 38"/>
                <a:gd name="T9" fmla="*/ 15 h 22"/>
                <a:gd name="T10" fmla="*/ 0 60000 65536"/>
                <a:gd name="T11" fmla="*/ 0 60000 65536"/>
                <a:gd name="T12" fmla="*/ 0 60000 65536"/>
                <a:gd name="T13" fmla="*/ 0 60000 65536"/>
                <a:gd name="T14" fmla="*/ 0 60000 65536"/>
                <a:gd name="T15" fmla="*/ 0 w 38"/>
                <a:gd name="T16" fmla="*/ 0 h 22"/>
                <a:gd name="T17" fmla="*/ 38 w 38"/>
                <a:gd name="T18" fmla="*/ 22 h 22"/>
              </a:gdLst>
              <a:ahLst/>
              <a:cxnLst>
                <a:cxn ang="T10">
                  <a:pos x="T0" y="T1"/>
                </a:cxn>
                <a:cxn ang="T11">
                  <a:pos x="T2" y="T3"/>
                </a:cxn>
                <a:cxn ang="T12">
                  <a:pos x="T4" y="T5"/>
                </a:cxn>
                <a:cxn ang="T13">
                  <a:pos x="T6" y="T7"/>
                </a:cxn>
                <a:cxn ang="T14">
                  <a:pos x="T8" y="T9"/>
                </a:cxn>
              </a:cxnLst>
              <a:rect l="T15" t="T16" r="T17" b="T18"/>
              <a:pathLst>
                <a:path w="38" h="22">
                  <a:moveTo>
                    <a:pt x="37" y="13"/>
                  </a:moveTo>
                  <a:lnTo>
                    <a:pt x="3" y="21"/>
                  </a:lnTo>
                  <a:lnTo>
                    <a:pt x="0" y="8"/>
                  </a:lnTo>
                  <a:lnTo>
                    <a:pt x="34" y="0"/>
                  </a:lnTo>
                  <a:lnTo>
                    <a:pt x="37"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23" name="Freeform 171"/>
            <p:cNvSpPr>
              <a:spLocks/>
            </p:cNvSpPr>
            <p:nvPr/>
          </p:nvSpPr>
          <p:spPr bwMode="auto">
            <a:xfrm>
              <a:off x="1772" y="2007"/>
              <a:ext cx="44" cy="28"/>
            </a:xfrm>
            <a:custGeom>
              <a:avLst/>
              <a:gdLst>
                <a:gd name="T0" fmla="*/ 43 w 39"/>
                <a:gd name="T1" fmla="*/ 15 h 24"/>
                <a:gd name="T2" fmla="*/ 5 w 39"/>
                <a:gd name="T3" fmla="*/ 27 h 24"/>
                <a:gd name="T4" fmla="*/ 0 w 39"/>
                <a:gd name="T5" fmla="*/ 13 h 24"/>
                <a:gd name="T6" fmla="*/ 39 w 39"/>
                <a:gd name="T7" fmla="*/ 0 h 24"/>
                <a:gd name="T8" fmla="*/ 43 w 39"/>
                <a:gd name="T9" fmla="*/ 15 h 24"/>
                <a:gd name="T10" fmla="*/ 0 60000 65536"/>
                <a:gd name="T11" fmla="*/ 0 60000 65536"/>
                <a:gd name="T12" fmla="*/ 0 60000 65536"/>
                <a:gd name="T13" fmla="*/ 0 60000 65536"/>
                <a:gd name="T14" fmla="*/ 0 60000 65536"/>
                <a:gd name="T15" fmla="*/ 0 w 39"/>
                <a:gd name="T16" fmla="*/ 0 h 24"/>
                <a:gd name="T17" fmla="*/ 39 w 39"/>
                <a:gd name="T18" fmla="*/ 24 h 24"/>
              </a:gdLst>
              <a:ahLst/>
              <a:cxnLst>
                <a:cxn ang="T10">
                  <a:pos x="T0" y="T1"/>
                </a:cxn>
                <a:cxn ang="T11">
                  <a:pos x="T2" y="T3"/>
                </a:cxn>
                <a:cxn ang="T12">
                  <a:pos x="T4" y="T5"/>
                </a:cxn>
                <a:cxn ang="T13">
                  <a:pos x="T6" y="T7"/>
                </a:cxn>
                <a:cxn ang="T14">
                  <a:pos x="T8" y="T9"/>
                </a:cxn>
              </a:cxnLst>
              <a:rect l="T15" t="T16" r="T17" b="T18"/>
              <a:pathLst>
                <a:path w="39" h="24">
                  <a:moveTo>
                    <a:pt x="38" y="13"/>
                  </a:moveTo>
                  <a:lnTo>
                    <a:pt x="4" y="23"/>
                  </a:lnTo>
                  <a:lnTo>
                    <a:pt x="0" y="11"/>
                  </a:lnTo>
                  <a:lnTo>
                    <a:pt x="35" y="0"/>
                  </a:lnTo>
                  <a:lnTo>
                    <a:pt x="38"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24" name="Freeform 172"/>
            <p:cNvSpPr>
              <a:spLocks/>
            </p:cNvSpPr>
            <p:nvPr/>
          </p:nvSpPr>
          <p:spPr bwMode="auto">
            <a:xfrm>
              <a:off x="1733" y="2020"/>
              <a:ext cx="45" cy="29"/>
            </a:xfrm>
            <a:custGeom>
              <a:avLst/>
              <a:gdLst>
                <a:gd name="T0" fmla="*/ 44 w 39"/>
                <a:gd name="T1" fmla="*/ 13 h 26"/>
                <a:gd name="T2" fmla="*/ 6 w 39"/>
                <a:gd name="T3" fmla="*/ 28 h 26"/>
                <a:gd name="T4" fmla="*/ 0 w 39"/>
                <a:gd name="T5" fmla="*/ 13 h 26"/>
                <a:gd name="T6" fmla="*/ 39 w 39"/>
                <a:gd name="T7" fmla="*/ 0 h 26"/>
                <a:gd name="T8" fmla="*/ 44 w 39"/>
                <a:gd name="T9" fmla="*/ 13 h 26"/>
                <a:gd name="T10" fmla="*/ 0 60000 65536"/>
                <a:gd name="T11" fmla="*/ 0 60000 65536"/>
                <a:gd name="T12" fmla="*/ 0 60000 65536"/>
                <a:gd name="T13" fmla="*/ 0 60000 65536"/>
                <a:gd name="T14" fmla="*/ 0 60000 65536"/>
                <a:gd name="T15" fmla="*/ 0 w 39"/>
                <a:gd name="T16" fmla="*/ 0 h 26"/>
                <a:gd name="T17" fmla="*/ 39 w 39"/>
                <a:gd name="T18" fmla="*/ 26 h 26"/>
              </a:gdLst>
              <a:ahLst/>
              <a:cxnLst>
                <a:cxn ang="T10">
                  <a:pos x="T0" y="T1"/>
                </a:cxn>
                <a:cxn ang="T11">
                  <a:pos x="T2" y="T3"/>
                </a:cxn>
                <a:cxn ang="T12">
                  <a:pos x="T4" y="T5"/>
                </a:cxn>
                <a:cxn ang="T13">
                  <a:pos x="T6" y="T7"/>
                </a:cxn>
                <a:cxn ang="T14">
                  <a:pos x="T8" y="T9"/>
                </a:cxn>
              </a:cxnLst>
              <a:rect l="T15" t="T16" r="T17" b="T18"/>
              <a:pathLst>
                <a:path w="39" h="26">
                  <a:moveTo>
                    <a:pt x="38" y="12"/>
                  </a:moveTo>
                  <a:lnTo>
                    <a:pt x="5" y="25"/>
                  </a:lnTo>
                  <a:lnTo>
                    <a:pt x="0" y="12"/>
                  </a:lnTo>
                  <a:lnTo>
                    <a:pt x="34" y="0"/>
                  </a:lnTo>
                  <a:lnTo>
                    <a:pt x="38"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25" name="Freeform 173"/>
            <p:cNvSpPr>
              <a:spLocks/>
            </p:cNvSpPr>
            <p:nvPr/>
          </p:nvSpPr>
          <p:spPr bwMode="auto">
            <a:xfrm>
              <a:off x="1696" y="2033"/>
              <a:ext cx="44" cy="31"/>
            </a:xfrm>
            <a:custGeom>
              <a:avLst/>
              <a:gdLst>
                <a:gd name="T0" fmla="*/ 43 w 39"/>
                <a:gd name="T1" fmla="*/ 15 h 27"/>
                <a:gd name="T2" fmla="*/ 7 w 39"/>
                <a:gd name="T3" fmla="*/ 30 h 27"/>
                <a:gd name="T4" fmla="*/ 0 w 39"/>
                <a:gd name="T5" fmla="*/ 17 h 27"/>
                <a:gd name="T6" fmla="*/ 37 w 39"/>
                <a:gd name="T7" fmla="*/ 0 h 27"/>
                <a:gd name="T8" fmla="*/ 43 w 39"/>
                <a:gd name="T9" fmla="*/ 15 h 27"/>
                <a:gd name="T10" fmla="*/ 0 60000 65536"/>
                <a:gd name="T11" fmla="*/ 0 60000 65536"/>
                <a:gd name="T12" fmla="*/ 0 60000 65536"/>
                <a:gd name="T13" fmla="*/ 0 60000 65536"/>
                <a:gd name="T14" fmla="*/ 0 60000 65536"/>
                <a:gd name="T15" fmla="*/ 0 w 39"/>
                <a:gd name="T16" fmla="*/ 0 h 27"/>
                <a:gd name="T17" fmla="*/ 39 w 39"/>
                <a:gd name="T18" fmla="*/ 27 h 27"/>
              </a:gdLst>
              <a:ahLst/>
              <a:cxnLst>
                <a:cxn ang="T10">
                  <a:pos x="T0" y="T1"/>
                </a:cxn>
                <a:cxn ang="T11">
                  <a:pos x="T2" y="T3"/>
                </a:cxn>
                <a:cxn ang="T12">
                  <a:pos x="T4" y="T5"/>
                </a:cxn>
                <a:cxn ang="T13">
                  <a:pos x="T6" y="T7"/>
                </a:cxn>
                <a:cxn ang="T14">
                  <a:pos x="T8" y="T9"/>
                </a:cxn>
              </a:cxnLst>
              <a:rect l="T15" t="T16" r="T17" b="T18"/>
              <a:pathLst>
                <a:path w="39" h="27">
                  <a:moveTo>
                    <a:pt x="38" y="13"/>
                  </a:moveTo>
                  <a:lnTo>
                    <a:pt x="6" y="26"/>
                  </a:lnTo>
                  <a:lnTo>
                    <a:pt x="0" y="15"/>
                  </a:lnTo>
                  <a:lnTo>
                    <a:pt x="33" y="0"/>
                  </a:lnTo>
                  <a:lnTo>
                    <a:pt x="38"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26" name="Freeform 174"/>
            <p:cNvSpPr>
              <a:spLocks/>
            </p:cNvSpPr>
            <p:nvPr/>
          </p:nvSpPr>
          <p:spPr bwMode="auto">
            <a:xfrm>
              <a:off x="1659" y="2051"/>
              <a:ext cx="45" cy="33"/>
            </a:xfrm>
            <a:custGeom>
              <a:avLst/>
              <a:gdLst>
                <a:gd name="T0" fmla="*/ 44 w 40"/>
                <a:gd name="T1" fmla="*/ 13 h 29"/>
                <a:gd name="T2" fmla="*/ 8 w 40"/>
                <a:gd name="T3" fmla="*/ 32 h 29"/>
                <a:gd name="T4" fmla="*/ 0 w 40"/>
                <a:gd name="T5" fmla="*/ 18 h 29"/>
                <a:gd name="T6" fmla="*/ 37 w 40"/>
                <a:gd name="T7" fmla="*/ 0 h 29"/>
                <a:gd name="T8" fmla="*/ 44 w 40"/>
                <a:gd name="T9" fmla="*/ 13 h 29"/>
                <a:gd name="T10" fmla="*/ 0 60000 65536"/>
                <a:gd name="T11" fmla="*/ 0 60000 65536"/>
                <a:gd name="T12" fmla="*/ 0 60000 65536"/>
                <a:gd name="T13" fmla="*/ 0 60000 65536"/>
                <a:gd name="T14" fmla="*/ 0 60000 65536"/>
                <a:gd name="T15" fmla="*/ 0 w 40"/>
                <a:gd name="T16" fmla="*/ 0 h 29"/>
                <a:gd name="T17" fmla="*/ 40 w 40"/>
                <a:gd name="T18" fmla="*/ 29 h 29"/>
              </a:gdLst>
              <a:ahLst/>
              <a:cxnLst>
                <a:cxn ang="T10">
                  <a:pos x="T0" y="T1"/>
                </a:cxn>
                <a:cxn ang="T11">
                  <a:pos x="T2" y="T3"/>
                </a:cxn>
                <a:cxn ang="T12">
                  <a:pos x="T4" y="T5"/>
                </a:cxn>
                <a:cxn ang="T13">
                  <a:pos x="T6" y="T7"/>
                </a:cxn>
                <a:cxn ang="T14">
                  <a:pos x="T8" y="T9"/>
                </a:cxn>
              </a:cxnLst>
              <a:rect l="T15" t="T16" r="T17" b="T18"/>
              <a:pathLst>
                <a:path w="40" h="29">
                  <a:moveTo>
                    <a:pt x="39" y="11"/>
                  </a:moveTo>
                  <a:lnTo>
                    <a:pt x="7" y="28"/>
                  </a:lnTo>
                  <a:lnTo>
                    <a:pt x="0" y="16"/>
                  </a:lnTo>
                  <a:lnTo>
                    <a:pt x="33" y="0"/>
                  </a:lnTo>
                  <a:lnTo>
                    <a:pt x="39"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27" name="Freeform 175"/>
            <p:cNvSpPr>
              <a:spLocks/>
            </p:cNvSpPr>
            <p:nvPr/>
          </p:nvSpPr>
          <p:spPr bwMode="auto">
            <a:xfrm>
              <a:off x="1623" y="2069"/>
              <a:ext cx="45" cy="37"/>
            </a:xfrm>
            <a:custGeom>
              <a:avLst/>
              <a:gdLst>
                <a:gd name="T0" fmla="*/ 44 w 39"/>
                <a:gd name="T1" fmla="*/ 14 h 32"/>
                <a:gd name="T2" fmla="*/ 8 w 39"/>
                <a:gd name="T3" fmla="*/ 36 h 32"/>
                <a:gd name="T4" fmla="*/ 0 w 39"/>
                <a:gd name="T5" fmla="*/ 22 h 32"/>
                <a:gd name="T6" fmla="*/ 36 w 39"/>
                <a:gd name="T7" fmla="*/ 0 h 32"/>
                <a:gd name="T8" fmla="*/ 44 w 39"/>
                <a:gd name="T9" fmla="*/ 14 h 32"/>
                <a:gd name="T10" fmla="*/ 0 60000 65536"/>
                <a:gd name="T11" fmla="*/ 0 60000 65536"/>
                <a:gd name="T12" fmla="*/ 0 60000 65536"/>
                <a:gd name="T13" fmla="*/ 0 60000 65536"/>
                <a:gd name="T14" fmla="*/ 0 60000 65536"/>
                <a:gd name="T15" fmla="*/ 0 w 39"/>
                <a:gd name="T16" fmla="*/ 0 h 32"/>
                <a:gd name="T17" fmla="*/ 39 w 39"/>
                <a:gd name="T18" fmla="*/ 32 h 32"/>
              </a:gdLst>
              <a:ahLst/>
              <a:cxnLst>
                <a:cxn ang="T10">
                  <a:pos x="T0" y="T1"/>
                </a:cxn>
                <a:cxn ang="T11">
                  <a:pos x="T2" y="T3"/>
                </a:cxn>
                <a:cxn ang="T12">
                  <a:pos x="T4" y="T5"/>
                </a:cxn>
                <a:cxn ang="T13">
                  <a:pos x="T6" y="T7"/>
                </a:cxn>
                <a:cxn ang="T14">
                  <a:pos x="T8" y="T9"/>
                </a:cxn>
              </a:cxnLst>
              <a:rect l="T15" t="T16" r="T17" b="T18"/>
              <a:pathLst>
                <a:path w="39" h="32">
                  <a:moveTo>
                    <a:pt x="38" y="12"/>
                  </a:moveTo>
                  <a:lnTo>
                    <a:pt x="7" y="31"/>
                  </a:lnTo>
                  <a:lnTo>
                    <a:pt x="0" y="19"/>
                  </a:lnTo>
                  <a:lnTo>
                    <a:pt x="31" y="0"/>
                  </a:lnTo>
                  <a:lnTo>
                    <a:pt x="38"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28" name="Freeform 176"/>
            <p:cNvSpPr>
              <a:spLocks/>
            </p:cNvSpPr>
            <p:nvPr/>
          </p:nvSpPr>
          <p:spPr bwMode="auto">
            <a:xfrm>
              <a:off x="1588" y="2091"/>
              <a:ext cx="45" cy="38"/>
            </a:xfrm>
            <a:custGeom>
              <a:avLst/>
              <a:gdLst>
                <a:gd name="T0" fmla="*/ 44 w 39"/>
                <a:gd name="T1" fmla="*/ 14 h 33"/>
                <a:gd name="T2" fmla="*/ 9 w 39"/>
                <a:gd name="T3" fmla="*/ 37 h 33"/>
                <a:gd name="T4" fmla="*/ 0 w 39"/>
                <a:gd name="T5" fmla="*/ 23 h 33"/>
                <a:gd name="T6" fmla="*/ 36 w 39"/>
                <a:gd name="T7" fmla="*/ 0 h 33"/>
                <a:gd name="T8" fmla="*/ 44 w 39"/>
                <a:gd name="T9" fmla="*/ 14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8" y="12"/>
                  </a:moveTo>
                  <a:lnTo>
                    <a:pt x="8" y="32"/>
                  </a:lnTo>
                  <a:lnTo>
                    <a:pt x="0" y="20"/>
                  </a:lnTo>
                  <a:lnTo>
                    <a:pt x="31" y="0"/>
                  </a:lnTo>
                  <a:lnTo>
                    <a:pt x="38"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29" name="Freeform 177"/>
            <p:cNvSpPr>
              <a:spLocks/>
            </p:cNvSpPr>
            <p:nvPr/>
          </p:nvSpPr>
          <p:spPr bwMode="auto">
            <a:xfrm>
              <a:off x="1555" y="2114"/>
              <a:ext cx="44" cy="39"/>
            </a:xfrm>
            <a:custGeom>
              <a:avLst/>
              <a:gdLst>
                <a:gd name="T0" fmla="*/ 43 w 38"/>
                <a:gd name="T1" fmla="*/ 14 h 34"/>
                <a:gd name="T2" fmla="*/ 9 w 38"/>
                <a:gd name="T3" fmla="*/ 38 h 34"/>
                <a:gd name="T4" fmla="*/ 0 w 38"/>
                <a:gd name="T5" fmla="*/ 26 h 34"/>
                <a:gd name="T6" fmla="*/ 34 w 38"/>
                <a:gd name="T7" fmla="*/ 0 h 34"/>
                <a:gd name="T8" fmla="*/ 43 w 38"/>
                <a:gd name="T9" fmla="*/ 14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7" y="12"/>
                  </a:moveTo>
                  <a:lnTo>
                    <a:pt x="8" y="33"/>
                  </a:lnTo>
                  <a:lnTo>
                    <a:pt x="0" y="23"/>
                  </a:lnTo>
                  <a:lnTo>
                    <a:pt x="29" y="0"/>
                  </a:lnTo>
                  <a:lnTo>
                    <a:pt x="37"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30" name="Freeform 178"/>
            <p:cNvSpPr>
              <a:spLocks/>
            </p:cNvSpPr>
            <p:nvPr/>
          </p:nvSpPr>
          <p:spPr bwMode="auto">
            <a:xfrm>
              <a:off x="1523" y="2141"/>
              <a:ext cx="43" cy="40"/>
            </a:xfrm>
            <a:custGeom>
              <a:avLst/>
              <a:gdLst>
                <a:gd name="T0" fmla="*/ 42 w 38"/>
                <a:gd name="T1" fmla="*/ 11 h 35"/>
                <a:gd name="T2" fmla="*/ 10 w 38"/>
                <a:gd name="T3" fmla="*/ 39 h 35"/>
                <a:gd name="T4" fmla="*/ 0 w 38"/>
                <a:gd name="T5" fmla="*/ 27 h 35"/>
                <a:gd name="T6" fmla="*/ 33 w 38"/>
                <a:gd name="T7" fmla="*/ 0 h 35"/>
                <a:gd name="T8" fmla="*/ 42 w 38"/>
                <a:gd name="T9" fmla="*/ 11 h 35"/>
                <a:gd name="T10" fmla="*/ 0 60000 65536"/>
                <a:gd name="T11" fmla="*/ 0 60000 65536"/>
                <a:gd name="T12" fmla="*/ 0 60000 65536"/>
                <a:gd name="T13" fmla="*/ 0 60000 65536"/>
                <a:gd name="T14" fmla="*/ 0 60000 65536"/>
                <a:gd name="T15" fmla="*/ 0 w 38"/>
                <a:gd name="T16" fmla="*/ 0 h 35"/>
                <a:gd name="T17" fmla="*/ 38 w 38"/>
                <a:gd name="T18" fmla="*/ 35 h 35"/>
              </a:gdLst>
              <a:ahLst/>
              <a:cxnLst>
                <a:cxn ang="T10">
                  <a:pos x="T0" y="T1"/>
                </a:cxn>
                <a:cxn ang="T11">
                  <a:pos x="T2" y="T3"/>
                </a:cxn>
                <a:cxn ang="T12">
                  <a:pos x="T4" y="T5"/>
                </a:cxn>
                <a:cxn ang="T13">
                  <a:pos x="T6" y="T7"/>
                </a:cxn>
                <a:cxn ang="T14">
                  <a:pos x="T8" y="T9"/>
                </a:cxn>
              </a:cxnLst>
              <a:rect l="T15" t="T16" r="T17" b="T18"/>
              <a:pathLst>
                <a:path w="38" h="35">
                  <a:moveTo>
                    <a:pt x="37" y="10"/>
                  </a:moveTo>
                  <a:lnTo>
                    <a:pt x="9" y="34"/>
                  </a:lnTo>
                  <a:lnTo>
                    <a:pt x="0" y="24"/>
                  </a:lnTo>
                  <a:lnTo>
                    <a:pt x="29" y="0"/>
                  </a:lnTo>
                  <a:lnTo>
                    <a:pt x="37"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31" name="Freeform 179"/>
            <p:cNvSpPr>
              <a:spLocks/>
            </p:cNvSpPr>
            <p:nvPr/>
          </p:nvSpPr>
          <p:spPr bwMode="auto">
            <a:xfrm>
              <a:off x="1492" y="2168"/>
              <a:ext cx="42" cy="42"/>
            </a:xfrm>
            <a:custGeom>
              <a:avLst/>
              <a:gdLst>
                <a:gd name="T0" fmla="*/ 41 w 37"/>
                <a:gd name="T1" fmla="*/ 12 h 36"/>
                <a:gd name="T2" fmla="*/ 11 w 37"/>
                <a:gd name="T3" fmla="*/ 41 h 36"/>
                <a:gd name="T4" fmla="*/ 0 w 37"/>
                <a:gd name="T5" fmla="*/ 30 h 36"/>
                <a:gd name="T6" fmla="*/ 31 w 37"/>
                <a:gd name="T7" fmla="*/ 0 h 36"/>
                <a:gd name="T8" fmla="*/ 41 w 37"/>
                <a:gd name="T9" fmla="*/ 12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6" y="10"/>
                  </a:moveTo>
                  <a:lnTo>
                    <a:pt x="10" y="35"/>
                  </a:lnTo>
                  <a:lnTo>
                    <a:pt x="0" y="26"/>
                  </a:lnTo>
                  <a:lnTo>
                    <a:pt x="27" y="0"/>
                  </a:lnTo>
                  <a:lnTo>
                    <a:pt x="36"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32" name="Freeform 180"/>
            <p:cNvSpPr>
              <a:spLocks/>
            </p:cNvSpPr>
            <p:nvPr/>
          </p:nvSpPr>
          <p:spPr bwMode="auto">
            <a:xfrm>
              <a:off x="1463" y="2198"/>
              <a:ext cx="41" cy="43"/>
            </a:xfrm>
            <a:custGeom>
              <a:avLst/>
              <a:gdLst>
                <a:gd name="T0" fmla="*/ 40 w 37"/>
                <a:gd name="T1" fmla="*/ 10 h 37"/>
                <a:gd name="T2" fmla="*/ 12 w 37"/>
                <a:gd name="T3" fmla="*/ 42 h 37"/>
                <a:gd name="T4" fmla="*/ 0 w 37"/>
                <a:gd name="T5" fmla="*/ 31 h 37"/>
                <a:gd name="T6" fmla="*/ 29 w 37"/>
                <a:gd name="T7" fmla="*/ 0 h 37"/>
                <a:gd name="T8" fmla="*/ 40 w 37"/>
                <a:gd name="T9" fmla="*/ 1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36" y="9"/>
                  </a:moveTo>
                  <a:lnTo>
                    <a:pt x="11" y="36"/>
                  </a:lnTo>
                  <a:lnTo>
                    <a:pt x="0" y="27"/>
                  </a:lnTo>
                  <a:lnTo>
                    <a:pt x="26" y="0"/>
                  </a:lnTo>
                  <a:lnTo>
                    <a:pt x="36"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33" name="Freeform 181"/>
            <p:cNvSpPr>
              <a:spLocks/>
            </p:cNvSpPr>
            <p:nvPr/>
          </p:nvSpPr>
          <p:spPr bwMode="auto">
            <a:xfrm>
              <a:off x="1436" y="2229"/>
              <a:ext cx="40" cy="44"/>
            </a:xfrm>
            <a:custGeom>
              <a:avLst/>
              <a:gdLst>
                <a:gd name="T0" fmla="*/ 39 w 35"/>
                <a:gd name="T1" fmla="*/ 10 h 38"/>
                <a:gd name="T2" fmla="*/ 13 w 35"/>
                <a:gd name="T3" fmla="*/ 43 h 38"/>
                <a:gd name="T4" fmla="*/ 0 w 35"/>
                <a:gd name="T5" fmla="*/ 34 h 38"/>
                <a:gd name="T6" fmla="*/ 26 w 35"/>
                <a:gd name="T7" fmla="*/ 0 h 38"/>
                <a:gd name="T8" fmla="*/ 39 w 35"/>
                <a:gd name="T9" fmla="*/ 10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34" y="9"/>
                  </a:moveTo>
                  <a:lnTo>
                    <a:pt x="11" y="37"/>
                  </a:lnTo>
                  <a:lnTo>
                    <a:pt x="0" y="29"/>
                  </a:lnTo>
                  <a:lnTo>
                    <a:pt x="23" y="0"/>
                  </a:lnTo>
                  <a:lnTo>
                    <a:pt x="34"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34" name="Freeform 182"/>
            <p:cNvSpPr>
              <a:spLocks/>
            </p:cNvSpPr>
            <p:nvPr/>
          </p:nvSpPr>
          <p:spPr bwMode="auto">
            <a:xfrm>
              <a:off x="1412" y="2263"/>
              <a:ext cx="38" cy="46"/>
            </a:xfrm>
            <a:custGeom>
              <a:avLst/>
              <a:gdLst>
                <a:gd name="T0" fmla="*/ 37 w 34"/>
                <a:gd name="T1" fmla="*/ 9 h 40"/>
                <a:gd name="T2" fmla="*/ 12 w 34"/>
                <a:gd name="T3" fmla="*/ 45 h 40"/>
                <a:gd name="T4" fmla="*/ 0 w 34"/>
                <a:gd name="T5" fmla="*/ 37 h 40"/>
                <a:gd name="T6" fmla="*/ 25 w 34"/>
                <a:gd name="T7" fmla="*/ 0 h 40"/>
                <a:gd name="T8" fmla="*/ 37 w 34"/>
                <a:gd name="T9" fmla="*/ 9 h 40"/>
                <a:gd name="T10" fmla="*/ 0 60000 65536"/>
                <a:gd name="T11" fmla="*/ 0 60000 65536"/>
                <a:gd name="T12" fmla="*/ 0 60000 65536"/>
                <a:gd name="T13" fmla="*/ 0 60000 65536"/>
                <a:gd name="T14" fmla="*/ 0 60000 65536"/>
                <a:gd name="T15" fmla="*/ 0 w 34"/>
                <a:gd name="T16" fmla="*/ 0 h 40"/>
                <a:gd name="T17" fmla="*/ 34 w 34"/>
                <a:gd name="T18" fmla="*/ 40 h 40"/>
              </a:gdLst>
              <a:ahLst/>
              <a:cxnLst>
                <a:cxn ang="T10">
                  <a:pos x="T0" y="T1"/>
                </a:cxn>
                <a:cxn ang="T11">
                  <a:pos x="T2" y="T3"/>
                </a:cxn>
                <a:cxn ang="T12">
                  <a:pos x="T4" y="T5"/>
                </a:cxn>
                <a:cxn ang="T13">
                  <a:pos x="T6" y="T7"/>
                </a:cxn>
                <a:cxn ang="T14">
                  <a:pos x="T8" y="T9"/>
                </a:cxn>
              </a:cxnLst>
              <a:rect l="T15" t="T16" r="T17" b="T18"/>
              <a:pathLst>
                <a:path w="34" h="40">
                  <a:moveTo>
                    <a:pt x="33" y="8"/>
                  </a:moveTo>
                  <a:lnTo>
                    <a:pt x="11" y="39"/>
                  </a:lnTo>
                  <a:lnTo>
                    <a:pt x="0" y="32"/>
                  </a:lnTo>
                  <a:lnTo>
                    <a:pt x="22" y="0"/>
                  </a:lnTo>
                  <a:lnTo>
                    <a:pt x="33"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35" name="Freeform 183"/>
            <p:cNvSpPr>
              <a:spLocks/>
            </p:cNvSpPr>
            <p:nvPr/>
          </p:nvSpPr>
          <p:spPr bwMode="auto">
            <a:xfrm>
              <a:off x="1388" y="2300"/>
              <a:ext cx="37" cy="45"/>
            </a:xfrm>
            <a:custGeom>
              <a:avLst/>
              <a:gdLst>
                <a:gd name="T0" fmla="*/ 36 w 33"/>
                <a:gd name="T1" fmla="*/ 8 h 39"/>
                <a:gd name="T2" fmla="*/ 12 w 33"/>
                <a:gd name="T3" fmla="*/ 44 h 39"/>
                <a:gd name="T4" fmla="*/ 0 w 33"/>
                <a:gd name="T5" fmla="*/ 37 h 39"/>
                <a:gd name="T6" fmla="*/ 24 w 33"/>
                <a:gd name="T7" fmla="*/ 0 h 39"/>
                <a:gd name="T8" fmla="*/ 36 w 33"/>
                <a:gd name="T9" fmla="*/ 8 h 39"/>
                <a:gd name="T10" fmla="*/ 0 60000 65536"/>
                <a:gd name="T11" fmla="*/ 0 60000 65536"/>
                <a:gd name="T12" fmla="*/ 0 60000 65536"/>
                <a:gd name="T13" fmla="*/ 0 60000 65536"/>
                <a:gd name="T14" fmla="*/ 0 60000 65536"/>
                <a:gd name="T15" fmla="*/ 0 w 33"/>
                <a:gd name="T16" fmla="*/ 0 h 39"/>
                <a:gd name="T17" fmla="*/ 33 w 33"/>
                <a:gd name="T18" fmla="*/ 39 h 39"/>
              </a:gdLst>
              <a:ahLst/>
              <a:cxnLst>
                <a:cxn ang="T10">
                  <a:pos x="T0" y="T1"/>
                </a:cxn>
                <a:cxn ang="T11">
                  <a:pos x="T2" y="T3"/>
                </a:cxn>
                <a:cxn ang="T12">
                  <a:pos x="T4" y="T5"/>
                </a:cxn>
                <a:cxn ang="T13">
                  <a:pos x="T6" y="T7"/>
                </a:cxn>
                <a:cxn ang="T14">
                  <a:pos x="T8" y="T9"/>
                </a:cxn>
              </a:cxnLst>
              <a:rect l="T15" t="T16" r="T17" b="T18"/>
              <a:pathLst>
                <a:path w="33" h="39">
                  <a:moveTo>
                    <a:pt x="32" y="7"/>
                  </a:moveTo>
                  <a:lnTo>
                    <a:pt x="11" y="38"/>
                  </a:lnTo>
                  <a:lnTo>
                    <a:pt x="0" y="32"/>
                  </a:lnTo>
                  <a:lnTo>
                    <a:pt x="21" y="0"/>
                  </a:lnTo>
                  <a:lnTo>
                    <a:pt x="32"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36" name="Freeform 184"/>
            <p:cNvSpPr>
              <a:spLocks/>
            </p:cNvSpPr>
            <p:nvPr/>
          </p:nvSpPr>
          <p:spPr bwMode="auto">
            <a:xfrm>
              <a:off x="1367" y="2336"/>
              <a:ext cx="34" cy="45"/>
            </a:xfrm>
            <a:custGeom>
              <a:avLst/>
              <a:gdLst>
                <a:gd name="T0" fmla="*/ 33 w 30"/>
                <a:gd name="T1" fmla="*/ 7 h 39"/>
                <a:gd name="T2" fmla="*/ 14 w 30"/>
                <a:gd name="T3" fmla="*/ 44 h 39"/>
                <a:gd name="T4" fmla="*/ 0 w 30"/>
                <a:gd name="T5" fmla="*/ 37 h 39"/>
                <a:gd name="T6" fmla="*/ 20 w 30"/>
                <a:gd name="T7" fmla="*/ 0 h 39"/>
                <a:gd name="T8" fmla="*/ 33 w 30"/>
                <a:gd name="T9" fmla="*/ 7 h 39"/>
                <a:gd name="T10" fmla="*/ 0 60000 65536"/>
                <a:gd name="T11" fmla="*/ 0 60000 65536"/>
                <a:gd name="T12" fmla="*/ 0 60000 65536"/>
                <a:gd name="T13" fmla="*/ 0 60000 65536"/>
                <a:gd name="T14" fmla="*/ 0 60000 65536"/>
                <a:gd name="T15" fmla="*/ 0 w 30"/>
                <a:gd name="T16" fmla="*/ 0 h 39"/>
                <a:gd name="T17" fmla="*/ 30 w 30"/>
                <a:gd name="T18" fmla="*/ 39 h 39"/>
              </a:gdLst>
              <a:ahLst/>
              <a:cxnLst>
                <a:cxn ang="T10">
                  <a:pos x="T0" y="T1"/>
                </a:cxn>
                <a:cxn ang="T11">
                  <a:pos x="T2" y="T3"/>
                </a:cxn>
                <a:cxn ang="T12">
                  <a:pos x="T4" y="T5"/>
                </a:cxn>
                <a:cxn ang="T13">
                  <a:pos x="T6" y="T7"/>
                </a:cxn>
                <a:cxn ang="T14">
                  <a:pos x="T8" y="T9"/>
                </a:cxn>
              </a:cxnLst>
              <a:rect l="T15" t="T16" r="T17" b="T18"/>
              <a:pathLst>
                <a:path w="30" h="39">
                  <a:moveTo>
                    <a:pt x="29" y="6"/>
                  </a:moveTo>
                  <a:lnTo>
                    <a:pt x="12" y="38"/>
                  </a:lnTo>
                  <a:lnTo>
                    <a:pt x="0" y="32"/>
                  </a:lnTo>
                  <a:lnTo>
                    <a:pt x="18" y="0"/>
                  </a:lnTo>
                  <a:lnTo>
                    <a:pt x="29"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37" name="Freeform 185"/>
            <p:cNvSpPr>
              <a:spLocks/>
            </p:cNvSpPr>
            <p:nvPr/>
          </p:nvSpPr>
          <p:spPr bwMode="auto">
            <a:xfrm>
              <a:off x="1349" y="2373"/>
              <a:ext cx="33" cy="48"/>
            </a:xfrm>
            <a:custGeom>
              <a:avLst/>
              <a:gdLst>
                <a:gd name="T0" fmla="*/ 32 w 29"/>
                <a:gd name="T1" fmla="*/ 7 h 41"/>
                <a:gd name="T2" fmla="*/ 14 w 29"/>
                <a:gd name="T3" fmla="*/ 47 h 41"/>
                <a:gd name="T4" fmla="*/ 0 w 29"/>
                <a:gd name="T5" fmla="*/ 40 h 41"/>
                <a:gd name="T6" fmla="*/ 18 w 29"/>
                <a:gd name="T7" fmla="*/ 0 h 41"/>
                <a:gd name="T8" fmla="*/ 32 w 29"/>
                <a:gd name="T9" fmla="*/ 7 h 41"/>
                <a:gd name="T10" fmla="*/ 0 60000 65536"/>
                <a:gd name="T11" fmla="*/ 0 60000 65536"/>
                <a:gd name="T12" fmla="*/ 0 60000 65536"/>
                <a:gd name="T13" fmla="*/ 0 60000 65536"/>
                <a:gd name="T14" fmla="*/ 0 60000 65536"/>
                <a:gd name="T15" fmla="*/ 0 w 29"/>
                <a:gd name="T16" fmla="*/ 0 h 41"/>
                <a:gd name="T17" fmla="*/ 29 w 29"/>
                <a:gd name="T18" fmla="*/ 41 h 41"/>
              </a:gdLst>
              <a:ahLst/>
              <a:cxnLst>
                <a:cxn ang="T10">
                  <a:pos x="T0" y="T1"/>
                </a:cxn>
                <a:cxn ang="T11">
                  <a:pos x="T2" y="T3"/>
                </a:cxn>
                <a:cxn ang="T12">
                  <a:pos x="T4" y="T5"/>
                </a:cxn>
                <a:cxn ang="T13">
                  <a:pos x="T6" y="T7"/>
                </a:cxn>
                <a:cxn ang="T14">
                  <a:pos x="T8" y="T9"/>
                </a:cxn>
              </a:cxnLst>
              <a:rect l="T15" t="T16" r="T17" b="T18"/>
              <a:pathLst>
                <a:path w="29" h="41">
                  <a:moveTo>
                    <a:pt x="28" y="6"/>
                  </a:moveTo>
                  <a:lnTo>
                    <a:pt x="12" y="40"/>
                  </a:lnTo>
                  <a:lnTo>
                    <a:pt x="0" y="34"/>
                  </a:lnTo>
                  <a:lnTo>
                    <a:pt x="16" y="0"/>
                  </a:lnTo>
                  <a:lnTo>
                    <a:pt x="28"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38" name="Freeform 186"/>
            <p:cNvSpPr>
              <a:spLocks/>
            </p:cNvSpPr>
            <p:nvPr/>
          </p:nvSpPr>
          <p:spPr bwMode="auto">
            <a:xfrm>
              <a:off x="1331" y="2413"/>
              <a:ext cx="33" cy="47"/>
            </a:xfrm>
            <a:custGeom>
              <a:avLst/>
              <a:gdLst>
                <a:gd name="T0" fmla="*/ 32 w 29"/>
                <a:gd name="T1" fmla="*/ 7 h 41"/>
                <a:gd name="T2" fmla="*/ 15 w 29"/>
                <a:gd name="T3" fmla="*/ 46 h 41"/>
                <a:gd name="T4" fmla="*/ 0 w 29"/>
                <a:gd name="T5" fmla="*/ 41 h 41"/>
                <a:gd name="T6" fmla="*/ 18 w 29"/>
                <a:gd name="T7" fmla="*/ 0 h 41"/>
                <a:gd name="T8" fmla="*/ 32 w 29"/>
                <a:gd name="T9" fmla="*/ 7 h 41"/>
                <a:gd name="T10" fmla="*/ 0 60000 65536"/>
                <a:gd name="T11" fmla="*/ 0 60000 65536"/>
                <a:gd name="T12" fmla="*/ 0 60000 65536"/>
                <a:gd name="T13" fmla="*/ 0 60000 65536"/>
                <a:gd name="T14" fmla="*/ 0 60000 65536"/>
                <a:gd name="T15" fmla="*/ 0 w 29"/>
                <a:gd name="T16" fmla="*/ 0 h 41"/>
                <a:gd name="T17" fmla="*/ 29 w 29"/>
                <a:gd name="T18" fmla="*/ 41 h 41"/>
              </a:gdLst>
              <a:ahLst/>
              <a:cxnLst>
                <a:cxn ang="T10">
                  <a:pos x="T0" y="T1"/>
                </a:cxn>
                <a:cxn ang="T11">
                  <a:pos x="T2" y="T3"/>
                </a:cxn>
                <a:cxn ang="T12">
                  <a:pos x="T4" y="T5"/>
                </a:cxn>
                <a:cxn ang="T13">
                  <a:pos x="T6" y="T7"/>
                </a:cxn>
                <a:cxn ang="T14">
                  <a:pos x="T8" y="T9"/>
                </a:cxn>
              </a:cxnLst>
              <a:rect l="T15" t="T16" r="T17" b="T18"/>
              <a:pathLst>
                <a:path w="29" h="41">
                  <a:moveTo>
                    <a:pt x="28" y="6"/>
                  </a:moveTo>
                  <a:lnTo>
                    <a:pt x="13" y="40"/>
                  </a:lnTo>
                  <a:lnTo>
                    <a:pt x="0" y="36"/>
                  </a:lnTo>
                  <a:lnTo>
                    <a:pt x="16" y="0"/>
                  </a:lnTo>
                  <a:lnTo>
                    <a:pt x="28"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39" name="Freeform 187"/>
            <p:cNvSpPr>
              <a:spLocks/>
            </p:cNvSpPr>
            <p:nvPr/>
          </p:nvSpPr>
          <p:spPr bwMode="auto">
            <a:xfrm>
              <a:off x="1317" y="2454"/>
              <a:ext cx="30" cy="47"/>
            </a:xfrm>
            <a:custGeom>
              <a:avLst/>
              <a:gdLst>
                <a:gd name="T0" fmla="*/ 29 w 26"/>
                <a:gd name="T1" fmla="*/ 5 h 41"/>
                <a:gd name="T2" fmla="*/ 15 w 26"/>
                <a:gd name="T3" fmla="*/ 46 h 41"/>
                <a:gd name="T4" fmla="*/ 0 w 26"/>
                <a:gd name="T5" fmla="*/ 41 h 41"/>
                <a:gd name="T6" fmla="*/ 14 w 26"/>
                <a:gd name="T7" fmla="*/ 0 h 41"/>
                <a:gd name="T8" fmla="*/ 29 w 26"/>
                <a:gd name="T9" fmla="*/ 5 h 41"/>
                <a:gd name="T10" fmla="*/ 0 60000 65536"/>
                <a:gd name="T11" fmla="*/ 0 60000 65536"/>
                <a:gd name="T12" fmla="*/ 0 60000 65536"/>
                <a:gd name="T13" fmla="*/ 0 60000 65536"/>
                <a:gd name="T14" fmla="*/ 0 60000 65536"/>
                <a:gd name="T15" fmla="*/ 0 w 26"/>
                <a:gd name="T16" fmla="*/ 0 h 41"/>
                <a:gd name="T17" fmla="*/ 26 w 26"/>
                <a:gd name="T18" fmla="*/ 41 h 41"/>
              </a:gdLst>
              <a:ahLst/>
              <a:cxnLst>
                <a:cxn ang="T10">
                  <a:pos x="T0" y="T1"/>
                </a:cxn>
                <a:cxn ang="T11">
                  <a:pos x="T2" y="T3"/>
                </a:cxn>
                <a:cxn ang="T12">
                  <a:pos x="T4" y="T5"/>
                </a:cxn>
                <a:cxn ang="T13">
                  <a:pos x="T6" y="T7"/>
                </a:cxn>
                <a:cxn ang="T14">
                  <a:pos x="T8" y="T9"/>
                </a:cxn>
              </a:cxnLst>
              <a:rect l="T15" t="T16" r="T17" b="T18"/>
              <a:pathLst>
                <a:path w="26" h="41">
                  <a:moveTo>
                    <a:pt x="25" y="4"/>
                  </a:moveTo>
                  <a:lnTo>
                    <a:pt x="13" y="40"/>
                  </a:lnTo>
                  <a:lnTo>
                    <a:pt x="0" y="36"/>
                  </a:lnTo>
                  <a:lnTo>
                    <a:pt x="12" y="0"/>
                  </a:lnTo>
                  <a:lnTo>
                    <a:pt x="25"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40" name="Freeform 188"/>
            <p:cNvSpPr>
              <a:spLocks/>
            </p:cNvSpPr>
            <p:nvPr/>
          </p:nvSpPr>
          <p:spPr bwMode="auto">
            <a:xfrm>
              <a:off x="1306" y="2496"/>
              <a:ext cx="27" cy="47"/>
            </a:xfrm>
            <a:custGeom>
              <a:avLst/>
              <a:gdLst>
                <a:gd name="T0" fmla="*/ 26 w 24"/>
                <a:gd name="T1" fmla="*/ 5 h 41"/>
                <a:gd name="T2" fmla="*/ 16 w 24"/>
                <a:gd name="T3" fmla="*/ 46 h 41"/>
                <a:gd name="T4" fmla="*/ 0 w 24"/>
                <a:gd name="T5" fmla="*/ 42 h 41"/>
                <a:gd name="T6" fmla="*/ 11 w 24"/>
                <a:gd name="T7" fmla="*/ 0 h 41"/>
                <a:gd name="T8" fmla="*/ 26 w 24"/>
                <a:gd name="T9" fmla="*/ 5 h 41"/>
                <a:gd name="T10" fmla="*/ 0 60000 65536"/>
                <a:gd name="T11" fmla="*/ 0 60000 65536"/>
                <a:gd name="T12" fmla="*/ 0 60000 65536"/>
                <a:gd name="T13" fmla="*/ 0 60000 65536"/>
                <a:gd name="T14" fmla="*/ 0 60000 65536"/>
                <a:gd name="T15" fmla="*/ 0 w 24"/>
                <a:gd name="T16" fmla="*/ 0 h 41"/>
                <a:gd name="T17" fmla="*/ 24 w 24"/>
                <a:gd name="T18" fmla="*/ 41 h 41"/>
              </a:gdLst>
              <a:ahLst/>
              <a:cxnLst>
                <a:cxn ang="T10">
                  <a:pos x="T0" y="T1"/>
                </a:cxn>
                <a:cxn ang="T11">
                  <a:pos x="T2" y="T3"/>
                </a:cxn>
                <a:cxn ang="T12">
                  <a:pos x="T4" y="T5"/>
                </a:cxn>
                <a:cxn ang="T13">
                  <a:pos x="T6" y="T7"/>
                </a:cxn>
                <a:cxn ang="T14">
                  <a:pos x="T8" y="T9"/>
                </a:cxn>
              </a:cxnLst>
              <a:rect l="T15" t="T16" r="T17" b="T18"/>
              <a:pathLst>
                <a:path w="24" h="41">
                  <a:moveTo>
                    <a:pt x="23" y="4"/>
                  </a:moveTo>
                  <a:lnTo>
                    <a:pt x="14" y="40"/>
                  </a:lnTo>
                  <a:lnTo>
                    <a:pt x="0" y="37"/>
                  </a:lnTo>
                  <a:lnTo>
                    <a:pt x="10" y="0"/>
                  </a:lnTo>
                  <a:lnTo>
                    <a:pt x="23"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41" name="Freeform 189"/>
            <p:cNvSpPr>
              <a:spLocks/>
            </p:cNvSpPr>
            <p:nvPr/>
          </p:nvSpPr>
          <p:spPr bwMode="auto">
            <a:xfrm>
              <a:off x="1297" y="2538"/>
              <a:ext cx="26" cy="47"/>
            </a:xfrm>
            <a:custGeom>
              <a:avLst/>
              <a:gdLst>
                <a:gd name="T0" fmla="*/ 25 w 23"/>
                <a:gd name="T1" fmla="*/ 3 h 41"/>
                <a:gd name="T2" fmla="*/ 16 w 23"/>
                <a:gd name="T3" fmla="*/ 46 h 41"/>
                <a:gd name="T4" fmla="*/ 0 w 23"/>
                <a:gd name="T5" fmla="*/ 42 h 41"/>
                <a:gd name="T6" fmla="*/ 9 w 23"/>
                <a:gd name="T7" fmla="*/ 0 h 41"/>
                <a:gd name="T8" fmla="*/ 25 w 23"/>
                <a:gd name="T9" fmla="*/ 3 h 41"/>
                <a:gd name="T10" fmla="*/ 0 60000 65536"/>
                <a:gd name="T11" fmla="*/ 0 60000 65536"/>
                <a:gd name="T12" fmla="*/ 0 60000 65536"/>
                <a:gd name="T13" fmla="*/ 0 60000 65536"/>
                <a:gd name="T14" fmla="*/ 0 60000 65536"/>
                <a:gd name="T15" fmla="*/ 0 w 23"/>
                <a:gd name="T16" fmla="*/ 0 h 41"/>
                <a:gd name="T17" fmla="*/ 23 w 23"/>
                <a:gd name="T18" fmla="*/ 41 h 41"/>
              </a:gdLst>
              <a:ahLst/>
              <a:cxnLst>
                <a:cxn ang="T10">
                  <a:pos x="T0" y="T1"/>
                </a:cxn>
                <a:cxn ang="T11">
                  <a:pos x="T2" y="T3"/>
                </a:cxn>
                <a:cxn ang="T12">
                  <a:pos x="T4" y="T5"/>
                </a:cxn>
                <a:cxn ang="T13">
                  <a:pos x="T6" y="T7"/>
                </a:cxn>
                <a:cxn ang="T14">
                  <a:pos x="T8" y="T9"/>
                </a:cxn>
              </a:cxnLst>
              <a:rect l="T15" t="T16" r="T17" b="T18"/>
              <a:pathLst>
                <a:path w="23" h="41">
                  <a:moveTo>
                    <a:pt x="22" y="3"/>
                  </a:moveTo>
                  <a:lnTo>
                    <a:pt x="14" y="40"/>
                  </a:lnTo>
                  <a:lnTo>
                    <a:pt x="0" y="37"/>
                  </a:lnTo>
                  <a:lnTo>
                    <a:pt x="8" y="0"/>
                  </a:lnTo>
                  <a:lnTo>
                    <a:pt x="22"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42" name="Freeform 190"/>
            <p:cNvSpPr>
              <a:spLocks/>
            </p:cNvSpPr>
            <p:nvPr/>
          </p:nvSpPr>
          <p:spPr bwMode="auto">
            <a:xfrm>
              <a:off x="1290" y="2581"/>
              <a:ext cx="24" cy="47"/>
            </a:xfrm>
            <a:custGeom>
              <a:avLst/>
              <a:gdLst>
                <a:gd name="T0" fmla="*/ 23 w 21"/>
                <a:gd name="T1" fmla="*/ 3 h 41"/>
                <a:gd name="T2" fmla="*/ 16 w 21"/>
                <a:gd name="T3" fmla="*/ 46 h 41"/>
                <a:gd name="T4" fmla="*/ 0 w 21"/>
                <a:gd name="T5" fmla="*/ 44 h 41"/>
                <a:gd name="T6" fmla="*/ 7 w 21"/>
                <a:gd name="T7" fmla="*/ 0 h 41"/>
                <a:gd name="T8" fmla="*/ 23 w 21"/>
                <a:gd name="T9" fmla="*/ 3 h 41"/>
                <a:gd name="T10" fmla="*/ 0 60000 65536"/>
                <a:gd name="T11" fmla="*/ 0 60000 65536"/>
                <a:gd name="T12" fmla="*/ 0 60000 65536"/>
                <a:gd name="T13" fmla="*/ 0 60000 65536"/>
                <a:gd name="T14" fmla="*/ 0 60000 65536"/>
                <a:gd name="T15" fmla="*/ 0 w 21"/>
                <a:gd name="T16" fmla="*/ 0 h 41"/>
                <a:gd name="T17" fmla="*/ 21 w 21"/>
                <a:gd name="T18" fmla="*/ 41 h 41"/>
              </a:gdLst>
              <a:ahLst/>
              <a:cxnLst>
                <a:cxn ang="T10">
                  <a:pos x="T0" y="T1"/>
                </a:cxn>
                <a:cxn ang="T11">
                  <a:pos x="T2" y="T3"/>
                </a:cxn>
                <a:cxn ang="T12">
                  <a:pos x="T4" y="T5"/>
                </a:cxn>
                <a:cxn ang="T13">
                  <a:pos x="T6" y="T7"/>
                </a:cxn>
                <a:cxn ang="T14">
                  <a:pos x="T8" y="T9"/>
                </a:cxn>
              </a:cxnLst>
              <a:rect l="T15" t="T16" r="T17" b="T18"/>
              <a:pathLst>
                <a:path w="21" h="41">
                  <a:moveTo>
                    <a:pt x="20" y="3"/>
                  </a:moveTo>
                  <a:lnTo>
                    <a:pt x="14" y="40"/>
                  </a:lnTo>
                  <a:lnTo>
                    <a:pt x="0" y="38"/>
                  </a:lnTo>
                  <a:lnTo>
                    <a:pt x="6" y="0"/>
                  </a:lnTo>
                  <a:lnTo>
                    <a:pt x="20" y="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43" name="Freeform 191"/>
            <p:cNvSpPr>
              <a:spLocks/>
            </p:cNvSpPr>
            <p:nvPr/>
          </p:nvSpPr>
          <p:spPr bwMode="auto">
            <a:xfrm>
              <a:off x="1287" y="2625"/>
              <a:ext cx="20" cy="46"/>
            </a:xfrm>
            <a:custGeom>
              <a:avLst/>
              <a:gdLst>
                <a:gd name="T0" fmla="*/ 19 w 18"/>
                <a:gd name="T1" fmla="*/ 2 h 40"/>
                <a:gd name="T2" fmla="*/ 16 w 18"/>
                <a:gd name="T3" fmla="*/ 45 h 40"/>
                <a:gd name="T4" fmla="*/ 0 w 18"/>
                <a:gd name="T5" fmla="*/ 45 h 40"/>
                <a:gd name="T6" fmla="*/ 3 w 18"/>
                <a:gd name="T7" fmla="*/ 0 h 40"/>
                <a:gd name="T8" fmla="*/ 19 w 18"/>
                <a:gd name="T9" fmla="*/ 2 h 40"/>
                <a:gd name="T10" fmla="*/ 0 60000 65536"/>
                <a:gd name="T11" fmla="*/ 0 60000 65536"/>
                <a:gd name="T12" fmla="*/ 0 60000 65536"/>
                <a:gd name="T13" fmla="*/ 0 60000 65536"/>
                <a:gd name="T14" fmla="*/ 0 60000 65536"/>
                <a:gd name="T15" fmla="*/ 0 w 18"/>
                <a:gd name="T16" fmla="*/ 0 h 40"/>
                <a:gd name="T17" fmla="*/ 18 w 18"/>
                <a:gd name="T18" fmla="*/ 40 h 40"/>
              </a:gdLst>
              <a:ahLst/>
              <a:cxnLst>
                <a:cxn ang="T10">
                  <a:pos x="T0" y="T1"/>
                </a:cxn>
                <a:cxn ang="T11">
                  <a:pos x="T2" y="T3"/>
                </a:cxn>
                <a:cxn ang="T12">
                  <a:pos x="T4" y="T5"/>
                </a:cxn>
                <a:cxn ang="T13">
                  <a:pos x="T6" y="T7"/>
                </a:cxn>
                <a:cxn ang="T14">
                  <a:pos x="T8" y="T9"/>
                </a:cxn>
              </a:cxnLst>
              <a:rect l="T15" t="T16" r="T17" b="T18"/>
              <a:pathLst>
                <a:path w="18" h="40">
                  <a:moveTo>
                    <a:pt x="17" y="2"/>
                  </a:moveTo>
                  <a:lnTo>
                    <a:pt x="14" y="39"/>
                  </a:lnTo>
                  <a:lnTo>
                    <a:pt x="0" y="39"/>
                  </a:lnTo>
                  <a:lnTo>
                    <a:pt x="3" y="0"/>
                  </a:lnTo>
                  <a:lnTo>
                    <a:pt x="17"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44" name="Freeform 192"/>
            <p:cNvSpPr>
              <a:spLocks/>
            </p:cNvSpPr>
            <p:nvPr/>
          </p:nvSpPr>
          <p:spPr bwMode="auto">
            <a:xfrm>
              <a:off x="1286" y="2670"/>
              <a:ext cx="19" cy="45"/>
            </a:xfrm>
            <a:custGeom>
              <a:avLst/>
              <a:gdLst>
                <a:gd name="T0" fmla="*/ 18 w 17"/>
                <a:gd name="T1" fmla="*/ 0 h 39"/>
                <a:gd name="T2" fmla="*/ 15 w 17"/>
                <a:gd name="T3" fmla="*/ 44 h 39"/>
                <a:gd name="T4" fmla="*/ 0 w 17"/>
                <a:gd name="T5" fmla="*/ 43 h 39"/>
                <a:gd name="T6" fmla="*/ 1 w 17"/>
                <a:gd name="T7" fmla="*/ 0 h 39"/>
                <a:gd name="T8" fmla="*/ 18 w 17"/>
                <a:gd name="T9" fmla="*/ 0 h 39"/>
                <a:gd name="T10" fmla="*/ 0 60000 65536"/>
                <a:gd name="T11" fmla="*/ 0 60000 65536"/>
                <a:gd name="T12" fmla="*/ 0 60000 65536"/>
                <a:gd name="T13" fmla="*/ 0 60000 65536"/>
                <a:gd name="T14" fmla="*/ 0 60000 65536"/>
                <a:gd name="T15" fmla="*/ 0 w 17"/>
                <a:gd name="T16" fmla="*/ 0 h 39"/>
                <a:gd name="T17" fmla="*/ 17 w 17"/>
                <a:gd name="T18" fmla="*/ 39 h 39"/>
              </a:gdLst>
              <a:ahLst/>
              <a:cxnLst>
                <a:cxn ang="T10">
                  <a:pos x="T0" y="T1"/>
                </a:cxn>
                <a:cxn ang="T11">
                  <a:pos x="T2" y="T3"/>
                </a:cxn>
                <a:cxn ang="T12">
                  <a:pos x="T4" y="T5"/>
                </a:cxn>
                <a:cxn ang="T13">
                  <a:pos x="T6" y="T7"/>
                </a:cxn>
                <a:cxn ang="T14">
                  <a:pos x="T8" y="T9"/>
                </a:cxn>
              </a:cxnLst>
              <a:rect l="T15" t="T16" r="T17" b="T18"/>
              <a:pathLst>
                <a:path w="17" h="39">
                  <a:moveTo>
                    <a:pt x="16" y="0"/>
                  </a:moveTo>
                  <a:lnTo>
                    <a:pt x="13" y="38"/>
                  </a:lnTo>
                  <a:lnTo>
                    <a:pt x="0" y="37"/>
                  </a:lnTo>
                  <a:lnTo>
                    <a:pt x="1" y="0"/>
                  </a:lnTo>
                  <a:lnTo>
                    <a:pt x="16"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45" name="Freeform 193"/>
            <p:cNvSpPr>
              <a:spLocks/>
            </p:cNvSpPr>
            <p:nvPr/>
          </p:nvSpPr>
          <p:spPr bwMode="auto">
            <a:xfrm>
              <a:off x="2523" y="2705"/>
              <a:ext cx="445" cy="20"/>
            </a:xfrm>
            <a:custGeom>
              <a:avLst/>
              <a:gdLst>
                <a:gd name="T0" fmla="*/ 0 w 392"/>
                <a:gd name="T1" fmla="*/ 0 h 17"/>
                <a:gd name="T2" fmla="*/ 443 w 392"/>
                <a:gd name="T3" fmla="*/ 0 h 17"/>
                <a:gd name="T4" fmla="*/ 444 w 392"/>
                <a:gd name="T5" fmla="*/ 19 h 17"/>
                <a:gd name="T6" fmla="*/ 0 w 392"/>
                <a:gd name="T7" fmla="*/ 19 h 17"/>
                <a:gd name="T8" fmla="*/ 0 w 392"/>
                <a:gd name="T9" fmla="*/ 0 h 17"/>
                <a:gd name="T10" fmla="*/ 0 60000 65536"/>
                <a:gd name="T11" fmla="*/ 0 60000 65536"/>
                <a:gd name="T12" fmla="*/ 0 60000 65536"/>
                <a:gd name="T13" fmla="*/ 0 60000 65536"/>
                <a:gd name="T14" fmla="*/ 0 60000 65536"/>
                <a:gd name="T15" fmla="*/ 0 w 392"/>
                <a:gd name="T16" fmla="*/ 0 h 17"/>
                <a:gd name="T17" fmla="*/ 392 w 392"/>
                <a:gd name="T18" fmla="*/ 17 h 17"/>
              </a:gdLst>
              <a:ahLst/>
              <a:cxnLst>
                <a:cxn ang="T10">
                  <a:pos x="T0" y="T1"/>
                </a:cxn>
                <a:cxn ang="T11">
                  <a:pos x="T2" y="T3"/>
                </a:cxn>
                <a:cxn ang="T12">
                  <a:pos x="T4" y="T5"/>
                </a:cxn>
                <a:cxn ang="T13">
                  <a:pos x="T6" y="T7"/>
                </a:cxn>
                <a:cxn ang="T14">
                  <a:pos x="T8" y="T9"/>
                </a:cxn>
              </a:cxnLst>
              <a:rect l="T15" t="T16" r="T17" b="T18"/>
              <a:pathLst>
                <a:path w="392" h="17">
                  <a:moveTo>
                    <a:pt x="0" y="0"/>
                  </a:moveTo>
                  <a:lnTo>
                    <a:pt x="390" y="0"/>
                  </a:lnTo>
                  <a:lnTo>
                    <a:pt x="391" y="16"/>
                  </a:lnTo>
                  <a:lnTo>
                    <a:pt x="0" y="16"/>
                  </a:lnTo>
                  <a:lnTo>
                    <a:pt x="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46" name="Freeform 194"/>
            <p:cNvSpPr>
              <a:spLocks/>
            </p:cNvSpPr>
            <p:nvPr/>
          </p:nvSpPr>
          <p:spPr bwMode="auto">
            <a:xfrm>
              <a:off x="2965" y="2685"/>
              <a:ext cx="136" cy="36"/>
            </a:xfrm>
            <a:custGeom>
              <a:avLst/>
              <a:gdLst>
                <a:gd name="T0" fmla="*/ 0 w 120"/>
                <a:gd name="T1" fmla="*/ 20 h 32"/>
                <a:gd name="T2" fmla="*/ 131 w 120"/>
                <a:gd name="T3" fmla="*/ 0 h 32"/>
                <a:gd name="T4" fmla="*/ 135 w 120"/>
                <a:gd name="T5" fmla="*/ 15 h 32"/>
                <a:gd name="T6" fmla="*/ 1 w 120"/>
                <a:gd name="T7" fmla="*/ 35 h 32"/>
                <a:gd name="T8" fmla="*/ 0 w 120"/>
                <a:gd name="T9" fmla="*/ 20 h 32"/>
                <a:gd name="T10" fmla="*/ 0 60000 65536"/>
                <a:gd name="T11" fmla="*/ 0 60000 65536"/>
                <a:gd name="T12" fmla="*/ 0 60000 65536"/>
                <a:gd name="T13" fmla="*/ 0 60000 65536"/>
                <a:gd name="T14" fmla="*/ 0 60000 65536"/>
                <a:gd name="T15" fmla="*/ 0 w 120"/>
                <a:gd name="T16" fmla="*/ 0 h 32"/>
                <a:gd name="T17" fmla="*/ 120 w 120"/>
                <a:gd name="T18" fmla="*/ 32 h 32"/>
              </a:gdLst>
              <a:ahLst/>
              <a:cxnLst>
                <a:cxn ang="T10">
                  <a:pos x="T0" y="T1"/>
                </a:cxn>
                <a:cxn ang="T11">
                  <a:pos x="T2" y="T3"/>
                </a:cxn>
                <a:cxn ang="T12">
                  <a:pos x="T4" y="T5"/>
                </a:cxn>
                <a:cxn ang="T13">
                  <a:pos x="T6" y="T7"/>
                </a:cxn>
                <a:cxn ang="T14">
                  <a:pos x="T8" y="T9"/>
                </a:cxn>
              </a:cxnLst>
              <a:rect l="T15" t="T16" r="T17" b="T18"/>
              <a:pathLst>
                <a:path w="120" h="32">
                  <a:moveTo>
                    <a:pt x="0" y="18"/>
                  </a:moveTo>
                  <a:lnTo>
                    <a:pt x="116" y="0"/>
                  </a:lnTo>
                  <a:lnTo>
                    <a:pt x="119" y="13"/>
                  </a:lnTo>
                  <a:lnTo>
                    <a:pt x="1" y="31"/>
                  </a:lnTo>
                  <a:lnTo>
                    <a:pt x="0" y="1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47" name="Freeform 195"/>
            <p:cNvSpPr>
              <a:spLocks/>
            </p:cNvSpPr>
            <p:nvPr/>
          </p:nvSpPr>
          <p:spPr bwMode="auto">
            <a:xfrm>
              <a:off x="3097" y="2659"/>
              <a:ext cx="89" cy="42"/>
            </a:xfrm>
            <a:custGeom>
              <a:avLst/>
              <a:gdLst>
                <a:gd name="T0" fmla="*/ 0 w 79"/>
                <a:gd name="T1" fmla="*/ 26 h 36"/>
                <a:gd name="T2" fmla="*/ 83 w 79"/>
                <a:gd name="T3" fmla="*/ 0 h 36"/>
                <a:gd name="T4" fmla="*/ 88 w 79"/>
                <a:gd name="T5" fmla="*/ 14 h 36"/>
                <a:gd name="T6" fmla="*/ 3 w 79"/>
                <a:gd name="T7" fmla="*/ 41 h 36"/>
                <a:gd name="T8" fmla="*/ 0 w 79"/>
                <a:gd name="T9" fmla="*/ 26 h 36"/>
                <a:gd name="T10" fmla="*/ 0 60000 65536"/>
                <a:gd name="T11" fmla="*/ 0 60000 65536"/>
                <a:gd name="T12" fmla="*/ 0 60000 65536"/>
                <a:gd name="T13" fmla="*/ 0 60000 65536"/>
                <a:gd name="T14" fmla="*/ 0 60000 65536"/>
                <a:gd name="T15" fmla="*/ 0 w 79"/>
                <a:gd name="T16" fmla="*/ 0 h 36"/>
                <a:gd name="T17" fmla="*/ 79 w 79"/>
                <a:gd name="T18" fmla="*/ 36 h 36"/>
              </a:gdLst>
              <a:ahLst/>
              <a:cxnLst>
                <a:cxn ang="T10">
                  <a:pos x="T0" y="T1"/>
                </a:cxn>
                <a:cxn ang="T11">
                  <a:pos x="T2" y="T3"/>
                </a:cxn>
                <a:cxn ang="T12">
                  <a:pos x="T4" y="T5"/>
                </a:cxn>
                <a:cxn ang="T13">
                  <a:pos x="T6" y="T7"/>
                </a:cxn>
                <a:cxn ang="T14">
                  <a:pos x="T8" y="T9"/>
                </a:cxn>
              </a:cxnLst>
              <a:rect l="T15" t="T16" r="T17" b="T18"/>
              <a:pathLst>
                <a:path w="79" h="36">
                  <a:moveTo>
                    <a:pt x="0" y="22"/>
                  </a:moveTo>
                  <a:lnTo>
                    <a:pt x="74" y="0"/>
                  </a:lnTo>
                  <a:lnTo>
                    <a:pt x="78" y="12"/>
                  </a:lnTo>
                  <a:lnTo>
                    <a:pt x="3" y="35"/>
                  </a:lnTo>
                  <a:lnTo>
                    <a:pt x="0" y="2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48" name="Freeform 196"/>
            <p:cNvSpPr>
              <a:spLocks/>
            </p:cNvSpPr>
            <p:nvPr/>
          </p:nvSpPr>
          <p:spPr bwMode="auto">
            <a:xfrm>
              <a:off x="3181" y="2629"/>
              <a:ext cx="65" cy="45"/>
            </a:xfrm>
            <a:custGeom>
              <a:avLst/>
              <a:gdLst>
                <a:gd name="T0" fmla="*/ 0 w 58"/>
                <a:gd name="T1" fmla="*/ 30 h 39"/>
                <a:gd name="T2" fmla="*/ 56 w 58"/>
                <a:gd name="T3" fmla="*/ 0 h 39"/>
                <a:gd name="T4" fmla="*/ 64 w 58"/>
                <a:gd name="T5" fmla="*/ 13 h 39"/>
                <a:gd name="T6" fmla="*/ 4 w 58"/>
                <a:gd name="T7" fmla="*/ 44 h 39"/>
                <a:gd name="T8" fmla="*/ 0 w 58"/>
                <a:gd name="T9" fmla="*/ 30 h 39"/>
                <a:gd name="T10" fmla="*/ 0 60000 65536"/>
                <a:gd name="T11" fmla="*/ 0 60000 65536"/>
                <a:gd name="T12" fmla="*/ 0 60000 65536"/>
                <a:gd name="T13" fmla="*/ 0 60000 65536"/>
                <a:gd name="T14" fmla="*/ 0 60000 65536"/>
                <a:gd name="T15" fmla="*/ 0 w 58"/>
                <a:gd name="T16" fmla="*/ 0 h 39"/>
                <a:gd name="T17" fmla="*/ 58 w 58"/>
                <a:gd name="T18" fmla="*/ 39 h 39"/>
              </a:gdLst>
              <a:ahLst/>
              <a:cxnLst>
                <a:cxn ang="T10">
                  <a:pos x="T0" y="T1"/>
                </a:cxn>
                <a:cxn ang="T11">
                  <a:pos x="T2" y="T3"/>
                </a:cxn>
                <a:cxn ang="T12">
                  <a:pos x="T4" y="T5"/>
                </a:cxn>
                <a:cxn ang="T13">
                  <a:pos x="T6" y="T7"/>
                </a:cxn>
                <a:cxn ang="T14">
                  <a:pos x="T8" y="T9"/>
                </a:cxn>
              </a:cxnLst>
              <a:rect l="T15" t="T16" r="T17" b="T18"/>
              <a:pathLst>
                <a:path w="58" h="39">
                  <a:moveTo>
                    <a:pt x="0" y="26"/>
                  </a:moveTo>
                  <a:lnTo>
                    <a:pt x="50" y="0"/>
                  </a:lnTo>
                  <a:lnTo>
                    <a:pt x="57" y="11"/>
                  </a:lnTo>
                  <a:lnTo>
                    <a:pt x="4" y="38"/>
                  </a:lnTo>
                  <a:lnTo>
                    <a:pt x="0" y="2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49" name="Freeform 197"/>
            <p:cNvSpPr>
              <a:spLocks/>
            </p:cNvSpPr>
            <p:nvPr/>
          </p:nvSpPr>
          <p:spPr bwMode="auto">
            <a:xfrm>
              <a:off x="3237" y="2599"/>
              <a:ext cx="50" cy="44"/>
            </a:xfrm>
            <a:custGeom>
              <a:avLst/>
              <a:gdLst>
                <a:gd name="T0" fmla="*/ 0 w 44"/>
                <a:gd name="T1" fmla="*/ 30 h 38"/>
                <a:gd name="T2" fmla="*/ 39 w 44"/>
                <a:gd name="T3" fmla="*/ 0 h 38"/>
                <a:gd name="T4" fmla="*/ 49 w 44"/>
                <a:gd name="T5" fmla="*/ 10 h 38"/>
                <a:gd name="T6" fmla="*/ 8 w 44"/>
                <a:gd name="T7" fmla="*/ 43 h 38"/>
                <a:gd name="T8" fmla="*/ 0 w 44"/>
                <a:gd name="T9" fmla="*/ 30 h 38"/>
                <a:gd name="T10" fmla="*/ 0 60000 65536"/>
                <a:gd name="T11" fmla="*/ 0 60000 65536"/>
                <a:gd name="T12" fmla="*/ 0 60000 65536"/>
                <a:gd name="T13" fmla="*/ 0 60000 65536"/>
                <a:gd name="T14" fmla="*/ 0 60000 65536"/>
                <a:gd name="T15" fmla="*/ 0 w 44"/>
                <a:gd name="T16" fmla="*/ 0 h 38"/>
                <a:gd name="T17" fmla="*/ 44 w 44"/>
                <a:gd name="T18" fmla="*/ 38 h 38"/>
              </a:gdLst>
              <a:ahLst/>
              <a:cxnLst>
                <a:cxn ang="T10">
                  <a:pos x="T0" y="T1"/>
                </a:cxn>
                <a:cxn ang="T11">
                  <a:pos x="T2" y="T3"/>
                </a:cxn>
                <a:cxn ang="T12">
                  <a:pos x="T4" y="T5"/>
                </a:cxn>
                <a:cxn ang="T13">
                  <a:pos x="T6" y="T7"/>
                </a:cxn>
                <a:cxn ang="T14">
                  <a:pos x="T8" y="T9"/>
                </a:cxn>
              </a:cxnLst>
              <a:rect l="T15" t="T16" r="T17" b="T18"/>
              <a:pathLst>
                <a:path w="44" h="38">
                  <a:moveTo>
                    <a:pt x="0" y="26"/>
                  </a:moveTo>
                  <a:lnTo>
                    <a:pt x="34" y="0"/>
                  </a:lnTo>
                  <a:lnTo>
                    <a:pt x="43" y="9"/>
                  </a:lnTo>
                  <a:lnTo>
                    <a:pt x="7" y="37"/>
                  </a:lnTo>
                  <a:lnTo>
                    <a:pt x="0" y="2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50" name="Freeform 198"/>
            <p:cNvSpPr>
              <a:spLocks/>
            </p:cNvSpPr>
            <p:nvPr/>
          </p:nvSpPr>
          <p:spPr bwMode="auto">
            <a:xfrm>
              <a:off x="3276" y="2567"/>
              <a:ext cx="42" cy="44"/>
            </a:xfrm>
            <a:custGeom>
              <a:avLst/>
              <a:gdLst>
                <a:gd name="T0" fmla="*/ 0 w 37"/>
                <a:gd name="T1" fmla="*/ 32 h 38"/>
                <a:gd name="T2" fmla="*/ 27 w 37"/>
                <a:gd name="T3" fmla="*/ 0 h 38"/>
                <a:gd name="T4" fmla="*/ 41 w 37"/>
                <a:gd name="T5" fmla="*/ 9 h 38"/>
                <a:gd name="T6" fmla="*/ 10 w 37"/>
                <a:gd name="T7" fmla="*/ 43 h 38"/>
                <a:gd name="T8" fmla="*/ 0 w 37"/>
                <a:gd name="T9" fmla="*/ 32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0" y="28"/>
                  </a:moveTo>
                  <a:lnTo>
                    <a:pt x="24" y="0"/>
                  </a:lnTo>
                  <a:lnTo>
                    <a:pt x="36" y="8"/>
                  </a:lnTo>
                  <a:lnTo>
                    <a:pt x="9" y="37"/>
                  </a:lnTo>
                  <a:lnTo>
                    <a:pt x="0" y="2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51" name="Freeform 199"/>
            <p:cNvSpPr>
              <a:spLocks/>
            </p:cNvSpPr>
            <p:nvPr/>
          </p:nvSpPr>
          <p:spPr bwMode="auto">
            <a:xfrm>
              <a:off x="3303" y="2535"/>
              <a:ext cx="33" cy="42"/>
            </a:xfrm>
            <a:custGeom>
              <a:avLst/>
              <a:gdLst>
                <a:gd name="T0" fmla="*/ 0 w 29"/>
                <a:gd name="T1" fmla="*/ 32 h 37"/>
                <a:gd name="T2" fmla="*/ 18 w 29"/>
                <a:gd name="T3" fmla="*/ 0 h 37"/>
                <a:gd name="T4" fmla="*/ 32 w 29"/>
                <a:gd name="T5" fmla="*/ 7 h 37"/>
                <a:gd name="T6" fmla="*/ 14 w 29"/>
                <a:gd name="T7" fmla="*/ 41 h 37"/>
                <a:gd name="T8" fmla="*/ 0 w 29"/>
                <a:gd name="T9" fmla="*/ 32 h 37"/>
                <a:gd name="T10" fmla="*/ 0 60000 65536"/>
                <a:gd name="T11" fmla="*/ 0 60000 65536"/>
                <a:gd name="T12" fmla="*/ 0 60000 65536"/>
                <a:gd name="T13" fmla="*/ 0 60000 65536"/>
                <a:gd name="T14" fmla="*/ 0 60000 65536"/>
                <a:gd name="T15" fmla="*/ 0 w 29"/>
                <a:gd name="T16" fmla="*/ 0 h 37"/>
                <a:gd name="T17" fmla="*/ 29 w 29"/>
                <a:gd name="T18" fmla="*/ 37 h 37"/>
              </a:gdLst>
              <a:ahLst/>
              <a:cxnLst>
                <a:cxn ang="T10">
                  <a:pos x="T0" y="T1"/>
                </a:cxn>
                <a:cxn ang="T11">
                  <a:pos x="T2" y="T3"/>
                </a:cxn>
                <a:cxn ang="T12">
                  <a:pos x="T4" y="T5"/>
                </a:cxn>
                <a:cxn ang="T13">
                  <a:pos x="T6" y="T7"/>
                </a:cxn>
                <a:cxn ang="T14">
                  <a:pos x="T8" y="T9"/>
                </a:cxn>
              </a:cxnLst>
              <a:rect l="T15" t="T16" r="T17" b="T18"/>
              <a:pathLst>
                <a:path w="29" h="37">
                  <a:moveTo>
                    <a:pt x="0" y="28"/>
                  </a:moveTo>
                  <a:lnTo>
                    <a:pt x="16" y="0"/>
                  </a:lnTo>
                  <a:lnTo>
                    <a:pt x="28" y="6"/>
                  </a:lnTo>
                  <a:lnTo>
                    <a:pt x="12" y="36"/>
                  </a:lnTo>
                  <a:lnTo>
                    <a:pt x="0" y="2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52" name="Freeform 200"/>
            <p:cNvSpPr>
              <a:spLocks/>
            </p:cNvSpPr>
            <p:nvPr/>
          </p:nvSpPr>
          <p:spPr bwMode="auto">
            <a:xfrm>
              <a:off x="3321" y="2504"/>
              <a:ext cx="28" cy="39"/>
            </a:xfrm>
            <a:custGeom>
              <a:avLst/>
              <a:gdLst>
                <a:gd name="T0" fmla="*/ 0 w 25"/>
                <a:gd name="T1" fmla="*/ 31 h 34"/>
                <a:gd name="T2" fmla="*/ 12 w 25"/>
                <a:gd name="T3" fmla="*/ 0 h 34"/>
                <a:gd name="T4" fmla="*/ 27 w 25"/>
                <a:gd name="T5" fmla="*/ 3 h 34"/>
                <a:gd name="T6" fmla="*/ 13 w 25"/>
                <a:gd name="T7" fmla="*/ 38 h 34"/>
                <a:gd name="T8" fmla="*/ 0 w 25"/>
                <a:gd name="T9" fmla="*/ 31 h 34"/>
                <a:gd name="T10" fmla="*/ 0 60000 65536"/>
                <a:gd name="T11" fmla="*/ 0 60000 65536"/>
                <a:gd name="T12" fmla="*/ 0 60000 65536"/>
                <a:gd name="T13" fmla="*/ 0 60000 65536"/>
                <a:gd name="T14" fmla="*/ 0 60000 65536"/>
                <a:gd name="T15" fmla="*/ 0 w 25"/>
                <a:gd name="T16" fmla="*/ 0 h 34"/>
                <a:gd name="T17" fmla="*/ 25 w 25"/>
                <a:gd name="T18" fmla="*/ 34 h 34"/>
              </a:gdLst>
              <a:ahLst/>
              <a:cxnLst>
                <a:cxn ang="T10">
                  <a:pos x="T0" y="T1"/>
                </a:cxn>
                <a:cxn ang="T11">
                  <a:pos x="T2" y="T3"/>
                </a:cxn>
                <a:cxn ang="T12">
                  <a:pos x="T4" y="T5"/>
                </a:cxn>
                <a:cxn ang="T13">
                  <a:pos x="T6" y="T7"/>
                </a:cxn>
                <a:cxn ang="T14">
                  <a:pos x="T8" y="T9"/>
                </a:cxn>
              </a:cxnLst>
              <a:rect l="T15" t="T16" r="T17" b="T18"/>
              <a:pathLst>
                <a:path w="25" h="34">
                  <a:moveTo>
                    <a:pt x="0" y="27"/>
                  </a:moveTo>
                  <a:lnTo>
                    <a:pt x="11" y="0"/>
                  </a:lnTo>
                  <a:lnTo>
                    <a:pt x="24" y="3"/>
                  </a:lnTo>
                  <a:lnTo>
                    <a:pt x="12" y="33"/>
                  </a:lnTo>
                  <a:lnTo>
                    <a:pt x="0" y="2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53" name="Freeform 201"/>
            <p:cNvSpPr>
              <a:spLocks/>
            </p:cNvSpPr>
            <p:nvPr/>
          </p:nvSpPr>
          <p:spPr bwMode="auto">
            <a:xfrm>
              <a:off x="3334" y="2471"/>
              <a:ext cx="21" cy="37"/>
            </a:xfrm>
            <a:custGeom>
              <a:avLst/>
              <a:gdLst>
                <a:gd name="T0" fmla="*/ 0 w 19"/>
                <a:gd name="T1" fmla="*/ 32 h 32"/>
                <a:gd name="T2" fmla="*/ 6 w 19"/>
                <a:gd name="T3" fmla="*/ 0 h 32"/>
                <a:gd name="T4" fmla="*/ 20 w 19"/>
                <a:gd name="T5" fmla="*/ 2 h 32"/>
                <a:gd name="T6" fmla="*/ 14 w 19"/>
                <a:gd name="T7" fmla="*/ 36 h 32"/>
                <a:gd name="T8" fmla="*/ 0 w 19"/>
                <a:gd name="T9" fmla="*/ 32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0" y="28"/>
                  </a:moveTo>
                  <a:lnTo>
                    <a:pt x="5" y="0"/>
                  </a:lnTo>
                  <a:lnTo>
                    <a:pt x="18" y="2"/>
                  </a:lnTo>
                  <a:lnTo>
                    <a:pt x="13" y="31"/>
                  </a:lnTo>
                  <a:lnTo>
                    <a:pt x="0" y="2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54" name="Freeform 202"/>
            <p:cNvSpPr>
              <a:spLocks/>
            </p:cNvSpPr>
            <p:nvPr/>
          </p:nvSpPr>
          <p:spPr bwMode="auto">
            <a:xfrm>
              <a:off x="3339" y="2440"/>
              <a:ext cx="19" cy="35"/>
            </a:xfrm>
            <a:custGeom>
              <a:avLst/>
              <a:gdLst>
                <a:gd name="T0" fmla="*/ 0 w 17"/>
                <a:gd name="T1" fmla="*/ 32 h 30"/>
                <a:gd name="T2" fmla="*/ 0 w 17"/>
                <a:gd name="T3" fmla="*/ 0 h 30"/>
                <a:gd name="T4" fmla="*/ 18 w 17"/>
                <a:gd name="T5" fmla="*/ 0 h 30"/>
                <a:gd name="T6" fmla="*/ 18 w 17"/>
                <a:gd name="T7" fmla="*/ 34 h 30"/>
                <a:gd name="T8" fmla="*/ 0 w 17"/>
                <a:gd name="T9" fmla="*/ 32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0" y="27"/>
                  </a:moveTo>
                  <a:lnTo>
                    <a:pt x="0" y="0"/>
                  </a:lnTo>
                  <a:lnTo>
                    <a:pt x="16" y="0"/>
                  </a:lnTo>
                  <a:lnTo>
                    <a:pt x="16" y="29"/>
                  </a:lnTo>
                  <a:lnTo>
                    <a:pt x="0" y="2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55" name="Freeform 203"/>
            <p:cNvSpPr>
              <a:spLocks/>
            </p:cNvSpPr>
            <p:nvPr/>
          </p:nvSpPr>
          <p:spPr bwMode="auto">
            <a:xfrm>
              <a:off x="3336" y="2408"/>
              <a:ext cx="19" cy="33"/>
            </a:xfrm>
            <a:custGeom>
              <a:avLst/>
              <a:gdLst>
                <a:gd name="T0" fmla="*/ 3 w 17"/>
                <a:gd name="T1" fmla="*/ 32 h 29"/>
                <a:gd name="T2" fmla="*/ 0 w 17"/>
                <a:gd name="T3" fmla="*/ 2 h 29"/>
                <a:gd name="T4" fmla="*/ 16 w 17"/>
                <a:gd name="T5" fmla="*/ 0 h 29"/>
                <a:gd name="T6" fmla="*/ 18 w 17"/>
                <a:gd name="T7" fmla="*/ 32 h 29"/>
                <a:gd name="T8" fmla="*/ 3 w 17"/>
                <a:gd name="T9" fmla="*/ 32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3" y="28"/>
                  </a:moveTo>
                  <a:lnTo>
                    <a:pt x="0" y="2"/>
                  </a:lnTo>
                  <a:lnTo>
                    <a:pt x="14" y="0"/>
                  </a:lnTo>
                  <a:lnTo>
                    <a:pt x="16" y="28"/>
                  </a:lnTo>
                  <a:lnTo>
                    <a:pt x="3" y="2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56" name="Freeform 204"/>
            <p:cNvSpPr>
              <a:spLocks/>
            </p:cNvSpPr>
            <p:nvPr/>
          </p:nvSpPr>
          <p:spPr bwMode="auto">
            <a:xfrm>
              <a:off x="3330" y="2377"/>
              <a:ext cx="23" cy="34"/>
            </a:xfrm>
            <a:custGeom>
              <a:avLst/>
              <a:gdLst>
                <a:gd name="T0" fmla="*/ 6 w 20"/>
                <a:gd name="T1" fmla="*/ 33 h 30"/>
                <a:gd name="T2" fmla="*/ 0 w 20"/>
                <a:gd name="T3" fmla="*/ 5 h 30"/>
                <a:gd name="T4" fmla="*/ 14 w 20"/>
                <a:gd name="T5" fmla="*/ 0 h 30"/>
                <a:gd name="T6" fmla="*/ 22 w 20"/>
                <a:gd name="T7" fmla="*/ 31 h 30"/>
                <a:gd name="T8" fmla="*/ 6 w 20"/>
                <a:gd name="T9" fmla="*/ 33 h 30"/>
                <a:gd name="T10" fmla="*/ 0 60000 65536"/>
                <a:gd name="T11" fmla="*/ 0 60000 65536"/>
                <a:gd name="T12" fmla="*/ 0 60000 65536"/>
                <a:gd name="T13" fmla="*/ 0 60000 65536"/>
                <a:gd name="T14" fmla="*/ 0 60000 65536"/>
                <a:gd name="T15" fmla="*/ 0 w 20"/>
                <a:gd name="T16" fmla="*/ 0 h 30"/>
                <a:gd name="T17" fmla="*/ 20 w 20"/>
                <a:gd name="T18" fmla="*/ 30 h 30"/>
              </a:gdLst>
              <a:ahLst/>
              <a:cxnLst>
                <a:cxn ang="T10">
                  <a:pos x="T0" y="T1"/>
                </a:cxn>
                <a:cxn ang="T11">
                  <a:pos x="T2" y="T3"/>
                </a:cxn>
                <a:cxn ang="T12">
                  <a:pos x="T4" y="T5"/>
                </a:cxn>
                <a:cxn ang="T13">
                  <a:pos x="T6" y="T7"/>
                </a:cxn>
                <a:cxn ang="T14">
                  <a:pos x="T8" y="T9"/>
                </a:cxn>
              </a:cxnLst>
              <a:rect l="T15" t="T16" r="T17" b="T18"/>
              <a:pathLst>
                <a:path w="20" h="30">
                  <a:moveTo>
                    <a:pt x="5" y="29"/>
                  </a:moveTo>
                  <a:lnTo>
                    <a:pt x="0" y="4"/>
                  </a:lnTo>
                  <a:lnTo>
                    <a:pt x="12" y="0"/>
                  </a:lnTo>
                  <a:lnTo>
                    <a:pt x="19" y="27"/>
                  </a:lnTo>
                  <a:lnTo>
                    <a:pt x="5" y="2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57" name="Freeform 205"/>
            <p:cNvSpPr>
              <a:spLocks/>
            </p:cNvSpPr>
            <p:nvPr/>
          </p:nvSpPr>
          <p:spPr bwMode="auto">
            <a:xfrm>
              <a:off x="3319" y="2346"/>
              <a:ext cx="26" cy="37"/>
            </a:xfrm>
            <a:custGeom>
              <a:avLst/>
              <a:gdLst>
                <a:gd name="T0" fmla="*/ 11 w 23"/>
                <a:gd name="T1" fmla="*/ 36 h 32"/>
                <a:gd name="T2" fmla="*/ 0 w 23"/>
                <a:gd name="T3" fmla="*/ 7 h 32"/>
                <a:gd name="T4" fmla="*/ 15 w 23"/>
                <a:gd name="T5" fmla="*/ 0 h 32"/>
                <a:gd name="T6" fmla="*/ 25 w 23"/>
                <a:gd name="T7" fmla="*/ 31 h 32"/>
                <a:gd name="T8" fmla="*/ 11 w 23"/>
                <a:gd name="T9" fmla="*/ 36 h 32"/>
                <a:gd name="T10" fmla="*/ 0 60000 65536"/>
                <a:gd name="T11" fmla="*/ 0 60000 65536"/>
                <a:gd name="T12" fmla="*/ 0 60000 65536"/>
                <a:gd name="T13" fmla="*/ 0 60000 65536"/>
                <a:gd name="T14" fmla="*/ 0 60000 65536"/>
                <a:gd name="T15" fmla="*/ 0 w 23"/>
                <a:gd name="T16" fmla="*/ 0 h 32"/>
                <a:gd name="T17" fmla="*/ 23 w 23"/>
                <a:gd name="T18" fmla="*/ 32 h 32"/>
              </a:gdLst>
              <a:ahLst/>
              <a:cxnLst>
                <a:cxn ang="T10">
                  <a:pos x="T0" y="T1"/>
                </a:cxn>
                <a:cxn ang="T11">
                  <a:pos x="T2" y="T3"/>
                </a:cxn>
                <a:cxn ang="T12">
                  <a:pos x="T4" y="T5"/>
                </a:cxn>
                <a:cxn ang="T13">
                  <a:pos x="T6" y="T7"/>
                </a:cxn>
                <a:cxn ang="T14">
                  <a:pos x="T8" y="T9"/>
                </a:cxn>
              </a:cxnLst>
              <a:rect l="T15" t="T16" r="T17" b="T18"/>
              <a:pathLst>
                <a:path w="23" h="32">
                  <a:moveTo>
                    <a:pt x="10" y="31"/>
                  </a:moveTo>
                  <a:lnTo>
                    <a:pt x="0" y="6"/>
                  </a:lnTo>
                  <a:lnTo>
                    <a:pt x="13" y="0"/>
                  </a:lnTo>
                  <a:lnTo>
                    <a:pt x="22" y="27"/>
                  </a:lnTo>
                  <a:lnTo>
                    <a:pt x="10" y="3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58" name="Freeform 206"/>
            <p:cNvSpPr>
              <a:spLocks/>
            </p:cNvSpPr>
            <p:nvPr/>
          </p:nvSpPr>
          <p:spPr bwMode="auto">
            <a:xfrm>
              <a:off x="3305" y="2318"/>
              <a:ext cx="30" cy="36"/>
            </a:xfrm>
            <a:custGeom>
              <a:avLst/>
              <a:gdLst>
                <a:gd name="T0" fmla="*/ 14 w 26"/>
                <a:gd name="T1" fmla="*/ 35 h 31"/>
                <a:gd name="T2" fmla="*/ 0 w 26"/>
                <a:gd name="T3" fmla="*/ 7 h 31"/>
                <a:gd name="T4" fmla="*/ 14 w 26"/>
                <a:gd name="T5" fmla="*/ 0 h 31"/>
                <a:gd name="T6" fmla="*/ 29 w 26"/>
                <a:gd name="T7" fmla="*/ 28 h 31"/>
                <a:gd name="T8" fmla="*/ 14 w 26"/>
                <a:gd name="T9" fmla="*/ 35 h 31"/>
                <a:gd name="T10" fmla="*/ 0 60000 65536"/>
                <a:gd name="T11" fmla="*/ 0 60000 65536"/>
                <a:gd name="T12" fmla="*/ 0 60000 65536"/>
                <a:gd name="T13" fmla="*/ 0 60000 65536"/>
                <a:gd name="T14" fmla="*/ 0 60000 65536"/>
                <a:gd name="T15" fmla="*/ 0 w 26"/>
                <a:gd name="T16" fmla="*/ 0 h 31"/>
                <a:gd name="T17" fmla="*/ 26 w 26"/>
                <a:gd name="T18" fmla="*/ 31 h 31"/>
              </a:gdLst>
              <a:ahLst/>
              <a:cxnLst>
                <a:cxn ang="T10">
                  <a:pos x="T0" y="T1"/>
                </a:cxn>
                <a:cxn ang="T11">
                  <a:pos x="T2" y="T3"/>
                </a:cxn>
                <a:cxn ang="T12">
                  <a:pos x="T4" y="T5"/>
                </a:cxn>
                <a:cxn ang="T13">
                  <a:pos x="T6" y="T7"/>
                </a:cxn>
                <a:cxn ang="T14">
                  <a:pos x="T8" y="T9"/>
                </a:cxn>
              </a:cxnLst>
              <a:rect l="T15" t="T16" r="T17" b="T18"/>
              <a:pathLst>
                <a:path w="26" h="31">
                  <a:moveTo>
                    <a:pt x="12" y="30"/>
                  </a:moveTo>
                  <a:lnTo>
                    <a:pt x="0" y="6"/>
                  </a:lnTo>
                  <a:lnTo>
                    <a:pt x="12" y="0"/>
                  </a:lnTo>
                  <a:lnTo>
                    <a:pt x="25" y="24"/>
                  </a:lnTo>
                  <a:lnTo>
                    <a:pt x="12" y="3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59" name="Freeform 207"/>
            <p:cNvSpPr>
              <a:spLocks/>
            </p:cNvSpPr>
            <p:nvPr/>
          </p:nvSpPr>
          <p:spPr bwMode="auto">
            <a:xfrm>
              <a:off x="3289" y="2290"/>
              <a:ext cx="31" cy="36"/>
            </a:xfrm>
            <a:custGeom>
              <a:avLst/>
              <a:gdLst>
                <a:gd name="T0" fmla="*/ 16 w 27"/>
                <a:gd name="T1" fmla="*/ 35 h 31"/>
                <a:gd name="T2" fmla="*/ 0 w 27"/>
                <a:gd name="T3" fmla="*/ 9 h 31"/>
                <a:gd name="T4" fmla="*/ 14 w 27"/>
                <a:gd name="T5" fmla="*/ 0 h 31"/>
                <a:gd name="T6" fmla="*/ 30 w 27"/>
                <a:gd name="T7" fmla="*/ 28 h 31"/>
                <a:gd name="T8" fmla="*/ 16 w 27"/>
                <a:gd name="T9" fmla="*/ 35 h 31"/>
                <a:gd name="T10" fmla="*/ 0 60000 65536"/>
                <a:gd name="T11" fmla="*/ 0 60000 65536"/>
                <a:gd name="T12" fmla="*/ 0 60000 65536"/>
                <a:gd name="T13" fmla="*/ 0 60000 65536"/>
                <a:gd name="T14" fmla="*/ 0 60000 65536"/>
                <a:gd name="T15" fmla="*/ 0 w 27"/>
                <a:gd name="T16" fmla="*/ 0 h 31"/>
                <a:gd name="T17" fmla="*/ 27 w 27"/>
                <a:gd name="T18" fmla="*/ 31 h 31"/>
              </a:gdLst>
              <a:ahLst/>
              <a:cxnLst>
                <a:cxn ang="T10">
                  <a:pos x="T0" y="T1"/>
                </a:cxn>
                <a:cxn ang="T11">
                  <a:pos x="T2" y="T3"/>
                </a:cxn>
                <a:cxn ang="T12">
                  <a:pos x="T4" y="T5"/>
                </a:cxn>
                <a:cxn ang="T13">
                  <a:pos x="T6" y="T7"/>
                </a:cxn>
                <a:cxn ang="T14">
                  <a:pos x="T8" y="T9"/>
                </a:cxn>
              </a:cxnLst>
              <a:rect l="T15" t="T16" r="T17" b="T18"/>
              <a:pathLst>
                <a:path w="27" h="31">
                  <a:moveTo>
                    <a:pt x="14" y="30"/>
                  </a:moveTo>
                  <a:lnTo>
                    <a:pt x="0" y="8"/>
                  </a:lnTo>
                  <a:lnTo>
                    <a:pt x="12" y="0"/>
                  </a:lnTo>
                  <a:lnTo>
                    <a:pt x="26" y="24"/>
                  </a:lnTo>
                  <a:lnTo>
                    <a:pt x="14" y="3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60" name="Freeform 208"/>
            <p:cNvSpPr>
              <a:spLocks/>
            </p:cNvSpPr>
            <p:nvPr/>
          </p:nvSpPr>
          <p:spPr bwMode="auto">
            <a:xfrm>
              <a:off x="3271" y="2266"/>
              <a:ext cx="33" cy="35"/>
            </a:xfrm>
            <a:custGeom>
              <a:avLst/>
              <a:gdLst>
                <a:gd name="T0" fmla="*/ 18 w 29"/>
                <a:gd name="T1" fmla="*/ 34 h 30"/>
                <a:gd name="T2" fmla="*/ 0 w 29"/>
                <a:gd name="T3" fmla="*/ 9 h 30"/>
                <a:gd name="T4" fmla="*/ 13 w 29"/>
                <a:gd name="T5" fmla="*/ 0 h 30"/>
                <a:gd name="T6" fmla="*/ 32 w 29"/>
                <a:gd name="T7" fmla="*/ 25 h 30"/>
                <a:gd name="T8" fmla="*/ 18 w 29"/>
                <a:gd name="T9" fmla="*/ 34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16" y="29"/>
                  </a:moveTo>
                  <a:lnTo>
                    <a:pt x="0" y="8"/>
                  </a:lnTo>
                  <a:lnTo>
                    <a:pt x="11" y="0"/>
                  </a:lnTo>
                  <a:lnTo>
                    <a:pt x="28" y="21"/>
                  </a:lnTo>
                  <a:lnTo>
                    <a:pt x="16" y="2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61" name="Freeform 209"/>
            <p:cNvSpPr>
              <a:spLocks/>
            </p:cNvSpPr>
            <p:nvPr/>
          </p:nvSpPr>
          <p:spPr bwMode="auto">
            <a:xfrm>
              <a:off x="3251" y="2241"/>
              <a:ext cx="34" cy="36"/>
            </a:xfrm>
            <a:custGeom>
              <a:avLst/>
              <a:gdLst>
                <a:gd name="T0" fmla="*/ 20 w 30"/>
                <a:gd name="T1" fmla="*/ 35 h 31"/>
                <a:gd name="T2" fmla="*/ 0 w 30"/>
                <a:gd name="T3" fmla="*/ 12 h 31"/>
                <a:gd name="T4" fmla="*/ 11 w 30"/>
                <a:gd name="T5" fmla="*/ 0 h 31"/>
                <a:gd name="T6" fmla="*/ 33 w 30"/>
                <a:gd name="T7" fmla="*/ 26 h 31"/>
                <a:gd name="T8" fmla="*/ 20 w 30"/>
                <a:gd name="T9" fmla="*/ 35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18" y="30"/>
                  </a:moveTo>
                  <a:lnTo>
                    <a:pt x="0" y="10"/>
                  </a:lnTo>
                  <a:lnTo>
                    <a:pt x="10" y="0"/>
                  </a:lnTo>
                  <a:lnTo>
                    <a:pt x="29" y="22"/>
                  </a:lnTo>
                  <a:lnTo>
                    <a:pt x="18" y="3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62" name="Freeform 210"/>
            <p:cNvSpPr>
              <a:spLocks/>
            </p:cNvSpPr>
            <p:nvPr/>
          </p:nvSpPr>
          <p:spPr bwMode="auto">
            <a:xfrm>
              <a:off x="3229" y="2220"/>
              <a:ext cx="34" cy="34"/>
            </a:xfrm>
            <a:custGeom>
              <a:avLst/>
              <a:gdLst>
                <a:gd name="T0" fmla="*/ 22 w 30"/>
                <a:gd name="T1" fmla="*/ 33 h 29"/>
                <a:gd name="T2" fmla="*/ 0 w 30"/>
                <a:gd name="T3" fmla="*/ 11 h 29"/>
                <a:gd name="T4" fmla="*/ 10 w 30"/>
                <a:gd name="T5" fmla="*/ 0 h 29"/>
                <a:gd name="T6" fmla="*/ 33 w 30"/>
                <a:gd name="T7" fmla="*/ 21 h 29"/>
                <a:gd name="T8" fmla="*/ 22 w 30"/>
                <a:gd name="T9" fmla="*/ 33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19" y="28"/>
                  </a:moveTo>
                  <a:lnTo>
                    <a:pt x="0" y="9"/>
                  </a:lnTo>
                  <a:lnTo>
                    <a:pt x="9" y="0"/>
                  </a:lnTo>
                  <a:lnTo>
                    <a:pt x="29" y="18"/>
                  </a:lnTo>
                  <a:lnTo>
                    <a:pt x="19" y="2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63" name="Freeform 211"/>
            <p:cNvSpPr>
              <a:spLocks/>
            </p:cNvSpPr>
            <p:nvPr/>
          </p:nvSpPr>
          <p:spPr bwMode="auto">
            <a:xfrm>
              <a:off x="3204" y="2199"/>
              <a:ext cx="37" cy="33"/>
            </a:xfrm>
            <a:custGeom>
              <a:avLst/>
              <a:gdLst>
                <a:gd name="T0" fmla="*/ 25 w 32"/>
                <a:gd name="T1" fmla="*/ 32 h 28"/>
                <a:gd name="T2" fmla="*/ 0 w 32"/>
                <a:gd name="T3" fmla="*/ 13 h 28"/>
                <a:gd name="T4" fmla="*/ 10 w 32"/>
                <a:gd name="T5" fmla="*/ 0 h 28"/>
                <a:gd name="T6" fmla="*/ 36 w 32"/>
                <a:gd name="T7" fmla="*/ 21 h 28"/>
                <a:gd name="T8" fmla="*/ 25 w 32"/>
                <a:gd name="T9" fmla="*/ 3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22" y="27"/>
                  </a:moveTo>
                  <a:lnTo>
                    <a:pt x="0" y="11"/>
                  </a:lnTo>
                  <a:lnTo>
                    <a:pt x="9" y="0"/>
                  </a:lnTo>
                  <a:lnTo>
                    <a:pt x="31" y="18"/>
                  </a:lnTo>
                  <a:lnTo>
                    <a:pt x="22" y="2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64" name="Freeform 212"/>
            <p:cNvSpPr>
              <a:spLocks/>
            </p:cNvSpPr>
            <p:nvPr/>
          </p:nvSpPr>
          <p:spPr bwMode="auto">
            <a:xfrm>
              <a:off x="3181" y="2182"/>
              <a:ext cx="35" cy="31"/>
            </a:xfrm>
            <a:custGeom>
              <a:avLst/>
              <a:gdLst>
                <a:gd name="T0" fmla="*/ 24 w 31"/>
                <a:gd name="T1" fmla="*/ 30 h 27"/>
                <a:gd name="T2" fmla="*/ 0 w 31"/>
                <a:gd name="T3" fmla="*/ 13 h 27"/>
                <a:gd name="T4" fmla="*/ 7 w 31"/>
                <a:gd name="T5" fmla="*/ 0 h 27"/>
                <a:gd name="T6" fmla="*/ 34 w 31"/>
                <a:gd name="T7" fmla="*/ 17 h 27"/>
                <a:gd name="T8" fmla="*/ 24 w 31"/>
                <a:gd name="T9" fmla="*/ 30 h 27"/>
                <a:gd name="T10" fmla="*/ 0 60000 65536"/>
                <a:gd name="T11" fmla="*/ 0 60000 65536"/>
                <a:gd name="T12" fmla="*/ 0 60000 65536"/>
                <a:gd name="T13" fmla="*/ 0 60000 65536"/>
                <a:gd name="T14" fmla="*/ 0 60000 65536"/>
                <a:gd name="T15" fmla="*/ 0 w 31"/>
                <a:gd name="T16" fmla="*/ 0 h 27"/>
                <a:gd name="T17" fmla="*/ 31 w 31"/>
                <a:gd name="T18" fmla="*/ 27 h 27"/>
              </a:gdLst>
              <a:ahLst/>
              <a:cxnLst>
                <a:cxn ang="T10">
                  <a:pos x="T0" y="T1"/>
                </a:cxn>
                <a:cxn ang="T11">
                  <a:pos x="T2" y="T3"/>
                </a:cxn>
                <a:cxn ang="T12">
                  <a:pos x="T4" y="T5"/>
                </a:cxn>
                <a:cxn ang="T13">
                  <a:pos x="T6" y="T7"/>
                </a:cxn>
                <a:cxn ang="T14">
                  <a:pos x="T8" y="T9"/>
                </a:cxn>
              </a:cxnLst>
              <a:rect l="T15" t="T16" r="T17" b="T18"/>
              <a:pathLst>
                <a:path w="31" h="27">
                  <a:moveTo>
                    <a:pt x="21" y="26"/>
                  </a:moveTo>
                  <a:lnTo>
                    <a:pt x="0" y="11"/>
                  </a:lnTo>
                  <a:lnTo>
                    <a:pt x="6" y="0"/>
                  </a:lnTo>
                  <a:lnTo>
                    <a:pt x="30" y="15"/>
                  </a:lnTo>
                  <a:lnTo>
                    <a:pt x="21" y="2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65" name="Freeform 213"/>
            <p:cNvSpPr>
              <a:spLocks/>
            </p:cNvSpPr>
            <p:nvPr/>
          </p:nvSpPr>
          <p:spPr bwMode="auto">
            <a:xfrm>
              <a:off x="3153" y="2165"/>
              <a:ext cx="36" cy="31"/>
            </a:xfrm>
            <a:custGeom>
              <a:avLst/>
              <a:gdLst>
                <a:gd name="T0" fmla="*/ 28 w 31"/>
                <a:gd name="T1" fmla="*/ 30 h 27"/>
                <a:gd name="T2" fmla="*/ 0 w 31"/>
                <a:gd name="T3" fmla="*/ 14 h 27"/>
                <a:gd name="T4" fmla="*/ 7 w 31"/>
                <a:gd name="T5" fmla="*/ 0 h 27"/>
                <a:gd name="T6" fmla="*/ 35 w 31"/>
                <a:gd name="T7" fmla="*/ 17 h 27"/>
                <a:gd name="T8" fmla="*/ 28 w 31"/>
                <a:gd name="T9" fmla="*/ 30 h 27"/>
                <a:gd name="T10" fmla="*/ 0 60000 65536"/>
                <a:gd name="T11" fmla="*/ 0 60000 65536"/>
                <a:gd name="T12" fmla="*/ 0 60000 65536"/>
                <a:gd name="T13" fmla="*/ 0 60000 65536"/>
                <a:gd name="T14" fmla="*/ 0 60000 65536"/>
                <a:gd name="T15" fmla="*/ 0 w 31"/>
                <a:gd name="T16" fmla="*/ 0 h 27"/>
                <a:gd name="T17" fmla="*/ 31 w 31"/>
                <a:gd name="T18" fmla="*/ 27 h 27"/>
              </a:gdLst>
              <a:ahLst/>
              <a:cxnLst>
                <a:cxn ang="T10">
                  <a:pos x="T0" y="T1"/>
                </a:cxn>
                <a:cxn ang="T11">
                  <a:pos x="T2" y="T3"/>
                </a:cxn>
                <a:cxn ang="T12">
                  <a:pos x="T4" y="T5"/>
                </a:cxn>
                <a:cxn ang="T13">
                  <a:pos x="T6" y="T7"/>
                </a:cxn>
                <a:cxn ang="T14">
                  <a:pos x="T8" y="T9"/>
                </a:cxn>
              </a:cxnLst>
              <a:rect l="T15" t="T16" r="T17" b="T18"/>
              <a:pathLst>
                <a:path w="31" h="27">
                  <a:moveTo>
                    <a:pt x="24" y="26"/>
                  </a:moveTo>
                  <a:lnTo>
                    <a:pt x="0" y="12"/>
                  </a:lnTo>
                  <a:lnTo>
                    <a:pt x="6" y="0"/>
                  </a:lnTo>
                  <a:lnTo>
                    <a:pt x="30" y="15"/>
                  </a:lnTo>
                  <a:lnTo>
                    <a:pt x="24" y="2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66" name="Freeform 214"/>
            <p:cNvSpPr>
              <a:spLocks/>
            </p:cNvSpPr>
            <p:nvPr/>
          </p:nvSpPr>
          <p:spPr bwMode="auto">
            <a:xfrm>
              <a:off x="3125" y="2151"/>
              <a:ext cx="36" cy="29"/>
            </a:xfrm>
            <a:custGeom>
              <a:avLst/>
              <a:gdLst>
                <a:gd name="T0" fmla="*/ 28 w 32"/>
                <a:gd name="T1" fmla="*/ 28 h 25"/>
                <a:gd name="T2" fmla="*/ 0 w 32"/>
                <a:gd name="T3" fmla="*/ 14 h 25"/>
                <a:gd name="T4" fmla="*/ 6 w 32"/>
                <a:gd name="T5" fmla="*/ 0 h 25"/>
                <a:gd name="T6" fmla="*/ 35 w 32"/>
                <a:gd name="T7" fmla="*/ 14 h 25"/>
                <a:gd name="T8" fmla="*/ 28 w 32"/>
                <a:gd name="T9" fmla="*/ 28 h 25"/>
                <a:gd name="T10" fmla="*/ 0 60000 65536"/>
                <a:gd name="T11" fmla="*/ 0 60000 65536"/>
                <a:gd name="T12" fmla="*/ 0 60000 65536"/>
                <a:gd name="T13" fmla="*/ 0 60000 65536"/>
                <a:gd name="T14" fmla="*/ 0 60000 65536"/>
                <a:gd name="T15" fmla="*/ 0 w 32"/>
                <a:gd name="T16" fmla="*/ 0 h 25"/>
                <a:gd name="T17" fmla="*/ 32 w 32"/>
                <a:gd name="T18" fmla="*/ 25 h 25"/>
              </a:gdLst>
              <a:ahLst/>
              <a:cxnLst>
                <a:cxn ang="T10">
                  <a:pos x="T0" y="T1"/>
                </a:cxn>
                <a:cxn ang="T11">
                  <a:pos x="T2" y="T3"/>
                </a:cxn>
                <a:cxn ang="T12">
                  <a:pos x="T4" y="T5"/>
                </a:cxn>
                <a:cxn ang="T13">
                  <a:pos x="T6" y="T7"/>
                </a:cxn>
                <a:cxn ang="T14">
                  <a:pos x="T8" y="T9"/>
                </a:cxn>
              </a:cxnLst>
              <a:rect l="T15" t="T16" r="T17" b="T18"/>
              <a:pathLst>
                <a:path w="32" h="25">
                  <a:moveTo>
                    <a:pt x="25" y="24"/>
                  </a:moveTo>
                  <a:lnTo>
                    <a:pt x="0" y="12"/>
                  </a:lnTo>
                  <a:lnTo>
                    <a:pt x="5" y="0"/>
                  </a:lnTo>
                  <a:lnTo>
                    <a:pt x="31" y="12"/>
                  </a:lnTo>
                  <a:lnTo>
                    <a:pt x="25" y="2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67" name="Freeform 215"/>
            <p:cNvSpPr>
              <a:spLocks/>
            </p:cNvSpPr>
            <p:nvPr/>
          </p:nvSpPr>
          <p:spPr bwMode="auto">
            <a:xfrm>
              <a:off x="3097" y="2139"/>
              <a:ext cx="35" cy="27"/>
            </a:xfrm>
            <a:custGeom>
              <a:avLst/>
              <a:gdLst>
                <a:gd name="T0" fmla="*/ 28 w 31"/>
                <a:gd name="T1" fmla="*/ 26 h 23"/>
                <a:gd name="T2" fmla="*/ 0 w 31"/>
                <a:gd name="T3" fmla="*/ 15 h 23"/>
                <a:gd name="T4" fmla="*/ 6 w 31"/>
                <a:gd name="T5" fmla="*/ 0 h 23"/>
                <a:gd name="T6" fmla="*/ 34 w 31"/>
                <a:gd name="T7" fmla="*/ 12 h 23"/>
                <a:gd name="T8" fmla="*/ 28 w 31"/>
                <a:gd name="T9" fmla="*/ 26 h 23"/>
                <a:gd name="T10" fmla="*/ 0 60000 65536"/>
                <a:gd name="T11" fmla="*/ 0 60000 65536"/>
                <a:gd name="T12" fmla="*/ 0 60000 65536"/>
                <a:gd name="T13" fmla="*/ 0 60000 65536"/>
                <a:gd name="T14" fmla="*/ 0 60000 65536"/>
                <a:gd name="T15" fmla="*/ 0 w 31"/>
                <a:gd name="T16" fmla="*/ 0 h 23"/>
                <a:gd name="T17" fmla="*/ 31 w 31"/>
                <a:gd name="T18" fmla="*/ 23 h 23"/>
              </a:gdLst>
              <a:ahLst/>
              <a:cxnLst>
                <a:cxn ang="T10">
                  <a:pos x="T0" y="T1"/>
                </a:cxn>
                <a:cxn ang="T11">
                  <a:pos x="T2" y="T3"/>
                </a:cxn>
                <a:cxn ang="T12">
                  <a:pos x="T4" y="T5"/>
                </a:cxn>
                <a:cxn ang="T13">
                  <a:pos x="T6" y="T7"/>
                </a:cxn>
                <a:cxn ang="T14">
                  <a:pos x="T8" y="T9"/>
                </a:cxn>
              </a:cxnLst>
              <a:rect l="T15" t="T16" r="T17" b="T18"/>
              <a:pathLst>
                <a:path w="31" h="23">
                  <a:moveTo>
                    <a:pt x="25" y="22"/>
                  </a:moveTo>
                  <a:lnTo>
                    <a:pt x="0" y="13"/>
                  </a:lnTo>
                  <a:lnTo>
                    <a:pt x="5" y="0"/>
                  </a:lnTo>
                  <a:lnTo>
                    <a:pt x="30" y="10"/>
                  </a:lnTo>
                  <a:lnTo>
                    <a:pt x="25" y="2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68" name="Freeform 216"/>
            <p:cNvSpPr>
              <a:spLocks/>
            </p:cNvSpPr>
            <p:nvPr/>
          </p:nvSpPr>
          <p:spPr bwMode="auto">
            <a:xfrm>
              <a:off x="3067" y="2130"/>
              <a:ext cx="37" cy="26"/>
            </a:xfrm>
            <a:custGeom>
              <a:avLst/>
              <a:gdLst>
                <a:gd name="T0" fmla="*/ 30 w 32"/>
                <a:gd name="T1" fmla="*/ 25 h 22"/>
                <a:gd name="T2" fmla="*/ 0 w 32"/>
                <a:gd name="T3" fmla="*/ 15 h 22"/>
                <a:gd name="T4" fmla="*/ 5 w 32"/>
                <a:gd name="T5" fmla="*/ 0 h 22"/>
                <a:gd name="T6" fmla="*/ 36 w 32"/>
                <a:gd name="T7" fmla="*/ 9 h 22"/>
                <a:gd name="T8" fmla="*/ 30 w 32"/>
                <a:gd name="T9" fmla="*/ 25 h 22"/>
                <a:gd name="T10" fmla="*/ 0 60000 65536"/>
                <a:gd name="T11" fmla="*/ 0 60000 65536"/>
                <a:gd name="T12" fmla="*/ 0 60000 65536"/>
                <a:gd name="T13" fmla="*/ 0 60000 65536"/>
                <a:gd name="T14" fmla="*/ 0 60000 65536"/>
                <a:gd name="T15" fmla="*/ 0 w 32"/>
                <a:gd name="T16" fmla="*/ 0 h 22"/>
                <a:gd name="T17" fmla="*/ 32 w 32"/>
                <a:gd name="T18" fmla="*/ 22 h 22"/>
              </a:gdLst>
              <a:ahLst/>
              <a:cxnLst>
                <a:cxn ang="T10">
                  <a:pos x="T0" y="T1"/>
                </a:cxn>
                <a:cxn ang="T11">
                  <a:pos x="T2" y="T3"/>
                </a:cxn>
                <a:cxn ang="T12">
                  <a:pos x="T4" y="T5"/>
                </a:cxn>
                <a:cxn ang="T13">
                  <a:pos x="T6" y="T7"/>
                </a:cxn>
                <a:cxn ang="T14">
                  <a:pos x="T8" y="T9"/>
                </a:cxn>
              </a:cxnLst>
              <a:rect l="T15" t="T16" r="T17" b="T18"/>
              <a:pathLst>
                <a:path w="32" h="22">
                  <a:moveTo>
                    <a:pt x="26" y="21"/>
                  </a:moveTo>
                  <a:lnTo>
                    <a:pt x="0" y="13"/>
                  </a:lnTo>
                  <a:lnTo>
                    <a:pt x="4" y="0"/>
                  </a:lnTo>
                  <a:lnTo>
                    <a:pt x="31" y="8"/>
                  </a:lnTo>
                  <a:lnTo>
                    <a:pt x="26" y="2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69" name="Freeform 217"/>
            <p:cNvSpPr>
              <a:spLocks/>
            </p:cNvSpPr>
            <p:nvPr/>
          </p:nvSpPr>
          <p:spPr bwMode="auto">
            <a:xfrm>
              <a:off x="3038" y="2123"/>
              <a:ext cx="35" cy="23"/>
            </a:xfrm>
            <a:custGeom>
              <a:avLst/>
              <a:gdLst>
                <a:gd name="T0" fmla="*/ 29 w 31"/>
                <a:gd name="T1" fmla="*/ 22 h 20"/>
                <a:gd name="T2" fmla="*/ 0 w 31"/>
                <a:gd name="T3" fmla="*/ 14 h 20"/>
                <a:gd name="T4" fmla="*/ 3 w 31"/>
                <a:gd name="T5" fmla="*/ 0 h 20"/>
                <a:gd name="T6" fmla="*/ 34 w 31"/>
                <a:gd name="T7" fmla="*/ 7 h 20"/>
                <a:gd name="T8" fmla="*/ 29 w 31"/>
                <a:gd name="T9" fmla="*/ 22 h 20"/>
                <a:gd name="T10" fmla="*/ 0 60000 65536"/>
                <a:gd name="T11" fmla="*/ 0 60000 65536"/>
                <a:gd name="T12" fmla="*/ 0 60000 65536"/>
                <a:gd name="T13" fmla="*/ 0 60000 65536"/>
                <a:gd name="T14" fmla="*/ 0 60000 65536"/>
                <a:gd name="T15" fmla="*/ 0 w 31"/>
                <a:gd name="T16" fmla="*/ 0 h 20"/>
                <a:gd name="T17" fmla="*/ 31 w 31"/>
                <a:gd name="T18" fmla="*/ 20 h 20"/>
              </a:gdLst>
              <a:ahLst/>
              <a:cxnLst>
                <a:cxn ang="T10">
                  <a:pos x="T0" y="T1"/>
                </a:cxn>
                <a:cxn ang="T11">
                  <a:pos x="T2" y="T3"/>
                </a:cxn>
                <a:cxn ang="T12">
                  <a:pos x="T4" y="T5"/>
                </a:cxn>
                <a:cxn ang="T13">
                  <a:pos x="T6" y="T7"/>
                </a:cxn>
                <a:cxn ang="T14">
                  <a:pos x="T8" y="T9"/>
                </a:cxn>
              </a:cxnLst>
              <a:rect l="T15" t="T16" r="T17" b="T18"/>
              <a:pathLst>
                <a:path w="31" h="20">
                  <a:moveTo>
                    <a:pt x="26" y="19"/>
                  </a:moveTo>
                  <a:lnTo>
                    <a:pt x="0" y="12"/>
                  </a:lnTo>
                  <a:lnTo>
                    <a:pt x="3" y="0"/>
                  </a:lnTo>
                  <a:lnTo>
                    <a:pt x="30" y="6"/>
                  </a:lnTo>
                  <a:lnTo>
                    <a:pt x="26" y="1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70" name="Freeform 218"/>
            <p:cNvSpPr>
              <a:spLocks/>
            </p:cNvSpPr>
            <p:nvPr/>
          </p:nvSpPr>
          <p:spPr bwMode="auto">
            <a:xfrm>
              <a:off x="3008" y="2118"/>
              <a:ext cx="34" cy="20"/>
            </a:xfrm>
            <a:custGeom>
              <a:avLst/>
              <a:gdLst>
                <a:gd name="T0" fmla="*/ 29 w 30"/>
                <a:gd name="T1" fmla="*/ 19 h 18"/>
                <a:gd name="T2" fmla="*/ 0 w 30"/>
                <a:gd name="T3" fmla="*/ 14 h 18"/>
                <a:gd name="T4" fmla="*/ 1 w 30"/>
                <a:gd name="T5" fmla="*/ 0 h 18"/>
                <a:gd name="T6" fmla="*/ 33 w 30"/>
                <a:gd name="T7" fmla="*/ 6 h 18"/>
                <a:gd name="T8" fmla="*/ 29 w 30"/>
                <a:gd name="T9" fmla="*/ 19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26" y="17"/>
                  </a:moveTo>
                  <a:lnTo>
                    <a:pt x="0" y="13"/>
                  </a:lnTo>
                  <a:lnTo>
                    <a:pt x="1" y="0"/>
                  </a:lnTo>
                  <a:lnTo>
                    <a:pt x="29" y="5"/>
                  </a:lnTo>
                  <a:lnTo>
                    <a:pt x="26" y="1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71" name="Freeform 219"/>
            <p:cNvSpPr>
              <a:spLocks/>
            </p:cNvSpPr>
            <p:nvPr/>
          </p:nvSpPr>
          <p:spPr bwMode="auto">
            <a:xfrm>
              <a:off x="2977" y="2114"/>
              <a:ext cx="34" cy="20"/>
            </a:xfrm>
            <a:custGeom>
              <a:avLst/>
              <a:gdLst>
                <a:gd name="T0" fmla="*/ 32 w 30"/>
                <a:gd name="T1" fmla="*/ 19 h 17"/>
                <a:gd name="T2" fmla="*/ 0 w 30"/>
                <a:gd name="T3" fmla="*/ 15 h 17"/>
                <a:gd name="T4" fmla="*/ 1 w 30"/>
                <a:gd name="T5" fmla="*/ 0 h 17"/>
                <a:gd name="T6" fmla="*/ 33 w 30"/>
                <a:gd name="T7" fmla="*/ 4 h 17"/>
                <a:gd name="T8" fmla="*/ 32 w 30"/>
                <a:gd name="T9" fmla="*/ 19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8" y="16"/>
                  </a:moveTo>
                  <a:lnTo>
                    <a:pt x="0" y="13"/>
                  </a:lnTo>
                  <a:lnTo>
                    <a:pt x="1" y="0"/>
                  </a:lnTo>
                  <a:lnTo>
                    <a:pt x="29" y="3"/>
                  </a:lnTo>
                  <a:lnTo>
                    <a:pt x="28"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72" name="Freeform 220"/>
            <p:cNvSpPr>
              <a:spLocks/>
            </p:cNvSpPr>
            <p:nvPr/>
          </p:nvSpPr>
          <p:spPr bwMode="auto">
            <a:xfrm>
              <a:off x="2946" y="2114"/>
              <a:ext cx="33" cy="20"/>
            </a:xfrm>
            <a:custGeom>
              <a:avLst/>
              <a:gdLst>
                <a:gd name="T0" fmla="*/ 31 w 29"/>
                <a:gd name="T1" fmla="*/ 19 h 17"/>
                <a:gd name="T2" fmla="*/ 0 w 29"/>
                <a:gd name="T3" fmla="*/ 16 h 17"/>
                <a:gd name="T4" fmla="*/ 0 w 29"/>
                <a:gd name="T5" fmla="*/ 0 h 17"/>
                <a:gd name="T6" fmla="*/ 32 w 29"/>
                <a:gd name="T7" fmla="*/ 0 h 17"/>
                <a:gd name="T8" fmla="*/ 31 w 29"/>
                <a:gd name="T9" fmla="*/ 19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27" y="16"/>
                  </a:moveTo>
                  <a:lnTo>
                    <a:pt x="0" y="14"/>
                  </a:lnTo>
                  <a:lnTo>
                    <a:pt x="0" y="0"/>
                  </a:lnTo>
                  <a:lnTo>
                    <a:pt x="28" y="0"/>
                  </a:lnTo>
                  <a:lnTo>
                    <a:pt x="27"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73" name="Freeform 221"/>
            <p:cNvSpPr>
              <a:spLocks/>
            </p:cNvSpPr>
            <p:nvPr/>
          </p:nvSpPr>
          <p:spPr bwMode="auto">
            <a:xfrm>
              <a:off x="2914" y="2114"/>
              <a:ext cx="33" cy="20"/>
            </a:xfrm>
            <a:custGeom>
              <a:avLst/>
              <a:gdLst>
                <a:gd name="T0" fmla="*/ 32 w 29"/>
                <a:gd name="T1" fmla="*/ 15 h 17"/>
                <a:gd name="T2" fmla="*/ 1 w 29"/>
                <a:gd name="T3" fmla="*/ 19 h 17"/>
                <a:gd name="T4" fmla="*/ 0 w 29"/>
                <a:gd name="T5" fmla="*/ 0 h 17"/>
                <a:gd name="T6" fmla="*/ 32 w 29"/>
                <a:gd name="T7" fmla="*/ 0 h 17"/>
                <a:gd name="T8" fmla="*/ 32 w 29"/>
                <a:gd name="T9" fmla="*/ 15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28" y="13"/>
                  </a:moveTo>
                  <a:lnTo>
                    <a:pt x="1" y="16"/>
                  </a:lnTo>
                  <a:lnTo>
                    <a:pt x="0" y="0"/>
                  </a:lnTo>
                  <a:lnTo>
                    <a:pt x="28" y="0"/>
                  </a:lnTo>
                  <a:lnTo>
                    <a:pt x="28"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74" name="Freeform 222"/>
            <p:cNvSpPr>
              <a:spLocks/>
            </p:cNvSpPr>
            <p:nvPr/>
          </p:nvSpPr>
          <p:spPr bwMode="auto">
            <a:xfrm>
              <a:off x="2883" y="2114"/>
              <a:ext cx="34" cy="21"/>
            </a:xfrm>
            <a:custGeom>
              <a:avLst/>
              <a:gdLst>
                <a:gd name="T0" fmla="*/ 33 w 30"/>
                <a:gd name="T1" fmla="*/ 16 h 18"/>
                <a:gd name="T2" fmla="*/ 3 w 30"/>
                <a:gd name="T3" fmla="*/ 20 h 18"/>
                <a:gd name="T4" fmla="*/ 0 w 30"/>
                <a:gd name="T5" fmla="*/ 5 h 18"/>
                <a:gd name="T6" fmla="*/ 32 w 30"/>
                <a:gd name="T7" fmla="*/ 0 h 18"/>
                <a:gd name="T8" fmla="*/ 33 w 30"/>
                <a:gd name="T9" fmla="*/ 16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29" y="14"/>
                  </a:moveTo>
                  <a:lnTo>
                    <a:pt x="3" y="17"/>
                  </a:lnTo>
                  <a:lnTo>
                    <a:pt x="0" y="4"/>
                  </a:lnTo>
                  <a:lnTo>
                    <a:pt x="28" y="0"/>
                  </a:lnTo>
                  <a:lnTo>
                    <a:pt x="29"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75" name="Freeform 223"/>
            <p:cNvSpPr>
              <a:spLocks/>
            </p:cNvSpPr>
            <p:nvPr/>
          </p:nvSpPr>
          <p:spPr bwMode="auto">
            <a:xfrm>
              <a:off x="2852" y="2119"/>
              <a:ext cx="35" cy="22"/>
            </a:xfrm>
            <a:custGeom>
              <a:avLst/>
              <a:gdLst>
                <a:gd name="T0" fmla="*/ 34 w 31"/>
                <a:gd name="T1" fmla="*/ 15 h 19"/>
                <a:gd name="T2" fmla="*/ 2 w 31"/>
                <a:gd name="T3" fmla="*/ 21 h 19"/>
                <a:gd name="T4" fmla="*/ 0 w 31"/>
                <a:gd name="T5" fmla="*/ 5 h 19"/>
                <a:gd name="T6" fmla="*/ 30 w 31"/>
                <a:gd name="T7" fmla="*/ 0 h 19"/>
                <a:gd name="T8" fmla="*/ 34 w 31"/>
                <a:gd name="T9" fmla="*/ 15 h 19"/>
                <a:gd name="T10" fmla="*/ 0 60000 65536"/>
                <a:gd name="T11" fmla="*/ 0 60000 65536"/>
                <a:gd name="T12" fmla="*/ 0 60000 65536"/>
                <a:gd name="T13" fmla="*/ 0 60000 65536"/>
                <a:gd name="T14" fmla="*/ 0 60000 65536"/>
                <a:gd name="T15" fmla="*/ 0 w 31"/>
                <a:gd name="T16" fmla="*/ 0 h 19"/>
                <a:gd name="T17" fmla="*/ 31 w 31"/>
                <a:gd name="T18" fmla="*/ 19 h 19"/>
              </a:gdLst>
              <a:ahLst/>
              <a:cxnLst>
                <a:cxn ang="T10">
                  <a:pos x="T0" y="T1"/>
                </a:cxn>
                <a:cxn ang="T11">
                  <a:pos x="T2" y="T3"/>
                </a:cxn>
                <a:cxn ang="T12">
                  <a:pos x="T4" y="T5"/>
                </a:cxn>
                <a:cxn ang="T13">
                  <a:pos x="T6" y="T7"/>
                </a:cxn>
                <a:cxn ang="T14">
                  <a:pos x="T8" y="T9"/>
                </a:cxn>
              </a:cxnLst>
              <a:rect l="T15" t="T16" r="T17" b="T18"/>
              <a:pathLst>
                <a:path w="31" h="19">
                  <a:moveTo>
                    <a:pt x="30" y="13"/>
                  </a:moveTo>
                  <a:lnTo>
                    <a:pt x="2" y="18"/>
                  </a:lnTo>
                  <a:lnTo>
                    <a:pt x="0" y="4"/>
                  </a:lnTo>
                  <a:lnTo>
                    <a:pt x="27" y="0"/>
                  </a:lnTo>
                  <a:lnTo>
                    <a:pt x="30"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76" name="Freeform 224"/>
            <p:cNvSpPr>
              <a:spLocks/>
            </p:cNvSpPr>
            <p:nvPr/>
          </p:nvSpPr>
          <p:spPr bwMode="auto">
            <a:xfrm>
              <a:off x="2820" y="2123"/>
              <a:ext cx="35" cy="26"/>
            </a:xfrm>
            <a:custGeom>
              <a:avLst/>
              <a:gdLst>
                <a:gd name="T0" fmla="*/ 34 w 31"/>
                <a:gd name="T1" fmla="*/ 17 h 22"/>
                <a:gd name="T2" fmla="*/ 5 w 31"/>
                <a:gd name="T3" fmla="*/ 25 h 22"/>
                <a:gd name="T4" fmla="*/ 0 w 31"/>
                <a:gd name="T5" fmla="*/ 9 h 22"/>
                <a:gd name="T6" fmla="*/ 32 w 31"/>
                <a:gd name="T7" fmla="*/ 0 h 22"/>
                <a:gd name="T8" fmla="*/ 34 w 31"/>
                <a:gd name="T9" fmla="*/ 17 h 22"/>
                <a:gd name="T10" fmla="*/ 0 60000 65536"/>
                <a:gd name="T11" fmla="*/ 0 60000 65536"/>
                <a:gd name="T12" fmla="*/ 0 60000 65536"/>
                <a:gd name="T13" fmla="*/ 0 60000 65536"/>
                <a:gd name="T14" fmla="*/ 0 60000 65536"/>
                <a:gd name="T15" fmla="*/ 0 w 31"/>
                <a:gd name="T16" fmla="*/ 0 h 22"/>
                <a:gd name="T17" fmla="*/ 31 w 31"/>
                <a:gd name="T18" fmla="*/ 22 h 22"/>
              </a:gdLst>
              <a:ahLst/>
              <a:cxnLst>
                <a:cxn ang="T10">
                  <a:pos x="T0" y="T1"/>
                </a:cxn>
                <a:cxn ang="T11">
                  <a:pos x="T2" y="T3"/>
                </a:cxn>
                <a:cxn ang="T12">
                  <a:pos x="T4" y="T5"/>
                </a:cxn>
                <a:cxn ang="T13">
                  <a:pos x="T6" y="T7"/>
                </a:cxn>
                <a:cxn ang="T14">
                  <a:pos x="T8" y="T9"/>
                </a:cxn>
              </a:cxnLst>
              <a:rect l="T15" t="T16" r="T17" b="T18"/>
              <a:pathLst>
                <a:path w="31" h="22">
                  <a:moveTo>
                    <a:pt x="30" y="14"/>
                  </a:moveTo>
                  <a:lnTo>
                    <a:pt x="4" y="21"/>
                  </a:lnTo>
                  <a:lnTo>
                    <a:pt x="0" y="8"/>
                  </a:lnTo>
                  <a:lnTo>
                    <a:pt x="28" y="0"/>
                  </a:lnTo>
                  <a:lnTo>
                    <a:pt x="30"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77" name="Freeform 225"/>
            <p:cNvSpPr>
              <a:spLocks/>
            </p:cNvSpPr>
            <p:nvPr/>
          </p:nvSpPr>
          <p:spPr bwMode="auto">
            <a:xfrm>
              <a:off x="2791" y="2132"/>
              <a:ext cx="35" cy="27"/>
            </a:xfrm>
            <a:custGeom>
              <a:avLst/>
              <a:gdLst>
                <a:gd name="T0" fmla="*/ 34 w 31"/>
                <a:gd name="T1" fmla="*/ 15 h 23"/>
                <a:gd name="T2" fmla="*/ 5 w 31"/>
                <a:gd name="T3" fmla="*/ 26 h 23"/>
                <a:gd name="T4" fmla="*/ 0 w 31"/>
                <a:gd name="T5" fmla="*/ 11 h 23"/>
                <a:gd name="T6" fmla="*/ 29 w 31"/>
                <a:gd name="T7" fmla="*/ 0 h 23"/>
                <a:gd name="T8" fmla="*/ 34 w 31"/>
                <a:gd name="T9" fmla="*/ 15 h 23"/>
                <a:gd name="T10" fmla="*/ 0 60000 65536"/>
                <a:gd name="T11" fmla="*/ 0 60000 65536"/>
                <a:gd name="T12" fmla="*/ 0 60000 65536"/>
                <a:gd name="T13" fmla="*/ 0 60000 65536"/>
                <a:gd name="T14" fmla="*/ 0 60000 65536"/>
                <a:gd name="T15" fmla="*/ 0 w 31"/>
                <a:gd name="T16" fmla="*/ 0 h 23"/>
                <a:gd name="T17" fmla="*/ 31 w 31"/>
                <a:gd name="T18" fmla="*/ 23 h 23"/>
              </a:gdLst>
              <a:ahLst/>
              <a:cxnLst>
                <a:cxn ang="T10">
                  <a:pos x="T0" y="T1"/>
                </a:cxn>
                <a:cxn ang="T11">
                  <a:pos x="T2" y="T3"/>
                </a:cxn>
                <a:cxn ang="T12">
                  <a:pos x="T4" y="T5"/>
                </a:cxn>
                <a:cxn ang="T13">
                  <a:pos x="T6" y="T7"/>
                </a:cxn>
                <a:cxn ang="T14">
                  <a:pos x="T8" y="T9"/>
                </a:cxn>
              </a:cxnLst>
              <a:rect l="T15" t="T16" r="T17" b="T18"/>
              <a:pathLst>
                <a:path w="31" h="23">
                  <a:moveTo>
                    <a:pt x="30" y="13"/>
                  </a:moveTo>
                  <a:lnTo>
                    <a:pt x="4" y="22"/>
                  </a:lnTo>
                  <a:lnTo>
                    <a:pt x="0" y="9"/>
                  </a:lnTo>
                  <a:lnTo>
                    <a:pt x="26" y="0"/>
                  </a:lnTo>
                  <a:lnTo>
                    <a:pt x="30"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78" name="Freeform 226"/>
            <p:cNvSpPr>
              <a:spLocks/>
            </p:cNvSpPr>
            <p:nvPr/>
          </p:nvSpPr>
          <p:spPr bwMode="auto">
            <a:xfrm>
              <a:off x="2761" y="2143"/>
              <a:ext cx="35" cy="28"/>
            </a:xfrm>
            <a:custGeom>
              <a:avLst/>
              <a:gdLst>
                <a:gd name="T0" fmla="*/ 34 w 31"/>
                <a:gd name="T1" fmla="*/ 15 h 24"/>
                <a:gd name="T2" fmla="*/ 6 w 31"/>
                <a:gd name="T3" fmla="*/ 27 h 24"/>
                <a:gd name="T4" fmla="*/ 0 w 31"/>
                <a:gd name="T5" fmla="*/ 14 h 24"/>
                <a:gd name="T6" fmla="*/ 29 w 31"/>
                <a:gd name="T7" fmla="*/ 0 h 24"/>
                <a:gd name="T8" fmla="*/ 34 w 31"/>
                <a:gd name="T9" fmla="*/ 15 h 24"/>
                <a:gd name="T10" fmla="*/ 0 60000 65536"/>
                <a:gd name="T11" fmla="*/ 0 60000 65536"/>
                <a:gd name="T12" fmla="*/ 0 60000 65536"/>
                <a:gd name="T13" fmla="*/ 0 60000 65536"/>
                <a:gd name="T14" fmla="*/ 0 60000 65536"/>
                <a:gd name="T15" fmla="*/ 0 w 31"/>
                <a:gd name="T16" fmla="*/ 0 h 24"/>
                <a:gd name="T17" fmla="*/ 31 w 31"/>
                <a:gd name="T18" fmla="*/ 24 h 24"/>
              </a:gdLst>
              <a:ahLst/>
              <a:cxnLst>
                <a:cxn ang="T10">
                  <a:pos x="T0" y="T1"/>
                </a:cxn>
                <a:cxn ang="T11">
                  <a:pos x="T2" y="T3"/>
                </a:cxn>
                <a:cxn ang="T12">
                  <a:pos x="T4" y="T5"/>
                </a:cxn>
                <a:cxn ang="T13">
                  <a:pos x="T6" y="T7"/>
                </a:cxn>
                <a:cxn ang="T14">
                  <a:pos x="T8" y="T9"/>
                </a:cxn>
              </a:cxnLst>
              <a:rect l="T15" t="T16" r="T17" b="T18"/>
              <a:pathLst>
                <a:path w="31" h="24">
                  <a:moveTo>
                    <a:pt x="30" y="13"/>
                  </a:moveTo>
                  <a:lnTo>
                    <a:pt x="5" y="23"/>
                  </a:lnTo>
                  <a:lnTo>
                    <a:pt x="0" y="12"/>
                  </a:lnTo>
                  <a:lnTo>
                    <a:pt x="26" y="0"/>
                  </a:lnTo>
                  <a:lnTo>
                    <a:pt x="30"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79" name="Freeform 227"/>
            <p:cNvSpPr>
              <a:spLocks/>
            </p:cNvSpPr>
            <p:nvPr/>
          </p:nvSpPr>
          <p:spPr bwMode="auto">
            <a:xfrm>
              <a:off x="2732" y="2157"/>
              <a:ext cx="36" cy="30"/>
            </a:xfrm>
            <a:custGeom>
              <a:avLst/>
              <a:gdLst>
                <a:gd name="T0" fmla="*/ 35 w 32"/>
                <a:gd name="T1" fmla="*/ 13 h 26"/>
                <a:gd name="T2" fmla="*/ 8 w 32"/>
                <a:gd name="T3" fmla="*/ 29 h 26"/>
                <a:gd name="T4" fmla="*/ 0 w 32"/>
                <a:gd name="T5" fmla="*/ 16 h 26"/>
                <a:gd name="T6" fmla="*/ 29 w 32"/>
                <a:gd name="T7" fmla="*/ 0 h 26"/>
                <a:gd name="T8" fmla="*/ 35 w 32"/>
                <a:gd name="T9" fmla="*/ 13 h 26"/>
                <a:gd name="T10" fmla="*/ 0 60000 65536"/>
                <a:gd name="T11" fmla="*/ 0 60000 65536"/>
                <a:gd name="T12" fmla="*/ 0 60000 65536"/>
                <a:gd name="T13" fmla="*/ 0 60000 65536"/>
                <a:gd name="T14" fmla="*/ 0 60000 65536"/>
                <a:gd name="T15" fmla="*/ 0 w 32"/>
                <a:gd name="T16" fmla="*/ 0 h 26"/>
                <a:gd name="T17" fmla="*/ 32 w 32"/>
                <a:gd name="T18" fmla="*/ 26 h 26"/>
              </a:gdLst>
              <a:ahLst/>
              <a:cxnLst>
                <a:cxn ang="T10">
                  <a:pos x="T0" y="T1"/>
                </a:cxn>
                <a:cxn ang="T11">
                  <a:pos x="T2" y="T3"/>
                </a:cxn>
                <a:cxn ang="T12">
                  <a:pos x="T4" y="T5"/>
                </a:cxn>
                <a:cxn ang="T13">
                  <a:pos x="T6" y="T7"/>
                </a:cxn>
                <a:cxn ang="T14">
                  <a:pos x="T8" y="T9"/>
                </a:cxn>
              </a:cxnLst>
              <a:rect l="T15" t="T16" r="T17" b="T18"/>
              <a:pathLst>
                <a:path w="32" h="26">
                  <a:moveTo>
                    <a:pt x="31" y="11"/>
                  </a:moveTo>
                  <a:lnTo>
                    <a:pt x="7" y="25"/>
                  </a:lnTo>
                  <a:lnTo>
                    <a:pt x="0" y="14"/>
                  </a:lnTo>
                  <a:lnTo>
                    <a:pt x="26" y="0"/>
                  </a:lnTo>
                  <a:lnTo>
                    <a:pt x="31"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80" name="Freeform 228"/>
            <p:cNvSpPr>
              <a:spLocks/>
            </p:cNvSpPr>
            <p:nvPr/>
          </p:nvSpPr>
          <p:spPr bwMode="auto">
            <a:xfrm>
              <a:off x="2705" y="2173"/>
              <a:ext cx="36" cy="32"/>
            </a:xfrm>
            <a:custGeom>
              <a:avLst/>
              <a:gdLst>
                <a:gd name="T0" fmla="*/ 35 w 32"/>
                <a:gd name="T1" fmla="*/ 13 h 28"/>
                <a:gd name="T2" fmla="*/ 8 w 32"/>
                <a:gd name="T3" fmla="*/ 31 h 28"/>
                <a:gd name="T4" fmla="*/ 0 w 32"/>
                <a:gd name="T5" fmla="*/ 18 h 28"/>
                <a:gd name="T6" fmla="*/ 27 w 32"/>
                <a:gd name="T7" fmla="*/ 0 h 28"/>
                <a:gd name="T8" fmla="*/ 35 w 32"/>
                <a:gd name="T9" fmla="*/ 13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31" y="11"/>
                  </a:moveTo>
                  <a:lnTo>
                    <a:pt x="7" y="27"/>
                  </a:lnTo>
                  <a:lnTo>
                    <a:pt x="0" y="16"/>
                  </a:lnTo>
                  <a:lnTo>
                    <a:pt x="24" y="0"/>
                  </a:lnTo>
                  <a:lnTo>
                    <a:pt x="31"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81" name="Freeform 229"/>
            <p:cNvSpPr>
              <a:spLocks/>
            </p:cNvSpPr>
            <p:nvPr/>
          </p:nvSpPr>
          <p:spPr bwMode="auto">
            <a:xfrm>
              <a:off x="2677" y="2191"/>
              <a:ext cx="37" cy="34"/>
            </a:xfrm>
            <a:custGeom>
              <a:avLst/>
              <a:gdLst>
                <a:gd name="T0" fmla="*/ 36 w 32"/>
                <a:gd name="T1" fmla="*/ 13 h 29"/>
                <a:gd name="T2" fmla="*/ 9 w 32"/>
                <a:gd name="T3" fmla="*/ 33 h 29"/>
                <a:gd name="T4" fmla="*/ 0 w 32"/>
                <a:gd name="T5" fmla="*/ 21 h 29"/>
                <a:gd name="T6" fmla="*/ 28 w 32"/>
                <a:gd name="T7" fmla="*/ 0 h 29"/>
                <a:gd name="T8" fmla="*/ 36 w 32"/>
                <a:gd name="T9" fmla="*/ 13 h 29"/>
                <a:gd name="T10" fmla="*/ 0 60000 65536"/>
                <a:gd name="T11" fmla="*/ 0 60000 65536"/>
                <a:gd name="T12" fmla="*/ 0 60000 65536"/>
                <a:gd name="T13" fmla="*/ 0 60000 65536"/>
                <a:gd name="T14" fmla="*/ 0 60000 65536"/>
                <a:gd name="T15" fmla="*/ 0 w 32"/>
                <a:gd name="T16" fmla="*/ 0 h 29"/>
                <a:gd name="T17" fmla="*/ 32 w 32"/>
                <a:gd name="T18" fmla="*/ 29 h 29"/>
              </a:gdLst>
              <a:ahLst/>
              <a:cxnLst>
                <a:cxn ang="T10">
                  <a:pos x="T0" y="T1"/>
                </a:cxn>
                <a:cxn ang="T11">
                  <a:pos x="T2" y="T3"/>
                </a:cxn>
                <a:cxn ang="T12">
                  <a:pos x="T4" y="T5"/>
                </a:cxn>
                <a:cxn ang="T13">
                  <a:pos x="T6" y="T7"/>
                </a:cxn>
                <a:cxn ang="T14">
                  <a:pos x="T8" y="T9"/>
                </a:cxn>
              </a:cxnLst>
              <a:rect l="T15" t="T16" r="T17" b="T18"/>
              <a:pathLst>
                <a:path w="32" h="29">
                  <a:moveTo>
                    <a:pt x="31" y="11"/>
                  </a:moveTo>
                  <a:lnTo>
                    <a:pt x="8" y="28"/>
                  </a:lnTo>
                  <a:lnTo>
                    <a:pt x="0" y="18"/>
                  </a:lnTo>
                  <a:lnTo>
                    <a:pt x="24" y="0"/>
                  </a:lnTo>
                  <a:lnTo>
                    <a:pt x="31"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82" name="Freeform 230"/>
            <p:cNvSpPr>
              <a:spLocks/>
            </p:cNvSpPr>
            <p:nvPr/>
          </p:nvSpPr>
          <p:spPr bwMode="auto">
            <a:xfrm>
              <a:off x="2651" y="2212"/>
              <a:ext cx="37" cy="36"/>
            </a:xfrm>
            <a:custGeom>
              <a:avLst/>
              <a:gdLst>
                <a:gd name="T0" fmla="*/ 36 w 32"/>
                <a:gd name="T1" fmla="*/ 12 h 31"/>
                <a:gd name="T2" fmla="*/ 10 w 32"/>
                <a:gd name="T3" fmla="*/ 35 h 31"/>
                <a:gd name="T4" fmla="*/ 0 w 32"/>
                <a:gd name="T5" fmla="*/ 23 h 31"/>
                <a:gd name="T6" fmla="*/ 27 w 32"/>
                <a:gd name="T7" fmla="*/ 0 h 31"/>
                <a:gd name="T8" fmla="*/ 36 w 32"/>
                <a:gd name="T9" fmla="*/ 12 h 31"/>
                <a:gd name="T10" fmla="*/ 0 60000 65536"/>
                <a:gd name="T11" fmla="*/ 0 60000 65536"/>
                <a:gd name="T12" fmla="*/ 0 60000 65536"/>
                <a:gd name="T13" fmla="*/ 0 60000 65536"/>
                <a:gd name="T14" fmla="*/ 0 60000 65536"/>
                <a:gd name="T15" fmla="*/ 0 w 32"/>
                <a:gd name="T16" fmla="*/ 0 h 31"/>
                <a:gd name="T17" fmla="*/ 32 w 32"/>
                <a:gd name="T18" fmla="*/ 31 h 31"/>
              </a:gdLst>
              <a:ahLst/>
              <a:cxnLst>
                <a:cxn ang="T10">
                  <a:pos x="T0" y="T1"/>
                </a:cxn>
                <a:cxn ang="T11">
                  <a:pos x="T2" y="T3"/>
                </a:cxn>
                <a:cxn ang="T12">
                  <a:pos x="T4" y="T5"/>
                </a:cxn>
                <a:cxn ang="T13">
                  <a:pos x="T6" y="T7"/>
                </a:cxn>
                <a:cxn ang="T14">
                  <a:pos x="T8" y="T9"/>
                </a:cxn>
              </a:cxnLst>
              <a:rect l="T15" t="T16" r="T17" b="T18"/>
              <a:pathLst>
                <a:path w="32" h="31">
                  <a:moveTo>
                    <a:pt x="31" y="10"/>
                  </a:moveTo>
                  <a:lnTo>
                    <a:pt x="9" y="30"/>
                  </a:lnTo>
                  <a:lnTo>
                    <a:pt x="0" y="20"/>
                  </a:lnTo>
                  <a:lnTo>
                    <a:pt x="23" y="0"/>
                  </a:lnTo>
                  <a:lnTo>
                    <a:pt x="31"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83" name="Freeform 231"/>
            <p:cNvSpPr>
              <a:spLocks/>
            </p:cNvSpPr>
            <p:nvPr/>
          </p:nvSpPr>
          <p:spPr bwMode="auto">
            <a:xfrm>
              <a:off x="2628" y="2235"/>
              <a:ext cx="35" cy="38"/>
            </a:xfrm>
            <a:custGeom>
              <a:avLst/>
              <a:gdLst>
                <a:gd name="T0" fmla="*/ 34 w 31"/>
                <a:gd name="T1" fmla="*/ 12 h 33"/>
                <a:gd name="T2" fmla="*/ 11 w 31"/>
                <a:gd name="T3" fmla="*/ 37 h 33"/>
                <a:gd name="T4" fmla="*/ 0 w 31"/>
                <a:gd name="T5" fmla="*/ 28 h 33"/>
                <a:gd name="T6" fmla="*/ 24 w 31"/>
                <a:gd name="T7" fmla="*/ 0 h 33"/>
                <a:gd name="T8" fmla="*/ 34 w 31"/>
                <a:gd name="T9" fmla="*/ 12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30" y="10"/>
                  </a:moveTo>
                  <a:lnTo>
                    <a:pt x="10" y="32"/>
                  </a:lnTo>
                  <a:lnTo>
                    <a:pt x="0" y="24"/>
                  </a:lnTo>
                  <a:lnTo>
                    <a:pt x="21" y="0"/>
                  </a:lnTo>
                  <a:lnTo>
                    <a:pt x="30"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84" name="Freeform 232"/>
            <p:cNvSpPr>
              <a:spLocks/>
            </p:cNvSpPr>
            <p:nvPr/>
          </p:nvSpPr>
          <p:spPr bwMode="auto">
            <a:xfrm>
              <a:off x="2605" y="2263"/>
              <a:ext cx="35" cy="40"/>
            </a:xfrm>
            <a:custGeom>
              <a:avLst/>
              <a:gdLst>
                <a:gd name="T0" fmla="*/ 34 w 31"/>
                <a:gd name="T1" fmla="*/ 9 h 35"/>
                <a:gd name="T2" fmla="*/ 11 w 31"/>
                <a:gd name="T3" fmla="*/ 39 h 35"/>
                <a:gd name="T4" fmla="*/ 0 w 31"/>
                <a:gd name="T5" fmla="*/ 31 h 35"/>
                <a:gd name="T6" fmla="*/ 23 w 31"/>
                <a:gd name="T7" fmla="*/ 0 h 35"/>
                <a:gd name="T8" fmla="*/ 34 w 31"/>
                <a:gd name="T9" fmla="*/ 9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30" y="8"/>
                  </a:moveTo>
                  <a:lnTo>
                    <a:pt x="10" y="34"/>
                  </a:lnTo>
                  <a:lnTo>
                    <a:pt x="0" y="27"/>
                  </a:lnTo>
                  <a:lnTo>
                    <a:pt x="20" y="0"/>
                  </a:lnTo>
                  <a:lnTo>
                    <a:pt x="30"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85" name="Freeform 233"/>
            <p:cNvSpPr>
              <a:spLocks/>
            </p:cNvSpPr>
            <p:nvPr/>
          </p:nvSpPr>
          <p:spPr bwMode="auto">
            <a:xfrm>
              <a:off x="2582" y="2294"/>
              <a:ext cx="35" cy="44"/>
            </a:xfrm>
            <a:custGeom>
              <a:avLst/>
              <a:gdLst>
                <a:gd name="T0" fmla="*/ 34 w 31"/>
                <a:gd name="T1" fmla="*/ 8 h 38"/>
                <a:gd name="T2" fmla="*/ 14 w 31"/>
                <a:gd name="T3" fmla="*/ 43 h 38"/>
                <a:gd name="T4" fmla="*/ 0 w 31"/>
                <a:gd name="T5" fmla="*/ 35 h 38"/>
                <a:gd name="T6" fmla="*/ 23 w 31"/>
                <a:gd name="T7" fmla="*/ 0 h 38"/>
                <a:gd name="T8" fmla="*/ 34 w 31"/>
                <a:gd name="T9" fmla="*/ 8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30" y="7"/>
                  </a:moveTo>
                  <a:lnTo>
                    <a:pt x="12" y="37"/>
                  </a:lnTo>
                  <a:lnTo>
                    <a:pt x="0" y="30"/>
                  </a:lnTo>
                  <a:lnTo>
                    <a:pt x="20" y="0"/>
                  </a:lnTo>
                  <a:lnTo>
                    <a:pt x="30"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86" name="Freeform 234"/>
            <p:cNvSpPr>
              <a:spLocks/>
            </p:cNvSpPr>
            <p:nvPr/>
          </p:nvSpPr>
          <p:spPr bwMode="auto">
            <a:xfrm>
              <a:off x="2564" y="2328"/>
              <a:ext cx="33" cy="47"/>
            </a:xfrm>
            <a:custGeom>
              <a:avLst/>
              <a:gdLst>
                <a:gd name="T0" fmla="*/ 32 w 29"/>
                <a:gd name="T1" fmla="*/ 8 h 40"/>
                <a:gd name="T2" fmla="*/ 14 w 29"/>
                <a:gd name="T3" fmla="*/ 46 h 40"/>
                <a:gd name="T4" fmla="*/ 0 w 29"/>
                <a:gd name="T5" fmla="*/ 40 h 40"/>
                <a:gd name="T6" fmla="*/ 18 w 29"/>
                <a:gd name="T7" fmla="*/ 0 h 40"/>
                <a:gd name="T8" fmla="*/ 32 w 29"/>
                <a:gd name="T9" fmla="*/ 8 h 40"/>
                <a:gd name="T10" fmla="*/ 0 60000 65536"/>
                <a:gd name="T11" fmla="*/ 0 60000 65536"/>
                <a:gd name="T12" fmla="*/ 0 60000 65536"/>
                <a:gd name="T13" fmla="*/ 0 60000 65536"/>
                <a:gd name="T14" fmla="*/ 0 60000 65536"/>
                <a:gd name="T15" fmla="*/ 0 w 29"/>
                <a:gd name="T16" fmla="*/ 0 h 40"/>
                <a:gd name="T17" fmla="*/ 29 w 29"/>
                <a:gd name="T18" fmla="*/ 40 h 40"/>
              </a:gdLst>
              <a:ahLst/>
              <a:cxnLst>
                <a:cxn ang="T10">
                  <a:pos x="T0" y="T1"/>
                </a:cxn>
                <a:cxn ang="T11">
                  <a:pos x="T2" y="T3"/>
                </a:cxn>
                <a:cxn ang="T12">
                  <a:pos x="T4" y="T5"/>
                </a:cxn>
                <a:cxn ang="T13">
                  <a:pos x="T6" y="T7"/>
                </a:cxn>
                <a:cxn ang="T14">
                  <a:pos x="T8" y="T9"/>
                </a:cxn>
              </a:cxnLst>
              <a:rect l="T15" t="T16" r="T17" b="T18"/>
              <a:pathLst>
                <a:path w="29" h="40">
                  <a:moveTo>
                    <a:pt x="28" y="7"/>
                  </a:moveTo>
                  <a:lnTo>
                    <a:pt x="12" y="39"/>
                  </a:lnTo>
                  <a:lnTo>
                    <a:pt x="0" y="34"/>
                  </a:lnTo>
                  <a:lnTo>
                    <a:pt x="16" y="0"/>
                  </a:lnTo>
                  <a:lnTo>
                    <a:pt x="28" y="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87" name="Freeform 235"/>
            <p:cNvSpPr>
              <a:spLocks/>
            </p:cNvSpPr>
            <p:nvPr/>
          </p:nvSpPr>
          <p:spPr bwMode="auto">
            <a:xfrm>
              <a:off x="2547" y="2368"/>
              <a:ext cx="32" cy="51"/>
            </a:xfrm>
            <a:custGeom>
              <a:avLst/>
              <a:gdLst>
                <a:gd name="T0" fmla="*/ 31 w 28"/>
                <a:gd name="T1" fmla="*/ 6 h 45"/>
                <a:gd name="T2" fmla="*/ 15 w 28"/>
                <a:gd name="T3" fmla="*/ 50 h 45"/>
                <a:gd name="T4" fmla="*/ 0 w 28"/>
                <a:gd name="T5" fmla="*/ 45 h 45"/>
                <a:gd name="T6" fmla="*/ 17 w 28"/>
                <a:gd name="T7" fmla="*/ 0 h 45"/>
                <a:gd name="T8" fmla="*/ 31 w 28"/>
                <a:gd name="T9" fmla="*/ 6 h 45"/>
                <a:gd name="T10" fmla="*/ 0 60000 65536"/>
                <a:gd name="T11" fmla="*/ 0 60000 65536"/>
                <a:gd name="T12" fmla="*/ 0 60000 65536"/>
                <a:gd name="T13" fmla="*/ 0 60000 65536"/>
                <a:gd name="T14" fmla="*/ 0 60000 65536"/>
                <a:gd name="T15" fmla="*/ 0 w 28"/>
                <a:gd name="T16" fmla="*/ 0 h 45"/>
                <a:gd name="T17" fmla="*/ 28 w 28"/>
                <a:gd name="T18" fmla="*/ 45 h 45"/>
              </a:gdLst>
              <a:ahLst/>
              <a:cxnLst>
                <a:cxn ang="T10">
                  <a:pos x="T0" y="T1"/>
                </a:cxn>
                <a:cxn ang="T11">
                  <a:pos x="T2" y="T3"/>
                </a:cxn>
                <a:cxn ang="T12">
                  <a:pos x="T4" y="T5"/>
                </a:cxn>
                <a:cxn ang="T13">
                  <a:pos x="T6" y="T7"/>
                </a:cxn>
                <a:cxn ang="T14">
                  <a:pos x="T8" y="T9"/>
                </a:cxn>
              </a:cxnLst>
              <a:rect l="T15" t="T16" r="T17" b="T18"/>
              <a:pathLst>
                <a:path w="28" h="45">
                  <a:moveTo>
                    <a:pt x="27" y="5"/>
                  </a:moveTo>
                  <a:lnTo>
                    <a:pt x="13" y="44"/>
                  </a:lnTo>
                  <a:lnTo>
                    <a:pt x="0" y="40"/>
                  </a:lnTo>
                  <a:lnTo>
                    <a:pt x="15" y="0"/>
                  </a:lnTo>
                  <a:lnTo>
                    <a:pt x="27" y="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88" name="Freeform 236"/>
            <p:cNvSpPr>
              <a:spLocks/>
            </p:cNvSpPr>
            <p:nvPr/>
          </p:nvSpPr>
          <p:spPr bwMode="auto">
            <a:xfrm>
              <a:off x="2532" y="2414"/>
              <a:ext cx="31" cy="58"/>
            </a:xfrm>
            <a:custGeom>
              <a:avLst/>
              <a:gdLst>
                <a:gd name="T0" fmla="*/ 30 w 27"/>
                <a:gd name="T1" fmla="*/ 5 h 51"/>
                <a:gd name="T2" fmla="*/ 15 w 27"/>
                <a:gd name="T3" fmla="*/ 57 h 51"/>
                <a:gd name="T4" fmla="*/ 0 w 27"/>
                <a:gd name="T5" fmla="*/ 55 h 51"/>
                <a:gd name="T6" fmla="*/ 15 w 27"/>
                <a:gd name="T7" fmla="*/ 0 h 51"/>
                <a:gd name="T8" fmla="*/ 30 w 27"/>
                <a:gd name="T9" fmla="*/ 5 h 51"/>
                <a:gd name="T10" fmla="*/ 0 60000 65536"/>
                <a:gd name="T11" fmla="*/ 0 60000 65536"/>
                <a:gd name="T12" fmla="*/ 0 60000 65536"/>
                <a:gd name="T13" fmla="*/ 0 60000 65536"/>
                <a:gd name="T14" fmla="*/ 0 60000 65536"/>
                <a:gd name="T15" fmla="*/ 0 w 27"/>
                <a:gd name="T16" fmla="*/ 0 h 51"/>
                <a:gd name="T17" fmla="*/ 27 w 27"/>
                <a:gd name="T18" fmla="*/ 51 h 51"/>
              </a:gdLst>
              <a:ahLst/>
              <a:cxnLst>
                <a:cxn ang="T10">
                  <a:pos x="T0" y="T1"/>
                </a:cxn>
                <a:cxn ang="T11">
                  <a:pos x="T2" y="T3"/>
                </a:cxn>
                <a:cxn ang="T12">
                  <a:pos x="T4" y="T5"/>
                </a:cxn>
                <a:cxn ang="T13">
                  <a:pos x="T6" y="T7"/>
                </a:cxn>
                <a:cxn ang="T14">
                  <a:pos x="T8" y="T9"/>
                </a:cxn>
              </a:cxnLst>
              <a:rect l="T15" t="T16" r="T17" b="T18"/>
              <a:pathLst>
                <a:path w="27" h="51">
                  <a:moveTo>
                    <a:pt x="26" y="4"/>
                  </a:moveTo>
                  <a:lnTo>
                    <a:pt x="13" y="50"/>
                  </a:lnTo>
                  <a:lnTo>
                    <a:pt x="0" y="48"/>
                  </a:lnTo>
                  <a:lnTo>
                    <a:pt x="13" y="0"/>
                  </a:lnTo>
                  <a:lnTo>
                    <a:pt x="26"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89" name="Freeform 237"/>
            <p:cNvSpPr>
              <a:spLocks/>
            </p:cNvSpPr>
            <p:nvPr/>
          </p:nvSpPr>
          <p:spPr bwMode="auto">
            <a:xfrm>
              <a:off x="2522" y="2469"/>
              <a:ext cx="26" cy="74"/>
            </a:xfrm>
            <a:custGeom>
              <a:avLst/>
              <a:gdLst>
                <a:gd name="T0" fmla="*/ 25 w 23"/>
                <a:gd name="T1" fmla="*/ 2 h 64"/>
                <a:gd name="T2" fmla="*/ 15 w 23"/>
                <a:gd name="T3" fmla="*/ 73 h 64"/>
                <a:gd name="T4" fmla="*/ 0 w 23"/>
                <a:gd name="T5" fmla="*/ 72 h 64"/>
                <a:gd name="T6" fmla="*/ 10 w 23"/>
                <a:gd name="T7" fmla="*/ 0 h 64"/>
                <a:gd name="T8" fmla="*/ 25 w 23"/>
                <a:gd name="T9" fmla="*/ 2 h 64"/>
                <a:gd name="T10" fmla="*/ 0 60000 65536"/>
                <a:gd name="T11" fmla="*/ 0 60000 65536"/>
                <a:gd name="T12" fmla="*/ 0 60000 65536"/>
                <a:gd name="T13" fmla="*/ 0 60000 65536"/>
                <a:gd name="T14" fmla="*/ 0 60000 65536"/>
                <a:gd name="T15" fmla="*/ 0 w 23"/>
                <a:gd name="T16" fmla="*/ 0 h 64"/>
                <a:gd name="T17" fmla="*/ 23 w 23"/>
                <a:gd name="T18" fmla="*/ 64 h 64"/>
              </a:gdLst>
              <a:ahLst/>
              <a:cxnLst>
                <a:cxn ang="T10">
                  <a:pos x="T0" y="T1"/>
                </a:cxn>
                <a:cxn ang="T11">
                  <a:pos x="T2" y="T3"/>
                </a:cxn>
                <a:cxn ang="T12">
                  <a:pos x="T4" y="T5"/>
                </a:cxn>
                <a:cxn ang="T13">
                  <a:pos x="T6" y="T7"/>
                </a:cxn>
                <a:cxn ang="T14">
                  <a:pos x="T8" y="T9"/>
                </a:cxn>
              </a:cxnLst>
              <a:rect l="T15" t="T16" r="T17" b="T18"/>
              <a:pathLst>
                <a:path w="23" h="64">
                  <a:moveTo>
                    <a:pt x="22" y="2"/>
                  </a:moveTo>
                  <a:lnTo>
                    <a:pt x="13" y="63"/>
                  </a:lnTo>
                  <a:lnTo>
                    <a:pt x="0" y="62"/>
                  </a:lnTo>
                  <a:lnTo>
                    <a:pt x="9" y="0"/>
                  </a:lnTo>
                  <a:lnTo>
                    <a:pt x="22"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90" name="Freeform 238"/>
            <p:cNvSpPr>
              <a:spLocks/>
            </p:cNvSpPr>
            <p:nvPr/>
          </p:nvSpPr>
          <p:spPr bwMode="auto">
            <a:xfrm>
              <a:off x="2516" y="2540"/>
              <a:ext cx="22" cy="172"/>
            </a:xfrm>
            <a:custGeom>
              <a:avLst/>
              <a:gdLst>
                <a:gd name="T0" fmla="*/ 21 w 19"/>
                <a:gd name="T1" fmla="*/ 1 h 149"/>
                <a:gd name="T2" fmla="*/ 15 w 19"/>
                <a:gd name="T3" fmla="*/ 171 h 149"/>
                <a:gd name="T4" fmla="*/ 0 w 19"/>
                <a:gd name="T5" fmla="*/ 170 h 149"/>
                <a:gd name="T6" fmla="*/ 6 w 19"/>
                <a:gd name="T7" fmla="*/ 0 h 149"/>
                <a:gd name="T8" fmla="*/ 21 w 19"/>
                <a:gd name="T9" fmla="*/ 1 h 149"/>
                <a:gd name="T10" fmla="*/ 0 60000 65536"/>
                <a:gd name="T11" fmla="*/ 0 60000 65536"/>
                <a:gd name="T12" fmla="*/ 0 60000 65536"/>
                <a:gd name="T13" fmla="*/ 0 60000 65536"/>
                <a:gd name="T14" fmla="*/ 0 60000 65536"/>
                <a:gd name="T15" fmla="*/ 0 w 19"/>
                <a:gd name="T16" fmla="*/ 0 h 149"/>
                <a:gd name="T17" fmla="*/ 19 w 19"/>
                <a:gd name="T18" fmla="*/ 149 h 149"/>
              </a:gdLst>
              <a:ahLst/>
              <a:cxnLst>
                <a:cxn ang="T10">
                  <a:pos x="T0" y="T1"/>
                </a:cxn>
                <a:cxn ang="T11">
                  <a:pos x="T2" y="T3"/>
                </a:cxn>
                <a:cxn ang="T12">
                  <a:pos x="T4" y="T5"/>
                </a:cxn>
                <a:cxn ang="T13">
                  <a:pos x="T6" y="T7"/>
                </a:cxn>
                <a:cxn ang="T14">
                  <a:pos x="T8" y="T9"/>
                </a:cxn>
              </a:cxnLst>
              <a:rect l="T15" t="T16" r="T17" b="T18"/>
              <a:pathLst>
                <a:path w="19" h="149">
                  <a:moveTo>
                    <a:pt x="18" y="1"/>
                  </a:moveTo>
                  <a:lnTo>
                    <a:pt x="13" y="148"/>
                  </a:lnTo>
                  <a:lnTo>
                    <a:pt x="0" y="147"/>
                  </a:lnTo>
                  <a:lnTo>
                    <a:pt x="5" y="0"/>
                  </a:lnTo>
                  <a:lnTo>
                    <a:pt x="18" y="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91" name="Freeform 239"/>
            <p:cNvSpPr>
              <a:spLocks/>
            </p:cNvSpPr>
            <p:nvPr/>
          </p:nvSpPr>
          <p:spPr bwMode="auto">
            <a:xfrm>
              <a:off x="2510" y="2540"/>
              <a:ext cx="22" cy="172"/>
            </a:xfrm>
            <a:custGeom>
              <a:avLst/>
              <a:gdLst>
                <a:gd name="T0" fmla="*/ 7 w 20"/>
                <a:gd name="T1" fmla="*/ 171 h 149"/>
                <a:gd name="T2" fmla="*/ 0 w 20"/>
                <a:gd name="T3" fmla="*/ 1 h 149"/>
                <a:gd name="T4" fmla="*/ 15 w 20"/>
                <a:gd name="T5" fmla="*/ 0 h 149"/>
                <a:gd name="T6" fmla="*/ 21 w 20"/>
                <a:gd name="T7" fmla="*/ 170 h 149"/>
                <a:gd name="T8" fmla="*/ 7 w 20"/>
                <a:gd name="T9" fmla="*/ 171 h 149"/>
                <a:gd name="T10" fmla="*/ 0 60000 65536"/>
                <a:gd name="T11" fmla="*/ 0 60000 65536"/>
                <a:gd name="T12" fmla="*/ 0 60000 65536"/>
                <a:gd name="T13" fmla="*/ 0 60000 65536"/>
                <a:gd name="T14" fmla="*/ 0 60000 65536"/>
                <a:gd name="T15" fmla="*/ 0 w 20"/>
                <a:gd name="T16" fmla="*/ 0 h 149"/>
                <a:gd name="T17" fmla="*/ 20 w 20"/>
                <a:gd name="T18" fmla="*/ 149 h 149"/>
              </a:gdLst>
              <a:ahLst/>
              <a:cxnLst>
                <a:cxn ang="T10">
                  <a:pos x="T0" y="T1"/>
                </a:cxn>
                <a:cxn ang="T11">
                  <a:pos x="T2" y="T3"/>
                </a:cxn>
                <a:cxn ang="T12">
                  <a:pos x="T4" y="T5"/>
                </a:cxn>
                <a:cxn ang="T13">
                  <a:pos x="T6" y="T7"/>
                </a:cxn>
                <a:cxn ang="T14">
                  <a:pos x="T8" y="T9"/>
                </a:cxn>
              </a:cxnLst>
              <a:rect l="T15" t="T16" r="T17" b="T18"/>
              <a:pathLst>
                <a:path w="20" h="149">
                  <a:moveTo>
                    <a:pt x="6" y="148"/>
                  </a:moveTo>
                  <a:lnTo>
                    <a:pt x="0" y="1"/>
                  </a:lnTo>
                  <a:lnTo>
                    <a:pt x="14" y="0"/>
                  </a:lnTo>
                  <a:lnTo>
                    <a:pt x="19" y="147"/>
                  </a:lnTo>
                  <a:lnTo>
                    <a:pt x="6" y="14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92" name="Freeform 240"/>
            <p:cNvSpPr>
              <a:spLocks/>
            </p:cNvSpPr>
            <p:nvPr/>
          </p:nvSpPr>
          <p:spPr bwMode="auto">
            <a:xfrm>
              <a:off x="2501" y="2469"/>
              <a:ext cx="26" cy="74"/>
            </a:xfrm>
            <a:custGeom>
              <a:avLst/>
              <a:gdLst>
                <a:gd name="T0" fmla="*/ 9 w 23"/>
                <a:gd name="T1" fmla="*/ 73 h 64"/>
                <a:gd name="T2" fmla="*/ 0 w 23"/>
                <a:gd name="T3" fmla="*/ 2 h 64"/>
                <a:gd name="T4" fmla="*/ 14 w 23"/>
                <a:gd name="T5" fmla="*/ 0 h 64"/>
                <a:gd name="T6" fmla="*/ 25 w 23"/>
                <a:gd name="T7" fmla="*/ 72 h 64"/>
                <a:gd name="T8" fmla="*/ 9 w 23"/>
                <a:gd name="T9" fmla="*/ 73 h 64"/>
                <a:gd name="T10" fmla="*/ 0 60000 65536"/>
                <a:gd name="T11" fmla="*/ 0 60000 65536"/>
                <a:gd name="T12" fmla="*/ 0 60000 65536"/>
                <a:gd name="T13" fmla="*/ 0 60000 65536"/>
                <a:gd name="T14" fmla="*/ 0 60000 65536"/>
                <a:gd name="T15" fmla="*/ 0 w 23"/>
                <a:gd name="T16" fmla="*/ 0 h 64"/>
                <a:gd name="T17" fmla="*/ 23 w 23"/>
                <a:gd name="T18" fmla="*/ 64 h 64"/>
              </a:gdLst>
              <a:ahLst/>
              <a:cxnLst>
                <a:cxn ang="T10">
                  <a:pos x="T0" y="T1"/>
                </a:cxn>
                <a:cxn ang="T11">
                  <a:pos x="T2" y="T3"/>
                </a:cxn>
                <a:cxn ang="T12">
                  <a:pos x="T4" y="T5"/>
                </a:cxn>
                <a:cxn ang="T13">
                  <a:pos x="T6" y="T7"/>
                </a:cxn>
                <a:cxn ang="T14">
                  <a:pos x="T8" y="T9"/>
                </a:cxn>
              </a:cxnLst>
              <a:rect l="T15" t="T16" r="T17" b="T18"/>
              <a:pathLst>
                <a:path w="23" h="64">
                  <a:moveTo>
                    <a:pt x="8" y="63"/>
                  </a:moveTo>
                  <a:lnTo>
                    <a:pt x="0" y="2"/>
                  </a:lnTo>
                  <a:lnTo>
                    <a:pt x="12" y="0"/>
                  </a:lnTo>
                  <a:lnTo>
                    <a:pt x="22" y="62"/>
                  </a:lnTo>
                  <a:lnTo>
                    <a:pt x="8" y="6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93" name="Freeform 241"/>
            <p:cNvSpPr>
              <a:spLocks/>
            </p:cNvSpPr>
            <p:nvPr/>
          </p:nvSpPr>
          <p:spPr bwMode="auto">
            <a:xfrm>
              <a:off x="2486" y="2414"/>
              <a:ext cx="29" cy="58"/>
            </a:xfrm>
            <a:custGeom>
              <a:avLst/>
              <a:gdLst>
                <a:gd name="T0" fmla="*/ 15 w 26"/>
                <a:gd name="T1" fmla="*/ 57 h 51"/>
                <a:gd name="T2" fmla="*/ 0 w 26"/>
                <a:gd name="T3" fmla="*/ 5 h 51"/>
                <a:gd name="T4" fmla="*/ 15 w 26"/>
                <a:gd name="T5" fmla="*/ 0 h 51"/>
                <a:gd name="T6" fmla="*/ 28 w 26"/>
                <a:gd name="T7" fmla="*/ 55 h 51"/>
                <a:gd name="T8" fmla="*/ 15 w 26"/>
                <a:gd name="T9" fmla="*/ 57 h 51"/>
                <a:gd name="T10" fmla="*/ 0 60000 65536"/>
                <a:gd name="T11" fmla="*/ 0 60000 65536"/>
                <a:gd name="T12" fmla="*/ 0 60000 65536"/>
                <a:gd name="T13" fmla="*/ 0 60000 65536"/>
                <a:gd name="T14" fmla="*/ 0 60000 65536"/>
                <a:gd name="T15" fmla="*/ 0 w 26"/>
                <a:gd name="T16" fmla="*/ 0 h 51"/>
                <a:gd name="T17" fmla="*/ 26 w 26"/>
                <a:gd name="T18" fmla="*/ 51 h 51"/>
              </a:gdLst>
              <a:ahLst/>
              <a:cxnLst>
                <a:cxn ang="T10">
                  <a:pos x="T0" y="T1"/>
                </a:cxn>
                <a:cxn ang="T11">
                  <a:pos x="T2" y="T3"/>
                </a:cxn>
                <a:cxn ang="T12">
                  <a:pos x="T4" y="T5"/>
                </a:cxn>
                <a:cxn ang="T13">
                  <a:pos x="T6" y="T7"/>
                </a:cxn>
                <a:cxn ang="T14">
                  <a:pos x="T8" y="T9"/>
                </a:cxn>
              </a:cxnLst>
              <a:rect l="T15" t="T16" r="T17" b="T18"/>
              <a:pathLst>
                <a:path w="26" h="51">
                  <a:moveTo>
                    <a:pt x="13" y="50"/>
                  </a:moveTo>
                  <a:lnTo>
                    <a:pt x="0" y="4"/>
                  </a:lnTo>
                  <a:lnTo>
                    <a:pt x="13" y="0"/>
                  </a:lnTo>
                  <a:lnTo>
                    <a:pt x="25" y="48"/>
                  </a:lnTo>
                  <a:lnTo>
                    <a:pt x="13" y="5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94" name="Freeform 242"/>
            <p:cNvSpPr>
              <a:spLocks/>
            </p:cNvSpPr>
            <p:nvPr/>
          </p:nvSpPr>
          <p:spPr bwMode="auto">
            <a:xfrm>
              <a:off x="2469" y="2368"/>
              <a:ext cx="33" cy="51"/>
            </a:xfrm>
            <a:custGeom>
              <a:avLst/>
              <a:gdLst>
                <a:gd name="T0" fmla="*/ 17 w 29"/>
                <a:gd name="T1" fmla="*/ 50 h 45"/>
                <a:gd name="T2" fmla="*/ 0 w 29"/>
                <a:gd name="T3" fmla="*/ 6 h 45"/>
                <a:gd name="T4" fmla="*/ 14 w 29"/>
                <a:gd name="T5" fmla="*/ 0 h 45"/>
                <a:gd name="T6" fmla="*/ 32 w 29"/>
                <a:gd name="T7" fmla="*/ 45 h 45"/>
                <a:gd name="T8" fmla="*/ 17 w 29"/>
                <a:gd name="T9" fmla="*/ 50 h 45"/>
                <a:gd name="T10" fmla="*/ 0 60000 65536"/>
                <a:gd name="T11" fmla="*/ 0 60000 65536"/>
                <a:gd name="T12" fmla="*/ 0 60000 65536"/>
                <a:gd name="T13" fmla="*/ 0 60000 65536"/>
                <a:gd name="T14" fmla="*/ 0 60000 65536"/>
                <a:gd name="T15" fmla="*/ 0 w 29"/>
                <a:gd name="T16" fmla="*/ 0 h 45"/>
                <a:gd name="T17" fmla="*/ 29 w 29"/>
                <a:gd name="T18" fmla="*/ 45 h 45"/>
              </a:gdLst>
              <a:ahLst/>
              <a:cxnLst>
                <a:cxn ang="T10">
                  <a:pos x="T0" y="T1"/>
                </a:cxn>
                <a:cxn ang="T11">
                  <a:pos x="T2" y="T3"/>
                </a:cxn>
                <a:cxn ang="T12">
                  <a:pos x="T4" y="T5"/>
                </a:cxn>
                <a:cxn ang="T13">
                  <a:pos x="T6" y="T7"/>
                </a:cxn>
                <a:cxn ang="T14">
                  <a:pos x="T8" y="T9"/>
                </a:cxn>
              </a:cxnLst>
              <a:rect l="T15" t="T16" r="T17" b="T18"/>
              <a:pathLst>
                <a:path w="29" h="45">
                  <a:moveTo>
                    <a:pt x="15" y="44"/>
                  </a:moveTo>
                  <a:lnTo>
                    <a:pt x="0" y="5"/>
                  </a:lnTo>
                  <a:lnTo>
                    <a:pt x="12" y="0"/>
                  </a:lnTo>
                  <a:lnTo>
                    <a:pt x="28" y="40"/>
                  </a:lnTo>
                  <a:lnTo>
                    <a:pt x="15" y="4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95" name="Freeform 243"/>
            <p:cNvSpPr>
              <a:spLocks/>
            </p:cNvSpPr>
            <p:nvPr/>
          </p:nvSpPr>
          <p:spPr bwMode="auto">
            <a:xfrm>
              <a:off x="2451" y="2328"/>
              <a:ext cx="33" cy="47"/>
            </a:xfrm>
            <a:custGeom>
              <a:avLst/>
              <a:gdLst>
                <a:gd name="T0" fmla="*/ 18 w 29"/>
                <a:gd name="T1" fmla="*/ 46 h 40"/>
                <a:gd name="T2" fmla="*/ 0 w 29"/>
                <a:gd name="T3" fmla="*/ 8 h 40"/>
                <a:gd name="T4" fmla="*/ 14 w 29"/>
                <a:gd name="T5" fmla="*/ 0 h 40"/>
                <a:gd name="T6" fmla="*/ 32 w 29"/>
                <a:gd name="T7" fmla="*/ 40 h 40"/>
                <a:gd name="T8" fmla="*/ 18 w 29"/>
                <a:gd name="T9" fmla="*/ 46 h 40"/>
                <a:gd name="T10" fmla="*/ 0 60000 65536"/>
                <a:gd name="T11" fmla="*/ 0 60000 65536"/>
                <a:gd name="T12" fmla="*/ 0 60000 65536"/>
                <a:gd name="T13" fmla="*/ 0 60000 65536"/>
                <a:gd name="T14" fmla="*/ 0 60000 65536"/>
                <a:gd name="T15" fmla="*/ 0 w 29"/>
                <a:gd name="T16" fmla="*/ 0 h 40"/>
                <a:gd name="T17" fmla="*/ 29 w 29"/>
                <a:gd name="T18" fmla="*/ 40 h 40"/>
              </a:gdLst>
              <a:ahLst/>
              <a:cxnLst>
                <a:cxn ang="T10">
                  <a:pos x="T0" y="T1"/>
                </a:cxn>
                <a:cxn ang="T11">
                  <a:pos x="T2" y="T3"/>
                </a:cxn>
                <a:cxn ang="T12">
                  <a:pos x="T4" y="T5"/>
                </a:cxn>
                <a:cxn ang="T13">
                  <a:pos x="T6" y="T7"/>
                </a:cxn>
                <a:cxn ang="T14">
                  <a:pos x="T8" y="T9"/>
                </a:cxn>
              </a:cxnLst>
              <a:rect l="T15" t="T16" r="T17" b="T18"/>
              <a:pathLst>
                <a:path w="29" h="40">
                  <a:moveTo>
                    <a:pt x="16" y="39"/>
                  </a:moveTo>
                  <a:lnTo>
                    <a:pt x="0" y="7"/>
                  </a:lnTo>
                  <a:lnTo>
                    <a:pt x="12" y="0"/>
                  </a:lnTo>
                  <a:lnTo>
                    <a:pt x="28" y="34"/>
                  </a:lnTo>
                  <a:lnTo>
                    <a:pt x="16" y="3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96" name="Freeform 244"/>
            <p:cNvSpPr>
              <a:spLocks/>
            </p:cNvSpPr>
            <p:nvPr/>
          </p:nvSpPr>
          <p:spPr bwMode="auto">
            <a:xfrm>
              <a:off x="2431" y="2294"/>
              <a:ext cx="34" cy="44"/>
            </a:xfrm>
            <a:custGeom>
              <a:avLst/>
              <a:gdLst>
                <a:gd name="T0" fmla="*/ 19 w 30"/>
                <a:gd name="T1" fmla="*/ 43 h 38"/>
                <a:gd name="T2" fmla="*/ 0 w 30"/>
                <a:gd name="T3" fmla="*/ 8 h 38"/>
                <a:gd name="T4" fmla="*/ 11 w 30"/>
                <a:gd name="T5" fmla="*/ 0 h 38"/>
                <a:gd name="T6" fmla="*/ 33 w 30"/>
                <a:gd name="T7" fmla="*/ 35 h 38"/>
                <a:gd name="T8" fmla="*/ 19 w 30"/>
                <a:gd name="T9" fmla="*/ 43 h 38"/>
                <a:gd name="T10" fmla="*/ 0 60000 65536"/>
                <a:gd name="T11" fmla="*/ 0 60000 65536"/>
                <a:gd name="T12" fmla="*/ 0 60000 65536"/>
                <a:gd name="T13" fmla="*/ 0 60000 65536"/>
                <a:gd name="T14" fmla="*/ 0 60000 65536"/>
                <a:gd name="T15" fmla="*/ 0 w 30"/>
                <a:gd name="T16" fmla="*/ 0 h 38"/>
                <a:gd name="T17" fmla="*/ 30 w 30"/>
                <a:gd name="T18" fmla="*/ 38 h 38"/>
              </a:gdLst>
              <a:ahLst/>
              <a:cxnLst>
                <a:cxn ang="T10">
                  <a:pos x="T0" y="T1"/>
                </a:cxn>
                <a:cxn ang="T11">
                  <a:pos x="T2" y="T3"/>
                </a:cxn>
                <a:cxn ang="T12">
                  <a:pos x="T4" y="T5"/>
                </a:cxn>
                <a:cxn ang="T13">
                  <a:pos x="T6" y="T7"/>
                </a:cxn>
                <a:cxn ang="T14">
                  <a:pos x="T8" y="T9"/>
                </a:cxn>
              </a:cxnLst>
              <a:rect l="T15" t="T16" r="T17" b="T18"/>
              <a:pathLst>
                <a:path w="30" h="38">
                  <a:moveTo>
                    <a:pt x="17" y="37"/>
                  </a:moveTo>
                  <a:lnTo>
                    <a:pt x="0" y="7"/>
                  </a:lnTo>
                  <a:lnTo>
                    <a:pt x="10" y="0"/>
                  </a:lnTo>
                  <a:lnTo>
                    <a:pt x="29" y="30"/>
                  </a:lnTo>
                  <a:lnTo>
                    <a:pt x="17" y="3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97" name="Freeform 245"/>
            <p:cNvSpPr>
              <a:spLocks/>
            </p:cNvSpPr>
            <p:nvPr/>
          </p:nvSpPr>
          <p:spPr bwMode="auto">
            <a:xfrm>
              <a:off x="2409" y="2263"/>
              <a:ext cx="35" cy="40"/>
            </a:xfrm>
            <a:custGeom>
              <a:avLst/>
              <a:gdLst>
                <a:gd name="T0" fmla="*/ 23 w 31"/>
                <a:gd name="T1" fmla="*/ 39 h 35"/>
                <a:gd name="T2" fmla="*/ 0 w 31"/>
                <a:gd name="T3" fmla="*/ 9 h 35"/>
                <a:gd name="T4" fmla="*/ 11 w 31"/>
                <a:gd name="T5" fmla="*/ 0 h 35"/>
                <a:gd name="T6" fmla="*/ 34 w 31"/>
                <a:gd name="T7" fmla="*/ 31 h 35"/>
                <a:gd name="T8" fmla="*/ 23 w 31"/>
                <a:gd name="T9" fmla="*/ 39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20" y="34"/>
                  </a:moveTo>
                  <a:lnTo>
                    <a:pt x="0" y="8"/>
                  </a:lnTo>
                  <a:lnTo>
                    <a:pt x="10" y="0"/>
                  </a:lnTo>
                  <a:lnTo>
                    <a:pt x="30" y="27"/>
                  </a:lnTo>
                  <a:lnTo>
                    <a:pt x="20" y="3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98" name="Freeform 246"/>
            <p:cNvSpPr>
              <a:spLocks/>
            </p:cNvSpPr>
            <p:nvPr/>
          </p:nvSpPr>
          <p:spPr bwMode="auto">
            <a:xfrm>
              <a:off x="2386" y="2235"/>
              <a:ext cx="35" cy="38"/>
            </a:xfrm>
            <a:custGeom>
              <a:avLst/>
              <a:gdLst>
                <a:gd name="T0" fmla="*/ 23 w 31"/>
                <a:gd name="T1" fmla="*/ 37 h 33"/>
                <a:gd name="T2" fmla="*/ 0 w 31"/>
                <a:gd name="T3" fmla="*/ 12 h 33"/>
                <a:gd name="T4" fmla="*/ 10 w 31"/>
                <a:gd name="T5" fmla="*/ 0 h 33"/>
                <a:gd name="T6" fmla="*/ 34 w 31"/>
                <a:gd name="T7" fmla="*/ 28 h 33"/>
                <a:gd name="T8" fmla="*/ 23 w 31"/>
                <a:gd name="T9" fmla="*/ 37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20" y="32"/>
                  </a:moveTo>
                  <a:lnTo>
                    <a:pt x="0" y="10"/>
                  </a:lnTo>
                  <a:lnTo>
                    <a:pt x="9" y="0"/>
                  </a:lnTo>
                  <a:lnTo>
                    <a:pt x="30" y="24"/>
                  </a:lnTo>
                  <a:lnTo>
                    <a:pt x="20" y="3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399" name="Freeform 247"/>
            <p:cNvSpPr>
              <a:spLocks/>
            </p:cNvSpPr>
            <p:nvPr/>
          </p:nvSpPr>
          <p:spPr bwMode="auto">
            <a:xfrm>
              <a:off x="2360" y="2212"/>
              <a:ext cx="37" cy="36"/>
            </a:xfrm>
            <a:custGeom>
              <a:avLst/>
              <a:gdLst>
                <a:gd name="T0" fmla="*/ 26 w 33"/>
                <a:gd name="T1" fmla="*/ 35 h 31"/>
                <a:gd name="T2" fmla="*/ 0 w 33"/>
                <a:gd name="T3" fmla="*/ 12 h 31"/>
                <a:gd name="T4" fmla="*/ 10 w 33"/>
                <a:gd name="T5" fmla="*/ 0 h 31"/>
                <a:gd name="T6" fmla="*/ 36 w 33"/>
                <a:gd name="T7" fmla="*/ 23 h 31"/>
                <a:gd name="T8" fmla="*/ 26 w 33"/>
                <a:gd name="T9" fmla="*/ 35 h 31"/>
                <a:gd name="T10" fmla="*/ 0 60000 65536"/>
                <a:gd name="T11" fmla="*/ 0 60000 65536"/>
                <a:gd name="T12" fmla="*/ 0 60000 65536"/>
                <a:gd name="T13" fmla="*/ 0 60000 65536"/>
                <a:gd name="T14" fmla="*/ 0 60000 65536"/>
                <a:gd name="T15" fmla="*/ 0 w 33"/>
                <a:gd name="T16" fmla="*/ 0 h 31"/>
                <a:gd name="T17" fmla="*/ 33 w 33"/>
                <a:gd name="T18" fmla="*/ 31 h 31"/>
              </a:gdLst>
              <a:ahLst/>
              <a:cxnLst>
                <a:cxn ang="T10">
                  <a:pos x="T0" y="T1"/>
                </a:cxn>
                <a:cxn ang="T11">
                  <a:pos x="T2" y="T3"/>
                </a:cxn>
                <a:cxn ang="T12">
                  <a:pos x="T4" y="T5"/>
                </a:cxn>
                <a:cxn ang="T13">
                  <a:pos x="T6" y="T7"/>
                </a:cxn>
                <a:cxn ang="T14">
                  <a:pos x="T8" y="T9"/>
                </a:cxn>
              </a:cxnLst>
              <a:rect l="T15" t="T16" r="T17" b="T18"/>
              <a:pathLst>
                <a:path w="33" h="31">
                  <a:moveTo>
                    <a:pt x="23" y="30"/>
                  </a:moveTo>
                  <a:lnTo>
                    <a:pt x="0" y="10"/>
                  </a:lnTo>
                  <a:lnTo>
                    <a:pt x="9" y="0"/>
                  </a:lnTo>
                  <a:lnTo>
                    <a:pt x="32" y="20"/>
                  </a:lnTo>
                  <a:lnTo>
                    <a:pt x="23" y="3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00" name="Freeform 248"/>
            <p:cNvSpPr>
              <a:spLocks/>
            </p:cNvSpPr>
            <p:nvPr/>
          </p:nvSpPr>
          <p:spPr bwMode="auto">
            <a:xfrm>
              <a:off x="2335" y="2191"/>
              <a:ext cx="36" cy="34"/>
            </a:xfrm>
            <a:custGeom>
              <a:avLst/>
              <a:gdLst>
                <a:gd name="T0" fmla="*/ 25 w 32"/>
                <a:gd name="T1" fmla="*/ 33 h 29"/>
                <a:gd name="T2" fmla="*/ 0 w 32"/>
                <a:gd name="T3" fmla="*/ 13 h 29"/>
                <a:gd name="T4" fmla="*/ 8 w 32"/>
                <a:gd name="T5" fmla="*/ 0 h 29"/>
                <a:gd name="T6" fmla="*/ 35 w 32"/>
                <a:gd name="T7" fmla="*/ 21 h 29"/>
                <a:gd name="T8" fmla="*/ 25 w 32"/>
                <a:gd name="T9" fmla="*/ 33 h 29"/>
                <a:gd name="T10" fmla="*/ 0 60000 65536"/>
                <a:gd name="T11" fmla="*/ 0 60000 65536"/>
                <a:gd name="T12" fmla="*/ 0 60000 65536"/>
                <a:gd name="T13" fmla="*/ 0 60000 65536"/>
                <a:gd name="T14" fmla="*/ 0 60000 65536"/>
                <a:gd name="T15" fmla="*/ 0 w 32"/>
                <a:gd name="T16" fmla="*/ 0 h 29"/>
                <a:gd name="T17" fmla="*/ 32 w 32"/>
                <a:gd name="T18" fmla="*/ 29 h 29"/>
              </a:gdLst>
              <a:ahLst/>
              <a:cxnLst>
                <a:cxn ang="T10">
                  <a:pos x="T0" y="T1"/>
                </a:cxn>
                <a:cxn ang="T11">
                  <a:pos x="T2" y="T3"/>
                </a:cxn>
                <a:cxn ang="T12">
                  <a:pos x="T4" y="T5"/>
                </a:cxn>
                <a:cxn ang="T13">
                  <a:pos x="T6" y="T7"/>
                </a:cxn>
                <a:cxn ang="T14">
                  <a:pos x="T8" y="T9"/>
                </a:cxn>
              </a:cxnLst>
              <a:rect l="T15" t="T16" r="T17" b="T18"/>
              <a:pathLst>
                <a:path w="32" h="29">
                  <a:moveTo>
                    <a:pt x="22" y="28"/>
                  </a:moveTo>
                  <a:lnTo>
                    <a:pt x="0" y="11"/>
                  </a:lnTo>
                  <a:lnTo>
                    <a:pt x="7" y="0"/>
                  </a:lnTo>
                  <a:lnTo>
                    <a:pt x="31" y="18"/>
                  </a:lnTo>
                  <a:lnTo>
                    <a:pt x="22" y="2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01" name="Freeform 249"/>
            <p:cNvSpPr>
              <a:spLocks/>
            </p:cNvSpPr>
            <p:nvPr/>
          </p:nvSpPr>
          <p:spPr bwMode="auto">
            <a:xfrm>
              <a:off x="2308" y="2173"/>
              <a:ext cx="36" cy="32"/>
            </a:xfrm>
            <a:custGeom>
              <a:avLst/>
              <a:gdLst>
                <a:gd name="T0" fmla="*/ 27 w 32"/>
                <a:gd name="T1" fmla="*/ 31 h 28"/>
                <a:gd name="T2" fmla="*/ 0 w 32"/>
                <a:gd name="T3" fmla="*/ 13 h 28"/>
                <a:gd name="T4" fmla="*/ 8 w 32"/>
                <a:gd name="T5" fmla="*/ 0 h 28"/>
                <a:gd name="T6" fmla="*/ 35 w 32"/>
                <a:gd name="T7" fmla="*/ 18 h 28"/>
                <a:gd name="T8" fmla="*/ 27 w 32"/>
                <a:gd name="T9" fmla="*/ 31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24" y="27"/>
                  </a:moveTo>
                  <a:lnTo>
                    <a:pt x="0" y="11"/>
                  </a:lnTo>
                  <a:lnTo>
                    <a:pt x="7" y="0"/>
                  </a:lnTo>
                  <a:lnTo>
                    <a:pt x="31" y="16"/>
                  </a:lnTo>
                  <a:lnTo>
                    <a:pt x="24" y="2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02" name="Freeform 250"/>
            <p:cNvSpPr>
              <a:spLocks/>
            </p:cNvSpPr>
            <p:nvPr/>
          </p:nvSpPr>
          <p:spPr bwMode="auto">
            <a:xfrm>
              <a:off x="2280" y="2157"/>
              <a:ext cx="37" cy="30"/>
            </a:xfrm>
            <a:custGeom>
              <a:avLst/>
              <a:gdLst>
                <a:gd name="T0" fmla="*/ 28 w 33"/>
                <a:gd name="T1" fmla="*/ 29 h 26"/>
                <a:gd name="T2" fmla="*/ 0 w 33"/>
                <a:gd name="T3" fmla="*/ 13 h 26"/>
                <a:gd name="T4" fmla="*/ 7 w 33"/>
                <a:gd name="T5" fmla="*/ 0 h 26"/>
                <a:gd name="T6" fmla="*/ 36 w 33"/>
                <a:gd name="T7" fmla="*/ 16 h 26"/>
                <a:gd name="T8" fmla="*/ 28 w 33"/>
                <a:gd name="T9" fmla="*/ 29 h 26"/>
                <a:gd name="T10" fmla="*/ 0 60000 65536"/>
                <a:gd name="T11" fmla="*/ 0 60000 65536"/>
                <a:gd name="T12" fmla="*/ 0 60000 65536"/>
                <a:gd name="T13" fmla="*/ 0 60000 65536"/>
                <a:gd name="T14" fmla="*/ 0 60000 65536"/>
                <a:gd name="T15" fmla="*/ 0 w 33"/>
                <a:gd name="T16" fmla="*/ 0 h 26"/>
                <a:gd name="T17" fmla="*/ 33 w 33"/>
                <a:gd name="T18" fmla="*/ 26 h 26"/>
              </a:gdLst>
              <a:ahLst/>
              <a:cxnLst>
                <a:cxn ang="T10">
                  <a:pos x="T0" y="T1"/>
                </a:cxn>
                <a:cxn ang="T11">
                  <a:pos x="T2" y="T3"/>
                </a:cxn>
                <a:cxn ang="T12">
                  <a:pos x="T4" y="T5"/>
                </a:cxn>
                <a:cxn ang="T13">
                  <a:pos x="T6" y="T7"/>
                </a:cxn>
                <a:cxn ang="T14">
                  <a:pos x="T8" y="T9"/>
                </a:cxn>
              </a:cxnLst>
              <a:rect l="T15" t="T16" r="T17" b="T18"/>
              <a:pathLst>
                <a:path w="33" h="26">
                  <a:moveTo>
                    <a:pt x="25" y="25"/>
                  </a:moveTo>
                  <a:lnTo>
                    <a:pt x="0" y="11"/>
                  </a:lnTo>
                  <a:lnTo>
                    <a:pt x="6" y="0"/>
                  </a:lnTo>
                  <a:lnTo>
                    <a:pt x="32" y="14"/>
                  </a:lnTo>
                  <a:lnTo>
                    <a:pt x="25" y="25"/>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03" name="Freeform 251"/>
            <p:cNvSpPr>
              <a:spLocks/>
            </p:cNvSpPr>
            <p:nvPr/>
          </p:nvSpPr>
          <p:spPr bwMode="auto">
            <a:xfrm>
              <a:off x="2251" y="2143"/>
              <a:ext cx="37" cy="28"/>
            </a:xfrm>
            <a:custGeom>
              <a:avLst/>
              <a:gdLst>
                <a:gd name="T0" fmla="*/ 29 w 32"/>
                <a:gd name="T1" fmla="*/ 27 h 24"/>
                <a:gd name="T2" fmla="*/ 0 w 32"/>
                <a:gd name="T3" fmla="*/ 15 h 24"/>
                <a:gd name="T4" fmla="*/ 6 w 32"/>
                <a:gd name="T5" fmla="*/ 0 h 24"/>
                <a:gd name="T6" fmla="*/ 36 w 32"/>
                <a:gd name="T7" fmla="*/ 14 h 24"/>
                <a:gd name="T8" fmla="*/ 29 w 32"/>
                <a:gd name="T9" fmla="*/ 27 h 24"/>
                <a:gd name="T10" fmla="*/ 0 60000 65536"/>
                <a:gd name="T11" fmla="*/ 0 60000 65536"/>
                <a:gd name="T12" fmla="*/ 0 60000 65536"/>
                <a:gd name="T13" fmla="*/ 0 60000 65536"/>
                <a:gd name="T14" fmla="*/ 0 60000 65536"/>
                <a:gd name="T15" fmla="*/ 0 w 32"/>
                <a:gd name="T16" fmla="*/ 0 h 24"/>
                <a:gd name="T17" fmla="*/ 32 w 32"/>
                <a:gd name="T18" fmla="*/ 24 h 24"/>
              </a:gdLst>
              <a:ahLst/>
              <a:cxnLst>
                <a:cxn ang="T10">
                  <a:pos x="T0" y="T1"/>
                </a:cxn>
                <a:cxn ang="T11">
                  <a:pos x="T2" y="T3"/>
                </a:cxn>
                <a:cxn ang="T12">
                  <a:pos x="T4" y="T5"/>
                </a:cxn>
                <a:cxn ang="T13">
                  <a:pos x="T6" y="T7"/>
                </a:cxn>
                <a:cxn ang="T14">
                  <a:pos x="T8" y="T9"/>
                </a:cxn>
              </a:cxnLst>
              <a:rect l="T15" t="T16" r="T17" b="T18"/>
              <a:pathLst>
                <a:path w="32" h="24">
                  <a:moveTo>
                    <a:pt x="25" y="23"/>
                  </a:moveTo>
                  <a:lnTo>
                    <a:pt x="0" y="13"/>
                  </a:lnTo>
                  <a:lnTo>
                    <a:pt x="5" y="0"/>
                  </a:lnTo>
                  <a:lnTo>
                    <a:pt x="31" y="12"/>
                  </a:lnTo>
                  <a:lnTo>
                    <a:pt x="25" y="2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04" name="Freeform 252"/>
            <p:cNvSpPr>
              <a:spLocks/>
            </p:cNvSpPr>
            <p:nvPr/>
          </p:nvSpPr>
          <p:spPr bwMode="auto">
            <a:xfrm>
              <a:off x="2222" y="2132"/>
              <a:ext cx="36" cy="27"/>
            </a:xfrm>
            <a:custGeom>
              <a:avLst/>
              <a:gdLst>
                <a:gd name="T0" fmla="*/ 29 w 32"/>
                <a:gd name="T1" fmla="*/ 26 h 23"/>
                <a:gd name="T2" fmla="*/ 0 w 32"/>
                <a:gd name="T3" fmla="*/ 15 h 23"/>
                <a:gd name="T4" fmla="*/ 5 w 32"/>
                <a:gd name="T5" fmla="*/ 0 h 23"/>
                <a:gd name="T6" fmla="*/ 35 w 32"/>
                <a:gd name="T7" fmla="*/ 11 h 23"/>
                <a:gd name="T8" fmla="*/ 29 w 32"/>
                <a:gd name="T9" fmla="*/ 26 h 23"/>
                <a:gd name="T10" fmla="*/ 0 60000 65536"/>
                <a:gd name="T11" fmla="*/ 0 60000 65536"/>
                <a:gd name="T12" fmla="*/ 0 60000 65536"/>
                <a:gd name="T13" fmla="*/ 0 60000 65536"/>
                <a:gd name="T14" fmla="*/ 0 60000 65536"/>
                <a:gd name="T15" fmla="*/ 0 w 32"/>
                <a:gd name="T16" fmla="*/ 0 h 23"/>
                <a:gd name="T17" fmla="*/ 32 w 32"/>
                <a:gd name="T18" fmla="*/ 23 h 23"/>
              </a:gdLst>
              <a:ahLst/>
              <a:cxnLst>
                <a:cxn ang="T10">
                  <a:pos x="T0" y="T1"/>
                </a:cxn>
                <a:cxn ang="T11">
                  <a:pos x="T2" y="T3"/>
                </a:cxn>
                <a:cxn ang="T12">
                  <a:pos x="T4" y="T5"/>
                </a:cxn>
                <a:cxn ang="T13">
                  <a:pos x="T6" y="T7"/>
                </a:cxn>
                <a:cxn ang="T14">
                  <a:pos x="T8" y="T9"/>
                </a:cxn>
              </a:cxnLst>
              <a:rect l="T15" t="T16" r="T17" b="T18"/>
              <a:pathLst>
                <a:path w="32" h="23">
                  <a:moveTo>
                    <a:pt x="26" y="22"/>
                  </a:moveTo>
                  <a:lnTo>
                    <a:pt x="0" y="13"/>
                  </a:lnTo>
                  <a:lnTo>
                    <a:pt x="4" y="0"/>
                  </a:lnTo>
                  <a:lnTo>
                    <a:pt x="31" y="9"/>
                  </a:lnTo>
                  <a:lnTo>
                    <a:pt x="26" y="2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05" name="Freeform 253"/>
            <p:cNvSpPr>
              <a:spLocks/>
            </p:cNvSpPr>
            <p:nvPr/>
          </p:nvSpPr>
          <p:spPr bwMode="auto">
            <a:xfrm>
              <a:off x="2192" y="2123"/>
              <a:ext cx="35" cy="26"/>
            </a:xfrm>
            <a:custGeom>
              <a:avLst/>
              <a:gdLst>
                <a:gd name="T0" fmla="*/ 29 w 31"/>
                <a:gd name="T1" fmla="*/ 25 h 22"/>
                <a:gd name="T2" fmla="*/ 0 w 31"/>
                <a:gd name="T3" fmla="*/ 17 h 22"/>
                <a:gd name="T4" fmla="*/ 3 w 31"/>
                <a:gd name="T5" fmla="*/ 0 h 22"/>
                <a:gd name="T6" fmla="*/ 34 w 31"/>
                <a:gd name="T7" fmla="*/ 9 h 22"/>
                <a:gd name="T8" fmla="*/ 29 w 31"/>
                <a:gd name="T9" fmla="*/ 25 h 22"/>
                <a:gd name="T10" fmla="*/ 0 60000 65536"/>
                <a:gd name="T11" fmla="*/ 0 60000 65536"/>
                <a:gd name="T12" fmla="*/ 0 60000 65536"/>
                <a:gd name="T13" fmla="*/ 0 60000 65536"/>
                <a:gd name="T14" fmla="*/ 0 60000 65536"/>
                <a:gd name="T15" fmla="*/ 0 w 31"/>
                <a:gd name="T16" fmla="*/ 0 h 22"/>
                <a:gd name="T17" fmla="*/ 31 w 31"/>
                <a:gd name="T18" fmla="*/ 22 h 22"/>
              </a:gdLst>
              <a:ahLst/>
              <a:cxnLst>
                <a:cxn ang="T10">
                  <a:pos x="T0" y="T1"/>
                </a:cxn>
                <a:cxn ang="T11">
                  <a:pos x="T2" y="T3"/>
                </a:cxn>
                <a:cxn ang="T12">
                  <a:pos x="T4" y="T5"/>
                </a:cxn>
                <a:cxn ang="T13">
                  <a:pos x="T6" y="T7"/>
                </a:cxn>
                <a:cxn ang="T14">
                  <a:pos x="T8" y="T9"/>
                </a:cxn>
              </a:cxnLst>
              <a:rect l="T15" t="T16" r="T17" b="T18"/>
              <a:pathLst>
                <a:path w="31" h="22">
                  <a:moveTo>
                    <a:pt x="26" y="21"/>
                  </a:moveTo>
                  <a:lnTo>
                    <a:pt x="0" y="14"/>
                  </a:lnTo>
                  <a:lnTo>
                    <a:pt x="3" y="0"/>
                  </a:lnTo>
                  <a:lnTo>
                    <a:pt x="30" y="8"/>
                  </a:lnTo>
                  <a:lnTo>
                    <a:pt x="26" y="2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06" name="Freeform 254"/>
            <p:cNvSpPr>
              <a:spLocks/>
            </p:cNvSpPr>
            <p:nvPr/>
          </p:nvSpPr>
          <p:spPr bwMode="auto">
            <a:xfrm>
              <a:off x="2162" y="2119"/>
              <a:ext cx="35" cy="22"/>
            </a:xfrm>
            <a:custGeom>
              <a:avLst/>
              <a:gdLst>
                <a:gd name="T0" fmla="*/ 30 w 31"/>
                <a:gd name="T1" fmla="*/ 21 h 19"/>
                <a:gd name="T2" fmla="*/ 0 w 31"/>
                <a:gd name="T3" fmla="*/ 15 h 19"/>
                <a:gd name="T4" fmla="*/ 3 w 31"/>
                <a:gd name="T5" fmla="*/ 0 h 19"/>
                <a:gd name="T6" fmla="*/ 34 w 31"/>
                <a:gd name="T7" fmla="*/ 5 h 19"/>
                <a:gd name="T8" fmla="*/ 30 w 31"/>
                <a:gd name="T9" fmla="*/ 21 h 19"/>
                <a:gd name="T10" fmla="*/ 0 60000 65536"/>
                <a:gd name="T11" fmla="*/ 0 60000 65536"/>
                <a:gd name="T12" fmla="*/ 0 60000 65536"/>
                <a:gd name="T13" fmla="*/ 0 60000 65536"/>
                <a:gd name="T14" fmla="*/ 0 60000 65536"/>
                <a:gd name="T15" fmla="*/ 0 w 31"/>
                <a:gd name="T16" fmla="*/ 0 h 19"/>
                <a:gd name="T17" fmla="*/ 31 w 31"/>
                <a:gd name="T18" fmla="*/ 19 h 19"/>
              </a:gdLst>
              <a:ahLst/>
              <a:cxnLst>
                <a:cxn ang="T10">
                  <a:pos x="T0" y="T1"/>
                </a:cxn>
                <a:cxn ang="T11">
                  <a:pos x="T2" y="T3"/>
                </a:cxn>
                <a:cxn ang="T12">
                  <a:pos x="T4" y="T5"/>
                </a:cxn>
                <a:cxn ang="T13">
                  <a:pos x="T6" y="T7"/>
                </a:cxn>
                <a:cxn ang="T14">
                  <a:pos x="T8" y="T9"/>
                </a:cxn>
              </a:cxnLst>
              <a:rect l="T15" t="T16" r="T17" b="T18"/>
              <a:pathLst>
                <a:path w="31" h="19">
                  <a:moveTo>
                    <a:pt x="27" y="18"/>
                  </a:moveTo>
                  <a:lnTo>
                    <a:pt x="0" y="13"/>
                  </a:lnTo>
                  <a:lnTo>
                    <a:pt x="3" y="0"/>
                  </a:lnTo>
                  <a:lnTo>
                    <a:pt x="30" y="4"/>
                  </a:lnTo>
                  <a:lnTo>
                    <a:pt x="27" y="1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07" name="Freeform 255"/>
            <p:cNvSpPr>
              <a:spLocks/>
            </p:cNvSpPr>
            <p:nvPr/>
          </p:nvSpPr>
          <p:spPr bwMode="auto">
            <a:xfrm>
              <a:off x="2132" y="2114"/>
              <a:ext cx="34" cy="21"/>
            </a:xfrm>
            <a:custGeom>
              <a:avLst/>
              <a:gdLst>
                <a:gd name="T0" fmla="*/ 29 w 30"/>
                <a:gd name="T1" fmla="*/ 20 h 18"/>
                <a:gd name="T2" fmla="*/ 0 w 30"/>
                <a:gd name="T3" fmla="*/ 16 h 18"/>
                <a:gd name="T4" fmla="*/ 1 w 30"/>
                <a:gd name="T5" fmla="*/ 0 h 18"/>
                <a:gd name="T6" fmla="*/ 33 w 30"/>
                <a:gd name="T7" fmla="*/ 5 h 18"/>
                <a:gd name="T8" fmla="*/ 29 w 30"/>
                <a:gd name="T9" fmla="*/ 20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26" y="17"/>
                  </a:moveTo>
                  <a:lnTo>
                    <a:pt x="0" y="14"/>
                  </a:lnTo>
                  <a:lnTo>
                    <a:pt x="1" y="0"/>
                  </a:lnTo>
                  <a:lnTo>
                    <a:pt x="29" y="4"/>
                  </a:lnTo>
                  <a:lnTo>
                    <a:pt x="26" y="17"/>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08" name="Freeform 256"/>
            <p:cNvSpPr>
              <a:spLocks/>
            </p:cNvSpPr>
            <p:nvPr/>
          </p:nvSpPr>
          <p:spPr bwMode="auto">
            <a:xfrm>
              <a:off x="2102" y="2114"/>
              <a:ext cx="33" cy="20"/>
            </a:xfrm>
            <a:custGeom>
              <a:avLst/>
              <a:gdLst>
                <a:gd name="T0" fmla="*/ 31 w 29"/>
                <a:gd name="T1" fmla="*/ 19 h 17"/>
                <a:gd name="T2" fmla="*/ 0 w 29"/>
                <a:gd name="T3" fmla="*/ 15 h 17"/>
                <a:gd name="T4" fmla="*/ 0 w 29"/>
                <a:gd name="T5" fmla="*/ 0 h 17"/>
                <a:gd name="T6" fmla="*/ 32 w 29"/>
                <a:gd name="T7" fmla="*/ 0 h 17"/>
                <a:gd name="T8" fmla="*/ 31 w 29"/>
                <a:gd name="T9" fmla="*/ 19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27" y="16"/>
                  </a:moveTo>
                  <a:lnTo>
                    <a:pt x="0" y="13"/>
                  </a:lnTo>
                  <a:lnTo>
                    <a:pt x="0" y="0"/>
                  </a:lnTo>
                  <a:lnTo>
                    <a:pt x="28" y="0"/>
                  </a:lnTo>
                  <a:lnTo>
                    <a:pt x="27" y="1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09" name="Freeform 257"/>
            <p:cNvSpPr>
              <a:spLocks/>
            </p:cNvSpPr>
            <p:nvPr/>
          </p:nvSpPr>
          <p:spPr bwMode="auto">
            <a:xfrm>
              <a:off x="2070" y="2114"/>
              <a:ext cx="33" cy="20"/>
            </a:xfrm>
            <a:custGeom>
              <a:avLst/>
              <a:gdLst>
                <a:gd name="T0" fmla="*/ 32 w 29"/>
                <a:gd name="T1" fmla="*/ 16 h 17"/>
                <a:gd name="T2" fmla="*/ 0 w 29"/>
                <a:gd name="T3" fmla="*/ 19 h 17"/>
                <a:gd name="T4" fmla="*/ 0 w 29"/>
                <a:gd name="T5" fmla="*/ 0 h 17"/>
                <a:gd name="T6" fmla="*/ 32 w 29"/>
                <a:gd name="T7" fmla="*/ 0 h 17"/>
                <a:gd name="T8" fmla="*/ 32 w 29"/>
                <a:gd name="T9" fmla="*/ 16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28" y="14"/>
                  </a:moveTo>
                  <a:lnTo>
                    <a:pt x="0" y="16"/>
                  </a:lnTo>
                  <a:lnTo>
                    <a:pt x="0" y="0"/>
                  </a:lnTo>
                  <a:lnTo>
                    <a:pt x="28" y="0"/>
                  </a:lnTo>
                  <a:lnTo>
                    <a:pt x="28" y="1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10" name="Freeform 258"/>
            <p:cNvSpPr>
              <a:spLocks/>
            </p:cNvSpPr>
            <p:nvPr/>
          </p:nvSpPr>
          <p:spPr bwMode="auto">
            <a:xfrm>
              <a:off x="2038" y="2114"/>
              <a:ext cx="33" cy="20"/>
            </a:xfrm>
            <a:custGeom>
              <a:avLst/>
              <a:gdLst>
                <a:gd name="T0" fmla="*/ 32 w 29"/>
                <a:gd name="T1" fmla="*/ 15 h 17"/>
                <a:gd name="T2" fmla="*/ 1 w 29"/>
                <a:gd name="T3" fmla="*/ 19 h 17"/>
                <a:gd name="T4" fmla="*/ 0 w 29"/>
                <a:gd name="T5" fmla="*/ 4 h 17"/>
                <a:gd name="T6" fmla="*/ 32 w 29"/>
                <a:gd name="T7" fmla="*/ 0 h 17"/>
                <a:gd name="T8" fmla="*/ 32 w 29"/>
                <a:gd name="T9" fmla="*/ 15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28" y="13"/>
                  </a:moveTo>
                  <a:lnTo>
                    <a:pt x="1" y="16"/>
                  </a:lnTo>
                  <a:lnTo>
                    <a:pt x="0" y="3"/>
                  </a:lnTo>
                  <a:lnTo>
                    <a:pt x="28" y="0"/>
                  </a:lnTo>
                  <a:lnTo>
                    <a:pt x="28"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11" name="Freeform 259"/>
            <p:cNvSpPr>
              <a:spLocks/>
            </p:cNvSpPr>
            <p:nvPr/>
          </p:nvSpPr>
          <p:spPr bwMode="auto">
            <a:xfrm>
              <a:off x="2006" y="2118"/>
              <a:ext cx="34" cy="20"/>
            </a:xfrm>
            <a:custGeom>
              <a:avLst/>
              <a:gdLst>
                <a:gd name="T0" fmla="*/ 33 w 30"/>
                <a:gd name="T1" fmla="*/ 14 h 18"/>
                <a:gd name="T2" fmla="*/ 3 w 30"/>
                <a:gd name="T3" fmla="*/ 19 h 18"/>
                <a:gd name="T4" fmla="*/ 0 w 30"/>
                <a:gd name="T5" fmla="*/ 6 h 18"/>
                <a:gd name="T6" fmla="*/ 32 w 30"/>
                <a:gd name="T7" fmla="*/ 0 h 18"/>
                <a:gd name="T8" fmla="*/ 33 w 30"/>
                <a:gd name="T9" fmla="*/ 14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29" y="13"/>
                  </a:moveTo>
                  <a:lnTo>
                    <a:pt x="3" y="17"/>
                  </a:lnTo>
                  <a:lnTo>
                    <a:pt x="0" y="5"/>
                  </a:lnTo>
                  <a:lnTo>
                    <a:pt x="28" y="0"/>
                  </a:lnTo>
                  <a:lnTo>
                    <a:pt x="29"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12" name="Freeform 260"/>
            <p:cNvSpPr>
              <a:spLocks/>
            </p:cNvSpPr>
            <p:nvPr/>
          </p:nvSpPr>
          <p:spPr bwMode="auto">
            <a:xfrm>
              <a:off x="1975" y="2123"/>
              <a:ext cx="36" cy="23"/>
            </a:xfrm>
            <a:custGeom>
              <a:avLst/>
              <a:gdLst>
                <a:gd name="T0" fmla="*/ 35 w 32"/>
                <a:gd name="T1" fmla="*/ 14 h 20"/>
                <a:gd name="T2" fmla="*/ 5 w 32"/>
                <a:gd name="T3" fmla="*/ 22 h 20"/>
                <a:gd name="T4" fmla="*/ 0 w 32"/>
                <a:gd name="T5" fmla="*/ 7 h 20"/>
                <a:gd name="T6" fmla="*/ 31 w 32"/>
                <a:gd name="T7" fmla="*/ 0 h 20"/>
                <a:gd name="T8" fmla="*/ 35 w 32"/>
                <a:gd name="T9" fmla="*/ 14 h 20"/>
                <a:gd name="T10" fmla="*/ 0 60000 65536"/>
                <a:gd name="T11" fmla="*/ 0 60000 65536"/>
                <a:gd name="T12" fmla="*/ 0 60000 65536"/>
                <a:gd name="T13" fmla="*/ 0 60000 65536"/>
                <a:gd name="T14" fmla="*/ 0 60000 65536"/>
                <a:gd name="T15" fmla="*/ 0 w 32"/>
                <a:gd name="T16" fmla="*/ 0 h 20"/>
                <a:gd name="T17" fmla="*/ 32 w 32"/>
                <a:gd name="T18" fmla="*/ 20 h 20"/>
              </a:gdLst>
              <a:ahLst/>
              <a:cxnLst>
                <a:cxn ang="T10">
                  <a:pos x="T0" y="T1"/>
                </a:cxn>
                <a:cxn ang="T11">
                  <a:pos x="T2" y="T3"/>
                </a:cxn>
                <a:cxn ang="T12">
                  <a:pos x="T4" y="T5"/>
                </a:cxn>
                <a:cxn ang="T13">
                  <a:pos x="T6" y="T7"/>
                </a:cxn>
                <a:cxn ang="T14">
                  <a:pos x="T8" y="T9"/>
                </a:cxn>
              </a:cxnLst>
              <a:rect l="T15" t="T16" r="T17" b="T18"/>
              <a:pathLst>
                <a:path w="32" h="20">
                  <a:moveTo>
                    <a:pt x="31" y="12"/>
                  </a:moveTo>
                  <a:lnTo>
                    <a:pt x="4" y="19"/>
                  </a:lnTo>
                  <a:lnTo>
                    <a:pt x="0" y="6"/>
                  </a:lnTo>
                  <a:lnTo>
                    <a:pt x="28" y="0"/>
                  </a:lnTo>
                  <a:lnTo>
                    <a:pt x="31"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13" name="Freeform 261"/>
            <p:cNvSpPr>
              <a:spLocks/>
            </p:cNvSpPr>
            <p:nvPr/>
          </p:nvSpPr>
          <p:spPr bwMode="auto">
            <a:xfrm>
              <a:off x="1945" y="2130"/>
              <a:ext cx="35" cy="26"/>
            </a:xfrm>
            <a:custGeom>
              <a:avLst/>
              <a:gdLst>
                <a:gd name="T0" fmla="*/ 34 w 31"/>
                <a:gd name="T1" fmla="*/ 15 h 22"/>
                <a:gd name="T2" fmla="*/ 5 w 31"/>
                <a:gd name="T3" fmla="*/ 25 h 22"/>
                <a:gd name="T4" fmla="*/ 0 w 31"/>
                <a:gd name="T5" fmla="*/ 9 h 22"/>
                <a:gd name="T6" fmla="*/ 29 w 31"/>
                <a:gd name="T7" fmla="*/ 0 h 22"/>
                <a:gd name="T8" fmla="*/ 34 w 31"/>
                <a:gd name="T9" fmla="*/ 15 h 22"/>
                <a:gd name="T10" fmla="*/ 0 60000 65536"/>
                <a:gd name="T11" fmla="*/ 0 60000 65536"/>
                <a:gd name="T12" fmla="*/ 0 60000 65536"/>
                <a:gd name="T13" fmla="*/ 0 60000 65536"/>
                <a:gd name="T14" fmla="*/ 0 60000 65536"/>
                <a:gd name="T15" fmla="*/ 0 w 31"/>
                <a:gd name="T16" fmla="*/ 0 h 22"/>
                <a:gd name="T17" fmla="*/ 31 w 31"/>
                <a:gd name="T18" fmla="*/ 22 h 22"/>
              </a:gdLst>
              <a:ahLst/>
              <a:cxnLst>
                <a:cxn ang="T10">
                  <a:pos x="T0" y="T1"/>
                </a:cxn>
                <a:cxn ang="T11">
                  <a:pos x="T2" y="T3"/>
                </a:cxn>
                <a:cxn ang="T12">
                  <a:pos x="T4" y="T5"/>
                </a:cxn>
                <a:cxn ang="T13">
                  <a:pos x="T6" y="T7"/>
                </a:cxn>
                <a:cxn ang="T14">
                  <a:pos x="T8" y="T9"/>
                </a:cxn>
              </a:cxnLst>
              <a:rect l="T15" t="T16" r="T17" b="T18"/>
              <a:pathLst>
                <a:path w="31" h="22">
                  <a:moveTo>
                    <a:pt x="30" y="13"/>
                  </a:moveTo>
                  <a:lnTo>
                    <a:pt x="4" y="21"/>
                  </a:lnTo>
                  <a:lnTo>
                    <a:pt x="0" y="8"/>
                  </a:lnTo>
                  <a:lnTo>
                    <a:pt x="26" y="0"/>
                  </a:lnTo>
                  <a:lnTo>
                    <a:pt x="30"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14" name="Freeform 262"/>
            <p:cNvSpPr>
              <a:spLocks/>
            </p:cNvSpPr>
            <p:nvPr/>
          </p:nvSpPr>
          <p:spPr bwMode="auto">
            <a:xfrm>
              <a:off x="1916" y="2139"/>
              <a:ext cx="35" cy="27"/>
            </a:xfrm>
            <a:custGeom>
              <a:avLst/>
              <a:gdLst>
                <a:gd name="T0" fmla="*/ 34 w 31"/>
                <a:gd name="T1" fmla="*/ 15 h 23"/>
                <a:gd name="T2" fmla="*/ 6 w 31"/>
                <a:gd name="T3" fmla="*/ 26 h 23"/>
                <a:gd name="T4" fmla="*/ 0 w 31"/>
                <a:gd name="T5" fmla="*/ 12 h 23"/>
                <a:gd name="T6" fmla="*/ 29 w 31"/>
                <a:gd name="T7" fmla="*/ 0 h 23"/>
                <a:gd name="T8" fmla="*/ 34 w 31"/>
                <a:gd name="T9" fmla="*/ 15 h 23"/>
                <a:gd name="T10" fmla="*/ 0 60000 65536"/>
                <a:gd name="T11" fmla="*/ 0 60000 65536"/>
                <a:gd name="T12" fmla="*/ 0 60000 65536"/>
                <a:gd name="T13" fmla="*/ 0 60000 65536"/>
                <a:gd name="T14" fmla="*/ 0 60000 65536"/>
                <a:gd name="T15" fmla="*/ 0 w 31"/>
                <a:gd name="T16" fmla="*/ 0 h 23"/>
                <a:gd name="T17" fmla="*/ 31 w 31"/>
                <a:gd name="T18" fmla="*/ 23 h 23"/>
              </a:gdLst>
              <a:ahLst/>
              <a:cxnLst>
                <a:cxn ang="T10">
                  <a:pos x="T0" y="T1"/>
                </a:cxn>
                <a:cxn ang="T11">
                  <a:pos x="T2" y="T3"/>
                </a:cxn>
                <a:cxn ang="T12">
                  <a:pos x="T4" y="T5"/>
                </a:cxn>
                <a:cxn ang="T13">
                  <a:pos x="T6" y="T7"/>
                </a:cxn>
                <a:cxn ang="T14">
                  <a:pos x="T8" y="T9"/>
                </a:cxn>
              </a:cxnLst>
              <a:rect l="T15" t="T16" r="T17" b="T18"/>
              <a:pathLst>
                <a:path w="31" h="23">
                  <a:moveTo>
                    <a:pt x="30" y="13"/>
                  </a:moveTo>
                  <a:lnTo>
                    <a:pt x="5" y="22"/>
                  </a:lnTo>
                  <a:lnTo>
                    <a:pt x="0" y="10"/>
                  </a:lnTo>
                  <a:lnTo>
                    <a:pt x="26" y="0"/>
                  </a:lnTo>
                  <a:lnTo>
                    <a:pt x="30" y="13"/>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15" name="Freeform 263"/>
            <p:cNvSpPr>
              <a:spLocks/>
            </p:cNvSpPr>
            <p:nvPr/>
          </p:nvSpPr>
          <p:spPr bwMode="auto">
            <a:xfrm>
              <a:off x="1887" y="2151"/>
              <a:ext cx="36" cy="29"/>
            </a:xfrm>
            <a:custGeom>
              <a:avLst/>
              <a:gdLst>
                <a:gd name="T0" fmla="*/ 35 w 31"/>
                <a:gd name="T1" fmla="*/ 14 h 25"/>
                <a:gd name="T2" fmla="*/ 7 w 31"/>
                <a:gd name="T3" fmla="*/ 28 h 25"/>
                <a:gd name="T4" fmla="*/ 0 w 31"/>
                <a:gd name="T5" fmla="*/ 14 h 25"/>
                <a:gd name="T6" fmla="*/ 29 w 31"/>
                <a:gd name="T7" fmla="*/ 0 h 25"/>
                <a:gd name="T8" fmla="*/ 35 w 31"/>
                <a:gd name="T9" fmla="*/ 14 h 25"/>
                <a:gd name="T10" fmla="*/ 0 60000 65536"/>
                <a:gd name="T11" fmla="*/ 0 60000 65536"/>
                <a:gd name="T12" fmla="*/ 0 60000 65536"/>
                <a:gd name="T13" fmla="*/ 0 60000 65536"/>
                <a:gd name="T14" fmla="*/ 0 60000 65536"/>
                <a:gd name="T15" fmla="*/ 0 w 31"/>
                <a:gd name="T16" fmla="*/ 0 h 25"/>
                <a:gd name="T17" fmla="*/ 31 w 31"/>
                <a:gd name="T18" fmla="*/ 25 h 25"/>
              </a:gdLst>
              <a:ahLst/>
              <a:cxnLst>
                <a:cxn ang="T10">
                  <a:pos x="T0" y="T1"/>
                </a:cxn>
                <a:cxn ang="T11">
                  <a:pos x="T2" y="T3"/>
                </a:cxn>
                <a:cxn ang="T12">
                  <a:pos x="T4" y="T5"/>
                </a:cxn>
                <a:cxn ang="T13">
                  <a:pos x="T6" y="T7"/>
                </a:cxn>
                <a:cxn ang="T14">
                  <a:pos x="T8" y="T9"/>
                </a:cxn>
              </a:cxnLst>
              <a:rect l="T15" t="T16" r="T17" b="T18"/>
              <a:pathLst>
                <a:path w="31" h="25">
                  <a:moveTo>
                    <a:pt x="30" y="12"/>
                  </a:moveTo>
                  <a:lnTo>
                    <a:pt x="6" y="24"/>
                  </a:lnTo>
                  <a:lnTo>
                    <a:pt x="0" y="12"/>
                  </a:lnTo>
                  <a:lnTo>
                    <a:pt x="25" y="0"/>
                  </a:lnTo>
                  <a:lnTo>
                    <a:pt x="30"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16" name="Freeform 264"/>
            <p:cNvSpPr>
              <a:spLocks/>
            </p:cNvSpPr>
            <p:nvPr/>
          </p:nvSpPr>
          <p:spPr bwMode="auto">
            <a:xfrm>
              <a:off x="1860" y="2165"/>
              <a:ext cx="35" cy="31"/>
            </a:xfrm>
            <a:custGeom>
              <a:avLst/>
              <a:gdLst>
                <a:gd name="T0" fmla="*/ 34 w 31"/>
                <a:gd name="T1" fmla="*/ 14 h 27"/>
                <a:gd name="T2" fmla="*/ 7 w 31"/>
                <a:gd name="T3" fmla="*/ 30 h 27"/>
                <a:gd name="T4" fmla="*/ 0 w 31"/>
                <a:gd name="T5" fmla="*/ 17 h 27"/>
                <a:gd name="T6" fmla="*/ 27 w 31"/>
                <a:gd name="T7" fmla="*/ 0 h 27"/>
                <a:gd name="T8" fmla="*/ 34 w 31"/>
                <a:gd name="T9" fmla="*/ 14 h 27"/>
                <a:gd name="T10" fmla="*/ 0 60000 65536"/>
                <a:gd name="T11" fmla="*/ 0 60000 65536"/>
                <a:gd name="T12" fmla="*/ 0 60000 65536"/>
                <a:gd name="T13" fmla="*/ 0 60000 65536"/>
                <a:gd name="T14" fmla="*/ 0 60000 65536"/>
                <a:gd name="T15" fmla="*/ 0 w 31"/>
                <a:gd name="T16" fmla="*/ 0 h 27"/>
                <a:gd name="T17" fmla="*/ 31 w 31"/>
                <a:gd name="T18" fmla="*/ 27 h 27"/>
              </a:gdLst>
              <a:ahLst/>
              <a:cxnLst>
                <a:cxn ang="T10">
                  <a:pos x="T0" y="T1"/>
                </a:cxn>
                <a:cxn ang="T11">
                  <a:pos x="T2" y="T3"/>
                </a:cxn>
                <a:cxn ang="T12">
                  <a:pos x="T4" y="T5"/>
                </a:cxn>
                <a:cxn ang="T13">
                  <a:pos x="T6" y="T7"/>
                </a:cxn>
                <a:cxn ang="T14">
                  <a:pos x="T8" y="T9"/>
                </a:cxn>
              </a:cxnLst>
              <a:rect l="T15" t="T16" r="T17" b="T18"/>
              <a:pathLst>
                <a:path w="31" h="27">
                  <a:moveTo>
                    <a:pt x="30" y="12"/>
                  </a:moveTo>
                  <a:lnTo>
                    <a:pt x="6" y="26"/>
                  </a:lnTo>
                  <a:lnTo>
                    <a:pt x="0" y="15"/>
                  </a:lnTo>
                  <a:lnTo>
                    <a:pt x="24" y="0"/>
                  </a:lnTo>
                  <a:lnTo>
                    <a:pt x="30" y="1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17" name="Freeform 265"/>
            <p:cNvSpPr>
              <a:spLocks/>
            </p:cNvSpPr>
            <p:nvPr/>
          </p:nvSpPr>
          <p:spPr bwMode="auto">
            <a:xfrm>
              <a:off x="1833" y="2182"/>
              <a:ext cx="35" cy="31"/>
            </a:xfrm>
            <a:custGeom>
              <a:avLst/>
              <a:gdLst>
                <a:gd name="T0" fmla="*/ 34 w 31"/>
                <a:gd name="T1" fmla="*/ 13 h 27"/>
                <a:gd name="T2" fmla="*/ 9 w 31"/>
                <a:gd name="T3" fmla="*/ 30 h 27"/>
                <a:gd name="T4" fmla="*/ 0 w 31"/>
                <a:gd name="T5" fmla="*/ 17 h 27"/>
                <a:gd name="T6" fmla="*/ 27 w 31"/>
                <a:gd name="T7" fmla="*/ 0 h 27"/>
                <a:gd name="T8" fmla="*/ 34 w 31"/>
                <a:gd name="T9" fmla="*/ 13 h 27"/>
                <a:gd name="T10" fmla="*/ 0 60000 65536"/>
                <a:gd name="T11" fmla="*/ 0 60000 65536"/>
                <a:gd name="T12" fmla="*/ 0 60000 65536"/>
                <a:gd name="T13" fmla="*/ 0 60000 65536"/>
                <a:gd name="T14" fmla="*/ 0 60000 65536"/>
                <a:gd name="T15" fmla="*/ 0 w 31"/>
                <a:gd name="T16" fmla="*/ 0 h 27"/>
                <a:gd name="T17" fmla="*/ 31 w 31"/>
                <a:gd name="T18" fmla="*/ 27 h 27"/>
              </a:gdLst>
              <a:ahLst/>
              <a:cxnLst>
                <a:cxn ang="T10">
                  <a:pos x="T0" y="T1"/>
                </a:cxn>
                <a:cxn ang="T11">
                  <a:pos x="T2" y="T3"/>
                </a:cxn>
                <a:cxn ang="T12">
                  <a:pos x="T4" y="T5"/>
                </a:cxn>
                <a:cxn ang="T13">
                  <a:pos x="T6" y="T7"/>
                </a:cxn>
                <a:cxn ang="T14">
                  <a:pos x="T8" y="T9"/>
                </a:cxn>
              </a:cxnLst>
              <a:rect l="T15" t="T16" r="T17" b="T18"/>
              <a:pathLst>
                <a:path w="31" h="27">
                  <a:moveTo>
                    <a:pt x="30" y="11"/>
                  </a:moveTo>
                  <a:lnTo>
                    <a:pt x="8" y="26"/>
                  </a:lnTo>
                  <a:lnTo>
                    <a:pt x="0" y="15"/>
                  </a:lnTo>
                  <a:lnTo>
                    <a:pt x="24" y="0"/>
                  </a:lnTo>
                  <a:lnTo>
                    <a:pt x="30"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18" name="Freeform 266"/>
            <p:cNvSpPr>
              <a:spLocks/>
            </p:cNvSpPr>
            <p:nvPr/>
          </p:nvSpPr>
          <p:spPr bwMode="auto">
            <a:xfrm>
              <a:off x="1808" y="2199"/>
              <a:ext cx="35" cy="33"/>
            </a:xfrm>
            <a:custGeom>
              <a:avLst/>
              <a:gdLst>
                <a:gd name="T0" fmla="*/ 34 w 31"/>
                <a:gd name="T1" fmla="*/ 13 h 28"/>
                <a:gd name="T2" fmla="*/ 10 w 31"/>
                <a:gd name="T3" fmla="*/ 32 h 28"/>
                <a:gd name="T4" fmla="*/ 0 w 31"/>
                <a:gd name="T5" fmla="*/ 21 h 28"/>
                <a:gd name="T6" fmla="*/ 25 w 31"/>
                <a:gd name="T7" fmla="*/ 0 h 28"/>
                <a:gd name="T8" fmla="*/ 34 w 31"/>
                <a:gd name="T9" fmla="*/ 13 h 28"/>
                <a:gd name="T10" fmla="*/ 0 60000 65536"/>
                <a:gd name="T11" fmla="*/ 0 60000 65536"/>
                <a:gd name="T12" fmla="*/ 0 60000 65536"/>
                <a:gd name="T13" fmla="*/ 0 60000 65536"/>
                <a:gd name="T14" fmla="*/ 0 60000 65536"/>
                <a:gd name="T15" fmla="*/ 0 w 31"/>
                <a:gd name="T16" fmla="*/ 0 h 28"/>
                <a:gd name="T17" fmla="*/ 31 w 31"/>
                <a:gd name="T18" fmla="*/ 28 h 28"/>
              </a:gdLst>
              <a:ahLst/>
              <a:cxnLst>
                <a:cxn ang="T10">
                  <a:pos x="T0" y="T1"/>
                </a:cxn>
                <a:cxn ang="T11">
                  <a:pos x="T2" y="T3"/>
                </a:cxn>
                <a:cxn ang="T12">
                  <a:pos x="T4" y="T5"/>
                </a:cxn>
                <a:cxn ang="T13">
                  <a:pos x="T6" y="T7"/>
                </a:cxn>
                <a:cxn ang="T14">
                  <a:pos x="T8" y="T9"/>
                </a:cxn>
              </a:cxnLst>
              <a:rect l="T15" t="T16" r="T17" b="T18"/>
              <a:pathLst>
                <a:path w="31" h="28">
                  <a:moveTo>
                    <a:pt x="30" y="11"/>
                  </a:moveTo>
                  <a:lnTo>
                    <a:pt x="9" y="27"/>
                  </a:lnTo>
                  <a:lnTo>
                    <a:pt x="0" y="18"/>
                  </a:lnTo>
                  <a:lnTo>
                    <a:pt x="22" y="0"/>
                  </a:lnTo>
                  <a:lnTo>
                    <a:pt x="30" y="11"/>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19" name="Freeform 267"/>
            <p:cNvSpPr>
              <a:spLocks/>
            </p:cNvSpPr>
            <p:nvPr/>
          </p:nvSpPr>
          <p:spPr bwMode="auto">
            <a:xfrm>
              <a:off x="1784" y="2220"/>
              <a:ext cx="36" cy="34"/>
            </a:xfrm>
            <a:custGeom>
              <a:avLst/>
              <a:gdLst>
                <a:gd name="T0" fmla="*/ 35 w 31"/>
                <a:gd name="T1" fmla="*/ 11 h 29"/>
                <a:gd name="T2" fmla="*/ 12 w 31"/>
                <a:gd name="T3" fmla="*/ 33 h 29"/>
                <a:gd name="T4" fmla="*/ 0 w 31"/>
                <a:gd name="T5" fmla="*/ 21 h 29"/>
                <a:gd name="T6" fmla="*/ 24 w 31"/>
                <a:gd name="T7" fmla="*/ 0 h 29"/>
                <a:gd name="T8" fmla="*/ 35 w 31"/>
                <a:gd name="T9" fmla="*/ 11 h 29"/>
                <a:gd name="T10" fmla="*/ 0 60000 65536"/>
                <a:gd name="T11" fmla="*/ 0 60000 65536"/>
                <a:gd name="T12" fmla="*/ 0 60000 65536"/>
                <a:gd name="T13" fmla="*/ 0 60000 65536"/>
                <a:gd name="T14" fmla="*/ 0 60000 65536"/>
                <a:gd name="T15" fmla="*/ 0 w 31"/>
                <a:gd name="T16" fmla="*/ 0 h 29"/>
                <a:gd name="T17" fmla="*/ 31 w 31"/>
                <a:gd name="T18" fmla="*/ 29 h 29"/>
              </a:gdLst>
              <a:ahLst/>
              <a:cxnLst>
                <a:cxn ang="T10">
                  <a:pos x="T0" y="T1"/>
                </a:cxn>
                <a:cxn ang="T11">
                  <a:pos x="T2" y="T3"/>
                </a:cxn>
                <a:cxn ang="T12">
                  <a:pos x="T4" y="T5"/>
                </a:cxn>
                <a:cxn ang="T13">
                  <a:pos x="T6" y="T7"/>
                </a:cxn>
                <a:cxn ang="T14">
                  <a:pos x="T8" y="T9"/>
                </a:cxn>
              </a:cxnLst>
              <a:rect l="T15" t="T16" r="T17" b="T18"/>
              <a:pathLst>
                <a:path w="31" h="29">
                  <a:moveTo>
                    <a:pt x="30" y="9"/>
                  </a:moveTo>
                  <a:lnTo>
                    <a:pt x="10" y="28"/>
                  </a:lnTo>
                  <a:lnTo>
                    <a:pt x="0" y="18"/>
                  </a:lnTo>
                  <a:lnTo>
                    <a:pt x="21" y="0"/>
                  </a:lnTo>
                  <a:lnTo>
                    <a:pt x="30" y="9"/>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20" name="Freeform 268"/>
            <p:cNvSpPr>
              <a:spLocks/>
            </p:cNvSpPr>
            <p:nvPr/>
          </p:nvSpPr>
          <p:spPr bwMode="auto">
            <a:xfrm>
              <a:off x="1764" y="2241"/>
              <a:ext cx="33" cy="36"/>
            </a:xfrm>
            <a:custGeom>
              <a:avLst/>
              <a:gdLst>
                <a:gd name="T0" fmla="*/ 32 w 29"/>
                <a:gd name="T1" fmla="*/ 12 h 31"/>
                <a:gd name="T2" fmla="*/ 11 w 29"/>
                <a:gd name="T3" fmla="*/ 35 h 31"/>
                <a:gd name="T4" fmla="*/ 0 w 29"/>
                <a:gd name="T5" fmla="*/ 26 h 31"/>
                <a:gd name="T6" fmla="*/ 20 w 29"/>
                <a:gd name="T7" fmla="*/ 0 h 31"/>
                <a:gd name="T8" fmla="*/ 32 w 29"/>
                <a:gd name="T9" fmla="*/ 12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10"/>
                  </a:moveTo>
                  <a:lnTo>
                    <a:pt x="10" y="30"/>
                  </a:lnTo>
                  <a:lnTo>
                    <a:pt x="0" y="22"/>
                  </a:lnTo>
                  <a:lnTo>
                    <a:pt x="18" y="0"/>
                  </a:lnTo>
                  <a:lnTo>
                    <a:pt x="28" y="1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21" name="Freeform 269"/>
            <p:cNvSpPr>
              <a:spLocks/>
            </p:cNvSpPr>
            <p:nvPr/>
          </p:nvSpPr>
          <p:spPr bwMode="auto">
            <a:xfrm>
              <a:off x="1745" y="2266"/>
              <a:ext cx="31" cy="35"/>
            </a:xfrm>
            <a:custGeom>
              <a:avLst/>
              <a:gdLst>
                <a:gd name="T0" fmla="*/ 30 w 28"/>
                <a:gd name="T1" fmla="*/ 9 h 30"/>
                <a:gd name="T2" fmla="*/ 12 w 28"/>
                <a:gd name="T3" fmla="*/ 34 h 30"/>
                <a:gd name="T4" fmla="*/ 0 w 28"/>
                <a:gd name="T5" fmla="*/ 25 h 30"/>
                <a:gd name="T6" fmla="*/ 19 w 28"/>
                <a:gd name="T7" fmla="*/ 0 h 30"/>
                <a:gd name="T8" fmla="*/ 30 w 28"/>
                <a:gd name="T9" fmla="*/ 9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27" y="8"/>
                  </a:moveTo>
                  <a:lnTo>
                    <a:pt x="11" y="29"/>
                  </a:lnTo>
                  <a:lnTo>
                    <a:pt x="0" y="21"/>
                  </a:lnTo>
                  <a:lnTo>
                    <a:pt x="17" y="0"/>
                  </a:lnTo>
                  <a:lnTo>
                    <a:pt x="27"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22" name="Freeform 270"/>
            <p:cNvSpPr>
              <a:spLocks/>
            </p:cNvSpPr>
            <p:nvPr/>
          </p:nvSpPr>
          <p:spPr bwMode="auto">
            <a:xfrm>
              <a:off x="1729" y="2290"/>
              <a:ext cx="29" cy="36"/>
            </a:xfrm>
            <a:custGeom>
              <a:avLst/>
              <a:gdLst>
                <a:gd name="T0" fmla="*/ 28 w 26"/>
                <a:gd name="T1" fmla="*/ 9 h 31"/>
                <a:gd name="T2" fmla="*/ 12 w 26"/>
                <a:gd name="T3" fmla="*/ 35 h 31"/>
                <a:gd name="T4" fmla="*/ 0 w 26"/>
                <a:gd name="T5" fmla="*/ 28 h 31"/>
                <a:gd name="T6" fmla="*/ 16 w 26"/>
                <a:gd name="T7" fmla="*/ 0 h 31"/>
                <a:gd name="T8" fmla="*/ 28 w 26"/>
                <a:gd name="T9" fmla="*/ 9 h 31"/>
                <a:gd name="T10" fmla="*/ 0 60000 65536"/>
                <a:gd name="T11" fmla="*/ 0 60000 65536"/>
                <a:gd name="T12" fmla="*/ 0 60000 65536"/>
                <a:gd name="T13" fmla="*/ 0 60000 65536"/>
                <a:gd name="T14" fmla="*/ 0 60000 65536"/>
                <a:gd name="T15" fmla="*/ 0 w 26"/>
                <a:gd name="T16" fmla="*/ 0 h 31"/>
                <a:gd name="T17" fmla="*/ 26 w 26"/>
                <a:gd name="T18" fmla="*/ 31 h 31"/>
              </a:gdLst>
              <a:ahLst/>
              <a:cxnLst>
                <a:cxn ang="T10">
                  <a:pos x="T0" y="T1"/>
                </a:cxn>
                <a:cxn ang="T11">
                  <a:pos x="T2" y="T3"/>
                </a:cxn>
                <a:cxn ang="T12">
                  <a:pos x="T4" y="T5"/>
                </a:cxn>
                <a:cxn ang="T13">
                  <a:pos x="T6" y="T7"/>
                </a:cxn>
                <a:cxn ang="T14">
                  <a:pos x="T8" y="T9"/>
                </a:cxn>
              </a:cxnLst>
              <a:rect l="T15" t="T16" r="T17" b="T18"/>
              <a:pathLst>
                <a:path w="26" h="31">
                  <a:moveTo>
                    <a:pt x="25" y="8"/>
                  </a:moveTo>
                  <a:lnTo>
                    <a:pt x="11" y="30"/>
                  </a:lnTo>
                  <a:lnTo>
                    <a:pt x="0" y="24"/>
                  </a:lnTo>
                  <a:lnTo>
                    <a:pt x="14" y="0"/>
                  </a:lnTo>
                  <a:lnTo>
                    <a:pt x="25" y="8"/>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23" name="Freeform 271"/>
            <p:cNvSpPr>
              <a:spLocks/>
            </p:cNvSpPr>
            <p:nvPr/>
          </p:nvSpPr>
          <p:spPr bwMode="auto">
            <a:xfrm>
              <a:off x="1714" y="2318"/>
              <a:ext cx="28" cy="36"/>
            </a:xfrm>
            <a:custGeom>
              <a:avLst/>
              <a:gdLst>
                <a:gd name="T0" fmla="*/ 27 w 25"/>
                <a:gd name="T1" fmla="*/ 7 h 31"/>
                <a:gd name="T2" fmla="*/ 15 w 25"/>
                <a:gd name="T3" fmla="*/ 35 h 31"/>
                <a:gd name="T4" fmla="*/ 0 w 25"/>
                <a:gd name="T5" fmla="*/ 28 h 31"/>
                <a:gd name="T6" fmla="*/ 15 w 25"/>
                <a:gd name="T7" fmla="*/ 0 h 31"/>
                <a:gd name="T8" fmla="*/ 27 w 25"/>
                <a:gd name="T9" fmla="*/ 7 h 31"/>
                <a:gd name="T10" fmla="*/ 0 60000 65536"/>
                <a:gd name="T11" fmla="*/ 0 60000 65536"/>
                <a:gd name="T12" fmla="*/ 0 60000 65536"/>
                <a:gd name="T13" fmla="*/ 0 60000 65536"/>
                <a:gd name="T14" fmla="*/ 0 60000 65536"/>
                <a:gd name="T15" fmla="*/ 0 w 25"/>
                <a:gd name="T16" fmla="*/ 0 h 31"/>
                <a:gd name="T17" fmla="*/ 25 w 25"/>
                <a:gd name="T18" fmla="*/ 31 h 31"/>
              </a:gdLst>
              <a:ahLst/>
              <a:cxnLst>
                <a:cxn ang="T10">
                  <a:pos x="T0" y="T1"/>
                </a:cxn>
                <a:cxn ang="T11">
                  <a:pos x="T2" y="T3"/>
                </a:cxn>
                <a:cxn ang="T12">
                  <a:pos x="T4" y="T5"/>
                </a:cxn>
                <a:cxn ang="T13">
                  <a:pos x="T6" y="T7"/>
                </a:cxn>
                <a:cxn ang="T14">
                  <a:pos x="T8" y="T9"/>
                </a:cxn>
              </a:cxnLst>
              <a:rect l="T15" t="T16" r="T17" b="T18"/>
              <a:pathLst>
                <a:path w="25" h="31">
                  <a:moveTo>
                    <a:pt x="24" y="6"/>
                  </a:moveTo>
                  <a:lnTo>
                    <a:pt x="13" y="30"/>
                  </a:lnTo>
                  <a:lnTo>
                    <a:pt x="0" y="24"/>
                  </a:lnTo>
                  <a:lnTo>
                    <a:pt x="13" y="0"/>
                  </a:lnTo>
                  <a:lnTo>
                    <a:pt x="24"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24" name="Freeform 272"/>
            <p:cNvSpPr>
              <a:spLocks/>
            </p:cNvSpPr>
            <p:nvPr/>
          </p:nvSpPr>
          <p:spPr bwMode="auto">
            <a:xfrm>
              <a:off x="1703" y="2346"/>
              <a:ext cx="27" cy="37"/>
            </a:xfrm>
            <a:custGeom>
              <a:avLst/>
              <a:gdLst>
                <a:gd name="T0" fmla="*/ 26 w 24"/>
                <a:gd name="T1" fmla="*/ 7 h 32"/>
                <a:gd name="T2" fmla="*/ 15 w 24"/>
                <a:gd name="T3" fmla="*/ 36 h 32"/>
                <a:gd name="T4" fmla="*/ 0 w 24"/>
                <a:gd name="T5" fmla="*/ 31 h 32"/>
                <a:gd name="T6" fmla="*/ 11 w 24"/>
                <a:gd name="T7" fmla="*/ 0 h 32"/>
                <a:gd name="T8" fmla="*/ 26 w 24"/>
                <a:gd name="T9" fmla="*/ 7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23" y="6"/>
                  </a:moveTo>
                  <a:lnTo>
                    <a:pt x="13" y="31"/>
                  </a:lnTo>
                  <a:lnTo>
                    <a:pt x="0" y="27"/>
                  </a:lnTo>
                  <a:lnTo>
                    <a:pt x="10" y="0"/>
                  </a:lnTo>
                  <a:lnTo>
                    <a:pt x="23" y="6"/>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25" name="Freeform 273"/>
            <p:cNvSpPr>
              <a:spLocks/>
            </p:cNvSpPr>
            <p:nvPr/>
          </p:nvSpPr>
          <p:spPr bwMode="auto">
            <a:xfrm>
              <a:off x="1696" y="2377"/>
              <a:ext cx="23" cy="34"/>
            </a:xfrm>
            <a:custGeom>
              <a:avLst/>
              <a:gdLst>
                <a:gd name="T0" fmla="*/ 22 w 20"/>
                <a:gd name="T1" fmla="*/ 5 h 30"/>
                <a:gd name="T2" fmla="*/ 15 w 20"/>
                <a:gd name="T3" fmla="*/ 33 h 30"/>
                <a:gd name="T4" fmla="*/ 0 w 20"/>
                <a:gd name="T5" fmla="*/ 31 h 30"/>
                <a:gd name="T6" fmla="*/ 7 w 20"/>
                <a:gd name="T7" fmla="*/ 0 h 30"/>
                <a:gd name="T8" fmla="*/ 22 w 20"/>
                <a:gd name="T9" fmla="*/ 5 h 30"/>
                <a:gd name="T10" fmla="*/ 0 60000 65536"/>
                <a:gd name="T11" fmla="*/ 0 60000 65536"/>
                <a:gd name="T12" fmla="*/ 0 60000 65536"/>
                <a:gd name="T13" fmla="*/ 0 60000 65536"/>
                <a:gd name="T14" fmla="*/ 0 60000 65536"/>
                <a:gd name="T15" fmla="*/ 0 w 20"/>
                <a:gd name="T16" fmla="*/ 0 h 30"/>
                <a:gd name="T17" fmla="*/ 20 w 20"/>
                <a:gd name="T18" fmla="*/ 30 h 30"/>
              </a:gdLst>
              <a:ahLst/>
              <a:cxnLst>
                <a:cxn ang="T10">
                  <a:pos x="T0" y="T1"/>
                </a:cxn>
                <a:cxn ang="T11">
                  <a:pos x="T2" y="T3"/>
                </a:cxn>
                <a:cxn ang="T12">
                  <a:pos x="T4" y="T5"/>
                </a:cxn>
                <a:cxn ang="T13">
                  <a:pos x="T6" y="T7"/>
                </a:cxn>
                <a:cxn ang="T14">
                  <a:pos x="T8" y="T9"/>
                </a:cxn>
              </a:cxnLst>
              <a:rect l="T15" t="T16" r="T17" b="T18"/>
              <a:pathLst>
                <a:path w="20" h="30">
                  <a:moveTo>
                    <a:pt x="19" y="4"/>
                  </a:moveTo>
                  <a:lnTo>
                    <a:pt x="13" y="29"/>
                  </a:lnTo>
                  <a:lnTo>
                    <a:pt x="0" y="27"/>
                  </a:lnTo>
                  <a:lnTo>
                    <a:pt x="6" y="0"/>
                  </a:lnTo>
                  <a:lnTo>
                    <a:pt x="19" y="4"/>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26" name="Freeform 274"/>
            <p:cNvSpPr>
              <a:spLocks/>
            </p:cNvSpPr>
            <p:nvPr/>
          </p:nvSpPr>
          <p:spPr bwMode="auto">
            <a:xfrm>
              <a:off x="1693" y="2408"/>
              <a:ext cx="19" cy="33"/>
            </a:xfrm>
            <a:custGeom>
              <a:avLst/>
              <a:gdLst>
                <a:gd name="T0" fmla="*/ 18 w 17"/>
                <a:gd name="T1" fmla="*/ 2 h 29"/>
                <a:gd name="T2" fmla="*/ 15 w 17"/>
                <a:gd name="T3" fmla="*/ 32 h 29"/>
                <a:gd name="T4" fmla="*/ 0 w 17"/>
                <a:gd name="T5" fmla="*/ 32 h 29"/>
                <a:gd name="T6" fmla="*/ 3 w 17"/>
                <a:gd name="T7" fmla="*/ 0 h 29"/>
                <a:gd name="T8" fmla="*/ 18 w 17"/>
                <a:gd name="T9" fmla="*/ 2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
                  </a:moveTo>
                  <a:lnTo>
                    <a:pt x="13" y="28"/>
                  </a:lnTo>
                  <a:lnTo>
                    <a:pt x="0" y="28"/>
                  </a:lnTo>
                  <a:lnTo>
                    <a:pt x="3" y="0"/>
                  </a:lnTo>
                  <a:lnTo>
                    <a:pt x="16" y="2"/>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27" name="Freeform 275"/>
            <p:cNvSpPr>
              <a:spLocks/>
            </p:cNvSpPr>
            <p:nvPr/>
          </p:nvSpPr>
          <p:spPr bwMode="auto">
            <a:xfrm>
              <a:off x="1693" y="2440"/>
              <a:ext cx="19" cy="35"/>
            </a:xfrm>
            <a:custGeom>
              <a:avLst/>
              <a:gdLst>
                <a:gd name="T0" fmla="*/ 16 w 17"/>
                <a:gd name="T1" fmla="*/ 0 h 30"/>
                <a:gd name="T2" fmla="*/ 18 w 17"/>
                <a:gd name="T3" fmla="*/ 32 h 30"/>
                <a:gd name="T4" fmla="*/ 1 w 17"/>
                <a:gd name="T5" fmla="*/ 34 h 30"/>
                <a:gd name="T6" fmla="*/ 0 w 17"/>
                <a:gd name="T7" fmla="*/ 0 h 30"/>
                <a:gd name="T8" fmla="*/ 16 w 17"/>
                <a:gd name="T9" fmla="*/ 0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4" y="0"/>
                  </a:moveTo>
                  <a:lnTo>
                    <a:pt x="16" y="27"/>
                  </a:lnTo>
                  <a:lnTo>
                    <a:pt x="1" y="29"/>
                  </a:lnTo>
                  <a:lnTo>
                    <a:pt x="0" y="0"/>
                  </a:lnTo>
                  <a:lnTo>
                    <a:pt x="14"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28" name="Freeform 276"/>
            <p:cNvSpPr>
              <a:spLocks/>
            </p:cNvSpPr>
            <p:nvPr/>
          </p:nvSpPr>
          <p:spPr bwMode="auto">
            <a:xfrm>
              <a:off x="1694" y="2471"/>
              <a:ext cx="21" cy="37"/>
            </a:xfrm>
            <a:custGeom>
              <a:avLst/>
              <a:gdLst>
                <a:gd name="T0" fmla="*/ 14 w 19"/>
                <a:gd name="T1" fmla="*/ 0 h 32"/>
                <a:gd name="T2" fmla="*/ 20 w 19"/>
                <a:gd name="T3" fmla="*/ 32 h 32"/>
                <a:gd name="T4" fmla="*/ 6 w 19"/>
                <a:gd name="T5" fmla="*/ 36 h 32"/>
                <a:gd name="T6" fmla="*/ 0 w 19"/>
                <a:gd name="T7" fmla="*/ 2 h 32"/>
                <a:gd name="T8" fmla="*/ 14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3" y="0"/>
                  </a:moveTo>
                  <a:lnTo>
                    <a:pt x="18" y="28"/>
                  </a:lnTo>
                  <a:lnTo>
                    <a:pt x="5" y="31"/>
                  </a:lnTo>
                  <a:lnTo>
                    <a:pt x="0" y="2"/>
                  </a:lnTo>
                  <a:lnTo>
                    <a:pt x="1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29" name="Freeform 277"/>
            <p:cNvSpPr>
              <a:spLocks/>
            </p:cNvSpPr>
            <p:nvPr/>
          </p:nvSpPr>
          <p:spPr bwMode="auto">
            <a:xfrm>
              <a:off x="1699" y="2504"/>
              <a:ext cx="28" cy="39"/>
            </a:xfrm>
            <a:custGeom>
              <a:avLst/>
              <a:gdLst>
                <a:gd name="T0" fmla="*/ 15 w 24"/>
                <a:gd name="T1" fmla="*/ 0 h 34"/>
                <a:gd name="T2" fmla="*/ 27 w 24"/>
                <a:gd name="T3" fmla="*/ 31 h 34"/>
                <a:gd name="T4" fmla="*/ 13 w 24"/>
                <a:gd name="T5" fmla="*/ 38 h 34"/>
                <a:gd name="T6" fmla="*/ 0 w 24"/>
                <a:gd name="T7" fmla="*/ 3 h 34"/>
                <a:gd name="T8" fmla="*/ 15 w 24"/>
                <a:gd name="T9" fmla="*/ 0 h 34"/>
                <a:gd name="T10" fmla="*/ 0 60000 65536"/>
                <a:gd name="T11" fmla="*/ 0 60000 65536"/>
                <a:gd name="T12" fmla="*/ 0 60000 65536"/>
                <a:gd name="T13" fmla="*/ 0 60000 65536"/>
                <a:gd name="T14" fmla="*/ 0 60000 65536"/>
                <a:gd name="T15" fmla="*/ 0 w 24"/>
                <a:gd name="T16" fmla="*/ 0 h 34"/>
                <a:gd name="T17" fmla="*/ 24 w 24"/>
                <a:gd name="T18" fmla="*/ 34 h 34"/>
              </a:gdLst>
              <a:ahLst/>
              <a:cxnLst>
                <a:cxn ang="T10">
                  <a:pos x="T0" y="T1"/>
                </a:cxn>
                <a:cxn ang="T11">
                  <a:pos x="T2" y="T3"/>
                </a:cxn>
                <a:cxn ang="T12">
                  <a:pos x="T4" y="T5"/>
                </a:cxn>
                <a:cxn ang="T13">
                  <a:pos x="T6" y="T7"/>
                </a:cxn>
                <a:cxn ang="T14">
                  <a:pos x="T8" y="T9"/>
                </a:cxn>
              </a:cxnLst>
              <a:rect l="T15" t="T16" r="T17" b="T18"/>
              <a:pathLst>
                <a:path w="24" h="34">
                  <a:moveTo>
                    <a:pt x="13" y="0"/>
                  </a:moveTo>
                  <a:lnTo>
                    <a:pt x="23" y="27"/>
                  </a:lnTo>
                  <a:lnTo>
                    <a:pt x="11" y="33"/>
                  </a:lnTo>
                  <a:lnTo>
                    <a:pt x="0" y="3"/>
                  </a:lnTo>
                  <a:lnTo>
                    <a:pt x="1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30" name="Freeform 278"/>
            <p:cNvSpPr>
              <a:spLocks/>
            </p:cNvSpPr>
            <p:nvPr/>
          </p:nvSpPr>
          <p:spPr bwMode="auto">
            <a:xfrm>
              <a:off x="1712" y="2535"/>
              <a:ext cx="33" cy="42"/>
            </a:xfrm>
            <a:custGeom>
              <a:avLst/>
              <a:gdLst>
                <a:gd name="T0" fmla="*/ 14 w 29"/>
                <a:gd name="T1" fmla="*/ 0 h 37"/>
                <a:gd name="T2" fmla="*/ 32 w 29"/>
                <a:gd name="T3" fmla="*/ 32 h 37"/>
                <a:gd name="T4" fmla="*/ 20 w 29"/>
                <a:gd name="T5" fmla="*/ 41 h 37"/>
                <a:gd name="T6" fmla="*/ 0 w 29"/>
                <a:gd name="T7" fmla="*/ 7 h 37"/>
                <a:gd name="T8" fmla="*/ 14 w 29"/>
                <a:gd name="T9" fmla="*/ 0 h 37"/>
                <a:gd name="T10" fmla="*/ 0 60000 65536"/>
                <a:gd name="T11" fmla="*/ 0 60000 65536"/>
                <a:gd name="T12" fmla="*/ 0 60000 65536"/>
                <a:gd name="T13" fmla="*/ 0 60000 65536"/>
                <a:gd name="T14" fmla="*/ 0 60000 65536"/>
                <a:gd name="T15" fmla="*/ 0 w 29"/>
                <a:gd name="T16" fmla="*/ 0 h 37"/>
                <a:gd name="T17" fmla="*/ 29 w 29"/>
                <a:gd name="T18" fmla="*/ 37 h 37"/>
              </a:gdLst>
              <a:ahLst/>
              <a:cxnLst>
                <a:cxn ang="T10">
                  <a:pos x="T0" y="T1"/>
                </a:cxn>
                <a:cxn ang="T11">
                  <a:pos x="T2" y="T3"/>
                </a:cxn>
                <a:cxn ang="T12">
                  <a:pos x="T4" y="T5"/>
                </a:cxn>
                <a:cxn ang="T13">
                  <a:pos x="T6" y="T7"/>
                </a:cxn>
                <a:cxn ang="T14">
                  <a:pos x="T8" y="T9"/>
                </a:cxn>
              </a:cxnLst>
              <a:rect l="T15" t="T16" r="T17" b="T18"/>
              <a:pathLst>
                <a:path w="29" h="37">
                  <a:moveTo>
                    <a:pt x="12" y="0"/>
                  </a:moveTo>
                  <a:lnTo>
                    <a:pt x="28" y="28"/>
                  </a:lnTo>
                  <a:lnTo>
                    <a:pt x="18" y="36"/>
                  </a:lnTo>
                  <a:lnTo>
                    <a:pt x="0" y="6"/>
                  </a:lnTo>
                  <a:lnTo>
                    <a:pt x="12"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31" name="Freeform 279"/>
            <p:cNvSpPr>
              <a:spLocks/>
            </p:cNvSpPr>
            <p:nvPr/>
          </p:nvSpPr>
          <p:spPr bwMode="auto">
            <a:xfrm>
              <a:off x="1732" y="2567"/>
              <a:ext cx="40" cy="44"/>
            </a:xfrm>
            <a:custGeom>
              <a:avLst/>
              <a:gdLst>
                <a:gd name="T0" fmla="*/ 11 w 35"/>
                <a:gd name="T1" fmla="*/ 0 h 38"/>
                <a:gd name="T2" fmla="*/ 39 w 35"/>
                <a:gd name="T3" fmla="*/ 32 h 38"/>
                <a:gd name="T4" fmla="*/ 29 w 35"/>
                <a:gd name="T5" fmla="*/ 43 h 38"/>
                <a:gd name="T6" fmla="*/ 0 w 35"/>
                <a:gd name="T7" fmla="*/ 9 h 38"/>
                <a:gd name="T8" fmla="*/ 11 w 35"/>
                <a:gd name="T9" fmla="*/ 0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10" y="0"/>
                  </a:moveTo>
                  <a:lnTo>
                    <a:pt x="34" y="28"/>
                  </a:lnTo>
                  <a:lnTo>
                    <a:pt x="25" y="37"/>
                  </a:lnTo>
                  <a:lnTo>
                    <a:pt x="0" y="8"/>
                  </a:lnTo>
                  <a:lnTo>
                    <a:pt x="10"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32" name="Freeform 280"/>
            <p:cNvSpPr>
              <a:spLocks/>
            </p:cNvSpPr>
            <p:nvPr/>
          </p:nvSpPr>
          <p:spPr bwMode="auto">
            <a:xfrm>
              <a:off x="1761" y="2599"/>
              <a:ext cx="51" cy="44"/>
            </a:xfrm>
            <a:custGeom>
              <a:avLst/>
              <a:gdLst>
                <a:gd name="T0" fmla="*/ 10 w 45"/>
                <a:gd name="T1" fmla="*/ 0 h 38"/>
                <a:gd name="T2" fmla="*/ 50 w 45"/>
                <a:gd name="T3" fmla="*/ 30 h 38"/>
                <a:gd name="T4" fmla="*/ 42 w 45"/>
                <a:gd name="T5" fmla="*/ 43 h 38"/>
                <a:gd name="T6" fmla="*/ 0 w 45"/>
                <a:gd name="T7" fmla="*/ 10 h 38"/>
                <a:gd name="T8" fmla="*/ 10 w 45"/>
                <a:gd name="T9" fmla="*/ 0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9" y="0"/>
                  </a:moveTo>
                  <a:lnTo>
                    <a:pt x="44" y="26"/>
                  </a:lnTo>
                  <a:lnTo>
                    <a:pt x="37" y="37"/>
                  </a:lnTo>
                  <a:lnTo>
                    <a:pt x="0" y="9"/>
                  </a:lnTo>
                  <a:lnTo>
                    <a:pt x="9"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33" name="Freeform 281"/>
            <p:cNvSpPr>
              <a:spLocks/>
            </p:cNvSpPr>
            <p:nvPr/>
          </p:nvSpPr>
          <p:spPr bwMode="auto">
            <a:xfrm>
              <a:off x="1803" y="2629"/>
              <a:ext cx="65" cy="45"/>
            </a:xfrm>
            <a:custGeom>
              <a:avLst/>
              <a:gdLst>
                <a:gd name="T0" fmla="*/ 8 w 58"/>
                <a:gd name="T1" fmla="*/ 0 h 39"/>
                <a:gd name="T2" fmla="*/ 64 w 58"/>
                <a:gd name="T3" fmla="*/ 30 h 39"/>
                <a:gd name="T4" fmla="*/ 58 w 58"/>
                <a:gd name="T5" fmla="*/ 44 h 39"/>
                <a:gd name="T6" fmla="*/ 0 w 58"/>
                <a:gd name="T7" fmla="*/ 13 h 39"/>
                <a:gd name="T8" fmla="*/ 8 w 58"/>
                <a:gd name="T9" fmla="*/ 0 h 39"/>
                <a:gd name="T10" fmla="*/ 0 60000 65536"/>
                <a:gd name="T11" fmla="*/ 0 60000 65536"/>
                <a:gd name="T12" fmla="*/ 0 60000 65536"/>
                <a:gd name="T13" fmla="*/ 0 60000 65536"/>
                <a:gd name="T14" fmla="*/ 0 60000 65536"/>
                <a:gd name="T15" fmla="*/ 0 w 58"/>
                <a:gd name="T16" fmla="*/ 0 h 39"/>
                <a:gd name="T17" fmla="*/ 58 w 58"/>
                <a:gd name="T18" fmla="*/ 39 h 39"/>
              </a:gdLst>
              <a:ahLst/>
              <a:cxnLst>
                <a:cxn ang="T10">
                  <a:pos x="T0" y="T1"/>
                </a:cxn>
                <a:cxn ang="T11">
                  <a:pos x="T2" y="T3"/>
                </a:cxn>
                <a:cxn ang="T12">
                  <a:pos x="T4" y="T5"/>
                </a:cxn>
                <a:cxn ang="T13">
                  <a:pos x="T6" y="T7"/>
                </a:cxn>
                <a:cxn ang="T14">
                  <a:pos x="T8" y="T9"/>
                </a:cxn>
              </a:cxnLst>
              <a:rect l="T15" t="T16" r="T17" b="T18"/>
              <a:pathLst>
                <a:path w="58" h="39">
                  <a:moveTo>
                    <a:pt x="7" y="0"/>
                  </a:moveTo>
                  <a:lnTo>
                    <a:pt x="57" y="26"/>
                  </a:lnTo>
                  <a:lnTo>
                    <a:pt x="52" y="38"/>
                  </a:lnTo>
                  <a:lnTo>
                    <a:pt x="0" y="11"/>
                  </a:lnTo>
                  <a:lnTo>
                    <a:pt x="7"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34" name="Freeform 282"/>
            <p:cNvSpPr>
              <a:spLocks/>
            </p:cNvSpPr>
            <p:nvPr/>
          </p:nvSpPr>
          <p:spPr bwMode="auto">
            <a:xfrm>
              <a:off x="1861" y="2659"/>
              <a:ext cx="91" cy="42"/>
            </a:xfrm>
            <a:custGeom>
              <a:avLst/>
              <a:gdLst>
                <a:gd name="T0" fmla="*/ 6 w 80"/>
                <a:gd name="T1" fmla="*/ 0 h 36"/>
                <a:gd name="T2" fmla="*/ 90 w 80"/>
                <a:gd name="T3" fmla="*/ 26 h 36"/>
                <a:gd name="T4" fmla="*/ 86 w 80"/>
                <a:gd name="T5" fmla="*/ 41 h 36"/>
                <a:gd name="T6" fmla="*/ 0 w 80"/>
                <a:gd name="T7" fmla="*/ 14 h 36"/>
                <a:gd name="T8" fmla="*/ 6 w 80"/>
                <a:gd name="T9" fmla="*/ 0 h 36"/>
                <a:gd name="T10" fmla="*/ 0 60000 65536"/>
                <a:gd name="T11" fmla="*/ 0 60000 65536"/>
                <a:gd name="T12" fmla="*/ 0 60000 65536"/>
                <a:gd name="T13" fmla="*/ 0 60000 65536"/>
                <a:gd name="T14" fmla="*/ 0 60000 65536"/>
                <a:gd name="T15" fmla="*/ 0 w 80"/>
                <a:gd name="T16" fmla="*/ 0 h 36"/>
                <a:gd name="T17" fmla="*/ 80 w 80"/>
                <a:gd name="T18" fmla="*/ 36 h 36"/>
              </a:gdLst>
              <a:ahLst/>
              <a:cxnLst>
                <a:cxn ang="T10">
                  <a:pos x="T0" y="T1"/>
                </a:cxn>
                <a:cxn ang="T11">
                  <a:pos x="T2" y="T3"/>
                </a:cxn>
                <a:cxn ang="T12">
                  <a:pos x="T4" y="T5"/>
                </a:cxn>
                <a:cxn ang="T13">
                  <a:pos x="T6" y="T7"/>
                </a:cxn>
                <a:cxn ang="T14">
                  <a:pos x="T8" y="T9"/>
                </a:cxn>
              </a:cxnLst>
              <a:rect l="T15" t="T16" r="T17" b="T18"/>
              <a:pathLst>
                <a:path w="80" h="36">
                  <a:moveTo>
                    <a:pt x="5" y="0"/>
                  </a:moveTo>
                  <a:lnTo>
                    <a:pt x="79" y="22"/>
                  </a:lnTo>
                  <a:lnTo>
                    <a:pt x="76" y="35"/>
                  </a:lnTo>
                  <a:lnTo>
                    <a:pt x="0" y="12"/>
                  </a:lnTo>
                  <a:lnTo>
                    <a:pt x="5"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35" name="Freeform 283"/>
            <p:cNvSpPr>
              <a:spLocks/>
            </p:cNvSpPr>
            <p:nvPr/>
          </p:nvSpPr>
          <p:spPr bwMode="auto">
            <a:xfrm>
              <a:off x="1948" y="2685"/>
              <a:ext cx="136" cy="36"/>
            </a:xfrm>
            <a:custGeom>
              <a:avLst/>
              <a:gdLst>
                <a:gd name="T0" fmla="*/ 3 w 120"/>
                <a:gd name="T1" fmla="*/ 0 h 32"/>
                <a:gd name="T2" fmla="*/ 135 w 120"/>
                <a:gd name="T3" fmla="*/ 20 h 32"/>
                <a:gd name="T4" fmla="*/ 134 w 120"/>
                <a:gd name="T5" fmla="*/ 35 h 32"/>
                <a:gd name="T6" fmla="*/ 0 w 120"/>
                <a:gd name="T7" fmla="*/ 15 h 32"/>
                <a:gd name="T8" fmla="*/ 3 w 120"/>
                <a:gd name="T9" fmla="*/ 0 h 32"/>
                <a:gd name="T10" fmla="*/ 0 60000 65536"/>
                <a:gd name="T11" fmla="*/ 0 60000 65536"/>
                <a:gd name="T12" fmla="*/ 0 60000 65536"/>
                <a:gd name="T13" fmla="*/ 0 60000 65536"/>
                <a:gd name="T14" fmla="*/ 0 60000 65536"/>
                <a:gd name="T15" fmla="*/ 0 w 120"/>
                <a:gd name="T16" fmla="*/ 0 h 32"/>
                <a:gd name="T17" fmla="*/ 120 w 120"/>
                <a:gd name="T18" fmla="*/ 32 h 32"/>
              </a:gdLst>
              <a:ahLst/>
              <a:cxnLst>
                <a:cxn ang="T10">
                  <a:pos x="T0" y="T1"/>
                </a:cxn>
                <a:cxn ang="T11">
                  <a:pos x="T2" y="T3"/>
                </a:cxn>
                <a:cxn ang="T12">
                  <a:pos x="T4" y="T5"/>
                </a:cxn>
                <a:cxn ang="T13">
                  <a:pos x="T6" y="T7"/>
                </a:cxn>
                <a:cxn ang="T14">
                  <a:pos x="T8" y="T9"/>
                </a:cxn>
              </a:cxnLst>
              <a:rect l="T15" t="T16" r="T17" b="T18"/>
              <a:pathLst>
                <a:path w="120" h="32">
                  <a:moveTo>
                    <a:pt x="3" y="0"/>
                  </a:moveTo>
                  <a:lnTo>
                    <a:pt x="119" y="18"/>
                  </a:lnTo>
                  <a:lnTo>
                    <a:pt x="118" y="31"/>
                  </a:lnTo>
                  <a:lnTo>
                    <a:pt x="0" y="13"/>
                  </a:lnTo>
                  <a:lnTo>
                    <a:pt x="3"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36" name="Freeform 284"/>
            <p:cNvSpPr>
              <a:spLocks/>
            </p:cNvSpPr>
            <p:nvPr/>
          </p:nvSpPr>
          <p:spPr bwMode="auto">
            <a:xfrm>
              <a:off x="2081" y="2705"/>
              <a:ext cx="443" cy="20"/>
            </a:xfrm>
            <a:custGeom>
              <a:avLst/>
              <a:gdLst>
                <a:gd name="T0" fmla="*/ 1 w 391"/>
                <a:gd name="T1" fmla="*/ 0 h 17"/>
                <a:gd name="T2" fmla="*/ 442 w 391"/>
                <a:gd name="T3" fmla="*/ 0 h 17"/>
                <a:gd name="T4" fmla="*/ 442 w 391"/>
                <a:gd name="T5" fmla="*/ 19 h 17"/>
                <a:gd name="T6" fmla="*/ 0 w 391"/>
                <a:gd name="T7" fmla="*/ 19 h 17"/>
                <a:gd name="T8" fmla="*/ 1 w 391"/>
                <a:gd name="T9" fmla="*/ 0 h 17"/>
                <a:gd name="T10" fmla="*/ 0 60000 65536"/>
                <a:gd name="T11" fmla="*/ 0 60000 65536"/>
                <a:gd name="T12" fmla="*/ 0 60000 65536"/>
                <a:gd name="T13" fmla="*/ 0 60000 65536"/>
                <a:gd name="T14" fmla="*/ 0 60000 65536"/>
                <a:gd name="T15" fmla="*/ 0 w 391"/>
                <a:gd name="T16" fmla="*/ 0 h 17"/>
                <a:gd name="T17" fmla="*/ 391 w 391"/>
                <a:gd name="T18" fmla="*/ 17 h 17"/>
              </a:gdLst>
              <a:ahLst/>
              <a:cxnLst>
                <a:cxn ang="T10">
                  <a:pos x="T0" y="T1"/>
                </a:cxn>
                <a:cxn ang="T11">
                  <a:pos x="T2" y="T3"/>
                </a:cxn>
                <a:cxn ang="T12">
                  <a:pos x="T4" y="T5"/>
                </a:cxn>
                <a:cxn ang="T13">
                  <a:pos x="T6" y="T7"/>
                </a:cxn>
                <a:cxn ang="T14">
                  <a:pos x="T8" y="T9"/>
                </a:cxn>
              </a:cxnLst>
              <a:rect l="T15" t="T16" r="T17" b="T18"/>
              <a:pathLst>
                <a:path w="391" h="17">
                  <a:moveTo>
                    <a:pt x="1" y="0"/>
                  </a:moveTo>
                  <a:lnTo>
                    <a:pt x="390" y="0"/>
                  </a:lnTo>
                  <a:lnTo>
                    <a:pt x="390" y="16"/>
                  </a:lnTo>
                  <a:lnTo>
                    <a:pt x="0" y="16"/>
                  </a:lnTo>
                  <a:lnTo>
                    <a:pt x="1" y="0"/>
                  </a:lnTo>
                </a:path>
              </a:pathLst>
            </a:custGeom>
            <a:solidFill>
              <a:srgbClr val="000000"/>
            </a:solidFill>
            <a:ln w="1905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37" name="Line 305"/>
            <p:cNvSpPr>
              <a:spLocks noChangeShapeType="1"/>
            </p:cNvSpPr>
            <p:nvPr/>
          </p:nvSpPr>
          <p:spPr bwMode="auto">
            <a:xfrm flipH="1">
              <a:off x="3273" y="2128"/>
              <a:ext cx="57" cy="9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38" name="Freeform 306"/>
            <p:cNvSpPr>
              <a:spLocks/>
            </p:cNvSpPr>
            <p:nvPr/>
          </p:nvSpPr>
          <p:spPr bwMode="auto">
            <a:xfrm>
              <a:off x="3330" y="1337"/>
              <a:ext cx="198" cy="792"/>
            </a:xfrm>
            <a:custGeom>
              <a:avLst/>
              <a:gdLst>
                <a:gd name="T0" fmla="*/ 0 w 175"/>
                <a:gd name="T1" fmla="*/ 791 h 687"/>
                <a:gd name="T2" fmla="*/ 50 w 175"/>
                <a:gd name="T3" fmla="*/ 691 h 687"/>
                <a:gd name="T4" fmla="*/ 93 w 175"/>
                <a:gd name="T5" fmla="*/ 583 h 687"/>
                <a:gd name="T6" fmla="*/ 128 w 175"/>
                <a:gd name="T7" fmla="*/ 472 h 687"/>
                <a:gd name="T8" fmla="*/ 157 w 175"/>
                <a:gd name="T9" fmla="*/ 356 h 687"/>
                <a:gd name="T10" fmla="*/ 178 w 175"/>
                <a:gd name="T11" fmla="*/ 237 h 687"/>
                <a:gd name="T12" fmla="*/ 191 w 175"/>
                <a:gd name="T13" fmla="*/ 119 h 687"/>
                <a:gd name="T14" fmla="*/ 197 w 175"/>
                <a:gd name="T15" fmla="*/ 0 h 687"/>
                <a:gd name="T16" fmla="*/ 0 60000 65536"/>
                <a:gd name="T17" fmla="*/ 0 60000 65536"/>
                <a:gd name="T18" fmla="*/ 0 60000 65536"/>
                <a:gd name="T19" fmla="*/ 0 60000 65536"/>
                <a:gd name="T20" fmla="*/ 0 60000 65536"/>
                <a:gd name="T21" fmla="*/ 0 60000 65536"/>
                <a:gd name="T22" fmla="*/ 0 60000 65536"/>
                <a:gd name="T23" fmla="*/ 0 60000 65536"/>
                <a:gd name="T24" fmla="*/ 0 w 175"/>
                <a:gd name="T25" fmla="*/ 0 h 687"/>
                <a:gd name="T26" fmla="*/ 175 w 175"/>
                <a:gd name="T27" fmla="*/ 687 h 6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 h="687">
                  <a:moveTo>
                    <a:pt x="0" y="686"/>
                  </a:moveTo>
                  <a:lnTo>
                    <a:pt x="44" y="599"/>
                  </a:lnTo>
                  <a:lnTo>
                    <a:pt x="82" y="506"/>
                  </a:lnTo>
                  <a:lnTo>
                    <a:pt x="113" y="409"/>
                  </a:lnTo>
                  <a:lnTo>
                    <a:pt x="139" y="309"/>
                  </a:lnTo>
                  <a:lnTo>
                    <a:pt x="157" y="206"/>
                  </a:lnTo>
                  <a:lnTo>
                    <a:pt x="169" y="103"/>
                  </a:lnTo>
                  <a:lnTo>
                    <a:pt x="174"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39" name="Freeform 307"/>
            <p:cNvSpPr>
              <a:spLocks/>
            </p:cNvSpPr>
            <p:nvPr/>
          </p:nvSpPr>
          <p:spPr bwMode="auto">
            <a:xfrm>
              <a:off x="2863" y="1084"/>
              <a:ext cx="233" cy="916"/>
            </a:xfrm>
            <a:custGeom>
              <a:avLst/>
              <a:gdLst>
                <a:gd name="T0" fmla="*/ 232 w 205"/>
                <a:gd name="T1" fmla="*/ 0 h 795"/>
                <a:gd name="T2" fmla="*/ 195 w 205"/>
                <a:gd name="T3" fmla="*/ 17 h 795"/>
                <a:gd name="T4" fmla="*/ 164 w 205"/>
                <a:gd name="T5" fmla="*/ 40 h 795"/>
                <a:gd name="T6" fmla="*/ 135 w 205"/>
                <a:gd name="T7" fmla="*/ 73 h 795"/>
                <a:gd name="T8" fmla="*/ 111 w 205"/>
                <a:gd name="T9" fmla="*/ 109 h 795"/>
                <a:gd name="T10" fmla="*/ 91 w 205"/>
                <a:gd name="T11" fmla="*/ 153 h 795"/>
                <a:gd name="T12" fmla="*/ 74 w 205"/>
                <a:gd name="T13" fmla="*/ 203 h 795"/>
                <a:gd name="T14" fmla="*/ 59 w 205"/>
                <a:gd name="T15" fmla="*/ 258 h 795"/>
                <a:gd name="T16" fmla="*/ 45 w 205"/>
                <a:gd name="T17" fmla="*/ 320 h 795"/>
                <a:gd name="T18" fmla="*/ 33 w 205"/>
                <a:gd name="T19" fmla="*/ 387 h 795"/>
                <a:gd name="T20" fmla="*/ 23 w 205"/>
                <a:gd name="T21" fmla="*/ 456 h 795"/>
                <a:gd name="T22" fmla="*/ 14 w 205"/>
                <a:gd name="T23" fmla="*/ 531 h 795"/>
                <a:gd name="T24" fmla="*/ 7 w 205"/>
                <a:gd name="T25" fmla="*/ 607 h 795"/>
                <a:gd name="T26" fmla="*/ 2 w 205"/>
                <a:gd name="T27" fmla="*/ 684 h 795"/>
                <a:gd name="T28" fmla="*/ 0 w 205"/>
                <a:gd name="T29" fmla="*/ 762 h 795"/>
                <a:gd name="T30" fmla="*/ 0 w 205"/>
                <a:gd name="T31" fmla="*/ 840 h 795"/>
                <a:gd name="T32" fmla="*/ 2 w 205"/>
                <a:gd name="T33" fmla="*/ 915 h 795"/>
                <a:gd name="T34" fmla="*/ 22 w 205"/>
                <a:gd name="T35" fmla="*/ 82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5"/>
                <a:gd name="T55" fmla="*/ 0 h 795"/>
                <a:gd name="T56" fmla="*/ 205 w 205"/>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5" h="795">
                  <a:moveTo>
                    <a:pt x="204" y="0"/>
                  </a:moveTo>
                  <a:lnTo>
                    <a:pt x="172" y="15"/>
                  </a:lnTo>
                  <a:lnTo>
                    <a:pt x="144" y="35"/>
                  </a:lnTo>
                  <a:lnTo>
                    <a:pt x="119" y="63"/>
                  </a:lnTo>
                  <a:lnTo>
                    <a:pt x="98" y="95"/>
                  </a:lnTo>
                  <a:lnTo>
                    <a:pt x="80" y="133"/>
                  </a:lnTo>
                  <a:lnTo>
                    <a:pt x="65" y="176"/>
                  </a:lnTo>
                  <a:lnTo>
                    <a:pt x="52" y="224"/>
                  </a:lnTo>
                  <a:lnTo>
                    <a:pt x="40" y="278"/>
                  </a:lnTo>
                  <a:lnTo>
                    <a:pt x="29" y="336"/>
                  </a:lnTo>
                  <a:lnTo>
                    <a:pt x="20" y="396"/>
                  </a:lnTo>
                  <a:lnTo>
                    <a:pt x="12" y="461"/>
                  </a:lnTo>
                  <a:lnTo>
                    <a:pt x="6" y="527"/>
                  </a:lnTo>
                  <a:lnTo>
                    <a:pt x="2" y="594"/>
                  </a:lnTo>
                  <a:lnTo>
                    <a:pt x="0" y="661"/>
                  </a:lnTo>
                  <a:lnTo>
                    <a:pt x="0" y="729"/>
                  </a:lnTo>
                  <a:lnTo>
                    <a:pt x="2" y="794"/>
                  </a:lnTo>
                  <a:lnTo>
                    <a:pt x="19" y="71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40" name="Line 308"/>
            <p:cNvSpPr>
              <a:spLocks noChangeShapeType="1"/>
            </p:cNvSpPr>
            <p:nvPr/>
          </p:nvSpPr>
          <p:spPr bwMode="auto">
            <a:xfrm>
              <a:off x="2839" y="1913"/>
              <a:ext cx="27" cy="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41" name="Freeform 309"/>
            <p:cNvSpPr>
              <a:spLocks/>
            </p:cNvSpPr>
            <p:nvPr/>
          </p:nvSpPr>
          <p:spPr bwMode="auto">
            <a:xfrm>
              <a:off x="2839" y="1911"/>
              <a:ext cx="47" cy="79"/>
            </a:xfrm>
            <a:custGeom>
              <a:avLst/>
              <a:gdLst>
                <a:gd name="T0" fmla="*/ 7 w 41"/>
                <a:gd name="T1" fmla="*/ 7 h 68"/>
                <a:gd name="T2" fmla="*/ 0 w 41"/>
                <a:gd name="T3" fmla="*/ 2 h 68"/>
                <a:gd name="T4" fmla="*/ 7 w 41"/>
                <a:gd name="T5" fmla="*/ 7 h 68"/>
                <a:gd name="T6" fmla="*/ 15 w 41"/>
                <a:gd name="T7" fmla="*/ 9 h 68"/>
                <a:gd name="T8" fmla="*/ 23 w 41"/>
                <a:gd name="T9" fmla="*/ 10 h 68"/>
                <a:gd name="T10" fmla="*/ 31 w 41"/>
                <a:gd name="T11" fmla="*/ 9 h 68"/>
                <a:gd name="T12" fmla="*/ 39 w 41"/>
                <a:gd name="T13" fmla="*/ 5 h 68"/>
                <a:gd name="T14" fmla="*/ 46 w 41"/>
                <a:gd name="T15" fmla="*/ 0 h 68"/>
                <a:gd name="T16" fmla="*/ 41 w 41"/>
                <a:gd name="T17" fmla="*/ 8 h 68"/>
                <a:gd name="T18" fmla="*/ 25 w 41"/>
                <a:gd name="T19" fmla="*/ 78 h 68"/>
                <a:gd name="T20" fmla="*/ 5 w 41"/>
                <a:gd name="T21" fmla="*/ 9 h 68"/>
                <a:gd name="T22" fmla="*/ 14 w 41"/>
                <a:gd name="T23" fmla="*/ 13 h 68"/>
                <a:gd name="T24" fmla="*/ 24 w 41"/>
                <a:gd name="T25" fmla="*/ 14 h 68"/>
                <a:gd name="T26" fmla="*/ 33 w 41"/>
                <a:gd name="T27" fmla="*/ 12 h 68"/>
                <a:gd name="T28" fmla="*/ 41 w 41"/>
                <a:gd name="T29" fmla="*/ 8 h 68"/>
                <a:gd name="T30" fmla="*/ 38 w 41"/>
                <a:gd name="T31" fmla="*/ 13 h 68"/>
                <a:gd name="T32" fmla="*/ 24 w 41"/>
                <a:gd name="T33" fmla="*/ 66 h 68"/>
                <a:gd name="T34" fmla="*/ 9 w 41"/>
                <a:gd name="T35" fmla="*/ 14 h 68"/>
                <a:gd name="T36" fmla="*/ 19 w 41"/>
                <a:gd name="T37" fmla="*/ 16 h 68"/>
                <a:gd name="T38" fmla="*/ 29 w 41"/>
                <a:gd name="T39" fmla="*/ 15 h 68"/>
                <a:gd name="T40" fmla="*/ 38 w 41"/>
                <a:gd name="T41" fmla="*/ 13 h 68"/>
                <a:gd name="T42" fmla="*/ 33 w 41"/>
                <a:gd name="T43" fmla="*/ 17 h 68"/>
                <a:gd name="T44" fmla="*/ 24 w 41"/>
                <a:gd name="T45" fmla="*/ 56 h 68"/>
                <a:gd name="T46" fmla="*/ 14 w 41"/>
                <a:gd name="T47" fmla="*/ 19 h 68"/>
                <a:gd name="T48" fmla="*/ 24 w 41"/>
                <a:gd name="T49" fmla="*/ 19 h 68"/>
                <a:gd name="T50" fmla="*/ 33 w 41"/>
                <a:gd name="T51" fmla="*/ 1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68"/>
                <a:gd name="T80" fmla="*/ 41 w 41"/>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68">
                  <a:moveTo>
                    <a:pt x="6" y="6"/>
                  </a:moveTo>
                  <a:lnTo>
                    <a:pt x="0" y="2"/>
                  </a:lnTo>
                  <a:lnTo>
                    <a:pt x="6" y="6"/>
                  </a:lnTo>
                  <a:lnTo>
                    <a:pt x="13" y="8"/>
                  </a:lnTo>
                  <a:lnTo>
                    <a:pt x="20" y="9"/>
                  </a:lnTo>
                  <a:lnTo>
                    <a:pt x="27" y="8"/>
                  </a:lnTo>
                  <a:lnTo>
                    <a:pt x="34" y="4"/>
                  </a:lnTo>
                  <a:lnTo>
                    <a:pt x="40" y="0"/>
                  </a:lnTo>
                  <a:lnTo>
                    <a:pt x="36" y="7"/>
                  </a:lnTo>
                  <a:lnTo>
                    <a:pt x="22" y="67"/>
                  </a:lnTo>
                  <a:lnTo>
                    <a:pt x="4" y="8"/>
                  </a:lnTo>
                  <a:lnTo>
                    <a:pt x="12" y="11"/>
                  </a:lnTo>
                  <a:lnTo>
                    <a:pt x="21" y="12"/>
                  </a:lnTo>
                  <a:lnTo>
                    <a:pt x="29" y="10"/>
                  </a:lnTo>
                  <a:lnTo>
                    <a:pt x="36" y="7"/>
                  </a:lnTo>
                  <a:lnTo>
                    <a:pt x="33" y="11"/>
                  </a:lnTo>
                  <a:lnTo>
                    <a:pt x="21" y="57"/>
                  </a:lnTo>
                  <a:lnTo>
                    <a:pt x="8" y="12"/>
                  </a:lnTo>
                  <a:lnTo>
                    <a:pt x="17" y="14"/>
                  </a:lnTo>
                  <a:lnTo>
                    <a:pt x="25" y="13"/>
                  </a:lnTo>
                  <a:lnTo>
                    <a:pt x="33" y="11"/>
                  </a:lnTo>
                  <a:lnTo>
                    <a:pt x="29" y="15"/>
                  </a:lnTo>
                  <a:lnTo>
                    <a:pt x="21" y="48"/>
                  </a:lnTo>
                  <a:lnTo>
                    <a:pt x="12" y="16"/>
                  </a:lnTo>
                  <a:lnTo>
                    <a:pt x="21" y="16"/>
                  </a:lnTo>
                  <a:lnTo>
                    <a:pt x="29" y="1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42" name="Freeform 310"/>
            <p:cNvSpPr>
              <a:spLocks/>
            </p:cNvSpPr>
            <p:nvPr/>
          </p:nvSpPr>
          <p:spPr bwMode="auto">
            <a:xfrm>
              <a:off x="2858" y="1928"/>
              <a:ext cx="19" cy="28"/>
            </a:xfrm>
            <a:custGeom>
              <a:avLst/>
              <a:gdLst>
                <a:gd name="T0" fmla="*/ 18 w 17"/>
                <a:gd name="T1" fmla="*/ 0 h 24"/>
                <a:gd name="T2" fmla="*/ 12 w 17"/>
                <a:gd name="T3" fmla="*/ 4 h 24"/>
                <a:gd name="T4" fmla="*/ 7 w 17"/>
                <a:gd name="T5" fmla="*/ 27 h 24"/>
                <a:gd name="T6" fmla="*/ 0 w 17"/>
                <a:gd name="T7" fmla="*/ 5 h 24"/>
                <a:gd name="T8" fmla="*/ 12 w 17"/>
                <a:gd name="T9" fmla="*/ 4 h 24"/>
                <a:gd name="T10" fmla="*/ 8 w 17"/>
                <a:gd name="T11" fmla="*/ 7 h 24"/>
                <a:gd name="T12" fmla="*/ 7 w 17"/>
                <a:gd name="T13" fmla="*/ 15 h 24"/>
                <a:gd name="T14" fmla="*/ 3 w 17"/>
                <a:gd name="T15" fmla="*/ 7 h 24"/>
                <a:gd name="T16" fmla="*/ 8 w 17"/>
                <a:gd name="T17" fmla="*/ 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4"/>
                <a:gd name="T29" fmla="*/ 17 w 1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4">
                  <a:moveTo>
                    <a:pt x="16" y="0"/>
                  </a:moveTo>
                  <a:lnTo>
                    <a:pt x="11" y="3"/>
                  </a:lnTo>
                  <a:lnTo>
                    <a:pt x="6" y="23"/>
                  </a:lnTo>
                  <a:lnTo>
                    <a:pt x="0" y="4"/>
                  </a:lnTo>
                  <a:lnTo>
                    <a:pt x="11" y="3"/>
                  </a:lnTo>
                  <a:lnTo>
                    <a:pt x="7" y="6"/>
                  </a:lnTo>
                  <a:lnTo>
                    <a:pt x="6" y="13"/>
                  </a:lnTo>
                  <a:lnTo>
                    <a:pt x="3" y="6"/>
                  </a:lnTo>
                  <a:lnTo>
                    <a:pt x="7" y="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43" name="Line 311"/>
            <p:cNvSpPr>
              <a:spLocks noChangeShapeType="1"/>
            </p:cNvSpPr>
            <p:nvPr/>
          </p:nvSpPr>
          <p:spPr bwMode="auto">
            <a:xfrm flipV="1">
              <a:off x="3273" y="2160"/>
              <a:ext cx="68" cy="5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44" name="Line 312"/>
            <p:cNvSpPr>
              <a:spLocks noChangeShapeType="1"/>
            </p:cNvSpPr>
            <p:nvPr/>
          </p:nvSpPr>
          <p:spPr bwMode="auto">
            <a:xfrm flipH="1">
              <a:off x="3273" y="2134"/>
              <a:ext cx="31" cy="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45" name="Freeform 313"/>
            <p:cNvSpPr>
              <a:spLocks/>
            </p:cNvSpPr>
            <p:nvPr/>
          </p:nvSpPr>
          <p:spPr bwMode="auto">
            <a:xfrm>
              <a:off x="3280" y="2134"/>
              <a:ext cx="63" cy="76"/>
            </a:xfrm>
            <a:custGeom>
              <a:avLst/>
              <a:gdLst>
                <a:gd name="T0" fmla="*/ 27 w 55"/>
                <a:gd name="T1" fmla="*/ 8 h 66"/>
                <a:gd name="T2" fmla="*/ 24 w 55"/>
                <a:gd name="T3" fmla="*/ 0 h 66"/>
                <a:gd name="T4" fmla="*/ 27 w 55"/>
                <a:gd name="T5" fmla="*/ 8 h 66"/>
                <a:gd name="T6" fmla="*/ 32 w 55"/>
                <a:gd name="T7" fmla="*/ 15 h 66"/>
                <a:gd name="T8" fmla="*/ 38 w 55"/>
                <a:gd name="T9" fmla="*/ 21 h 66"/>
                <a:gd name="T10" fmla="*/ 46 w 55"/>
                <a:gd name="T11" fmla="*/ 24 h 66"/>
                <a:gd name="T12" fmla="*/ 54 w 55"/>
                <a:gd name="T13" fmla="*/ 26 h 66"/>
                <a:gd name="T14" fmla="*/ 62 w 55"/>
                <a:gd name="T15" fmla="*/ 26 h 66"/>
                <a:gd name="T16" fmla="*/ 55 w 55"/>
                <a:gd name="T17" fmla="*/ 30 h 66"/>
                <a:gd name="T18" fmla="*/ 0 w 55"/>
                <a:gd name="T19" fmla="*/ 75 h 66"/>
                <a:gd name="T20" fmla="*/ 24 w 55"/>
                <a:gd name="T21" fmla="*/ 8 h 66"/>
                <a:gd name="T22" fmla="*/ 29 w 55"/>
                <a:gd name="T23" fmla="*/ 17 h 66"/>
                <a:gd name="T24" fmla="*/ 37 w 55"/>
                <a:gd name="T25" fmla="*/ 23 h 66"/>
                <a:gd name="T26" fmla="*/ 45 w 55"/>
                <a:gd name="T27" fmla="*/ 28 h 66"/>
                <a:gd name="T28" fmla="*/ 55 w 55"/>
                <a:gd name="T29" fmla="*/ 30 h 66"/>
                <a:gd name="T30" fmla="*/ 47 w 55"/>
                <a:gd name="T31" fmla="*/ 31 h 66"/>
                <a:gd name="T32" fmla="*/ 6 w 55"/>
                <a:gd name="T33" fmla="*/ 66 h 66"/>
                <a:gd name="T34" fmla="*/ 24 w 55"/>
                <a:gd name="T35" fmla="*/ 15 h 66"/>
                <a:gd name="T36" fmla="*/ 32 w 55"/>
                <a:gd name="T37" fmla="*/ 22 h 66"/>
                <a:gd name="T38" fmla="*/ 39 w 55"/>
                <a:gd name="T39" fmla="*/ 28 h 66"/>
                <a:gd name="T40" fmla="*/ 47 w 55"/>
                <a:gd name="T41" fmla="*/ 31 h 66"/>
                <a:gd name="T42" fmla="*/ 41 w 55"/>
                <a:gd name="T43" fmla="*/ 32 h 66"/>
                <a:gd name="T44" fmla="*/ 13 w 55"/>
                <a:gd name="T45" fmla="*/ 56 h 66"/>
                <a:gd name="T46" fmla="*/ 25 w 55"/>
                <a:gd name="T47" fmla="*/ 22 h 66"/>
                <a:gd name="T48" fmla="*/ 32 w 55"/>
                <a:gd name="T49" fmla="*/ 28 h 66"/>
                <a:gd name="T50" fmla="*/ 41 w 55"/>
                <a:gd name="T51" fmla="*/ 32 h 66"/>
                <a:gd name="T52" fmla="*/ 37 w 55"/>
                <a:gd name="T53" fmla="*/ 33 h 66"/>
                <a:gd name="T54" fmla="*/ 18 w 55"/>
                <a:gd name="T55" fmla="*/ 48 h 66"/>
                <a:gd name="T56" fmla="*/ 27 w 55"/>
                <a:gd name="T57" fmla="*/ 26 h 66"/>
                <a:gd name="T58" fmla="*/ 37 w 55"/>
                <a:gd name="T59" fmla="*/ 33 h 66"/>
                <a:gd name="T60" fmla="*/ 32 w 55"/>
                <a:gd name="T61" fmla="*/ 35 h 66"/>
                <a:gd name="T62" fmla="*/ 25 w 55"/>
                <a:gd name="T63" fmla="*/ 39 h 66"/>
                <a:gd name="T64" fmla="*/ 27 w 55"/>
                <a:gd name="T65" fmla="*/ 31 h 66"/>
                <a:gd name="T66" fmla="*/ 32 w 55"/>
                <a:gd name="T67" fmla="*/ 35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66"/>
                <a:gd name="T104" fmla="*/ 55 w 55"/>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66">
                  <a:moveTo>
                    <a:pt x="24" y="7"/>
                  </a:moveTo>
                  <a:lnTo>
                    <a:pt x="21" y="0"/>
                  </a:lnTo>
                  <a:lnTo>
                    <a:pt x="24" y="7"/>
                  </a:lnTo>
                  <a:lnTo>
                    <a:pt x="28" y="13"/>
                  </a:lnTo>
                  <a:lnTo>
                    <a:pt x="33" y="18"/>
                  </a:lnTo>
                  <a:lnTo>
                    <a:pt x="40" y="21"/>
                  </a:lnTo>
                  <a:lnTo>
                    <a:pt x="47" y="23"/>
                  </a:lnTo>
                  <a:lnTo>
                    <a:pt x="54" y="23"/>
                  </a:lnTo>
                  <a:lnTo>
                    <a:pt x="48" y="26"/>
                  </a:lnTo>
                  <a:lnTo>
                    <a:pt x="0" y="65"/>
                  </a:lnTo>
                  <a:lnTo>
                    <a:pt x="21" y="7"/>
                  </a:lnTo>
                  <a:lnTo>
                    <a:pt x="25" y="15"/>
                  </a:lnTo>
                  <a:lnTo>
                    <a:pt x="32" y="20"/>
                  </a:lnTo>
                  <a:lnTo>
                    <a:pt x="39" y="24"/>
                  </a:lnTo>
                  <a:lnTo>
                    <a:pt x="48" y="26"/>
                  </a:lnTo>
                  <a:lnTo>
                    <a:pt x="41" y="27"/>
                  </a:lnTo>
                  <a:lnTo>
                    <a:pt x="5" y="57"/>
                  </a:lnTo>
                  <a:lnTo>
                    <a:pt x="21" y="13"/>
                  </a:lnTo>
                  <a:lnTo>
                    <a:pt x="28" y="19"/>
                  </a:lnTo>
                  <a:lnTo>
                    <a:pt x="34" y="24"/>
                  </a:lnTo>
                  <a:lnTo>
                    <a:pt x="41" y="27"/>
                  </a:lnTo>
                  <a:lnTo>
                    <a:pt x="36" y="28"/>
                  </a:lnTo>
                  <a:lnTo>
                    <a:pt x="11" y="49"/>
                  </a:lnTo>
                  <a:lnTo>
                    <a:pt x="22" y="19"/>
                  </a:lnTo>
                  <a:lnTo>
                    <a:pt x="28" y="24"/>
                  </a:lnTo>
                  <a:lnTo>
                    <a:pt x="36" y="28"/>
                  </a:lnTo>
                  <a:lnTo>
                    <a:pt x="32" y="29"/>
                  </a:lnTo>
                  <a:lnTo>
                    <a:pt x="16" y="42"/>
                  </a:lnTo>
                  <a:lnTo>
                    <a:pt x="24" y="23"/>
                  </a:lnTo>
                  <a:lnTo>
                    <a:pt x="32" y="29"/>
                  </a:lnTo>
                  <a:lnTo>
                    <a:pt x="28" y="30"/>
                  </a:lnTo>
                  <a:lnTo>
                    <a:pt x="22" y="34"/>
                  </a:lnTo>
                  <a:lnTo>
                    <a:pt x="24" y="27"/>
                  </a:lnTo>
                  <a:lnTo>
                    <a:pt x="28" y="3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46" name="Line 314"/>
            <p:cNvSpPr>
              <a:spLocks noChangeShapeType="1"/>
            </p:cNvSpPr>
            <p:nvPr/>
          </p:nvSpPr>
          <p:spPr bwMode="auto">
            <a:xfrm flipH="1">
              <a:off x="2618" y="1503"/>
              <a:ext cx="224" cy="8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47" name="Line 315"/>
            <p:cNvSpPr>
              <a:spLocks noChangeShapeType="1"/>
            </p:cNvSpPr>
            <p:nvPr/>
          </p:nvSpPr>
          <p:spPr bwMode="auto">
            <a:xfrm flipV="1">
              <a:off x="2737" y="1827"/>
              <a:ext cx="657" cy="66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48" name="Line 316"/>
            <p:cNvSpPr>
              <a:spLocks noChangeShapeType="1"/>
            </p:cNvSpPr>
            <p:nvPr/>
          </p:nvSpPr>
          <p:spPr bwMode="auto">
            <a:xfrm flipH="1">
              <a:off x="2817" y="2388"/>
              <a:ext cx="895" cy="2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49" name="Line 317"/>
            <p:cNvSpPr>
              <a:spLocks noChangeShapeType="1"/>
            </p:cNvSpPr>
            <p:nvPr/>
          </p:nvSpPr>
          <p:spPr bwMode="auto">
            <a:xfrm flipH="1" flipV="1">
              <a:off x="1328" y="2387"/>
              <a:ext cx="903" cy="2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50" name="Line 318"/>
            <p:cNvSpPr>
              <a:spLocks noChangeShapeType="1"/>
            </p:cNvSpPr>
            <p:nvPr/>
          </p:nvSpPr>
          <p:spPr bwMode="auto">
            <a:xfrm>
              <a:off x="1653" y="1827"/>
              <a:ext cx="657" cy="66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51" name="Line 319"/>
            <p:cNvSpPr>
              <a:spLocks noChangeShapeType="1"/>
            </p:cNvSpPr>
            <p:nvPr/>
          </p:nvSpPr>
          <p:spPr bwMode="auto">
            <a:xfrm flipH="1" flipV="1">
              <a:off x="2206" y="1503"/>
              <a:ext cx="229" cy="8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52" name="Line 320"/>
            <p:cNvSpPr>
              <a:spLocks noChangeShapeType="1"/>
            </p:cNvSpPr>
            <p:nvPr/>
          </p:nvSpPr>
          <p:spPr bwMode="auto">
            <a:xfrm flipH="1">
              <a:off x="2600" y="1629"/>
              <a:ext cx="539" cy="9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53" name="Line 321"/>
            <p:cNvSpPr>
              <a:spLocks noChangeShapeType="1"/>
            </p:cNvSpPr>
            <p:nvPr/>
          </p:nvSpPr>
          <p:spPr bwMode="auto">
            <a:xfrm flipV="1">
              <a:off x="2655" y="2086"/>
              <a:ext cx="934" cy="5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54" name="Line 322"/>
            <p:cNvSpPr>
              <a:spLocks noChangeShapeType="1"/>
            </p:cNvSpPr>
            <p:nvPr/>
          </p:nvSpPr>
          <p:spPr bwMode="auto">
            <a:xfrm flipH="1" flipV="1">
              <a:off x="1458" y="2086"/>
              <a:ext cx="934" cy="5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55" name="Line 323"/>
            <p:cNvSpPr>
              <a:spLocks noChangeShapeType="1"/>
            </p:cNvSpPr>
            <p:nvPr/>
          </p:nvSpPr>
          <p:spPr bwMode="auto">
            <a:xfrm>
              <a:off x="1909" y="1629"/>
              <a:ext cx="538" cy="9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56" name="Freeform 324"/>
            <p:cNvSpPr>
              <a:spLocks/>
            </p:cNvSpPr>
            <p:nvPr/>
          </p:nvSpPr>
          <p:spPr bwMode="auto">
            <a:xfrm>
              <a:off x="2514" y="2703"/>
              <a:ext cx="19" cy="20"/>
            </a:xfrm>
            <a:custGeom>
              <a:avLst/>
              <a:gdLst>
                <a:gd name="T0" fmla="*/ 18 w 17"/>
                <a:gd name="T1" fmla="*/ 6 h 17"/>
                <a:gd name="T2" fmla="*/ 18 w 17"/>
                <a:gd name="T3" fmla="*/ 9 h 17"/>
                <a:gd name="T4" fmla="*/ 18 w 17"/>
                <a:gd name="T5" fmla="*/ 6 h 17"/>
                <a:gd name="T6" fmla="*/ 17 w 17"/>
                <a:gd name="T7" fmla="*/ 4 h 17"/>
                <a:gd name="T8" fmla="*/ 13 w 17"/>
                <a:gd name="T9" fmla="*/ 1 h 17"/>
                <a:gd name="T10" fmla="*/ 9 w 17"/>
                <a:gd name="T11" fmla="*/ 0 h 17"/>
                <a:gd name="T12" fmla="*/ 6 w 17"/>
                <a:gd name="T13" fmla="*/ 1 h 17"/>
                <a:gd name="T14" fmla="*/ 2 w 17"/>
                <a:gd name="T15" fmla="*/ 4 h 17"/>
                <a:gd name="T16" fmla="*/ 1 w 17"/>
                <a:gd name="T17" fmla="*/ 6 h 17"/>
                <a:gd name="T18" fmla="*/ 0 w 17"/>
                <a:gd name="T19" fmla="*/ 9 h 17"/>
                <a:gd name="T20" fmla="*/ 1 w 17"/>
                <a:gd name="T21" fmla="*/ 13 h 17"/>
                <a:gd name="T22" fmla="*/ 2 w 17"/>
                <a:gd name="T23" fmla="*/ 18 h 17"/>
                <a:gd name="T24" fmla="*/ 6 w 17"/>
                <a:gd name="T25" fmla="*/ 19 h 17"/>
                <a:gd name="T26" fmla="*/ 9 w 17"/>
                <a:gd name="T27" fmla="*/ 19 h 17"/>
                <a:gd name="T28" fmla="*/ 13 w 17"/>
                <a:gd name="T29" fmla="*/ 19 h 17"/>
                <a:gd name="T30" fmla="*/ 17 w 17"/>
                <a:gd name="T31" fmla="*/ 18 h 17"/>
                <a:gd name="T32" fmla="*/ 18 w 17"/>
                <a:gd name="T33" fmla="*/ 13 h 17"/>
                <a:gd name="T34" fmla="*/ 18 w 17"/>
                <a:gd name="T35" fmla="*/ 9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6" y="5"/>
                  </a:moveTo>
                  <a:lnTo>
                    <a:pt x="16" y="8"/>
                  </a:lnTo>
                  <a:lnTo>
                    <a:pt x="16" y="5"/>
                  </a:lnTo>
                  <a:lnTo>
                    <a:pt x="15" y="3"/>
                  </a:lnTo>
                  <a:lnTo>
                    <a:pt x="12" y="1"/>
                  </a:lnTo>
                  <a:lnTo>
                    <a:pt x="8" y="0"/>
                  </a:lnTo>
                  <a:lnTo>
                    <a:pt x="5" y="1"/>
                  </a:lnTo>
                  <a:lnTo>
                    <a:pt x="2" y="3"/>
                  </a:lnTo>
                  <a:lnTo>
                    <a:pt x="1" y="5"/>
                  </a:lnTo>
                  <a:lnTo>
                    <a:pt x="0" y="8"/>
                  </a:lnTo>
                  <a:lnTo>
                    <a:pt x="1" y="11"/>
                  </a:lnTo>
                  <a:lnTo>
                    <a:pt x="2" y="15"/>
                  </a:lnTo>
                  <a:lnTo>
                    <a:pt x="5" y="16"/>
                  </a:lnTo>
                  <a:lnTo>
                    <a:pt x="8" y="16"/>
                  </a:lnTo>
                  <a:lnTo>
                    <a:pt x="12" y="16"/>
                  </a:lnTo>
                  <a:lnTo>
                    <a:pt x="15" y="15"/>
                  </a:lnTo>
                  <a:lnTo>
                    <a:pt x="16" y="11"/>
                  </a:lnTo>
                  <a:lnTo>
                    <a:pt x="16" y="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57" name="Line 325"/>
            <p:cNvSpPr>
              <a:spLocks noChangeShapeType="1"/>
            </p:cNvSpPr>
            <p:nvPr/>
          </p:nvSpPr>
          <p:spPr bwMode="auto">
            <a:xfrm flipV="1">
              <a:off x="2523" y="1462"/>
              <a:ext cx="0" cy="1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58" name="Freeform 326"/>
            <p:cNvSpPr>
              <a:spLocks/>
            </p:cNvSpPr>
            <p:nvPr/>
          </p:nvSpPr>
          <p:spPr bwMode="auto">
            <a:xfrm>
              <a:off x="1486" y="1661"/>
              <a:ext cx="950" cy="1052"/>
            </a:xfrm>
            <a:custGeom>
              <a:avLst/>
              <a:gdLst>
                <a:gd name="T0" fmla="*/ 949 w 838"/>
                <a:gd name="T1" fmla="*/ 0 h 913"/>
                <a:gd name="T2" fmla="*/ 904 w 838"/>
                <a:gd name="T3" fmla="*/ 5 h 913"/>
                <a:gd name="T4" fmla="*/ 859 w 838"/>
                <a:gd name="T5" fmla="*/ 12 h 913"/>
                <a:gd name="T6" fmla="*/ 815 w 838"/>
                <a:gd name="T7" fmla="*/ 21 h 913"/>
                <a:gd name="T8" fmla="*/ 770 w 838"/>
                <a:gd name="T9" fmla="*/ 32 h 913"/>
                <a:gd name="T10" fmla="*/ 727 w 838"/>
                <a:gd name="T11" fmla="*/ 45 h 913"/>
                <a:gd name="T12" fmla="*/ 684 w 838"/>
                <a:gd name="T13" fmla="*/ 60 h 913"/>
                <a:gd name="T14" fmla="*/ 642 w 838"/>
                <a:gd name="T15" fmla="*/ 76 h 913"/>
                <a:gd name="T16" fmla="*/ 601 w 838"/>
                <a:gd name="T17" fmla="*/ 94 h 913"/>
                <a:gd name="T18" fmla="*/ 560 w 838"/>
                <a:gd name="T19" fmla="*/ 115 h 913"/>
                <a:gd name="T20" fmla="*/ 520 w 838"/>
                <a:gd name="T21" fmla="*/ 137 h 913"/>
                <a:gd name="T22" fmla="*/ 481 w 838"/>
                <a:gd name="T23" fmla="*/ 161 h 913"/>
                <a:gd name="T24" fmla="*/ 443 w 838"/>
                <a:gd name="T25" fmla="*/ 187 h 913"/>
                <a:gd name="T26" fmla="*/ 407 w 838"/>
                <a:gd name="T27" fmla="*/ 213 h 913"/>
                <a:gd name="T28" fmla="*/ 371 w 838"/>
                <a:gd name="T29" fmla="*/ 242 h 913"/>
                <a:gd name="T30" fmla="*/ 337 w 838"/>
                <a:gd name="T31" fmla="*/ 273 h 913"/>
                <a:gd name="T32" fmla="*/ 305 w 838"/>
                <a:gd name="T33" fmla="*/ 305 h 913"/>
                <a:gd name="T34" fmla="*/ 273 w 838"/>
                <a:gd name="T35" fmla="*/ 338 h 913"/>
                <a:gd name="T36" fmla="*/ 244 w 838"/>
                <a:gd name="T37" fmla="*/ 372 h 913"/>
                <a:gd name="T38" fmla="*/ 215 w 838"/>
                <a:gd name="T39" fmla="*/ 409 h 913"/>
                <a:gd name="T40" fmla="*/ 188 w 838"/>
                <a:gd name="T41" fmla="*/ 446 h 913"/>
                <a:gd name="T42" fmla="*/ 162 w 838"/>
                <a:gd name="T43" fmla="*/ 484 h 913"/>
                <a:gd name="T44" fmla="*/ 139 w 838"/>
                <a:gd name="T45" fmla="*/ 523 h 913"/>
                <a:gd name="T46" fmla="*/ 117 w 838"/>
                <a:gd name="T47" fmla="*/ 563 h 913"/>
                <a:gd name="T48" fmla="*/ 97 w 838"/>
                <a:gd name="T49" fmla="*/ 606 h 913"/>
                <a:gd name="T50" fmla="*/ 79 w 838"/>
                <a:gd name="T51" fmla="*/ 648 h 913"/>
                <a:gd name="T52" fmla="*/ 62 w 838"/>
                <a:gd name="T53" fmla="*/ 690 h 913"/>
                <a:gd name="T54" fmla="*/ 49 w 838"/>
                <a:gd name="T55" fmla="*/ 734 h 913"/>
                <a:gd name="T56" fmla="*/ 35 w 838"/>
                <a:gd name="T57" fmla="*/ 778 h 913"/>
                <a:gd name="T58" fmla="*/ 25 w 838"/>
                <a:gd name="T59" fmla="*/ 823 h 913"/>
                <a:gd name="T60" fmla="*/ 16 w 838"/>
                <a:gd name="T61" fmla="*/ 868 h 913"/>
                <a:gd name="T62" fmla="*/ 9 w 838"/>
                <a:gd name="T63" fmla="*/ 914 h 913"/>
                <a:gd name="T64" fmla="*/ 3 w 838"/>
                <a:gd name="T65" fmla="*/ 959 h 913"/>
                <a:gd name="T66" fmla="*/ 1 w 838"/>
                <a:gd name="T67" fmla="*/ 1005 h 913"/>
                <a:gd name="T68" fmla="*/ 0 w 838"/>
                <a:gd name="T69" fmla="*/ 1051 h 9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8"/>
                <a:gd name="T106" fmla="*/ 0 h 913"/>
                <a:gd name="T107" fmla="*/ 838 w 838"/>
                <a:gd name="T108" fmla="*/ 913 h 9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8" h="913">
                  <a:moveTo>
                    <a:pt x="837" y="0"/>
                  </a:moveTo>
                  <a:lnTo>
                    <a:pt x="797" y="4"/>
                  </a:lnTo>
                  <a:lnTo>
                    <a:pt x="758" y="10"/>
                  </a:lnTo>
                  <a:lnTo>
                    <a:pt x="719" y="18"/>
                  </a:lnTo>
                  <a:lnTo>
                    <a:pt x="679" y="28"/>
                  </a:lnTo>
                  <a:lnTo>
                    <a:pt x="641" y="39"/>
                  </a:lnTo>
                  <a:lnTo>
                    <a:pt x="603" y="52"/>
                  </a:lnTo>
                  <a:lnTo>
                    <a:pt x="566" y="66"/>
                  </a:lnTo>
                  <a:lnTo>
                    <a:pt x="530" y="82"/>
                  </a:lnTo>
                  <a:lnTo>
                    <a:pt x="494" y="100"/>
                  </a:lnTo>
                  <a:lnTo>
                    <a:pt x="459" y="119"/>
                  </a:lnTo>
                  <a:lnTo>
                    <a:pt x="424" y="140"/>
                  </a:lnTo>
                  <a:lnTo>
                    <a:pt x="391" y="162"/>
                  </a:lnTo>
                  <a:lnTo>
                    <a:pt x="359" y="185"/>
                  </a:lnTo>
                  <a:lnTo>
                    <a:pt x="327" y="210"/>
                  </a:lnTo>
                  <a:lnTo>
                    <a:pt x="297" y="237"/>
                  </a:lnTo>
                  <a:lnTo>
                    <a:pt x="269" y="265"/>
                  </a:lnTo>
                  <a:lnTo>
                    <a:pt x="241" y="293"/>
                  </a:lnTo>
                  <a:lnTo>
                    <a:pt x="215" y="323"/>
                  </a:lnTo>
                  <a:lnTo>
                    <a:pt x="190" y="355"/>
                  </a:lnTo>
                  <a:lnTo>
                    <a:pt x="166" y="387"/>
                  </a:lnTo>
                  <a:lnTo>
                    <a:pt x="143" y="420"/>
                  </a:lnTo>
                  <a:lnTo>
                    <a:pt x="123" y="454"/>
                  </a:lnTo>
                  <a:lnTo>
                    <a:pt x="103" y="489"/>
                  </a:lnTo>
                  <a:lnTo>
                    <a:pt x="86" y="526"/>
                  </a:lnTo>
                  <a:lnTo>
                    <a:pt x="70" y="562"/>
                  </a:lnTo>
                  <a:lnTo>
                    <a:pt x="55" y="599"/>
                  </a:lnTo>
                  <a:lnTo>
                    <a:pt x="43" y="637"/>
                  </a:lnTo>
                  <a:lnTo>
                    <a:pt x="31" y="675"/>
                  </a:lnTo>
                  <a:lnTo>
                    <a:pt x="22" y="714"/>
                  </a:lnTo>
                  <a:lnTo>
                    <a:pt x="14" y="753"/>
                  </a:lnTo>
                  <a:lnTo>
                    <a:pt x="8" y="793"/>
                  </a:lnTo>
                  <a:lnTo>
                    <a:pt x="3" y="832"/>
                  </a:lnTo>
                  <a:lnTo>
                    <a:pt x="1" y="872"/>
                  </a:lnTo>
                  <a:lnTo>
                    <a:pt x="0" y="91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59" name="Line 327"/>
            <p:cNvSpPr>
              <a:spLocks noChangeShapeType="1"/>
            </p:cNvSpPr>
            <p:nvPr/>
          </p:nvSpPr>
          <p:spPr bwMode="auto">
            <a:xfrm flipV="1">
              <a:off x="2394" y="1827"/>
              <a:ext cx="41" cy="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60" name="Freeform 328"/>
            <p:cNvSpPr>
              <a:spLocks/>
            </p:cNvSpPr>
            <p:nvPr/>
          </p:nvSpPr>
          <p:spPr bwMode="auto">
            <a:xfrm>
              <a:off x="1648" y="1833"/>
              <a:ext cx="747" cy="880"/>
            </a:xfrm>
            <a:custGeom>
              <a:avLst/>
              <a:gdLst>
                <a:gd name="T0" fmla="*/ 746 w 659"/>
                <a:gd name="T1" fmla="*/ 0 h 764"/>
                <a:gd name="T2" fmla="*/ 704 w 659"/>
                <a:gd name="T3" fmla="*/ 8 h 764"/>
                <a:gd name="T4" fmla="*/ 664 w 659"/>
                <a:gd name="T5" fmla="*/ 16 h 764"/>
                <a:gd name="T6" fmla="*/ 625 w 659"/>
                <a:gd name="T7" fmla="*/ 28 h 764"/>
                <a:gd name="T8" fmla="*/ 585 w 659"/>
                <a:gd name="T9" fmla="*/ 40 h 764"/>
                <a:gd name="T10" fmla="*/ 546 w 659"/>
                <a:gd name="T11" fmla="*/ 55 h 764"/>
                <a:gd name="T12" fmla="*/ 508 w 659"/>
                <a:gd name="T13" fmla="*/ 73 h 764"/>
                <a:gd name="T14" fmla="*/ 470 w 659"/>
                <a:gd name="T15" fmla="*/ 91 h 764"/>
                <a:gd name="T16" fmla="*/ 435 w 659"/>
                <a:gd name="T17" fmla="*/ 111 h 764"/>
                <a:gd name="T18" fmla="*/ 399 w 659"/>
                <a:gd name="T19" fmla="*/ 134 h 764"/>
                <a:gd name="T20" fmla="*/ 365 w 659"/>
                <a:gd name="T21" fmla="*/ 157 h 764"/>
                <a:gd name="T22" fmla="*/ 331 w 659"/>
                <a:gd name="T23" fmla="*/ 183 h 764"/>
                <a:gd name="T24" fmla="*/ 299 w 659"/>
                <a:gd name="T25" fmla="*/ 210 h 764"/>
                <a:gd name="T26" fmla="*/ 270 w 659"/>
                <a:gd name="T27" fmla="*/ 238 h 764"/>
                <a:gd name="T28" fmla="*/ 240 w 659"/>
                <a:gd name="T29" fmla="*/ 267 h 764"/>
                <a:gd name="T30" fmla="*/ 213 w 659"/>
                <a:gd name="T31" fmla="*/ 299 h 764"/>
                <a:gd name="T32" fmla="*/ 186 w 659"/>
                <a:gd name="T33" fmla="*/ 332 h 764"/>
                <a:gd name="T34" fmla="*/ 162 w 659"/>
                <a:gd name="T35" fmla="*/ 365 h 764"/>
                <a:gd name="T36" fmla="*/ 138 w 659"/>
                <a:gd name="T37" fmla="*/ 401 h 764"/>
                <a:gd name="T38" fmla="*/ 117 w 659"/>
                <a:gd name="T39" fmla="*/ 437 h 764"/>
                <a:gd name="T40" fmla="*/ 97 w 659"/>
                <a:gd name="T41" fmla="*/ 473 h 764"/>
                <a:gd name="T42" fmla="*/ 78 w 659"/>
                <a:gd name="T43" fmla="*/ 511 h 764"/>
                <a:gd name="T44" fmla="*/ 63 w 659"/>
                <a:gd name="T45" fmla="*/ 551 h 764"/>
                <a:gd name="T46" fmla="*/ 49 w 659"/>
                <a:gd name="T47" fmla="*/ 590 h 764"/>
                <a:gd name="T48" fmla="*/ 36 w 659"/>
                <a:gd name="T49" fmla="*/ 630 h 764"/>
                <a:gd name="T50" fmla="*/ 25 w 659"/>
                <a:gd name="T51" fmla="*/ 670 h 764"/>
                <a:gd name="T52" fmla="*/ 17 w 659"/>
                <a:gd name="T53" fmla="*/ 712 h 764"/>
                <a:gd name="T54" fmla="*/ 9 w 659"/>
                <a:gd name="T55" fmla="*/ 753 h 764"/>
                <a:gd name="T56" fmla="*/ 5 w 659"/>
                <a:gd name="T57" fmla="*/ 795 h 764"/>
                <a:gd name="T58" fmla="*/ 1 w 659"/>
                <a:gd name="T59" fmla="*/ 837 h 764"/>
                <a:gd name="T60" fmla="*/ 0 w 659"/>
                <a:gd name="T61" fmla="*/ 879 h 7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9"/>
                <a:gd name="T94" fmla="*/ 0 h 764"/>
                <a:gd name="T95" fmla="*/ 659 w 659"/>
                <a:gd name="T96" fmla="*/ 764 h 7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9" h="764">
                  <a:moveTo>
                    <a:pt x="658" y="0"/>
                  </a:moveTo>
                  <a:lnTo>
                    <a:pt x="621" y="7"/>
                  </a:lnTo>
                  <a:lnTo>
                    <a:pt x="586" y="14"/>
                  </a:lnTo>
                  <a:lnTo>
                    <a:pt x="551" y="24"/>
                  </a:lnTo>
                  <a:lnTo>
                    <a:pt x="516" y="35"/>
                  </a:lnTo>
                  <a:lnTo>
                    <a:pt x="482" y="48"/>
                  </a:lnTo>
                  <a:lnTo>
                    <a:pt x="448" y="63"/>
                  </a:lnTo>
                  <a:lnTo>
                    <a:pt x="415" y="79"/>
                  </a:lnTo>
                  <a:lnTo>
                    <a:pt x="384" y="96"/>
                  </a:lnTo>
                  <a:lnTo>
                    <a:pt x="352" y="116"/>
                  </a:lnTo>
                  <a:lnTo>
                    <a:pt x="322" y="136"/>
                  </a:lnTo>
                  <a:lnTo>
                    <a:pt x="292" y="159"/>
                  </a:lnTo>
                  <a:lnTo>
                    <a:pt x="264" y="182"/>
                  </a:lnTo>
                  <a:lnTo>
                    <a:pt x="238" y="207"/>
                  </a:lnTo>
                  <a:lnTo>
                    <a:pt x="212" y="232"/>
                  </a:lnTo>
                  <a:lnTo>
                    <a:pt x="188" y="260"/>
                  </a:lnTo>
                  <a:lnTo>
                    <a:pt x="164" y="288"/>
                  </a:lnTo>
                  <a:lnTo>
                    <a:pt x="143" y="317"/>
                  </a:lnTo>
                  <a:lnTo>
                    <a:pt x="122" y="348"/>
                  </a:lnTo>
                  <a:lnTo>
                    <a:pt x="103" y="379"/>
                  </a:lnTo>
                  <a:lnTo>
                    <a:pt x="86" y="411"/>
                  </a:lnTo>
                  <a:lnTo>
                    <a:pt x="69" y="444"/>
                  </a:lnTo>
                  <a:lnTo>
                    <a:pt x="56" y="478"/>
                  </a:lnTo>
                  <a:lnTo>
                    <a:pt x="43" y="512"/>
                  </a:lnTo>
                  <a:lnTo>
                    <a:pt x="32" y="547"/>
                  </a:lnTo>
                  <a:lnTo>
                    <a:pt x="22" y="582"/>
                  </a:lnTo>
                  <a:lnTo>
                    <a:pt x="15" y="618"/>
                  </a:lnTo>
                  <a:lnTo>
                    <a:pt x="8" y="654"/>
                  </a:lnTo>
                  <a:lnTo>
                    <a:pt x="4" y="690"/>
                  </a:lnTo>
                  <a:lnTo>
                    <a:pt x="1" y="727"/>
                  </a:lnTo>
                  <a:lnTo>
                    <a:pt x="0" y="76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61" name="Line 329"/>
            <p:cNvSpPr>
              <a:spLocks noChangeShapeType="1"/>
            </p:cNvSpPr>
            <p:nvPr/>
          </p:nvSpPr>
          <p:spPr bwMode="auto">
            <a:xfrm flipV="1">
              <a:off x="2399" y="2099"/>
              <a:ext cx="36" cy="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62" name="Freeform 330"/>
            <p:cNvSpPr>
              <a:spLocks/>
            </p:cNvSpPr>
            <p:nvPr/>
          </p:nvSpPr>
          <p:spPr bwMode="auto">
            <a:xfrm>
              <a:off x="1915" y="2105"/>
              <a:ext cx="485" cy="608"/>
            </a:xfrm>
            <a:custGeom>
              <a:avLst/>
              <a:gdLst>
                <a:gd name="T0" fmla="*/ 484 w 428"/>
                <a:gd name="T1" fmla="*/ 0 h 528"/>
                <a:gd name="T2" fmla="*/ 450 w 428"/>
                <a:gd name="T3" fmla="*/ 9 h 528"/>
                <a:gd name="T4" fmla="*/ 414 w 428"/>
                <a:gd name="T5" fmla="*/ 20 h 528"/>
                <a:gd name="T6" fmla="*/ 381 w 428"/>
                <a:gd name="T7" fmla="*/ 32 h 528"/>
                <a:gd name="T8" fmla="*/ 348 w 428"/>
                <a:gd name="T9" fmla="*/ 47 h 528"/>
                <a:gd name="T10" fmla="*/ 315 w 428"/>
                <a:gd name="T11" fmla="*/ 64 h 528"/>
                <a:gd name="T12" fmla="*/ 284 w 428"/>
                <a:gd name="T13" fmla="*/ 83 h 528"/>
                <a:gd name="T14" fmla="*/ 254 w 428"/>
                <a:gd name="T15" fmla="*/ 104 h 528"/>
                <a:gd name="T16" fmla="*/ 226 w 428"/>
                <a:gd name="T17" fmla="*/ 126 h 528"/>
                <a:gd name="T18" fmla="*/ 198 w 428"/>
                <a:gd name="T19" fmla="*/ 150 h 528"/>
                <a:gd name="T20" fmla="*/ 172 w 428"/>
                <a:gd name="T21" fmla="*/ 175 h 528"/>
                <a:gd name="T22" fmla="*/ 147 w 428"/>
                <a:gd name="T23" fmla="*/ 203 h 528"/>
                <a:gd name="T24" fmla="*/ 125 w 428"/>
                <a:gd name="T25" fmla="*/ 231 h 528"/>
                <a:gd name="T26" fmla="*/ 103 w 428"/>
                <a:gd name="T27" fmla="*/ 260 h 528"/>
                <a:gd name="T28" fmla="*/ 84 w 428"/>
                <a:gd name="T29" fmla="*/ 291 h 528"/>
                <a:gd name="T30" fmla="*/ 67 w 428"/>
                <a:gd name="T31" fmla="*/ 324 h 528"/>
                <a:gd name="T32" fmla="*/ 51 w 428"/>
                <a:gd name="T33" fmla="*/ 357 h 528"/>
                <a:gd name="T34" fmla="*/ 37 w 428"/>
                <a:gd name="T35" fmla="*/ 392 h 528"/>
                <a:gd name="T36" fmla="*/ 26 w 428"/>
                <a:gd name="T37" fmla="*/ 426 h 528"/>
                <a:gd name="T38" fmla="*/ 17 w 428"/>
                <a:gd name="T39" fmla="*/ 462 h 528"/>
                <a:gd name="T40" fmla="*/ 9 w 428"/>
                <a:gd name="T41" fmla="*/ 497 h 528"/>
                <a:gd name="T42" fmla="*/ 3 w 428"/>
                <a:gd name="T43" fmla="*/ 534 h 528"/>
                <a:gd name="T44" fmla="*/ 1 w 428"/>
                <a:gd name="T45" fmla="*/ 571 h 528"/>
                <a:gd name="T46" fmla="*/ 0 w 428"/>
                <a:gd name="T47" fmla="*/ 607 h 5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8"/>
                <a:gd name="T73" fmla="*/ 0 h 528"/>
                <a:gd name="T74" fmla="*/ 428 w 428"/>
                <a:gd name="T75" fmla="*/ 528 h 5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8" h="528">
                  <a:moveTo>
                    <a:pt x="427" y="0"/>
                  </a:moveTo>
                  <a:lnTo>
                    <a:pt x="397" y="8"/>
                  </a:lnTo>
                  <a:lnTo>
                    <a:pt x="365" y="17"/>
                  </a:lnTo>
                  <a:lnTo>
                    <a:pt x="336" y="28"/>
                  </a:lnTo>
                  <a:lnTo>
                    <a:pt x="307" y="41"/>
                  </a:lnTo>
                  <a:lnTo>
                    <a:pt x="278" y="56"/>
                  </a:lnTo>
                  <a:lnTo>
                    <a:pt x="251" y="72"/>
                  </a:lnTo>
                  <a:lnTo>
                    <a:pt x="224" y="90"/>
                  </a:lnTo>
                  <a:lnTo>
                    <a:pt x="199" y="109"/>
                  </a:lnTo>
                  <a:lnTo>
                    <a:pt x="175" y="130"/>
                  </a:lnTo>
                  <a:lnTo>
                    <a:pt x="152" y="152"/>
                  </a:lnTo>
                  <a:lnTo>
                    <a:pt x="130" y="176"/>
                  </a:lnTo>
                  <a:lnTo>
                    <a:pt x="110" y="201"/>
                  </a:lnTo>
                  <a:lnTo>
                    <a:pt x="91" y="226"/>
                  </a:lnTo>
                  <a:lnTo>
                    <a:pt x="74" y="253"/>
                  </a:lnTo>
                  <a:lnTo>
                    <a:pt x="59" y="281"/>
                  </a:lnTo>
                  <a:lnTo>
                    <a:pt x="45" y="310"/>
                  </a:lnTo>
                  <a:lnTo>
                    <a:pt x="33" y="340"/>
                  </a:lnTo>
                  <a:lnTo>
                    <a:pt x="23" y="370"/>
                  </a:lnTo>
                  <a:lnTo>
                    <a:pt x="15" y="401"/>
                  </a:lnTo>
                  <a:lnTo>
                    <a:pt x="8" y="432"/>
                  </a:lnTo>
                  <a:lnTo>
                    <a:pt x="3" y="464"/>
                  </a:lnTo>
                  <a:lnTo>
                    <a:pt x="1" y="496"/>
                  </a:lnTo>
                  <a:lnTo>
                    <a:pt x="0" y="52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63" name="Line 331"/>
            <p:cNvSpPr>
              <a:spLocks noChangeShapeType="1"/>
            </p:cNvSpPr>
            <p:nvPr/>
          </p:nvSpPr>
          <p:spPr bwMode="auto">
            <a:xfrm flipV="1">
              <a:off x="2410" y="2418"/>
              <a:ext cx="25" cy="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64" name="Freeform 332"/>
            <p:cNvSpPr>
              <a:spLocks/>
            </p:cNvSpPr>
            <p:nvPr/>
          </p:nvSpPr>
          <p:spPr bwMode="auto">
            <a:xfrm>
              <a:off x="2221" y="2428"/>
              <a:ext cx="190" cy="285"/>
            </a:xfrm>
            <a:custGeom>
              <a:avLst/>
              <a:gdLst>
                <a:gd name="T0" fmla="*/ 189 w 168"/>
                <a:gd name="T1" fmla="*/ 0 h 248"/>
                <a:gd name="T2" fmla="*/ 166 w 168"/>
                <a:gd name="T3" fmla="*/ 10 h 248"/>
                <a:gd name="T4" fmla="*/ 144 w 168"/>
                <a:gd name="T5" fmla="*/ 23 h 248"/>
                <a:gd name="T6" fmla="*/ 122 w 168"/>
                <a:gd name="T7" fmla="*/ 38 h 248"/>
                <a:gd name="T8" fmla="*/ 103 w 168"/>
                <a:gd name="T9" fmla="*/ 54 h 248"/>
                <a:gd name="T10" fmla="*/ 85 w 168"/>
                <a:gd name="T11" fmla="*/ 72 h 248"/>
                <a:gd name="T12" fmla="*/ 67 w 168"/>
                <a:gd name="T13" fmla="*/ 92 h 248"/>
                <a:gd name="T14" fmla="*/ 52 w 168"/>
                <a:gd name="T15" fmla="*/ 111 h 248"/>
                <a:gd name="T16" fmla="*/ 38 w 168"/>
                <a:gd name="T17" fmla="*/ 134 h 248"/>
                <a:gd name="T18" fmla="*/ 27 w 168"/>
                <a:gd name="T19" fmla="*/ 157 h 248"/>
                <a:gd name="T20" fmla="*/ 17 w 168"/>
                <a:gd name="T21" fmla="*/ 182 h 248"/>
                <a:gd name="T22" fmla="*/ 9 w 168"/>
                <a:gd name="T23" fmla="*/ 207 h 248"/>
                <a:gd name="T24" fmla="*/ 5 w 168"/>
                <a:gd name="T25" fmla="*/ 232 h 248"/>
                <a:gd name="T26" fmla="*/ 1 w 168"/>
                <a:gd name="T27" fmla="*/ 259 h 248"/>
                <a:gd name="T28" fmla="*/ 0 w 168"/>
                <a:gd name="T29" fmla="*/ 284 h 2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248"/>
                <a:gd name="T47" fmla="*/ 168 w 168"/>
                <a:gd name="T48" fmla="*/ 248 h 2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248">
                  <a:moveTo>
                    <a:pt x="167" y="0"/>
                  </a:moveTo>
                  <a:lnTo>
                    <a:pt x="147" y="9"/>
                  </a:lnTo>
                  <a:lnTo>
                    <a:pt x="127" y="20"/>
                  </a:lnTo>
                  <a:lnTo>
                    <a:pt x="108" y="33"/>
                  </a:lnTo>
                  <a:lnTo>
                    <a:pt x="91" y="47"/>
                  </a:lnTo>
                  <a:lnTo>
                    <a:pt x="75" y="63"/>
                  </a:lnTo>
                  <a:lnTo>
                    <a:pt x="59" y="80"/>
                  </a:lnTo>
                  <a:lnTo>
                    <a:pt x="46" y="97"/>
                  </a:lnTo>
                  <a:lnTo>
                    <a:pt x="34" y="117"/>
                  </a:lnTo>
                  <a:lnTo>
                    <a:pt x="24" y="137"/>
                  </a:lnTo>
                  <a:lnTo>
                    <a:pt x="15" y="158"/>
                  </a:lnTo>
                  <a:lnTo>
                    <a:pt x="8" y="180"/>
                  </a:lnTo>
                  <a:lnTo>
                    <a:pt x="4" y="202"/>
                  </a:lnTo>
                  <a:lnTo>
                    <a:pt x="1" y="225"/>
                  </a:lnTo>
                  <a:lnTo>
                    <a:pt x="0" y="24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65" name="Freeform 333"/>
            <p:cNvSpPr>
              <a:spLocks/>
            </p:cNvSpPr>
            <p:nvPr/>
          </p:nvSpPr>
          <p:spPr bwMode="auto">
            <a:xfrm>
              <a:off x="2373" y="2559"/>
              <a:ext cx="303" cy="154"/>
            </a:xfrm>
            <a:custGeom>
              <a:avLst/>
              <a:gdLst>
                <a:gd name="T0" fmla="*/ 302 w 268"/>
                <a:gd name="T1" fmla="*/ 153 h 134"/>
                <a:gd name="T2" fmla="*/ 301 w 268"/>
                <a:gd name="T3" fmla="*/ 137 h 134"/>
                <a:gd name="T4" fmla="*/ 298 w 268"/>
                <a:gd name="T5" fmla="*/ 120 h 134"/>
                <a:gd name="T6" fmla="*/ 294 w 268"/>
                <a:gd name="T7" fmla="*/ 102 h 134"/>
                <a:gd name="T8" fmla="*/ 286 w 268"/>
                <a:gd name="T9" fmla="*/ 87 h 134"/>
                <a:gd name="T10" fmla="*/ 278 w 268"/>
                <a:gd name="T11" fmla="*/ 71 h 134"/>
                <a:gd name="T12" fmla="*/ 269 w 268"/>
                <a:gd name="T13" fmla="*/ 57 h 134"/>
                <a:gd name="T14" fmla="*/ 258 w 268"/>
                <a:gd name="T15" fmla="*/ 45 h 134"/>
                <a:gd name="T16" fmla="*/ 245 w 268"/>
                <a:gd name="T17" fmla="*/ 33 h 134"/>
                <a:gd name="T18" fmla="*/ 232 w 268"/>
                <a:gd name="T19" fmla="*/ 23 h 134"/>
                <a:gd name="T20" fmla="*/ 216 w 268"/>
                <a:gd name="T21" fmla="*/ 15 h 134"/>
                <a:gd name="T22" fmla="*/ 200 w 268"/>
                <a:gd name="T23" fmla="*/ 8 h 134"/>
                <a:gd name="T24" fmla="*/ 184 w 268"/>
                <a:gd name="T25" fmla="*/ 3 h 134"/>
                <a:gd name="T26" fmla="*/ 168 w 268"/>
                <a:gd name="T27" fmla="*/ 0 h 134"/>
                <a:gd name="T28" fmla="*/ 150 w 268"/>
                <a:gd name="T29" fmla="*/ 0 h 134"/>
                <a:gd name="T30" fmla="*/ 133 w 268"/>
                <a:gd name="T31" fmla="*/ 0 h 134"/>
                <a:gd name="T32" fmla="*/ 118 w 268"/>
                <a:gd name="T33" fmla="*/ 3 h 134"/>
                <a:gd name="T34" fmla="*/ 101 w 268"/>
                <a:gd name="T35" fmla="*/ 8 h 134"/>
                <a:gd name="T36" fmla="*/ 86 w 268"/>
                <a:gd name="T37" fmla="*/ 15 h 134"/>
                <a:gd name="T38" fmla="*/ 70 w 268"/>
                <a:gd name="T39" fmla="*/ 23 h 134"/>
                <a:gd name="T40" fmla="*/ 57 w 268"/>
                <a:gd name="T41" fmla="*/ 33 h 134"/>
                <a:gd name="T42" fmla="*/ 44 w 268"/>
                <a:gd name="T43" fmla="*/ 45 h 134"/>
                <a:gd name="T44" fmla="*/ 33 w 268"/>
                <a:gd name="T45" fmla="*/ 57 h 134"/>
                <a:gd name="T46" fmla="*/ 23 w 268"/>
                <a:gd name="T47" fmla="*/ 71 h 134"/>
                <a:gd name="T48" fmla="*/ 15 w 268"/>
                <a:gd name="T49" fmla="*/ 87 h 134"/>
                <a:gd name="T50" fmla="*/ 8 w 268"/>
                <a:gd name="T51" fmla="*/ 102 h 134"/>
                <a:gd name="T52" fmla="*/ 3 w 268"/>
                <a:gd name="T53" fmla="*/ 120 h 134"/>
                <a:gd name="T54" fmla="*/ 1 w 268"/>
                <a:gd name="T55" fmla="*/ 137 h 134"/>
                <a:gd name="T56" fmla="*/ 0 w 268"/>
                <a:gd name="T57" fmla="*/ 153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8"/>
                <a:gd name="T88" fmla="*/ 0 h 134"/>
                <a:gd name="T89" fmla="*/ 268 w 268"/>
                <a:gd name="T90" fmla="*/ 134 h 1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8" h="134">
                  <a:moveTo>
                    <a:pt x="267" y="133"/>
                  </a:moveTo>
                  <a:lnTo>
                    <a:pt x="266" y="119"/>
                  </a:lnTo>
                  <a:lnTo>
                    <a:pt x="264" y="104"/>
                  </a:lnTo>
                  <a:lnTo>
                    <a:pt x="260" y="89"/>
                  </a:lnTo>
                  <a:lnTo>
                    <a:pt x="253" y="76"/>
                  </a:lnTo>
                  <a:lnTo>
                    <a:pt x="246" y="62"/>
                  </a:lnTo>
                  <a:lnTo>
                    <a:pt x="238" y="50"/>
                  </a:lnTo>
                  <a:lnTo>
                    <a:pt x="228" y="39"/>
                  </a:lnTo>
                  <a:lnTo>
                    <a:pt x="217" y="29"/>
                  </a:lnTo>
                  <a:lnTo>
                    <a:pt x="205" y="20"/>
                  </a:lnTo>
                  <a:lnTo>
                    <a:pt x="191" y="13"/>
                  </a:lnTo>
                  <a:lnTo>
                    <a:pt x="177" y="7"/>
                  </a:lnTo>
                  <a:lnTo>
                    <a:pt x="163" y="3"/>
                  </a:lnTo>
                  <a:lnTo>
                    <a:pt x="149" y="0"/>
                  </a:lnTo>
                  <a:lnTo>
                    <a:pt x="133" y="0"/>
                  </a:lnTo>
                  <a:lnTo>
                    <a:pt x="118" y="0"/>
                  </a:lnTo>
                  <a:lnTo>
                    <a:pt x="104" y="3"/>
                  </a:lnTo>
                  <a:lnTo>
                    <a:pt x="89" y="7"/>
                  </a:lnTo>
                  <a:lnTo>
                    <a:pt x="76" y="13"/>
                  </a:lnTo>
                  <a:lnTo>
                    <a:pt x="62" y="20"/>
                  </a:lnTo>
                  <a:lnTo>
                    <a:pt x="50" y="29"/>
                  </a:lnTo>
                  <a:lnTo>
                    <a:pt x="39" y="39"/>
                  </a:lnTo>
                  <a:lnTo>
                    <a:pt x="29" y="50"/>
                  </a:lnTo>
                  <a:lnTo>
                    <a:pt x="20" y="62"/>
                  </a:lnTo>
                  <a:lnTo>
                    <a:pt x="13" y="76"/>
                  </a:lnTo>
                  <a:lnTo>
                    <a:pt x="7" y="89"/>
                  </a:lnTo>
                  <a:lnTo>
                    <a:pt x="3" y="104"/>
                  </a:lnTo>
                  <a:lnTo>
                    <a:pt x="1" y="119"/>
                  </a:lnTo>
                  <a:lnTo>
                    <a:pt x="0" y="13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66" name="Freeform 334"/>
            <p:cNvSpPr>
              <a:spLocks/>
            </p:cNvSpPr>
            <p:nvPr/>
          </p:nvSpPr>
          <p:spPr bwMode="auto">
            <a:xfrm>
              <a:off x="2444" y="2632"/>
              <a:ext cx="160" cy="81"/>
            </a:xfrm>
            <a:custGeom>
              <a:avLst/>
              <a:gdLst>
                <a:gd name="T0" fmla="*/ 159 w 141"/>
                <a:gd name="T1" fmla="*/ 80 h 71"/>
                <a:gd name="T2" fmla="*/ 158 w 141"/>
                <a:gd name="T3" fmla="*/ 68 h 71"/>
                <a:gd name="T4" fmla="*/ 157 w 141"/>
                <a:gd name="T5" fmla="*/ 56 h 71"/>
                <a:gd name="T6" fmla="*/ 151 w 141"/>
                <a:gd name="T7" fmla="*/ 44 h 71"/>
                <a:gd name="T8" fmla="*/ 144 w 141"/>
                <a:gd name="T9" fmla="*/ 33 h 71"/>
                <a:gd name="T10" fmla="*/ 136 w 141"/>
                <a:gd name="T11" fmla="*/ 24 h 71"/>
                <a:gd name="T12" fmla="*/ 126 w 141"/>
                <a:gd name="T13" fmla="*/ 15 h 71"/>
                <a:gd name="T14" fmla="*/ 116 w 141"/>
                <a:gd name="T15" fmla="*/ 9 h 71"/>
                <a:gd name="T16" fmla="*/ 104 w 141"/>
                <a:gd name="T17" fmla="*/ 5 h 71"/>
                <a:gd name="T18" fmla="*/ 93 w 141"/>
                <a:gd name="T19" fmla="*/ 1 h 71"/>
                <a:gd name="T20" fmla="*/ 79 w 141"/>
                <a:gd name="T21" fmla="*/ 0 h 71"/>
                <a:gd name="T22" fmla="*/ 67 w 141"/>
                <a:gd name="T23" fmla="*/ 1 h 71"/>
                <a:gd name="T24" fmla="*/ 56 w 141"/>
                <a:gd name="T25" fmla="*/ 5 h 71"/>
                <a:gd name="T26" fmla="*/ 43 w 141"/>
                <a:gd name="T27" fmla="*/ 9 h 71"/>
                <a:gd name="T28" fmla="*/ 34 w 141"/>
                <a:gd name="T29" fmla="*/ 15 h 71"/>
                <a:gd name="T30" fmla="*/ 24 w 141"/>
                <a:gd name="T31" fmla="*/ 24 h 71"/>
                <a:gd name="T32" fmla="*/ 16 w 141"/>
                <a:gd name="T33" fmla="*/ 33 h 71"/>
                <a:gd name="T34" fmla="*/ 9 w 141"/>
                <a:gd name="T35" fmla="*/ 44 h 71"/>
                <a:gd name="T36" fmla="*/ 3 w 141"/>
                <a:gd name="T37" fmla="*/ 56 h 71"/>
                <a:gd name="T38" fmla="*/ 1 w 141"/>
                <a:gd name="T39" fmla="*/ 68 h 71"/>
                <a:gd name="T40" fmla="*/ 0 w 141"/>
                <a:gd name="T41" fmla="*/ 80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71"/>
                <a:gd name="T65" fmla="*/ 141 w 141"/>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71">
                  <a:moveTo>
                    <a:pt x="140" y="70"/>
                  </a:moveTo>
                  <a:lnTo>
                    <a:pt x="139" y="60"/>
                  </a:lnTo>
                  <a:lnTo>
                    <a:pt x="138" y="49"/>
                  </a:lnTo>
                  <a:lnTo>
                    <a:pt x="133" y="39"/>
                  </a:lnTo>
                  <a:lnTo>
                    <a:pt x="127" y="29"/>
                  </a:lnTo>
                  <a:lnTo>
                    <a:pt x="120" y="21"/>
                  </a:lnTo>
                  <a:lnTo>
                    <a:pt x="111" y="13"/>
                  </a:lnTo>
                  <a:lnTo>
                    <a:pt x="102" y="8"/>
                  </a:lnTo>
                  <a:lnTo>
                    <a:pt x="92" y="4"/>
                  </a:lnTo>
                  <a:lnTo>
                    <a:pt x="82" y="1"/>
                  </a:lnTo>
                  <a:lnTo>
                    <a:pt x="70" y="0"/>
                  </a:lnTo>
                  <a:lnTo>
                    <a:pt x="59" y="1"/>
                  </a:lnTo>
                  <a:lnTo>
                    <a:pt x="49" y="4"/>
                  </a:lnTo>
                  <a:lnTo>
                    <a:pt x="38" y="8"/>
                  </a:lnTo>
                  <a:lnTo>
                    <a:pt x="30" y="13"/>
                  </a:lnTo>
                  <a:lnTo>
                    <a:pt x="21" y="21"/>
                  </a:lnTo>
                  <a:lnTo>
                    <a:pt x="14" y="29"/>
                  </a:lnTo>
                  <a:lnTo>
                    <a:pt x="8" y="39"/>
                  </a:lnTo>
                  <a:lnTo>
                    <a:pt x="3" y="49"/>
                  </a:lnTo>
                  <a:lnTo>
                    <a:pt x="1" y="60"/>
                  </a:lnTo>
                  <a:lnTo>
                    <a:pt x="0" y="7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67" name="Line 335"/>
            <p:cNvSpPr>
              <a:spLocks noChangeShapeType="1"/>
            </p:cNvSpPr>
            <p:nvPr/>
          </p:nvSpPr>
          <p:spPr bwMode="auto">
            <a:xfrm flipV="1">
              <a:off x="2523" y="1691"/>
              <a:ext cx="0" cy="9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68" name="Line 336"/>
            <p:cNvSpPr>
              <a:spLocks noChangeShapeType="1"/>
            </p:cNvSpPr>
            <p:nvPr/>
          </p:nvSpPr>
          <p:spPr bwMode="auto">
            <a:xfrm>
              <a:off x="2523" y="1865"/>
              <a:ext cx="0" cy="1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69" name="Line 337"/>
            <p:cNvSpPr>
              <a:spLocks noChangeShapeType="1"/>
            </p:cNvSpPr>
            <p:nvPr/>
          </p:nvSpPr>
          <p:spPr bwMode="auto">
            <a:xfrm>
              <a:off x="2523" y="2135"/>
              <a:ext cx="0" cy="22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70" name="Line 338"/>
            <p:cNvSpPr>
              <a:spLocks noChangeShapeType="1"/>
            </p:cNvSpPr>
            <p:nvPr/>
          </p:nvSpPr>
          <p:spPr bwMode="auto">
            <a:xfrm>
              <a:off x="2523" y="2453"/>
              <a:ext cx="0" cy="2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71" name="Freeform 339"/>
            <p:cNvSpPr>
              <a:spLocks/>
            </p:cNvSpPr>
            <p:nvPr/>
          </p:nvSpPr>
          <p:spPr bwMode="auto">
            <a:xfrm>
              <a:off x="2618" y="1661"/>
              <a:ext cx="944" cy="1052"/>
            </a:xfrm>
            <a:custGeom>
              <a:avLst/>
              <a:gdLst>
                <a:gd name="T0" fmla="*/ 943 w 833"/>
                <a:gd name="T1" fmla="*/ 1051 h 913"/>
                <a:gd name="T2" fmla="*/ 942 w 833"/>
                <a:gd name="T3" fmla="*/ 1005 h 913"/>
                <a:gd name="T4" fmla="*/ 938 w 833"/>
                <a:gd name="T5" fmla="*/ 960 h 913"/>
                <a:gd name="T6" fmla="*/ 934 w 833"/>
                <a:gd name="T7" fmla="*/ 915 h 913"/>
                <a:gd name="T8" fmla="*/ 927 w 833"/>
                <a:gd name="T9" fmla="*/ 869 h 913"/>
                <a:gd name="T10" fmla="*/ 918 w 833"/>
                <a:gd name="T11" fmla="*/ 824 h 913"/>
                <a:gd name="T12" fmla="*/ 907 w 833"/>
                <a:gd name="T13" fmla="*/ 779 h 913"/>
                <a:gd name="T14" fmla="*/ 895 w 833"/>
                <a:gd name="T15" fmla="*/ 735 h 913"/>
                <a:gd name="T16" fmla="*/ 881 w 833"/>
                <a:gd name="T17" fmla="*/ 691 h 913"/>
                <a:gd name="T18" fmla="*/ 864 w 833"/>
                <a:gd name="T19" fmla="*/ 649 h 913"/>
                <a:gd name="T20" fmla="*/ 847 w 833"/>
                <a:gd name="T21" fmla="*/ 606 h 913"/>
                <a:gd name="T22" fmla="*/ 826 w 833"/>
                <a:gd name="T23" fmla="*/ 566 h 913"/>
                <a:gd name="T24" fmla="*/ 805 w 833"/>
                <a:gd name="T25" fmla="*/ 525 h 913"/>
                <a:gd name="T26" fmla="*/ 781 w 833"/>
                <a:gd name="T27" fmla="*/ 485 h 913"/>
                <a:gd name="T28" fmla="*/ 756 w 833"/>
                <a:gd name="T29" fmla="*/ 448 h 913"/>
                <a:gd name="T30" fmla="*/ 730 w 833"/>
                <a:gd name="T31" fmla="*/ 411 h 913"/>
                <a:gd name="T32" fmla="*/ 701 w 833"/>
                <a:gd name="T33" fmla="*/ 374 h 913"/>
                <a:gd name="T34" fmla="*/ 671 w 833"/>
                <a:gd name="T35" fmla="*/ 340 h 913"/>
                <a:gd name="T36" fmla="*/ 640 w 833"/>
                <a:gd name="T37" fmla="*/ 308 h 913"/>
                <a:gd name="T38" fmla="*/ 607 w 833"/>
                <a:gd name="T39" fmla="*/ 275 h 913"/>
                <a:gd name="T40" fmla="*/ 575 w 833"/>
                <a:gd name="T41" fmla="*/ 244 h 913"/>
                <a:gd name="T42" fmla="*/ 539 w 833"/>
                <a:gd name="T43" fmla="*/ 217 h 913"/>
                <a:gd name="T44" fmla="*/ 503 w 833"/>
                <a:gd name="T45" fmla="*/ 189 h 913"/>
                <a:gd name="T46" fmla="*/ 466 w 833"/>
                <a:gd name="T47" fmla="*/ 164 h 913"/>
                <a:gd name="T48" fmla="*/ 426 w 833"/>
                <a:gd name="T49" fmla="*/ 139 h 913"/>
                <a:gd name="T50" fmla="*/ 388 w 833"/>
                <a:gd name="T51" fmla="*/ 118 h 913"/>
                <a:gd name="T52" fmla="*/ 347 w 833"/>
                <a:gd name="T53" fmla="*/ 97 h 913"/>
                <a:gd name="T54" fmla="*/ 306 w 833"/>
                <a:gd name="T55" fmla="*/ 78 h 913"/>
                <a:gd name="T56" fmla="*/ 263 w 833"/>
                <a:gd name="T57" fmla="*/ 61 h 913"/>
                <a:gd name="T58" fmla="*/ 221 w 833"/>
                <a:gd name="T59" fmla="*/ 46 h 913"/>
                <a:gd name="T60" fmla="*/ 178 w 833"/>
                <a:gd name="T61" fmla="*/ 32 h 913"/>
                <a:gd name="T62" fmla="*/ 134 w 833"/>
                <a:gd name="T63" fmla="*/ 23 h 913"/>
                <a:gd name="T64" fmla="*/ 91 w 833"/>
                <a:gd name="T65" fmla="*/ 14 h 913"/>
                <a:gd name="T66" fmla="*/ 45 w 833"/>
                <a:gd name="T67" fmla="*/ 6 h 913"/>
                <a:gd name="T68" fmla="*/ 0 w 833"/>
                <a:gd name="T69" fmla="*/ 0 h 9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3"/>
                <a:gd name="T106" fmla="*/ 0 h 913"/>
                <a:gd name="T107" fmla="*/ 833 w 833"/>
                <a:gd name="T108" fmla="*/ 913 h 9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3" h="913">
                  <a:moveTo>
                    <a:pt x="832" y="912"/>
                  </a:moveTo>
                  <a:lnTo>
                    <a:pt x="831" y="872"/>
                  </a:lnTo>
                  <a:lnTo>
                    <a:pt x="828" y="833"/>
                  </a:lnTo>
                  <a:lnTo>
                    <a:pt x="824" y="794"/>
                  </a:lnTo>
                  <a:lnTo>
                    <a:pt x="818" y="754"/>
                  </a:lnTo>
                  <a:lnTo>
                    <a:pt x="810" y="715"/>
                  </a:lnTo>
                  <a:lnTo>
                    <a:pt x="800" y="676"/>
                  </a:lnTo>
                  <a:lnTo>
                    <a:pt x="790" y="638"/>
                  </a:lnTo>
                  <a:lnTo>
                    <a:pt x="777" y="600"/>
                  </a:lnTo>
                  <a:lnTo>
                    <a:pt x="762" y="563"/>
                  </a:lnTo>
                  <a:lnTo>
                    <a:pt x="747" y="526"/>
                  </a:lnTo>
                  <a:lnTo>
                    <a:pt x="729" y="491"/>
                  </a:lnTo>
                  <a:lnTo>
                    <a:pt x="710" y="456"/>
                  </a:lnTo>
                  <a:lnTo>
                    <a:pt x="689" y="421"/>
                  </a:lnTo>
                  <a:lnTo>
                    <a:pt x="667" y="389"/>
                  </a:lnTo>
                  <a:lnTo>
                    <a:pt x="644" y="357"/>
                  </a:lnTo>
                  <a:lnTo>
                    <a:pt x="619" y="325"/>
                  </a:lnTo>
                  <a:lnTo>
                    <a:pt x="592" y="295"/>
                  </a:lnTo>
                  <a:lnTo>
                    <a:pt x="565" y="267"/>
                  </a:lnTo>
                  <a:lnTo>
                    <a:pt x="536" y="239"/>
                  </a:lnTo>
                  <a:lnTo>
                    <a:pt x="507" y="212"/>
                  </a:lnTo>
                  <a:lnTo>
                    <a:pt x="476" y="188"/>
                  </a:lnTo>
                  <a:lnTo>
                    <a:pt x="444" y="164"/>
                  </a:lnTo>
                  <a:lnTo>
                    <a:pt x="411" y="142"/>
                  </a:lnTo>
                  <a:lnTo>
                    <a:pt x="376" y="121"/>
                  </a:lnTo>
                  <a:lnTo>
                    <a:pt x="342" y="102"/>
                  </a:lnTo>
                  <a:lnTo>
                    <a:pt x="306" y="84"/>
                  </a:lnTo>
                  <a:lnTo>
                    <a:pt x="270" y="68"/>
                  </a:lnTo>
                  <a:lnTo>
                    <a:pt x="232" y="53"/>
                  </a:lnTo>
                  <a:lnTo>
                    <a:pt x="195" y="40"/>
                  </a:lnTo>
                  <a:lnTo>
                    <a:pt x="157" y="28"/>
                  </a:lnTo>
                  <a:lnTo>
                    <a:pt x="118" y="20"/>
                  </a:lnTo>
                  <a:lnTo>
                    <a:pt x="80" y="12"/>
                  </a:lnTo>
                  <a:lnTo>
                    <a:pt x="40" y="5"/>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72" name="Line 340"/>
            <p:cNvSpPr>
              <a:spLocks noChangeShapeType="1"/>
            </p:cNvSpPr>
            <p:nvPr/>
          </p:nvSpPr>
          <p:spPr bwMode="auto">
            <a:xfrm>
              <a:off x="3397" y="2671"/>
              <a:ext cx="1" cy="4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73" name="Freeform 341"/>
            <p:cNvSpPr>
              <a:spLocks/>
            </p:cNvSpPr>
            <p:nvPr/>
          </p:nvSpPr>
          <p:spPr bwMode="auto">
            <a:xfrm>
              <a:off x="2618" y="1828"/>
              <a:ext cx="780" cy="844"/>
            </a:xfrm>
            <a:custGeom>
              <a:avLst/>
              <a:gdLst>
                <a:gd name="T0" fmla="*/ 779 w 688"/>
                <a:gd name="T1" fmla="*/ 843 h 732"/>
                <a:gd name="T2" fmla="*/ 775 w 688"/>
                <a:gd name="T3" fmla="*/ 801 h 732"/>
                <a:gd name="T4" fmla="*/ 771 w 688"/>
                <a:gd name="T5" fmla="*/ 759 h 732"/>
                <a:gd name="T6" fmla="*/ 765 w 688"/>
                <a:gd name="T7" fmla="*/ 717 h 732"/>
                <a:gd name="T8" fmla="*/ 756 w 688"/>
                <a:gd name="T9" fmla="*/ 677 h 732"/>
                <a:gd name="T10" fmla="*/ 745 w 688"/>
                <a:gd name="T11" fmla="*/ 636 h 732"/>
                <a:gd name="T12" fmla="*/ 732 w 688"/>
                <a:gd name="T13" fmla="*/ 596 h 732"/>
                <a:gd name="T14" fmla="*/ 718 w 688"/>
                <a:gd name="T15" fmla="*/ 557 h 732"/>
                <a:gd name="T16" fmla="*/ 703 w 688"/>
                <a:gd name="T17" fmla="*/ 518 h 732"/>
                <a:gd name="T18" fmla="*/ 685 w 688"/>
                <a:gd name="T19" fmla="*/ 481 h 732"/>
                <a:gd name="T20" fmla="*/ 665 w 688"/>
                <a:gd name="T21" fmla="*/ 444 h 732"/>
                <a:gd name="T22" fmla="*/ 644 w 688"/>
                <a:gd name="T23" fmla="*/ 407 h 732"/>
                <a:gd name="T24" fmla="*/ 621 w 688"/>
                <a:gd name="T25" fmla="*/ 374 h 732"/>
                <a:gd name="T26" fmla="*/ 596 w 688"/>
                <a:gd name="T27" fmla="*/ 339 h 732"/>
                <a:gd name="T28" fmla="*/ 570 w 688"/>
                <a:gd name="T29" fmla="*/ 307 h 732"/>
                <a:gd name="T30" fmla="*/ 543 w 688"/>
                <a:gd name="T31" fmla="*/ 276 h 732"/>
                <a:gd name="T32" fmla="*/ 514 w 688"/>
                <a:gd name="T33" fmla="*/ 244 h 732"/>
                <a:gd name="T34" fmla="*/ 483 w 688"/>
                <a:gd name="T35" fmla="*/ 217 h 732"/>
                <a:gd name="T36" fmla="*/ 452 w 688"/>
                <a:gd name="T37" fmla="*/ 189 h 732"/>
                <a:gd name="T38" fmla="*/ 419 w 688"/>
                <a:gd name="T39" fmla="*/ 165 h 732"/>
                <a:gd name="T40" fmla="*/ 385 w 688"/>
                <a:gd name="T41" fmla="*/ 141 h 732"/>
                <a:gd name="T42" fmla="*/ 350 w 688"/>
                <a:gd name="T43" fmla="*/ 119 h 732"/>
                <a:gd name="T44" fmla="*/ 314 w 688"/>
                <a:gd name="T45" fmla="*/ 98 h 732"/>
                <a:gd name="T46" fmla="*/ 277 w 688"/>
                <a:gd name="T47" fmla="*/ 78 h 732"/>
                <a:gd name="T48" fmla="*/ 240 w 688"/>
                <a:gd name="T49" fmla="*/ 62 h 732"/>
                <a:gd name="T50" fmla="*/ 201 w 688"/>
                <a:gd name="T51" fmla="*/ 47 h 732"/>
                <a:gd name="T52" fmla="*/ 162 w 688"/>
                <a:gd name="T53" fmla="*/ 33 h 732"/>
                <a:gd name="T54" fmla="*/ 122 w 688"/>
                <a:gd name="T55" fmla="*/ 22 h 732"/>
                <a:gd name="T56" fmla="*/ 82 w 688"/>
                <a:gd name="T57" fmla="*/ 13 h 732"/>
                <a:gd name="T58" fmla="*/ 41 w 688"/>
                <a:gd name="T59" fmla="*/ 6 h 732"/>
                <a:gd name="T60" fmla="*/ 0 w 688"/>
                <a:gd name="T61" fmla="*/ 0 h 7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88"/>
                <a:gd name="T94" fmla="*/ 0 h 732"/>
                <a:gd name="T95" fmla="*/ 688 w 688"/>
                <a:gd name="T96" fmla="*/ 732 h 7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88" h="732">
                  <a:moveTo>
                    <a:pt x="687" y="731"/>
                  </a:moveTo>
                  <a:lnTo>
                    <a:pt x="684" y="695"/>
                  </a:lnTo>
                  <a:lnTo>
                    <a:pt x="680" y="658"/>
                  </a:lnTo>
                  <a:lnTo>
                    <a:pt x="675" y="622"/>
                  </a:lnTo>
                  <a:lnTo>
                    <a:pt x="667" y="587"/>
                  </a:lnTo>
                  <a:lnTo>
                    <a:pt x="657" y="552"/>
                  </a:lnTo>
                  <a:lnTo>
                    <a:pt x="646" y="517"/>
                  </a:lnTo>
                  <a:lnTo>
                    <a:pt x="633" y="483"/>
                  </a:lnTo>
                  <a:lnTo>
                    <a:pt x="620" y="449"/>
                  </a:lnTo>
                  <a:lnTo>
                    <a:pt x="604" y="417"/>
                  </a:lnTo>
                  <a:lnTo>
                    <a:pt x="587" y="385"/>
                  </a:lnTo>
                  <a:lnTo>
                    <a:pt x="568" y="353"/>
                  </a:lnTo>
                  <a:lnTo>
                    <a:pt x="548" y="324"/>
                  </a:lnTo>
                  <a:lnTo>
                    <a:pt x="526" y="294"/>
                  </a:lnTo>
                  <a:lnTo>
                    <a:pt x="503" y="266"/>
                  </a:lnTo>
                  <a:lnTo>
                    <a:pt x="479" y="239"/>
                  </a:lnTo>
                  <a:lnTo>
                    <a:pt x="453" y="212"/>
                  </a:lnTo>
                  <a:lnTo>
                    <a:pt x="426" y="188"/>
                  </a:lnTo>
                  <a:lnTo>
                    <a:pt x="399" y="164"/>
                  </a:lnTo>
                  <a:lnTo>
                    <a:pt x="370" y="143"/>
                  </a:lnTo>
                  <a:lnTo>
                    <a:pt x="340" y="122"/>
                  </a:lnTo>
                  <a:lnTo>
                    <a:pt x="309" y="103"/>
                  </a:lnTo>
                  <a:lnTo>
                    <a:pt x="277" y="85"/>
                  </a:lnTo>
                  <a:lnTo>
                    <a:pt x="244" y="68"/>
                  </a:lnTo>
                  <a:lnTo>
                    <a:pt x="212" y="54"/>
                  </a:lnTo>
                  <a:lnTo>
                    <a:pt x="177" y="41"/>
                  </a:lnTo>
                  <a:lnTo>
                    <a:pt x="143" y="29"/>
                  </a:lnTo>
                  <a:lnTo>
                    <a:pt x="108" y="19"/>
                  </a:lnTo>
                  <a:lnTo>
                    <a:pt x="72" y="11"/>
                  </a:lnTo>
                  <a:lnTo>
                    <a:pt x="36" y="5"/>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74" name="Line 342"/>
            <p:cNvSpPr>
              <a:spLocks noChangeShapeType="1"/>
            </p:cNvSpPr>
            <p:nvPr/>
          </p:nvSpPr>
          <p:spPr bwMode="auto">
            <a:xfrm>
              <a:off x="3132" y="2676"/>
              <a:ext cx="1"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75" name="Freeform 343"/>
            <p:cNvSpPr>
              <a:spLocks/>
            </p:cNvSpPr>
            <p:nvPr/>
          </p:nvSpPr>
          <p:spPr bwMode="auto">
            <a:xfrm>
              <a:off x="2618" y="2100"/>
              <a:ext cx="515" cy="578"/>
            </a:xfrm>
            <a:custGeom>
              <a:avLst/>
              <a:gdLst>
                <a:gd name="T0" fmla="*/ 514 w 454"/>
                <a:gd name="T1" fmla="*/ 577 h 501"/>
                <a:gd name="T2" fmla="*/ 510 w 454"/>
                <a:gd name="T3" fmla="*/ 540 h 501"/>
                <a:gd name="T4" fmla="*/ 506 w 454"/>
                <a:gd name="T5" fmla="*/ 504 h 501"/>
                <a:gd name="T6" fmla="*/ 499 w 454"/>
                <a:gd name="T7" fmla="*/ 467 h 501"/>
                <a:gd name="T8" fmla="*/ 489 w 454"/>
                <a:gd name="T9" fmla="*/ 433 h 501"/>
                <a:gd name="T10" fmla="*/ 478 w 454"/>
                <a:gd name="T11" fmla="*/ 398 h 501"/>
                <a:gd name="T12" fmla="*/ 464 w 454"/>
                <a:gd name="T13" fmla="*/ 365 h 501"/>
                <a:gd name="T14" fmla="*/ 449 w 454"/>
                <a:gd name="T15" fmla="*/ 331 h 501"/>
                <a:gd name="T16" fmla="*/ 431 w 454"/>
                <a:gd name="T17" fmla="*/ 300 h 501"/>
                <a:gd name="T18" fmla="*/ 413 w 454"/>
                <a:gd name="T19" fmla="*/ 269 h 501"/>
                <a:gd name="T20" fmla="*/ 391 w 454"/>
                <a:gd name="T21" fmla="*/ 238 h 501"/>
                <a:gd name="T22" fmla="*/ 369 w 454"/>
                <a:gd name="T23" fmla="*/ 210 h 501"/>
                <a:gd name="T24" fmla="*/ 345 w 454"/>
                <a:gd name="T25" fmla="*/ 182 h 501"/>
                <a:gd name="T26" fmla="*/ 319 w 454"/>
                <a:gd name="T27" fmla="*/ 157 h 501"/>
                <a:gd name="T28" fmla="*/ 293 w 454"/>
                <a:gd name="T29" fmla="*/ 134 h 501"/>
                <a:gd name="T30" fmla="*/ 263 w 454"/>
                <a:gd name="T31" fmla="*/ 111 h 501"/>
                <a:gd name="T32" fmla="*/ 234 w 454"/>
                <a:gd name="T33" fmla="*/ 90 h 501"/>
                <a:gd name="T34" fmla="*/ 203 w 454"/>
                <a:gd name="T35" fmla="*/ 72 h 501"/>
                <a:gd name="T36" fmla="*/ 171 w 454"/>
                <a:gd name="T37" fmla="*/ 54 h 501"/>
                <a:gd name="T38" fmla="*/ 138 w 454"/>
                <a:gd name="T39" fmla="*/ 39 h 501"/>
                <a:gd name="T40" fmla="*/ 104 w 454"/>
                <a:gd name="T41" fmla="*/ 27 h 501"/>
                <a:gd name="T42" fmla="*/ 70 w 454"/>
                <a:gd name="T43" fmla="*/ 15 h 501"/>
                <a:gd name="T44" fmla="*/ 36 w 454"/>
                <a:gd name="T45" fmla="*/ 7 h 501"/>
                <a:gd name="T46" fmla="*/ 0 w 454"/>
                <a:gd name="T47" fmla="*/ 0 h 5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501"/>
                <a:gd name="T74" fmla="*/ 454 w 454"/>
                <a:gd name="T75" fmla="*/ 501 h 5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501">
                  <a:moveTo>
                    <a:pt x="453" y="500"/>
                  </a:moveTo>
                  <a:lnTo>
                    <a:pt x="450" y="468"/>
                  </a:lnTo>
                  <a:lnTo>
                    <a:pt x="446" y="437"/>
                  </a:lnTo>
                  <a:lnTo>
                    <a:pt x="440" y="405"/>
                  </a:lnTo>
                  <a:lnTo>
                    <a:pt x="431" y="375"/>
                  </a:lnTo>
                  <a:lnTo>
                    <a:pt x="421" y="345"/>
                  </a:lnTo>
                  <a:lnTo>
                    <a:pt x="409" y="316"/>
                  </a:lnTo>
                  <a:lnTo>
                    <a:pt x="396" y="287"/>
                  </a:lnTo>
                  <a:lnTo>
                    <a:pt x="380" y="260"/>
                  </a:lnTo>
                  <a:lnTo>
                    <a:pt x="364" y="233"/>
                  </a:lnTo>
                  <a:lnTo>
                    <a:pt x="345" y="206"/>
                  </a:lnTo>
                  <a:lnTo>
                    <a:pt x="325" y="182"/>
                  </a:lnTo>
                  <a:lnTo>
                    <a:pt x="304" y="158"/>
                  </a:lnTo>
                  <a:lnTo>
                    <a:pt x="281" y="136"/>
                  </a:lnTo>
                  <a:lnTo>
                    <a:pt x="258" y="116"/>
                  </a:lnTo>
                  <a:lnTo>
                    <a:pt x="232" y="96"/>
                  </a:lnTo>
                  <a:lnTo>
                    <a:pt x="206" y="78"/>
                  </a:lnTo>
                  <a:lnTo>
                    <a:pt x="179" y="62"/>
                  </a:lnTo>
                  <a:lnTo>
                    <a:pt x="151" y="47"/>
                  </a:lnTo>
                  <a:lnTo>
                    <a:pt x="122" y="34"/>
                  </a:lnTo>
                  <a:lnTo>
                    <a:pt x="92" y="23"/>
                  </a:lnTo>
                  <a:lnTo>
                    <a:pt x="62" y="13"/>
                  </a:lnTo>
                  <a:lnTo>
                    <a:pt x="32" y="6"/>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76" name="Freeform 344"/>
            <p:cNvSpPr>
              <a:spLocks/>
            </p:cNvSpPr>
            <p:nvPr/>
          </p:nvSpPr>
          <p:spPr bwMode="auto">
            <a:xfrm>
              <a:off x="2618" y="2419"/>
              <a:ext cx="209" cy="269"/>
            </a:xfrm>
            <a:custGeom>
              <a:avLst/>
              <a:gdLst>
                <a:gd name="T0" fmla="*/ 208 w 184"/>
                <a:gd name="T1" fmla="*/ 268 h 233"/>
                <a:gd name="T2" fmla="*/ 204 w 184"/>
                <a:gd name="T3" fmla="*/ 242 h 233"/>
                <a:gd name="T4" fmla="*/ 199 w 184"/>
                <a:gd name="T5" fmla="*/ 217 h 233"/>
                <a:gd name="T6" fmla="*/ 191 w 184"/>
                <a:gd name="T7" fmla="*/ 193 h 233"/>
                <a:gd name="T8" fmla="*/ 182 w 184"/>
                <a:gd name="T9" fmla="*/ 169 h 233"/>
                <a:gd name="T10" fmla="*/ 172 w 184"/>
                <a:gd name="T11" fmla="*/ 145 h 233"/>
                <a:gd name="T12" fmla="*/ 159 w 184"/>
                <a:gd name="T13" fmla="*/ 124 h 233"/>
                <a:gd name="T14" fmla="*/ 143 w 184"/>
                <a:gd name="T15" fmla="*/ 103 h 233"/>
                <a:gd name="T16" fmla="*/ 127 w 184"/>
                <a:gd name="T17" fmla="*/ 83 h 233"/>
                <a:gd name="T18" fmla="*/ 109 w 184"/>
                <a:gd name="T19" fmla="*/ 65 h 233"/>
                <a:gd name="T20" fmla="*/ 90 w 184"/>
                <a:gd name="T21" fmla="*/ 48 h 233"/>
                <a:gd name="T22" fmla="*/ 68 w 184"/>
                <a:gd name="T23" fmla="*/ 33 h 233"/>
                <a:gd name="T24" fmla="*/ 47 w 184"/>
                <a:gd name="T25" fmla="*/ 21 h 233"/>
                <a:gd name="T26" fmla="*/ 24 w 184"/>
                <a:gd name="T27" fmla="*/ 9 h 233"/>
                <a:gd name="T28" fmla="*/ 0 w 184"/>
                <a:gd name="T29" fmla="*/ 0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233"/>
                <a:gd name="T47" fmla="*/ 184 w 184"/>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233">
                  <a:moveTo>
                    <a:pt x="183" y="232"/>
                  </a:moveTo>
                  <a:lnTo>
                    <a:pt x="180" y="210"/>
                  </a:lnTo>
                  <a:lnTo>
                    <a:pt x="175" y="188"/>
                  </a:lnTo>
                  <a:lnTo>
                    <a:pt x="168" y="167"/>
                  </a:lnTo>
                  <a:lnTo>
                    <a:pt x="160" y="146"/>
                  </a:lnTo>
                  <a:lnTo>
                    <a:pt x="151" y="126"/>
                  </a:lnTo>
                  <a:lnTo>
                    <a:pt x="140" y="107"/>
                  </a:lnTo>
                  <a:lnTo>
                    <a:pt x="126" y="89"/>
                  </a:lnTo>
                  <a:lnTo>
                    <a:pt x="112" y="72"/>
                  </a:lnTo>
                  <a:lnTo>
                    <a:pt x="96" y="56"/>
                  </a:lnTo>
                  <a:lnTo>
                    <a:pt x="79" y="42"/>
                  </a:lnTo>
                  <a:lnTo>
                    <a:pt x="60" y="29"/>
                  </a:lnTo>
                  <a:lnTo>
                    <a:pt x="41" y="18"/>
                  </a:lnTo>
                  <a:lnTo>
                    <a:pt x="21" y="8"/>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77" name="Line 345"/>
            <p:cNvSpPr>
              <a:spLocks noChangeShapeType="1"/>
            </p:cNvSpPr>
            <p:nvPr/>
          </p:nvSpPr>
          <p:spPr bwMode="auto">
            <a:xfrm>
              <a:off x="2826" y="2687"/>
              <a:ext cx="1" cy="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9478" name="Text Box 353"/>
            <p:cNvSpPr txBox="1">
              <a:spLocks noChangeArrowheads="1"/>
            </p:cNvSpPr>
            <p:nvPr/>
          </p:nvSpPr>
          <p:spPr bwMode="auto">
            <a:xfrm>
              <a:off x="2208" y="2784"/>
              <a:ext cx="62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fontAlgn="base" hangingPunct="1">
                <a:spcBef>
                  <a:spcPct val="50000"/>
                </a:spcBef>
                <a:spcAft>
                  <a:spcPct val="0"/>
                </a:spcAft>
              </a:pPr>
              <a:r>
                <a:rPr lang="en-US" sz="1300" smtClean="0">
                  <a:solidFill>
                    <a:srgbClr val="FFFFFF"/>
                  </a:solidFill>
                </a:rPr>
                <a:t>Elevation</a:t>
              </a:r>
            </a:p>
          </p:txBody>
        </p:sp>
        <p:sp>
          <p:nvSpPr>
            <p:cNvPr id="9479" name="Text Box 354"/>
            <p:cNvSpPr txBox="1">
              <a:spLocks noChangeArrowheads="1"/>
            </p:cNvSpPr>
            <p:nvPr/>
          </p:nvSpPr>
          <p:spPr bwMode="auto">
            <a:xfrm>
              <a:off x="1008" y="2928"/>
              <a:ext cx="100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fontAlgn="base" hangingPunct="1">
                <a:spcBef>
                  <a:spcPct val="50000"/>
                </a:spcBef>
                <a:spcAft>
                  <a:spcPct val="0"/>
                </a:spcAft>
              </a:pPr>
              <a:r>
                <a:rPr lang="en-US" sz="1300" smtClean="0">
                  <a:solidFill>
                    <a:srgbClr val="FFFFFF"/>
                  </a:solidFill>
                </a:rPr>
                <a:t>0 dB= 5.10 dBi</a:t>
              </a:r>
            </a:p>
          </p:txBody>
        </p:sp>
        <p:sp>
          <p:nvSpPr>
            <p:cNvPr id="9480" name="Text Box 355"/>
            <p:cNvSpPr txBox="1">
              <a:spLocks noChangeArrowheads="1"/>
            </p:cNvSpPr>
            <p:nvPr/>
          </p:nvSpPr>
          <p:spPr bwMode="auto">
            <a:xfrm>
              <a:off x="3216" y="2928"/>
              <a:ext cx="72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fontAlgn="base" hangingPunct="1">
                <a:spcBef>
                  <a:spcPct val="50000"/>
                </a:spcBef>
                <a:spcAft>
                  <a:spcPct val="0"/>
                </a:spcAft>
              </a:pPr>
              <a:r>
                <a:rPr lang="en-US" sz="1300" smtClean="0">
                  <a:solidFill>
                    <a:srgbClr val="FFFFFF"/>
                  </a:solidFill>
                </a:rPr>
                <a:t>7.150 MHz</a:t>
              </a:r>
            </a:p>
          </p:txBody>
        </p:sp>
        <p:sp>
          <p:nvSpPr>
            <p:cNvPr id="9481" name="Text Box 356"/>
            <p:cNvSpPr txBox="1">
              <a:spLocks noChangeArrowheads="1"/>
            </p:cNvSpPr>
            <p:nvPr/>
          </p:nvSpPr>
          <p:spPr bwMode="auto">
            <a:xfrm>
              <a:off x="3072" y="960"/>
              <a:ext cx="96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1300" smtClean="0">
                  <a:solidFill>
                    <a:srgbClr val="FFFFFF"/>
                  </a:solidFill>
                </a:rPr>
                <a:t>Perfect Ground</a:t>
              </a:r>
            </a:p>
          </p:txBody>
        </p:sp>
        <p:sp>
          <p:nvSpPr>
            <p:cNvPr id="9482" name="Text Box 357"/>
            <p:cNvSpPr txBox="1">
              <a:spLocks noChangeArrowheads="1"/>
            </p:cNvSpPr>
            <p:nvPr/>
          </p:nvSpPr>
          <p:spPr bwMode="auto">
            <a:xfrm>
              <a:off x="3264" y="1152"/>
              <a:ext cx="96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fontAlgn="base" hangingPunct="1">
                <a:spcBef>
                  <a:spcPct val="50000"/>
                </a:spcBef>
                <a:spcAft>
                  <a:spcPct val="0"/>
                </a:spcAft>
              </a:pPr>
              <a:r>
                <a:rPr lang="en-US" sz="1300" smtClean="0">
                  <a:solidFill>
                    <a:srgbClr val="FFFFFF"/>
                  </a:solidFill>
                </a:rPr>
                <a:t>Average Ground</a:t>
              </a:r>
            </a:p>
          </p:txBody>
        </p:sp>
      </p:grpSp>
    </p:spTree>
    <p:extLst>
      <p:ext uri="{BB962C8B-B14F-4D97-AF65-F5344CB8AC3E}">
        <p14:creationId xmlns:p14="http://schemas.microsoft.com/office/powerpoint/2010/main" val="3260726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Radio Waves, Propagation and Antennas</a:t>
            </a:r>
          </a:p>
        </p:txBody>
      </p:sp>
      <p:sp>
        <p:nvSpPr>
          <p:cNvPr id="22" name="Slide Number Placeholder 4"/>
          <p:cNvSpPr>
            <a:spLocks noGrp="1"/>
          </p:cNvSpPr>
          <p:nvPr>
            <p:ph type="sldNum" sz="quarter" idx="10"/>
          </p:nvPr>
        </p:nvSpPr>
        <p:spPr>
          <a:xfrm>
            <a:off x="304800" y="6248400"/>
            <a:ext cx="5715000" cy="476250"/>
          </a:xfrm>
        </p:spPr>
        <p:txBody>
          <a:bodyPr/>
          <a:lstStyle/>
          <a:p>
            <a:pPr algn="l">
              <a:defRPr/>
            </a:pPr>
            <a:fld id="{6B6EABD2-C4A0-4C45-8DB6-F8060D082A0F}" type="slidenum">
              <a:rPr lang="en-US" smtClean="0">
                <a:solidFill>
                  <a:srgbClr val="FFFFFF"/>
                </a:solidFill>
              </a:rPr>
              <a:pPr algn="l">
                <a:defRPr/>
              </a:pPr>
              <a:t>17</a:t>
            </a:fld>
            <a:endParaRPr lang="en-US" smtClean="0">
              <a:solidFill>
                <a:srgbClr val="FFFFFF"/>
              </a:solidFill>
            </a:endParaRPr>
          </a:p>
        </p:txBody>
      </p:sp>
      <p:sp>
        <p:nvSpPr>
          <p:cNvPr id="1447938" name="Rectangle 2"/>
          <p:cNvSpPr>
            <a:spLocks noGrp="1" noRot="1" noChangeArrowheads="1"/>
          </p:cNvSpPr>
          <p:nvPr>
            <p:ph type="title"/>
          </p:nvPr>
        </p:nvSpPr>
        <p:spPr>
          <a:xfrm>
            <a:off x="152400" y="0"/>
            <a:ext cx="8839200" cy="1389063"/>
          </a:xfrm>
        </p:spPr>
        <p:txBody>
          <a:bodyPr/>
          <a:lstStyle/>
          <a:p>
            <a:pPr algn="ctr">
              <a:defRPr/>
            </a:pPr>
            <a:r>
              <a:rPr lang="en-US"/>
              <a:t>Beam Antennas</a:t>
            </a:r>
            <a:br>
              <a:rPr lang="en-US"/>
            </a:br>
            <a:r>
              <a:rPr lang="en-US"/>
              <a:t>(Yagi Antenna)</a:t>
            </a:r>
          </a:p>
        </p:txBody>
      </p:sp>
      <p:grpSp>
        <p:nvGrpSpPr>
          <p:cNvPr id="10245" name="Group 20"/>
          <p:cNvGrpSpPr>
            <a:grpSpLocks/>
          </p:cNvGrpSpPr>
          <p:nvPr/>
        </p:nvGrpSpPr>
        <p:grpSpPr bwMode="auto">
          <a:xfrm>
            <a:off x="679450" y="1544638"/>
            <a:ext cx="7986713" cy="4589462"/>
            <a:chOff x="428" y="973"/>
            <a:chExt cx="5031" cy="2891"/>
          </a:xfrm>
        </p:grpSpPr>
        <p:sp>
          <p:nvSpPr>
            <p:cNvPr id="10246" name="Line 3"/>
            <p:cNvSpPr>
              <a:spLocks noChangeShapeType="1"/>
            </p:cNvSpPr>
            <p:nvPr/>
          </p:nvSpPr>
          <p:spPr bwMode="auto">
            <a:xfrm>
              <a:off x="1728" y="2472"/>
              <a:ext cx="2304"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0247" name="Line 4"/>
            <p:cNvSpPr>
              <a:spLocks noChangeShapeType="1"/>
            </p:cNvSpPr>
            <p:nvPr/>
          </p:nvSpPr>
          <p:spPr bwMode="auto">
            <a:xfrm>
              <a:off x="2880" y="1512"/>
              <a:ext cx="0" cy="91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0248" name="Line 5"/>
            <p:cNvSpPr>
              <a:spLocks noChangeShapeType="1"/>
            </p:cNvSpPr>
            <p:nvPr/>
          </p:nvSpPr>
          <p:spPr bwMode="auto">
            <a:xfrm>
              <a:off x="2880" y="2520"/>
              <a:ext cx="0" cy="91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0249" name="Line 6"/>
            <p:cNvSpPr>
              <a:spLocks noChangeShapeType="1"/>
            </p:cNvSpPr>
            <p:nvPr/>
          </p:nvSpPr>
          <p:spPr bwMode="auto">
            <a:xfrm>
              <a:off x="1776" y="1368"/>
              <a:ext cx="0" cy="211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0250" name="Line 7"/>
            <p:cNvSpPr>
              <a:spLocks noChangeShapeType="1"/>
            </p:cNvSpPr>
            <p:nvPr/>
          </p:nvSpPr>
          <p:spPr bwMode="auto">
            <a:xfrm>
              <a:off x="3936" y="1608"/>
              <a:ext cx="0" cy="1728"/>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0251" name="Line 8"/>
            <p:cNvSpPr>
              <a:spLocks noChangeShapeType="1"/>
            </p:cNvSpPr>
            <p:nvPr/>
          </p:nvSpPr>
          <p:spPr bwMode="auto">
            <a:xfrm>
              <a:off x="2736" y="2520"/>
              <a:ext cx="0" cy="1344"/>
            </a:xfrm>
            <a:prstGeom prst="line">
              <a:avLst/>
            </a:prstGeom>
            <a:noFill/>
            <a:ln w="762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0252" name="Line 9"/>
            <p:cNvSpPr>
              <a:spLocks noChangeShapeType="1"/>
            </p:cNvSpPr>
            <p:nvPr/>
          </p:nvSpPr>
          <p:spPr bwMode="auto">
            <a:xfrm flipV="1">
              <a:off x="2736" y="2424"/>
              <a:ext cx="144" cy="96"/>
            </a:xfrm>
            <a:prstGeom prst="line">
              <a:avLst/>
            </a:prstGeom>
            <a:noFill/>
            <a:ln w="254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0253" name="Line 10"/>
            <p:cNvSpPr>
              <a:spLocks noChangeShapeType="1"/>
            </p:cNvSpPr>
            <p:nvPr/>
          </p:nvSpPr>
          <p:spPr bwMode="auto">
            <a:xfrm flipV="1">
              <a:off x="2736" y="2520"/>
              <a:ext cx="144" cy="48"/>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0254" name="AutoShape 11"/>
            <p:cNvSpPr>
              <a:spLocks noChangeArrowheads="1"/>
            </p:cNvSpPr>
            <p:nvPr/>
          </p:nvSpPr>
          <p:spPr bwMode="auto">
            <a:xfrm>
              <a:off x="4178" y="2347"/>
              <a:ext cx="760" cy="232"/>
            </a:xfrm>
            <a:prstGeom prst="rightArrow">
              <a:avLst>
                <a:gd name="adj1" fmla="val 50000"/>
                <a:gd name="adj2" fmla="val 163808"/>
              </a:avLst>
            </a:prstGeom>
            <a:solidFill>
              <a:schemeClr val="accent1"/>
            </a:solidFill>
            <a:ln w="12700">
              <a:solidFill>
                <a:schemeClr val="tx1"/>
              </a:solidFill>
              <a:miter lim="800000"/>
              <a:headEnd/>
              <a:tailEnd/>
            </a:ln>
          </p:spPr>
          <p:txBody>
            <a:bodyPr wrap="none" anchor="ctr"/>
            <a:lstStyle/>
            <a:p>
              <a:pPr fontAlgn="base">
                <a:spcBef>
                  <a:spcPct val="0"/>
                </a:spcBef>
                <a:spcAft>
                  <a:spcPct val="0"/>
                </a:spcAft>
              </a:pPr>
              <a:endParaRPr lang="en-US" smtClean="0">
                <a:solidFill>
                  <a:srgbClr val="FFFFFF"/>
                </a:solidFill>
                <a:latin typeface="Garamond" pitchFamily="18" charset="0"/>
              </a:endParaRPr>
            </a:p>
          </p:txBody>
        </p:sp>
        <p:sp>
          <p:nvSpPr>
            <p:cNvPr id="1447948" name="Rectangle 12"/>
            <p:cNvSpPr>
              <a:spLocks noChangeArrowheads="1"/>
            </p:cNvSpPr>
            <p:nvPr/>
          </p:nvSpPr>
          <p:spPr bwMode="auto">
            <a:xfrm>
              <a:off x="4388" y="2650"/>
              <a:ext cx="623" cy="365"/>
            </a:xfrm>
            <a:prstGeom prst="rect">
              <a:avLst/>
            </a:prstGeom>
            <a:noFill/>
            <a:ln w="9525">
              <a:noFill/>
              <a:miter lim="800000"/>
              <a:headEnd/>
              <a:tailEnd/>
            </a:ln>
            <a:effectLst/>
          </p:spPr>
          <p:txBody>
            <a:bodyPr wrap="none" lIns="92075" tIns="46038" rIns="92075" bIns="46038">
              <a:spAutoFit/>
            </a:bodyPr>
            <a:lstStyle/>
            <a:p>
              <a:pPr fontAlgn="base">
                <a:spcBef>
                  <a:spcPct val="0"/>
                </a:spcBef>
                <a:spcAft>
                  <a:spcPct val="0"/>
                </a:spcAft>
                <a:defRPr/>
              </a:pPr>
              <a:r>
                <a:rPr lang="en-US" sz="3200">
                  <a:solidFill>
                    <a:srgbClr val="FFFFFF"/>
                  </a:solidFill>
                  <a:effectLst>
                    <a:outerShdw blurRad="38100" dist="38100" dir="2700000" algn="tl">
                      <a:srgbClr val="000000"/>
                    </a:outerShdw>
                  </a:effectLst>
                  <a:latin typeface="Tahoma" pitchFamily="34" charset="0"/>
                </a:rPr>
                <a:t>Gain</a:t>
              </a:r>
            </a:p>
          </p:txBody>
        </p:sp>
        <p:sp>
          <p:nvSpPr>
            <p:cNvPr id="1447949" name="Rectangle 13"/>
            <p:cNvSpPr>
              <a:spLocks noChangeArrowheads="1"/>
            </p:cNvSpPr>
            <p:nvPr/>
          </p:nvSpPr>
          <p:spPr bwMode="auto">
            <a:xfrm>
              <a:off x="3014" y="2174"/>
              <a:ext cx="598" cy="288"/>
            </a:xfrm>
            <a:prstGeom prst="rect">
              <a:avLst/>
            </a:prstGeom>
            <a:noFill/>
            <a:ln w="9525">
              <a:noFill/>
              <a:miter lim="800000"/>
              <a:headEnd/>
              <a:tailEnd/>
            </a:ln>
            <a:effectLst/>
          </p:spPr>
          <p:txBody>
            <a:bodyPr wrap="none" lIns="92075" tIns="46038" rIns="92075" bIns="46038">
              <a:spAutoFit/>
            </a:bodyPr>
            <a:lstStyle/>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Boom</a:t>
              </a:r>
            </a:p>
          </p:txBody>
        </p:sp>
        <p:sp>
          <p:nvSpPr>
            <p:cNvPr id="1447950" name="Rectangle 14"/>
            <p:cNvSpPr>
              <a:spLocks noChangeArrowheads="1"/>
            </p:cNvSpPr>
            <p:nvPr/>
          </p:nvSpPr>
          <p:spPr bwMode="auto">
            <a:xfrm rot="16200000">
              <a:off x="1945" y="3024"/>
              <a:ext cx="1295" cy="288"/>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Feedline</a:t>
              </a:r>
            </a:p>
          </p:txBody>
        </p:sp>
        <p:sp>
          <p:nvSpPr>
            <p:cNvPr id="1447951" name="Rectangle 15"/>
            <p:cNvSpPr>
              <a:spLocks noChangeArrowheads="1"/>
            </p:cNvSpPr>
            <p:nvPr/>
          </p:nvSpPr>
          <p:spPr bwMode="auto">
            <a:xfrm rot="16200000">
              <a:off x="1105" y="2904"/>
              <a:ext cx="1057" cy="288"/>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Reflector</a:t>
              </a:r>
            </a:p>
          </p:txBody>
        </p:sp>
        <p:sp>
          <p:nvSpPr>
            <p:cNvPr id="1447952" name="Rectangle 16"/>
            <p:cNvSpPr>
              <a:spLocks noChangeArrowheads="1"/>
            </p:cNvSpPr>
            <p:nvPr/>
          </p:nvSpPr>
          <p:spPr bwMode="auto">
            <a:xfrm rot="16200000">
              <a:off x="3416" y="2832"/>
              <a:ext cx="816" cy="288"/>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Director</a:t>
              </a:r>
            </a:p>
          </p:txBody>
        </p:sp>
        <p:sp>
          <p:nvSpPr>
            <p:cNvPr id="1447953" name="Rectangle 17"/>
            <p:cNvSpPr>
              <a:spLocks noChangeArrowheads="1"/>
            </p:cNvSpPr>
            <p:nvPr/>
          </p:nvSpPr>
          <p:spPr bwMode="auto">
            <a:xfrm rot="16200000">
              <a:off x="2012" y="1537"/>
              <a:ext cx="1416" cy="288"/>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Driven Element</a:t>
              </a:r>
            </a:p>
          </p:txBody>
        </p:sp>
        <p:sp>
          <p:nvSpPr>
            <p:cNvPr id="1447954" name="Rectangle 18"/>
            <p:cNvSpPr>
              <a:spLocks noChangeArrowheads="1"/>
            </p:cNvSpPr>
            <p:nvPr/>
          </p:nvSpPr>
          <p:spPr bwMode="auto">
            <a:xfrm>
              <a:off x="428" y="1552"/>
              <a:ext cx="1198" cy="748"/>
            </a:xfrm>
            <a:prstGeom prst="rect">
              <a:avLst/>
            </a:prstGeom>
            <a:noFill/>
            <a:ln w="9525">
              <a:noFill/>
              <a:miter lim="800000"/>
              <a:headEnd/>
              <a:tailEnd/>
            </a:ln>
            <a:effectLst/>
          </p:spPr>
          <p:txBody>
            <a:bodyPr wrap="none" lIns="92075" tIns="46038" rIns="92075" bIns="46038">
              <a:spAutoFit/>
            </a:bodyPr>
            <a:lstStyle/>
            <a:p>
              <a:pPr algn="ct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The reflector</a:t>
              </a:r>
            </a:p>
            <a:p>
              <a:pPr algn="ct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acts like a </a:t>
              </a:r>
            </a:p>
            <a:p>
              <a:pPr algn="ct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mirror</a:t>
              </a:r>
            </a:p>
          </p:txBody>
        </p:sp>
        <p:sp>
          <p:nvSpPr>
            <p:cNvPr id="1447955" name="Rectangle 19"/>
            <p:cNvSpPr>
              <a:spLocks noChangeArrowheads="1"/>
            </p:cNvSpPr>
            <p:nvPr/>
          </p:nvSpPr>
          <p:spPr bwMode="auto">
            <a:xfrm>
              <a:off x="4317" y="1550"/>
              <a:ext cx="1142" cy="748"/>
            </a:xfrm>
            <a:prstGeom prst="rect">
              <a:avLst/>
            </a:prstGeom>
            <a:noFill/>
            <a:ln w="9525">
              <a:noFill/>
              <a:miter lim="800000"/>
              <a:headEnd/>
              <a:tailEnd/>
            </a:ln>
            <a:effectLst/>
          </p:spPr>
          <p:txBody>
            <a:bodyPr wrap="none" lIns="92075" tIns="46038" rIns="92075" bIns="46038">
              <a:spAutoFit/>
            </a:bodyPr>
            <a:lstStyle/>
            <a:p>
              <a:pPr algn="ct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The director</a:t>
              </a:r>
            </a:p>
            <a:p>
              <a:pPr algn="ct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acts like a</a:t>
              </a:r>
            </a:p>
            <a:p>
              <a:pPr algn="ct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lens</a:t>
              </a:r>
            </a:p>
          </p:txBody>
        </p:sp>
      </p:grpSp>
    </p:spTree>
    <p:extLst>
      <p:ext uri="{BB962C8B-B14F-4D97-AF65-F5344CB8AC3E}">
        <p14:creationId xmlns:p14="http://schemas.microsoft.com/office/powerpoint/2010/main" val="3502648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Footer Placeholder 3"/>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Radio Waves, Propagation and Antennas</a:t>
            </a:r>
          </a:p>
        </p:txBody>
      </p:sp>
      <p:sp>
        <p:nvSpPr>
          <p:cNvPr id="485" name="Slide Number Placeholder 4"/>
          <p:cNvSpPr>
            <a:spLocks noGrp="1"/>
          </p:cNvSpPr>
          <p:nvPr>
            <p:ph type="sldNum" sz="quarter" idx="10"/>
          </p:nvPr>
        </p:nvSpPr>
        <p:spPr>
          <a:xfrm>
            <a:off x="304800" y="6248400"/>
            <a:ext cx="5715000" cy="476250"/>
          </a:xfrm>
        </p:spPr>
        <p:txBody>
          <a:bodyPr/>
          <a:lstStyle/>
          <a:p>
            <a:pPr algn="l">
              <a:defRPr/>
            </a:pPr>
            <a:fld id="{BA976928-D8DE-4660-A95A-3661921FB8A5}" type="slidenum">
              <a:rPr lang="en-US" smtClean="0">
                <a:solidFill>
                  <a:srgbClr val="FFFFFF"/>
                </a:solidFill>
              </a:rPr>
              <a:pPr algn="l">
                <a:defRPr/>
              </a:pPr>
              <a:t>18</a:t>
            </a:fld>
            <a:endParaRPr lang="en-US" smtClean="0">
              <a:solidFill>
                <a:srgbClr val="FFFFFF"/>
              </a:solidFill>
            </a:endParaRPr>
          </a:p>
        </p:txBody>
      </p:sp>
      <p:sp>
        <p:nvSpPr>
          <p:cNvPr id="1449986" name="Rectangle 2"/>
          <p:cNvSpPr>
            <a:spLocks noGrp="1" noRot="1" noChangeArrowheads="1"/>
          </p:cNvSpPr>
          <p:nvPr>
            <p:ph type="title"/>
          </p:nvPr>
        </p:nvSpPr>
        <p:spPr>
          <a:xfrm>
            <a:off x="546100" y="0"/>
            <a:ext cx="8026400" cy="1866900"/>
          </a:xfrm>
        </p:spPr>
        <p:txBody>
          <a:bodyPr/>
          <a:lstStyle/>
          <a:p>
            <a:pPr algn="ctr">
              <a:defRPr/>
            </a:pPr>
            <a:r>
              <a:rPr lang="en-US"/>
              <a:t>Yagi Radiation Pattern</a:t>
            </a:r>
          </a:p>
        </p:txBody>
      </p:sp>
      <p:grpSp>
        <p:nvGrpSpPr>
          <p:cNvPr id="11269" name="Group 3"/>
          <p:cNvGrpSpPr>
            <a:grpSpLocks/>
          </p:cNvGrpSpPr>
          <p:nvPr/>
        </p:nvGrpSpPr>
        <p:grpSpPr bwMode="auto">
          <a:xfrm>
            <a:off x="558800" y="1816100"/>
            <a:ext cx="4257675" cy="4262438"/>
            <a:chOff x="620" y="1180"/>
            <a:chExt cx="2210" cy="2149"/>
          </a:xfrm>
        </p:grpSpPr>
        <p:sp>
          <p:nvSpPr>
            <p:cNvPr id="11271" name="Freeform 4"/>
            <p:cNvSpPr>
              <a:spLocks/>
            </p:cNvSpPr>
            <p:nvPr/>
          </p:nvSpPr>
          <p:spPr bwMode="auto">
            <a:xfrm>
              <a:off x="1731" y="1180"/>
              <a:ext cx="29" cy="44"/>
            </a:xfrm>
            <a:custGeom>
              <a:avLst/>
              <a:gdLst>
                <a:gd name="T0" fmla="*/ 12 w 29"/>
                <a:gd name="T1" fmla="*/ 0 h 44"/>
                <a:gd name="T2" fmla="*/ 6 w 29"/>
                <a:gd name="T3" fmla="*/ 3 h 44"/>
                <a:gd name="T4" fmla="*/ 2 w 29"/>
                <a:gd name="T5" fmla="*/ 8 h 44"/>
                <a:gd name="T6" fmla="*/ 0 w 29"/>
                <a:gd name="T7" fmla="*/ 19 h 44"/>
                <a:gd name="T8" fmla="*/ 0 w 29"/>
                <a:gd name="T9" fmla="*/ 25 h 44"/>
                <a:gd name="T10" fmla="*/ 2 w 29"/>
                <a:gd name="T11" fmla="*/ 35 h 44"/>
                <a:gd name="T12" fmla="*/ 6 w 29"/>
                <a:gd name="T13" fmla="*/ 41 h 44"/>
                <a:gd name="T14" fmla="*/ 12 w 29"/>
                <a:gd name="T15" fmla="*/ 43 h 44"/>
                <a:gd name="T16" fmla="*/ 16 w 29"/>
                <a:gd name="T17" fmla="*/ 43 h 44"/>
                <a:gd name="T18" fmla="*/ 22 w 29"/>
                <a:gd name="T19" fmla="*/ 41 h 44"/>
                <a:gd name="T20" fmla="*/ 26 w 29"/>
                <a:gd name="T21" fmla="*/ 35 h 44"/>
                <a:gd name="T22" fmla="*/ 28 w 29"/>
                <a:gd name="T23" fmla="*/ 25 h 44"/>
                <a:gd name="T24" fmla="*/ 28 w 29"/>
                <a:gd name="T25" fmla="*/ 19 h 44"/>
                <a:gd name="T26" fmla="*/ 26 w 29"/>
                <a:gd name="T27" fmla="*/ 8 h 44"/>
                <a:gd name="T28" fmla="*/ 22 w 29"/>
                <a:gd name="T29" fmla="*/ 3 h 44"/>
                <a:gd name="T30" fmla="*/ 16 w 29"/>
                <a:gd name="T31" fmla="*/ 0 h 44"/>
                <a:gd name="T32" fmla="*/ 12 w 29"/>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4"/>
                <a:gd name="T53" fmla="*/ 29 w 29"/>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4">
                  <a:moveTo>
                    <a:pt x="12" y="0"/>
                  </a:moveTo>
                  <a:lnTo>
                    <a:pt x="6" y="3"/>
                  </a:lnTo>
                  <a:lnTo>
                    <a:pt x="2" y="8"/>
                  </a:lnTo>
                  <a:lnTo>
                    <a:pt x="0" y="19"/>
                  </a:lnTo>
                  <a:lnTo>
                    <a:pt x="0" y="25"/>
                  </a:lnTo>
                  <a:lnTo>
                    <a:pt x="2" y="35"/>
                  </a:lnTo>
                  <a:lnTo>
                    <a:pt x="6" y="41"/>
                  </a:lnTo>
                  <a:lnTo>
                    <a:pt x="12" y="43"/>
                  </a:lnTo>
                  <a:lnTo>
                    <a:pt x="16" y="43"/>
                  </a:lnTo>
                  <a:lnTo>
                    <a:pt x="22" y="41"/>
                  </a:lnTo>
                  <a:lnTo>
                    <a:pt x="26" y="35"/>
                  </a:lnTo>
                  <a:lnTo>
                    <a:pt x="28" y="25"/>
                  </a:lnTo>
                  <a:lnTo>
                    <a:pt x="28" y="19"/>
                  </a:lnTo>
                  <a:lnTo>
                    <a:pt x="26" y="8"/>
                  </a:lnTo>
                  <a:lnTo>
                    <a:pt x="22" y="3"/>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72" name="Line 5"/>
            <p:cNvSpPr>
              <a:spLocks noChangeShapeType="1"/>
            </p:cNvSpPr>
            <p:nvPr/>
          </p:nvSpPr>
          <p:spPr bwMode="auto">
            <a:xfrm flipH="1">
              <a:off x="1165" y="1317"/>
              <a:ext cx="2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73" name="Freeform 6"/>
            <p:cNvSpPr>
              <a:spLocks/>
            </p:cNvSpPr>
            <p:nvPr/>
          </p:nvSpPr>
          <p:spPr bwMode="auto">
            <a:xfrm>
              <a:off x="1161" y="1317"/>
              <a:ext cx="29" cy="44"/>
            </a:xfrm>
            <a:custGeom>
              <a:avLst/>
              <a:gdLst>
                <a:gd name="T0" fmla="*/ 26 w 29"/>
                <a:gd name="T1" fmla="*/ 0 h 44"/>
                <a:gd name="T2" fmla="*/ 13 w 29"/>
                <a:gd name="T3" fmla="*/ 17 h 44"/>
                <a:gd name="T4" fmla="*/ 20 w 29"/>
                <a:gd name="T5" fmla="*/ 17 h 44"/>
                <a:gd name="T6" fmla="*/ 24 w 29"/>
                <a:gd name="T7" fmla="*/ 18 h 44"/>
                <a:gd name="T8" fmla="*/ 26 w 29"/>
                <a:gd name="T9" fmla="*/ 21 h 44"/>
                <a:gd name="T10" fmla="*/ 28 w 29"/>
                <a:gd name="T11" fmla="*/ 26 h 44"/>
                <a:gd name="T12" fmla="*/ 28 w 29"/>
                <a:gd name="T13" fmla="*/ 30 h 44"/>
                <a:gd name="T14" fmla="*/ 26 w 29"/>
                <a:gd name="T15" fmla="*/ 37 h 44"/>
                <a:gd name="T16" fmla="*/ 22 w 29"/>
                <a:gd name="T17" fmla="*/ 41 h 44"/>
                <a:gd name="T18" fmla="*/ 16 w 29"/>
                <a:gd name="T19" fmla="*/ 43 h 44"/>
                <a:gd name="T20" fmla="*/ 9 w 29"/>
                <a:gd name="T21" fmla="*/ 43 h 44"/>
                <a:gd name="T22" fmla="*/ 4 w 29"/>
                <a:gd name="T23" fmla="*/ 41 h 44"/>
                <a:gd name="T24" fmla="*/ 1 w 29"/>
                <a:gd name="T25" fmla="*/ 38 h 44"/>
                <a:gd name="T26" fmla="*/ 0 w 29"/>
                <a:gd name="T27" fmla="*/ 34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44"/>
                <a:gd name="T44" fmla="*/ 29 w 29"/>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44">
                  <a:moveTo>
                    <a:pt x="26" y="0"/>
                  </a:moveTo>
                  <a:lnTo>
                    <a:pt x="13" y="17"/>
                  </a:lnTo>
                  <a:lnTo>
                    <a:pt x="20" y="17"/>
                  </a:lnTo>
                  <a:lnTo>
                    <a:pt x="24" y="18"/>
                  </a:lnTo>
                  <a:lnTo>
                    <a:pt x="26" y="21"/>
                  </a:lnTo>
                  <a:lnTo>
                    <a:pt x="28" y="26"/>
                  </a:lnTo>
                  <a:lnTo>
                    <a:pt x="28" y="30"/>
                  </a:lnTo>
                  <a:lnTo>
                    <a:pt x="26" y="37"/>
                  </a:lnTo>
                  <a:lnTo>
                    <a:pt x="22" y="41"/>
                  </a:lnTo>
                  <a:lnTo>
                    <a:pt x="16" y="43"/>
                  </a:lnTo>
                  <a:lnTo>
                    <a:pt x="9" y="43"/>
                  </a:lnTo>
                  <a:lnTo>
                    <a:pt x="4" y="41"/>
                  </a:lnTo>
                  <a:lnTo>
                    <a:pt x="1" y="38"/>
                  </a:lnTo>
                  <a:lnTo>
                    <a:pt x="0" y="3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74" name="Freeform 7"/>
            <p:cNvSpPr>
              <a:spLocks/>
            </p:cNvSpPr>
            <p:nvPr/>
          </p:nvSpPr>
          <p:spPr bwMode="auto">
            <a:xfrm>
              <a:off x="1201" y="1317"/>
              <a:ext cx="29" cy="44"/>
            </a:xfrm>
            <a:custGeom>
              <a:avLst/>
              <a:gdLst>
                <a:gd name="T0" fmla="*/ 4 w 29"/>
                <a:gd name="T1" fmla="*/ 0 h 44"/>
                <a:gd name="T2" fmla="*/ 26 w 29"/>
                <a:gd name="T3" fmla="*/ 0 h 44"/>
                <a:gd name="T4" fmla="*/ 14 w 29"/>
                <a:gd name="T5" fmla="*/ 17 h 44"/>
                <a:gd name="T6" fmla="*/ 20 w 29"/>
                <a:gd name="T7" fmla="*/ 17 h 44"/>
                <a:gd name="T8" fmla="*/ 24 w 29"/>
                <a:gd name="T9" fmla="*/ 18 h 44"/>
                <a:gd name="T10" fmla="*/ 26 w 29"/>
                <a:gd name="T11" fmla="*/ 21 h 44"/>
                <a:gd name="T12" fmla="*/ 28 w 29"/>
                <a:gd name="T13" fmla="*/ 26 h 44"/>
                <a:gd name="T14" fmla="*/ 28 w 29"/>
                <a:gd name="T15" fmla="*/ 30 h 44"/>
                <a:gd name="T16" fmla="*/ 26 w 29"/>
                <a:gd name="T17" fmla="*/ 37 h 44"/>
                <a:gd name="T18" fmla="*/ 22 w 29"/>
                <a:gd name="T19" fmla="*/ 41 h 44"/>
                <a:gd name="T20" fmla="*/ 16 w 29"/>
                <a:gd name="T21" fmla="*/ 43 h 44"/>
                <a:gd name="T22" fmla="*/ 10 w 29"/>
                <a:gd name="T23" fmla="*/ 43 h 44"/>
                <a:gd name="T24" fmla="*/ 4 w 29"/>
                <a:gd name="T25" fmla="*/ 41 h 44"/>
                <a:gd name="T26" fmla="*/ 2 w 29"/>
                <a:gd name="T27" fmla="*/ 38 h 44"/>
                <a:gd name="T28" fmla="*/ 0 w 29"/>
                <a:gd name="T29" fmla="*/ 3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4"/>
                <a:gd name="T47" fmla="*/ 29 w 29"/>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4">
                  <a:moveTo>
                    <a:pt x="4" y="0"/>
                  </a:moveTo>
                  <a:lnTo>
                    <a:pt x="26" y="0"/>
                  </a:lnTo>
                  <a:lnTo>
                    <a:pt x="14" y="17"/>
                  </a:lnTo>
                  <a:lnTo>
                    <a:pt x="20" y="17"/>
                  </a:lnTo>
                  <a:lnTo>
                    <a:pt x="24" y="18"/>
                  </a:lnTo>
                  <a:lnTo>
                    <a:pt x="26" y="21"/>
                  </a:lnTo>
                  <a:lnTo>
                    <a:pt x="28" y="26"/>
                  </a:lnTo>
                  <a:lnTo>
                    <a:pt x="28" y="30"/>
                  </a:lnTo>
                  <a:lnTo>
                    <a:pt x="26" y="37"/>
                  </a:lnTo>
                  <a:lnTo>
                    <a:pt x="22" y="41"/>
                  </a:lnTo>
                  <a:lnTo>
                    <a:pt x="16" y="43"/>
                  </a:lnTo>
                  <a:lnTo>
                    <a:pt x="10" y="43"/>
                  </a:lnTo>
                  <a:lnTo>
                    <a:pt x="4" y="41"/>
                  </a:lnTo>
                  <a:lnTo>
                    <a:pt x="2" y="38"/>
                  </a:lnTo>
                  <a:lnTo>
                    <a:pt x="0" y="3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75" name="Freeform 8"/>
            <p:cNvSpPr>
              <a:spLocks/>
            </p:cNvSpPr>
            <p:nvPr/>
          </p:nvSpPr>
          <p:spPr bwMode="auto">
            <a:xfrm>
              <a:off x="1241" y="1317"/>
              <a:ext cx="29" cy="44"/>
            </a:xfrm>
            <a:custGeom>
              <a:avLst/>
              <a:gdLst>
                <a:gd name="T0" fmla="*/ 6 w 29"/>
                <a:gd name="T1" fmla="*/ 2 h 44"/>
                <a:gd name="T2" fmla="*/ 12 w 29"/>
                <a:gd name="T3" fmla="*/ 0 h 44"/>
                <a:gd name="T4" fmla="*/ 6 w 29"/>
                <a:gd name="T5" fmla="*/ 2 h 44"/>
                <a:gd name="T6" fmla="*/ 3 w 29"/>
                <a:gd name="T7" fmla="*/ 8 h 44"/>
                <a:gd name="T8" fmla="*/ 0 w 29"/>
                <a:gd name="T9" fmla="*/ 18 h 44"/>
                <a:gd name="T10" fmla="*/ 0 w 29"/>
                <a:gd name="T11" fmla="*/ 25 h 44"/>
                <a:gd name="T12" fmla="*/ 3 w 29"/>
                <a:gd name="T13" fmla="*/ 34 h 44"/>
                <a:gd name="T14" fmla="*/ 6 w 29"/>
                <a:gd name="T15" fmla="*/ 41 h 44"/>
                <a:gd name="T16" fmla="*/ 12 w 29"/>
                <a:gd name="T17" fmla="*/ 43 h 44"/>
                <a:gd name="T18" fmla="*/ 16 w 29"/>
                <a:gd name="T19" fmla="*/ 43 h 44"/>
                <a:gd name="T20" fmla="*/ 23 w 29"/>
                <a:gd name="T21" fmla="*/ 41 h 44"/>
                <a:gd name="T22" fmla="*/ 27 w 29"/>
                <a:gd name="T23" fmla="*/ 34 h 44"/>
                <a:gd name="T24" fmla="*/ 28 w 29"/>
                <a:gd name="T25" fmla="*/ 25 h 44"/>
                <a:gd name="T26" fmla="*/ 28 w 29"/>
                <a:gd name="T27" fmla="*/ 18 h 44"/>
                <a:gd name="T28" fmla="*/ 27 w 29"/>
                <a:gd name="T29" fmla="*/ 8 h 44"/>
                <a:gd name="T30" fmla="*/ 23 w 29"/>
                <a:gd name="T31" fmla="*/ 2 h 44"/>
                <a:gd name="T32" fmla="*/ 16 w 29"/>
                <a:gd name="T33" fmla="*/ 0 h 44"/>
                <a:gd name="T34" fmla="*/ 12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6" y="2"/>
                  </a:moveTo>
                  <a:lnTo>
                    <a:pt x="12" y="0"/>
                  </a:lnTo>
                  <a:lnTo>
                    <a:pt x="6" y="2"/>
                  </a:lnTo>
                  <a:lnTo>
                    <a:pt x="3" y="8"/>
                  </a:lnTo>
                  <a:lnTo>
                    <a:pt x="0" y="18"/>
                  </a:lnTo>
                  <a:lnTo>
                    <a:pt x="0" y="25"/>
                  </a:lnTo>
                  <a:lnTo>
                    <a:pt x="3" y="34"/>
                  </a:lnTo>
                  <a:lnTo>
                    <a:pt x="6" y="41"/>
                  </a:lnTo>
                  <a:lnTo>
                    <a:pt x="12" y="43"/>
                  </a:lnTo>
                  <a:lnTo>
                    <a:pt x="16" y="43"/>
                  </a:lnTo>
                  <a:lnTo>
                    <a:pt x="23" y="41"/>
                  </a:lnTo>
                  <a:lnTo>
                    <a:pt x="27" y="34"/>
                  </a:lnTo>
                  <a:lnTo>
                    <a:pt x="28" y="25"/>
                  </a:lnTo>
                  <a:lnTo>
                    <a:pt x="28" y="18"/>
                  </a:lnTo>
                  <a:lnTo>
                    <a:pt x="27" y="8"/>
                  </a:lnTo>
                  <a:lnTo>
                    <a:pt x="23"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76" name="Line 9"/>
            <p:cNvSpPr>
              <a:spLocks noChangeShapeType="1"/>
            </p:cNvSpPr>
            <p:nvPr/>
          </p:nvSpPr>
          <p:spPr bwMode="auto">
            <a:xfrm flipH="1">
              <a:off x="766" y="1704"/>
              <a:ext cx="2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77" name="Freeform 10"/>
            <p:cNvSpPr>
              <a:spLocks/>
            </p:cNvSpPr>
            <p:nvPr/>
          </p:nvSpPr>
          <p:spPr bwMode="auto">
            <a:xfrm>
              <a:off x="762" y="1704"/>
              <a:ext cx="29" cy="45"/>
            </a:xfrm>
            <a:custGeom>
              <a:avLst/>
              <a:gdLst>
                <a:gd name="T0" fmla="*/ 26 w 29"/>
                <a:gd name="T1" fmla="*/ 0 h 45"/>
                <a:gd name="T2" fmla="*/ 14 w 29"/>
                <a:gd name="T3" fmla="*/ 17 h 45"/>
                <a:gd name="T4" fmla="*/ 20 w 29"/>
                <a:gd name="T5" fmla="*/ 17 h 45"/>
                <a:gd name="T6" fmla="*/ 24 w 29"/>
                <a:gd name="T7" fmla="*/ 19 h 45"/>
                <a:gd name="T8" fmla="*/ 26 w 29"/>
                <a:gd name="T9" fmla="*/ 21 h 45"/>
                <a:gd name="T10" fmla="*/ 28 w 29"/>
                <a:gd name="T11" fmla="*/ 27 h 45"/>
                <a:gd name="T12" fmla="*/ 28 w 29"/>
                <a:gd name="T13" fmla="*/ 31 h 45"/>
                <a:gd name="T14" fmla="*/ 26 w 29"/>
                <a:gd name="T15" fmla="*/ 37 h 45"/>
                <a:gd name="T16" fmla="*/ 22 w 29"/>
                <a:gd name="T17" fmla="*/ 41 h 45"/>
                <a:gd name="T18" fmla="*/ 16 w 29"/>
                <a:gd name="T19" fmla="*/ 44 h 45"/>
                <a:gd name="T20" fmla="*/ 10 w 29"/>
                <a:gd name="T21" fmla="*/ 44 h 45"/>
                <a:gd name="T22" fmla="*/ 4 w 29"/>
                <a:gd name="T23" fmla="*/ 41 h 45"/>
                <a:gd name="T24" fmla="*/ 2 w 29"/>
                <a:gd name="T25" fmla="*/ 39 h 45"/>
                <a:gd name="T26" fmla="*/ 0 w 29"/>
                <a:gd name="T27" fmla="*/ 3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45"/>
                <a:gd name="T44" fmla="*/ 29 w 2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45">
                  <a:moveTo>
                    <a:pt x="26" y="0"/>
                  </a:moveTo>
                  <a:lnTo>
                    <a:pt x="14" y="17"/>
                  </a:lnTo>
                  <a:lnTo>
                    <a:pt x="20" y="17"/>
                  </a:lnTo>
                  <a:lnTo>
                    <a:pt x="24" y="19"/>
                  </a:lnTo>
                  <a:lnTo>
                    <a:pt x="26" y="21"/>
                  </a:lnTo>
                  <a:lnTo>
                    <a:pt x="28" y="27"/>
                  </a:lnTo>
                  <a:lnTo>
                    <a:pt x="28" y="31"/>
                  </a:lnTo>
                  <a:lnTo>
                    <a:pt x="26" y="37"/>
                  </a:lnTo>
                  <a:lnTo>
                    <a:pt x="22" y="41"/>
                  </a:lnTo>
                  <a:lnTo>
                    <a:pt x="16" y="44"/>
                  </a:lnTo>
                  <a:lnTo>
                    <a:pt x="10" y="44"/>
                  </a:lnTo>
                  <a:lnTo>
                    <a:pt x="4" y="41"/>
                  </a:lnTo>
                  <a:lnTo>
                    <a:pt x="2" y="39"/>
                  </a:lnTo>
                  <a:lnTo>
                    <a:pt x="0" y="35"/>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78" name="Freeform 11"/>
            <p:cNvSpPr>
              <a:spLocks/>
            </p:cNvSpPr>
            <p:nvPr/>
          </p:nvSpPr>
          <p:spPr bwMode="auto">
            <a:xfrm>
              <a:off x="802" y="1704"/>
              <a:ext cx="30" cy="45"/>
            </a:xfrm>
            <a:custGeom>
              <a:avLst/>
              <a:gdLst>
                <a:gd name="T0" fmla="*/ 6 w 30"/>
                <a:gd name="T1" fmla="*/ 3 h 45"/>
                <a:gd name="T2" fmla="*/ 12 w 30"/>
                <a:gd name="T3" fmla="*/ 0 h 45"/>
                <a:gd name="T4" fmla="*/ 6 w 30"/>
                <a:gd name="T5" fmla="*/ 3 h 45"/>
                <a:gd name="T6" fmla="*/ 2 w 30"/>
                <a:gd name="T7" fmla="*/ 8 h 45"/>
                <a:gd name="T8" fmla="*/ 0 w 30"/>
                <a:gd name="T9" fmla="*/ 19 h 45"/>
                <a:gd name="T10" fmla="*/ 0 w 30"/>
                <a:gd name="T11" fmla="*/ 25 h 45"/>
                <a:gd name="T12" fmla="*/ 2 w 30"/>
                <a:gd name="T13" fmla="*/ 35 h 45"/>
                <a:gd name="T14" fmla="*/ 6 w 30"/>
                <a:gd name="T15" fmla="*/ 41 h 45"/>
                <a:gd name="T16" fmla="*/ 12 w 30"/>
                <a:gd name="T17" fmla="*/ 44 h 45"/>
                <a:gd name="T18" fmla="*/ 16 w 30"/>
                <a:gd name="T19" fmla="*/ 44 h 45"/>
                <a:gd name="T20" fmla="*/ 22 w 30"/>
                <a:gd name="T21" fmla="*/ 41 h 45"/>
                <a:gd name="T22" fmla="*/ 26 w 30"/>
                <a:gd name="T23" fmla="*/ 35 h 45"/>
                <a:gd name="T24" fmla="*/ 29 w 30"/>
                <a:gd name="T25" fmla="*/ 25 h 45"/>
                <a:gd name="T26" fmla="*/ 29 w 30"/>
                <a:gd name="T27" fmla="*/ 19 h 45"/>
                <a:gd name="T28" fmla="*/ 26 w 30"/>
                <a:gd name="T29" fmla="*/ 8 h 45"/>
                <a:gd name="T30" fmla="*/ 22 w 30"/>
                <a:gd name="T31" fmla="*/ 3 h 45"/>
                <a:gd name="T32" fmla="*/ 16 w 30"/>
                <a:gd name="T33" fmla="*/ 0 h 45"/>
                <a:gd name="T34" fmla="*/ 12 w 30"/>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5"/>
                <a:gd name="T56" fmla="*/ 30 w 30"/>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5">
                  <a:moveTo>
                    <a:pt x="6" y="3"/>
                  </a:moveTo>
                  <a:lnTo>
                    <a:pt x="12" y="0"/>
                  </a:lnTo>
                  <a:lnTo>
                    <a:pt x="6" y="3"/>
                  </a:lnTo>
                  <a:lnTo>
                    <a:pt x="2" y="8"/>
                  </a:lnTo>
                  <a:lnTo>
                    <a:pt x="0" y="19"/>
                  </a:lnTo>
                  <a:lnTo>
                    <a:pt x="0" y="25"/>
                  </a:lnTo>
                  <a:lnTo>
                    <a:pt x="2" y="35"/>
                  </a:lnTo>
                  <a:lnTo>
                    <a:pt x="6" y="41"/>
                  </a:lnTo>
                  <a:lnTo>
                    <a:pt x="12" y="44"/>
                  </a:lnTo>
                  <a:lnTo>
                    <a:pt x="16" y="44"/>
                  </a:lnTo>
                  <a:lnTo>
                    <a:pt x="22" y="41"/>
                  </a:lnTo>
                  <a:lnTo>
                    <a:pt x="26" y="35"/>
                  </a:lnTo>
                  <a:lnTo>
                    <a:pt x="29" y="25"/>
                  </a:lnTo>
                  <a:lnTo>
                    <a:pt x="29" y="19"/>
                  </a:lnTo>
                  <a:lnTo>
                    <a:pt x="26" y="8"/>
                  </a:lnTo>
                  <a:lnTo>
                    <a:pt x="22" y="3"/>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79" name="Freeform 12"/>
            <p:cNvSpPr>
              <a:spLocks/>
            </p:cNvSpPr>
            <p:nvPr/>
          </p:nvSpPr>
          <p:spPr bwMode="auto">
            <a:xfrm>
              <a:off x="842" y="1704"/>
              <a:ext cx="30" cy="45"/>
            </a:xfrm>
            <a:custGeom>
              <a:avLst/>
              <a:gdLst>
                <a:gd name="T0" fmla="*/ 6 w 30"/>
                <a:gd name="T1" fmla="*/ 3 h 45"/>
                <a:gd name="T2" fmla="*/ 13 w 30"/>
                <a:gd name="T3" fmla="*/ 0 h 45"/>
                <a:gd name="T4" fmla="*/ 6 w 30"/>
                <a:gd name="T5" fmla="*/ 3 h 45"/>
                <a:gd name="T6" fmla="*/ 2 w 30"/>
                <a:gd name="T7" fmla="*/ 8 h 45"/>
                <a:gd name="T8" fmla="*/ 0 w 30"/>
                <a:gd name="T9" fmla="*/ 19 h 45"/>
                <a:gd name="T10" fmla="*/ 0 w 30"/>
                <a:gd name="T11" fmla="*/ 25 h 45"/>
                <a:gd name="T12" fmla="*/ 2 w 30"/>
                <a:gd name="T13" fmla="*/ 35 h 45"/>
                <a:gd name="T14" fmla="*/ 6 w 30"/>
                <a:gd name="T15" fmla="*/ 41 h 45"/>
                <a:gd name="T16" fmla="*/ 13 w 30"/>
                <a:gd name="T17" fmla="*/ 44 h 45"/>
                <a:gd name="T18" fmla="*/ 17 w 30"/>
                <a:gd name="T19" fmla="*/ 44 h 45"/>
                <a:gd name="T20" fmla="*/ 22 w 30"/>
                <a:gd name="T21" fmla="*/ 41 h 45"/>
                <a:gd name="T22" fmla="*/ 26 w 30"/>
                <a:gd name="T23" fmla="*/ 35 h 45"/>
                <a:gd name="T24" fmla="*/ 29 w 30"/>
                <a:gd name="T25" fmla="*/ 25 h 45"/>
                <a:gd name="T26" fmla="*/ 29 w 30"/>
                <a:gd name="T27" fmla="*/ 19 h 45"/>
                <a:gd name="T28" fmla="*/ 26 w 30"/>
                <a:gd name="T29" fmla="*/ 8 h 45"/>
                <a:gd name="T30" fmla="*/ 22 w 30"/>
                <a:gd name="T31" fmla="*/ 3 h 45"/>
                <a:gd name="T32" fmla="*/ 17 w 30"/>
                <a:gd name="T33" fmla="*/ 0 h 45"/>
                <a:gd name="T34" fmla="*/ 13 w 30"/>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5"/>
                <a:gd name="T56" fmla="*/ 30 w 30"/>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5">
                  <a:moveTo>
                    <a:pt x="6" y="3"/>
                  </a:moveTo>
                  <a:lnTo>
                    <a:pt x="13" y="0"/>
                  </a:lnTo>
                  <a:lnTo>
                    <a:pt x="6" y="3"/>
                  </a:lnTo>
                  <a:lnTo>
                    <a:pt x="2" y="8"/>
                  </a:lnTo>
                  <a:lnTo>
                    <a:pt x="0" y="19"/>
                  </a:lnTo>
                  <a:lnTo>
                    <a:pt x="0" y="25"/>
                  </a:lnTo>
                  <a:lnTo>
                    <a:pt x="2" y="35"/>
                  </a:lnTo>
                  <a:lnTo>
                    <a:pt x="6" y="41"/>
                  </a:lnTo>
                  <a:lnTo>
                    <a:pt x="13" y="44"/>
                  </a:lnTo>
                  <a:lnTo>
                    <a:pt x="17" y="44"/>
                  </a:lnTo>
                  <a:lnTo>
                    <a:pt x="22" y="41"/>
                  </a:lnTo>
                  <a:lnTo>
                    <a:pt x="26" y="35"/>
                  </a:lnTo>
                  <a:lnTo>
                    <a:pt x="29" y="25"/>
                  </a:lnTo>
                  <a:lnTo>
                    <a:pt x="29" y="19"/>
                  </a:lnTo>
                  <a:lnTo>
                    <a:pt x="26" y="8"/>
                  </a:lnTo>
                  <a:lnTo>
                    <a:pt x="22" y="3"/>
                  </a:lnTo>
                  <a:lnTo>
                    <a:pt x="17" y="0"/>
                  </a:lnTo>
                  <a:lnTo>
                    <a:pt x="13"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80" name="Freeform 13"/>
            <p:cNvSpPr>
              <a:spLocks/>
            </p:cNvSpPr>
            <p:nvPr/>
          </p:nvSpPr>
          <p:spPr bwMode="auto">
            <a:xfrm>
              <a:off x="620" y="2230"/>
              <a:ext cx="30" cy="45"/>
            </a:xfrm>
            <a:custGeom>
              <a:avLst/>
              <a:gdLst>
                <a:gd name="T0" fmla="*/ 3 w 30"/>
                <a:gd name="T1" fmla="*/ 9 h 45"/>
                <a:gd name="T2" fmla="*/ 3 w 30"/>
                <a:gd name="T3" fmla="*/ 11 h 45"/>
                <a:gd name="T4" fmla="*/ 3 w 30"/>
                <a:gd name="T5" fmla="*/ 9 h 45"/>
                <a:gd name="T6" fmla="*/ 4 w 30"/>
                <a:gd name="T7" fmla="*/ 4 h 45"/>
                <a:gd name="T8" fmla="*/ 7 w 30"/>
                <a:gd name="T9" fmla="*/ 3 h 45"/>
                <a:gd name="T10" fmla="*/ 11 w 30"/>
                <a:gd name="T11" fmla="*/ 0 h 45"/>
                <a:gd name="T12" fmla="*/ 19 w 30"/>
                <a:gd name="T13" fmla="*/ 0 h 45"/>
                <a:gd name="T14" fmla="*/ 23 w 30"/>
                <a:gd name="T15" fmla="*/ 3 h 45"/>
                <a:gd name="T16" fmla="*/ 25 w 30"/>
                <a:gd name="T17" fmla="*/ 4 h 45"/>
                <a:gd name="T18" fmla="*/ 27 w 30"/>
                <a:gd name="T19" fmla="*/ 9 h 45"/>
                <a:gd name="T20" fmla="*/ 27 w 30"/>
                <a:gd name="T21" fmla="*/ 13 h 45"/>
                <a:gd name="T22" fmla="*/ 25 w 30"/>
                <a:gd name="T23" fmla="*/ 17 h 45"/>
                <a:gd name="T24" fmla="*/ 21 w 30"/>
                <a:gd name="T25" fmla="*/ 23 h 45"/>
                <a:gd name="T26" fmla="*/ 0 w 30"/>
                <a:gd name="T27" fmla="*/ 44 h 45"/>
                <a:gd name="T28" fmla="*/ 29 w 30"/>
                <a:gd name="T29" fmla="*/ 44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45"/>
                <a:gd name="T47" fmla="*/ 30 w 30"/>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45">
                  <a:moveTo>
                    <a:pt x="3" y="9"/>
                  </a:moveTo>
                  <a:lnTo>
                    <a:pt x="3" y="11"/>
                  </a:lnTo>
                  <a:lnTo>
                    <a:pt x="3" y="9"/>
                  </a:lnTo>
                  <a:lnTo>
                    <a:pt x="4" y="4"/>
                  </a:lnTo>
                  <a:lnTo>
                    <a:pt x="7" y="3"/>
                  </a:lnTo>
                  <a:lnTo>
                    <a:pt x="11" y="0"/>
                  </a:lnTo>
                  <a:lnTo>
                    <a:pt x="19" y="0"/>
                  </a:lnTo>
                  <a:lnTo>
                    <a:pt x="23" y="3"/>
                  </a:lnTo>
                  <a:lnTo>
                    <a:pt x="25" y="4"/>
                  </a:lnTo>
                  <a:lnTo>
                    <a:pt x="27" y="9"/>
                  </a:lnTo>
                  <a:lnTo>
                    <a:pt x="27" y="13"/>
                  </a:lnTo>
                  <a:lnTo>
                    <a:pt x="25" y="17"/>
                  </a:lnTo>
                  <a:lnTo>
                    <a:pt x="21" y="23"/>
                  </a:lnTo>
                  <a:lnTo>
                    <a:pt x="0" y="44"/>
                  </a:lnTo>
                  <a:lnTo>
                    <a:pt x="29" y="4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81" name="Freeform 14"/>
            <p:cNvSpPr>
              <a:spLocks/>
            </p:cNvSpPr>
            <p:nvPr/>
          </p:nvSpPr>
          <p:spPr bwMode="auto">
            <a:xfrm>
              <a:off x="661" y="2230"/>
              <a:ext cx="29" cy="45"/>
            </a:xfrm>
            <a:custGeom>
              <a:avLst/>
              <a:gdLst>
                <a:gd name="T0" fmla="*/ 0 w 29"/>
                <a:gd name="T1" fmla="*/ 0 h 45"/>
                <a:gd name="T2" fmla="*/ 28 w 29"/>
                <a:gd name="T3" fmla="*/ 0 h 45"/>
                <a:gd name="T4" fmla="*/ 8 w 29"/>
                <a:gd name="T5" fmla="*/ 44 h 45"/>
                <a:gd name="T6" fmla="*/ 0 60000 65536"/>
                <a:gd name="T7" fmla="*/ 0 60000 65536"/>
                <a:gd name="T8" fmla="*/ 0 60000 65536"/>
                <a:gd name="T9" fmla="*/ 0 w 29"/>
                <a:gd name="T10" fmla="*/ 0 h 45"/>
                <a:gd name="T11" fmla="*/ 29 w 29"/>
                <a:gd name="T12" fmla="*/ 45 h 45"/>
              </a:gdLst>
              <a:ahLst/>
              <a:cxnLst>
                <a:cxn ang="T6">
                  <a:pos x="T0" y="T1"/>
                </a:cxn>
                <a:cxn ang="T7">
                  <a:pos x="T2" y="T3"/>
                </a:cxn>
                <a:cxn ang="T8">
                  <a:pos x="T4" y="T5"/>
                </a:cxn>
              </a:cxnLst>
              <a:rect l="T9" t="T10" r="T11" b="T12"/>
              <a:pathLst>
                <a:path w="29" h="45">
                  <a:moveTo>
                    <a:pt x="0" y="0"/>
                  </a:moveTo>
                  <a:lnTo>
                    <a:pt x="28" y="0"/>
                  </a:lnTo>
                  <a:lnTo>
                    <a:pt x="8" y="4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82" name="Freeform 15"/>
            <p:cNvSpPr>
              <a:spLocks/>
            </p:cNvSpPr>
            <p:nvPr/>
          </p:nvSpPr>
          <p:spPr bwMode="auto">
            <a:xfrm>
              <a:off x="702" y="2230"/>
              <a:ext cx="29" cy="45"/>
            </a:xfrm>
            <a:custGeom>
              <a:avLst/>
              <a:gdLst>
                <a:gd name="T0" fmla="*/ 5 w 29"/>
                <a:gd name="T1" fmla="*/ 3 h 45"/>
                <a:gd name="T2" fmla="*/ 11 w 29"/>
                <a:gd name="T3" fmla="*/ 0 h 45"/>
                <a:gd name="T4" fmla="*/ 5 w 29"/>
                <a:gd name="T5" fmla="*/ 3 h 45"/>
                <a:gd name="T6" fmla="*/ 1 w 29"/>
                <a:gd name="T7" fmla="*/ 9 h 45"/>
                <a:gd name="T8" fmla="*/ 0 w 29"/>
                <a:gd name="T9" fmla="*/ 19 h 45"/>
                <a:gd name="T10" fmla="*/ 0 w 29"/>
                <a:gd name="T11" fmla="*/ 25 h 45"/>
                <a:gd name="T12" fmla="*/ 1 w 29"/>
                <a:gd name="T13" fmla="*/ 35 h 45"/>
                <a:gd name="T14" fmla="*/ 5 w 29"/>
                <a:gd name="T15" fmla="*/ 41 h 45"/>
                <a:gd name="T16" fmla="*/ 11 w 29"/>
                <a:gd name="T17" fmla="*/ 44 h 45"/>
                <a:gd name="T18" fmla="*/ 16 w 29"/>
                <a:gd name="T19" fmla="*/ 44 h 45"/>
                <a:gd name="T20" fmla="*/ 21 w 29"/>
                <a:gd name="T21" fmla="*/ 41 h 45"/>
                <a:gd name="T22" fmla="*/ 26 w 29"/>
                <a:gd name="T23" fmla="*/ 35 h 45"/>
                <a:gd name="T24" fmla="*/ 28 w 29"/>
                <a:gd name="T25" fmla="*/ 25 h 45"/>
                <a:gd name="T26" fmla="*/ 28 w 29"/>
                <a:gd name="T27" fmla="*/ 19 h 45"/>
                <a:gd name="T28" fmla="*/ 26 w 29"/>
                <a:gd name="T29" fmla="*/ 9 h 45"/>
                <a:gd name="T30" fmla="*/ 21 w 29"/>
                <a:gd name="T31" fmla="*/ 3 h 45"/>
                <a:gd name="T32" fmla="*/ 16 w 29"/>
                <a:gd name="T33" fmla="*/ 0 h 45"/>
                <a:gd name="T34" fmla="*/ 11 w 29"/>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5"/>
                <a:gd name="T56" fmla="*/ 29 w 29"/>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5">
                  <a:moveTo>
                    <a:pt x="5" y="3"/>
                  </a:moveTo>
                  <a:lnTo>
                    <a:pt x="11" y="0"/>
                  </a:lnTo>
                  <a:lnTo>
                    <a:pt x="5" y="3"/>
                  </a:lnTo>
                  <a:lnTo>
                    <a:pt x="1" y="9"/>
                  </a:lnTo>
                  <a:lnTo>
                    <a:pt x="0" y="19"/>
                  </a:lnTo>
                  <a:lnTo>
                    <a:pt x="0" y="25"/>
                  </a:lnTo>
                  <a:lnTo>
                    <a:pt x="1" y="35"/>
                  </a:lnTo>
                  <a:lnTo>
                    <a:pt x="5" y="41"/>
                  </a:lnTo>
                  <a:lnTo>
                    <a:pt x="11" y="44"/>
                  </a:lnTo>
                  <a:lnTo>
                    <a:pt x="16" y="44"/>
                  </a:lnTo>
                  <a:lnTo>
                    <a:pt x="21" y="41"/>
                  </a:lnTo>
                  <a:lnTo>
                    <a:pt x="26" y="35"/>
                  </a:lnTo>
                  <a:lnTo>
                    <a:pt x="28" y="25"/>
                  </a:lnTo>
                  <a:lnTo>
                    <a:pt x="28" y="19"/>
                  </a:lnTo>
                  <a:lnTo>
                    <a:pt x="26" y="9"/>
                  </a:lnTo>
                  <a:lnTo>
                    <a:pt x="21" y="3"/>
                  </a:lnTo>
                  <a:lnTo>
                    <a:pt x="16" y="0"/>
                  </a:lnTo>
                  <a:lnTo>
                    <a:pt x="11"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83" name="Freeform 16"/>
            <p:cNvSpPr>
              <a:spLocks/>
            </p:cNvSpPr>
            <p:nvPr/>
          </p:nvSpPr>
          <p:spPr bwMode="auto">
            <a:xfrm>
              <a:off x="776" y="2759"/>
              <a:ext cx="29" cy="43"/>
            </a:xfrm>
            <a:custGeom>
              <a:avLst/>
              <a:gdLst>
                <a:gd name="T0" fmla="*/ 2 w 29"/>
                <a:gd name="T1" fmla="*/ 8 h 43"/>
                <a:gd name="T2" fmla="*/ 2 w 29"/>
                <a:gd name="T3" fmla="*/ 9 h 43"/>
                <a:gd name="T4" fmla="*/ 2 w 29"/>
                <a:gd name="T5" fmla="*/ 8 h 43"/>
                <a:gd name="T6" fmla="*/ 4 w 29"/>
                <a:gd name="T7" fmla="*/ 4 h 43"/>
                <a:gd name="T8" fmla="*/ 6 w 29"/>
                <a:gd name="T9" fmla="*/ 1 h 43"/>
                <a:gd name="T10" fmla="*/ 10 w 29"/>
                <a:gd name="T11" fmla="*/ 0 h 43"/>
                <a:gd name="T12" fmla="*/ 18 w 29"/>
                <a:gd name="T13" fmla="*/ 0 h 43"/>
                <a:gd name="T14" fmla="*/ 22 w 29"/>
                <a:gd name="T15" fmla="*/ 1 h 43"/>
                <a:gd name="T16" fmla="*/ 24 w 29"/>
                <a:gd name="T17" fmla="*/ 4 h 43"/>
                <a:gd name="T18" fmla="*/ 26 w 29"/>
                <a:gd name="T19" fmla="*/ 8 h 43"/>
                <a:gd name="T20" fmla="*/ 26 w 29"/>
                <a:gd name="T21" fmla="*/ 12 h 43"/>
                <a:gd name="T22" fmla="*/ 24 w 29"/>
                <a:gd name="T23" fmla="*/ 16 h 43"/>
                <a:gd name="T24" fmla="*/ 20 w 29"/>
                <a:gd name="T25" fmla="*/ 21 h 43"/>
                <a:gd name="T26" fmla="*/ 0 w 29"/>
                <a:gd name="T27" fmla="*/ 42 h 43"/>
                <a:gd name="T28" fmla="*/ 28 w 29"/>
                <a:gd name="T29" fmla="*/ 4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3"/>
                <a:gd name="T47" fmla="*/ 29 w 2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3">
                  <a:moveTo>
                    <a:pt x="2" y="8"/>
                  </a:moveTo>
                  <a:lnTo>
                    <a:pt x="2" y="9"/>
                  </a:lnTo>
                  <a:lnTo>
                    <a:pt x="2" y="8"/>
                  </a:lnTo>
                  <a:lnTo>
                    <a:pt x="4" y="4"/>
                  </a:lnTo>
                  <a:lnTo>
                    <a:pt x="6" y="1"/>
                  </a:lnTo>
                  <a:lnTo>
                    <a:pt x="10" y="0"/>
                  </a:lnTo>
                  <a:lnTo>
                    <a:pt x="18" y="0"/>
                  </a:lnTo>
                  <a:lnTo>
                    <a:pt x="22" y="1"/>
                  </a:lnTo>
                  <a:lnTo>
                    <a:pt x="24" y="4"/>
                  </a:lnTo>
                  <a:lnTo>
                    <a:pt x="26" y="8"/>
                  </a:lnTo>
                  <a:lnTo>
                    <a:pt x="26" y="12"/>
                  </a:lnTo>
                  <a:lnTo>
                    <a:pt x="24" y="16"/>
                  </a:lnTo>
                  <a:lnTo>
                    <a:pt x="20" y="21"/>
                  </a:lnTo>
                  <a:lnTo>
                    <a:pt x="0" y="42"/>
                  </a:lnTo>
                  <a:lnTo>
                    <a:pt x="28" y="4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84" name="Line 17"/>
            <p:cNvSpPr>
              <a:spLocks noChangeShapeType="1"/>
            </p:cNvSpPr>
            <p:nvPr/>
          </p:nvSpPr>
          <p:spPr bwMode="auto">
            <a:xfrm flipV="1">
              <a:off x="816" y="2759"/>
              <a:ext cx="20" cy="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85" name="Line 18"/>
            <p:cNvSpPr>
              <a:spLocks noChangeShapeType="1"/>
            </p:cNvSpPr>
            <p:nvPr/>
          </p:nvSpPr>
          <p:spPr bwMode="auto">
            <a:xfrm flipH="1">
              <a:off x="816" y="2787"/>
              <a:ext cx="3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86" name="Line 19"/>
            <p:cNvSpPr>
              <a:spLocks noChangeShapeType="1"/>
            </p:cNvSpPr>
            <p:nvPr/>
          </p:nvSpPr>
          <p:spPr bwMode="auto">
            <a:xfrm flipV="1">
              <a:off x="836" y="2759"/>
              <a:ext cx="0" cy="4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87" name="Freeform 20"/>
            <p:cNvSpPr>
              <a:spLocks/>
            </p:cNvSpPr>
            <p:nvPr/>
          </p:nvSpPr>
          <p:spPr bwMode="auto">
            <a:xfrm>
              <a:off x="857" y="2759"/>
              <a:ext cx="29" cy="43"/>
            </a:xfrm>
            <a:custGeom>
              <a:avLst/>
              <a:gdLst>
                <a:gd name="T0" fmla="*/ 6 w 29"/>
                <a:gd name="T1" fmla="*/ 1 h 43"/>
                <a:gd name="T2" fmla="*/ 12 w 29"/>
                <a:gd name="T3" fmla="*/ 0 h 43"/>
                <a:gd name="T4" fmla="*/ 6 w 29"/>
                <a:gd name="T5" fmla="*/ 1 h 43"/>
                <a:gd name="T6" fmla="*/ 2 w 29"/>
                <a:gd name="T7" fmla="*/ 8 h 43"/>
                <a:gd name="T8" fmla="*/ 0 w 29"/>
                <a:gd name="T9" fmla="*/ 17 h 43"/>
                <a:gd name="T10" fmla="*/ 0 w 29"/>
                <a:gd name="T11" fmla="*/ 24 h 43"/>
                <a:gd name="T12" fmla="*/ 2 w 29"/>
                <a:gd name="T13" fmla="*/ 34 h 43"/>
                <a:gd name="T14" fmla="*/ 6 w 29"/>
                <a:gd name="T15" fmla="*/ 40 h 43"/>
                <a:gd name="T16" fmla="*/ 12 w 29"/>
                <a:gd name="T17" fmla="*/ 42 h 43"/>
                <a:gd name="T18" fmla="*/ 15 w 29"/>
                <a:gd name="T19" fmla="*/ 42 h 43"/>
                <a:gd name="T20" fmla="*/ 22 w 29"/>
                <a:gd name="T21" fmla="*/ 40 h 43"/>
                <a:gd name="T22" fmla="*/ 26 w 29"/>
                <a:gd name="T23" fmla="*/ 34 h 43"/>
                <a:gd name="T24" fmla="*/ 28 w 29"/>
                <a:gd name="T25" fmla="*/ 24 h 43"/>
                <a:gd name="T26" fmla="*/ 28 w 29"/>
                <a:gd name="T27" fmla="*/ 17 h 43"/>
                <a:gd name="T28" fmla="*/ 26 w 29"/>
                <a:gd name="T29" fmla="*/ 8 h 43"/>
                <a:gd name="T30" fmla="*/ 22 w 29"/>
                <a:gd name="T31" fmla="*/ 1 h 43"/>
                <a:gd name="T32" fmla="*/ 15 w 29"/>
                <a:gd name="T33" fmla="*/ 0 h 43"/>
                <a:gd name="T34" fmla="*/ 12 w 29"/>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3"/>
                <a:gd name="T56" fmla="*/ 29 w 2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3">
                  <a:moveTo>
                    <a:pt x="6" y="1"/>
                  </a:moveTo>
                  <a:lnTo>
                    <a:pt x="12" y="0"/>
                  </a:lnTo>
                  <a:lnTo>
                    <a:pt x="6" y="1"/>
                  </a:lnTo>
                  <a:lnTo>
                    <a:pt x="2" y="8"/>
                  </a:lnTo>
                  <a:lnTo>
                    <a:pt x="0" y="17"/>
                  </a:lnTo>
                  <a:lnTo>
                    <a:pt x="0" y="24"/>
                  </a:lnTo>
                  <a:lnTo>
                    <a:pt x="2" y="34"/>
                  </a:lnTo>
                  <a:lnTo>
                    <a:pt x="6" y="40"/>
                  </a:lnTo>
                  <a:lnTo>
                    <a:pt x="12" y="42"/>
                  </a:lnTo>
                  <a:lnTo>
                    <a:pt x="15" y="42"/>
                  </a:lnTo>
                  <a:lnTo>
                    <a:pt x="22" y="40"/>
                  </a:lnTo>
                  <a:lnTo>
                    <a:pt x="26" y="34"/>
                  </a:lnTo>
                  <a:lnTo>
                    <a:pt x="28" y="24"/>
                  </a:lnTo>
                  <a:lnTo>
                    <a:pt x="28" y="17"/>
                  </a:lnTo>
                  <a:lnTo>
                    <a:pt x="26" y="8"/>
                  </a:lnTo>
                  <a:lnTo>
                    <a:pt x="22" y="1"/>
                  </a:lnTo>
                  <a:lnTo>
                    <a:pt x="15"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88" name="Freeform 21"/>
            <p:cNvSpPr>
              <a:spLocks/>
            </p:cNvSpPr>
            <p:nvPr/>
          </p:nvSpPr>
          <p:spPr bwMode="auto">
            <a:xfrm>
              <a:off x="1163" y="3144"/>
              <a:ext cx="29" cy="44"/>
            </a:xfrm>
            <a:custGeom>
              <a:avLst/>
              <a:gdLst>
                <a:gd name="T0" fmla="*/ 2 w 29"/>
                <a:gd name="T1" fmla="*/ 9 h 44"/>
                <a:gd name="T2" fmla="*/ 2 w 29"/>
                <a:gd name="T3" fmla="*/ 11 h 44"/>
                <a:gd name="T4" fmla="*/ 2 w 29"/>
                <a:gd name="T5" fmla="*/ 9 h 44"/>
                <a:gd name="T6" fmla="*/ 4 w 29"/>
                <a:gd name="T7" fmla="*/ 4 h 44"/>
                <a:gd name="T8" fmla="*/ 6 w 29"/>
                <a:gd name="T9" fmla="*/ 2 h 44"/>
                <a:gd name="T10" fmla="*/ 10 w 29"/>
                <a:gd name="T11" fmla="*/ 0 h 44"/>
                <a:gd name="T12" fmla="*/ 18 w 29"/>
                <a:gd name="T13" fmla="*/ 0 h 44"/>
                <a:gd name="T14" fmla="*/ 22 w 29"/>
                <a:gd name="T15" fmla="*/ 2 h 44"/>
                <a:gd name="T16" fmla="*/ 24 w 29"/>
                <a:gd name="T17" fmla="*/ 4 h 44"/>
                <a:gd name="T18" fmla="*/ 26 w 29"/>
                <a:gd name="T19" fmla="*/ 9 h 44"/>
                <a:gd name="T20" fmla="*/ 26 w 29"/>
                <a:gd name="T21" fmla="*/ 13 h 44"/>
                <a:gd name="T22" fmla="*/ 24 w 29"/>
                <a:gd name="T23" fmla="*/ 17 h 44"/>
                <a:gd name="T24" fmla="*/ 20 w 29"/>
                <a:gd name="T25" fmla="*/ 23 h 44"/>
                <a:gd name="T26" fmla="*/ 0 w 29"/>
                <a:gd name="T27" fmla="*/ 43 h 44"/>
                <a:gd name="T28" fmla="*/ 28 w 29"/>
                <a:gd name="T29" fmla="*/ 43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4"/>
                <a:gd name="T47" fmla="*/ 29 w 29"/>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4">
                  <a:moveTo>
                    <a:pt x="2" y="9"/>
                  </a:moveTo>
                  <a:lnTo>
                    <a:pt x="2" y="11"/>
                  </a:lnTo>
                  <a:lnTo>
                    <a:pt x="2" y="9"/>
                  </a:lnTo>
                  <a:lnTo>
                    <a:pt x="4" y="4"/>
                  </a:lnTo>
                  <a:lnTo>
                    <a:pt x="6" y="2"/>
                  </a:lnTo>
                  <a:lnTo>
                    <a:pt x="10" y="0"/>
                  </a:lnTo>
                  <a:lnTo>
                    <a:pt x="18" y="0"/>
                  </a:lnTo>
                  <a:lnTo>
                    <a:pt x="22" y="2"/>
                  </a:lnTo>
                  <a:lnTo>
                    <a:pt x="24" y="4"/>
                  </a:lnTo>
                  <a:lnTo>
                    <a:pt x="26" y="9"/>
                  </a:lnTo>
                  <a:lnTo>
                    <a:pt x="26" y="13"/>
                  </a:lnTo>
                  <a:lnTo>
                    <a:pt x="24" y="17"/>
                  </a:lnTo>
                  <a:lnTo>
                    <a:pt x="20" y="23"/>
                  </a:lnTo>
                  <a:lnTo>
                    <a:pt x="0" y="43"/>
                  </a:lnTo>
                  <a:lnTo>
                    <a:pt x="28" y="4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89" name="Freeform 22"/>
            <p:cNvSpPr>
              <a:spLocks/>
            </p:cNvSpPr>
            <p:nvPr/>
          </p:nvSpPr>
          <p:spPr bwMode="auto">
            <a:xfrm>
              <a:off x="1204" y="3144"/>
              <a:ext cx="17" cy="44"/>
            </a:xfrm>
            <a:custGeom>
              <a:avLst/>
              <a:gdLst>
                <a:gd name="T0" fmla="*/ 0 w 17"/>
                <a:gd name="T1" fmla="*/ 9 h 44"/>
                <a:gd name="T2" fmla="*/ 7 w 17"/>
                <a:gd name="T3" fmla="*/ 7 h 44"/>
                <a:gd name="T4" fmla="*/ 16 w 17"/>
                <a:gd name="T5" fmla="*/ 0 h 44"/>
                <a:gd name="T6" fmla="*/ 16 w 17"/>
                <a:gd name="T7" fmla="*/ 43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9"/>
                  </a:moveTo>
                  <a:lnTo>
                    <a:pt x="7" y="7"/>
                  </a:lnTo>
                  <a:lnTo>
                    <a:pt x="16" y="0"/>
                  </a:lnTo>
                  <a:lnTo>
                    <a:pt x="16" y="4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90" name="Freeform 23"/>
            <p:cNvSpPr>
              <a:spLocks/>
            </p:cNvSpPr>
            <p:nvPr/>
          </p:nvSpPr>
          <p:spPr bwMode="auto">
            <a:xfrm>
              <a:off x="1236" y="3144"/>
              <a:ext cx="29" cy="44"/>
            </a:xfrm>
            <a:custGeom>
              <a:avLst/>
              <a:gdLst>
                <a:gd name="T0" fmla="*/ 5 w 29"/>
                <a:gd name="T1" fmla="*/ 2 h 44"/>
                <a:gd name="T2" fmla="*/ 12 w 29"/>
                <a:gd name="T3" fmla="*/ 0 h 44"/>
                <a:gd name="T4" fmla="*/ 5 w 29"/>
                <a:gd name="T5" fmla="*/ 2 h 44"/>
                <a:gd name="T6" fmla="*/ 2 w 29"/>
                <a:gd name="T7" fmla="*/ 9 h 44"/>
                <a:gd name="T8" fmla="*/ 0 w 29"/>
                <a:gd name="T9" fmla="*/ 19 h 44"/>
                <a:gd name="T10" fmla="*/ 0 w 29"/>
                <a:gd name="T11" fmla="*/ 25 h 44"/>
                <a:gd name="T12" fmla="*/ 2 w 29"/>
                <a:gd name="T13" fmla="*/ 35 h 44"/>
                <a:gd name="T14" fmla="*/ 5 w 29"/>
                <a:gd name="T15" fmla="*/ 41 h 44"/>
                <a:gd name="T16" fmla="*/ 12 w 29"/>
                <a:gd name="T17" fmla="*/ 43 h 44"/>
                <a:gd name="T18" fmla="*/ 16 w 29"/>
                <a:gd name="T19" fmla="*/ 43 h 44"/>
                <a:gd name="T20" fmla="*/ 22 w 29"/>
                <a:gd name="T21" fmla="*/ 41 h 44"/>
                <a:gd name="T22" fmla="*/ 26 w 29"/>
                <a:gd name="T23" fmla="*/ 35 h 44"/>
                <a:gd name="T24" fmla="*/ 28 w 29"/>
                <a:gd name="T25" fmla="*/ 25 h 44"/>
                <a:gd name="T26" fmla="*/ 28 w 29"/>
                <a:gd name="T27" fmla="*/ 19 h 44"/>
                <a:gd name="T28" fmla="*/ 26 w 29"/>
                <a:gd name="T29" fmla="*/ 9 h 44"/>
                <a:gd name="T30" fmla="*/ 22 w 29"/>
                <a:gd name="T31" fmla="*/ 2 h 44"/>
                <a:gd name="T32" fmla="*/ 16 w 29"/>
                <a:gd name="T33" fmla="*/ 0 h 44"/>
                <a:gd name="T34" fmla="*/ 12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5" y="2"/>
                  </a:moveTo>
                  <a:lnTo>
                    <a:pt x="12" y="0"/>
                  </a:lnTo>
                  <a:lnTo>
                    <a:pt x="5" y="2"/>
                  </a:lnTo>
                  <a:lnTo>
                    <a:pt x="2" y="9"/>
                  </a:lnTo>
                  <a:lnTo>
                    <a:pt x="0" y="19"/>
                  </a:lnTo>
                  <a:lnTo>
                    <a:pt x="0" y="25"/>
                  </a:lnTo>
                  <a:lnTo>
                    <a:pt x="2" y="35"/>
                  </a:lnTo>
                  <a:lnTo>
                    <a:pt x="5" y="41"/>
                  </a:lnTo>
                  <a:lnTo>
                    <a:pt x="12" y="43"/>
                  </a:lnTo>
                  <a:lnTo>
                    <a:pt x="16" y="43"/>
                  </a:lnTo>
                  <a:lnTo>
                    <a:pt x="22" y="41"/>
                  </a:lnTo>
                  <a:lnTo>
                    <a:pt x="26" y="35"/>
                  </a:lnTo>
                  <a:lnTo>
                    <a:pt x="28" y="25"/>
                  </a:lnTo>
                  <a:lnTo>
                    <a:pt x="28" y="19"/>
                  </a:lnTo>
                  <a:lnTo>
                    <a:pt x="26" y="9"/>
                  </a:lnTo>
                  <a:lnTo>
                    <a:pt x="22"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91" name="Freeform 24"/>
            <p:cNvSpPr>
              <a:spLocks/>
            </p:cNvSpPr>
            <p:nvPr/>
          </p:nvSpPr>
          <p:spPr bwMode="auto">
            <a:xfrm>
              <a:off x="1695" y="3285"/>
              <a:ext cx="17" cy="44"/>
            </a:xfrm>
            <a:custGeom>
              <a:avLst/>
              <a:gdLst>
                <a:gd name="T0" fmla="*/ 0 w 17"/>
                <a:gd name="T1" fmla="*/ 8 h 44"/>
                <a:gd name="T2" fmla="*/ 7 w 17"/>
                <a:gd name="T3" fmla="*/ 6 h 44"/>
                <a:gd name="T4" fmla="*/ 16 w 17"/>
                <a:gd name="T5" fmla="*/ 0 h 44"/>
                <a:gd name="T6" fmla="*/ 16 w 17"/>
                <a:gd name="T7" fmla="*/ 43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8"/>
                  </a:moveTo>
                  <a:lnTo>
                    <a:pt x="7" y="6"/>
                  </a:lnTo>
                  <a:lnTo>
                    <a:pt x="16" y="0"/>
                  </a:lnTo>
                  <a:lnTo>
                    <a:pt x="16" y="4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92" name="Freeform 25"/>
            <p:cNvSpPr>
              <a:spLocks/>
            </p:cNvSpPr>
            <p:nvPr/>
          </p:nvSpPr>
          <p:spPr bwMode="auto">
            <a:xfrm>
              <a:off x="1727" y="3285"/>
              <a:ext cx="29" cy="44"/>
            </a:xfrm>
            <a:custGeom>
              <a:avLst/>
              <a:gdLst>
                <a:gd name="T0" fmla="*/ 4 w 29"/>
                <a:gd name="T1" fmla="*/ 2 h 44"/>
                <a:gd name="T2" fmla="*/ 10 w 29"/>
                <a:gd name="T3" fmla="*/ 0 h 44"/>
                <a:gd name="T4" fmla="*/ 4 w 29"/>
                <a:gd name="T5" fmla="*/ 2 h 44"/>
                <a:gd name="T6" fmla="*/ 2 w 29"/>
                <a:gd name="T7" fmla="*/ 6 h 44"/>
                <a:gd name="T8" fmla="*/ 2 w 29"/>
                <a:gd name="T9" fmla="*/ 10 h 44"/>
                <a:gd name="T10" fmla="*/ 4 w 29"/>
                <a:gd name="T11" fmla="*/ 14 h 44"/>
                <a:gd name="T12" fmla="*/ 8 w 29"/>
                <a:gd name="T13" fmla="*/ 16 h 44"/>
                <a:gd name="T14" fmla="*/ 16 w 29"/>
                <a:gd name="T15" fmla="*/ 18 h 44"/>
                <a:gd name="T16" fmla="*/ 22 w 29"/>
                <a:gd name="T17" fmla="*/ 20 h 44"/>
                <a:gd name="T18" fmla="*/ 26 w 29"/>
                <a:gd name="T19" fmla="*/ 24 h 44"/>
                <a:gd name="T20" fmla="*/ 28 w 29"/>
                <a:gd name="T21" fmla="*/ 28 h 44"/>
                <a:gd name="T22" fmla="*/ 28 w 29"/>
                <a:gd name="T23" fmla="*/ 34 h 44"/>
                <a:gd name="T24" fmla="*/ 26 w 29"/>
                <a:gd name="T25" fmla="*/ 38 h 44"/>
                <a:gd name="T26" fmla="*/ 24 w 29"/>
                <a:gd name="T27" fmla="*/ 40 h 44"/>
                <a:gd name="T28" fmla="*/ 17 w 29"/>
                <a:gd name="T29" fmla="*/ 43 h 44"/>
                <a:gd name="T30" fmla="*/ 10 w 29"/>
                <a:gd name="T31" fmla="*/ 43 h 44"/>
                <a:gd name="T32" fmla="*/ 4 w 29"/>
                <a:gd name="T33" fmla="*/ 40 h 44"/>
                <a:gd name="T34" fmla="*/ 2 w 29"/>
                <a:gd name="T35" fmla="*/ 38 h 44"/>
                <a:gd name="T36" fmla="*/ 0 w 29"/>
                <a:gd name="T37" fmla="*/ 34 h 44"/>
                <a:gd name="T38" fmla="*/ 0 w 29"/>
                <a:gd name="T39" fmla="*/ 28 h 44"/>
                <a:gd name="T40" fmla="*/ 2 w 29"/>
                <a:gd name="T41" fmla="*/ 24 h 44"/>
                <a:gd name="T42" fmla="*/ 6 w 29"/>
                <a:gd name="T43" fmla="*/ 20 h 44"/>
                <a:gd name="T44" fmla="*/ 12 w 29"/>
                <a:gd name="T45" fmla="*/ 18 h 44"/>
                <a:gd name="T46" fmla="*/ 20 w 29"/>
                <a:gd name="T47" fmla="*/ 16 h 44"/>
                <a:gd name="T48" fmla="*/ 24 w 29"/>
                <a:gd name="T49" fmla="*/ 14 h 44"/>
                <a:gd name="T50" fmla="*/ 26 w 29"/>
                <a:gd name="T51" fmla="*/ 10 h 44"/>
                <a:gd name="T52" fmla="*/ 26 w 29"/>
                <a:gd name="T53" fmla="*/ 6 h 44"/>
                <a:gd name="T54" fmla="*/ 24 w 29"/>
                <a:gd name="T55" fmla="*/ 2 h 44"/>
                <a:gd name="T56" fmla="*/ 17 w 29"/>
                <a:gd name="T57" fmla="*/ 0 h 44"/>
                <a:gd name="T58" fmla="*/ 10 w 29"/>
                <a:gd name="T59" fmla="*/ 0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44"/>
                <a:gd name="T92" fmla="*/ 29 w 29"/>
                <a:gd name="T93" fmla="*/ 44 h 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44">
                  <a:moveTo>
                    <a:pt x="4" y="2"/>
                  </a:moveTo>
                  <a:lnTo>
                    <a:pt x="10" y="0"/>
                  </a:lnTo>
                  <a:lnTo>
                    <a:pt x="4" y="2"/>
                  </a:lnTo>
                  <a:lnTo>
                    <a:pt x="2" y="6"/>
                  </a:lnTo>
                  <a:lnTo>
                    <a:pt x="2" y="10"/>
                  </a:lnTo>
                  <a:lnTo>
                    <a:pt x="4" y="14"/>
                  </a:lnTo>
                  <a:lnTo>
                    <a:pt x="8" y="16"/>
                  </a:lnTo>
                  <a:lnTo>
                    <a:pt x="16" y="18"/>
                  </a:lnTo>
                  <a:lnTo>
                    <a:pt x="22" y="20"/>
                  </a:lnTo>
                  <a:lnTo>
                    <a:pt x="26" y="24"/>
                  </a:lnTo>
                  <a:lnTo>
                    <a:pt x="28" y="28"/>
                  </a:lnTo>
                  <a:lnTo>
                    <a:pt x="28" y="34"/>
                  </a:lnTo>
                  <a:lnTo>
                    <a:pt x="26" y="38"/>
                  </a:lnTo>
                  <a:lnTo>
                    <a:pt x="24" y="40"/>
                  </a:lnTo>
                  <a:lnTo>
                    <a:pt x="17" y="43"/>
                  </a:lnTo>
                  <a:lnTo>
                    <a:pt x="10" y="43"/>
                  </a:lnTo>
                  <a:lnTo>
                    <a:pt x="4" y="40"/>
                  </a:lnTo>
                  <a:lnTo>
                    <a:pt x="2" y="38"/>
                  </a:lnTo>
                  <a:lnTo>
                    <a:pt x="0" y="34"/>
                  </a:lnTo>
                  <a:lnTo>
                    <a:pt x="0" y="28"/>
                  </a:lnTo>
                  <a:lnTo>
                    <a:pt x="2" y="24"/>
                  </a:lnTo>
                  <a:lnTo>
                    <a:pt x="6" y="20"/>
                  </a:lnTo>
                  <a:lnTo>
                    <a:pt x="12" y="18"/>
                  </a:lnTo>
                  <a:lnTo>
                    <a:pt x="20" y="16"/>
                  </a:lnTo>
                  <a:lnTo>
                    <a:pt x="24" y="14"/>
                  </a:lnTo>
                  <a:lnTo>
                    <a:pt x="26" y="10"/>
                  </a:lnTo>
                  <a:lnTo>
                    <a:pt x="26" y="6"/>
                  </a:lnTo>
                  <a:lnTo>
                    <a:pt x="24" y="2"/>
                  </a:lnTo>
                  <a:lnTo>
                    <a:pt x="17" y="0"/>
                  </a:lnTo>
                  <a:lnTo>
                    <a:pt x="1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93" name="Freeform 26"/>
            <p:cNvSpPr>
              <a:spLocks/>
            </p:cNvSpPr>
            <p:nvPr/>
          </p:nvSpPr>
          <p:spPr bwMode="auto">
            <a:xfrm>
              <a:off x="1767" y="3285"/>
              <a:ext cx="29" cy="44"/>
            </a:xfrm>
            <a:custGeom>
              <a:avLst/>
              <a:gdLst>
                <a:gd name="T0" fmla="*/ 6 w 29"/>
                <a:gd name="T1" fmla="*/ 2 h 44"/>
                <a:gd name="T2" fmla="*/ 12 w 29"/>
                <a:gd name="T3" fmla="*/ 0 h 44"/>
                <a:gd name="T4" fmla="*/ 6 w 29"/>
                <a:gd name="T5" fmla="*/ 2 h 44"/>
                <a:gd name="T6" fmla="*/ 2 w 29"/>
                <a:gd name="T7" fmla="*/ 8 h 44"/>
                <a:gd name="T8" fmla="*/ 0 w 29"/>
                <a:gd name="T9" fmla="*/ 18 h 44"/>
                <a:gd name="T10" fmla="*/ 0 w 29"/>
                <a:gd name="T11" fmla="*/ 24 h 44"/>
                <a:gd name="T12" fmla="*/ 2 w 29"/>
                <a:gd name="T13" fmla="*/ 34 h 44"/>
                <a:gd name="T14" fmla="*/ 6 w 29"/>
                <a:gd name="T15" fmla="*/ 40 h 44"/>
                <a:gd name="T16" fmla="*/ 12 w 29"/>
                <a:gd name="T17" fmla="*/ 43 h 44"/>
                <a:gd name="T18" fmla="*/ 16 w 29"/>
                <a:gd name="T19" fmla="*/ 43 h 44"/>
                <a:gd name="T20" fmla="*/ 22 w 29"/>
                <a:gd name="T21" fmla="*/ 40 h 44"/>
                <a:gd name="T22" fmla="*/ 26 w 29"/>
                <a:gd name="T23" fmla="*/ 34 h 44"/>
                <a:gd name="T24" fmla="*/ 28 w 29"/>
                <a:gd name="T25" fmla="*/ 24 h 44"/>
                <a:gd name="T26" fmla="*/ 28 w 29"/>
                <a:gd name="T27" fmla="*/ 18 h 44"/>
                <a:gd name="T28" fmla="*/ 26 w 29"/>
                <a:gd name="T29" fmla="*/ 8 h 44"/>
                <a:gd name="T30" fmla="*/ 22 w 29"/>
                <a:gd name="T31" fmla="*/ 2 h 44"/>
                <a:gd name="T32" fmla="*/ 16 w 29"/>
                <a:gd name="T33" fmla="*/ 0 h 44"/>
                <a:gd name="T34" fmla="*/ 12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6" y="2"/>
                  </a:moveTo>
                  <a:lnTo>
                    <a:pt x="12" y="0"/>
                  </a:lnTo>
                  <a:lnTo>
                    <a:pt x="6" y="2"/>
                  </a:lnTo>
                  <a:lnTo>
                    <a:pt x="2" y="8"/>
                  </a:lnTo>
                  <a:lnTo>
                    <a:pt x="0" y="18"/>
                  </a:lnTo>
                  <a:lnTo>
                    <a:pt x="0" y="24"/>
                  </a:lnTo>
                  <a:lnTo>
                    <a:pt x="2" y="34"/>
                  </a:lnTo>
                  <a:lnTo>
                    <a:pt x="6" y="40"/>
                  </a:lnTo>
                  <a:lnTo>
                    <a:pt x="12" y="43"/>
                  </a:lnTo>
                  <a:lnTo>
                    <a:pt x="16" y="43"/>
                  </a:lnTo>
                  <a:lnTo>
                    <a:pt x="22" y="40"/>
                  </a:lnTo>
                  <a:lnTo>
                    <a:pt x="26" y="34"/>
                  </a:lnTo>
                  <a:lnTo>
                    <a:pt x="28" y="24"/>
                  </a:lnTo>
                  <a:lnTo>
                    <a:pt x="28" y="18"/>
                  </a:lnTo>
                  <a:lnTo>
                    <a:pt x="26" y="8"/>
                  </a:lnTo>
                  <a:lnTo>
                    <a:pt x="22"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94" name="Freeform 27"/>
            <p:cNvSpPr>
              <a:spLocks/>
            </p:cNvSpPr>
            <p:nvPr/>
          </p:nvSpPr>
          <p:spPr bwMode="auto">
            <a:xfrm>
              <a:off x="2225" y="3137"/>
              <a:ext cx="17" cy="44"/>
            </a:xfrm>
            <a:custGeom>
              <a:avLst/>
              <a:gdLst>
                <a:gd name="T0" fmla="*/ 0 w 17"/>
                <a:gd name="T1" fmla="*/ 8 h 44"/>
                <a:gd name="T2" fmla="*/ 6 w 17"/>
                <a:gd name="T3" fmla="*/ 6 h 44"/>
                <a:gd name="T4" fmla="*/ 16 w 17"/>
                <a:gd name="T5" fmla="*/ 0 h 44"/>
                <a:gd name="T6" fmla="*/ 16 w 17"/>
                <a:gd name="T7" fmla="*/ 43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8"/>
                  </a:moveTo>
                  <a:lnTo>
                    <a:pt x="6" y="6"/>
                  </a:lnTo>
                  <a:lnTo>
                    <a:pt x="16" y="0"/>
                  </a:lnTo>
                  <a:lnTo>
                    <a:pt x="16" y="4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95" name="Line 28"/>
            <p:cNvSpPr>
              <a:spLocks noChangeShapeType="1"/>
            </p:cNvSpPr>
            <p:nvPr/>
          </p:nvSpPr>
          <p:spPr bwMode="auto">
            <a:xfrm>
              <a:off x="2261" y="3137"/>
              <a:ext cx="2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96" name="Freeform 29"/>
            <p:cNvSpPr>
              <a:spLocks/>
            </p:cNvSpPr>
            <p:nvPr/>
          </p:nvSpPr>
          <p:spPr bwMode="auto">
            <a:xfrm>
              <a:off x="2257" y="3137"/>
              <a:ext cx="29" cy="44"/>
            </a:xfrm>
            <a:custGeom>
              <a:avLst/>
              <a:gdLst>
                <a:gd name="T0" fmla="*/ 4 w 29"/>
                <a:gd name="T1" fmla="*/ 0 h 44"/>
                <a:gd name="T2" fmla="*/ 3 w 29"/>
                <a:gd name="T3" fmla="*/ 18 h 44"/>
                <a:gd name="T4" fmla="*/ 4 w 29"/>
                <a:gd name="T5" fmla="*/ 16 h 44"/>
                <a:gd name="T6" fmla="*/ 11 w 29"/>
                <a:gd name="T7" fmla="*/ 14 h 44"/>
                <a:gd name="T8" fmla="*/ 17 w 29"/>
                <a:gd name="T9" fmla="*/ 14 h 44"/>
                <a:gd name="T10" fmla="*/ 23 w 29"/>
                <a:gd name="T11" fmla="*/ 16 h 44"/>
                <a:gd name="T12" fmla="*/ 27 w 29"/>
                <a:gd name="T13" fmla="*/ 20 h 44"/>
                <a:gd name="T14" fmla="*/ 28 w 29"/>
                <a:gd name="T15" fmla="*/ 26 h 44"/>
                <a:gd name="T16" fmla="*/ 28 w 29"/>
                <a:gd name="T17" fmla="*/ 31 h 44"/>
                <a:gd name="T18" fmla="*/ 27 w 29"/>
                <a:gd name="T19" fmla="*/ 36 h 44"/>
                <a:gd name="T20" fmla="*/ 23 w 29"/>
                <a:gd name="T21" fmla="*/ 40 h 44"/>
                <a:gd name="T22" fmla="*/ 17 w 29"/>
                <a:gd name="T23" fmla="*/ 43 h 44"/>
                <a:gd name="T24" fmla="*/ 11 w 29"/>
                <a:gd name="T25" fmla="*/ 43 h 44"/>
                <a:gd name="T26" fmla="*/ 4 w 29"/>
                <a:gd name="T27" fmla="*/ 40 h 44"/>
                <a:gd name="T28" fmla="*/ 3 w 29"/>
                <a:gd name="T29" fmla="*/ 39 h 44"/>
                <a:gd name="T30" fmla="*/ 0 w 29"/>
                <a:gd name="T31" fmla="*/ 35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4"/>
                <a:gd name="T50" fmla="*/ 29 w 29"/>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4">
                  <a:moveTo>
                    <a:pt x="4" y="0"/>
                  </a:moveTo>
                  <a:lnTo>
                    <a:pt x="3" y="18"/>
                  </a:lnTo>
                  <a:lnTo>
                    <a:pt x="4" y="16"/>
                  </a:lnTo>
                  <a:lnTo>
                    <a:pt x="11" y="14"/>
                  </a:lnTo>
                  <a:lnTo>
                    <a:pt x="17" y="14"/>
                  </a:lnTo>
                  <a:lnTo>
                    <a:pt x="23" y="16"/>
                  </a:lnTo>
                  <a:lnTo>
                    <a:pt x="27" y="20"/>
                  </a:lnTo>
                  <a:lnTo>
                    <a:pt x="28" y="26"/>
                  </a:lnTo>
                  <a:lnTo>
                    <a:pt x="28" y="31"/>
                  </a:lnTo>
                  <a:lnTo>
                    <a:pt x="27" y="36"/>
                  </a:lnTo>
                  <a:lnTo>
                    <a:pt x="23" y="40"/>
                  </a:lnTo>
                  <a:lnTo>
                    <a:pt x="17" y="43"/>
                  </a:lnTo>
                  <a:lnTo>
                    <a:pt x="11" y="43"/>
                  </a:lnTo>
                  <a:lnTo>
                    <a:pt x="4" y="40"/>
                  </a:lnTo>
                  <a:lnTo>
                    <a:pt x="3" y="39"/>
                  </a:lnTo>
                  <a:lnTo>
                    <a:pt x="0" y="35"/>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97" name="Freeform 30"/>
            <p:cNvSpPr>
              <a:spLocks/>
            </p:cNvSpPr>
            <p:nvPr/>
          </p:nvSpPr>
          <p:spPr bwMode="auto">
            <a:xfrm>
              <a:off x="2298" y="3137"/>
              <a:ext cx="29" cy="44"/>
            </a:xfrm>
            <a:custGeom>
              <a:avLst/>
              <a:gdLst>
                <a:gd name="T0" fmla="*/ 7 w 29"/>
                <a:gd name="T1" fmla="*/ 2 h 44"/>
                <a:gd name="T2" fmla="*/ 12 w 29"/>
                <a:gd name="T3" fmla="*/ 0 h 44"/>
                <a:gd name="T4" fmla="*/ 7 w 29"/>
                <a:gd name="T5" fmla="*/ 2 h 44"/>
                <a:gd name="T6" fmla="*/ 2 w 29"/>
                <a:gd name="T7" fmla="*/ 8 h 44"/>
                <a:gd name="T8" fmla="*/ 0 w 29"/>
                <a:gd name="T9" fmla="*/ 18 h 44"/>
                <a:gd name="T10" fmla="*/ 0 w 29"/>
                <a:gd name="T11" fmla="*/ 24 h 44"/>
                <a:gd name="T12" fmla="*/ 2 w 29"/>
                <a:gd name="T13" fmla="*/ 35 h 44"/>
                <a:gd name="T14" fmla="*/ 7 w 29"/>
                <a:gd name="T15" fmla="*/ 40 h 44"/>
                <a:gd name="T16" fmla="*/ 12 w 29"/>
                <a:gd name="T17" fmla="*/ 43 h 44"/>
                <a:gd name="T18" fmla="*/ 16 w 29"/>
                <a:gd name="T19" fmla="*/ 43 h 44"/>
                <a:gd name="T20" fmla="*/ 22 w 29"/>
                <a:gd name="T21" fmla="*/ 40 h 44"/>
                <a:gd name="T22" fmla="*/ 26 w 29"/>
                <a:gd name="T23" fmla="*/ 35 h 44"/>
                <a:gd name="T24" fmla="*/ 28 w 29"/>
                <a:gd name="T25" fmla="*/ 24 h 44"/>
                <a:gd name="T26" fmla="*/ 28 w 29"/>
                <a:gd name="T27" fmla="*/ 18 h 44"/>
                <a:gd name="T28" fmla="*/ 26 w 29"/>
                <a:gd name="T29" fmla="*/ 8 h 44"/>
                <a:gd name="T30" fmla="*/ 22 w 29"/>
                <a:gd name="T31" fmla="*/ 2 h 44"/>
                <a:gd name="T32" fmla="*/ 16 w 29"/>
                <a:gd name="T33" fmla="*/ 0 h 44"/>
                <a:gd name="T34" fmla="*/ 12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7" y="2"/>
                  </a:moveTo>
                  <a:lnTo>
                    <a:pt x="12" y="0"/>
                  </a:lnTo>
                  <a:lnTo>
                    <a:pt x="7" y="2"/>
                  </a:lnTo>
                  <a:lnTo>
                    <a:pt x="2" y="8"/>
                  </a:lnTo>
                  <a:lnTo>
                    <a:pt x="0" y="18"/>
                  </a:lnTo>
                  <a:lnTo>
                    <a:pt x="0" y="24"/>
                  </a:lnTo>
                  <a:lnTo>
                    <a:pt x="2" y="35"/>
                  </a:lnTo>
                  <a:lnTo>
                    <a:pt x="7" y="40"/>
                  </a:lnTo>
                  <a:lnTo>
                    <a:pt x="12" y="43"/>
                  </a:lnTo>
                  <a:lnTo>
                    <a:pt x="16" y="43"/>
                  </a:lnTo>
                  <a:lnTo>
                    <a:pt x="22" y="40"/>
                  </a:lnTo>
                  <a:lnTo>
                    <a:pt x="26" y="35"/>
                  </a:lnTo>
                  <a:lnTo>
                    <a:pt x="28" y="24"/>
                  </a:lnTo>
                  <a:lnTo>
                    <a:pt x="28" y="18"/>
                  </a:lnTo>
                  <a:lnTo>
                    <a:pt x="26" y="8"/>
                  </a:lnTo>
                  <a:lnTo>
                    <a:pt x="22"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98" name="Freeform 31"/>
            <p:cNvSpPr>
              <a:spLocks/>
            </p:cNvSpPr>
            <p:nvPr/>
          </p:nvSpPr>
          <p:spPr bwMode="auto">
            <a:xfrm>
              <a:off x="2609" y="2754"/>
              <a:ext cx="17" cy="43"/>
            </a:xfrm>
            <a:custGeom>
              <a:avLst/>
              <a:gdLst>
                <a:gd name="T0" fmla="*/ 0 w 17"/>
                <a:gd name="T1" fmla="*/ 8 h 43"/>
                <a:gd name="T2" fmla="*/ 7 w 17"/>
                <a:gd name="T3" fmla="*/ 5 h 43"/>
                <a:gd name="T4" fmla="*/ 16 w 17"/>
                <a:gd name="T5" fmla="*/ 0 h 43"/>
                <a:gd name="T6" fmla="*/ 16 w 17"/>
                <a:gd name="T7" fmla="*/ 42 h 43"/>
                <a:gd name="T8" fmla="*/ 0 60000 65536"/>
                <a:gd name="T9" fmla="*/ 0 60000 65536"/>
                <a:gd name="T10" fmla="*/ 0 60000 65536"/>
                <a:gd name="T11" fmla="*/ 0 60000 65536"/>
                <a:gd name="T12" fmla="*/ 0 w 17"/>
                <a:gd name="T13" fmla="*/ 0 h 43"/>
                <a:gd name="T14" fmla="*/ 17 w 17"/>
                <a:gd name="T15" fmla="*/ 43 h 43"/>
              </a:gdLst>
              <a:ahLst/>
              <a:cxnLst>
                <a:cxn ang="T8">
                  <a:pos x="T0" y="T1"/>
                </a:cxn>
                <a:cxn ang="T9">
                  <a:pos x="T2" y="T3"/>
                </a:cxn>
                <a:cxn ang="T10">
                  <a:pos x="T4" y="T5"/>
                </a:cxn>
                <a:cxn ang="T11">
                  <a:pos x="T6" y="T7"/>
                </a:cxn>
              </a:cxnLst>
              <a:rect l="T12" t="T13" r="T14" b="T15"/>
              <a:pathLst>
                <a:path w="17" h="43">
                  <a:moveTo>
                    <a:pt x="0" y="8"/>
                  </a:moveTo>
                  <a:lnTo>
                    <a:pt x="7" y="5"/>
                  </a:lnTo>
                  <a:lnTo>
                    <a:pt x="16" y="0"/>
                  </a:lnTo>
                  <a:lnTo>
                    <a:pt x="16" y="4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299" name="Freeform 32"/>
            <p:cNvSpPr>
              <a:spLocks/>
            </p:cNvSpPr>
            <p:nvPr/>
          </p:nvSpPr>
          <p:spPr bwMode="auto">
            <a:xfrm>
              <a:off x="2641" y="2754"/>
              <a:ext cx="30" cy="43"/>
            </a:xfrm>
            <a:custGeom>
              <a:avLst/>
              <a:gdLst>
                <a:gd name="T0" fmla="*/ 2 w 30"/>
                <a:gd name="T1" fmla="*/ 10 h 43"/>
                <a:gd name="T2" fmla="*/ 2 w 30"/>
                <a:gd name="T3" fmla="*/ 8 h 43"/>
                <a:gd name="T4" fmla="*/ 4 w 30"/>
                <a:gd name="T5" fmla="*/ 4 h 43"/>
                <a:gd name="T6" fmla="*/ 6 w 30"/>
                <a:gd name="T7" fmla="*/ 1 h 43"/>
                <a:gd name="T8" fmla="*/ 10 w 30"/>
                <a:gd name="T9" fmla="*/ 0 h 43"/>
                <a:gd name="T10" fmla="*/ 18 w 30"/>
                <a:gd name="T11" fmla="*/ 0 h 43"/>
                <a:gd name="T12" fmla="*/ 22 w 30"/>
                <a:gd name="T13" fmla="*/ 1 h 43"/>
                <a:gd name="T14" fmla="*/ 25 w 30"/>
                <a:gd name="T15" fmla="*/ 4 h 43"/>
                <a:gd name="T16" fmla="*/ 26 w 30"/>
                <a:gd name="T17" fmla="*/ 8 h 43"/>
                <a:gd name="T18" fmla="*/ 26 w 30"/>
                <a:gd name="T19" fmla="*/ 12 h 43"/>
                <a:gd name="T20" fmla="*/ 25 w 30"/>
                <a:gd name="T21" fmla="*/ 16 h 43"/>
                <a:gd name="T22" fmla="*/ 21 w 30"/>
                <a:gd name="T23" fmla="*/ 22 h 43"/>
                <a:gd name="T24" fmla="*/ 0 w 30"/>
                <a:gd name="T25" fmla="*/ 42 h 43"/>
                <a:gd name="T26" fmla="*/ 29 w 30"/>
                <a:gd name="T27" fmla="*/ 42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3"/>
                <a:gd name="T44" fmla="*/ 30 w 30"/>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3">
                  <a:moveTo>
                    <a:pt x="2" y="10"/>
                  </a:moveTo>
                  <a:lnTo>
                    <a:pt x="2" y="8"/>
                  </a:lnTo>
                  <a:lnTo>
                    <a:pt x="4" y="4"/>
                  </a:lnTo>
                  <a:lnTo>
                    <a:pt x="6" y="1"/>
                  </a:lnTo>
                  <a:lnTo>
                    <a:pt x="10" y="0"/>
                  </a:lnTo>
                  <a:lnTo>
                    <a:pt x="18" y="0"/>
                  </a:lnTo>
                  <a:lnTo>
                    <a:pt x="22" y="1"/>
                  </a:lnTo>
                  <a:lnTo>
                    <a:pt x="25" y="4"/>
                  </a:lnTo>
                  <a:lnTo>
                    <a:pt x="26" y="8"/>
                  </a:lnTo>
                  <a:lnTo>
                    <a:pt x="26" y="12"/>
                  </a:lnTo>
                  <a:lnTo>
                    <a:pt x="25" y="16"/>
                  </a:lnTo>
                  <a:lnTo>
                    <a:pt x="21" y="22"/>
                  </a:lnTo>
                  <a:lnTo>
                    <a:pt x="0" y="42"/>
                  </a:lnTo>
                  <a:lnTo>
                    <a:pt x="29" y="4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00" name="Freeform 33"/>
            <p:cNvSpPr>
              <a:spLocks/>
            </p:cNvSpPr>
            <p:nvPr/>
          </p:nvSpPr>
          <p:spPr bwMode="auto">
            <a:xfrm>
              <a:off x="2682" y="2754"/>
              <a:ext cx="29" cy="43"/>
            </a:xfrm>
            <a:custGeom>
              <a:avLst/>
              <a:gdLst>
                <a:gd name="T0" fmla="*/ 6 w 29"/>
                <a:gd name="T1" fmla="*/ 1 h 43"/>
                <a:gd name="T2" fmla="*/ 12 w 29"/>
                <a:gd name="T3" fmla="*/ 0 h 43"/>
                <a:gd name="T4" fmla="*/ 6 w 29"/>
                <a:gd name="T5" fmla="*/ 1 h 43"/>
                <a:gd name="T6" fmla="*/ 1 w 29"/>
                <a:gd name="T7" fmla="*/ 8 h 43"/>
                <a:gd name="T8" fmla="*/ 0 w 29"/>
                <a:gd name="T9" fmla="*/ 18 h 43"/>
                <a:gd name="T10" fmla="*/ 0 w 29"/>
                <a:gd name="T11" fmla="*/ 24 h 43"/>
                <a:gd name="T12" fmla="*/ 1 w 29"/>
                <a:gd name="T13" fmla="*/ 34 h 43"/>
                <a:gd name="T14" fmla="*/ 6 w 29"/>
                <a:gd name="T15" fmla="*/ 40 h 43"/>
                <a:gd name="T16" fmla="*/ 12 w 29"/>
                <a:gd name="T17" fmla="*/ 42 h 43"/>
                <a:gd name="T18" fmla="*/ 16 w 29"/>
                <a:gd name="T19" fmla="*/ 42 h 43"/>
                <a:gd name="T20" fmla="*/ 22 w 29"/>
                <a:gd name="T21" fmla="*/ 40 h 43"/>
                <a:gd name="T22" fmla="*/ 26 w 29"/>
                <a:gd name="T23" fmla="*/ 34 h 43"/>
                <a:gd name="T24" fmla="*/ 28 w 29"/>
                <a:gd name="T25" fmla="*/ 24 h 43"/>
                <a:gd name="T26" fmla="*/ 28 w 29"/>
                <a:gd name="T27" fmla="*/ 18 h 43"/>
                <a:gd name="T28" fmla="*/ 26 w 29"/>
                <a:gd name="T29" fmla="*/ 8 h 43"/>
                <a:gd name="T30" fmla="*/ 22 w 29"/>
                <a:gd name="T31" fmla="*/ 1 h 43"/>
                <a:gd name="T32" fmla="*/ 16 w 29"/>
                <a:gd name="T33" fmla="*/ 0 h 43"/>
                <a:gd name="T34" fmla="*/ 12 w 29"/>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3"/>
                <a:gd name="T56" fmla="*/ 29 w 2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3">
                  <a:moveTo>
                    <a:pt x="6" y="1"/>
                  </a:moveTo>
                  <a:lnTo>
                    <a:pt x="12" y="0"/>
                  </a:lnTo>
                  <a:lnTo>
                    <a:pt x="6" y="1"/>
                  </a:lnTo>
                  <a:lnTo>
                    <a:pt x="1" y="8"/>
                  </a:lnTo>
                  <a:lnTo>
                    <a:pt x="0" y="18"/>
                  </a:lnTo>
                  <a:lnTo>
                    <a:pt x="0" y="24"/>
                  </a:lnTo>
                  <a:lnTo>
                    <a:pt x="1" y="34"/>
                  </a:lnTo>
                  <a:lnTo>
                    <a:pt x="6" y="40"/>
                  </a:lnTo>
                  <a:lnTo>
                    <a:pt x="12" y="42"/>
                  </a:lnTo>
                  <a:lnTo>
                    <a:pt x="16" y="42"/>
                  </a:lnTo>
                  <a:lnTo>
                    <a:pt x="22" y="40"/>
                  </a:lnTo>
                  <a:lnTo>
                    <a:pt x="26" y="34"/>
                  </a:lnTo>
                  <a:lnTo>
                    <a:pt x="28" y="24"/>
                  </a:lnTo>
                  <a:lnTo>
                    <a:pt x="28" y="18"/>
                  </a:lnTo>
                  <a:lnTo>
                    <a:pt x="26" y="8"/>
                  </a:lnTo>
                  <a:lnTo>
                    <a:pt x="22" y="1"/>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01" name="Freeform 34"/>
            <p:cNvSpPr>
              <a:spLocks/>
            </p:cNvSpPr>
            <p:nvPr/>
          </p:nvSpPr>
          <p:spPr bwMode="auto">
            <a:xfrm>
              <a:off x="2761" y="2231"/>
              <a:ext cx="27" cy="44"/>
            </a:xfrm>
            <a:custGeom>
              <a:avLst/>
              <a:gdLst>
                <a:gd name="T0" fmla="*/ 24 w 27"/>
                <a:gd name="T1" fmla="*/ 20 h 44"/>
                <a:gd name="T2" fmla="*/ 26 w 27"/>
                <a:gd name="T3" fmla="*/ 15 h 44"/>
                <a:gd name="T4" fmla="*/ 24 w 27"/>
                <a:gd name="T5" fmla="*/ 20 h 44"/>
                <a:gd name="T6" fmla="*/ 20 w 27"/>
                <a:gd name="T7" fmla="*/ 24 h 44"/>
                <a:gd name="T8" fmla="*/ 14 w 27"/>
                <a:gd name="T9" fmla="*/ 27 h 44"/>
                <a:gd name="T10" fmla="*/ 12 w 27"/>
                <a:gd name="T11" fmla="*/ 27 h 44"/>
                <a:gd name="T12" fmla="*/ 6 w 27"/>
                <a:gd name="T13" fmla="*/ 24 h 44"/>
                <a:gd name="T14" fmla="*/ 2 w 27"/>
                <a:gd name="T15" fmla="*/ 20 h 44"/>
                <a:gd name="T16" fmla="*/ 0 w 27"/>
                <a:gd name="T17" fmla="*/ 15 h 44"/>
                <a:gd name="T18" fmla="*/ 0 w 27"/>
                <a:gd name="T19" fmla="*/ 12 h 44"/>
                <a:gd name="T20" fmla="*/ 2 w 27"/>
                <a:gd name="T21" fmla="*/ 6 h 44"/>
                <a:gd name="T22" fmla="*/ 6 w 27"/>
                <a:gd name="T23" fmla="*/ 2 h 44"/>
                <a:gd name="T24" fmla="*/ 12 w 27"/>
                <a:gd name="T25" fmla="*/ 0 h 44"/>
                <a:gd name="T26" fmla="*/ 14 w 27"/>
                <a:gd name="T27" fmla="*/ 0 h 44"/>
                <a:gd name="T28" fmla="*/ 20 w 27"/>
                <a:gd name="T29" fmla="*/ 2 h 44"/>
                <a:gd name="T30" fmla="*/ 24 w 27"/>
                <a:gd name="T31" fmla="*/ 6 h 44"/>
                <a:gd name="T32" fmla="*/ 26 w 27"/>
                <a:gd name="T33" fmla="*/ 15 h 44"/>
                <a:gd name="T34" fmla="*/ 26 w 27"/>
                <a:gd name="T35" fmla="*/ 24 h 44"/>
                <a:gd name="T36" fmla="*/ 24 w 27"/>
                <a:gd name="T37" fmla="*/ 34 h 44"/>
                <a:gd name="T38" fmla="*/ 20 w 27"/>
                <a:gd name="T39" fmla="*/ 40 h 44"/>
                <a:gd name="T40" fmla="*/ 14 w 27"/>
                <a:gd name="T41" fmla="*/ 43 h 44"/>
                <a:gd name="T42" fmla="*/ 10 w 27"/>
                <a:gd name="T43" fmla="*/ 43 h 44"/>
                <a:gd name="T44" fmla="*/ 4 w 27"/>
                <a:gd name="T45" fmla="*/ 40 h 44"/>
                <a:gd name="T46" fmla="*/ 2 w 27"/>
                <a:gd name="T47" fmla="*/ 36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44"/>
                <a:gd name="T74" fmla="*/ 27 w 27"/>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44">
                  <a:moveTo>
                    <a:pt x="24" y="20"/>
                  </a:moveTo>
                  <a:lnTo>
                    <a:pt x="26" y="15"/>
                  </a:lnTo>
                  <a:lnTo>
                    <a:pt x="24" y="20"/>
                  </a:lnTo>
                  <a:lnTo>
                    <a:pt x="20" y="24"/>
                  </a:lnTo>
                  <a:lnTo>
                    <a:pt x="14" y="27"/>
                  </a:lnTo>
                  <a:lnTo>
                    <a:pt x="12" y="27"/>
                  </a:lnTo>
                  <a:lnTo>
                    <a:pt x="6" y="24"/>
                  </a:lnTo>
                  <a:lnTo>
                    <a:pt x="2" y="20"/>
                  </a:lnTo>
                  <a:lnTo>
                    <a:pt x="0" y="15"/>
                  </a:lnTo>
                  <a:lnTo>
                    <a:pt x="0" y="12"/>
                  </a:lnTo>
                  <a:lnTo>
                    <a:pt x="2" y="6"/>
                  </a:lnTo>
                  <a:lnTo>
                    <a:pt x="6" y="2"/>
                  </a:lnTo>
                  <a:lnTo>
                    <a:pt x="12" y="0"/>
                  </a:lnTo>
                  <a:lnTo>
                    <a:pt x="14" y="0"/>
                  </a:lnTo>
                  <a:lnTo>
                    <a:pt x="20" y="2"/>
                  </a:lnTo>
                  <a:lnTo>
                    <a:pt x="24" y="6"/>
                  </a:lnTo>
                  <a:lnTo>
                    <a:pt x="26" y="15"/>
                  </a:lnTo>
                  <a:lnTo>
                    <a:pt x="26" y="24"/>
                  </a:lnTo>
                  <a:lnTo>
                    <a:pt x="24" y="34"/>
                  </a:lnTo>
                  <a:lnTo>
                    <a:pt x="20" y="40"/>
                  </a:lnTo>
                  <a:lnTo>
                    <a:pt x="14" y="43"/>
                  </a:lnTo>
                  <a:lnTo>
                    <a:pt x="10" y="43"/>
                  </a:lnTo>
                  <a:lnTo>
                    <a:pt x="4" y="40"/>
                  </a:lnTo>
                  <a:lnTo>
                    <a:pt x="2" y="3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02" name="Freeform 35"/>
            <p:cNvSpPr>
              <a:spLocks/>
            </p:cNvSpPr>
            <p:nvPr/>
          </p:nvSpPr>
          <p:spPr bwMode="auto">
            <a:xfrm>
              <a:off x="2801" y="2231"/>
              <a:ext cx="29" cy="44"/>
            </a:xfrm>
            <a:custGeom>
              <a:avLst/>
              <a:gdLst>
                <a:gd name="T0" fmla="*/ 6 w 29"/>
                <a:gd name="T1" fmla="*/ 2 h 44"/>
                <a:gd name="T2" fmla="*/ 13 w 29"/>
                <a:gd name="T3" fmla="*/ 0 h 44"/>
                <a:gd name="T4" fmla="*/ 6 w 29"/>
                <a:gd name="T5" fmla="*/ 2 h 44"/>
                <a:gd name="T6" fmla="*/ 2 w 29"/>
                <a:gd name="T7" fmla="*/ 8 h 44"/>
                <a:gd name="T8" fmla="*/ 0 w 29"/>
                <a:gd name="T9" fmla="*/ 19 h 44"/>
                <a:gd name="T10" fmla="*/ 0 w 29"/>
                <a:gd name="T11" fmla="*/ 24 h 44"/>
                <a:gd name="T12" fmla="*/ 2 w 29"/>
                <a:gd name="T13" fmla="*/ 34 h 44"/>
                <a:gd name="T14" fmla="*/ 6 w 29"/>
                <a:gd name="T15" fmla="*/ 40 h 44"/>
                <a:gd name="T16" fmla="*/ 13 w 29"/>
                <a:gd name="T17" fmla="*/ 43 h 44"/>
                <a:gd name="T18" fmla="*/ 17 w 29"/>
                <a:gd name="T19" fmla="*/ 43 h 44"/>
                <a:gd name="T20" fmla="*/ 22 w 29"/>
                <a:gd name="T21" fmla="*/ 40 h 44"/>
                <a:gd name="T22" fmla="*/ 26 w 29"/>
                <a:gd name="T23" fmla="*/ 34 h 44"/>
                <a:gd name="T24" fmla="*/ 28 w 29"/>
                <a:gd name="T25" fmla="*/ 24 h 44"/>
                <a:gd name="T26" fmla="*/ 28 w 29"/>
                <a:gd name="T27" fmla="*/ 19 h 44"/>
                <a:gd name="T28" fmla="*/ 26 w 29"/>
                <a:gd name="T29" fmla="*/ 8 h 44"/>
                <a:gd name="T30" fmla="*/ 22 w 29"/>
                <a:gd name="T31" fmla="*/ 2 h 44"/>
                <a:gd name="T32" fmla="*/ 17 w 29"/>
                <a:gd name="T33" fmla="*/ 0 h 44"/>
                <a:gd name="T34" fmla="*/ 13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6" y="2"/>
                  </a:moveTo>
                  <a:lnTo>
                    <a:pt x="13" y="0"/>
                  </a:lnTo>
                  <a:lnTo>
                    <a:pt x="6" y="2"/>
                  </a:lnTo>
                  <a:lnTo>
                    <a:pt x="2" y="8"/>
                  </a:lnTo>
                  <a:lnTo>
                    <a:pt x="0" y="19"/>
                  </a:lnTo>
                  <a:lnTo>
                    <a:pt x="0" y="24"/>
                  </a:lnTo>
                  <a:lnTo>
                    <a:pt x="2" y="34"/>
                  </a:lnTo>
                  <a:lnTo>
                    <a:pt x="6" y="40"/>
                  </a:lnTo>
                  <a:lnTo>
                    <a:pt x="13" y="43"/>
                  </a:lnTo>
                  <a:lnTo>
                    <a:pt x="17" y="43"/>
                  </a:lnTo>
                  <a:lnTo>
                    <a:pt x="22" y="40"/>
                  </a:lnTo>
                  <a:lnTo>
                    <a:pt x="26" y="34"/>
                  </a:lnTo>
                  <a:lnTo>
                    <a:pt x="28" y="24"/>
                  </a:lnTo>
                  <a:lnTo>
                    <a:pt x="28" y="19"/>
                  </a:lnTo>
                  <a:lnTo>
                    <a:pt x="26" y="8"/>
                  </a:lnTo>
                  <a:lnTo>
                    <a:pt x="22" y="2"/>
                  </a:lnTo>
                  <a:lnTo>
                    <a:pt x="17" y="0"/>
                  </a:lnTo>
                  <a:lnTo>
                    <a:pt x="13"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03" name="Freeform 36"/>
            <p:cNvSpPr>
              <a:spLocks/>
            </p:cNvSpPr>
            <p:nvPr/>
          </p:nvSpPr>
          <p:spPr bwMode="auto">
            <a:xfrm>
              <a:off x="2625" y="1707"/>
              <a:ext cx="27" cy="43"/>
            </a:xfrm>
            <a:custGeom>
              <a:avLst/>
              <a:gdLst>
                <a:gd name="T0" fmla="*/ 25 w 27"/>
                <a:gd name="T1" fmla="*/ 6 h 43"/>
                <a:gd name="T2" fmla="*/ 22 w 27"/>
                <a:gd name="T3" fmla="*/ 2 h 43"/>
                <a:gd name="T4" fmla="*/ 17 w 27"/>
                <a:gd name="T5" fmla="*/ 0 h 43"/>
                <a:gd name="T6" fmla="*/ 13 w 27"/>
                <a:gd name="T7" fmla="*/ 0 h 43"/>
                <a:gd name="T8" fmla="*/ 6 w 27"/>
                <a:gd name="T9" fmla="*/ 2 h 43"/>
                <a:gd name="T10" fmla="*/ 2 w 27"/>
                <a:gd name="T11" fmla="*/ 8 h 43"/>
                <a:gd name="T12" fmla="*/ 0 w 27"/>
                <a:gd name="T13" fmla="*/ 18 h 43"/>
                <a:gd name="T14" fmla="*/ 0 w 27"/>
                <a:gd name="T15" fmla="*/ 29 h 43"/>
                <a:gd name="T16" fmla="*/ 2 w 27"/>
                <a:gd name="T17" fmla="*/ 37 h 43"/>
                <a:gd name="T18" fmla="*/ 6 w 27"/>
                <a:gd name="T19" fmla="*/ 41 h 43"/>
                <a:gd name="T20" fmla="*/ 13 w 27"/>
                <a:gd name="T21" fmla="*/ 42 h 43"/>
                <a:gd name="T22" fmla="*/ 14 w 27"/>
                <a:gd name="T23" fmla="*/ 42 h 43"/>
                <a:gd name="T24" fmla="*/ 21 w 27"/>
                <a:gd name="T25" fmla="*/ 41 h 43"/>
                <a:gd name="T26" fmla="*/ 25 w 27"/>
                <a:gd name="T27" fmla="*/ 37 h 43"/>
                <a:gd name="T28" fmla="*/ 26 w 27"/>
                <a:gd name="T29" fmla="*/ 30 h 43"/>
                <a:gd name="T30" fmla="*/ 26 w 27"/>
                <a:gd name="T31" fmla="*/ 29 h 43"/>
                <a:gd name="T32" fmla="*/ 25 w 27"/>
                <a:gd name="T33" fmla="*/ 22 h 43"/>
                <a:gd name="T34" fmla="*/ 21 w 27"/>
                <a:gd name="T35" fmla="*/ 18 h 43"/>
                <a:gd name="T36" fmla="*/ 14 w 27"/>
                <a:gd name="T37" fmla="*/ 17 h 43"/>
                <a:gd name="T38" fmla="*/ 13 w 27"/>
                <a:gd name="T39" fmla="*/ 17 h 43"/>
                <a:gd name="T40" fmla="*/ 6 w 27"/>
                <a:gd name="T41" fmla="*/ 18 h 43"/>
                <a:gd name="T42" fmla="*/ 2 w 27"/>
                <a:gd name="T43" fmla="*/ 22 h 43"/>
                <a:gd name="T44" fmla="*/ 0 w 27"/>
                <a:gd name="T45" fmla="*/ 29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43"/>
                <a:gd name="T71" fmla="*/ 27 w 27"/>
                <a:gd name="T72" fmla="*/ 43 h 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43">
                  <a:moveTo>
                    <a:pt x="25" y="6"/>
                  </a:moveTo>
                  <a:lnTo>
                    <a:pt x="22" y="2"/>
                  </a:lnTo>
                  <a:lnTo>
                    <a:pt x="17" y="0"/>
                  </a:lnTo>
                  <a:lnTo>
                    <a:pt x="13" y="0"/>
                  </a:lnTo>
                  <a:lnTo>
                    <a:pt x="6" y="2"/>
                  </a:lnTo>
                  <a:lnTo>
                    <a:pt x="2" y="8"/>
                  </a:lnTo>
                  <a:lnTo>
                    <a:pt x="0" y="18"/>
                  </a:lnTo>
                  <a:lnTo>
                    <a:pt x="0" y="29"/>
                  </a:lnTo>
                  <a:lnTo>
                    <a:pt x="2" y="37"/>
                  </a:lnTo>
                  <a:lnTo>
                    <a:pt x="6" y="41"/>
                  </a:lnTo>
                  <a:lnTo>
                    <a:pt x="13" y="42"/>
                  </a:lnTo>
                  <a:lnTo>
                    <a:pt x="14" y="42"/>
                  </a:lnTo>
                  <a:lnTo>
                    <a:pt x="21" y="41"/>
                  </a:lnTo>
                  <a:lnTo>
                    <a:pt x="25" y="37"/>
                  </a:lnTo>
                  <a:lnTo>
                    <a:pt x="26" y="30"/>
                  </a:lnTo>
                  <a:lnTo>
                    <a:pt x="26" y="29"/>
                  </a:lnTo>
                  <a:lnTo>
                    <a:pt x="25" y="22"/>
                  </a:lnTo>
                  <a:lnTo>
                    <a:pt x="21" y="18"/>
                  </a:lnTo>
                  <a:lnTo>
                    <a:pt x="14" y="17"/>
                  </a:lnTo>
                  <a:lnTo>
                    <a:pt x="13" y="17"/>
                  </a:lnTo>
                  <a:lnTo>
                    <a:pt x="6" y="18"/>
                  </a:lnTo>
                  <a:lnTo>
                    <a:pt x="2" y="22"/>
                  </a:lnTo>
                  <a:lnTo>
                    <a:pt x="0" y="29"/>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04" name="Freeform 37"/>
            <p:cNvSpPr>
              <a:spLocks/>
            </p:cNvSpPr>
            <p:nvPr/>
          </p:nvSpPr>
          <p:spPr bwMode="auto">
            <a:xfrm>
              <a:off x="2666" y="1707"/>
              <a:ext cx="29" cy="43"/>
            </a:xfrm>
            <a:custGeom>
              <a:avLst/>
              <a:gdLst>
                <a:gd name="T0" fmla="*/ 6 w 29"/>
                <a:gd name="T1" fmla="*/ 2 h 43"/>
                <a:gd name="T2" fmla="*/ 12 w 29"/>
                <a:gd name="T3" fmla="*/ 0 h 43"/>
                <a:gd name="T4" fmla="*/ 6 w 29"/>
                <a:gd name="T5" fmla="*/ 2 h 43"/>
                <a:gd name="T6" fmla="*/ 2 w 29"/>
                <a:gd name="T7" fmla="*/ 8 h 43"/>
                <a:gd name="T8" fmla="*/ 0 w 29"/>
                <a:gd name="T9" fmla="*/ 18 h 43"/>
                <a:gd name="T10" fmla="*/ 0 w 29"/>
                <a:gd name="T11" fmla="*/ 25 h 43"/>
                <a:gd name="T12" fmla="*/ 2 w 29"/>
                <a:gd name="T13" fmla="*/ 34 h 43"/>
                <a:gd name="T14" fmla="*/ 6 w 29"/>
                <a:gd name="T15" fmla="*/ 41 h 43"/>
                <a:gd name="T16" fmla="*/ 12 w 29"/>
                <a:gd name="T17" fmla="*/ 42 h 43"/>
                <a:gd name="T18" fmla="*/ 16 w 29"/>
                <a:gd name="T19" fmla="*/ 42 h 43"/>
                <a:gd name="T20" fmla="*/ 22 w 29"/>
                <a:gd name="T21" fmla="*/ 41 h 43"/>
                <a:gd name="T22" fmla="*/ 26 w 29"/>
                <a:gd name="T23" fmla="*/ 34 h 43"/>
                <a:gd name="T24" fmla="*/ 28 w 29"/>
                <a:gd name="T25" fmla="*/ 25 h 43"/>
                <a:gd name="T26" fmla="*/ 28 w 29"/>
                <a:gd name="T27" fmla="*/ 18 h 43"/>
                <a:gd name="T28" fmla="*/ 26 w 29"/>
                <a:gd name="T29" fmla="*/ 8 h 43"/>
                <a:gd name="T30" fmla="*/ 22 w 29"/>
                <a:gd name="T31" fmla="*/ 2 h 43"/>
                <a:gd name="T32" fmla="*/ 16 w 29"/>
                <a:gd name="T33" fmla="*/ 0 h 43"/>
                <a:gd name="T34" fmla="*/ 12 w 29"/>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3"/>
                <a:gd name="T56" fmla="*/ 29 w 2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3">
                  <a:moveTo>
                    <a:pt x="6" y="2"/>
                  </a:moveTo>
                  <a:lnTo>
                    <a:pt x="12" y="0"/>
                  </a:lnTo>
                  <a:lnTo>
                    <a:pt x="6" y="2"/>
                  </a:lnTo>
                  <a:lnTo>
                    <a:pt x="2" y="8"/>
                  </a:lnTo>
                  <a:lnTo>
                    <a:pt x="0" y="18"/>
                  </a:lnTo>
                  <a:lnTo>
                    <a:pt x="0" y="25"/>
                  </a:lnTo>
                  <a:lnTo>
                    <a:pt x="2" y="34"/>
                  </a:lnTo>
                  <a:lnTo>
                    <a:pt x="6" y="41"/>
                  </a:lnTo>
                  <a:lnTo>
                    <a:pt x="12" y="42"/>
                  </a:lnTo>
                  <a:lnTo>
                    <a:pt x="16" y="42"/>
                  </a:lnTo>
                  <a:lnTo>
                    <a:pt x="22" y="41"/>
                  </a:lnTo>
                  <a:lnTo>
                    <a:pt x="26" y="34"/>
                  </a:lnTo>
                  <a:lnTo>
                    <a:pt x="28" y="25"/>
                  </a:lnTo>
                  <a:lnTo>
                    <a:pt x="28" y="18"/>
                  </a:lnTo>
                  <a:lnTo>
                    <a:pt x="26" y="8"/>
                  </a:lnTo>
                  <a:lnTo>
                    <a:pt x="22"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05" name="Line 38"/>
            <p:cNvSpPr>
              <a:spLocks noChangeShapeType="1"/>
            </p:cNvSpPr>
            <p:nvPr/>
          </p:nvSpPr>
          <p:spPr bwMode="auto">
            <a:xfrm flipH="1">
              <a:off x="2243" y="1321"/>
              <a:ext cx="2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06" name="Freeform 39"/>
            <p:cNvSpPr>
              <a:spLocks/>
            </p:cNvSpPr>
            <p:nvPr/>
          </p:nvSpPr>
          <p:spPr bwMode="auto">
            <a:xfrm>
              <a:off x="2239" y="1321"/>
              <a:ext cx="30" cy="44"/>
            </a:xfrm>
            <a:custGeom>
              <a:avLst/>
              <a:gdLst>
                <a:gd name="T0" fmla="*/ 26 w 30"/>
                <a:gd name="T1" fmla="*/ 0 h 44"/>
                <a:gd name="T2" fmla="*/ 14 w 30"/>
                <a:gd name="T3" fmla="*/ 16 h 44"/>
                <a:gd name="T4" fmla="*/ 20 w 30"/>
                <a:gd name="T5" fmla="*/ 16 h 44"/>
                <a:gd name="T6" fmla="*/ 24 w 30"/>
                <a:gd name="T7" fmla="*/ 18 h 44"/>
                <a:gd name="T8" fmla="*/ 26 w 30"/>
                <a:gd name="T9" fmla="*/ 20 h 44"/>
                <a:gd name="T10" fmla="*/ 29 w 30"/>
                <a:gd name="T11" fmla="*/ 26 h 44"/>
                <a:gd name="T12" fmla="*/ 29 w 30"/>
                <a:gd name="T13" fmla="*/ 30 h 44"/>
                <a:gd name="T14" fmla="*/ 26 w 30"/>
                <a:gd name="T15" fmla="*/ 37 h 44"/>
                <a:gd name="T16" fmla="*/ 22 w 30"/>
                <a:gd name="T17" fmla="*/ 41 h 44"/>
                <a:gd name="T18" fmla="*/ 16 w 30"/>
                <a:gd name="T19" fmla="*/ 43 h 44"/>
                <a:gd name="T20" fmla="*/ 10 w 30"/>
                <a:gd name="T21" fmla="*/ 43 h 44"/>
                <a:gd name="T22" fmla="*/ 4 w 30"/>
                <a:gd name="T23" fmla="*/ 41 h 44"/>
                <a:gd name="T24" fmla="*/ 2 w 30"/>
                <a:gd name="T25" fmla="*/ 39 h 44"/>
                <a:gd name="T26" fmla="*/ 0 w 30"/>
                <a:gd name="T27" fmla="*/ 34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4"/>
                <a:gd name="T44" fmla="*/ 30 w 3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4">
                  <a:moveTo>
                    <a:pt x="26" y="0"/>
                  </a:moveTo>
                  <a:lnTo>
                    <a:pt x="14" y="16"/>
                  </a:lnTo>
                  <a:lnTo>
                    <a:pt x="20" y="16"/>
                  </a:lnTo>
                  <a:lnTo>
                    <a:pt x="24" y="18"/>
                  </a:lnTo>
                  <a:lnTo>
                    <a:pt x="26" y="20"/>
                  </a:lnTo>
                  <a:lnTo>
                    <a:pt x="29" y="26"/>
                  </a:lnTo>
                  <a:lnTo>
                    <a:pt x="29" y="30"/>
                  </a:lnTo>
                  <a:lnTo>
                    <a:pt x="26" y="37"/>
                  </a:lnTo>
                  <a:lnTo>
                    <a:pt x="22" y="41"/>
                  </a:lnTo>
                  <a:lnTo>
                    <a:pt x="16" y="43"/>
                  </a:lnTo>
                  <a:lnTo>
                    <a:pt x="10" y="43"/>
                  </a:lnTo>
                  <a:lnTo>
                    <a:pt x="4" y="41"/>
                  </a:lnTo>
                  <a:lnTo>
                    <a:pt x="2" y="39"/>
                  </a:lnTo>
                  <a:lnTo>
                    <a:pt x="0" y="3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07" name="Freeform 40"/>
            <p:cNvSpPr>
              <a:spLocks/>
            </p:cNvSpPr>
            <p:nvPr/>
          </p:nvSpPr>
          <p:spPr bwMode="auto">
            <a:xfrm>
              <a:off x="2279" y="1321"/>
              <a:ext cx="30" cy="44"/>
            </a:xfrm>
            <a:custGeom>
              <a:avLst/>
              <a:gdLst>
                <a:gd name="T0" fmla="*/ 6 w 30"/>
                <a:gd name="T1" fmla="*/ 2 h 44"/>
                <a:gd name="T2" fmla="*/ 13 w 30"/>
                <a:gd name="T3" fmla="*/ 0 h 44"/>
                <a:gd name="T4" fmla="*/ 6 w 30"/>
                <a:gd name="T5" fmla="*/ 2 h 44"/>
                <a:gd name="T6" fmla="*/ 2 w 30"/>
                <a:gd name="T7" fmla="*/ 8 h 44"/>
                <a:gd name="T8" fmla="*/ 0 w 30"/>
                <a:gd name="T9" fmla="*/ 18 h 44"/>
                <a:gd name="T10" fmla="*/ 0 w 30"/>
                <a:gd name="T11" fmla="*/ 24 h 44"/>
                <a:gd name="T12" fmla="*/ 2 w 30"/>
                <a:gd name="T13" fmla="*/ 34 h 44"/>
                <a:gd name="T14" fmla="*/ 6 w 30"/>
                <a:gd name="T15" fmla="*/ 41 h 44"/>
                <a:gd name="T16" fmla="*/ 13 w 30"/>
                <a:gd name="T17" fmla="*/ 43 h 44"/>
                <a:gd name="T18" fmla="*/ 17 w 30"/>
                <a:gd name="T19" fmla="*/ 43 h 44"/>
                <a:gd name="T20" fmla="*/ 23 w 30"/>
                <a:gd name="T21" fmla="*/ 41 h 44"/>
                <a:gd name="T22" fmla="*/ 26 w 30"/>
                <a:gd name="T23" fmla="*/ 34 h 44"/>
                <a:gd name="T24" fmla="*/ 29 w 30"/>
                <a:gd name="T25" fmla="*/ 24 h 44"/>
                <a:gd name="T26" fmla="*/ 29 w 30"/>
                <a:gd name="T27" fmla="*/ 18 h 44"/>
                <a:gd name="T28" fmla="*/ 26 w 30"/>
                <a:gd name="T29" fmla="*/ 8 h 44"/>
                <a:gd name="T30" fmla="*/ 23 w 30"/>
                <a:gd name="T31" fmla="*/ 2 h 44"/>
                <a:gd name="T32" fmla="*/ 17 w 30"/>
                <a:gd name="T33" fmla="*/ 0 h 44"/>
                <a:gd name="T34" fmla="*/ 13 w 3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4"/>
                <a:gd name="T56" fmla="*/ 30 w 3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4">
                  <a:moveTo>
                    <a:pt x="6" y="2"/>
                  </a:moveTo>
                  <a:lnTo>
                    <a:pt x="13" y="0"/>
                  </a:lnTo>
                  <a:lnTo>
                    <a:pt x="6" y="2"/>
                  </a:lnTo>
                  <a:lnTo>
                    <a:pt x="2" y="8"/>
                  </a:lnTo>
                  <a:lnTo>
                    <a:pt x="0" y="18"/>
                  </a:lnTo>
                  <a:lnTo>
                    <a:pt x="0" y="24"/>
                  </a:lnTo>
                  <a:lnTo>
                    <a:pt x="2" y="34"/>
                  </a:lnTo>
                  <a:lnTo>
                    <a:pt x="6" y="41"/>
                  </a:lnTo>
                  <a:lnTo>
                    <a:pt x="13" y="43"/>
                  </a:lnTo>
                  <a:lnTo>
                    <a:pt x="17" y="43"/>
                  </a:lnTo>
                  <a:lnTo>
                    <a:pt x="23" y="41"/>
                  </a:lnTo>
                  <a:lnTo>
                    <a:pt x="26" y="34"/>
                  </a:lnTo>
                  <a:lnTo>
                    <a:pt x="29" y="24"/>
                  </a:lnTo>
                  <a:lnTo>
                    <a:pt x="29" y="18"/>
                  </a:lnTo>
                  <a:lnTo>
                    <a:pt x="26" y="8"/>
                  </a:lnTo>
                  <a:lnTo>
                    <a:pt x="23" y="2"/>
                  </a:lnTo>
                  <a:lnTo>
                    <a:pt x="17" y="0"/>
                  </a:lnTo>
                  <a:lnTo>
                    <a:pt x="13"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08" name="Freeform 41"/>
            <p:cNvSpPr>
              <a:spLocks/>
            </p:cNvSpPr>
            <p:nvPr/>
          </p:nvSpPr>
          <p:spPr bwMode="auto">
            <a:xfrm>
              <a:off x="760" y="1268"/>
              <a:ext cx="1972" cy="1902"/>
            </a:xfrm>
            <a:custGeom>
              <a:avLst/>
              <a:gdLst>
                <a:gd name="T0" fmla="*/ 1967 w 1972"/>
                <a:gd name="T1" fmla="*/ 903 h 1902"/>
                <a:gd name="T2" fmla="*/ 1957 w 1972"/>
                <a:gd name="T3" fmla="*/ 820 h 1902"/>
                <a:gd name="T4" fmla="*/ 1939 w 1972"/>
                <a:gd name="T5" fmla="*/ 738 h 1902"/>
                <a:gd name="T6" fmla="*/ 1915 w 1972"/>
                <a:gd name="T7" fmla="*/ 657 h 1902"/>
                <a:gd name="T8" fmla="*/ 1884 w 1972"/>
                <a:gd name="T9" fmla="*/ 580 h 1902"/>
                <a:gd name="T10" fmla="*/ 1846 w 1972"/>
                <a:gd name="T11" fmla="*/ 505 h 1902"/>
                <a:gd name="T12" fmla="*/ 1802 w 1972"/>
                <a:gd name="T13" fmla="*/ 434 h 1902"/>
                <a:gd name="T14" fmla="*/ 1753 w 1972"/>
                <a:gd name="T15" fmla="*/ 367 h 1902"/>
                <a:gd name="T16" fmla="*/ 1698 w 1972"/>
                <a:gd name="T17" fmla="*/ 304 h 1902"/>
                <a:gd name="T18" fmla="*/ 1637 w 1972"/>
                <a:gd name="T19" fmla="*/ 246 h 1902"/>
                <a:gd name="T20" fmla="*/ 1572 w 1972"/>
                <a:gd name="T21" fmla="*/ 193 h 1902"/>
                <a:gd name="T22" fmla="*/ 1502 w 1972"/>
                <a:gd name="T23" fmla="*/ 147 h 1902"/>
                <a:gd name="T24" fmla="*/ 1429 w 1972"/>
                <a:gd name="T25" fmla="*/ 106 h 1902"/>
                <a:gd name="T26" fmla="*/ 1352 w 1972"/>
                <a:gd name="T27" fmla="*/ 71 h 1902"/>
                <a:gd name="T28" fmla="*/ 1274 w 1972"/>
                <a:gd name="T29" fmla="*/ 43 h 1902"/>
                <a:gd name="T30" fmla="*/ 1193 w 1972"/>
                <a:gd name="T31" fmla="*/ 23 h 1902"/>
                <a:gd name="T32" fmla="*/ 1111 w 1972"/>
                <a:gd name="T33" fmla="*/ 8 h 1902"/>
                <a:gd name="T34" fmla="*/ 1027 w 1972"/>
                <a:gd name="T35" fmla="*/ 1 h 1902"/>
                <a:gd name="T36" fmla="*/ 943 w 1972"/>
                <a:gd name="T37" fmla="*/ 1 h 1902"/>
                <a:gd name="T38" fmla="*/ 860 w 1972"/>
                <a:gd name="T39" fmla="*/ 8 h 1902"/>
                <a:gd name="T40" fmla="*/ 777 w 1972"/>
                <a:gd name="T41" fmla="*/ 23 h 1902"/>
                <a:gd name="T42" fmla="*/ 696 w 1972"/>
                <a:gd name="T43" fmla="*/ 43 h 1902"/>
                <a:gd name="T44" fmla="*/ 618 w 1972"/>
                <a:gd name="T45" fmla="*/ 71 h 1902"/>
                <a:gd name="T46" fmla="*/ 541 w 1972"/>
                <a:gd name="T47" fmla="*/ 106 h 1902"/>
                <a:gd name="T48" fmla="*/ 468 w 1972"/>
                <a:gd name="T49" fmla="*/ 147 h 1902"/>
                <a:gd name="T50" fmla="*/ 399 w 1972"/>
                <a:gd name="T51" fmla="*/ 193 h 1902"/>
                <a:gd name="T52" fmla="*/ 334 w 1972"/>
                <a:gd name="T53" fmla="*/ 246 h 1902"/>
                <a:gd name="T54" fmla="*/ 273 w 1972"/>
                <a:gd name="T55" fmla="*/ 304 h 1902"/>
                <a:gd name="T56" fmla="*/ 218 w 1972"/>
                <a:gd name="T57" fmla="*/ 367 h 1902"/>
                <a:gd name="T58" fmla="*/ 168 w 1972"/>
                <a:gd name="T59" fmla="*/ 434 h 1902"/>
                <a:gd name="T60" fmla="*/ 124 w 1972"/>
                <a:gd name="T61" fmla="*/ 505 h 1902"/>
                <a:gd name="T62" fmla="*/ 87 w 1972"/>
                <a:gd name="T63" fmla="*/ 580 h 1902"/>
                <a:gd name="T64" fmla="*/ 56 w 1972"/>
                <a:gd name="T65" fmla="*/ 657 h 1902"/>
                <a:gd name="T66" fmla="*/ 31 w 1972"/>
                <a:gd name="T67" fmla="*/ 738 h 1902"/>
                <a:gd name="T68" fmla="*/ 13 w 1972"/>
                <a:gd name="T69" fmla="*/ 820 h 1902"/>
                <a:gd name="T70" fmla="*/ 3 w 1972"/>
                <a:gd name="T71" fmla="*/ 903 h 1902"/>
                <a:gd name="T72" fmla="*/ 0 w 1972"/>
                <a:gd name="T73" fmla="*/ 986 h 1902"/>
                <a:gd name="T74" fmla="*/ 3 w 1972"/>
                <a:gd name="T75" fmla="*/ 1070 h 1902"/>
                <a:gd name="T76" fmla="*/ 13 w 1972"/>
                <a:gd name="T77" fmla="*/ 1153 h 1902"/>
                <a:gd name="T78" fmla="*/ 31 w 1972"/>
                <a:gd name="T79" fmla="*/ 1235 h 1902"/>
                <a:gd name="T80" fmla="*/ 56 w 1972"/>
                <a:gd name="T81" fmla="*/ 1315 h 1902"/>
                <a:gd name="T82" fmla="*/ 87 w 1972"/>
                <a:gd name="T83" fmla="*/ 1392 h 1902"/>
                <a:gd name="T84" fmla="*/ 124 w 1972"/>
                <a:gd name="T85" fmla="*/ 1467 h 1902"/>
                <a:gd name="T86" fmla="*/ 168 w 1972"/>
                <a:gd name="T87" fmla="*/ 1538 h 1902"/>
                <a:gd name="T88" fmla="*/ 218 w 1972"/>
                <a:gd name="T89" fmla="*/ 1606 h 1902"/>
                <a:gd name="T90" fmla="*/ 273 w 1972"/>
                <a:gd name="T91" fmla="*/ 1668 h 1902"/>
                <a:gd name="T92" fmla="*/ 334 w 1972"/>
                <a:gd name="T93" fmla="*/ 1727 h 1902"/>
                <a:gd name="T94" fmla="*/ 399 w 1972"/>
                <a:gd name="T95" fmla="*/ 1779 h 1902"/>
                <a:gd name="T96" fmla="*/ 468 w 1972"/>
                <a:gd name="T97" fmla="*/ 1826 h 1902"/>
                <a:gd name="T98" fmla="*/ 541 w 1972"/>
                <a:gd name="T99" fmla="*/ 1867 h 1902"/>
                <a:gd name="T100" fmla="*/ 618 w 1972"/>
                <a:gd name="T101" fmla="*/ 1901 h 19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2"/>
                <a:gd name="T154" fmla="*/ 0 h 1902"/>
                <a:gd name="T155" fmla="*/ 1972 w 1972"/>
                <a:gd name="T156" fmla="*/ 1902 h 19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2" h="1902">
                  <a:moveTo>
                    <a:pt x="1971" y="945"/>
                  </a:moveTo>
                  <a:lnTo>
                    <a:pt x="1967" y="903"/>
                  </a:lnTo>
                  <a:lnTo>
                    <a:pt x="1963" y="861"/>
                  </a:lnTo>
                  <a:lnTo>
                    <a:pt x="1957" y="820"/>
                  </a:lnTo>
                  <a:lnTo>
                    <a:pt x="1949" y="778"/>
                  </a:lnTo>
                  <a:lnTo>
                    <a:pt x="1939" y="738"/>
                  </a:lnTo>
                  <a:lnTo>
                    <a:pt x="1928" y="697"/>
                  </a:lnTo>
                  <a:lnTo>
                    <a:pt x="1915" y="657"/>
                  </a:lnTo>
                  <a:lnTo>
                    <a:pt x="1900" y="619"/>
                  </a:lnTo>
                  <a:lnTo>
                    <a:pt x="1884" y="580"/>
                  </a:lnTo>
                  <a:lnTo>
                    <a:pt x="1866" y="542"/>
                  </a:lnTo>
                  <a:lnTo>
                    <a:pt x="1846" y="505"/>
                  </a:lnTo>
                  <a:lnTo>
                    <a:pt x="1825" y="469"/>
                  </a:lnTo>
                  <a:lnTo>
                    <a:pt x="1802" y="434"/>
                  </a:lnTo>
                  <a:lnTo>
                    <a:pt x="1778" y="400"/>
                  </a:lnTo>
                  <a:lnTo>
                    <a:pt x="1753" y="367"/>
                  </a:lnTo>
                  <a:lnTo>
                    <a:pt x="1726" y="335"/>
                  </a:lnTo>
                  <a:lnTo>
                    <a:pt x="1698" y="304"/>
                  </a:lnTo>
                  <a:lnTo>
                    <a:pt x="1668" y="275"/>
                  </a:lnTo>
                  <a:lnTo>
                    <a:pt x="1637" y="246"/>
                  </a:lnTo>
                  <a:lnTo>
                    <a:pt x="1605" y="220"/>
                  </a:lnTo>
                  <a:lnTo>
                    <a:pt x="1572" y="193"/>
                  </a:lnTo>
                  <a:lnTo>
                    <a:pt x="1537" y="169"/>
                  </a:lnTo>
                  <a:lnTo>
                    <a:pt x="1502" y="147"/>
                  </a:lnTo>
                  <a:lnTo>
                    <a:pt x="1466" y="125"/>
                  </a:lnTo>
                  <a:lnTo>
                    <a:pt x="1429" y="106"/>
                  </a:lnTo>
                  <a:lnTo>
                    <a:pt x="1391" y="87"/>
                  </a:lnTo>
                  <a:lnTo>
                    <a:pt x="1352" y="71"/>
                  </a:lnTo>
                  <a:lnTo>
                    <a:pt x="1314" y="57"/>
                  </a:lnTo>
                  <a:lnTo>
                    <a:pt x="1274" y="43"/>
                  </a:lnTo>
                  <a:lnTo>
                    <a:pt x="1234" y="32"/>
                  </a:lnTo>
                  <a:lnTo>
                    <a:pt x="1193" y="23"/>
                  </a:lnTo>
                  <a:lnTo>
                    <a:pt x="1152" y="15"/>
                  </a:lnTo>
                  <a:lnTo>
                    <a:pt x="1111" y="8"/>
                  </a:lnTo>
                  <a:lnTo>
                    <a:pt x="1068" y="3"/>
                  </a:lnTo>
                  <a:lnTo>
                    <a:pt x="1027" y="1"/>
                  </a:lnTo>
                  <a:lnTo>
                    <a:pt x="985" y="0"/>
                  </a:lnTo>
                  <a:lnTo>
                    <a:pt x="943" y="1"/>
                  </a:lnTo>
                  <a:lnTo>
                    <a:pt x="902" y="3"/>
                  </a:lnTo>
                  <a:lnTo>
                    <a:pt x="860" y="8"/>
                  </a:lnTo>
                  <a:lnTo>
                    <a:pt x="818" y="15"/>
                  </a:lnTo>
                  <a:lnTo>
                    <a:pt x="777" y="23"/>
                  </a:lnTo>
                  <a:lnTo>
                    <a:pt x="737" y="32"/>
                  </a:lnTo>
                  <a:lnTo>
                    <a:pt x="696" y="43"/>
                  </a:lnTo>
                  <a:lnTo>
                    <a:pt x="657" y="57"/>
                  </a:lnTo>
                  <a:lnTo>
                    <a:pt x="618" y="71"/>
                  </a:lnTo>
                  <a:lnTo>
                    <a:pt x="579" y="87"/>
                  </a:lnTo>
                  <a:lnTo>
                    <a:pt x="541" y="106"/>
                  </a:lnTo>
                  <a:lnTo>
                    <a:pt x="505" y="125"/>
                  </a:lnTo>
                  <a:lnTo>
                    <a:pt x="468" y="147"/>
                  </a:lnTo>
                  <a:lnTo>
                    <a:pt x="433" y="169"/>
                  </a:lnTo>
                  <a:lnTo>
                    <a:pt x="399" y="193"/>
                  </a:lnTo>
                  <a:lnTo>
                    <a:pt x="365" y="220"/>
                  </a:lnTo>
                  <a:lnTo>
                    <a:pt x="334" y="246"/>
                  </a:lnTo>
                  <a:lnTo>
                    <a:pt x="303" y="275"/>
                  </a:lnTo>
                  <a:lnTo>
                    <a:pt x="273" y="304"/>
                  </a:lnTo>
                  <a:lnTo>
                    <a:pt x="244" y="335"/>
                  </a:lnTo>
                  <a:lnTo>
                    <a:pt x="218" y="367"/>
                  </a:lnTo>
                  <a:lnTo>
                    <a:pt x="192" y="400"/>
                  </a:lnTo>
                  <a:lnTo>
                    <a:pt x="168" y="434"/>
                  </a:lnTo>
                  <a:lnTo>
                    <a:pt x="145" y="469"/>
                  </a:lnTo>
                  <a:lnTo>
                    <a:pt x="124" y="505"/>
                  </a:lnTo>
                  <a:lnTo>
                    <a:pt x="104" y="542"/>
                  </a:lnTo>
                  <a:lnTo>
                    <a:pt x="87" y="580"/>
                  </a:lnTo>
                  <a:lnTo>
                    <a:pt x="70" y="619"/>
                  </a:lnTo>
                  <a:lnTo>
                    <a:pt x="56" y="657"/>
                  </a:lnTo>
                  <a:lnTo>
                    <a:pt x="43" y="697"/>
                  </a:lnTo>
                  <a:lnTo>
                    <a:pt x="31" y="738"/>
                  </a:lnTo>
                  <a:lnTo>
                    <a:pt x="21" y="778"/>
                  </a:lnTo>
                  <a:lnTo>
                    <a:pt x="13" y="820"/>
                  </a:lnTo>
                  <a:lnTo>
                    <a:pt x="7" y="861"/>
                  </a:lnTo>
                  <a:lnTo>
                    <a:pt x="3" y="903"/>
                  </a:lnTo>
                  <a:lnTo>
                    <a:pt x="0" y="945"/>
                  </a:lnTo>
                  <a:lnTo>
                    <a:pt x="0" y="986"/>
                  </a:lnTo>
                  <a:lnTo>
                    <a:pt x="0" y="1028"/>
                  </a:lnTo>
                  <a:lnTo>
                    <a:pt x="3" y="1070"/>
                  </a:lnTo>
                  <a:lnTo>
                    <a:pt x="7" y="1111"/>
                  </a:lnTo>
                  <a:lnTo>
                    <a:pt x="13" y="1153"/>
                  </a:lnTo>
                  <a:lnTo>
                    <a:pt x="21" y="1194"/>
                  </a:lnTo>
                  <a:lnTo>
                    <a:pt x="31" y="1235"/>
                  </a:lnTo>
                  <a:lnTo>
                    <a:pt x="43" y="1275"/>
                  </a:lnTo>
                  <a:lnTo>
                    <a:pt x="56" y="1315"/>
                  </a:lnTo>
                  <a:lnTo>
                    <a:pt x="70" y="1354"/>
                  </a:lnTo>
                  <a:lnTo>
                    <a:pt x="87" y="1392"/>
                  </a:lnTo>
                  <a:lnTo>
                    <a:pt x="104" y="1430"/>
                  </a:lnTo>
                  <a:lnTo>
                    <a:pt x="124" y="1467"/>
                  </a:lnTo>
                  <a:lnTo>
                    <a:pt x="145" y="1503"/>
                  </a:lnTo>
                  <a:lnTo>
                    <a:pt x="168" y="1538"/>
                  </a:lnTo>
                  <a:lnTo>
                    <a:pt x="192" y="1572"/>
                  </a:lnTo>
                  <a:lnTo>
                    <a:pt x="218" y="1606"/>
                  </a:lnTo>
                  <a:lnTo>
                    <a:pt x="244" y="1637"/>
                  </a:lnTo>
                  <a:lnTo>
                    <a:pt x="273" y="1668"/>
                  </a:lnTo>
                  <a:lnTo>
                    <a:pt x="303" y="1698"/>
                  </a:lnTo>
                  <a:lnTo>
                    <a:pt x="334" y="1727"/>
                  </a:lnTo>
                  <a:lnTo>
                    <a:pt x="365" y="1753"/>
                  </a:lnTo>
                  <a:lnTo>
                    <a:pt x="399" y="1779"/>
                  </a:lnTo>
                  <a:lnTo>
                    <a:pt x="433" y="1803"/>
                  </a:lnTo>
                  <a:lnTo>
                    <a:pt x="468" y="1826"/>
                  </a:lnTo>
                  <a:lnTo>
                    <a:pt x="505" y="1847"/>
                  </a:lnTo>
                  <a:lnTo>
                    <a:pt x="541" y="1867"/>
                  </a:lnTo>
                  <a:lnTo>
                    <a:pt x="579" y="1885"/>
                  </a:lnTo>
                  <a:lnTo>
                    <a:pt x="618" y="1901"/>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09" name="Line 42"/>
            <p:cNvSpPr>
              <a:spLocks noChangeShapeType="1"/>
            </p:cNvSpPr>
            <p:nvPr/>
          </p:nvSpPr>
          <p:spPr bwMode="auto">
            <a:xfrm>
              <a:off x="2731" y="2213"/>
              <a:ext cx="0" cy="4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10" name="Freeform 43"/>
            <p:cNvSpPr>
              <a:spLocks/>
            </p:cNvSpPr>
            <p:nvPr/>
          </p:nvSpPr>
          <p:spPr bwMode="auto">
            <a:xfrm>
              <a:off x="1378" y="2254"/>
              <a:ext cx="1354" cy="987"/>
            </a:xfrm>
            <a:custGeom>
              <a:avLst/>
              <a:gdLst>
                <a:gd name="T0" fmla="*/ 0 w 1354"/>
                <a:gd name="T1" fmla="*/ 915 h 987"/>
                <a:gd name="T2" fmla="*/ 39 w 1354"/>
                <a:gd name="T3" fmla="*/ 930 h 987"/>
                <a:gd name="T4" fmla="*/ 78 w 1354"/>
                <a:gd name="T5" fmla="*/ 943 h 987"/>
                <a:gd name="T6" fmla="*/ 119 w 1354"/>
                <a:gd name="T7" fmla="*/ 955 h 987"/>
                <a:gd name="T8" fmla="*/ 159 w 1354"/>
                <a:gd name="T9" fmla="*/ 964 h 987"/>
                <a:gd name="T10" fmla="*/ 200 w 1354"/>
                <a:gd name="T11" fmla="*/ 972 h 987"/>
                <a:gd name="T12" fmla="*/ 242 w 1354"/>
                <a:gd name="T13" fmla="*/ 979 h 987"/>
                <a:gd name="T14" fmla="*/ 284 w 1354"/>
                <a:gd name="T15" fmla="*/ 983 h 987"/>
                <a:gd name="T16" fmla="*/ 325 w 1354"/>
                <a:gd name="T17" fmla="*/ 985 h 987"/>
                <a:gd name="T18" fmla="*/ 367 w 1354"/>
                <a:gd name="T19" fmla="*/ 986 h 987"/>
                <a:gd name="T20" fmla="*/ 409 w 1354"/>
                <a:gd name="T21" fmla="*/ 985 h 987"/>
                <a:gd name="T22" fmla="*/ 450 w 1354"/>
                <a:gd name="T23" fmla="*/ 983 h 987"/>
                <a:gd name="T24" fmla="*/ 493 w 1354"/>
                <a:gd name="T25" fmla="*/ 979 h 987"/>
                <a:gd name="T26" fmla="*/ 534 w 1354"/>
                <a:gd name="T27" fmla="*/ 972 h 987"/>
                <a:gd name="T28" fmla="*/ 575 w 1354"/>
                <a:gd name="T29" fmla="*/ 964 h 987"/>
                <a:gd name="T30" fmla="*/ 616 w 1354"/>
                <a:gd name="T31" fmla="*/ 955 h 987"/>
                <a:gd name="T32" fmla="*/ 656 w 1354"/>
                <a:gd name="T33" fmla="*/ 943 h 987"/>
                <a:gd name="T34" fmla="*/ 696 w 1354"/>
                <a:gd name="T35" fmla="*/ 930 h 987"/>
                <a:gd name="T36" fmla="*/ 734 w 1354"/>
                <a:gd name="T37" fmla="*/ 915 h 987"/>
                <a:gd name="T38" fmla="*/ 773 w 1354"/>
                <a:gd name="T39" fmla="*/ 899 h 987"/>
                <a:gd name="T40" fmla="*/ 811 w 1354"/>
                <a:gd name="T41" fmla="*/ 881 h 987"/>
                <a:gd name="T42" fmla="*/ 848 w 1354"/>
                <a:gd name="T43" fmla="*/ 861 h 987"/>
                <a:gd name="T44" fmla="*/ 884 w 1354"/>
                <a:gd name="T45" fmla="*/ 840 h 987"/>
                <a:gd name="T46" fmla="*/ 919 w 1354"/>
                <a:gd name="T47" fmla="*/ 817 h 987"/>
                <a:gd name="T48" fmla="*/ 954 w 1354"/>
                <a:gd name="T49" fmla="*/ 793 h 987"/>
                <a:gd name="T50" fmla="*/ 987 w 1354"/>
                <a:gd name="T51" fmla="*/ 767 h 987"/>
                <a:gd name="T52" fmla="*/ 1019 w 1354"/>
                <a:gd name="T53" fmla="*/ 741 h 987"/>
                <a:gd name="T54" fmla="*/ 1050 w 1354"/>
                <a:gd name="T55" fmla="*/ 712 h 987"/>
                <a:gd name="T56" fmla="*/ 1080 w 1354"/>
                <a:gd name="T57" fmla="*/ 682 h 987"/>
                <a:gd name="T58" fmla="*/ 1108 w 1354"/>
                <a:gd name="T59" fmla="*/ 651 h 987"/>
                <a:gd name="T60" fmla="*/ 1135 w 1354"/>
                <a:gd name="T61" fmla="*/ 620 h 987"/>
                <a:gd name="T62" fmla="*/ 1160 w 1354"/>
                <a:gd name="T63" fmla="*/ 586 h 987"/>
                <a:gd name="T64" fmla="*/ 1184 w 1354"/>
                <a:gd name="T65" fmla="*/ 552 h 987"/>
                <a:gd name="T66" fmla="*/ 1207 w 1354"/>
                <a:gd name="T67" fmla="*/ 517 h 987"/>
                <a:gd name="T68" fmla="*/ 1228 w 1354"/>
                <a:gd name="T69" fmla="*/ 481 h 987"/>
                <a:gd name="T70" fmla="*/ 1248 w 1354"/>
                <a:gd name="T71" fmla="*/ 444 h 987"/>
                <a:gd name="T72" fmla="*/ 1266 w 1354"/>
                <a:gd name="T73" fmla="*/ 406 h 987"/>
                <a:gd name="T74" fmla="*/ 1282 w 1354"/>
                <a:gd name="T75" fmla="*/ 368 h 987"/>
                <a:gd name="T76" fmla="*/ 1297 w 1354"/>
                <a:gd name="T77" fmla="*/ 329 h 987"/>
                <a:gd name="T78" fmla="*/ 1310 w 1354"/>
                <a:gd name="T79" fmla="*/ 289 h 987"/>
                <a:gd name="T80" fmla="*/ 1321 w 1354"/>
                <a:gd name="T81" fmla="*/ 249 h 987"/>
                <a:gd name="T82" fmla="*/ 1331 w 1354"/>
                <a:gd name="T83" fmla="*/ 208 h 987"/>
                <a:gd name="T84" fmla="*/ 1339 w 1354"/>
                <a:gd name="T85" fmla="*/ 167 h 987"/>
                <a:gd name="T86" fmla="*/ 1345 w 1354"/>
                <a:gd name="T87" fmla="*/ 125 h 987"/>
                <a:gd name="T88" fmla="*/ 1349 w 1354"/>
                <a:gd name="T89" fmla="*/ 84 h 987"/>
                <a:gd name="T90" fmla="*/ 1353 w 1354"/>
                <a:gd name="T91" fmla="*/ 42 h 987"/>
                <a:gd name="T92" fmla="*/ 1353 w 1354"/>
                <a:gd name="T93" fmla="*/ 0 h 9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4"/>
                <a:gd name="T142" fmla="*/ 0 h 987"/>
                <a:gd name="T143" fmla="*/ 1354 w 1354"/>
                <a:gd name="T144" fmla="*/ 987 h 9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4" h="987">
                  <a:moveTo>
                    <a:pt x="0" y="915"/>
                  </a:moveTo>
                  <a:lnTo>
                    <a:pt x="39" y="930"/>
                  </a:lnTo>
                  <a:lnTo>
                    <a:pt x="78" y="943"/>
                  </a:lnTo>
                  <a:lnTo>
                    <a:pt x="119" y="955"/>
                  </a:lnTo>
                  <a:lnTo>
                    <a:pt x="159" y="964"/>
                  </a:lnTo>
                  <a:lnTo>
                    <a:pt x="200" y="972"/>
                  </a:lnTo>
                  <a:lnTo>
                    <a:pt x="242" y="979"/>
                  </a:lnTo>
                  <a:lnTo>
                    <a:pt x="284" y="983"/>
                  </a:lnTo>
                  <a:lnTo>
                    <a:pt x="325" y="985"/>
                  </a:lnTo>
                  <a:lnTo>
                    <a:pt x="367" y="986"/>
                  </a:lnTo>
                  <a:lnTo>
                    <a:pt x="409" y="985"/>
                  </a:lnTo>
                  <a:lnTo>
                    <a:pt x="450" y="983"/>
                  </a:lnTo>
                  <a:lnTo>
                    <a:pt x="493" y="979"/>
                  </a:lnTo>
                  <a:lnTo>
                    <a:pt x="534" y="972"/>
                  </a:lnTo>
                  <a:lnTo>
                    <a:pt x="575" y="964"/>
                  </a:lnTo>
                  <a:lnTo>
                    <a:pt x="616" y="955"/>
                  </a:lnTo>
                  <a:lnTo>
                    <a:pt x="656" y="943"/>
                  </a:lnTo>
                  <a:lnTo>
                    <a:pt x="696" y="930"/>
                  </a:lnTo>
                  <a:lnTo>
                    <a:pt x="734" y="915"/>
                  </a:lnTo>
                  <a:lnTo>
                    <a:pt x="773" y="899"/>
                  </a:lnTo>
                  <a:lnTo>
                    <a:pt x="811" y="881"/>
                  </a:lnTo>
                  <a:lnTo>
                    <a:pt x="848" y="861"/>
                  </a:lnTo>
                  <a:lnTo>
                    <a:pt x="884" y="840"/>
                  </a:lnTo>
                  <a:lnTo>
                    <a:pt x="919" y="817"/>
                  </a:lnTo>
                  <a:lnTo>
                    <a:pt x="954" y="793"/>
                  </a:lnTo>
                  <a:lnTo>
                    <a:pt x="987" y="767"/>
                  </a:lnTo>
                  <a:lnTo>
                    <a:pt x="1019" y="741"/>
                  </a:lnTo>
                  <a:lnTo>
                    <a:pt x="1050" y="712"/>
                  </a:lnTo>
                  <a:lnTo>
                    <a:pt x="1080" y="682"/>
                  </a:lnTo>
                  <a:lnTo>
                    <a:pt x="1108" y="651"/>
                  </a:lnTo>
                  <a:lnTo>
                    <a:pt x="1135" y="620"/>
                  </a:lnTo>
                  <a:lnTo>
                    <a:pt x="1160" y="586"/>
                  </a:lnTo>
                  <a:lnTo>
                    <a:pt x="1184" y="552"/>
                  </a:lnTo>
                  <a:lnTo>
                    <a:pt x="1207" y="517"/>
                  </a:lnTo>
                  <a:lnTo>
                    <a:pt x="1228" y="481"/>
                  </a:lnTo>
                  <a:lnTo>
                    <a:pt x="1248" y="444"/>
                  </a:lnTo>
                  <a:lnTo>
                    <a:pt x="1266" y="406"/>
                  </a:lnTo>
                  <a:lnTo>
                    <a:pt x="1282" y="368"/>
                  </a:lnTo>
                  <a:lnTo>
                    <a:pt x="1297" y="329"/>
                  </a:lnTo>
                  <a:lnTo>
                    <a:pt x="1310" y="289"/>
                  </a:lnTo>
                  <a:lnTo>
                    <a:pt x="1321" y="249"/>
                  </a:lnTo>
                  <a:lnTo>
                    <a:pt x="1331" y="208"/>
                  </a:lnTo>
                  <a:lnTo>
                    <a:pt x="1339" y="167"/>
                  </a:lnTo>
                  <a:lnTo>
                    <a:pt x="1345" y="125"/>
                  </a:lnTo>
                  <a:lnTo>
                    <a:pt x="1349" y="84"/>
                  </a:lnTo>
                  <a:lnTo>
                    <a:pt x="1353" y="42"/>
                  </a:lnTo>
                  <a:lnTo>
                    <a:pt x="1353"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11" name="Line 44"/>
            <p:cNvSpPr>
              <a:spLocks noChangeShapeType="1"/>
            </p:cNvSpPr>
            <p:nvPr/>
          </p:nvSpPr>
          <p:spPr bwMode="auto">
            <a:xfrm flipH="1">
              <a:off x="1714" y="1426"/>
              <a:ext cx="3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12" name="Freeform 45"/>
            <p:cNvSpPr>
              <a:spLocks/>
            </p:cNvSpPr>
            <p:nvPr/>
          </p:nvSpPr>
          <p:spPr bwMode="auto">
            <a:xfrm>
              <a:off x="1759" y="1405"/>
              <a:ext cx="25" cy="37"/>
            </a:xfrm>
            <a:custGeom>
              <a:avLst/>
              <a:gdLst>
                <a:gd name="T0" fmla="*/ 4 w 25"/>
                <a:gd name="T1" fmla="*/ 0 h 37"/>
                <a:gd name="T2" fmla="*/ 22 w 25"/>
                <a:gd name="T3" fmla="*/ 0 h 37"/>
                <a:gd name="T4" fmla="*/ 12 w 25"/>
                <a:gd name="T5" fmla="*/ 14 h 37"/>
                <a:gd name="T6" fmla="*/ 17 w 25"/>
                <a:gd name="T7" fmla="*/ 14 h 37"/>
                <a:gd name="T8" fmla="*/ 20 w 25"/>
                <a:gd name="T9" fmla="*/ 15 h 37"/>
                <a:gd name="T10" fmla="*/ 22 w 25"/>
                <a:gd name="T11" fmla="*/ 18 h 37"/>
                <a:gd name="T12" fmla="*/ 24 w 25"/>
                <a:gd name="T13" fmla="*/ 23 h 37"/>
                <a:gd name="T14" fmla="*/ 24 w 25"/>
                <a:gd name="T15" fmla="*/ 26 h 37"/>
                <a:gd name="T16" fmla="*/ 22 w 25"/>
                <a:gd name="T17" fmla="*/ 31 h 37"/>
                <a:gd name="T18" fmla="*/ 19 w 25"/>
                <a:gd name="T19" fmla="*/ 35 h 37"/>
                <a:gd name="T20" fmla="*/ 14 w 25"/>
                <a:gd name="T21" fmla="*/ 36 h 37"/>
                <a:gd name="T22" fmla="*/ 8 w 25"/>
                <a:gd name="T23" fmla="*/ 36 h 37"/>
                <a:gd name="T24" fmla="*/ 4 w 25"/>
                <a:gd name="T25" fmla="*/ 35 h 37"/>
                <a:gd name="T26" fmla="*/ 1 w 25"/>
                <a:gd name="T27" fmla="*/ 33 h 37"/>
                <a:gd name="T28" fmla="*/ 0 w 25"/>
                <a:gd name="T29" fmla="*/ 29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37"/>
                <a:gd name="T47" fmla="*/ 25 w 25"/>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37">
                  <a:moveTo>
                    <a:pt x="4" y="0"/>
                  </a:moveTo>
                  <a:lnTo>
                    <a:pt x="22" y="0"/>
                  </a:lnTo>
                  <a:lnTo>
                    <a:pt x="12" y="14"/>
                  </a:lnTo>
                  <a:lnTo>
                    <a:pt x="17" y="14"/>
                  </a:lnTo>
                  <a:lnTo>
                    <a:pt x="20" y="15"/>
                  </a:lnTo>
                  <a:lnTo>
                    <a:pt x="22" y="18"/>
                  </a:lnTo>
                  <a:lnTo>
                    <a:pt x="24" y="23"/>
                  </a:lnTo>
                  <a:lnTo>
                    <a:pt x="24" y="26"/>
                  </a:lnTo>
                  <a:lnTo>
                    <a:pt x="22" y="31"/>
                  </a:lnTo>
                  <a:lnTo>
                    <a:pt x="19" y="35"/>
                  </a:lnTo>
                  <a:lnTo>
                    <a:pt x="14" y="36"/>
                  </a:lnTo>
                  <a:lnTo>
                    <a:pt x="8" y="36"/>
                  </a:lnTo>
                  <a:lnTo>
                    <a:pt x="4" y="35"/>
                  </a:lnTo>
                  <a:lnTo>
                    <a:pt x="1" y="33"/>
                  </a:lnTo>
                  <a:lnTo>
                    <a:pt x="0" y="29"/>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13" name="Line 46"/>
            <p:cNvSpPr>
              <a:spLocks noChangeShapeType="1"/>
            </p:cNvSpPr>
            <p:nvPr/>
          </p:nvSpPr>
          <p:spPr bwMode="auto">
            <a:xfrm flipH="1">
              <a:off x="1715" y="1556"/>
              <a:ext cx="3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14" name="Freeform 47"/>
            <p:cNvSpPr>
              <a:spLocks/>
            </p:cNvSpPr>
            <p:nvPr/>
          </p:nvSpPr>
          <p:spPr bwMode="auto">
            <a:xfrm>
              <a:off x="1759" y="1536"/>
              <a:ext cx="25" cy="37"/>
            </a:xfrm>
            <a:custGeom>
              <a:avLst/>
              <a:gdLst>
                <a:gd name="T0" fmla="*/ 21 w 25"/>
                <a:gd name="T1" fmla="*/ 4 h 37"/>
                <a:gd name="T2" fmla="*/ 20 w 25"/>
                <a:gd name="T3" fmla="*/ 1 h 37"/>
                <a:gd name="T4" fmla="*/ 15 w 25"/>
                <a:gd name="T5" fmla="*/ 0 h 37"/>
                <a:gd name="T6" fmla="*/ 11 w 25"/>
                <a:gd name="T7" fmla="*/ 0 h 37"/>
                <a:gd name="T8" fmla="*/ 6 w 25"/>
                <a:gd name="T9" fmla="*/ 1 h 37"/>
                <a:gd name="T10" fmla="*/ 2 w 25"/>
                <a:gd name="T11" fmla="*/ 6 h 37"/>
                <a:gd name="T12" fmla="*/ 0 w 25"/>
                <a:gd name="T13" fmla="*/ 15 h 37"/>
                <a:gd name="T14" fmla="*/ 0 w 25"/>
                <a:gd name="T15" fmla="*/ 24 h 37"/>
                <a:gd name="T16" fmla="*/ 2 w 25"/>
                <a:gd name="T17" fmla="*/ 30 h 37"/>
                <a:gd name="T18" fmla="*/ 6 w 25"/>
                <a:gd name="T19" fmla="*/ 34 h 37"/>
                <a:gd name="T20" fmla="*/ 11 w 25"/>
                <a:gd name="T21" fmla="*/ 36 h 37"/>
                <a:gd name="T22" fmla="*/ 12 w 25"/>
                <a:gd name="T23" fmla="*/ 36 h 37"/>
                <a:gd name="T24" fmla="*/ 18 w 25"/>
                <a:gd name="T25" fmla="*/ 34 h 37"/>
                <a:gd name="T26" fmla="*/ 21 w 25"/>
                <a:gd name="T27" fmla="*/ 30 h 37"/>
                <a:gd name="T28" fmla="*/ 24 w 25"/>
                <a:gd name="T29" fmla="*/ 25 h 37"/>
                <a:gd name="T30" fmla="*/ 24 w 25"/>
                <a:gd name="T31" fmla="*/ 24 h 37"/>
                <a:gd name="T32" fmla="*/ 21 w 25"/>
                <a:gd name="T33" fmla="*/ 19 h 37"/>
                <a:gd name="T34" fmla="*/ 18 w 25"/>
                <a:gd name="T35" fmla="*/ 15 h 37"/>
                <a:gd name="T36" fmla="*/ 12 w 25"/>
                <a:gd name="T37" fmla="*/ 13 h 37"/>
                <a:gd name="T38" fmla="*/ 11 w 25"/>
                <a:gd name="T39" fmla="*/ 13 h 37"/>
                <a:gd name="T40" fmla="*/ 6 w 25"/>
                <a:gd name="T41" fmla="*/ 15 h 37"/>
                <a:gd name="T42" fmla="*/ 2 w 25"/>
                <a:gd name="T43" fmla="*/ 19 h 37"/>
                <a:gd name="T44" fmla="*/ 0 w 25"/>
                <a:gd name="T45" fmla="*/ 24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37"/>
                <a:gd name="T71" fmla="*/ 25 w 25"/>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37">
                  <a:moveTo>
                    <a:pt x="21" y="4"/>
                  </a:moveTo>
                  <a:lnTo>
                    <a:pt x="20" y="1"/>
                  </a:lnTo>
                  <a:lnTo>
                    <a:pt x="15" y="0"/>
                  </a:lnTo>
                  <a:lnTo>
                    <a:pt x="11" y="0"/>
                  </a:lnTo>
                  <a:lnTo>
                    <a:pt x="6" y="1"/>
                  </a:lnTo>
                  <a:lnTo>
                    <a:pt x="2" y="6"/>
                  </a:lnTo>
                  <a:lnTo>
                    <a:pt x="0" y="15"/>
                  </a:lnTo>
                  <a:lnTo>
                    <a:pt x="0" y="24"/>
                  </a:lnTo>
                  <a:lnTo>
                    <a:pt x="2" y="30"/>
                  </a:lnTo>
                  <a:lnTo>
                    <a:pt x="6" y="34"/>
                  </a:lnTo>
                  <a:lnTo>
                    <a:pt x="11" y="36"/>
                  </a:lnTo>
                  <a:lnTo>
                    <a:pt x="12" y="36"/>
                  </a:lnTo>
                  <a:lnTo>
                    <a:pt x="18" y="34"/>
                  </a:lnTo>
                  <a:lnTo>
                    <a:pt x="21" y="30"/>
                  </a:lnTo>
                  <a:lnTo>
                    <a:pt x="24" y="25"/>
                  </a:lnTo>
                  <a:lnTo>
                    <a:pt x="24" y="24"/>
                  </a:lnTo>
                  <a:lnTo>
                    <a:pt x="21" y="19"/>
                  </a:lnTo>
                  <a:lnTo>
                    <a:pt x="18" y="15"/>
                  </a:lnTo>
                  <a:lnTo>
                    <a:pt x="12" y="13"/>
                  </a:lnTo>
                  <a:lnTo>
                    <a:pt x="11" y="13"/>
                  </a:lnTo>
                  <a:lnTo>
                    <a:pt x="6" y="15"/>
                  </a:lnTo>
                  <a:lnTo>
                    <a:pt x="2" y="19"/>
                  </a:lnTo>
                  <a:lnTo>
                    <a:pt x="0" y="2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15" name="Line 48"/>
            <p:cNvSpPr>
              <a:spLocks noChangeShapeType="1"/>
            </p:cNvSpPr>
            <p:nvPr/>
          </p:nvSpPr>
          <p:spPr bwMode="auto">
            <a:xfrm flipH="1">
              <a:off x="1715" y="1672"/>
              <a:ext cx="3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16" name="Freeform 49"/>
            <p:cNvSpPr>
              <a:spLocks/>
            </p:cNvSpPr>
            <p:nvPr/>
          </p:nvSpPr>
          <p:spPr bwMode="auto">
            <a:xfrm>
              <a:off x="1759" y="1651"/>
              <a:ext cx="25" cy="37"/>
            </a:xfrm>
            <a:custGeom>
              <a:avLst/>
              <a:gdLst>
                <a:gd name="T0" fmla="*/ 21 w 25"/>
                <a:gd name="T1" fmla="*/ 17 h 37"/>
                <a:gd name="T2" fmla="*/ 24 w 25"/>
                <a:gd name="T3" fmla="*/ 12 h 37"/>
                <a:gd name="T4" fmla="*/ 21 w 25"/>
                <a:gd name="T5" fmla="*/ 17 h 37"/>
                <a:gd name="T6" fmla="*/ 18 w 25"/>
                <a:gd name="T7" fmla="*/ 21 h 37"/>
                <a:gd name="T8" fmla="*/ 12 w 25"/>
                <a:gd name="T9" fmla="*/ 22 h 37"/>
                <a:gd name="T10" fmla="*/ 11 w 25"/>
                <a:gd name="T11" fmla="*/ 22 h 37"/>
                <a:gd name="T12" fmla="*/ 6 w 25"/>
                <a:gd name="T13" fmla="*/ 21 h 37"/>
                <a:gd name="T14" fmla="*/ 2 w 25"/>
                <a:gd name="T15" fmla="*/ 17 h 37"/>
                <a:gd name="T16" fmla="*/ 0 w 25"/>
                <a:gd name="T17" fmla="*/ 12 h 37"/>
                <a:gd name="T18" fmla="*/ 0 w 25"/>
                <a:gd name="T19" fmla="*/ 10 h 37"/>
                <a:gd name="T20" fmla="*/ 2 w 25"/>
                <a:gd name="T21" fmla="*/ 5 h 37"/>
                <a:gd name="T22" fmla="*/ 6 w 25"/>
                <a:gd name="T23" fmla="*/ 1 h 37"/>
                <a:gd name="T24" fmla="*/ 11 w 25"/>
                <a:gd name="T25" fmla="*/ 0 h 37"/>
                <a:gd name="T26" fmla="*/ 12 w 25"/>
                <a:gd name="T27" fmla="*/ 0 h 37"/>
                <a:gd name="T28" fmla="*/ 18 w 25"/>
                <a:gd name="T29" fmla="*/ 1 h 37"/>
                <a:gd name="T30" fmla="*/ 21 w 25"/>
                <a:gd name="T31" fmla="*/ 5 h 37"/>
                <a:gd name="T32" fmla="*/ 24 w 25"/>
                <a:gd name="T33" fmla="*/ 12 h 37"/>
                <a:gd name="T34" fmla="*/ 24 w 25"/>
                <a:gd name="T35" fmla="*/ 21 h 37"/>
                <a:gd name="T36" fmla="*/ 21 w 25"/>
                <a:gd name="T37" fmla="*/ 29 h 37"/>
                <a:gd name="T38" fmla="*/ 18 w 25"/>
                <a:gd name="T39" fmla="*/ 34 h 37"/>
                <a:gd name="T40" fmla="*/ 12 w 25"/>
                <a:gd name="T41" fmla="*/ 36 h 37"/>
                <a:gd name="T42" fmla="*/ 9 w 25"/>
                <a:gd name="T43" fmla="*/ 36 h 37"/>
                <a:gd name="T44" fmla="*/ 4 w 25"/>
                <a:gd name="T45" fmla="*/ 34 h 37"/>
                <a:gd name="T46" fmla="*/ 2 w 25"/>
                <a:gd name="T47" fmla="*/ 30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37"/>
                <a:gd name="T74" fmla="*/ 25 w 25"/>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37">
                  <a:moveTo>
                    <a:pt x="21" y="17"/>
                  </a:moveTo>
                  <a:lnTo>
                    <a:pt x="24" y="12"/>
                  </a:lnTo>
                  <a:lnTo>
                    <a:pt x="21" y="17"/>
                  </a:lnTo>
                  <a:lnTo>
                    <a:pt x="18" y="21"/>
                  </a:lnTo>
                  <a:lnTo>
                    <a:pt x="12" y="22"/>
                  </a:lnTo>
                  <a:lnTo>
                    <a:pt x="11" y="22"/>
                  </a:lnTo>
                  <a:lnTo>
                    <a:pt x="6" y="21"/>
                  </a:lnTo>
                  <a:lnTo>
                    <a:pt x="2" y="17"/>
                  </a:lnTo>
                  <a:lnTo>
                    <a:pt x="0" y="12"/>
                  </a:lnTo>
                  <a:lnTo>
                    <a:pt x="0" y="10"/>
                  </a:lnTo>
                  <a:lnTo>
                    <a:pt x="2" y="5"/>
                  </a:lnTo>
                  <a:lnTo>
                    <a:pt x="6" y="1"/>
                  </a:lnTo>
                  <a:lnTo>
                    <a:pt x="11" y="0"/>
                  </a:lnTo>
                  <a:lnTo>
                    <a:pt x="12" y="0"/>
                  </a:lnTo>
                  <a:lnTo>
                    <a:pt x="18" y="1"/>
                  </a:lnTo>
                  <a:lnTo>
                    <a:pt x="21" y="5"/>
                  </a:lnTo>
                  <a:lnTo>
                    <a:pt x="24" y="12"/>
                  </a:lnTo>
                  <a:lnTo>
                    <a:pt x="24" y="21"/>
                  </a:lnTo>
                  <a:lnTo>
                    <a:pt x="21" y="29"/>
                  </a:lnTo>
                  <a:lnTo>
                    <a:pt x="18" y="34"/>
                  </a:lnTo>
                  <a:lnTo>
                    <a:pt x="12" y="36"/>
                  </a:lnTo>
                  <a:lnTo>
                    <a:pt x="9" y="36"/>
                  </a:lnTo>
                  <a:lnTo>
                    <a:pt x="4" y="34"/>
                  </a:lnTo>
                  <a:lnTo>
                    <a:pt x="2" y="3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17" name="Line 50"/>
            <p:cNvSpPr>
              <a:spLocks noChangeShapeType="1"/>
            </p:cNvSpPr>
            <p:nvPr/>
          </p:nvSpPr>
          <p:spPr bwMode="auto">
            <a:xfrm flipH="1">
              <a:off x="1699" y="1769"/>
              <a:ext cx="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18" name="Freeform 51"/>
            <p:cNvSpPr>
              <a:spLocks/>
            </p:cNvSpPr>
            <p:nvPr/>
          </p:nvSpPr>
          <p:spPr bwMode="auto">
            <a:xfrm>
              <a:off x="1745" y="1748"/>
              <a:ext cx="17" cy="38"/>
            </a:xfrm>
            <a:custGeom>
              <a:avLst/>
              <a:gdLst>
                <a:gd name="T0" fmla="*/ 0 w 17"/>
                <a:gd name="T1" fmla="*/ 7 h 38"/>
                <a:gd name="T2" fmla="*/ 5 w 17"/>
                <a:gd name="T3" fmla="*/ 5 h 38"/>
                <a:gd name="T4" fmla="*/ 16 w 17"/>
                <a:gd name="T5" fmla="*/ 0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0" y="7"/>
                  </a:moveTo>
                  <a:lnTo>
                    <a:pt x="5" y="5"/>
                  </a:lnTo>
                  <a:lnTo>
                    <a:pt x="16" y="0"/>
                  </a:lnTo>
                  <a:lnTo>
                    <a:pt x="16" y="37"/>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19" name="Freeform 52"/>
            <p:cNvSpPr>
              <a:spLocks/>
            </p:cNvSpPr>
            <p:nvPr/>
          </p:nvSpPr>
          <p:spPr bwMode="auto">
            <a:xfrm>
              <a:off x="1773" y="1748"/>
              <a:ext cx="25" cy="38"/>
            </a:xfrm>
            <a:custGeom>
              <a:avLst/>
              <a:gdLst>
                <a:gd name="T0" fmla="*/ 2 w 25"/>
                <a:gd name="T1" fmla="*/ 9 h 38"/>
                <a:gd name="T2" fmla="*/ 2 w 25"/>
                <a:gd name="T3" fmla="*/ 7 h 38"/>
                <a:gd name="T4" fmla="*/ 3 w 25"/>
                <a:gd name="T5" fmla="*/ 3 h 38"/>
                <a:gd name="T6" fmla="*/ 5 w 25"/>
                <a:gd name="T7" fmla="*/ 1 h 38"/>
                <a:gd name="T8" fmla="*/ 8 w 25"/>
                <a:gd name="T9" fmla="*/ 0 h 38"/>
                <a:gd name="T10" fmla="*/ 15 w 25"/>
                <a:gd name="T11" fmla="*/ 0 h 38"/>
                <a:gd name="T12" fmla="*/ 18 w 25"/>
                <a:gd name="T13" fmla="*/ 1 h 38"/>
                <a:gd name="T14" fmla="*/ 21 w 25"/>
                <a:gd name="T15" fmla="*/ 3 h 38"/>
                <a:gd name="T16" fmla="*/ 22 w 25"/>
                <a:gd name="T17" fmla="*/ 7 h 38"/>
                <a:gd name="T18" fmla="*/ 22 w 25"/>
                <a:gd name="T19" fmla="*/ 10 h 38"/>
                <a:gd name="T20" fmla="*/ 21 w 25"/>
                <a:gd name="T21" fmla="*/ 13 h 38"/>
                <a:gd name="T22" fmla="*/ 17 w 25"/>
                <a:gd name="T23" fmla="*/ 19 h 38"/>
                <a:gd name="T24" fmla="*/ 0 w 25"/>
                <a:gd name="T25" fmla="*/ 37 h 38"/>
                <a:gd name="T26" fmla="*/ 24 w 25"/>
                <a:gd name="T27" fmla="*/ 37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38"/>
                <a:gd name="T44" fmla="*/ 25 w 25"/>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38">
                  <a:moveTo>
                    <a:pt x="2" y="9"/>
                  </a:moveTo>
                  <a:lnTo>
                    <a:pt x="2" y="7"/>
                  </a:lnTo>
                  <a:lnTo>
                    <a:pt x="3" y="3"/>
                  </a:lnTo>
                  <a:lnTo>
                    <a:pt x="5" y="1"/>
                  </a:lnTo>
                  <a:lnTo>
                    <a:pt x="8" y="0"/>
                  </a:lnTo>
                  <a:lnTo>
                    <a:pt x="15" y="0"/>
                  </a:lnTo>
                  <a:lnTo>
                    <a:pt x="18" y="1"/>
                  </a:lnTo>
                  <a:lnTo>
                    <a:pt x="21" y="3"/>
                  </a:lnTo>
                  <a:lnTo>
                    <a:pt x="22" y="7"/>
                  </a:lnTo>
                  <a:lnTo>
                    <a:pt x="22" y="10"/>
                  </a:lnTo>
                  <a:lnTo>
                    <a:pt x="21" y="13"/>
                  </a:lnTo>
                  <a:lnTo>
                    <a:pt x="17" y="19"/>
                  </a:lnTo>
                  <a:lnTo>
                    <a:pt x="0" y="37"/>
                  </a:lnTo>
                  <a:lnTo>
                    <a:pt x="24" y="37"/>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20" name="Line 53"/>
            <p:cNvSpPr>
              <a:spLocks noChangeShapeType="1"/>
            </p:cNvSpPr>
            <p:nvPr/>
          </p:nvSpPr>
          <p:spPr bwMode="auto">
            <a:xfrm flipH="1">
              <a:off x="1699" y="1914"/>
              <a:ext cx="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21" name="Freeform 54"/>
            <p:cNvSpPr>
              <a:spLocks/>
            </p:cNvSpPr>
            <p:nvPr/>
          </p:nvSpPr>
          <p:spPr bwMode="auto">
            <a:xfrm>
              <a:off x="1745" y="1893"/>
              <a:ext cx="17" cy="37"/>
            </a:xfrm>
            <a:custGeom>
              <a:avLst/>
              <a:gdLst>
                <a:gd name="T0" fmla="*/ 0 w 17"/>
                <a:gd name="T1" fmla="*/ 8 h 37"/>
                <a:gd name="T2" fmla="*/ 5 w 17"/>
                <a:gd name="T3" fmla="*/ 5 h 37"/>
                <a:gd name="T4" fmla="*/ 16 w 17"/>
                <a:gd name="T5" fmla="*/ 0 h 37"/>
                <a:gd name="T6" fmla="*/ 16 w 17"/>
                <a:gd name="T7" fmla="*/ 36 h 37"/>
                <a:gd name="T8" fmla="*/ 0 60000 65536"/>
                <a:gd name="T9" fmla="*/ 0 60000 65536"/>
                <a:gd name="T10" fmla="*/ 0 60000 65536"/>
                <a:gd name="T11" fmla="*/ 0 60000 65536"/>
                <a:gd name="T12" fmla="*/ 0 w 17"/>
                <a:gd name="T13" fmla="*/ 0 h 37"/>
                <a:gd name="T14" fmla="*/ 17 w 17"/>
                <a:gd name="T15" fmla="*/ 37 h 37"/>
              </a:gdLst>
              <a:ahLst/>
              <a:cxnLst>
                <a:cxn ang="T8">
                  <a:pos x="T0" y="T1"/>
                </a:cxn>
                <a:cxn ang="T9">
                  <a:pos x="T2" y="T3"/>
                </a:cxn>
                <a:cxn ang="T10">
                  <a:pos x="T4" y="T5"/>
                </a:cxn>
                <a:cxn ang="T11">
                  <a:pos x="T6" y="T7"/>
                </a:cxn>
              </a:cxnLst>
              <a:rect l="T12" t="T13" r="T14" b="T15"/>
              <a:pathLst>
                <a:path w="17" h="37">
                  <a:moveTo>
                    <a:pt x="0" y="8"/>
                  </a:moveTo>
                  <a:lnTo>
                    <a:pt x="5" y="5"/>
                  </a:lnTo>
                  <a:lnTo>
                    <a:pt x="16" y="0"/>
                  </a:lnTo>
                  <a:lnTo>
                    <a:pt x="16" y="3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22" name="Freeform 55"/>
            <p:cNvSpPr>
              <a:spLocks/>
            </p:cNvSpPr>
            <p:nvPr/>
          </p:nvSpPr>
          <p:spPr bwMode="auto">
            <a:xfrm>
              <a:off x="1773" y="1893"/>
              <a:ext cx="25" cy="37"/>
            </a:xfrm>
            <a:custGeom>
              <a:avLst/>
              <a:gdLst>
                <a:gd name="T0" fmla="*/ 3 w 25"/>
                <a:gd name="T1" fmla="*/ 2 h 37"/>
                <a:gd name="T2" fmla="*/ 8 w 25"/>
                <a:gd name="T3" fmla="*/ 0 h 37"/>
                <a:gd name="T4" fmla="*/ 3 w 25"/>
                <a:gd name="T5" fmla="*/ 2 h 37"/>
                <a:gd name="T6" fmla="*/ 2 w 25"/>
                <a:gd name="T7" fmla="*/ 5 h 37"/>
                <a:gd name="T8" fmla="*/ 2 w 25"/>
                <a:gd name="T9" fmla="*/ 9 h 37"/>
                <a:gd name="T10" fmla="*/ 3 w 25"/>
                <a:gd name="T11" fmla="*/ 12 h 37"/>
                <a:gd name="T12" fmla="*/ 6 w 25"/>
                <a:gd name="T13" fmla="*/ 14 h 37"/>
                <a:gd name="T14" fmla="*/ 14 w 25"/>
                <a:gd name="T15" fmla="*/ 16 h 37"/>
                <a:gd name="T16" fmla="*/ 18 w 25"/>
                <a:gd name="T17" fmla="*/ 18 h 37"/>
                <a:gd name="T18" fmla="*/ 22 w 25"/>
                <a:gd name="T19" fmla="*/ 21 h 37"/>
                <a:gd name="T20" fmla="*/ 24 w 25"/>
                <a:gd name="T21" fmla="*/ 24 h 37"/>
                <a:gd name="T22" fmla="*/ 24 w 25"/>
                <a:gd name="T23" fmla="*/ 29 h 37"/>
                <a:gd name="T24" fmla="*/ 22 w 25"/>
                <a:gd name="T25" fmla="*/ 33 h 37"/>
                <a:gd name="T26" fmla="*/ 21 w 25"/>
                <a:gd name="T27" fmla="*/ 35 h 37"/>
                <a:gd name="T28" fmla="*/ 15 w 25"/>
                <a:gd name="T29" fmla="*/ 36 h 37"/>
                <a:gd name="T30" fmla="*/ 8 w 25"/>
                <a:gd name="T31" fmla="*/ 36 h 37"/>
                <a:gd name="T32" fmla="*/ 3 w 25"/>
                <a:gd name="T33" fmla="*/ 35 h 37"/>
                <a:gd name="T34" fmla="*/ 2 w 25"/>
                <a:gd name="T35" fmla="*/ 33 h 37"/>
                <a:gd name="T36" fmla="*/ 0 w 25"/>
                <a:gd name="T37" fmla="*/ 29 h 37"/>
                <a:gd name="T38" fmla="*/ 0 w 25"/>
                <a:gd name="T39" fmla="*/ 24 h 37"/>
                <a:gd name="T40" fmla="*/ 2 w 25"/>
                <a:gd name="T41" fmla="*/ 21 h 37"/>
                <a:gd name="T42" fmla="*/ 5 w 25"/>
                <a:gd name="T43" fmla="*/ 18 h 37"/>
                <a:gd name="T44" fmla="*/ 10 w 25"/>
                <a:gd name="T45" fmla="*/ 16 h 37"/>
                <a:gd name="T46" fmla="*/ 17 w 25"/>
                <a:gd name="T47" fmla="*/ 14 h 37"/>
                <a:gd name="T48" fmla="*/ 21 w 25"/>
                <a:gd name="T49" fmla="*/ 12 h 37"/>
                <a:gd name="T50" fmla="*/ 22 w 25"/>
                <a:gd name="T51" fmla="*/ 9 h 37"/>
                <a:gd name="T52" fmla="*/ 22 w 25"/>
                <a:gd name="T53" fmla="*/ 5 h 37"/>
                <a:gd name="T54" fmla="*/ 21 w 25"/>
                <a:gd name="T55" fmla="*/ 2 h 37"/>
                <a:gd name="T56" fmla="*/ 15 w 25"/>
                <a:gd name="T57" fmla="*/ 0 h 37"/>
                <a:gd name="T58" fmla="*/ 8 w 25"/>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
                <a:gd name="T91" fmla="*/ 0 h 37"/>
                <a:gd name="T92" fmla="*/ 25 w 25"/>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 h="37">
                  <a:moveTo>
                    <a:pt x="3" y="2"/>
                  </a:moveTo>
                  <a:lnTo>
                    <a:pt x="8" y="0"/>
                  </a:lnTo>
                  <a:lnTo>
                    <a:pt x="3" y="2"/>
                  </a:lnTo>
                  <a:lnTo>
                    <a:pt x="2" y="5"/>
                  </a:lnTo>
                  <a:lnTo>
                    <a:pt x="2" y="9"/>
                  </a:lnTo>
                  <a:lnTo>
                    <a:pt x="3" y="12"/>
                  </a:lnTo>
                  <a:lnTo>
                    <a:pt x="6" y="14"/>
                  </a:lnTo>
                  <a:lnTo>
                    <a:pt x="14" y="16"/>
                  </a:lnTo>
                  <a:lnTo>
                    <a:pt x="18" y="18"/>
                  </a:lnTo>
                  <a:lnTo>
                    <a:pt x="22" y="21"/>
                  </a:lnTo>
                  <a:lnTo>
                    <a:pt x="24" y="24"/>
                  </a:lnTo>
                  <a:lnTo>
                    <a:pt x="24" y="29"/>
                  </a:lnTo>
                  <a:lnTo>
                    <a:pt x="22" y="33"/>
                  </a:lnTo>
                  <a:lnTo>
                    <a:pt x="21" y="35"/>
                  </a:lnTo>
                  <a:lnTo>
                    <a:pt x="15" y="36"/>
                  </a:lnTo>
                  <a:lnTo>
                    <a:pt x="8" y="36"/>
                  </a:lnTo>
                  <a:lnTo>
                    <a:pt x="3" y="35"/>
                  </a:lnTo>
                  <a:lnTo>
                    <a:pt x="2" y="33"/>
                  </a:lnTo>
                  <a:lnTo>
                    <a:pt x="0" y="29"/>
                  </a:lnTo>
                  <a:lnTo>
                    <a:pt x="0" y="24"/>
                  </a:lnTo>
                  <a:lnTo>
                    <a:pt x="2" y="21"/>
                  </a:lnTo>
                  <a:lnTo>
                    <a:pt x="5" y="18"/>
                  </a:lnTo>
                  <a:lnTo>
                    <a:pt x="10" y="16"/>
                  </a:lnTo>
                  <a:lnTo>
                    <a:pt x="17" y="14"/>
                  </a:lnTo>
                  <a:lnTo>
                    <a:pt x="21" y="12"/>
                  </a:lnTo>
                  <a:lnTo>
                    <a:pt x="22" y="9"/>
                  </a:lnTo>
                  <a:lnTo>
                    <a:pt x="22" y="5"/>
                  </a:lnTo>
                  <a:lnTo>
                    <a:pt x="21" y="2"/>
                  </a:lnTo>
                  <a:lnTo>
                    <a:pt x="15" y="0"/>
                  </a:lnTo>
                  <a:lnTo>
                    <a:pt x="8"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23" name="Line 56"/>
            <p:cNvSpPr>
              <a:spLocks noChangeShapeType="1"/>
            </p:cNvSpPr>
            <p:nvPr/>
          </p:nvSpPr>
          <p:spPr bwMode="auto">
            <a:xfrm flipH="1">
              <a:off x="1695" y="2014"/>
              <a:ext cx="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24" name="Freeform 57"/>
            <p:cNvSpPr>
              <a:spLocks/>
            </p:cNvSpPr>
            <p:nvPr/>
          </p:nvSpPr>
          <p:spPr bwMode="auto">
            <a:xfrm>
              <a:off x="1740" y="1993"/>
              <a:ext cx="26" cy="37"/>
            </a:xfrm>
            <a:custGeom>
              <a:avLst/>
              <a:gdLst>
                <a:gd name="T0" fmla="*/ 3 w 26"/>
                <a:gd name="T1" fmla="*/ 9 h 37"/>
                <a:gd name="T2" fmla="*/ 3 w 26"/>
                <a:gd name="T3" fmla="*/ 7 h 37"/>
                <a:gd name="T4" fmla="*/ 4 w 26"/>
                <a:gd name="T5" fmla="*/ 4 h 37"/>
                <a:gd name="T6" fmla="*/ 6 w 26"/>
                <a:gd name="T7" fmla="*/ 2 h 37"/>
                <a:gd name="T8" fmla="*/ 9 w 26"/>
                <a:gd name="T9" fmla="*/ 0 h 37"/>
                <a:gd name="T10" fmla="*/ 16 w 26"/>
                <a:gd name="T11" fmla="*/ 0 h 37"/>
                <a:gd name="T12" fmla="*/ 19 w 26"/>
                <a:gd name="T13" fmla="*/ 2 h 37"/>
                <a:gd name="T14" fmla="*/ 21 w 26"/>
                <a:gd name="T15" fmla="*/ 4 h 37"/>
                <a:gd name="T16" fmla="*/ 23 w 26"/>
                <a:gd name="T17" fmla="*/ 7 h 37"/>
                <a:gd name="T18" fmla="*/ 23 w 26"/>
                <a:gd name="T19" fmla="*/ 11 h 37"/>
                <a:gd name="T20" fmla="*/ 21 w 26"/>
                <a:gd name="T21" fmla="*/ 14 h 37"/>
                <a:gd name="T22" fmla="*/ 18 w 26"/>
                <a:gd name="T23" fmla="*/ 20 h 37"/>
                <a:gd name="T24" fmla="*/ 0 w 26"/>
                <a:gd name="T25" fmla="*/ 36 h 37"/>
                <a:gd name="T26" fmla="*/ 25 w 26"/>
                <a:gd name="T27" fmla="*/ 3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7"/>
                <a:gd name="T44" fmla="*/ 26 w 26"/>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7">
                  <a:moveTo>
                    <a:pt x="3" y="9"/>
                  </a:moveTo>
                  <a:lnTo>
                    <a:pt x="3" y="7"/>
                  </a:lnTo>
                  <a:lnTo>
                    <a:pt x="4" y="4"/>
                  </a:lnTo>
                  <a:lnTo>
                    <a:pt x="6" y="2"/>
                  </a:lnTo>
                  <a:lnTo>
                    <a:pt x="9" y="0"/>
                  </a:lnTo>
                  <a:lnTo>
                    <a:pt x="16" y="0"/>
                  </a:lnTo>
                  <a:lnTo>
                    <a:pt x="19" y="2"/>
                  </a:lnTo>
                  <a:lnTo>
                    <a:pt x="21" y="4"/>
                  </a:lnTo>
                  <a:lnTo>
                    <a:pt x="23" y="7"/>
                  </a:lnTo>
                  <a:lnTo>
                    <a:pt x="23" y="11"/>
                  </a:lnTo>
                  <a:lnTo>
                    <a:pt x="21" y="14"/>
                  </a:lnTo>
                  <a:lnTo>
                    <a:pt x="18" y="20"/>
                  </a:lnTo>
                  <a:lnTo>
                    <a:pt x="0" y="36"/>
                  </a:lnTo>
                  <a:lnTo>
                    <a:pt x="25" y="3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25" name="Line 58"/>
            <p:cNvSpPr>
              <a:spLocks noChangeShapeType="1"/>
            </p:cNvSpPr>
            <p:nvPr/>
          </p:nvSpPr>
          <p:spPr bwMode="auto">
            <a:xfrm flipV="1">
              <a:off x="1775" y="1993"/>
              <a:ext cx="18" cy="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26" name="Line 59"/>
            <p:cNvSpPr>
              <a:spLocks noChangeShapeType="1"/>
            </p:cNvSpPr>
            <p:nvPr/>
          </p:nvSpPr>
          <p:spPr bwMode="auto">
            <a:xfrm flipH="1">
              <a:off x="1775" y="2017"/>
              <a:ext cx="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27" name="Line 60"/>
            <p:cNvSpPr>
              <a:spLocks noChangeShapeType="1"/>
            </p:cNvSpPr>
            <p:nvPr/>
          </p:nvSpPr>
          <p:spPr bwMode="auto">
            <a:xfrm flipV="1">
              <a:off x="1793" y="1993"/>
              <a:ext cx="0" cy="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28" name="Freeform 61"/>
            <p:cNvSpPr>
              <a:spLocks/>
            </p:cNvSpPr>
            <p:nvPr/>
          </p:nvSpPr>
          <p:spPr bwMode="auto">
            <a:xfrm>
              <a:off x="1586" y="2206"/>
              <a:ext cx="24" cy="19"/>
            </a:xfrm>
            <a:custGeom>
              <a:avLst/>
              <a:gdLst>
                <a:gd name="T0" fmla="*/ 18 w 24"/>
                <a:gd name="T1" fmla="*/ 18 h 19"/>
                <a:gd name="T2" fmla="*/ 0 w 24"/>
                <a:gd name="T3" fmla="*/ 10 h 19"/>
                <a:gd name="T4" fmla="*/ 5 w 24"/>
                <a:gd name="T5" fmla="*/ 0 h 19"/>
                <a:gd name="T6" fmla="*/ 23 w 24"/>
                <a:gd name="T7" fmla="*/ 8 h 19"/>
                <a:gd name="T8" fmla="*/ 18 w 24"/>
                <a:gd name="T9" fmla="*/ 18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18" y="18"/>
                  </a:moveTo>
                  <a:lnTo>
                    <a:pt x="0" y="10"/>
                  </a:lnTo>
                  <a:lnTo>
                    <a:pt x="5" y="0"/>
                  </a:lnTo>
                  <a:lnTo>
                    <a:pt x="23" y="8"/>
                  </a:lnTo>
                  <a:lnTo>
                    <a:pt x="18" y="18"/>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29" name="Freeform 62"/>
            <p:cNvSpPr>
              <a:spLocks/>
            </p:cNvSpPr>
            <p:nvPr/>
          </p:nvSpPr>
          <p:spPr bwMode="auto">
            <a:xfrm>
              <a:off x="1567" y="2196"/>
              <a:ext cx="25" cy="21"/>
            </a:xfrm>
            <a:custGeom>
              <a:avLst/>
              <a:gdLst>
                <a:gd name="T0" fmla="*/ 19 w 25"/>
                <a:gd name="T1" fmla="*/ 20 h 21"/>
                <a:gd name="T2" fmla="*/ 0 w 25"/>
                <a:gd name="T3" fmla="*/ 10 h 21"/>
                <a:gd name="T4" fmla="*/ 6 w 25"/>
                <a:gd name="T5" fmla="*/ 0 h 21"/>
                <a:gd name="T6" fmla="*/ 24 w 25"/>
                <a:gd name="T7" fmla="*/ 10 h 21"/>
                <a:gd name="T8" fmla="*/ 19 w 25"/>
                <a:gd name="T9" fmla="*/ 20 h 21"/>
                <a:gd name="T10" fmla="*/ 0 60000 65536"/>
                <a:gd name="T11" fmla="*/ 0 60000 65536"/>
                <a:gd name="T12" fmla="*/ 0 60000 65536"/>
                <a:gd name="T13" fmla="*/ 0 60000 65536"/>
                <a:gd name="T14" fmla="*/ 0 60000 65536"/>
                <a:gd name="T15" fmla="*/ 0 w 25"/>
                <a:gd name="T16" fmla="*/ 0 h 21"/>
                <a:gd name="T17" fmla="*/ 25 w 25"/>
                <a:gd name="T18" fmla="*/ 21 h 21"/>
              </a:gdLst>
              <a:ahLst/>
              <a:cxnLst>
                <a:cxn ang="T10">
                  <a:pos x="T0" y="T1"/>
                </a:cxn>
                <a:cxn ang="T11">
                  <a:pos x="T2" y="T3"/>
                </a:cxn>
                <a:cxn ang="T12">
                  <a:pos x="T4" y="T5"/>
                </a:cxn>
                <a:cxn ang="T13">
                  <a:pos x="T6" y="T7"/>
                </a:cxn>
                <a:cxn ang="T14">
                  <a:pos x="T8" y="T9"/>
                </a:cxn>
              </a:cxnLst>
              <a:rect l="T15" t="T16" r="T17" b="T18"/>
              <a:pathLst>
                <a:path w="25" h="21">
                  <a:moveTo>
                    <a:pt x="19" y="20"/>
                  </a:moveTo>
                  <a:lnTo>
                    <a:pt x="0" y="10"/>
                  </a:lnTo>
                  <a:lnTo>
                    <a:pt x="6" y="0"/>
                  </a:lnTo>
                  <a:lnTo>
                    <a:pt x="24" y="10"/>
                  </a:lnTo>
                  <a:lnTo>
                    <a:pt x="19" y="2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30" name="Freeform 63"/>
            <p:cNvSpPr>
              <a:spLocks/>
            </p:cNvSpPr>
            <p:nvPr/>
          </p:nvSpPr>
          <p:spPr bwMode="auto">
            <a:xfrm>
              <a:off x="1549" y="2185"/>
              <a:ext cx="25" cy="22"/>
            </a:xfrm>
            <a:custGeom>
              <a:avLst/>
              <a:gdLst>
                <a:gd name="T0" fmla="*/ 18 w 25"/>
                <a:gd name="T1" fmla="*/ 21 h 22"/>
                <a:gd name="T2" fmla="*/ 0 w 25"/>
                <a:gd name="T3" fmla="*/ 9 h 22"/>
                <a:gd name="T4" fmla="*/ 6 w 25"/>
                <a:gd name="T5" fmla="*/ 0 h 22"/>
                <a:gd name="T6" fmla="*/ 24 w 25"/>
                <a:gd name="T7" fmla="*/ 11 h 22"/>
                <a:gd name="T8" fmla="*/ 18 w 25"/>
                <a:gd name="T9" fmla="*/ 21 h 22"/>
                <a:gd name="T10" fmla="*/ 0 60000 65536"/>
                <a:gd name="T11" fmla="*/ 0 60000 65536"/>
                <a:gd name="T12" fmla="*/ 0 60000 65536"/>
                <a:gd name="T13" fmla="*/ 0 60000 65536"/>
                <a:gd name="T14" fmla="*/ 0 60000 65536"/>
                <a:gd name="T15" fmla="*/ 0 w 25"/>
                <a:gd name="T16" fmla="*/ 0 h 22"/>
                <a:gd name="T17" fmla="*/ 25 w 25"/>
                <a:gd name="T18" fmla="*/ 22 h 22"/>
              </a:gdLst>
              <a:ahLst/>
              <a:cxnLst>
                <a:cxn ang="T10">
                  <a:pos x="T0" y="T1"/>
                </a:cxn>
                <a:cxn ang="T11">
                  <a:pos x="T2" y="T3"/>
                </a:cxn>
                <a:cxn ang="T12">
                  <a:pos x="T4" y="T5"/>
                </a:cxn>
                <a:cxn ang="T13">
                  <a:pos x="T6" y="T7"/>
                </a:cxn>
                <a:cxn ang="T14">
                  <a:pos x="T8" y="T9"/>
                </a:cxn>
              </a:cxnLst>
              <a:rect l="T15" t="T16" r="T17" b="T18"/>
              <a:pathLst>
                <a:path w="25" h="22">
                  <a:moveTo>
                    <a:pt x="18" y="21"/>
                  </a:moveTo>
                  <a:lnTo>
                    <a:pt x="0" y="9"/>
                  </a:lnTo>
                  <a:lnTo>
                    <a:pt x="6" y="0"/>
                  </a:lnTo>
                  <a:lnTo>
                    <a:pt x="24" y="11"/>
                  </a:lnTo>
                  <a:lnTo>
                    <a:pt x="18" y="2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31" name="Freeform 64"/>
            <p:cNvSpPr>
              <a:spLocks/>
            </p:cNvSpPr>
            <p:nvPr/>
          </p:nvSpPr>
          <p:spPr bwMode="auto">
            <a:xfrm>
              <a:off x="1530" y="2173"/>
              <a:ext cx="26" cy="22"/>
            </a:xfrm>
            <a:custGeom>
              <a:avLst/>
              <a:gdLst>
                <a:gd name="T0" fmla="*/ 19 w 26"/>
                <a:gd name="T1" fmla="*/ 21 h 22"/>
                <a:gd name="T2" fmla="*/ 0 w 26"/>
                <a:gd name="T3" fmla="*/ 9 h 22"/>
                <a:gd name="T4" fmla="*/ 6 w 26"/>
                <a:gd name="T5" fmla="*/ 0 h 22"/>
                <a:gd name="T6" fmla="*/ 25 w 26"/>
                <a:gd name="T7" fmla="*/ 12 h 22"/>
                <a:gd name="T8" fmla="*/ 19 w 26"/>
                <a:gd name="T9" fmla="*/ 21 h 22"/>
                <a:gd name="T10" fmla="*/ 0 60000 65536"/>
                <a:gd name="T11" fmla="*/ 0 60000 65536"/>
                <a:gd name="T12" fmla="*/ 0 60000 65536"/>
                <a:gd name="T13" fmla="*/ 0 60000 65536"/>
                <a:gd name="T14" fmla="*/ 0 60000 65536"/>
                <a:gd name="T15" fmla="*/ 0 w 26"/>
                <a:gd name="T16" fmla="*/ 0 h 22"/>
                <a:gd name="T17" fmla="*/ 26 w 26"/>
                <a:gd name="T18" fmla="*/ 22 h 22"/>
              </a:gdLst>
              <a:ahLst/>
              <a:cxnLst>
                <a:cxn ang="T10">
                  <a:pos x="T0" y="T1"/>
                </a:cxn>
                <a:cxn ang="T11">
                  <a:pos x="T2" y="T3"/>
                </a:cxn>
                <a:cxn ang="T12">
                  <a:pos x="T4" y="T5"/>
                </a:cxn>
                <a:cxn ang="T13">
                  <a:pos x="T6" y="T7"/>
                </a:cxn>
                <a:cxn ang="T14">
                  <a:pos x="T8" y="T9"/>
                </a:cxn>
              </a:cxnLst>
              <a:rect l="T15" t="T16" r="T17" b="T18"/>
              <a:pathLst>
                <a:path w="26" h="22">
                  <a:moveTo>
                    <a:pt x="19" y="21"/>
                  </a:moveTo>
                  <a:lnTo>
                    <a:pt x="0" y="9"/>
                  </a:lnTo>
                  <a:lnTo>
                    <a:pt x="6" y="0"/>
                  </a:lnTo>
                  <a:lnTo>
                    <a:pt x="25" y="12"/>
                  </a:lnTo>
                  <a:lnTo>
                    <a:pt x="19" y="2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32" name="Freeform 65"/>
            <p:cNvSpPr>
              <a:spLocks/>
            </p:cNvSpPr>
            <p:nvPr/>
          </p:nvSpPr>
          <p:spPr bwMode="auto">
            <a:xfrm>
              <a:off x="1511" y="2159"/>
              <a:ext cx="26" cy="24"/>
            </a:xfrm>
            <a:custGeom>
              <a:avLst/>
              <a:gdLst>
                <a:gd name="T0" fmla="*/ 19 w 26"/>
                <a:gd name="T1" fmla="*/ 23 h 24"/>
                <a:gd name="T2" fmla="*/ 0 w 26"/>
                <a:gd name="T3" fmla="*/ 10 h 24"/>
                <a:gd name="T4" fmla="*/ 7 w 26"/>
                <a:gd name="T5" fmla="*/ 0 h 24"/>
                <a:gd name="T6" fmla="*/ 25 w 26"/>
                <a:gd name="T7" fmla="*/ 14 h 24"/>
                <a:gd name="T8" fmla="*/ 19 w 26"/>
                <a:gd name="T9" fmla="*/ 23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19" y="23"/>
                  </a:moveTo>
                  <a:lnTo>
                    <a:pt x="0" y="10"/>
                  </a:lnTo>
                  <a:lnTo>
                    <a:pt x="7" y="0"/>
                  </a:lnTo>
                  <a:lnTo>
                    <a:pt x="25" y="14"/>
                  </a:lnTo>
                  <a:lnTo>
                    <a:pt x="19" y="2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33" name="Freeform 66"/>
            <p:cNvSpPr>
              <a:spLocks/>
            </p:cNvSpPr>
            <p:nvPr/>
          </p:nvSpPr>
          <p:spPr bwMode="auto">
            <a:xfrm>
              <a:off x="1492" y="2145"/>
              <a:ext cx="27" cy="25"/>
            </a:xfrm>
            <a:custGeom>
              <a:avLst/>
              <a:gdLst>
                <a:gd name="T0" fmla="*/ 19 w 27"/>
                <a:gd name="T1" fmla="*/ 24 h 25"/>
                <a:gd name="T2" fmla="*/ 0 w 27"/>
                <a:gd name="T3" fmla="*/ 9 h 25"/>
                <a:gd name="T4" fmla="*/ 7 w 27"/>
                <a:gd name="T5" fmla="*/ 0 h 25"/>
                <a:gd name="T6" fmla="*/ 26 w 27"/>
                <a:gd name="T7" fmla="*/ 14 h 25"/>
                <a:gd name="T8" fmla="*/ 19 w 27"/>
                <a:gd name="T9" fmla="*/ 24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19" y="24"/>
                  </a:moveTo>
                  <a:lnTo>
                    <a:pt x="0" y="9"/>
                  </a:lnTo>
                  <a:lnTo>
                    <a:pt x="7" y="0"/>
                  </a:lnTo>
                  <a:lnTo>
                    <a:pt x="26" y="14"/>
                  </a:lnTo>
                  <a:lnTo>
                    <a:pt x="19" y="2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34" name="Freeform 67"/>
            <p:cNvSpPr>
              <a:spLocks/>
            </p:cNvSpPr>
            <p:nvPr/>
          </p:nvSpPr>
          <p:spPr bwMode="auto">
            <a:xfrm>
              <a:off x="1474" y="2130"/>
              <a:ext cx="26" cy="25"/>
            </a:xfrm>
            <a:custGeom>
              <a:avLst/>
              <a:gdLst>
                <a:gd name="T0" fmla="*/ 18 w 26"/>
                <a:gd name="T1" fmla="*/ 24 h 25"/>
                <a:gd name="T2" fmla="*/ 0 w 26"/>
                <a:gd name="T3" fmla="*/ 8 h 25"/>
                <a:gd name="T4" fmla="*/ 8 w 26"/>
                <a:gd name="T5" fmla="*/ 0 h 25"/>
                <a:gd name="T6" fmla="*/ 25 w 26"/>
                <a:gd name="T7" fmla="*/ 15 h 25"/>
                <a:gd name="T8" fmla="*/ 18 w 26"/>
                <a:gd name="T9" fmla="*/ 24 h 25"/>
                <a:gd name="T10" fmla="*/ 0 60000 65536"/>
                <a:gd name="T11" fmla="*/ 0 60000 65536"/>
                <a:gd name="T12" fmla="*/ 0 60000 65536"/>
                <a:gd name="T13" fmla="*/ 0 60000 65536"/>
                <a:gd name="T14" fmla="*/ 0 60000 65536"/>
                <a:gd name="T15" fmla="*/ 0 w 26"/>
                <a:gd name="T16" fmla="*/ 0 h 25"/>
                <a:gd name="T17" fmla="*/ 26 w 26"/>
                <a:gd name="T18" fmla="*/ 25 h 25"/>
              </a:gdLst>
              <a:ahLst/>
              <a:cxnLst>
                <a:cxn ang="T10">
                  <a:pos x="T0" y="T1"/>
                </a:cxn>
                <a:cxn ang="T11">
                  <a:pos x="T2" y="T3"/>
                </a:cxn>
                <a:cxn ang="T12">
                  <a:pos x="T4" y="T5"/>
                </a:cxn>
                <a:cxn ang="T13">
                  <a:pos x="T6" y="T7"/>
                </a:cxn>
                <a:cxn ang="T14">
                  <a:pos x="T8" y="T9"/>
                </a:cxn>
              </a:cxnLst>
              <a:rect l="T15" t="T16" r="T17" b="T18"/>
              <a:pathLst>
                <a:path w="26" h="25">
                  <a:moveTo>
                    <a:pt x="18" y="24"/>
                  </a:moveTo>
                  <a:lnTo>
                    <a:pt x="0" y="8"/>
                  </a:lnTo>
                  <a:lnTo>
                    <a:pt x="8" y="0"/>
                  </a:lnTo>
                  <a:lnTo>
                    <a:pt x="25" y="15"/>
                  </a:lnTo>
                  <a:lnTo>
                    <a:pt x="18" y="2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35" name="Freeform 68"/>
            <p:cNvSpPr>
              <a:spLocks/>
            </p:cNvSpPr>
            <p:nvPr/>
          </p:nvSpPr>
          <p:spPr bwMode="auto">
            <a:xfrm>
              <a:off x="1456" y="2113"/>
              <a:ext cx="27" cy="26"/>
            </a:xfrm>
            <a:custGeom>
              <a:avLst/>
              <a:gdLst>
                <a:gd name="T0" fmla="*/ 18 w 27"/>
                <a:gd name="T1" fmla="*/ 25 h 26"/>
                <a:gd name="T2" fmla="*/ 0 w 27"/>
                <a:gd name="T3" fmla="*/ 8 h 26"/>
                <a:gd name="T4" fmla="*/ 9 w 27"/>
                <a:gd name="T5" fmla="*/ 0 h 26"/>
                <a:gd name="T6" fmla="*/ 26 w 27"/>
                <a:gd name="T7" fmla="*/ 17 h 26"/>
                <a:gd name="T8" fmla="*/ 18 w 27"/>
                <a:gd name="T9" fmla="*/ 25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18" y="25"/>
                  </a:moveTo>
                  <a:lnTo>
                    <a:pt x="0" y="8"/>
                  </a:lnTo>
                  <a:lnTo>
                    <a:pt x="9" y="0"/>
                  </a:lnTo>
                  <a:lnTo>
                    <a:pt x="26" y="17"/>
                  </a:lnTo>
                  <a:lnTo>
                    <a:pt x="18" y="2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36" name="Freeform 69"/>
            <p:cNvSpPr>
              <a:spLocks/>
            </p:cNvSpPr>
            <p:nvPr/>
          </p:nvSpPr>
          <p:spPr bwMode="auto">
            <a:xfrm>
              <a:off x="1439" y="2094"/>
              <a:ext cx="27" cy="28"/>
            </a:xfrm>
            <a:custGeom>
              <a:avLst/>
              <a:gdLst>
                <a:gd name="T0" fmla="*/ 17 w 27"/>
                <a:gd name="T1" fmla="*/ 27 h 28"/>
                <a:gd name="T2" fmla="*/ 0 w 27"/>
                <a:gd name="T3" fmla="*/ 8 h 28"/>
                <a:gd name="T4" fmla="*/ 9 w 27"/>
                <a:gd name="T5" fmla="*/ 0 h 28"/>
                <a:gd name="T6" fmla="*/ 26 w 27"/>
                <a:gd name="T7" fmla="*/ 19 h 28"/>
                <a:gd name="T8" fmla="*/ 17 w 27"/>
                <a:gd name="T9" fmla="*/ 27 h 28"/>
                <a:gd name="T10" fmla="*/ 0 60000 65536"/>
                <a:gd name="T11" fmla="*/ 0 60000 65536"/>
                <a:gd name="T12" fmla="*/ 0 60000 65536"/>
                <a:gd name="T13" fmla="*/ 0 60000 65536"/>
                <a:gd name="T14" fmla="*/ 0 60000 65536"/>
                <a:gd name="T15" fmla="*/ 0 w 27"/>
                <a:gd name="T16" fmla="*/ 0 h 28"/>
                <a:gd name="T17" fmla="*/ 27 w 27"/>
                <a:gd name="T18" fmla="*/ 28 h 28"/>
              </a:gdLst>
              <a:ahLst/>
              <a:cxnLst>
                <a:cxn ang="T10">
                  <a:pos x="T0" y="T1"/>
                </a:cxn>
                <a:cxn ang="T11">
                  <a:pos x="T2" y="T3"/>
                </a:cxn>
                <a:cxn ang="T12">
                  <a:pos x="T4" y="T5"/>
                </a:cxn>
                <a:cxn ang="T13">
                  <a:pos x="T6" y="T7"/>
                </a:cxn>
                <a:cxn ang="T14">
                  <a:pos x="T8" y="T9"/>
                </a:cxn>
              </a:cxnLst>
              <a:rect l="T15" t="T16" r="T17" b="T18"/>
              <a:pathLst>
                <a:path w="27" h="28">
                  <a:moveTo>
                    <a:pt x="17" y="27"/>
                  </a:moveTo>
                  <a:lnTo>
                    <a:pt x="0" y="8"/>
                  </a:lnTo>
                  <a:lnTo>
                    <a:pt x="9" y="0"/>
                  </a:lnTo>
                  <a:lnTo>
                    <a:pt x="26" y="19"/>
                  </a:lnTo>
                  <a:lnTo>
                    <a:pt x="17" y="27"/>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37" name="Freeform 70"/>
            <p:cNvSpPr>
              <a:spLocks/>
            </p:cNvSpPr>
            <p:nvPr/>
          </p:nvSpPr>
          <p:spPr bwMode="auto">
            <a:xfrm>
              <a:off x="1423" y="2076"/>
              <a:ext cx="26" cy="27"/>
            </a:xfrm>
            <a:custGeom>
              <a:avLst/>
              <a:gdLst>
                <a:gd name="T0" fmla="*/ 16 w 26"/>
                <a:gd name="T1" fmla="*/ 26 h 27"/>
                <a:gd name="T2" fmla="*/ 0 w 26"/>
                <a:gd name="T3" fmla="*/ 7 h 27"/>
                <a:gd name="T4" fmla="*/ 8 w 26"/>
                <a:gd name="T5" fmla="*/ 0 h 27"/>
                <a:gd name="T6" fmla="*/ 25 w 26"/>
                <a:gd name="T7" fmla="*/ 18 h 27"/>
                <a:gd name="T8" fmla="*/ 16 w 26"/>
                <a:gd name="T9" fmla="*/ 26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6" y="26"/>
                  </a:moveTo>
                  <a:lnTo>
                    <a:pt x="0" y="7"/>
                  </a:lnTo>
                  <a:lnTo>
                    <a:pt x="8" y="0"/>
                  </a:lnTo>
                  <a:lnTo>
                    <a:pt x="25" y="18"/>
                  </a:lnTo>
                  <a:lnTo>
                    <a:pt x="16" y="2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38" name="Freeform 71"/>
            <p:cNvSpPr>
              <a:spLocks/>
            </p:cNvSpPr>
            <p:nvPr/>
          </p:nvSpPr>
          <p:spPr bwMode="auto">
            <a:xfrm>
              <a:off x="1407" y="2057"/>
              <a:ext cx="25" cy="27"/>
            </a:xfrm>
            <a:custGeom>
              <a:avLst/>
              <a:gdLst>
                <a:gd name="T0" fmla="*/ 16 w 25"/>
                <a:gd name="T1" fmla="*/ 26 h 27"/>
                <a:gd name="T2" fmla="*/ 0 w 25"/>
                <a:gd name="T3" fmla="*/ 6 h 27"/>
                <a:gd name="T4" fmla="*/ 10 w 25"/>
                <a:gd name="T5" fmla="*/ 0 h 27"/>
                <a:gd name="T6" fmla="*/ 24 w 25"/>
                <a:gd name="T7" fmla="*/ 19 h 27"/>
                <a:gd name="T8" fmla="*/ 16 w 25"/>
                <a:gd name="T9" fmla="*/ 26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6" y="26"/>
                  </a:moveTo>
                  <a:lnTo>
                    <a:pt x="0" y="6"/>
                  </a:lnTo>
                  <a:lnTo>
                    <a:pt x="10" y="0"/>
                  </a:lnTo>
                  <a:lnTo>
                    <a:pt x="24" y="19"/>
                  </a:lnTo>
                  <a:lnTo>
                    <a:pt x="16" y="2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39" name="Freeform 72"/>
            <p:cNvSpPr>
              <a:spLocks/>
            </p:cNvSpPr>
            <p:nvPr/>
          </p:nvSpPr>
          <p:spPr bwMode="auto">
            <a:xfrm>
              <a:off x="1393" y="2037"/>
              <a:ext cx="25" cy="27"/>
            </a:xfrm>
            <a:custGeom>
              <a:avLst/>
              <a:gdLst>
                <a:gd name="T0" fmla="*/ 14 w 25"/>
                <a:gd name="T1" fmla="*/ 26 h 27"/>
                <a:gd name="T2" fmla="*/ 0 w 25"/>
                <a:gd name="T3" fmla="*/ 6 h 27"/>
                <a:gd name="T4" fmla="*/ 9 w 25"/>
                <a:gd name="T5" fmla="*/ 0 h 27"/>
                <a:gd name="T6" fmla="*/ 24 w 25"/>
                <a:gd name="T7" fmla="*/ 20 h 27"/>
                <a:gd name="T8" fmla="*/ 14 w 25"/>
                <a:gd name="T9" fmla="*/ 26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4" y="26"/>
                  </a:moveTo>
                  <a:lnTo>
                    <a:pt x="0" y="6"/>
                  </a:lnTo>
                  <a:lnTo>
                    <a:pt x="9" y="0"/>
                  </a:lnTo>
                  <a:lnTo>
                    <a:pt x="24" y="20"/>
                  </a:lnTo>
                  <a:lnTo>
                    <a:pt x="14" y="2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40" name="Freeform 73"/>
            <p:cNvSpPr>
              <a:spLocks/>
            </p:cNvSpPr>
            <p:nvPr/>
          </p:nvSpPr>
          <p:spPr bwMode="auto">
            <a:xfrm>
              <a:off x="1379" y="2016"/>
              <a:ext cx="24" cy="28"/>
            </a:xfrm>
            <a:custGeom>
              <a:avLst/>
              <a:gdLst>
                <a:gd name="T0" fmla="*/ 14 w 24"/>
                <a:gd name="T1" fmla="*/ 27 h 28"/>
                <a:gd name="T2" fmla="*/ 0 w 24"/>
                <a:gd name="T3" fmla="*/ 6 h 28"/>
                <a:gd name="T4" fmla="*/ 10 w 24"/>
                <a:gd name="T5" fmla="*/ 0 h 28"/>
                <a:gd name="T6" fmla="*/ 23 w 24"/>
                <a:gd name="T7" fmla="*/ 21 h 28"/>
                <a:gd name="T8" fmla="*/ 14 w 24"/>
                <a:gd name="T9" fmla="*/ 27 h 28"/>
                <a:gd name="T10" fmla="*/ 0 60000 65536"/>
                <a:gd name="T11" fmla="*/ 0 60000 65536"/>
                <a:gd name="T12" fmla="*/ 0 60000 65536"/>
                <a:gd name="T13" fmla="*/ 0 60000 65536"/>
                <a:gd name="T14" fmla="*/ 0 60000 65536"/>
                <a:gd name="T15" fmla="*/ 0 w 24"/>
                <a:gd name="T16" fmla="*/ 0 h 28"/>
                <a:gd name="T17" fmla="*/ 24 w 24"/>
                <a:gd name="T18" fmla="*/ 28 h 28"/>
              </a:gdLst>
              <a:ahLst/>
              <a:cxnLst>
                <a:cxn ang="T10">
                  <a:pos x="T0" y="T1"/>
                </a:cxn>
                <a:cxn ang="T11">
                  <a:pos x="T2" y="T3"/>
                </a:cxn>
                <a:cxn ang="T12">
                  <a:pos x="T4" y="T5"/>
                </a:cxn>
                <a:cxn ang="T13">
                  <a:pos x="T6" y="T7"/>
                </a:cxn>
                <a:cxn ang="T14">
                  <a:pos x="T8" y="T9"/>
                </a:cxn>
              </a:cxnLst>
              <a:rect l="T15" t="T16" r="T17" b="T18"/>
              <a:pathLst>
                <a:path w="24" h="28">
                  <a:moveTo>
                    <a:pt x="14" y="27"/>
                  </a:moveTo>
                  <a:lnTo>
                    <a:pt x="0" y="6"/>
                  </a:lnTo>
                  <a:lnTo>
                    <a:pt x="10" y="0"/>
                  </a:lnTo>
                  <a:lnTo>
                    <a:pt x="23" y="21"/>
                  </a:lnTo>
                  <a:lnTo>
                    <a:pt x="14" y="27"/>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41" name="Freeform 74"/>
            <p:cNvSpPr>
              <a:spLocks/>
            </p:cNvSpPr>
            <p:nvPr/>
          </p:nvSpPr>
          <p:spPr bwMode="auto">
            <a:xfrm>
              <a:off x="1366" y="1995"/>
              <a:ext cx="24" cy="28"/>
            </a:xfrm>
            <a:custGeom>
              <a:avLst/>
              <a:gdLst>
                <a:gd name="T0" fmla="*/ 13 w 24"/>
                <a:gd name="T1" fmla="*/ 27 h 28"/>
                <a:gd name="T2" fmla="*/ 0 w 24"/>
                <a:gd name="T3" fmla="*/ 6 h 28"/>
                <a:gd name="T4" fmla="*/ 11 w 24"/>
                <a:gd name="T5" fmla="*/ 0 h 28"/>
                <a:gd name="T6" fmla="*/ 23 w 24"/>
                <a:gd name="T7" fmla="*/ 21 h 28"/>
                <a:gd name="T8" fmla="*/ 13 w 24"/>
                <a:gd name="T9" fmla="*/ 27 h 28"/>
                <a:gd name="T10" fmla="*/ 0 60000 65536"/>
                <a:gd name="T11" fmla="*/ 0 60000 65536"/>
                <a:gd name="T12" fmla="*/ 0 60000 65536"/>
                <a:gd name="T13" fmla="*/ 0 60000 65536"/>
                <a:gd name="T14" fmla="*/ 0 60000 65536"/>
                <a:gd name="T15" fmla="*/ 0 w 24"/>
                <a:gd name="T16" fmla="*/ 0 h 28"/>
                <a:gd name="T17" fmla="*/ 24 w 24"/>
                <a:gd name="T18" fmla="*/ 28 h 28"/>
              </a:gdLst>
              <a:ahLst/>
              <a:cxnLst>
                <a:cxn ang="T10">
                  <a:pos x="T0" y="T1"/>
                </a:cxn>
                <a:cxn ang="T11">
                  <a:pos x="T2" y="T3"/>
                </a:cxn>
                <a:cxn ang="T12">
                  <a:pos x="T4" y="T5"/>
                </a:cxn>
                <a:cxn ang="T13">
                  <a:pos x="T6" y="T7"/>
                </a:cxn>
                <a:cxn ang="T14">
                  <a:pos x="T8" y="T9"/>
                </a:cxn>
              </a:cxnLst>
              <a:rect l="T15" t="T16" r="T17" b="T18"/>
              <a:pathLst>
                <a:path w="24" h="28">
                  <a:moveTo>
                    <a:pt x="13" y="27"/>
                  </a:moveTo>
                  <a:lnTo>
                    <a:pt x="0" y="6"/>
                  </a:lnTo>
                  <a:lnTo>
                    <a:pt x="11" y="0"/>
                  </a:lnTo>
                  <a:lnTo>
                    <a:pt x="23" y="21"/>
                  </a:lnTo>
                  <a:lnTo>
                    <a:pt x="13" y="27"/>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42" name="Freeform 75"/>
            <p:cNvSpPr>
              <a:spLocks/>
            </p:cNvSpPr>
            <p:nvPr/>
          </p:nvSpPr>
          <p:spPr bwMode="auto">
            <a:xfrm>
              <a:off x="1355" y="1975"/>
              <a:ext cx="23" cy="27"/>
            </a:xfrm>
            <a:custGeom>
              <a:avLst/>
              <a:gdLst>
                <a:gd name="T0" fmla="*/ 11 w 23"/>
                <a:gd name="T1" fmla="*/ 26 h 27"/>
                <a:gd name="T2" fmla="*/ 0 w 23"/>
                <a:gd name="T3" fmla="*/ 5 h 27"/>
                <a:gd name="T4" fmla="*/ 11 w 23"/>
                <a:gd name="T5" fmla="*/ 0 h 27"/>
                <a:gd name="T6" fmla="*/ 22 w 23"/>
                <a:gd name="T7" fmla="*/ 20 h 27"/>
                <a:gd name="T8" fmla="*/ 11 w 23"/>
                <a:gd name="T9" fmla="*/ 26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1" y="26"/>
                  </a:moveTo>
                  <a:lnTo>
                    <a:pt x="0" y="5"/>
                  </a:lnTo>
                  <a:lnTo>
                    <a:pt x="11" y="0"/>
                  </a:lnTo>
                  <a:lnTo>
                    <a:pt x="22" y="20"/>
                  </a:lnTo>
                  <a:lnTo>
                    <a:pt x="11" y="2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43" name="Freeform 76"/>
            <p:cNvSpPr>
              <a:spLocks/>
            </p:cNvSpPr>
            <p:nvPr/>
          </p:nvSpPr>
          <p:spPr bwMode="auto">
            <a:xfrm>
              <a:off x="1346" y="1954"/>
              <a:ext cx="21" cy="27"/>
            </a:xfrm>
            <a:custGeom>
              <a:avLst/>
              <a:gdLst>
                <a:gd name="T0" fmla="*/ 9 w 21"/>
                <a:gd name="T1" fmla="*/ 26 h 27"/>
                <a:gd name="T2" fmla="*/ 0 w 21"/>
                <a:gd name="T3" fmla="*/ 4 h 27"/>
                <a:gd name="T4" fmla="*/ 10 w 21"/>
                <a:gd name="T5" fmla="*/ 0 h 27"/>
                <a:gd name="T6" fmla="*/ 20 w 21"/>
                <a:gd name="T7" fmla="*/ 21 h 27"/>
                <a:gd name="T8" fmla="*/ 9 w 21"/>
                <a:gd name="T9" fmla="*/ 26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9" y="26"/>
                  </a:moveTo>
                  <a:lnTo>
                    <a:pt x="0" y="4"/>
                  </a:lnTo>
                  <a:lnTo>
                    <a:pt x="10" y="0"/>
                  </a:lnTo>
                  <a:lnTo>
                    <a:pt x="20" y="21"/>
                  </a:lnTo>
                  <a:lnTo>
                    <a:pt x="9" y="2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44" name="Freeform 77"/>
            <p:cNvSpPr>
              <a:spLocks/>
            </p:cNvSpPr>
            <p:nvPr/>
          </p:nvSpPr>
          <p:spPr bwMode="auto">
            <a:xfrm>
              <a:off x="1337" y="1933"/>
              <a:ext cx="20" cy="26"/>
            </a:xfrm>
            <a:custGeom>
              <a:avLst/>
              <a:gdLst>
                <a:gd name="T0" fmla="*/ 9 w 20"/>
                <a:gd name="T1" fmla="*/ 25 h 26"/>
                <a:gd name="T2" fmla="*/ 0 w 20"/>
                <a:gd name="T3" fmla="*/ 4 h 26"/>
                <a:gd name="T4" fmla="*/ 10 w 20"/>
                <a:gd name="T5" fmla="*/ 0 h 26"/>
                <a:gd name="T6" fmla="*/ 19 w 20"/>
                <a:gd name="T7" fmla="*/ 21 h 26"/>
                <a:gd name="T8" fmla="*/ 9 w 20"/>
                <a:gd name="T9" fmla="*/ 25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9" y="25"/>
                  </a:moveTo>
                  <a:lnTo>
                    <a:pt x="0" y="4"/>
                  </a:lnTo>
                  <a:lnTo>
                    <a:pt x="10" y="0"/>
                  </a:lnTo>
                  <a:lnTo>
                    <a:pt x="19" y="21"/>
                  </a:lnTo>
                  <a:lnTo>
                    <a:pt x="9" y="2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45" name="Freeform 78"/>
            <p:cNvSpPr>
              <a:spLocks/>
            </p:cNvSpPr>
            <p:nvPr/>
          </p:nvSpPr>
          <p:spPr bwMode="auto">
            <a:xfrm>
              <a:off x="1330" y="1912"/>
              <a:ext cx="18" cy="26"/>
            </a:xfrm>
            <a:custGeom>
              <a:avLst/>
              <a:gdLst>
                <a:gd name="T0" fmla="*/ 7 w 18"/>
                <a:gd name="T1" fmla="*/ 25 h 26"/>
                <a:gd name="T2" fmla="*/ 0 w 18"/>
                <a:gd name="T3" fmla="*/ 3 h 26"/>
                <a:gd name="T4" fmla="*/ 10 w 18"/>
                <a:gd name="T5" fmla="*/ 0 h 26"/>
                <a:gd name="T6" fmla="*/ 17 w 18"/>
                <a:gd name="T7" fmla="*/ 21 h 26"/>
                <a:gd name="T8" fmla="*/ 7 w 18"/>
                <a:gd name="T9" fmla="*/ 25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7" y="25"/>
                  </a:moveTo>
                  <a:lnTo>
                    <a:pt x="0" y="3"/>
                  </a:lnTo>
                  <a:lnTo>
                    <a:pt x="10" y="0"/>
                  </a:lnTo>
                  <a:lnTo>
                    <a:pt x="17" y="21"/>
                  </a:lnTo>
                  <a:lnTo>
                    <a:pt x="7" y="2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46" name="Freeform 79"/>
            <p:cNvSpPr>
              <a:spLocks/>
            </p:cNvSpPr>
            <p:nvPr/>
          </p:nvSpPr>
          <p:spPr bwMode="auto">
            <a:xfrm>
              <a:off x="1323" y="1891"/>
              <a:ext cx="18" cy="25"/>
            </a:xfrm>
            <a:custGeom>
              <a:avLst/>
              <a:gdLst>
                <a:gd name="T0" fmla="*/ 7 w 18"/>
                <a:gd name="T1" fmla="*/ 24 h 25"/>
                <a:gd name="T2" fmla="*/ 0 w 18"/>
                <a:gd name="T3" fmla="*/ 3 h 25"/>
                <a:gd name="T4" fmla="*/ 11 w 18"/>
                <a:gd name="T5" fmla="*/ 0 h 25"/>
                <a:gd name="T6" fmla="*/ 17 w 18"/>
                <a:gd name="T7" fmla="*/ 21 h 25"/>
                <a:gd name="T8" fmla="*/ 7 w 18"/>
                <a:gd name="T9" fmla="*/ 24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7" y="24"/>
                  </a:moveTo>
                  <a:lnTo>
                    <a:pt x="0" y="3"/>
                  </a:lnTo>
                  <a:lnTo>
                    <a:pt x="11" y="0"/>
                  </a:lnTo>
                  <a:lnTo>
                    <a:pt x="17" y="21"/>
                  </a:lnTo>
                  <a:lnTo>
                    <a:pt x="7" y="2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47" name="Freeform 80"/>
            <p:cNvSpPr>
              <a:spLocks/>
            </p:cNvSpPr>
            <p:nvPr/>
          </p:nvSpPr>
          <p:spPr bwMode="auto">
            <a:xfrm>
              <a:off x="1318" y="1869"/>
              <a:ext cx="17" cy="26"/>
            </a:xfrm>
            <a:custGeom>
              <a:avLst/>
              <a:gdLst>
                <a:gd name="T0" fmla="*/ 5 w 17"/>
                <a:gd name="T1" fmla="*/ 25 h 26"/>
                <a:gd name="T2" fmla="*/ 0 w 17"/>
                <a:gd name="T3" fmla="*/ 3 h 26"/>
                <a:gd name="T4" fmla="*/ 11 w 17"/>
                <a:gd name="T5" fmla="*/ 0 h 26"/>
                <a:gd name="T6" fmla="*/ 16 w 17"/>
                <a:gd name="T7" fmla="*/ 22 h 26"/>
                <a:gd name="T8" fmla="*/ 5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5" y="25"/>
                  </a:moveTo>
                  <a:lnTo>
                    <a:pt x="0" y="3"/>
                  </a:lnTo>
                  <a:lnTo>
                    <a:pt x="11" y="0"/>
                  </a:lnTo>
                  <a:lnTo>
                    <a:pt x="16" y="22"/>
                  </a:lnTo>
                  <a:lnTo>
                    <a:pt x="5" y="2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48" name="Freeform 81"/>
            <p:cNvSpPr>
              <a:spLocks/>
            </p:cNvSpPr>
            <p:nvPr/>
          </p:nvSpPr>
          <p:spPr bwMode="auto">
            <a:xfrm>
              <a:off x="1314" y="1848"/>
              <a:ext cx="17" cy="25"/>
            </a:xfrm>
            <a:custGeom>
              <a:avLst/>
              <a:gdLst>
                <a:gd name="T0" fmla="*/ 4 w 17"/>
                <a:gd name="T1" fmla="*/ 24 h 25"/>
                <a:gd name="T2" fmla="*/ 0 w 17"/>
                <a:gd name="T3" fmla="*/ 2 h 25"/>
                <a:gd name="T4" fmla="*/ 11 w 17"/>
                <a:gd name="T5" fmla="*/ 0 h 25"/>
                <a:gd name="T6" fmla="*/ 16 w 17"/>
                <a:gd name="T7" fmla="*/ 21 h 25"/>
                <a:gd name="T8" fmla="*/ 4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4" y="24"/>
                  </a:moveTo>
                  <a:lnTo>
                    <a:pt x="0" y="2"/>
                  </a:lnTo>
                  <a:lnTo>
                    <a:pt x="11" y="0"/>
                  </a:lnTo>
                  <a:lnTo>
                    <a:pt x="16" y="21"/>
                  </a:lnTo>
                  <a:lnTo>
                    <a:pt x="4" y="2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49" name="Freeform 82"/>
            <p:cNvSpPr>
              <a:spLocks/>
            </p:cNvSpPr>
            <p:nvPr/>
          </p:nvSpPr>
          <p:spPr bwMode="auto">
            <a:xfrm>
              <a:off x="1310" y="1826"/>
              <a:ext cx="17" cy="25"/>
            </a:xfrm>
            <a:custGeom>
              <a:avLst/>
              <a:gdLst>
                <a:gd name="T0" fmla="*/ 4 w 17"/>
                <a:gd name="T1" fmla="*/ 24 h 25"/>
                <a:gd name="T2" fmla="*/ 0 w 17"/>
                <a:gd name="T3" fmla="*/ 1 h 25"/>
                <a:gd name="T4" fmla="*/ 12 w 17"/>
                <a:gd name="T5" fmla="*/ 0 h 25"/>
                <a:gd name="T6" fmla="*/ 16 w 17"/>
                <a:gd name="T7" fmla="*/ 22 h 25"/>
                <a:gd name="T8" fmla="*/ 4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4" y="24"/>
                  </a:moveTo>
                  <a:lnTo>
                    <a:pt x="0" y="1"/>
                  </a:lnTo>
                  <a:lnTo>
                    <a:pt x="12" y="0"/>
                  </a:lnTo>
                  <a:lnTo>
                    <a:pt x="16" y="22"/>
                  </a:lnTo>
                  <a:lnTo>
                    <a:pt x="4" y="2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50" name="Freeform 83"/>
            <p:cNvSpPr>
              <a:spLocks/>
            </p:cNvSpPr>
            <p:nvPr/>
          </p:nvSpPr>
          <p:spPr bwMode="auto">
            <a:xfrm>
              <a:off x="1309" y="1804"/>
              <a:ext cx="17" cy="24"/>
            </a:xfrm>
            <a:custGeom>
              <a:avLst/>
              <a:gdLst>
                <a:gd name="T0" fmla="*/ 1 w 17"/>
                <a:gd name="T1" fmla="*/ 23 h 24"/>
                <a:gd name="T2" fmla="*/ 0 w 17"/>
                <a:gd name="T3" fmla="*/ 1 h 24"/>
                <a:gd name="T4" fmla="*/ 13 w 17"/>
                <a:gd name="T5" fmla="*/ 0 h 24"/>
                <a:gd name="T6" fmla="*/ 16 w 17"/>
                <a:gd name="T7" fmla="*/ 22 h 24"/>
                <a:gd name="T8" fmla="*/ 1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 y="23"/>
                  </a:moveTo>
                  <a:lnTo>
                    <a:pt x="0" y="1"/>
                  </a:lnTo>
                  <a:lnTo>
                    <a:pt x="13" y="0"/>
                  </a:lnTo>
                  <a:lnTo>
                    <a:pt x="16" y="22"/>
                  </a:lnTo>
                  <a:lnTo>
                    <a:pt x="1" y="2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51" name="Freeform 84"/>
            <p:cNvSpPr>
              <a:spLocks/>
            </p:cNvSpPr>
            <p:nvPr/>
          </p:nvSpPr>
          <p:spPr bwMode="auto">
            <a:xfrm>
              <a:off x="1307" y="1781"/>
              <a:ext cx="17" cy="25"/>
            </a:xfrm>
            <a:custGeom>
              <a:avLst/>
              <a:gdLst>
                <a:gd name="T0" fmla="*/ 2 w 17"/>
                <a:gd name="T1" fmla="*/ 24 h 25"/>
                <a:gd name="T2" fmla="*/ 0 w 17"/>
                <a:gd name="T3" fmla="*/ 0 h 25"/>
                <a:gd name="T4" fmla="*/ 13 w 17"/>
                <a:gd name="T5" fmla="*/ 0 h 25"/>
                <a:gd name="T6" fmla="*/ 16 w 17"/>
                <a:gd name="T7" fmla="*/ 23 h 25"/>
                <a:gd name="T8" fmla="*/ 2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2" y="24"/>
                  </a:moveTo>
                  <a:lnTo>
                    <a:pt x="0" y="0"/>
                  </a:lnTo>
                  <a:lnTo>
                    <a:pt x="13" y="0"/>
                  </a:lnTo>
                  <a:lnTo>
                    <a:pt x="16" y="23"/>
                  </a:lnTo>
                  <a:lnTo>
                    <a:pt x="2" y="2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52" name="Freeform 85"/>
            <p:cNvSpPr>
              <a:spLocks/>
            </p:cNvSpPr>
            <p:nvPr/>
          </p:nvSpPr>
          <p:spPr bwMode="auto">
            <a:xfrm>
              <a:off x="1306" y="1758"/>
              <a:ext cx="17" cy="24"/>
            </a:xfrm>
            <a:custGeom>
              <a:avLst/>
              <a:gdLst>
                <a:gd name="T0" fmla="*/ 1 w 17"/>
                <a:gd name="T1" fmla="*/ 23 h 24"/>
                <a:gd name="T2" fmla="*/ 0 w 17"/>
                <a:gd name="T3" fmla="*/ 0 h 24"/>
                <a:gd name="T4" fmla="*/ 16 w 17"/>
                <a:gd name="T5" fmla="*/ 0 h 24"/>
                <a:gd name="T6" fmla="*/ 16 w 17"/>
                <a:gd name="T7" fmla="*/ 23 h 24"/>
                <a:gd name="T8" fmla="*/ 1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 y="23"/>
                  </a:moveTo>
                  <a:lnTo>
                    <a:pt x="0" y="0"/>
                  </a:lnTo>
                  <a:lnTo>
                    <a:pt x="16" y="0"/>
                  </a:lnTo>
                  <a:lnTo>
                    <a:pt x="16" y="23"/>
                  </a:lnTo>
                  <a:lnTo>
                    <a:pt x="1" y="2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53" name="Freeform 86"/>
            <p:cNvSpPr>
              <a:spLocks/>
            </p:cNvSpPr>
            <p:nvPr/>
          </p:nvSpPr>
          <p:spPr bwMode="auto">
            <a:xfrm>
              <a:off x="1306" y="1734"/>
              <a:ext cx="17" cy="25"/>
            </a:xfrm>
            <a:custGeom>
              <a:avLst/>
              <a:gdLst>
                <a:gd name="T0" fmla="*/ 0 w 17"/>
                <a:gd name="T1" fmla="*/ 24 h 25"/>
                <a:gd name="T2" fmla="*/ 1 w 17"/>
                <a:gd name="T3" fmla="*/ 0 h 25"/>
                <a:gd name="T4" fmla="*/ 16 w 17"/>
                <a:gd name="T5" fmla="*/ 1 h 25"/>
                <a:gd name="T6" fmla="*/ 16 w 17"/>
                <a:gd name="T7" fmla="*/ 24 h 25"/>
                <a:gd name="T8" fmla="*/ 0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24"/>
                  </a:moveTo>
                  <a:lnTo>
                    <a:pt x="1" y="0"/>
                  </a:lnTo>
                  <a:lnTo>
                    <a:pt x="16" y="1"/>
                  </a:lnTo>
                  <a:lnTo>
                    <a:pt x="16" y="24"/>
                  </a:lnTo>
                  <a:lnTo>
                    <a:pt x="0" y="2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54" name="Freeform 87"/>
            <p:cNvSpPr>
              <a:spLocks/>
            </p:cNvSpPr>
            <p:nvPr/>
          </p:nvSpPr>
          <p:spPr bwMode="auto">
            <a:xfrm>
              <a:off x="1307" y="1710"/>
              <a:ext cx="17" cy="26"/>
            </a:xfrm>
            <a:custGeom>
              <a:avLst/>
              <a:gdLst>
                <a:gd name="T0" fmla="*/ 0 w 17"/>
                <a:gd name="T1" fmla="*/ 24 h 26"/>
                <a:gd name="T2" fmla="*/ 2 w 17"/>
                <a:gd name="T3" fmla="*/ 0 h 26"/>
                <a:gd name="T4" fmla="*/ 16 w 17"/>
                <a:gd name="T5" fmla="*/ 1 h 26"/>
                <a:gd name="T6" fmla="*/ 13 w 17"/>
                <a:gd name="T7" fmla="*/ 25 h 26"/>
                <a:gd name="T8" fmla="*/ 0 w 17"/>
                <a:gd name="T9" fmla="*/ 24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4"/>
                  </a:moveTo>
                  <a:lnTo>
                    <a:pt x="2" y="0"/>
                  </a:lnTo>
                  <a:lnTo>
                    <a:pt x="16" y="1"/>
                  </a:lnTo>
                  <a:lnTo>
                    <a:pt x="13" y="25"/>
                  </a:lnTo>
                  <a:lnTo>
                    <a:pt x="0" y="2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55" name="Freeform 88"/>
            <p:cNvSpPr>
              <a:spLocks/>
            </p:cNvSpPr>
            <p:nvPr/>
          </p:nvSpPr>
          <p:spPr bwMode="auto">
            <a:xfrm>
              <a:off x="1309" y="1686"/>
              <a:ext cx="17" cy="26"/>
            </a:xfrm>
            <a:custGeom>
              <a:avLst/>
              <a:gdLst>
                <a:gd name="T0" fmla="*/ 0 w 17"/>
                <a:gd name="T1" fmla="*/ 24 h 26"/>
                <a:gd name="T2" fmla="*/ 1 w 17"/>
                <a:gd name="T3" fmla="*/ 0 h 26"/>
                <a:gd name="T4" fmla="*/ 16 w 17"/>
                <a:gd name="T5" fmla="*/ 2 h 26"/>
                <a:gd name="T6" fmla="*/ 13 w 17"/>
                <a:gd name="T7" fmla="*/ 25 h 26"/>
                <a:gd name="T8" fmla="*/ 0 w 17"/>
                <a:gd name="T9" fmla="*/ 24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4"/>
                  </a:moveTo>
                  <a:lnTo>
                    <a:pt x="1" y="0"/>
                  </a:lnTo>
                  <a:lnTo>
                    <a:pt x="16" y="2"/>
                  </a:lnTo>
                  <a:lnTo>
                    <a:pt x="13" y="25"/>
                  </a:lnTo>
                  <a:lnTo>
                    <a:pt x="0" y="2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56" name="Freeform 89"/>
            <p:cNvSpPr>
              <a:spLocks/>
            </p:cNvSpPr>
            <p:nvPr/>
          </p:nvSpPr>
          <p:spPr bwMode="auto">
            <a:xfrm>
              <a:off x="1310" y="1662"/>
              <a:ext cx="17" cy="27"/>
            </a:xfrm>
            <a:custGeom>
              <a:avLst/>
              <a:gdLst>
                <a:gd name="T0" fmla="*/ 0 w 17"/>
                <a:gd name="T1" fmla="*/ 24 h 27"/>
                <a:gd name="T2" fmla="*/ 4 w 17"/>
                <a:gd name="T3" fmla="*/ 0 h 27"/>
                <a:gd name="T4" fmla="*/ 16 w 17"/>
                <a:gd name="T5" fmla="*/ 2 h 27"/>
                <a:gd name="T6" fmla="*/ 12 w 17"/>
                <a:gd name="T7" fmla="*/ 26 h 27"/>
                <a:gd name="T8" fmla="*/ 0 w 17"/>
                <a:gd name="T9" fmla="*/ 24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4"/>
                  </a:moveTo>
                  <a:lnTo>
                    <a:pt x="4" y="0"/>
                  </a:lnTo>
                  <a:lnTo>
                    <a:pt x="16" y="2"/>
                  </a:lnTo>
                  <a:lnTo>
                    <a:pt x="12" y="26"/>
                  </a:lnTo>
                  <a:lnTo>
                    <a:pt x="0" y="2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57" name="Freeform 90"/>
            <p:cNvSpPr>
              <a:spLocks/>
            </p:cNvSpPr>
            <p:nvPr/>
          </p:nvSpPr>
          <p:spPr bwMode="auto">
            <a:xfrm>
              <a:off x="1314" y="1639"/>
              <a:ext cx="17" cy="26"/>
            </a:xfrm>
            <a:custGeom>
              <a:avLst/>
              <a:gdLst>
                <a:gd name="T0" fmla="*/ 0 w 17"/>
                <a:gd name="T1" fmla="*/ 23 h 26"/>
                <a:gd name="T2" fmla="*/ 4 w 17"/>
                <a:gd name="T3" fmla="*/ 0 h 26"/>
                <a:gd name="T4" fmla="*/ 16 w 17"/>
                <a:gd name="T5" fmla="*/ 1 h 26"/>
                <a:gd name="T6" fmla="*/ 12 w 17"/>
                <a:gd name="T7" fmla="*/ 25 h 26"/>
                <a:gd name="T8" fmla="*/ 0 w 17"/>
                <a:gd name="T9" fmla="*/ 23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3"/>
                  </a:moveTo>
                  <a:lnTo>
                    <a:pt x="4" y="0"/>
                  </a:lnTo>
                  <a:lnTo>
                    <a:pt x="16" y="1"/>
                  </a:lnTo>
                  <a:lnTo>
                    <a:pt x="12" y="25"/>
                  </a:lnTo>
                  <a:lnTo>
                    <a:pt x="0" y="2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58" name="Freeform 91"/>
            <p:cNvSpPr>
              <a:spLocks/>
            </p:cNvSpPr>
            <p:nvPr/>
          </p:nvSpPr>
          <p:spPr bwMode="auto">
            <a:xfrm>
              <a:off x="1318" y="1615"/>
              <a:ext cx="17" cy="26"/>
            </a:xfrm>
            <a:custGeom>
              <a:avLst/>
              <a:gdLst>
                <a:gd name="T0" fmla="*/ 0 w 17"/>
                <a:gd name="T1" fmla="*/ 24 h 26"/>
                <a:gd name="T2" fmla="*/ 5 w 17"/>
                <a:gd name="T3" fmla="*/ 0 h 26"/>
                <a:gd name="T4" fmla="*/ 16 w 17"/>
                <a:gd name="T5" fmla="*/ 2 h 26"/>
                <a:gd name="T6" fmla="*/ 12 w 17"/>
                <a:gd name="T7" fmla="*/ 25 h 26"/>
                <a:gd name="T8" fmla="*/ 0 w 17"/>
                <a:gd name="T9" fmla="*/ 24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4"/>
                  </a:moveTo>
                  <a:lnTo>
                    <a:pt x="5" y="0"/>
                  </a:lnTo>
                  <a:lnTo>
                    <a:pt x="16" y="2"/>
                  </a:lnTo>
                  <a:lnTo>
                    <a:pt x="12" y="25"/>
                  </a:lnTo>
                  <a:lnTo>
                    <a:pt x="0" y="2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59" name="Freeform 92"/>
            <p:cNvSpPr>
              <a:spLocks/>
            </p:cNvSpPr>
            <p:nvPr/>
          </p:nvSpPr>
          <p:spPr bwMode="auto">
            <a:xfrm>
              <a:off x="1323" y="1592"/>
              <a:ext cx="18" cy="26"/>
            </a:xfrm>
            <a:custGeom>
              <a:avLst/>
              <a:gdLst>
                <a:gd name="T0" fmla="*/ 0 w 18"/>
                <a:gd name="T1" fmla="*/ 23 h 26"/>
                <a:gd name="T2" fmla="*/ 6 w 18"/>
                <a:gd name="T3" fmla="*/ 0 h 26"/>
                <a:gd name="T4" fmla="*/ 17 w 18"/>
                <a:gd name="T5" fmla="*/ 3 h 26"/>
                <a:gd name="T6" fmla="*/ 11 w 18"/>
                <a:gd name="T7" fmla="*/ 25 h 26"/>
                <a:gd name="T8" fmla="*/ 0 w 18"/>
                <a:gd name="T9" fmla="*/ 23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0" y="23"/>
                  </a:moveTo>
                  <a:lnTo>
                    <a:pt x="6" y="0"/>
                  </a:lnTo>
                  <a:lnTo>
                    <a:pt x="17" y="3"/>
                  </a:lnTo>
                  <a:lnTo>
                    <a:pt x="11" y="25"/>
                  </a:lnTo>
                  <a:lnTo>
                    <a:pt x="0" y="2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60" name="Freeform 93"/>
            <p:cNvSpPr>
              <a:spLocks/>
            </p:cNvSpPr>
            <p:nvPr/>
          </p:nvSpPr>
          <p:spPr bwMode="auto">
            <a:xfrm>
              <a:off x="1329" y="1569"/>
              <a:ext cx="18" cy="27"/>
            </a:xfrm>
            <a:custGeom>
              <a:avLst/>
              <a:gdLst>
                <a:gd name="T0" fmla="*/ 0 w 18"/>
                <a:gd name="T1" fmla="*/ 23 h 27"/>
                <a:gd name="T2" fmla="*/ 7 w 18"/>
                <a:gd name="T3" fmla="*/ 0 h 27"/>
                <a:gd name="T4" fmla="*/ 17 w 18"/>
                <a:gd name="T5" fmla="*/ 3 h 27"/>
                <a:gd name="T6" fmla="*/ 11 w 18"/>
                <a:gd name="T7" fmla="*/ 26 h 27"/>
                <a:gd name="T8" fmla="*/ 0 w 18"/>
                <a:gd name="T9" fmla="*/ 23 h 27"/>
                <a:gd name="T10" fmla="*/ 0 60000 65536"/>
                <a:gd name="T11" fmla="*/ 0 60000 65536"/>
                <a:gd name="T12" fmla="*/ 0 60000 65536"/>
                <a:gd name="T13" fmla="*/ 0 60000 65536"/>
                <a:gd name="T14" fmla="*/ 0 60000 65536"/>
                <a:gd name="T15" fmla="*/ 0 w 18"/>
                <a:gd name="T16" fmla="*/ 0 h 27"/>
                <a:gd name="T17" fmla="*/ 18 w 18"/>
                <a:gd name="T18" fmla="*/ 27 h 27"/>
              </a:gdLst>
              <a:ahLst/>
              <a:cxnLst>
                <a:cxn ang="T10">
                  <a:pos x="T0" y="T1"/>
                </a:cxn>
                <a:cxn ang="T11">
                  <a:pos x="T2" y="T3"/>
                </a:cxn>
                <a:cxn ang="T12">
                  <a:pos x="T4" y="T5"/>
                </a:cxn>
                <a:cxn ang="T13">
                  <a:pos x="T6" y="T7"/>
                </a:cxn>
                <a:cxn ang="T14">
                  <a:pos x="T8" y="T9"/>
                </a:cxn>
              </a:cxnLst>
              <a:rect l="T15" t="T16" r="T17" b="T18"/>
              <a:pathLst>
                <a:path w="18" h="27">
                  <a:moveTo>
                    <a:pt x="0" y="23"/>
                  </a:moveTo>
                  <a:lnTo>
                    <a:pt x="7" y="0"/>
                  </a:lnTo>
                  <a:lnTo>
                    <a:pt x="17" y="3"/>
                  </a:lnTo>
                  <a:lnTo>
                    <a:pt x="11" y="26"/>
                  </a:lnTo>
                  <a:lnTo>
                    <a:pt x="0" y="2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61" name="Freeform 94"/>
            <p:cNvSpPr>
              <a:spLocks/>
            </p:cNvSpPr>
            <p:nvPr/>
          </p:nvSpPr>
          <p:spPr bwMode="auto">
            <a:xfrm>
              <a:off x="1336" y="1546"/>
              <a:ext cx="19" cy="27"/>
            </a:xfrm>
            <a:custGeom>
              <a:avLst/>
              <a:gdLst>
                <a:gd name="T0" fmla="*/ 0 w 19"/>
                <a:gd name="T1" fmla="*/ 23 h 27"/>
                <a:gd name="T2" fmla="*/ 7 w 19"/>
                <a:gd name="T3" fmla="*/ 0 h 27"/>
                <a:gd name="T4" fmla="*/ 18 w 19"/>
                <a:gd name="T5" fmla="*/ 5 h 27"/>
                <a:gd name="T6" fmla="*/ 10 w 19"/>
                <a:gd name="T7" fmla="*/ 26 h 27"/>
                <a:gd name="T8" fmla="*/ 0 w 19"/>
                <a:gd name="T9" fmla="*/ 23 h 27"/>
                <a:gd name="T10" fmla="*/ 0 60000 65536"/>
                <a:gd name="T11" fmla="*/ 0 60000 65536"/>
                <a:gd name="T12" fmla="*/ 0 60000 65536"/>
                <a:gd name="T13" fmla="*/ 0 60000 65536"/>
                <a:gd name="T14" fmla="*/ 0 60000 65536"/>
                <a:gd name="T15" fmla="*/ 0 w 19"/>
                <a:gd name="T16" fmla="*/ 0 h 27"/>
                <a:gd name="T17" fmla="*/ 19 w 19"/>
                <a:gd name="T18" fmla="*/ 27 h 27"/>
              </a:gdLst>
              <a:ahLst/>
              <a:cxnLst>
                <a:cxn ang="T10">
                  <a:pos x="T0" y="T1"/>
                </a:cxn>
                <a:cxn ang="T11">
                  <a:pos x="T2" y="T3"/>
                </a:cxn>
                <a:cxn ang="T12">
                  <a:pos x="T4" y="T5"/>
                </a:cxn>
                <a:cxn ang="T13">
                  <a:pos x="T6" y="T7"/>
                </a:cxn>
                <a:cxn ang="T14">
                  <a:pos x="T8" y="T9"/>
                </a:cxn>
              </a:cxnLst>
              <a:rect l="T15" t="T16" r="T17" b="T18"/>
              <a:pathLst>
                <a:path w="19" h="27">
                  <a:moveTo>
                    <a:pt x="0" y="23"/>
                  </a:moveTo>
                  <a:lnTo>
                    <a:pt x="7" y="0"/>
                  </a:lnTo>
                  <a:lnTo>
                    <a:pt x="18" y="5"/>
                  </a:lnTo>
                  <a:lnTo>
                    <a:pt x="10" y="26"/>
                  </a:lnTo>
                  <a:lnTo>
                    <a:pt x="0" y="2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62" name="Freeform 95"/>
            <p:cNvSpPr>
              <a:spLocks/>
            </p:cNvSpPr>
            <p:nvPr/>
          </p:nvSpPr>
          <p:spPr bwMode="auto">
            <a:xfrm>
              <a:off x="1343" y="1525"/>
              <a:ext cx="20" cy="27"/>
            </a:xfrm>
            <a:custGeom>
              <a:avLst/>
              <a:gdLst>
                <a:gd name="T0" fmla="*/ 0 w 20"/>
                <a:gd name="T1" fmla="*/ 21 h 27"/>
                <a:gd name="T2" fmla="*/ 9 w 20"/>
                <a:gd name="T3" fmla="*/ 0 h 27"/>
                <a:gd name="T4" fmla="*/ 19 w 20"/>
                <a:gd name="T5" fmla="*/ 4 h 27"/>
                <a:gd name="T6" fmla="*/ 11 w 20"/>
                <a:gd name="T7" fmla="*/ 26 h 27"/>
                <a:gd name="T8" fmla="*/ 0 w 20"/>
                <a:gd name="T9" fmla="*/ 21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0" y="21"/>
                  </a:moveTo>
                  <a:lnTo>
                    <a:pt x="9" y="0"/>
                  </a:lnTo>
                  <a:lnTo>
                    <a:pt x="19" y="4"/>
                  </a:lnTo>
                  <a:lnTo>
                    <a:pt x="11" y="26"/>
                  </a:lnTo>
                  <a:lnTo>
                    <a:pt x="0" y="2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63" name="Freeform 96"/>
            <p:cNvSpPr>
              <a:spLocks/>
            </p:cNvSpPr>
            <p:nvPr/>
          </p:nvSpPr>
          <p:spPr bwMode="auto">
            <a:xfrm>
              <a:off x="1352" y="1504"/>
              <a:ext cx="20" cy="26"/>
            </a:xfrm>
            <a:custGeom>
              <a:avLst/>
              <a:gdLst>
                <a:gd name="T0" fmla="*/ 0 w 20"/>
                <a:gd name="T1" fmla="*/ 21 h 26"/>
                <a:gd name="T2" fmla="*/ 9 w 20"/>
                <a:gd name="T3" fmla="*/ 0 h 26"/>
                <a:gd name="T4" fmla="*/ 19 w 20"/>
                <a:gd name="T5" fmla="*/ 4 h 26"/>
                <a:gd name="T6" fmla="*/ 10 w 20"/>
                <a:gd name="T7" fmla="*/ 25 h 26"/>
                <a:gd name="T8" fmla="*/ 0 w 20"/>
                <a:gd name="T9" fmla="*/ 21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0" y="21"/>
                  </a:moveTo>
                  <a:lnTo>
                    <a:pt x="9" y="0"/>
                  </a:lnTo>
                  <a:lnTo>
                    <a:pt x="19" y="4"/>
                  </a:lnTo>
                  <a:lnTo>
                    <a:pt x="10" y="25"/>
                  </a:lnTo>
                  <a:lnTo>
                    <a:pt x="0" y="2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64" name="Freeform 97"/>
            <p:cNvSpPr>
              <a:spLocks/>
            </p:cNvSpPr>
            <p:nvPr/>
          </p:nvSpPr>
          <p:spPr bwMode="auto">
            <a:xfrm>
              <a:off x="1361" y="1484"/>
              <a:ext cx="22" cy="25"/>
            </a:xfrm>
            <a:custGeom>
              <a:avLst/>
              <a:gdLst>
                <a:gd name="T0" fmla="*/ 0 w 22"/>
                <a:gd name="T1" fmla="*/ 20 h 25"/>
                <a:gd name="T2" fmla="*/ 10 w 22"/>
                <a:gd name="T3" fmla="*/ 0 h 25"/>
                <a:gd name="T4" fmla="*/ 21 w 22"/>
                <a:gd name="T5" fmla="*/ 5 h 25"/>
                <a:gd name="T6" fmla="*/ 10 w 22"/>
                <a:gd name="T7" fmla="*/ 24 h 25"/>
                <a:gd name="T8" fmla="*/ 0 w 22"/>
                <a:gd name="T9" fmla="*/ 2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0" y="20"/>
                  </a:moveTo>
                  <a:lnTo>
                    <a:pt x="10" y="0"/>
                  </a:lnTo>
                  <a:lnTo>
                    <a:pt x="21" y="5"/>
                  </a:lnTo>
                  <a:lnTo>
                    <a:pt x="10" y="24"/>
                  </a:lnTo>
                  <a:lnTo>
                    <a:pt x="0" y="2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65" name="Freeform 98"/>
            <p:cNvSpPr>
              <a:spLocks/>
            </p:cNvSpPr>
            <p:nvPr/>
          </p:nvSpPr>
          <p:spPr bwMode="auto">
            <a:xfrm>
              <a:off x="1371" y="1464"/>
              <a:ext cx="22" cy="26"/>
            </a:xfrm>
            <a:custGeom>
              <a:avLst/>
              <a:gdLst>
                <a:gd name="T0" fmla="*/ 0 w 22"/>
                <a:gd name="T1" fmla="*/ 20 h 26"/>
                <a:gd name="T2" fmla="*/ 11 w 22"/>
                <a:gd name="T3" fmla="*/ 0 h 26"/>
                <a:gd name="T4" fmla="*/ 21 w 22"/>
                <a:gd name="T5" fmla="*/ 6 h 26"/>
                <a:gd name="T6" fmla="*/ 11 w 22"/>
                <a:gd name="T7" fmla="*/ 25 h 26"/>
                <a:gd name="T8" fmla="*/ 0 w 22"/>
                <a:gd name="T9" fmla="*/ 20 h 26"/>
                <a:gd name="T10" fmla="*/ 0 60000 65536"/>
                <a:gd name="T11" fmla="*/ 0 60000 65536"/>
                <a:gd name="T12" fmla="*/ 0 60000 65536"/>
                <a:gd name="T13" fmla="*/ 0 60000 65536"/>
                <a:gd name="T14" fmla="*/ 0 60000 65536"/>
                <a:gd name="T15" fmla="*/ 0 w 22"/>
                <a:gd name="T16" fmla="*/ 0 h 26"/>
                <a:gd name="T17" fmla="*/ 22 w 22"/>
                <a:gd name="T18" fmla="*/ 26 h 26"/>
              </a:gdLst>
              <a:ahLst/>
              <a:cxnLst>
                <a:cxn ang="T10">
                  <a:pos x="T0" y="T1"/>
                </a:cxn>
                <a:cxn ang="T11">
                  <a:pos x="T2" y="T3"/>
                </a:cxn>
                <a:cxn ang="T12">
                  <a:pos x="T4" y="T5"/>
                </a:cxn>
                <a:cxn ang="T13">
                  <a:pos x="T6" y="T7"/>
                </a:cxn>
                <a:cxn ang="T14">
                  <a:pos x="T8" y="T9"/>
                </a:cxn>
              </a:cxnLst>
              <a:rect l="T15" t="T16" r="T17" b="T18"/>
              <a:pathLst>
                <a:path w="22" h="26">
                  <a:moveTo>
                    <a:pt x="0" y="20"/>
                  </a:moveTo>
                  <a:lnTo>
                    <a:pt x="11" y="0"/>
                  </a:lnTo>
                  <a:lnTo>
                    <a:pt x="21" y="6"/>
                  </a:lnTo>
                  <a:lnTo>
                    <a:pt x="11" y="25"/>
                  </a:lnTo>
                  <a:lnTo>
                    <a:pt x="0" y="2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66" name="Freeform 99"/>
            <p:cNvSpPr>
              <a:spLocks/>
            </p:cNvSpPr>
            <p:nvPr/>
          </p:nvSpPr>
          <p:spPr bwMode="auto">
            <a:xfrm>
              <a:off x="1382" y="1446"/>
              <a:ext cx="22" cy="25"/>
            </a:xfrm>
            <a:custGeom>
              <a:avLst/>
              <a:gdLst>
                <a:gd name="T0" fmla="*/ 0 w 22"/>
                <a:gd name="T1" fmla="*/ 18 h 25"/>
                <a:gd name="T2" fmla="*/ 12 w 22"/>
                <a:gd name="T3" fmla="*/ 0 h 25"/>
                <a:gd name="T4" fmla="*/ 21 w 22"/>
                <a:gd name="T5" fmla="*/ 6 h 25"/>
                <a:gd name="T6" fmla="*/ 10 w 22"/>
                <a:gd name="T7" fmla="*/ 24 h 25"/>
                <a:gd name="T8" fmla="*/ 0 w 22"/>
                <a:gd name="T9" fmla="*/ 18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0" y="18"/>
                  </a:moveTo>
                  <a:lnTo>
                    <a:pt x="12" y="0"/>
                  </a:lnTo>
                  <a:lnTo>
                    <a:pt x="21" y="6"/>
                  </a:lnTo>
                  <a:lnTo>
                    <a:pt x="10" y="24"/>
                  </a:lnTo>
                  <a:lnTo>
                    <a:pt x="0" y="18"/>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67" name="Freeform 100"/>
            <p:cNvSpPr>
              <a:spLocks/>
            </p:cNvSpPr>
            <p:nvPr/>
          </p:nvSpPr>
          <p:spPr bwMode="auto">
            <a:xfrm>
              <a:off x="1394" y="1429"/>
              <a:ext cx="21" cy="24"/>
            </a:xfrm>
            <a:custGeom>
              <a:avLst/>
              <a:gdLst>
                <a:gd name="T0" fmla="*/ 0 w 21"/>
                <a:gd name="T1" fmla="*/ 17 h 24"/>
                <a:gd name="T2" fmla="*/ 11 w 21"/>
                <a:gd name="T3" fmla="*/ 0 h 24"/>
                <a:gd name="T4" fmla="*/ 20 w 21"/>
                <a:gd name="T5" fmla="*/ 7 h 24"/>
                <a:gd name="T6" fmla="*/ 9 w 21"/>
                <a:gd name="T7" fmla="*/ 23 h 24"/>
                <a:gd name="T8" fmla="*/ 0 w 21"/>
                <a:gd name="T9" fmla="*/ 1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17"/>
                  </a:moveTo>
                  <a:lnTo>
                    <a:pt x="11" y="0"/>
                  </a:lnTo>
                  <a:lnTo>
                    <a:pt x="20" y="7"/>
                  </a:lnTo>
                  <a:lnTo>
                    <a:pt x="9" y="23"/>
                  </a:lnTo>
                  <a:lnTo>
                    <a:pt x="0" y="17"/>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68" name="Freeform 101"/>
            <p:cNvSpPr>
              <a:spLocks/>
            </p:cNvSpPr>
            <p:nvPr/>
          </p:nvSpPr>
          <p:spPr bwMode="auto">
            <a:xfrm>
              <a:off x="1405" y="1412"/>
              <a:ext cx="22" cy="25"/>
            </a:xfrm>
            <a:custGeom>
              <a:avLst/>
              <a:gdLst>
                <a:gd name="T0" fmla="*/ 0 w 22"/>
                <a:gd name="T1" fmla="*/ 17 h 25"/>
                <a:gd name="T2" fmla="*/ 13 w 22"/>
                <a:gd name="T3" fmla="*/ 0 h 25"/>
                <a:gd name="T4" fmla="*/ 21 w 22"/>
                <a:gd name="T5" fmla="*/ 8 h 25"/>
                <a:gd name="T6" fmla="*/ 9 w 22"/>
                <a:gd name="T7" fmla="*/ 24 h 25"/>
                <a:gd name="T8" fmla="*/ 0 w 22"/>
                <a:gd name="T9" fmla="*/ 17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0" y="17"/>
                  </a:moveTo>
                  <a:lnTo>
                    <a:pt x="13" y="0"/>
                  </a:lnTo>
                  <a:lnTo>
                    <a:pt x="21" y="8"/>
                  </a:lnTo>
                  <a:lnTo>
                    <a:pt x="9" y="24"/>
                  </a:lnTo>
                  <a:lnTo>
                    <a:pt x="0" y="17"/>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69" name="Freeform 102"/>
            <p:cNvSpPr>
              <a:spLocks/>
            </p:cNvSpPr>
            <p:nvPr/>
          </p:nvSpPr>
          <p:spPr bwMode="auto">
            <a:xfrm>
              <a:off x="1418" y="1397"/>
              <a:ext cx="21" cy="24"/>
            </a:xfrm>
            <a:custGeom>
              <a:avLst/>
              <a:gdLst>
                <a:gd name="T0" fmla="*/ 0 w 21"/>
                <a:gd name="T1" fmla="*/ 15 h 24"/>
                <a:gd name="T2" fmla="*/ 12 w 21"/>
                <a:gd name="T3" fmla="*/ 0 h 24"/>
                <a:gd name="T4" fmla="*/ 20 w 21"/>
                <a:gd name="T5" fmla="*/ 8 h 24"/>
                <a:gd name="T6" fmla="*/ 8 w 21"/>
                <a:gd name="T7" fmla="*/ 23 h 24"/>
                <a:gd name="T8" fmla="*/ 0 w 21"/>
                <a:gd name="T9" fmla="*/ 15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15"/>
                  </a:moveTo>
                  <a:lnTo>
                    <a:pt x="12" y="0"/>
                  </a:lnTo>
                  <a:lnTo>
                    <a:pt x="20" y="8"/>
                  </a:lnTo>
                  <a:lnTo>
                    <a:pt x="8" y="23"/>
                  </a:lnTo>
                  <a:lnTo>
                    <a:pt x="0" y="1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70" name="Freeform 103"/>
            <p:cNvSpPr>
              <a:spLocks/>
            </p:cNvSpPr>
            <p:nvPr/>
          </p:nvSpPr>
          <p:spPr bwMode="auto">
            <a:xfrm>
              <a:off x="1430" y="1383"/>
              <a:ext cx="23" cy="23"/>
            </a:xfrm>
            <a:custGeom>
              <a:avLst/>
              <a:gdLst>
                <a:gd name="T0" fmla="*/ 0 w 23"/>
                <a:gd name="T1" fmla="*/ 14 h 23"/>
                <a:gd name="T2" fmla="*/ 13 w 23"/>
                <a:gd name="T3" fmla="*/ 0 h 23"/>
                <a:gd name="T4" fmla="*/ 22 w 23"/>
                <a:gd name="T5" fmla="*/ 9 h 23"/>
                <a:gd name="T6" fmla="*/ 8 w 23"/>
                <a:gd name="T7" fmla="*/ 22 h 23"/>
                <a:gd name="T8" fmla="*/ 0 w 23"/>
                <a:gd name="T9" fmla="*/ 14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14"/>
                  </a:moveTo>
                  <a:lnTo>
                    <a:pt x="13" y="0"/>
                  </a:lnTo>
                  <a:lnTo>
                    <a:pt x="22" y="9"/>
                  </a:lnTo>
                  <a:lnTo>
                    <a:pt x="8" y="22"/>
                  </a:lnTo>
                  <a:lnTo>
                    <a:pt x="0"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71" name="Freeform 104"/>
            <p:cNvSpPr>
              <a:spLocks/>
            </p:cNvSpPr>
            <p:nvPr/>
          </p:nvSpPr>
          <p:spPr bwMode="auto">
            <a:xfrm>
              <a:off x="1443" y="1370"/>
              <a:ext cx="23" cy="23"/>
            </a:xfrm>
            <a:custGeom>
              <a:avLst/>
              <a:gdLst>
                <a:gd name="T0" fmla="*/ 0 w 23"/>
                <a:gd name="T1" fmla="*/ 13 h 23"/>
                <a:gd name="T2" fmla="*/ 14 w 23"/>
                <a:gd name="T3" fmla="*/ 0 h 23"/>
                <a:gd name="T4" fmla="*/ 22 w 23"/>
                <a:gd name="T5" fmla="*/ 9 h 23"/>
                <a:gd name="T6" fmla="*/ 9 w 23"/>
                <a:gd name="T7" fmla="*/ 22 h 23"/>
                <a:gd name="T8" fmla="*/ 0 w 23"/>
                <a:gd name="T9" fmla="*/ 13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13"/>
                  </a:moveTo>
                  <a:lnTo>
                    <a:pt x="14" y="0"/>
                  </a:lnTo>
                  <a:lnTo>
                    <a:pt x="22" y="9"/>
                  </a:lnTo>
                  <a:lnTo>
                    <a:pt x="9" y="22"/>
                  </a:lnTo>
                  <a:lnTo>
                    <a:pt x="0" y="1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72" name="Freeform 105"/>
            <p:cNvSpPr>
              <a:spLocks/>
            </p:cNvSpPr>
            <p:nvPr/>
          </p:nvSpPr>
          <p:spPr bwMode="auto">
            <a:xfrm>
              <a:off x="1457" y="1358"/>
              <a:ext cx="22" cy="22"/>
            </a:xfrm>
            <a:custGeom>
              <a:avLst/>
              <a:gdLst>
                <a:gd name="T0" fmla="*/ 0 w 22"/>
                <a:gd name="T1" fmla="*/ 12 h 22"/>
                <a:gd name="T2" fmla="*/ 13 w 22"/>
                <a:gd name="T3" fmla="*/ 0 h 22"/>
                <a:gd name="T4" fmla="*/ 21 w 22"/>
                <a:gd name="T5" fmla="*/ 9 h 22"/>
                <a:gd name="T6" fmla="*/ 8 w 22"/>
                <a:gd name="T7" fmla="*/ 21 h 22"/>
                <a:gd name="T8" fmla="*/ 0 w 22"/>
                <a:gd name="T9" fmla="*/ 12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0" y="12"/>
                  </a:moveTo>
                  <a:lnTo>
                    <a:pt x="13" y="0"/>
                  </a:lnTo>
                  <a:lnTo>
                    <a:pt x="21" y="9"/>
                  </a:lnTo>
                  <a:lnTo>
                    <a:pt x="8" y="21"/>
                  </a:lnTo>
                  <a:lnTo>
                    <a:pt x="0"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73" name="Freeform 106"/>
            <p:cNvSpPr>
              <a:spLocks/>
            </p:cNvSpPr>
            <p:nvPr/>
          </p:nvSpPr>
          <p:spPr bwMode="auto">
            <a:xfrm>
              <a:off x="1470" y="1347"/>
              <a:ext cx="22" cy="21"/>
            </a:xfrm>
            <a:custGeom>
              <a:avLst/>
              <a:gdLst>
                <a:gd name="T0" fmla="*/ 0 w 22"/>
                <a:gd name="T1" fmla="*/ 11 h 21"/>
                <a:gd name="T2" fmla="*/ 13 w 22"/>
                <a:gd name="T3" fmla="*/ 0 h 21"/>
                <a:gd name="T4" fmla="*/ 21 w 22"/>
                <a:gd name="T5" fmla="*/ 8 h 21"/>
                <a:gd name="T6" fmla="*/ 8 w 22"/>
                <a:gd name="T7" fmla="*/ 20 h 21"/>
                <a:gd name="T8" fmla="*/ 0 w 22"/>
                <a:gd name="T9" fmla="*/ 11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0" y="11"/>
                  </a:moveTo>
                  <a:lnTo>
                    <a:pt x="13" y="0"/>
                  </a:lnTo>
                  <a:lnTo>
                    <a:pt x="21" y="8"/>
                  </a:lnTo>
                  <a:lnTo>
                    <a:pt x="8" y="20"/>
                  </a:lnTo>
                  <a:lnTo>
                    <a:pt x="0" y="1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74" name="Freeform 107"/>
            <p:cNvSpPr>
              <a:spLocks/>
            </p:cNvSpPr>
            <p:nvPr/>
          </p:nvSpPr>
          <p:spPr bwMode="auto">
            <a:xfrm>
              <a:off x="1483" y="1337"/>
              <a:ext cx="21" cy="19"/>
            </a:xfrm>
            <a:custGeom>
              <a:avLst/>
              <a:gdLst>
                <a:gd name="T0" fmla="*/ 0 w 21"/>
                <a:gd name="T1" fmla="*/ 10 h 19"/>
                <a:gd name="T2" fmla="*/ 14 w 21"/>
                <a:gd name="T3" fmla="*/ 0 h 19"/>
                <a:gd name="T4" fmla="*/ 20 w 21"/>
                <a:gd name="T5" fmla="*/ 9 h 19"/>
                <a:gd name="T6" fmla="*/ 8 w 21"/>
                <a:gd name="T7" fmla="*/ 18 h 19"/>
                <a:gd name="T8" fmla="*/ 0 w 21"/>
                <a:gd name="T9" fmla="*/ 1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0" y="10"/>
                  </a:moveTo>
                  <a:lnTo>
                    <a:pt x="14" y="0"/>
                  </a:lnTo>
                  <a:lnTo>
                    <a:pt x="20" y="9"/>
                  </a:lnTo>
                  <a:lnTo>
                    <a:pt x="8" y="18"/>
                  </a:lnTo>
                  <a:lnTo>
                    <a:pt x="0" y="1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75" name="Freeform 108"/>
            <p:cNvSpPr>
              <a:spLocks/>
            </p:cNvSpPr>
            <p:nvPr/>
          </p:nvSpPr>
          <p:spPr bwMode="auto">
            <a:xfrm>
              <a:off x="1497" y="1327"/>
              <a:ext cx="20" cy="20"/>
            </a:xfrm>
            <a:custGeom>
              <a:avLst/>
              <a:gdLst>
                <a:gd name="T0" fmla="*/ 0 w 20"/>
                <a:gd name="T1" fmla="*/ 10 h 20"/>
                <a:gd name="T2" fmla="*/ 13 w 20"/>
                <a:gd name="T3" fmla="*/ 0 h 20"/>
                <a:gd name="T4" fmla="*/ 19 w 20"/>
                <a:gd name="T5" fmla="*/ 10 h 20"/>
                <a:gd name="T6" fmla="*/ 6 w 20"/>
                <a:gd name="T7" fmla="*/ 19 h 20"/>
                <a:gd name="T8" fmla="*/ 0 w 20"/>
                <a:gd name="T9" fmla="*/ 1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0"/>
                  </a:moveTo>
                  <a:lnTo>
                    <a:pt x="13" y="0"/>
                  </a:lnTo>
                  <a:lnTo>
                    <a:pt x="19" y="10"/>
                  </a:lnTo>
                  <a:lnTo>
                    <a:pt x="6" y="19"/>
                  </a:lnTo>
                  <a:lnTo>
                    <a:pt x="0" y="1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76" name="Freeform 109"/>
            <p:cNvSpPr>
              <a:spLocks/>
            </p:cNvSpPr>
            <p:nvPr/>
          </p:nvSpPr>
          <p:spPr bwMode="auto">
            <a:xfrm>
              <a:off x="1510" y="1319"/>
              <a:ext cx="20" cy="19"/>
            </a:xfrm>
            <a:custGeom>
              <a:avLst/>
              <a:gdLst>
                <a:gd name="T0" fmla="*/ 0 w 20"/>
                <a:gd name="T1" fmla="*/ 8 h 19"/>
                <a:gd name="T2" fmla="*/ 13 w 20"/>
                <a:gd name="T3" fmla="*/ 0 h 19"/>
                <a:gd name="T4" fmla="*/ 19 w 20"/>
                <a:gd name="T5" fmla="*/ 9 h 19"/>
                <a:gd name="T6" fmla="*/ 6 w 20"/>
                <a:gd name="T7" fmla="*/ 18 h 19"/>
                <a:gd name="T8" fmla="*/ 0 w 20"/>
                <a:gd name="T9" fmla="*/ 8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0" y="8"/>
                  </a:moveTo>
                  <a:lnTo>
                    <a:pt x="13" y="0"/>
                  </a:lnTo>
                  <a:lnTo>
                    <a:pt x="19" y="9"/>
                  </a:lnTo>
                  <a:lnTo>
                    <a:pt x="6" y="18"/>
                  </a:lnTo>
                  <a:lnTo>
                    <a:pt x="0" y="8"/>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77" name="Freeform 110"/>
            <p:cNvSpPr>
              <a:spLocks/>
            </p:cNvSpPr>
            <p:nvPr/>
          </p:nvSpPr>
          <p:spPr bwMode="auto">
            <a:xfrm>
              <a:off x="1523" y="1311"/>
              <a:ext cx="20" cy="18"/>
            </a:xfrm>
            <a:custGeom>
              <a:avLst/>
              <a:gdLst>
                <a:gd name="T0" fmla="*/ 0 w 20"/>
                <a:gd name="T1" fmla="*/ 8 h 18"/>
                <a:gd name="T2" fmla="*/ 13 w 20"/>
                <a:gd name="T3" fmla="*/ 0 h 18"/>
                <a:gd name="T4" fmla="*/ 19 w 20"/>
                <a:gd name="T5" fmla="*/ 10 h 18"/>
                <a:gd name="T6" fmla="*/ 6 w 20"/>
                <a:gd name="T7" fmla="*/ 17 h 18"/>
                <a:gd name="T8" fmla="*/ 0 w 20"/>
                <a:gd name="T9" fmla="*/ 8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8"/>
                  </a:moveTo>
                  <a:lnTo>
                    <a:pt x="13" y="0"/>
                  </a:lnTo>
                  <a:lnTo>
                    <a:pt x="19" y="10"/>
                  </a:lnTo>
                  <a:lnTo>
                    <a:pt x="6" y="17"/>
                  </a:lnTo>
                  <a:lnTo>
                    <a:pt x="0" y="8"/>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78" name="Freeform 111"/>
            <p:cNvSpPr>
              <a:spLocks/>
            </p:cNvSpPr>
            <p:nvPr/>
          </p:nvSpPr>
          <p:spPr bwMode="auto">
            <a:xfrm>
              <a:off x="1536" y="1304"/>
              <a:ext cx="19" cy="18"/>
            </a:xfrm>
            <a:custGeom>
              <a:avLst/>
              <a:gdLst>
                <a:gd name="T0" fmla="*/ 0 w 19"/>
                <a:gd name="T1" fmla="*/ 7 h 18"/>
                <a:gd name="T2" fmla="*/ 14 w 19"/>
                <a:gd name="T3" fmla="*/ 0 h 18"/>
                <a:gd name="T4" fmla="*/ 18 w 19"/>
                <a:gd name="T5" fmla="*/ 11 h 18"/>
                <a:gd name="T6" fmla="*/ 6 w 19"/>
                <a:gd name="T7" fmla="*/ 17 h 18"/>
                <a:gd name="T8" fmla="*/ 0 w 19"/>
                <a:gd name="T9" fmla="*/ 7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7"/>
                  </a:moveTo>
                  <a:lnTo>
                    <a:pt x="14" y="0"/>
                  </a:lnTo>
                  <a:lnTo>
                    <a:pt x="18" y="11"/>
                  </a:lnTo>
                  <a:lnTo>
                    <a:pt x="6" y="17"/>
                  </a:lnTo>
                  <a:lnTo>
                    <a:pt x="0" y="7"/>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79" name="Freeform 112"/>
            <p:cNvSpPr>
              <a:spLocks/>
            </p:cNvSpPr>
            <p:nvPr/>
          </p:nvSpPr>
          <p:spPr bwMode="auto">
            <a:xfrm>
              <a:off x="1550" y="1299"/>
              <a:ext cx="18" cy="17"/>
            </a:xfrm>
            <a:custGeom>
              <a:avLst/>
              <a:gdLst>
                <a:gd name="T0" fmla="*/ 0 w 18"/>
                <a:gd name="T1" fmla="*/ 5 h 17"/>
                <a:gd name="T2" fmla="*/ 12 w 18"/>
                <a:gd name="T3" fmla="*/ 0 h 17"/>
                <a:gd name="T4" fmla="*/ 17 w 18"/>
                <a:gd name="T5" fmla="*/ 10 h 17"/>
                <a:gd name="T6" fmla="*/ 4 w 18"/>
                <a:gd name="T7" fmla="*/ 16 h 17"/>
                <a:gd name="T8" fmla="*/ 0 w 18"/>
                <a:gd name="T9" fmla="*/ 5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5"/>
                  </a:moveTo>
                  <a:lnTo>
                    <a:pt x="12" y="0"/>
                  </a:lnTo>
                  <a:lnTo>
                    <a:pt x="17" y="10"/>
                  </a:lnTo>
                  <a:lnTo>
                    <a:pt x="4" y="16"/>
                  </a:lnTo>
                  <a:lnTo>
                    <a:pt x="0" y="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80" name="Freeform 113"/>
            <p:cNvSpPr>
              <a:spLocks/>
            </p:cNvSpPr>
            <p:nvPr/>
          </p:nvSpPr>
          <p:spPr bwMode="auto">
            <a:xfrm>
              <a:off x="1562" y="1293"/>
              <a:ext cx="19" cy="17"/>
            </a:xfrm>
            <a:custGeom>
              <a:avLst/>
              <a:gdLst>
                <a:gd name="T0" fmla="*/ 0 w 19"/>
                <a:gd name="T1" fmla="*/ 6 h 17"/>
                <a:gd name="T2" fmla="*/ 14 w 19"/>
                <a:gd name="T3" fmla="*/ 0 h 17"/>
                <a:gd name="T4" fmla="*/ 18 w 19"/>
                <a:gd name="T5" fmla="*/ 10 h 17"/>
                <a:gd name="T6" fmla="*/ 5 w 19"/>
                <a:gd name="T7" fmla="*/ 16 h 17"/>
                <a:gd name="T8" fmla="*/ 0 w 19"/>
                <a:gd name="T9" fmla="*/ 6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6"/>
                  </a:moveTo>
                  <a:lnTo>
                    <a:pt x="14" y="0"/>
                  </a:lnTo>
                  <a:lnTo>
                    <a:pt x="18" y="10"/>
                  </a:lnTo>
                  <a:lnTo>
                    <a:pt x="5" y="16"/>
                  </a:lnTo>
                  <a:lnTo>
                    <a:pt x="0" y="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81" name="Freeform 114"/>
            <p:cNvSpPr>
              <a:spLocks/>
            </p:cNvSpPr>
            <p:nvPr/>
          </p:nvSpPr>
          <p:spPr bwMode="auto">
            <a:xfrm>
              <a:off x="1576" y="1287"/>
              <a:ext cx="18" cy="17"/>
            </a:xfrm>
            <a:custGeom>
              <a:avLst/>
              <a:gdLst>
                <a:gd name="T0" fmla="*/ 0 w 18"/>
                <a:gd name="T1" fmla="*/ 6 h 17"/>
                <a:gd name="T2" fmla="*/ 14 w 18"/>
                <a:gd name="T3" fmla="*/ 0 h 17"/>
                <a:gd name="T4" fmla="*/ 17 w 18"/>
                <a:gd name="T5" fmla="*/ 12 h 17"/>
                <a:gd name="T6" fmla="*/ 4 w 18"/>
                <a:gd name="T7" fmla="*/ 16 h 17"/>
                <a:gd name="T8" fmla="*/ 0 w 18"/>
                <a:gd name="T9" fmla="*/ 6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6"/>
                  </a:moveTo>
                  <a:lnTo>
                    <a:pt x="14" y="0"/>
                  </a:lnTo>
                  <a:lnTo>
                    <a:pt x="17" y="12"/>
                  </a:lnTo>
                  <a:lnTo>
                    <a:pt x="4" y="16"/>
                  </a:lnTo>
                  <a:lnTo>
                    <a:pt x="0" y="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82" name="Freeform 115"/>
            <p:cNvSpPr>
              <a:spLocks/>
            </p:cNvSpPr>
            <p:nvPr/>
          </p:nvSpPr>
          <p:spPr bwMode="auto">
            <a:xfrm>
              <a:off x="1590" y="1283"/>
              <a:ext cx="18" cy="17"/>
            </a:xfrm>
            <a:custGeom>
              <a:avLst/>
              <a:gdLst>
                <a:gd name="T0" fmla="*/ 0 w 18"/>
                <a:gd name="T1" fmla="*/ 4 h 17"/>
                <a:gd name="T2" fmla="*/ 13 w 18"/>
                <a:gd name="T3" fmla="*/ 0 h 17"/>
                <a:gd name="T4" fmla="*/ 17 w 18"/>
                <a:gd name="T5" fmla="*/ 12 h 17"/>
                <a:gd name="T6" fmla="*/ 3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3" y="0"/>
                  </a:lnTo>
                  <a:lnTo>
                    <a:pt x="17" y="12"/>
                  </a:lnTo>
                  <a:lnTo>
                    <a:pt x="3" y="16"/>
                  </a:lnTo>
                  <a:lnTo>
                    <a:pt x="0" y="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83" name="Freeform 116"/>
            <p:cNvSpPr>
              <a:spLocks/>
            </p:cNvSpPr>
            <p:nvPr/>
          </p:nvSpPr>
          <p:spPr bwMode="auto">
            <a:xfrm>
              <a:off x="1603" y="1279"/>
              <a:ext cx="19" cy="17"/>
            </a:xfrm>
            <a:custGeom>
              <a:avLst/>
              <a:gdLst>
                <a:gd name="T0" fmla="*/ 0 w 19"/>
                <a:gd name="T1" fmla="*/ 4 h 17"/>
                <a:gd name="T2" fmla="*/ 15 w 19"/>
                <a:gd name="T3" fmla="*/ 0 h 17"/>
                <a:gd name="T4" fmla="*/ 18 w 19"/>
                <a:gd name="T5" fmla="*/ 12 h 17"/>
                <a:gd name="T6" fmla="*/ 4 w 19"/>
                <a:gd name="T7" fmla="*/ 16 h 17"/>
                <a:gd name="T8" fmla="*/ 0 w 19"/>
                <a:gd name="T9" fmla="*/ 4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4"/>
                  </a:moveTo>
                  <a:lnTo>
                    <a:pt x="15" y="0"/>
                  </a:lnTo>
                  <a:lnTo>
                    <a:pt x="18" y="12"/>
                  </a:lnTo>
                  <a:lnTo>
                    <a:pt x="4" y="16"/>
                  </a:lnTo>
                  <a:lnTo>
                    <a:pt x="0" y="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84" name="Freeform 117"/>
            <p:cNvSpPr>
              <a:spLocks/>
            </p:cNvSpPr>
            <p:nvPr/>
          </p:nvSpPr>
          <p:spPr bwMode="auto">
            <a:xfrm>
              <a:off x="1618" y="1276"/>
              <a:ext cx="18" cy="17"/>
            </a:xfrm>
            <a:custGeom>
              <a:avLst/>
              <a:gdLst>
                <a:gd name="T0" fmla="*/ 0 w 18"/>
                <a:gd name="T1" fmla="*/ 3 h 17"/>
                <a:gd name="T2" fmla="*/ 14 w 18"/>
                <a:gd name="T3" fmla="*/ 0 h 17"/>
                <a:gd name="T4" fmla="*/ 17 w 18"/>
                <a:gd name="T5" fmla="*/ 11 h 17"/>
                <a:gd name="T6" fmla="*/ 3 w 18"/>
                <a:gd name="T7" fmla="*/ 16 h 17"/>
                <a:gd name="T8" fmla="*/ 0 w 18"/>
                <a:gd name="T9" fmla="*/ 3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3"/>
                  </a:moveTo>
                  <a:lnTo>
                    <a:pt x="14" y="0"/>
                  </a:lnTo>
                  <a:lnTo>
                    <a:pt x="17" y="11"/>
                  </a:lnTo>
                  <a:lnTo>
                    <a:pt x="3" y="16"/>
                  </a:lnTo>
                  <a:lnTo>
                    <a:pt x="0" y="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85" name="Freeform 118"/>
            <p:cNvSpPr>
              <a:spLocks/>
            </p:cNvSpPr>
            <p:nvPr/>
          </p:nvSpPr>
          <p:spPr bwMode="auto">
            <a:xfrm>
              <a:off x="1632" y="1273"/>
              <a:ext cx="19" cy="17"/>
            </a:xfrm>
            <a:custGeom>
              <a:avLst/>
              <a:gdLst>
                <a:gd name="T0" fmla="*/ 0 w 19"/>
                <a:gd name="T1" fmla="*/ 3 h 17"/>
                <a:gd name="T2" fmla="*/ 15 w 19"/>
                <a:gd name="T3" fmla="*/ 0 h 17"/>
                <a:gd name="T4" fmla="*/ 18 w 19"/>
                <a:gd name="T5" fmla="*/ 11 h 17"/>
                <a:gd name="T6" fmla="*/ 3 w 19"/>
                <a:gd name="T7" fmla="*/ 16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15" y="0"/>
                  </a:lnTo>
                  <a:lnTo>
                    <a:pt x="18" y="11"/>
                  </a:lnTo>
                  <a:lnTo>
                    <a:pt x="3" y="16"/>
                  </a:lnTo>
                  <a:lnTo>
                    <a:pt x="0" y="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86" name="Freeform 119"/>
            <p:cNvSpPr>
              <a:spLocks/>
            </p:cNvSpPr>
            <p:nvPr/>
          </p:nvSpPr>
          <p:spPr bwMode="auto">
            <a:xfrm>
              <a:off x="1647" y="1270"/>
              <a:ext cx="19" cy="17"/>
            </a:xfrm>
            <a:custGeom>
              <a:avLst/>
              <a:gdLst>
                <a:gd name="T0" fmla="*/ 0 w 19"/>
                <a:gd name="T1" fmla="*/ 3 h 17"/>
                <a:gd name="T2" fmla="*/ 16 w 19"/>
                <a:gd name="T3" fmla="*/ 0 h 17"/>
                <a:gd name="T4" fmla="*/ 18 w 19"/>
                <a:gd name="T5" fmla="*/ 13 h 17"/>
                <a:gd name="T6" fmla="*/ 3 w 19"/>
                <a:gd name="T7" fmla="*/ 16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16" y="0"/>
                  </a:lnTo>
                  <a:lnTo>
                    <a:pt x="18" y="13"/>
                  </a:lnTo>
                  <a:lnTo>
                    <a:pt x="3" y="16"/>
                  </a:lnTo>
                  <a:lnTo>
                    <a:pt x="0" y="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87" name="Freeform 120"/>
            <p:cNvSpPr>
              <a:spLocks/>
            </p:cNvSpPr>
            <p:nvPr/>
          </p:nvSpPr>
          <p:spPr bwMode="auto">
            <a:xfrm>
              <a:off x="1663" y="1267"/>
              <a:ext cx="17" cy="17"/>
            </a:xfrm>
            <a:custGeom>
              <a:avLst/>
              <a:gdLst>
                <a:gd name="T0" fmla="*/ 0 w 17"/>
                <a:gd name="T1" fmla="*/ 3 h 17"/>
                <a:gd name="T2" fmla="*/ 16 w 17"/>
                <a:gd name="T3" fmla="*/ 0 h 17"/>
                <a:gd name="T4" fmla="*/ 16 w 17"/>
                <a:gd name="T5" fmla="*/ 13 h 17"/>
                <a:gd name="T6" fmla="*/ 2 w 17"/>
                <a:gd name="T7" fmla="*/ 16 h 17"/>
                <a:gd name="T8" fmla="*/ 0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6" y="0"/>
                  </a:lnTo>
                  <a:lnTo>
                    <a:pt x="16" y="13"/>
                  </a:lnTo>
                  <a:lnTo>
                    <a:pt x="2" y="16"/>
                  </a:lnTo>
                  <a:lnTo>
                    <a:pt x="0" y="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88" name="Freeform 121"/>
            <p:cNvSpPr>
              <a:spLocks/>
            </p:cNvSpPr>
            <p:nvPr/>
          </p:nvSpPr>
          <p:spPr bwMode="auto">
            <a:xfrm>
              <a:off x="1679" y="1266"/>
              <a:ext cx="17" cy="17"/>
            </a:xfrm>
            <a:custGeom>
              <a:avLst/>
              <a:gdLst>
                <a:gd name="T0" fmla="*/ 0 w 17"/>
                <a:gd name="T1" fmla="*/ 1 h 17"/>
                <a:gd name="T2" fmla="*/ 14 w 17"/>
                <a:gd name="T3" fmla="*/ 0 h 17"/>
                <a:gd name="T4" fmla="*/ 16 w 17"/>
                <a:gd name="T5" fmla="*/ 13 h 17"/>
                <a:gd name="T6" fmla="*/ 0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3"/>
                  </a:lnTo>
                  <a:lnTo>
                    <a:pt x="0" y="16"/>
                  </a:lnTo>
                  <a:lnTo>
                    <a:pt x="0" y="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89" name="Freeform 122"/>
            <p:cNvSpPr>
              <a:spLocks/>
            </p:cNvSpPr>
            <p:nvPr/>
          </p:nvSpPr>
          <p:spPr bwMode="auto">
            <a:xfrm>
              <a:off x="1693" y="1264"/>
              <a:ext cx="18" cy="17"/>
            </a:xfrm>
            <a:custGeom>
              <a:avLst/>
              <a:gdLst>
                <a:gd name="T0" fmla="*/ 0 w 18"/>
                <a:gd name="T1" fmla="*/ 2 h 17"/>
                <a:gd name="T2" fmla="*/ 16 w 18"/>
                <a:gd name="T3" fmla="*/ 0 h 17"/>
                <a:gd name="T4" fmla="*/ 17 w 18"/>
                <a:gd name="T5" fmla="*/ 13 h 17"/>
                <a:gd name="T6" fmla="*/ 2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16" y="0"/>
                  </a:lnTo>
                  <a:lnTo>
                    <a:pt x="17" y="13"/>
                  </a:lnTo>
                  <a:lnTo>
                    <a:pt x="2" y="16"/>
                  </a:lnTo>
                  <a:lnTo>
                    <a:pt x="0" y="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90" name="Freeform 123"/>
            <p:cNvSpPr>
              <a:spLocks/>
            </p:cNvSpPr>
            <p:nvPr/>
          </p:nvSpPr>
          <p:spPr bwMode="auto">
            <a:xfrm>
              <a:off x="1709" y="1263"/>
              <a:ext cx="17" cy="17"/>
            </a:xfrm>
            <a:custGeom>
              <a:avLst/>
              <a:gdLst>
                <a:gd name="T0" fmla="*/ 0 w 17"/>
                <a:gd name="T1" fmla="*/ 1 h 17"/>
                <a:gd name="T2" fmla="*/ 15 w 17"/>
                <a:gd name="T3" fmla="*/ 0 h 17"/>
                <a:gd name="T4" fmla="*/ 16 w 17"/>
                <a:gd name="T5" fmla="*/ 16 h 17"/>
                <a:gd name="T6" fmla="*/ 1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5" y="0"/>
                  </a:lnTo>
                  <a:lnTo>
                    <a:pt x="16" y="16"/>
                  </a:lnTo>
                  <a:lnTo>
                    <a:pt x="1" y="16"/>
                  </a:lnTo>
                  <a:lnTo>
                    <a:pt x="0" y="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91" name="Freeform 124"/>
            <p:cNvSpPr>
              <a:spLocks/>
            </p:cNvSpPr>
            <p:nvPr/>
          </p:nvSpPr>
          <p:spPr bwMode="auto">
            <a:xfrm>
              <a:off x="1724" y="1263"/>
              <a:ext cx="17" cy="17"/>
            </a:xfrm>
            <a:custGeom>
              <a:avLst/>
              <a:gdLst>
                <a:gd name="T0" fmla="*/ 0 w 17"/>
                <a:gd name="T1" fmla="*/ 0 h 17"/>
                <a:gd name="T2" fmla="*/ 16 w 17"/>
                <a:gd name="T3" fmla="*/ 0 h 17"/>
                <a:gd name="T4" fmla="*/ 16 w 17"/>
                <a:gd name="T5" fmla="*/ 14 h 17"/>
                <a:gd name="T6" fmla="*/ 1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4"/>
                  </a:lnTo>
                  <a:lnTo>
                    <a:pt x="1" y="16"/>
                  </a:lnTo>
                  <a:lnTo>
                    <a:pt x="0"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92" name="Freeform 125"/>
            <p:cNvSpPr>
              <a:spLocks/>
            </p:cNvSpPr>
            <p:nvPr/>
          </p:nvSpPr>
          <p:spPr bwMode="auto">
            <a:xfrm>
              <a:off x="1739" y="1263"/>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93" name="Freeform 126"/>
            <p:cNvSpPr>
              <a:spLocks/>
            </p:cNvSpPr>
            <p:nvPr/>
          </p:nvSpPr>
          <p:spPr bwMode="auto">
            <a:xfrm>
              <a:off x="1754" y="1263"/>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94" name="Freeform 127"/>
            <p:cNvSpPr>
              <a:spLocks/>
            </p:cNvSpPr>
            <p:nvPr/>
          </p:nvSpPr>
          <p:spPr bwMode="auto">
            <a:xfrm>
              <a:off x="1769" y="1263"/>
              <a:ext cx="17" cy="17"/>
            </a:xfrm>
            <a:custGeom>
              <a:avLst/>
              <a:gdLst>
                <a:gd name="T0" fmla="*/ 0 w 17"/>
                <a:gd name="T1" fmla="*/ 0 h 17"/>
                <a:gd name="T2" fmla="*/ 16 w 17"/>
                <a:gd name="T3" fmla="*/ 0 h 17"/>
                <a:gd name="T4" fmla="*/ 14 w 17"/>
                <a:gd name="T5" fmla="*/ 16 h 17"/>
                <a:gd name="T6" fmla="*/ 0 w 17"/>
                <a:gd name="T7" fmla="*/ 14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4" y="16"/>
                  </a:lnTo>
                  <a:lnTo>
                    <a:pt x="0" y="14"/>
                  </a:lnTo>
                  <a:lnTo>
                    <a:pt x="0"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95" name="Freeform 128"/>
            <p:cNvSpPr>
              <a:spLocks/>
            </p:cNvSpPr>
            <p:nvPr/>
          </p:nvSpPr>
          <p:spPr bwMode="auto">
            <a:xfrm>
              <a:off x="1783" y="1263"/>
              <a:ext cx="17" cy="17"/>
            </a:xfrm>
            <a:custGeom>
              <a:avLst/>
              <a:gdLst>
                <a:gd name="T0" fmla="*/ 1 w 17"/>
                <a:gd name="T1" fmla="*/ 0 h 17"/>
                <a:gd name="T2" fmla="*/ 16 w 17"/>
                <a:gd name="T3" fmla="*/ 2 h 17"/>
                <a:gd name="T4" fmla="*/ 14 w 17"/>
                <a:gd name="T5" fmla="*/ 16 h 17"/>
                <a:gd name="T6" fmla="*/ 0 w 17"/>
                <a:gd name="T7" fmla="*/ 14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4" y="16"/>
                  </a:lnTo>
                  <a:lnTo>
                    <a:pt x="0" y="14"/>
                  </a:lnTo>
                  <a:lnTo>
                    <a:pt x="1"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96" name="Freeform 129"/>
            <p:cNvSpPr>
              <a:spLocks/>
            </p:cNvSpPr>
            <p:nvPr/>
          </p:nvSpPr>
          <p:spPr bwMode="auto">
            <a:xfrm>
              <a:off x="1797" y="1265"/>
              <a:ext cx="17" cy="17"/>
            </a:xfrm>
            <a:custGeom>
              <a:avLst/>
              <a:gdLst>
                <a:gd name="T0" fmla="*/ 2 w 17"/>
                <a:gd name="T1" fmla="*/ 0 h 17"/>
                <a:gd name="T2" fmla="*/ 16 w 17"/>
                <a:gd name="T3" fmla="*/ 2 h 17"/>
                <a:gd name="T4" fmla="*/ 14 w 17"/>
                <a:gd name="T5" fmla="*/ 16 h 17"/>
                <a:gd name="T6" fmla="*/ 0 w 17"/>
                <a:gd name="T7" fmla="*/ 13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4" y="16"/>
                  </a:lnTo>
                  <a:lnTo>
                    <a:pt x="0" y="13"/>
                  </a:lnTo>
                  <a:lnTo>
                    <a:pt x="2"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97" name="Freeform 130"/>
            <p:cNvSpPr>
              <a:spLocks/>
            </p:cNvSpPr>
            <p:nvPr/>
          </p:nvSpPr>
          <p:spPr bwMode="auto">
            <a:xfrm>
              <a:off x="1811" y="1267"/>
              <a:ext cx="17" cy="17"/>
            </a:xfrm>
            <a:custGeom>
              <a:avLst/>
              <a:gdLst>
                <a:gd name="T0" fmla="*/ 2 w 17"/>
                <a:gd name="T1" fmla="*/ 0 h 17"/>
                <a:gd name="T2" fmla="*/ 16 w 17"/>
                <a:gd name="T3" fmla="*/ 1 h 17"/>
                <a:gd name="T4" fmla="*/ 14 w 17"/>
                <a:gd name="T5" fmla="*/ 16 h 17"/>
                <a:gd name="T6" fmla="*/ 0 w 17"/>
                <a:gd name="T7" fmla="*/ 13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1"/>
                  </a:lnTo>
                  <a:lnTo>
                    <a:pt x="14" y="16"/>
                  </a:lnTo>
                  <a:lnTo>
                    <a:pt x="0" y="13"/>
                  </a:lnTo>
                  <a:lnTo>
                    <a:pt x="2"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98" name="Freeform 131"/>
            <p:cNvSpPr>
              <a:spLocks/>
            </p:cNvSpPr>
            <p:nvPr/>
          </p:nvSpPr>
          <p:spPr bwMode="auto">
            <a:xfrm>
              <a:off x="1825" y="1268"/>
              <a:ext cx="17" cy="17"/>
            </a:xfrm>
            <a:custGeom>
              <a:avLst/>
              <a:gdLst>
                <a:gd name="T0" fmla="*/ 2 w 17"/>
                <a:gd name="T1" fmla="*/ 0 h 17"/>
                <a:gd name="T2" fmla="*/ 16 w 17"/>
                <a:gd name="T3" fmla="*/ 3 h 17"/>
                <a:gd name="T4" fmla="*/ 14 w 17"/>
                <a:gd name="T5" fmla="*/ 16 h 17"/>
                <a:gd name="T6" fmla="*/ 0 w 17"/>
                <a:gd name="T7" fmla="*/ 12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3"/>
                  </a:lnTo>
                  <a:lnTo>
                    <a:pt x="14" y="16"/>
                  </a:lnTo>
                  <a:lnTo>
                    <a:pt x="0" y="12"/>
                  </a:lnTo>
                  <a:lnTo>
                    <a:pt x="2"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399" name="Freeform 132"/>
            <p:cNvSpPr>
              <a:spLocks/>
            </p:cNvSpPr>
            <p:nvPr/>
          </p:nvSpPr>
          <p:spPr bwMode="auto">
            <a:xfrm>
              <a:off x="1839" y="1271"/>
              <a:ext cx="17" cy="17"/>
            </a:xfrm>
            <a:custGeom>
              <a:avLst/>
              <a:gdLst>
                <a:gd name="T0" fmla="*/ 2 w 17"/>
                <a:gd name="T1" fmla="*/ 0 h 17"/>
                <a:gd name="T2" fmla="*/ 16 w 17"/>
                <a:gd name="T3" fmla="*/ 4 h 17"/>
                <a:gd name="T4" fmla="*/ 13 w 17"/>
                <a:gd name="T5" fmla="*/ 16 h 17"/>
                <a:gd name="T6" fmla="*/ 0 w 17"/>
                <a:gd name="T7" fmla="*/ 12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4"/>
                  </a:lnTo>
                  <a:lnTo>
                    <a:pt x="13" y="16"/>
                  </a:lnTo>
                  <a:lnTo>
                    <a:pt x="0" y="12"/>
                  </a:lnTo>
                  <a:lnTo>
                    <a:pt x="2"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00" name="Freeform 133"/>
            <p:cNvSpPr>
              <a:spLocks/>
            </p:cNvSpPr>
            <p:nvPr/>
          </p:nvSpPr>
          <p:spPr bwMode="auto">
            <a:xfrm>
              <a:off x="1852" y="1275"/>
              <a:ext cx="18" cy="17"/>
            </a:xfrm>
            <a:custGeom>
              <a:avLst/>
              <a:gdLst>
                <a:gd name="T0" fmla="*/ 3 w 18"/>
                <a:gd name="T1" fmla="*/ 0 h 17"/>
                <a:gd name="T2" fmla="*/ 17 w 18"/>
                <a:gd name="T3" fmla="*/ 3 h 17"/>
                <a:gd name="T4" fmla="*/ 14 w 18"/>
                <a:gd name="T5" fmla="*/ 16 h 17"/>
                <a:gd name="T6" fmla="*/ 0 w 18"/>
                <a:gd name="T7" fmla="*/ 12 h 17"/>
                <a:gd name="T8" fmla="*/ 3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3" y="0"/>
                  </a:moveTo>
                  <a:lnTo>
                    <a:pt x="17" y="3"/>
                  </a:lnTo>
                  <a:lnTo>
                    <a:pt x="14" y="16"/>
                  </a:lnTo>
                  <a:lnTo>
                    <a:pt x="0" y="12"/>
                  </a:lnTo>
                  <a:lnTo>
                    <a:pt x="3"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01" name="Freeform 134"/>
            <p:cNvSpPr>
              <a:spLocks/>
            </p:cNvSpPr>
            <p:nvPr/>
          </p:nvSpPr>
          <p:spPr bwMode="auto">
            <a:xfrm>
              <a:off x="1866" y="1278"/>
              <a:ext cx="19" cy="17"/>
            </a:xfrm>
            <a:custGeom>
              <a:avLst/>
              <a:gdLst>
                <a:gd name="T0" fmla="*/ 3 w 19"/>
                <a:gd name="T1" fmla="*/ 0 h 17"/>
                <a:gd name="T2" fmla="*/ 18 w 19"/>
                <a:gd name="T3" fmla="*/ 5 h 17"/>
                <a:gd name="T4" fmla="*/ 14 w 19"/>
                <a:gd name="T5" fmla="*/ 16 h 17"/>
                <a:gd name="T6" fmla="*/ 0 w 19"/>
                <a:gd name="T7" fmla="*/ 11 h 17"/>
                <a:gd name="T8" fmla="*/ 3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3" y="0"/>
                  </a:moveTo>
                  <a:lnTo>
                    <a:pt x="18" y="5"/>
                  </a:lnTo>
                  <a:lnTo>
                    <a:pt x="14" y="16"/>
                  </a:lnTo>
                  <a:lnTo>
                    <a:pt x="0" y="11"/>
                  </a:lnTo>
                  <a:lnTo>
                    <a:pt x="3"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02" name="Freeform 135"/>
            <p:cNvSpPr>
              <a:spLocks/>
            </p:cNvSpPr>
            <p:nvPr/>
          </p:nvSpPr>
          <p:spPr bwMode="auto">
            <a:xfrm>
              <a:off x="1880" y="1283"/>
              <a:ext cx="19" cy="17"/>
            </a:xfrm>
            <a:custGeom>
              <a:avLst/>
              <a:gdLst>
                <a:gd name="T0" fmla="*/ 4 w 19"/>
                <a:gd name="T1" fmla="*/ 0 h 17"/>
                <a:gd name="T2" fmla="*/ 18 w 19"/>
                <a:gd name="T3" fmla="*/ 4 h 17"/>
                <a:gd name="T4" fmla="*/ 13 w 19"/>
                <a:gd name="T5" fmla="*/ 16 h 17"/>
                <a:gd name="T6" fmla="*/ 0 w 19"/>
                <a:gd name="T7" fmla="*/ 11 h 17"/>
                <a:gd name="T8" fmla="*/ 4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4" y="0"/>
                  </a:moveTo>
                  <a:lnTo>
                    <a:pt x="18" y="4"/>
                  </a:lnTo>
                  <a:lnTo>
                    <a:pt x="13" y="16"/>
                  </a:lnTo>
                  <a:lnTo>
                    <a:pt x="0" y="11"/>
                  </a:lnTo>
                  <a:lnTo>
                    <a:pt x="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03" name="Freeform 136"/>
            <p:cNvSpPr>
              <a:spLocks/>
            </p:cNvSpPr>
            <p:nvPr/>
          </p:nvSpPr>
          <p:spPr bwMode="auto">
            <a:xfrm>
              <a:off x="1893" y="1287"/>
              <a:ext cx="20" cy="18"/>
            </a:xfrm>
            <a:custGeom>
              <a:avLst/>
              <a:gdLst>
                <a:gd name="T0" fmla="*/ 5 w 20"/>
                <a:gd name="T1" fmla="*/ 0 h 18"/>
                <a:gd name="T2" fmla="*/ 19 w 20"/>
                <a:gd name="T3" fmla="*/ 7 h 18"/>
                <a:gd name="T4" fmla="*/ 15 w 20"/>
                <a:gd name="T5" fmla="*/ 17 h 18"/>
                <a:gd name="T6" fmla="*/ 0 w 20"/>
                <a:gd name="T7" fmla="*/ 12 h 18"/>
                <a:gd name="T8" fmla="*/ 5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5" y="0"/>
                  </a:moveTo>
                  <a:lnTo>
                    <a:pt x="19" y="7"/>
                  </a:lnTo>
                  <a:lnTo>
                    <a:pt x="15" y="17"/>
                  </a:lnTo>
                  <a:lnTo>
                    <a:pt x="0" y="12"/>
                  </a:lnTo>
                  <a:lnTo>
                    <a:pt x="5"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04" name="Freeform 137"/>
            <p:cNvSpPr>
              <a:spLocks/>
            </p:cNvSpPr>
            <p:nvPr/>
          </p:nvSpPr>
          <p:spPr bwMode="auto">
            <a:xfrm>
              <a:off x="1908" y="1294"/>
              <a:ext cx="20" cy="18"/>
            </a:xfrm>
            <a:custGeom>
              <a:avLst/>
              <a:gdLst>
                <a:gd name="T0" fmla="*/ 4 w 20"/>
                <a:gd name="T1" fmla="*/ 0 h 18"/>
                <a:gd name="T2" fmla="*/ 19 w 20"/>
                <a:gd name="T3" fmla="*/ 7 h 18"/>
                <a:gd name="T4" fmla="*/ 14 w 20"/>
                <a:gd name="T5" fmla="*/ 17 h 18"/>
                <a:gd name="T6" fmla="*/ 0 w 20"/>
                <a:gd name="T7" fmla="*/ 10 h 18"/>
                <a:gd name="T8" fmla="*/ 4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4" y="0"/>
                  </a:moveTo>
                  <a:lnTo>
                    <a:pt x="19" y="7"/>
                  </a:lnTo>
                  <a:lnTo>
                    <a:pt x="14" y="17"/>
                  </a:lnTo>
                  <a:lnTo>
                    <a:pt x="0" y="10"/>
                  </a:lnTo>
                  <a:lnTo>
                    <a:pt x="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05" name="Freeform 138"/>
            <p:cNvSpPr>
              <a:spLocks/>
            </p:cNvSpPr>
            <p:nvPr/>
          </p:nvSpPr>
          <p:spPr bwMode="auto">
            <a:xfrm>
              <a:off x="1922" y="1301"/>
              <a:ext cx="21" cy="19"/>
            </a:xfrm>
            <a:custGeom>
              <a:avLst/>
              <a:gdLst>
                <a:gd name="T0" fmla="*/ 5 w 21"/>
                <a:gd name="T1" fmla="*/ 0 h 19"/>
                <a:gd name="T2" fmla="*/ 20 w 21"/>
                <a:gd name="T3" fmla="*/ 8 h 19"/>
                <a:gd name="T4" fmla="*/ 14 w 21"/>
                <a:gd name="T5" fmla="*/ 18 h 19"/>
                <a:gd name="T6" fmla="*/ 0 w 21"/>
                <a:gd name="T7" fmla="*/ 10 h 19"/>
                <a:gd name="T8" fmla="*/ 5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5" y="0"/>
                  </a:moveTo>
                  <a:lnTo>
                    <a:pt x="20" y="8"/>
                  </a:lnTo>
                  <a:lnTo>
                    <a:pt x="14" y="18"/>
                  </a:lnTo>
                  <a:lnTo>
                    <a:pt x="0" y="10"/>
                  </a:lnTo>
                  <a:lnTo>
                    <a:pt x="5"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06" name="Freeform 139"/>
            <p:cNvSpPr>
              <a:spLocks/>
            </p:cNvSpPr>
            <p:nvPr/>
          </p:nvSpPr>
          <p:spPr bwMode="auto">
            <a:xfrm>
              <a:off x="1936" y="1309"/>
              <a:ext cx="21" cy="20"/>
            </a:xfrm>
            <a:custGeom>
              <a:avLst/>
              <a:gdLst>
                <a:gd name="T0" fmla="*/ 6 w 21"/>
                <a:gd name="T1" fmla="*/ 0 h 20"/>
                <a:gd name="T2" fmla="*/ 20 w 21"/>
                <a:gd name="T3" fmla="*/ 10 h 20"/>
                <a:gd name="T4" fmla="*/ 15 w 21"/>
                <a:gd name="T5" fmla="*/ 19 h 20"/>
                <a:gd name="T6" fmla="*/ 0 w 21"/>
                <a:gd name="T7" fmla="*/ 10 h 20"/>
                <a:gd name="T8" fmla="*/ 6 w 21"/>
                <a:gd name="T9" fmla="*/ 0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6" y="0"/>
                  </a:moveTo>
                  <a:lnTo>
                    <a:pt x="20" y="10"/>
                  </a:lnTo>
                  <a:lnTo>
                    <a:pt x="15" y="19"/>
                  </a:lnTo>
                  <a:lnTo>
                    <a:pt x="0" y="10"/>
                  </a:lnTo>
                  <a:lnTo>
                    <a:pt x="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07" name="Freeform 140"/>
            <p:cNvSpPr>
              <a:spLocks/>
            </p:cNvSpPr>
            <p:nvPr/>
          </p:nvSpPr>
          <p:spPr bwMode="auto">
            <a:xfrm>
              <a:off x="1951" y="1319"/>
              <a:ext cx="22" cy="20"/>
            </a:xfrm>
            <a:custGeom>
              <a:avLst/>
              <a:gdLst>
                <a:gd name="T0" fmla="*/ 5 w 22"/>
                <a:gd name="T1" fmla="*/ 0 h 20"/>
                <a:gd name="T2" fmla="*/ 21 w 22"/>
                <a:gd name="T3" fmla="*/ 10 h 20"/>
                <a:gd name="T4" fmla="*/ 15 w 22"/>
                <a:gd name="T5" fmla="*/ 19 h 20"/>
                <a:gd name="T6" fmla="*/ 0 w 22"/>
                <a:gd name="T7" fmla="*/ 9 h 20"/>
                <a:gd name="T8" fmla="*/ 5 w 22"/>
                <a:gd name="T9" fmla="*/ 0 h 20"/>
                <a:gd name="T10" fmla="*/ 0 60000 65536"/>
                <a:gd name="T11" fmla="*/ 0 60000 65536"/>
                <a:gd name="T12" fmla="*/ 0 60000 65536"/>
                <a:gd name="T13" fmla="*/ 0 60000 65536"/>
                <a:gd name="T14" fmla="*/ 0 60000 65536"/>
                <a:gd name="T15" fmla="*/ 0 w 22"/>
                <a:gd name="T16" fmla="*/ 0 h 20"/>
                <a:gd name="T17" fmla="*/ 22 w 22"/>
                <a:gd name="T18" fmla="*/ 20 h 20"/>
              </a:gdLst>
              <a:ahLst/>
              <a:cxnLst>
                <a:cxn ang="T10">
                  <a:pos x="T0" y="T1"/>
                </a:cxn>
                <a:cxn ang="T11">
                  <a:pos x="T2" y="T3"/>
                </a:cxn>
                <a:cxn ang="T12">
                  <a:pos x="T4" y="T5"/>
                </a:cxn>
                <a:cxn ang="T13">
                  <a:pos x="T6" y="T7"/>
                </a:cxn>
                <a:cxn ang="T14">
                  <a:pos x="T8" y="T9"/>
                </a:cxn>
              </a:cxnLst>
              <a:rect l="T15" t="T16" r="T17" b="T18"/>
              <a:pathLst>
                <a:path w="22" h="20">
                  <a:moveTo>
                    <a:pt x="5" y="0"/>
                  </a:moveTo>
                  <a:lnTo>
                    <a:pt x="21" y="10"/>
                  </a:lnTo>
                  <a:lnTo>
                    <a:pt x="15" y="19"/>
                  </a:lnTo>
                  <a:lnTo>
                    <a:pt x="0" y="9"/>
                  </a:lnTo>
                  <a:lnTo>
                    <a:pt x="5"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08" name="Freeform 141"/>
            <p:cNvSpPr>
              <a:spLocks/>
            </p:cNvSpPr>
            <p:nvPr/>
          </p:nvSpPr>
          <p:spPr bwMode="auto">
            <a:xfrm>
              <a:off x="1966" y="1329"/>
              <a:ext cx="23" cy="22"/>
            </a:xfrm>
            <a:custGeom>
              <a:avLst/>
              <a:gdLst>
                <a:gd name="T0" fmla="*/ 6 w 23"/>
                <a:gd name="T1" fmla="*/ 0 h 22"/>
                <a:gd name="T2" fmla="*/ 22 w 23"/>
                <a:gd name="T3" fmla="*/ 12 h 22"/>
                <a:gd name="T4" fmla="*/ 15 w 23"/>
                <a:gd name="T5" fmla="*/ 21 h 22"/>
                <a:gd name="T6" fmla="*/ 0 w 23"/>
                <a:gd name="T7" fmla="*/ 9 h 22"/>
                <a:gd name="T8" fmla="*/ 6 w 23"/>
                <a:gd name="T9" fmla="*/ 0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6" y="0"/>
                  </a:moveTo>
                  <a:lnTo>
                    <a:pt x="22" y="12"/>
                  </a:lnTo>
                  <a:lnTo>
                    <a:pt x="15" y="21"/>
                  </a:lnTo>
                  <a:lnTo>
                    <a:pt x="0" y="9"/>
                  </a:lnTo>
                  <a:lnTo>
                    <a:pt x="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09" name="Freeform 142"/>
            <p:cNvSpPr>
              <a:spLocks/>
            </p:cNvSpPr>
            <p:nvPr/>
          </p:nvSpPr>
          <p:spPr bwMode="auto">
            <a:xfrm>
              <a:off x="1981" y="1341"/>
              <a:ext cx="24" cy="23"/>
            </a:xfrm>
            <a:custGeom>
              <a:avLst/>
              <a:gdLst>
                <a:gd name="T0" fmla="*/ 7 w 24"/>
                <a:gd name="T1" fmla="*/ 0 h 23"/>
                <a:gd name="T2" fmla="*/ 23 w 24"/>
                <a:gd name="T3" fmla="*/ 13 h 23"/>
                <a:gd name="T4" fmla="*/ 16 w 24"/>
                <a:gd name="T5" fmla="*/ 22 h 23"/>
                <a:gd name="T6" fmla="*/ 0 w 24"/>
                <a:gd name="T7" fmla="*/ 9 h 23"/>
                <a:gd name="T8" fmla="*/ 7 w 24"/>
                <a:gd name="T9" fmla="*/ 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7" y="0"/>
                  </a:moveTo>
                  <a:lnTo>
                    <a:pt x="23" y="13"/>
                  </a:lnTo>
                  <a:lnTo>
                    <a:pt x="16" y="22"/>
                  </a:lnTo>
                  <a:lnTo>
                    <a:pt x="0" y="9"/>
                  </a:lnTo>
                  <a:lnTo>
                    <a:pt x="7"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10" name="Freeform 143"/>
            <p:cNvSpPr>
              <a:spLocks/>
            </p:cNvSpPr>
            <p:nvPr/>
          </p:nvSpPr>
          <p:spPr bwMode="auto">
            <a:xfrm>
              <a:off x="1997" y="1354"/>
              <a:ext cx="24" cy="23"/>
            </a:xfrm>
            <a:custGeom>
              <a:avLst/>
              <a:gdLst>
                <a:gd name="T0" fmla="*/ 7 w 24"/>
                <a:gd name="T1" fmla="*/ 0 h 23"/>
                <a:gd name="T2" fmla="*/ 23 w 24"/>
                <a:gd name="T3" fmla="*/ 14 h 23"/>
                <a:gd name="T4" fmla="*/ 15 w 24"/>
                <a:gd name="T5" fmla="*/ 22 h 23"/>
                <a:gd name="T6" fmla="*/ 0 w 24"/>
                <a:gd name="T7" fmla="*/ 9 h 23"/>
                <a:gd name="T8" fmla="*/ 7 w 24"/>
                <a:gd name="T9" fmla="*/ 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7" y="0"/>
                  </a:moveTo>
                  <a:lnTo>
                    <a:pt x="23" y="14"/>
                  </a:lnTo>
                  <a:lnTo>
                    <a:pt x="15" y="22"/>
                  </a:lnTo>
                  <a:lnTo>
                    <a:pt x="0" y="9"/>
                  </a:lnTo>
                  <a:lnTo>
                    <a:pt x="7"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11" name="Freeform 144"/>
            <p:cNvSpPr>
              <a:spLocks/>
            </p:cNvSpPr>
            <p:nvPr/>
          </p:nvSpPr>
          <p:spPr bwMode="auto">
            <a:xfrm>
              <a:off x="2012" y="1368"/>
              <a:ext cx="25" cy="25"/>
            </a:xfrm>
            <a:custGeom>
              <a:avLst/>
              <a:gdLst>
                <a:gd name="T0" fmla="*/ 8 w 25"/>
                <a:gd name="T1" fmla="*/ 0 h 25"/>
                <a:gd name="T2" fmla="*/ 24 w 25"/>
                <a:gd name="T3" fmla="*/ 16 h 25"/>
                <a:gd name="T4" fmla="*/ 16 w 25"/>
                <a:gd name="T5" fmla="*/ 24 h 25"/>
                <a:gd name="T6" fmla="*/ 0 w 25"/>
                <a:gd name="T7" fmla="*/ 8 h 25"/>
                <a:gd name="T8" fmla="*/ 8 w 25"/>
                <a:gd name="T9" fmla="*/ 0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8" y="0"/>
                  </a:moveTo>
                  <a:lnTo>
                    <a:pt x="24" y="16"/>
                  </a:lnTo>
                  <a:lnTo>
                    <a:pt x="16" y="24"/>
                  </a:lnTo>
                  <a:lnTo>
                    <a:pt x="0" y="8"/>
                  </a:lnTo>
                  <a:lnTo>
                    <a:pt x="8"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12" name="Freeform 145"/>
            <p:cNvSpPr>
              <a:spLocks/>
            </p:cNvSpPr>
            <p:nvPr/>
          </p:nvSpPr>
          <p:spPr bwMode="auto">
            <a:xfrm>
              <a:off x="2028" y="1384"/>
              <a:ext cx="25" cy="25"/>
            </a:xfrm>
            <a:custGeom>
              <a:avLst/>
              <a:gdLst>
                <a:gd name="T0" fmla="*/ 8 w 25"/>
                <a:gd name="T1" fmla="*/ 0 h 25"/>
                <a:gd name="T2" fmla="*/ 24 w 25"/>
                <a:gd name="T3" fmla="*/ 16 h 25"/>
                <a:gd name="T4" fmla="*/ 15 w 25"/>
                <a:gd name="T5" fmla="*/ 24 h 25"/>
                <a:gd name="T6" fmla="*/ 0 w 25"/>
                <a:gd name="T7" fmla="*/ 8 h 25"/>
                <a:gd name="T8" fmla="*/ 8 w 25"/>
                <a:gd name="T9" fmla="*/ 0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8" y="0"/>
                  </a:moveTo>
                  <a:lnTo>
                    <a:pt x="24" y="16"/>
                  </a:lnTo>
                  <a:lnTo>
                    <a:pt x="15" y="24"/>
                  </a:lnTo>
                  <a:lnTo>
                    <a:pt x="0" y="8"/>
                  </a:lnTo>
                  <a:lnTo>
                    <a:pt x="8"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13" name="Freeform 146"/>
            <p:cNvSpPr>
              <a:spLocks/>
            </p:cNvSpPr>
            <p:nvPr/>
          </p:nvSpPr>
          <p:spPr bwMode="auto">
            <a:xfrm>
              <a:off x="2043" y="1400"/>
              <a:ext cx="24" cy="25"/>
            </a:xfrm>
            <a:custGeom>
              <a:avLst/>
              <a:gdLst>
                <a:gd name="T0" fmla="*/ 9 w 24"/>
                <a:gd name="T1" fmla="*/ 0 h 25"/>
                <a:gd name="T2" fmla="*/ 23 w 24"/>
                <a:gd name="T3" fmla="*/ 17 h 25"/>
                <a:gd name="T4" fmla="*/ 14 w 24"/>
                <a:gd name="T5" fmla="*/ 24 h 25"/>
                <a:gd name="T6" fmla="*/ 0 w 24"/>
                <a:gd name="T7" fmla="*/ 8 h 25"/>
                <a:gd name="T8" fmla="*/ 9 w 24"/>
                <a:gd name="T9" fmla="*/ 0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9" y="0"/>
                  </a:moveTo>
                  <a:lnTo>
                    <a:pt x="23" y="17"/>
                  </a:lnTo>
                  <a:lnTo>
                    <a:pt x="14" y="24"/>
                  </a:lnTo>
                  <a:lnTo>
                    <a:pt x="0" y="8"/>
                  </a:lnTo>
                  <a:lnTo>
                    <a:pt x="9"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14" name="Freeform 147"/>
            <p:cNvSpPr>
              <a:spLocks/>
            </p:cNvSpPr>
            <p:nvPr/>
          </p:nvSpPr>
          <p:spPr bwMode="auto">
            <a:xfrm>
              <a:off x="2057" y="1417"/>
              <a:ext cx="24" cy="27"/>
            </a:xfrm>
            <a:custGeom>
              <a:avLst/>
              <a:gdLst>
                <a:gd name="T0" fmla="*/ 9 w 24"/>
                <a:gd name="T1" fmla="*/ 0 h 27"/>
                <a:gd name="T2" fmla="*/ 23 w 24"/>
                <a:gd name="T3" fmla="*/ 19 h 27"/>
                <a:gd name="T4" fmla="*/ 14 w 24"/>
                <a:gd name="T5" fmla="*/ 26 h 27"/>
                <a:gd name="T6" fmla="*/ 0 w 24"/>
                <a:gd name="T7" fmla="*/ 7 h 27"/>
                <a:gd name="T8" fmla="*/ 9 w 24"/>
                <a:gd name="T9" fmla="*/ 0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9" y="0"/>
                  </a:moveTo>
                  <a:lnTo>
                    <a:pt x="23" y="19"/>
                  </a:lnTo>
                  <a:lnTo>
                    <a:pt x="14" y="26"/>
                  </a:lnTo>
                  <a:lnTo>
                    <a:pt x="0" y="7"/>
                  </a:lnTo>
                  <a:lnTo>
                    <a:pt x="9"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15" name="Freeform 148"/>
            <p:cNvSpPr>
              <a:spLocks/>
            </p:cNvSpPr>
            <p:nvPr/>
          </p:nvSpPr>
          <p:spPr bwMode="auto">
            <a:xfrm>
              <a:off x="2071" y="1436"/>
              <a:ext cx="23" cy="28"/>
            </a:xfrm>
            <a:custGeom>
              <a:avLst/>
              <a:gdLst>
                <a:gd name="T0" fmla="*/ 9 w 23"/>
                <a:gd name="T1" fmla="*/ 0 h 28"/>
                <a:gd name="T2" fmla="*/ 22 w 23"/>
                <a:gd name="T3" fmla="*/ 20 h 28"/>
                <a:gd name="T4" fmla="*/ 12 w 23"/>
                <a:gd name="T5" fmla="*/ 27 h 28"/>
                <a:gd name="T6" fmla="*/ 0 w 23"/>
                <a:gd name="T7" fmla="*/ 7 h 28"/>
                <a:gd name="T8" fmla="*/ 9 w 23"/>
                <a:gd name="T9" fmla="*/ 0 h 28"/>
                <a:gd name="T10" fmla="*/ 0 60000 65536"/>
                <a:gd name="T11" fmla="*/ 0 60000 65536"/>
                <a:gd name="T12" fmla="*/ 0 60000 65536"/>
                <a:gd name="T13" fmla="*/ 0 60000 65536"/>
                <a:gd name="T14" fmla="*/ 0 60000 65536"/>
                <a:gd name="T15" fmla="*/ 0 w 23"/>
                <a:gd name="T16" fmla="*/ 0 h 28"/>
                <a:gd name="T17" fmla="*/ 23 w 23"/>
                <a:gd name="T18" fmla="*/ 28 h 28"/>
              </a:gdLst>
              <a:ahLst/>
              <a:cxnLst>
                <a:cxn ang="T10">
                  <a:pos x="T0" y="T1"/>
                </a:cxn>
                <a:cxn ang="T11">
                  <a:pos x="T2" y="T3"/>
                </a:cxn>
                <a:cxn ang="T12">
                  <a:pos x="T4" y="T5"/>
                </a:cxn>
                <a:cxn ang="T13">
                  <a:pos x="T6" y="T7"/>
                </a:cxn>
                <a:cxn ang="T14">
                  <a:pos x="T8" y="T9"/>
                </a:cxn>
              </a:cxnLst>
              <a:rect l="T15" t="T16" r="T17" b="T18"/>
              <a:pathLst>
                <a:path w="23" h="28">
                  <a:moveTo>
                    <a:pt x="9" y="0"/>
                  </a:moveTo>
                  <a:lnTo>
                    <a:pt x="22" y="20"/>
                  </a:lnTo>
                  <a:lnTo>
                    <a:pt x="12" y="27"/>
                  </a:lnTo>
                  <a:lnTo>
                    <a:pt x="0" y="7"/>
                  </a:lnTo>
                  <a:lnTo>
                    <a:pt x="9"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16" name="Freeform 149"/>
            <p:cNvSpPr>
              <a:spLocks/>
            </p:cNvSpPr>
            <p:nvPr/>
          </p:nvSpPr>
          <p:spPr bwMode="auto">
            <a:xfrm>
              <a:off x="2083" y="1456"/>
              <a:ext cx="23" cy="27"/>
            </a:xfrm>
            <a:custGeom>
              <a:avLst/>
              <a:gdLst>
                <a:gd name="T0" fmla="*/ 10 w 23"/>
                <a:gd name="T1" fmla="*/ 0 h 27"/>
                <a:gd name="T2" fmla="*/ 22 w 23"/>
                <a:gd name="T3" fmla="*/ 21 h 27"/>
                <a:gd name="T4" fmla="*/ 12 w 23"/>
                <a:gd name="T5" fmla="*/ 26 h 27"/>
                <a:gd name="T6" fmla="*/ 0 w 23"/>
                <a:gd name="T7" fmla="*/ 7 h 27"/>
                <a:gd name="T8" fmla="*/ 10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0" y="0"/>
                  </a:moveTo>
                  <a:lnTo>
                    <a:pt x="22" y="21"/>
                  </a:lnTo>
                  <a:lnTo>
                    <a:pt x="12" y="26"/>
                  </a:lnTo>
                  <a:lnTo>
                    <a:pt x="0" y="7"/>
                  </a:lnTo>
                  <a:lnTo>
                    <a:pt x="10"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17" name="Freeform 150"/>
            <p:cNvSpPr>
              <a:spLocks/>
            </p:cNvSpPr>
            <p:nvPr/>
          </p:nvSpPr>
          <p:spPr bwMode="auto">
            <a:xfrm>
              <a:off x="2095" y="1477"/>
              <a:ext cx="22" cy="28"/>
            </a:xfrm>
            <a:custGeom>
              <a:avLst/>
              <a:gdLst>
                <a:gd name="T0" fmla="*/ 10 w 22"/>
                <a:gd name="T1" fmla="*/ 0 h 28"/>
                <a:gd name="T2" fmla="*/ 21 w 22"/>
                <a:gd name="T3" fmla="*/ 22 h 28"/>
                <a:gd name="T4" fmla="*/ 11 w 22"/>
                <a:gd name="T5" fmla="*/ 27 h 28"/>
                <a:gd name="T6" fmla="*/ 0 w 22"/>
                <a:gd name="T7" fmla="*/ 5 h 28"/>
                <a:gd name="T8" fmla="*/ 10 w 22"/>
                <a:gd name="T9" fmla="*/ 0 h 28"/>
                <a:gd name="T10" fmla="*/ 0 60000 65536"/>
                <a:gd name="T11" fmla="*/ 0 60000 65536"/>
                <a:gd name="T12" fmla="*/ 0 60000 65536"/>
                <a:gd name="T13" fmla="*/ 0 60000 65536"/>
                <a:gd name="T14" fmla="*/ 0 60000 65536"/>
                <a:gd name="T15" fmla="*/ 0 w 22"/>
                <a:gd name="T16" fmla="*/ 0 h 28"/>
                <a:gd name="T17" fmla="*/ 22 w 22"/>
                <a:gd name="T18" fmla="*/ 28 h 28"/>
              </a:gdLst>
              <a:ahLst/>
              <a:cxnLst>
                <a:cxn ang="T10">
                  <a:pos x="T0" y="T1"/>
                </a:cxn>
                <a:cxn ang="T11">
                  <a:pos x="T2" y="T3"/>
                </a:cxn>
                <a:cxn ang="T12">
                  <a:pos x="T4" y="T5"/>
                </a:cxn>
                <a:cxn ang="T13">
                  <a:pos x="T6" y="T7"/>
                </a:cxn>
                <a:cxn ang="T14">
                  <a:pos x="T8" y="T9"/>
                </a:cxn>
              </a:cxnLst>
              <a:rect l="T15" t="T16" r="T17" b="T18"/>
              <a:pathLst>
                <a:path w="22" h="28">
                  <a:moveTo>
                    <a:pt x="10" y="0"/>
                  </a:moveTo>
                  <a:lnTo>
                    <a:pt x="21" y="22"/>
                  </a:lnTo>
                  <a:lnTo>
                    <a:pt x="11" y="27"/>
                  </a:lnTo>
                  <a:lnTo>
                    <a:pt x="0" y="5"/>
                  </a:lnTo>
                  <a:lnTo>
                    <a:pt x="10"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18" name="Freeform 151"/>
            <p:cNvSpPr>
              <a:spLocks/>
            </p:cNvSpPr>
            <p:nvPr/>
          </p:nvSpPr>
          <p:spPr bwMode="auto">
            <a:xfrm>
              <a:off x="2106" y="1499"/>
              <a:ext cx="21" cy="27"/>
            </a:xfrm>
            <a:custGeom>
              <a:avLst/>
              <a:gdLst>
                <a:gd name="T0" fmla="*/ 10 w 21"/>
                <a:gd name="T1" fmla="*/ 0 h 27"/>
                <a:gd name="T2" fmla="*/ 20 w 21"/>
                <a:gd name="T3" fmla="*/ 22 h 27"/>
                <a:gd name="T4" fmla="*/ 10 w 21"/>
                <a:gd name="T5" fmla="*/ 26 h 27"/>
                <a:gd name="T6" fmla="*/ 0 w 21"/>
                <a:gd name="T7" fmla="*/ 5 h 27"/>
                <a:gd name="T8" fmla="*/ 10 w 21"/>
                <a:gd name="T9" fmla="*/ 0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10" y="0"/>
                  </a:moveTo>
                  <a:lnTo>
                    <a:pt x="20" y="22"/>
                  </a:lnTo>
                  <a:lnTo>
                    <a:pt x="10" y="26"/>
                  </a:lnTo>
                  <a:lnTo>
                    <a:pt x="0" y="5"/>
                  </a:lnTo>
                  <a:lnTo>
                    <a:pt x="10"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19" name="Freeform 152"/>
            <p:cNvSpPr>
              <a:spLocks/>
            </p:cNvSpPr>
            <p:nvPr/>
          </p:nvSpPr>
          <p:spPr bwMode="auto">
            <a:xfrm>
              <a:off x="2116" y="1521"/>
              <a:ext cx="21" cy="28"/>
            </a:xfrm>
            <a:custGeom>
              <a:avLst/>
              <a:gdLst>
                <a:gd name="T0" fmla="*/ 10 w 21"/>
                <a:gd name="T1" fmla="*/ 0 h 28"/>
                <a:gd name="T2" fmla="*/ 20 w 21"/>
                <a:gd name="T3" fmla="*/ 23 h 28"/>
                <a:gd name="T4" fmla="*/ 9 w 21"/>
                <a:gd name="T5" fmla="*/ 27 h 28"/>
                <a:gd name="T6" fmla="*/ 0 w 21"/>
                <a:gd name="T7" fmla="*/ 4 h 28"/>
                <a:gd name="T8" fmla="*/ 10 w 21"/>
                <a:gd name="T9" fmla="*/ 0 h 28"/>
                <a:gd name="T10" fmla="*/ 0 60000 65536"/>
                <a:gd name="T11" fmla="*/ 0 60000 65536"/>
                <a:gd name="T12" fmla="*/ 0 60000 65536"/>
                <a:gd name="T13" fmla="*/ 0 60000 65536"/>
                <a:gd name="T14" fmla="*/ 0 60000 65536"/>
                <a:gd name="T15" fmla="*/ 0 w 21"/>
                <a:gd name="T16" fmla="*/ 0 h 28"/>
                <a:gd name="T17" fmla="*/ 21 w 21"/>
                <a:gd name="T18" fmla="*/ 28 h 28"/>
              </a:gdLst>
              <a:ahLst/>
              <a:cxnLst>
                <a:cxn ang="T10">
                  <a:pos x="T0" y="T1"/>
                </a:cxn>
                <a:cxn ang="T11">
                  <a:pos x="T2" y="T3"/>
                </a:cxn>
                <a:cxn ang="T12">
                  <a:pos x="T4" y="T5"/>
                </a:cxn>
                <a:cxn ang="T13">
                  <a:pos x="T6" y="T7"/>
                </a:cxn>
                <a:cxn ang="T14">
                  <a:pos x="T8" y="T9"/>
                </a:cxn>
              </a:cxnLst>
              <a:rect l="T15" t="T16" r="T17" b="T18"/>
              <a:pathLst>
                <a:path w="21" h="28">
                  <a:moveTo>
                    <a:pt x="10" y="0"/>
                  </a:moveTo>
                  <a:lnTo>
                    <a:pt x="20" y="23"/>
                  </a:lnTo>
                  <a:lnTo>
                    <a:pt x="9" y="27"/>
                  </a:lnTo>
                  <a:lnTo>
                    <a:pt x="0" y="4"/>
                  </a:lnTo>
                  <a:lnTo>
                    <a:pt x="10"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20" name="Freeform 153"/>
            <p:cNvSpPr>
              <a:spLocks/>
            </p:cNvSpPr>
            <p:nvPr/>
          </p:nvSpPr>
          <p:spPr bwMode="auto">
            <a:xfrm>
              <a:off x="2125" y="1544"/>
              <a:ext cx="20" cy="29"/>
            </a:xfrm>
            <a:custGeom>
              <a:avLst/>
              <a:gdLst>
                <a:gd name="T0" fmla="*/ 11 w 20"/>
                <a:gd name="T1" fmla="*/ 0 h 29"/>
                <a:gd name="T2" fmla="*/ 19 w 20"/>
                <a:gd name="T3" fmla="*/ 24 h 29"/>
                <a:gd name="T4" fmla="*/ 7 w 20"/>
                <a:gd name="T5" fmla="*/ 28 h 29"/>
                <a:gd name="T6" fmla="*/ 0 w 20"/>
                <a:gd name="T7" fmla="*/ 4 h 29"/>
                <a:gd name="T8" fmla="*/ 11 w 20"/>
                <a:gd name="T9" fmla="*/ 0 h 29"/>
                <a:gd name="T10" fmla="*/ 0 60000 65536"/>
                <a:gd name="T11" fmla="*/ 0 60000 65536"/>
                <a:gd name="T12" fmla="*/ 0 60000 65536"/>
                <a:gd name="T13" fmla="*/ 0 60000 65536"/>
                <a:gd name="T14" fmla="*/ 0 60000 65536"/>
                <a:gd name="T15" fmla="*/ 0 w 20"/>
                <a:gd name="T16" fmla="*/ 0 h 29"/>
                <a:gd name="T17" fmla="*/ 20 w 20"/>
                <a:gd name="T18" fmla="*/ 29 h 29"/>
              </a:gdLst>
              <a:ahLst/>
              <a:cxnLst>
                <a:cxn ang="T10">
                  <a:pos x="T0" y="T1"/>
                </a:cxn>
                <a:cxn ang="T11">
                  <a:pos x="T2" y="T3"/>
                </a:cxn>
                <a:cxn ang="T12">
                  <a:pos x="T4" y="T5"/>
                </a:cxn>
                <a:cxn ang="T13">
                  <a:pos x="T6" y="T7"/>
                </a:cxn>
                <a:cxn ang="T14">
                  <a:pos x="T8" y="T9"/>
                </a:cxn>
              </a:cxnLst>
              <a:rect l="T15" t="T16" r="T17" b="T18"/>
              <a:pathLst>
                <a:path w="20" h="29">
                  <a:moveTo>
                    <a:pt x="11" y="0"/>
                  </a:moveTo>
                  <a:lnTo>
                    <a:pt x="19" y="24"/>
                  </a:lnTo>
                  <a:lnTo>
                    <a:pt x="7" y="28"/>
                  </a:lnTo>
                  <a:lnTo>
                    <a:pt x="0" y="4"/>
                  </a:lnTo>
                  <a:lnTo>
                    <a:pt x="11"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21" name="Freeform 154"/>
            <p:cNvSpPr>
              <a:spLocks/>
            </p:cNvSpPr>
            <p:nvPr/>
          </p:nvSpPr>
          <p:spPr bwMode="auto">
            <a:xfrm>
              <a:off x="2132" y="1568"/>
              <a:ext cx="20" cy="29"/>
            </a:xfrm>
            <a:custGeom>
              <a:avLst/>
              <a:gdLst>
                <a:gd name="T0" fmla="*/ 12 w 20"/>
                <a:gd name="T1" fmla="*/ 0 h 29"/>
                <a:gd name="T2" fmla="*/ 19 w 20"/>
                <a:gd name="T3" fmla="*/ 25 h 29"/>
                <a:gd name="T4" fmla="*/ 8 w 20"/>
                <a:gd name="T5" fmla="*/ 28 h 29"/>
                <a:gd name="T6" fmla="*/ 0 w 20"/>
                <a:gd name="T7" fmla="*/ 4 h 29"/>
                <a:gd name="T8" fmla="*/ 12 w 20"/>
                <a:gd name="T9" fmla="*/ 0 h 29"/>
                <a:gd name="T10" fmla="*/ 0 60000 65536"/>
                <a:gd name="T11" fmla="*/ 0 60000 65536"/>
                <a:gd name="T12" fmla="*/ 0 60000 65536"/>
                <a:gd name="T13" fmla="*/ 0 60000 65536"/>
                <a:gd name="T14" fmla="*/ 0 60000 65536"/>
                <a:gd name="T15" fmla="*/ 0 w 20"/>
                <a:gd name="T16" fmla="*/ 0 h 29"/>
                <a:gd name="T17" fmla="*/ 20 w 20"/>
                <a:gd name="T18" fmla="*/ 29 h 29"/>
              </a:gdLst>
              <a:ahLst/>
              <a:cxnLst>
                <a:cxn ang="T10">
                  <a:pos x="T0" y="T1"/>
                </a:cxn>
                <a:cxn ang="T11">
                  <a:pos x="T2" y="T3"/>
                </a:cxn>
                <a:cxn ang="T12">
                  <a:pos x="T4" y="T5"/>
                </a:cxn>
                <a:cxn ang="T13">
                  <a:pos x="T6" y="T7"/>
                </a:cxn>
                <a:cxn ang="T14">
                  <a:pos x="T8" y="T9"/>
                </a:cxn>
              </a:cxnLst>
              <a:rect l="T15" t="T16" r="T17" b="T18"/>
              <a:pathLst>
                <a:path w="20" h="29">
                  <a:moveTo>
                    <a:pt x="12" y="0"/>
                  </a:moveTo>
                  <a:lnTo>
                    <a:pt x="19" y="25"/>
                  </a:lnTo>
                  <a:lnTo>
                    <a:pt x="8" y="28"/>
                  </a:lnTo>
                  <a:lnTo>
                    <a:pt x="0" y="4"/>
                  </a:lnTo>
                  <a:lnTo>
                    <a:pt x="12"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22" name="Freeform 155"/>
            <p:cNvSpPr>
              <a:spLocks/>
            </p:cNvSpPr>
            <p:nvPr/>
          </p:nvSpPr>
          <p:spPr bwMode="auto">
            <a:xfrm>
              <a:off x="2140" y="1593"/>
              <a:ext cx="18" cy="28"/>
            </a:xfrm>
            <a:custGeom>
              <a:avLst/>
              <a:gdLst>
                <a:gd name="T0" fmla="*/ 11 w 18"/>
                <a:gd name="T1" fmla="*/ 0 h 28"/>
                <a:gd name="T2" fmla="*/ 17 w 18"/>
                <a:gd name="T3" fmla="*/ 26 h 28"/>
                <a:gd name="T4" fmla="*/ 6 w 18"/>
                <a:gd name="T5" fmla="*/ 27 h 28"/>
                <a:gd name="T6" fmla="*/ 0 w 18"/>
                <a:gd name="T7" fmla="*/ 3 h 28"/>
                <a:gd name="T8" fmla="*/ 11 w 18"/>
                <a:gd name="T9" fmla="*/ 0 h 28"/>
                <a:gd name="T10" fmla="*/ 0 60000 65536"/>
                <a:gd name="T11" fmla="*/ 0 60000 65536"/>
                <a:gd name="T12" fmla="*/ 0 60000 65536"/>
                <a:gd name="T13" fmla="*/ 0 60000 65536"/>
                <a:gd name="T14" fmla="*/ 0 60000 65536"/>
                <a:gd name="T15" fmla="*/ 0 w 18"/>
                <a:gd name="T16" fmla="*/ 0 h 28"/>
                <a:gd name="T17" fmla="*/ 18 w 18"/>
                <a:gd name="T18" fmla="*/ 28 h 28"/>
              </a:gdLst>
              <a:ahLst/>
              <a:cxnLst>
                <a:cxn ang="T10">
                  <a:pos x="T0" y="T1"/>
                </a:cxn>
                <a:cxn ang="T11">
                  <a:pos x="T2" y="T3"/>
                </a:cxn>
                <a:cxn ang="T12">
                  <a:pos x="T4" y="T5"/>
                </a:cxn>
                <a:cxn ang="T13">
                  <a:pos x="T6" y="T7"/>
                </a:cxn>
                <a:cxn ang="T14">
                  <a:pos x="T8" y="T9"/>
                </a:cxn>
              </a:cxnLst>
              <a:rect l="T15" t="T16" r="T17" b="T18"/>
              <a:pathLst>
                <a:path w="18" h="28">
                  <a:moveTo>
                    <a:pt x="11" y="0"/>
                  </a:moveTo>
                  <a:lnTo>
                    <a:pt x="17" y="26"/>
                  </a:lnTo>
                  <a:lnTo>
                    <a:pt x="6" y="27"/>
                  </a:lnTo>
                  <a:lnTo>
                    <a:pt x="0" y="3"/>
                  </a:lnTo>
                  <a:lnTo>
                    <a:pt x="11"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23" name="Freeform 156"/>
            <p:cNvSpPr>
              <a:spLocks/>
            </p:cNvSpPr>
            <p:nvPr/>
          </p:nvSpPr>
          <p:spPr bwMode="auto">
            <a:xfrm>
              <a:off x="2146" y="1619"/>
              <a:ext cx="17" cy="28"/>
            </a:xfrm>
            <a:custGeom>
              <a:avLst/>
              <a:gdLst>
                <a:gd name="T0" fmla="*/ 11 w 17"/>
                <a:gd name="T1" fmla="*/ 0 h 28"/>
                <a:gd name="T2" fmla="*/ 16 w 17"/>
                <a:gd name="T3" fmla="*/ 25 h 28"/>
                <a:gd name="T4" fmla="*/ 5 w 17"/>
                <a:gd name="T5" fmla="*/ 27 h 28"/>
                <a:gd name="T6" fmla="*/ 0 w 17"/>
                <a:gd name="T7" fmla="*/ 1 h 28"/>
                <a:gd name="T8" fmla="*/ 11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11" y="0"/>
                  </a:moveTo>
                  <a:lnTo>
                    <a:pt x="16" y="25"/>
                  </a:lnTo>
                  <a:lnTo>
                    <a:pt x="5" y="27"/>
                  </a:lnTo>
                  <a:lnTo>
                    <a:pt x="0" y="1"/>
                  </a:lnTo>
                  <a:lnTo>
                    <a:pt x="11"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24" name="Freeform 157"/>
            <p:cNvSpPr>
              <a:spLocks/>
            </p:cNvSpPr>
            <p:nvPr/>
          </p:nvSpPr>
          <p:spPr bwMode="auto">
            <a:xfrm>
              <a:off x="2151" y="1644"/>
              <a:ext cx="17" cy="29"/>
            </a:xfrm>
            <a:custGeom>
              <a:avLst/>
              <a:gdLst>
                <a:gd name="T0" fmla="*/ 11 w 17"/>
                <a:gd name="T1" fmla="*/ 0 h 29"/>
                <a:gd name="T2" fmla="*/ 16 w 17"/>
                <a:gd name="T3" fmla="*/ 26 h 29"/>
                <a:gd name="T4" fmla="*/ 4 w 17"/>
                <a:gd name="T5" fmla="*/ 28 h 29"/>
                <a:gd name="T6" fmla="*/ 0 w 17"/>
                <a:gd name="T7" fmla="*/ 2 h 29"/>
                <a:gd name="T8" fmla="*/ 11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1" y="0"/>
                  </a:moveTo>
                  <a:lnTo>
                    <a:pt x="16" y="26"/>
                  </a:lnTo>
                  <a:lnTo>
                    <a:pt x="4" y="28"/>
                  </a:lnTo>
                  <a:lnTo>
                    <a:pt x="0" y="2"/>
                  </a:lnTo>
                  <a:lnTo>
                    <a:pt x="11"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25" name="Freeform 158"/>
            <p:cNvSpPr>
              <a:spLocks/>
            </p:cNvSpPr>
            <p:nvPr/>
          </p:nvSpPr>
          <p:spPr bwMode="auto">
            <a:xfrm>
              <a:off x="2155" y="1670"/>
              <a:ext cx="17" cy="29"/>
            </a:xfrm>
            <a:custGeom>
              <a:avLst/>
              <a:gdLst>
                <a:gd name="T0" fmla="*/ 12 w 17"/>
                <a:gd name="T1" fmla="*/ 0 h 29"/>
                <a:gd name="T2" fmla="*/ 16 w 17"/>
                <a:gd name="T3" fmla="*/ 26 h 29"/>
                <a:gd name="T4" fmla="*/ 3 w 17"/>
                <a:gd name="T5" fmla="*/ 28 h 29"/>
                <a:gd name="T6" fmla="*/ 0 w 17"/>
                <a:gd name="T7" fmla="*/ 2 h 29"/>
                <a:gd name="T8" fmla="*/ 12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2" y="0"/>
                  </a:moveTo>
                  <a:lnTo>
                    <a:pt x="16" y="26"/>
                  </a:lnTo>
                  <a:lnTo>
                    <a:pt x="3" y="28"/>
                  </a:lnTo>
                  <a:lnTo>
                    <a:pt x="0" y="2"/>
                  </a:lnTo>
                  <a:lnTo>
                    <a:pt x="12"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26" name="Freeform 159"/>
            <p:cNvSpPr>
              <a:spLocks/>
            </p:cNvSpPr>
            <p:nvPr/>
          </p:nvSpPr>
          <p:spPr bwMode="auto">
            <a:xfrm>
              <a:off x="2158" y="1696"/>
              <a:ext cx="17" cy="29"/>
            </a:xfrm>
            <a:custGeom>
              <a:avLst/>
              <a:gdLst>
                <a:gd name="T0" fmla="*/ 12 w 17"/>
                <a:gd name="T1" fmla="*/ 0 h 29"/>
                <a:gd name="T2" fmla="*/ 16 w 17"/>
                <a:gd name="T3" fmla="*/ 27 h 29"/>
                <a:gd name="T4" fmla="*/ 3 w 17"/>
                <a:gd name="T5" fmla="*/ 28 h 29"/>
                <a:gd name="T6" fmla="*/ 0 w 17"/>
                <a:gd name="T7" fmla="*/ 2 h 29"/>
                <a:gd name="T8" fmla="*/ 12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2" y="0"/>
                  </a:moveTo>
                  <a:lnTo>
                    <a:pt x="16" y="27"/>
                  </a:lnTo>
                  <a:lnTo>
                    <a:pt x="3" y="28"/>
                  </a:lnTo>
                  <a:lnTo>
                    <a:pt x="0" y="2"/>
                  </a:lnTo>
                  <a:lnTo>
                    <a:pt x="12"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27" name="Freeform 160"/>
            <p:cNvSpPr>
              <a:spLocks/>
            </p:cNvSpPr>
            <p:nvPr/>
          </p:nvSpPr>
          <p:spPr bwMode="auto">
            <a:xfrm>
              <a:off x="2161" y="1723"/>
              <a:ext cx="17" cy="27"/>
            </a:xfrm>
            <a:custGeom>
              <a:avLst/>
              <a:gdLst>
                <a:gd name="T0" fmla="*/ 14 w 17"/>
                <a:gd name="T1" fmla="*/ 0 h 27"/>
                <a:gd name="T2" fmla="*/ 16 w 17"/>
                <a:gd name="T3" fmla="*/ 26 h 27"/>
                <a:gd name="T4" fmla="*/ 0 w 17"/>
                <a:gd name="T5" fmla="*/ 26 h 27"/>
                <a:gd name="T6" fmla="*/ 0 w 17"/>
                <a:gd name="T7" fmla="*/ 1 h 27"/>
                <a:gd name="T8" fmla="*/ 14 w 17"/>
                <a:gd name="T9" fmla="*/ 0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14" y="0"/>
                  </a:moveTo>
                  <a:lnTo>
                    <a:pt x="16" y="26"/>
                  </a:lnTo>
                  <a:lnTo>
                    <a:pt x="0" y="26"/>
                  </a:lnTo>
                  <a:lnTo>
                    <a:pt x="0" y="1"/>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28" name="Freeform 161"/>
            <p:cNvSpPr>
              <a:spLocks/>
            </p:cNvSpPr>
            <p:nvPr/>
          </p:nvSpPr>
          <p:spPr bwMode="auto">
            <a:xfrm>
              <a:off x="2161" y="1749"/>
              <a:ext cx="17" cy="25"/>
            </a:xfrm>
            <a:custGeom>
              <a:avLst/>
              <a:gdLst>
                <a:gd name="T0" fmla="*/ 16 w 17"/>
                <a:gd name="T1" fmla="*/ 0 h 25"/>
                <a:gd name="T2" fmla="*/ 16 w 17"/>
                <a:gd name="T3" fmla="*/ 24 h 25"/>
                <a:gd name="T4" fmla="*/ 1 w 17"/>
                <a:gd name="T5" fmla="*/ 24 h 25"/>
                <a:gd name="T6" fmla="*/ 0 w 17"/>
                <a:gd name="T7" fmla="*/ 0 h 25"/>
                <a:gd name="T8" fmla="*/ 16 w 17"/>
                <a:gd name="T9" fmla="*/ 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0"/>
                  </a:moveTo>
                  <a:lnTo>
                    <a:pt x="16" y="24"/>
                  </a:lnTo>
                  <a:lnTo>
                    <a:pt x="1" y="24"/>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29" name="Freeform 162"/>
            <p:cNvSpPr>
              <a:spLocks/>
            </p:cNvSpPr>
            <p:nvPr/>
          </p:nvSpPr>
          <p:spPr bwMode="auto">
            <a:xfrm>
              <a:off x="2161" y="1773"/>
              <a:ext cx="17" cy="26"/>
            </a:xfrm>
            <a:custGeom>
              <a:avLst/>
              <a:gdLst>
                <a:gd name="T0" fmla="*/ 16 w 17"/>
                <a:gd name="T1" fmla="*/ 0 h 26"/>
                <a:gd name="T2" fmla="*/ 16 w 17"/>
                <a:gd name="T3" fmla="*/ 25 h 26"/>
                <a:gd name="T4" fmla="*/ 0 w 17"/>
                <a:gd name="T5" fmla="*/ 25 h 26"/>
                <a:gd name="T6" fmla="*/ 1 w 17"/>
                <a:gd name="T7" fmla="*/ 0 h 26"/>
                <a:gd name="T8" fmla="*/ 16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16" y="0"/>
                  </a:moveTo>
                  <a:lnTo>
                    <a:pt x="16" y="25"/>
                  </a:lnTo>
                  <a:lnTo>
                    <a:pt x="0" y="25"/>
                  </a:lnTo>
                  <a:lnTo>
                    <a:pt x="1"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30" name="Freeform 163"/>
            <p:cNvSpPr>
              <a:spLocks/>
            </p:cNvSpPr>
            <p:nvPr/>
          </p:nvSpPr>
          <p:spPr bwMode="auto">
            <a:xfrm>
              <a:off x="2160" y="1798"/>
              <a:ext cx="17" cy="25"/>
            </a:xfrm>
            <a:custGeom>
              <a:avLst/>
              <a:gdLst>
                <a:gd name="T0" fmla="*/ 16 w 17"/>
                <a:gd name="T1" fmla="*/ 0 h 25"/>
                <a:gd name="T2" fmla="*/ 13 w 17"/>
                <a:gd name="T3" fmla="*/ 24 h 25"/>
                <a:gd name="T4" fmla="*/ 0 w 17"/>
                <a:gd name="T5" fmla="*/ 23 h 25"/>
                <a:gd name="T6" fmla="*/ 1 w 17"/>
                <a:gd name="T7" fmla="*/ 0 h 25"/>
                <a:gd name="T8" fmla="*/ 16 w 17"/>
                <a:gd name="T9" fmla="*/ 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0"/>
                  </a:moveTo>
                  <a:lnTo>
                    <a:pt x="13" y="24"/>
                  </a:lnTo>
                  <a:lnTo>
                    <a:pt x="0" y="23"/>
                  </a:lnTo>
                  <a:lnTo>
                    <a:pt x="1"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31" name="Freeform 164"/>
            <p:cNvSpPr>
              <a:spLocks/>
            </p:cNvSpPr>
            <p:nvPr/>
          </p:nvSpPr>
          <p:spPr bwMode="auto">
            <a:xfrm>
              <a:off x="2157" y="1821"/>
              <a:ext cx="17" cy="25"/>
            </a:xfrm>
            <a:custGeom>
              <a:avLst/>
              <a:gdLst>
                <a:gd name="T0" fmla="*/ 16 w 17"/>
                <a:gd name="T1" fmla="*/ 1 h 25"/>
                <a:gd name="T2" fmla="*/ 13 w 17"/>
                <a:gd name="T3" fmla="*/ 24 h 25"/>
                <a:gd name="T4" fmla="*/ 0 w 17"/>
                <a:gd name="T5" fmla="*/ 22 h 25"/>
                <a:gd name="T6" fmla="*/ 3 w 17"/>
                <a:gd name="T7" fmla="*/ 0 h 25"/>
                <a:gd name="T8" fmla="*/ 16 w 17"/>
                <a:gd name="T9" fmla="*/ 1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1"/>
                  </a:moveTo>
                  <a:lnTo>
                    <a:pt x="13" y="24"/>
                  </a:lnTo>
                  <a:lnTo>
                    <a:pt x="0" y="22"/>
                  </a:lnTo>
                  <a:lnTo>
                    <a:pt x="3" y="0"/>
                  </a:lnTo>
                  <a:lnTo>
                    <a:pt x="16" y="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32" name="Freeform 165"/>
            <p:cNvSpPr>
              <a:spLocks/>
            </p:cNvSpPr>
            <p:nvPr/>
          </p:nvSpPr>
          <p:spPr bwMode="auto">
            <a:xfrm>
              <a:off x="2154" y="1843"/>
              <a:ext cx="17" cy="24"/>
            </a:xfrm>
            <a:custGeom>
              <a:avLst/>
              <a:gdLst>
                <a:gd name="T0" fmla="*/ 16 w 17"/>
                <a:gd name="T1" fmla="*/ 2 h 24"/>
                <a:gd name="T2" fmla="*/ 11 w 17"/>
                <a:gd name="T3" fmla="*/ 23 h 24"/>
                <a:gd name="T4" fmla="*/ 0 w 17"/>
                <a:gd name="T5" fmla="*/ 21 h 24"/>
                <a:gd name="T6" fmla="*/ 3 w 17"/>
                <a:gd name="T7" fmla="*/ 0 h 24"/>
                <a:gd name="T8" fmla="*/ 16 w 17"/>
                <a:gd name="T9" fmla="*/ 2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
                  </a:moveTo>
                  <a:lnTo>
                    <a:pt x="11" y="23"/>
                  </a:lnTo>
                  <a:lnTo>
                    <a:pt x="0" y="21"/>
                  </a:lnTo>
                  <a:lnTo>
                    <a:pt x="3" y="0"/>
                  </a:lnTo>
                  <a:lnTo>
                    <a:pt x="16" y="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33" name="Freeform 166"/>
            <p:cNvSpPr>
              <a:spLocks/>
            </p:cNvSpPr>
            <p:nvPr/>
          </p:nvSpPr>
          <p:spPr bwMode="auto">
            <a:xfrm>
              <a:off x="2150" y="1864"/>
              <a:ext cx="17" cy="24"/>
            </a:xfrm>
            <a:custGeom>
              <a:avLst/>
              <a:gdLst>
                <a:gd name="T0" fmla="*/ 16 w 17"/>
                <a:gd name="T1" fmla="*/ 2 h 24"/>
                <a:gd name="T2" fmla="*/ 11 w 17"/>
                <a:gd name="T3" fmla="*/ 23 h 24"/>
                <a:gd name="T4" fmla="*/ 0 w 17"/>
                <a:gd name="T5" fmla="*/ 20 h 24"/>
                <a:gd name="T6" fmla="*/ 4 w 17"/>
                <a:gd name="T7" fmla="*/ 0 h 24"/>
                <a:gd name="T8" fmla="*/ 16 w 17"/>
                <a:gd name="T9" fmla="*/ 2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
                  </a:moveTo>
                  <a:lnTo>
                    <a:pt x="11" y="23"/>
                  </a:lnTo>
                  <a:lnTo>
                    <a:pt x="0" y="20"/>
                  </a:lnTo>
                  <a:lnTo>
                    <a:pt x="4" y="0"/>
                  </a:lnTo>
                  <a:lnTo>
                    <a:pt x="16" y="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34" name="Freeform 167"/>
            <p:cNvSpPr>
              <a:spLocks/>
            </p:cNvSpPr>
            <p:nvPr/>
          </p:nvSpPr>
          <p:spPr bwMode="auto">
            <a:xfrm>
              <a:off x="2145" y="1884"/>
              <a:ext cx="17" cy="24"/>
            </a:xfrm>
            <a:custGeom>
              <a:avLst/>
              <a:gdLst>
                <a:gd name="T0" fmla="*/ 16 w 17"/>
                <a:gd name="T1" fmla="*/ 3 h 24"/>
                <a:gd name="T2" fmla="*/ 11 w 17"/>
                <a:gd name="T3" fmla="*/ 23 h 24"/>
                <a:gd name="T4" fmla="*/ 0 w 17"/>
                <a:gd name="T5" fmla="*/ 20 h 24"/>
                <a:gd name="T6" fmla="*/ 5 w 17"/>
                <a:gd name="T7" fmla="*/ 0 h 24"/>
                <a:gd name="T8" fmla="*/ 16 w 17"/>
                <a:gd name="T9" fmla="*/ 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3"/>
                  </a:moveTo>
                  <a:lnTo>
                    <a:pt x="11" y="23"/>
                  </a:lnTo>
                  <a:lnTo>
                    <a:pt x="0" y="20"/>
                  </a:lnTo>
                  <a:lnTo>
                    <a:pt x="5" y="0"/>
                  </a:lnTo>
                  <a:lnTo>
                    <a:pt x="16" y="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35" name="Freeform 168"/>
            <p:cNvSpPr>
              <a:spLocks/>
            </p:cNvSpPr>
            <p:nvPr/>
          </p:nvSpPr>
          <p:spPr bwMode="auto">
            <a:xfrm>
              <a:off x="2139" y="1904"/>
              <a:ext cx="18" cy="23"/>
            </a:xfrm>
            <a:custGeom>
              <a:avLst/>
              <a:gdLst>
                <a:gd name="T0" fmla="*/ 17 w 18"/>
                <a:gd name="T1" fmla="*/ 3 h 23"/>
                <a:gd name="T2" fmla="*/ 10 w 18"/>
                <a:gd name="T3" fmla="*/ 22 h 23"/>
                <a:gd name="T4" fmla="*/ 0 w 18"/>
                <a:gd name="T5" fmla="*/ 18 h 23"/>
                <a:gd name="T6" fmla="*/ 6 w 18"/>
                <a:gd name="T7" fmla="*/ 0 h 23"/>
                <a:gd name="T8" fmla="*/ 17 w 18"/>
                <a:gd name="T9" fmla="*/ 3 h 23"/>
                <a:gd name="T10" fmla="*/ 0 60000 65536"/>
                <a:gd name="T11" fmla="*/ 0 60000 65536"/>
                <a:gd name="T12" fmla="*/ 0 60000 65536"/>
                <a:gd name="T13" fmla="*/ 0 60000 65536"/>
                <a:gd name="T14" fmla="*/ 0 60000 65536"/>
                <a:gd name="T15" fmla="*/ 0 w 18"/>
                <a:gd name="T16" fmla="*/ 0 h 23"/>
                <a:gd name="T17" fmla="*/ 18 w 18"/>
                <a:gd name="T18" fmla="*/ 23 h 23"/>
              </a:gdLst>
              <a:ahLst/>
              <a:cxnLst>
                <a:cxn ang="T10">
                  <a:pos x="T0" y="T1"/>
                </a:cxn>
                <a:cxn ang="T11">
                  <a:pos x="T2" y="T3"/>
                </a:cxn>
                <a:cxn ang="T12">
                  <a:pos x="T4" y="T5"/>
                </a:cxn>
                <a:cxn ang="T13">
                  <a:pos x="T6" y="T7"/>
                </a:cxn>
                <a:cxn ang="T14">
                  <a:pos x="T8" y="T9"/>
                </a:cxn>
              </a:cxnLst>
              <a:rect l="T15" t="T16" r="T17" b="T18"/>
              <a:pathLst>
                <a:path w="18" h="23">
                  <a:moveTo>
                    <a:pt x="17" y="3"/>
                  </a:moveTo>
                  <a:lnTo>
                    <a:pt x="10" y="22"/>
                  </a:lnTo>
                  <a:lnTo>
                    <a:pt x="0" y="18"/>
                  </a:lnTo>
                  <a:lnTo>
                    <a:pt x="6" y="0"/>
                  </a:lnTo>
                  <a:lnTo>
                    <a:pt x="17" y="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36" name="Freeform 169"/>
            <p:cNvSpPr>
              <a:spLocks/>
            </p:cNvSpPr>
            <p:nvPr/>
          </p:nvSpPr>
          <p:spPr bwMode="auto">
            <a:xfrm>
              <a:off x="2132" y="1922"/>
              <a:ext cx="18" cy="24"/>
            </a:xfrm>
            <a:custGeom>
              <a:avLst/>
              <a:gdLst>
                <a:gd name="T0" fmla="*/ 17 w 18"/>
                <a:gd name="T1" fmla="*/ 4 h 24"/>
                <a:gd name="T2" fmla="*/ 11 w 18"/>
                <a:gd name="T3" fmla="*/ 23 h 24"/>
                <a:gd name="T4" fmla="*/ 0 w 18"/>
                <a:gd name="T5" fmla="*/ 19 h 24"/>
                <a:gd name="T6" fmla="*/ 7 w 18"/>
                <a:gd name="T7" fmla="*/ 0 h 24"/>
                <a:gd name="T8" fmla="*/ 17 w 18"/>
                <a:gd name="T9" fmla="*/ 4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7" y="4"/>
                  </a:moveTo>
                  <a:lnTo>
                    <a:pt x="11" y="23"/>
                  </a:lnTo>
                  <a:lnTo>
                    <a:pt x="0" y="19"/>
                  </a:lnTo>
                  <a:lnTo>
                    <a:pt x="7" y="0"/>
                  </a:lnTo>
                  <a:lnTo>
                    <a:pt x="17" y="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37" name="Freeform 170"/>
            <p:cNvSpPr>
              <a:spLocks/>
            </p:cNvSpPr>
            <p:nvPr/>
          </p:nvSpPr>
          <p:spPr bwMode="auto">
            <a:xfrm>
              <a:off x="2124" y="1941"/>
              <a:ext cx="20" cy="25"/>
            </a:xfrm>
            <a:custGeom>
              <a:avLst/>
              <a:gdLst>
                <a:gd name="T0" fmla="*/ 19 w 20"/>
                <a:gd name="T1" fmla="*/ 4 h 25"/>
                <a:gd name="T2" fmla="*/ 10 w 20"/>
                <a:gd name="T3" fmla="*/ 24 h 25"/>
                <a:gd name="T4" fmla="*/ 0 w 20"/>
                <a:gd name="T5" fmla="*/ 19 h 25"/>
                <a:gd name="T6" fmla="*/ 8 w 20"/>
                <a:gd name="T7" fmla="*/ 0 h 25"/>
                <a:gd name="T8" fmla="*/ 19 w 20"/>
                <a:gd name="T9" fmla="*/ 4 h 25"/>
                <a:gd name="T10" fmla="*/ 0 60000 65536"/>
                <a:gd name="T11" fmla="*/ 0 60000 65536"/>
                <a:gd name="T12" fmla="*/ 0 60000 65536"/>
                <a:gd name="T13" fmla="*/ 0 60000 65536"/>
                <a:gd name="T14" fmla="*/ 0 60000 65536"/>
                <a:gd name="T15" fmla="*/ 0 w 20"/>
                <a:gd name="T16" fmla="*/ 0 h 25"/>
                <a:gd name="T17" fmla="*/ 20 w 20"/>
                <a:gd name="T18" fmla="*/ 25 h 25"/>
              </a:gdLst>
              <a:ahLst/>
              <a:cxnLst>
                <a:cxn ang="T10">
                  <a:pos x="T0" y="T1"/>
                </a:cxn>
                <a:cxn ang="T11">
                  <a:pos x="T2" y="T3"/>
                </a:cxn>
                <a:cxn ang="T12">
                  <a:pos x="T4" y="T5"/>
                </a:cxn>
                <a:cxn ang="T13">
                  <a:pos x="T6" y="T7"/>
                </a:cxn>
                <a:cxn ang="T14">
                  <a:pos x="T8" y="T9"/>
                </a:cxn>
              </a:cxnLst>
              <a:rect l="T15" t="T16" r="T17" b="T18"/>
              <a:pathLst>
                <a:path w="20" h="25">
                  <a:moveTo>
                    <a:pt x="19" y="4"/>
                  </a:moveTo>
                  <a:lnTo>
                    <a:pt x="10" y="24"/>
                  </a:lnTo>
                  <a:lnTo>
                    <a:pt x="0" y="19"/>
                  </a:lnTo>
                  <a:lnTo>
                    <a:pt x="8" y="0"/>
                  </a:lnTo>
                  <a:lnTo>
                    <a:pt x="19" y="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38" name="Freeform 171"/>
            <p:cNvSpPr>
              <a:spLocks/>
            </p:cNvSpPr>
            <p:nvPr/>
          </p:nvSpPr>
          <p:spPr bwMode="auto">
            <a:xfrm>
              <a:off x="2116" y="1960"/>
              <a:ext cx="19" cy="24"/>
            </a:xfrm>
            <a:custGeom>
              <a:avLst/>
              <a:gdLst>
                <a:gd name="T0" fmla="*/ 18 w 19"/>
                <a:gd name="T1" fmla="*/ 5 h 24"/>
                <a:gd name="T2" fmla="*/ 10 w 19"/>
                <a:gd name="T3" fmla="*/ 23 h 24"/>
                <a:gd name="T4" fmla="*/ 0 w 19"/>
                <a:gd name="T5" fmla="*/ 18 h 24"/>
                <a:gd name="T6" fmla="*/ 8 w 19"/>
                <a:gd name="T7" fmla="*/ 0 h 24"/>
                <a:gd name="T8" fmla="*/ 18 w 19"/>
                <a:gd name="T9" fmla="*/ 5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18" y="5"/>
                  </a:moveTo>
                  <a:lnTo>
                    <a:pt x="10" y="23"/>
                  </a:lnTo>
                  <a:lnTo>
                    <a:pt x="0" y="18"/>
                  </a:lnTo>
                  <a:lnTo>
                    <a:pt x="8" y="0"/>
                  </a:lnTo>
                  <a:lnTo>
                    <a:pt x="18" y="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39" name="Freeform 172"/>
            <p:cNvSpPr>
              <a:spLocks/>
            </p:cNvSpPr>
            <p:nvPr/>
          </p:nvSpPr>
          <p:spPr bwMode="auto">
            <a:xfrm>
              <a:off x="2106" y="1978"/>
              <a:ext cx="21" cy="25"/>
            </a:xfrm>
            <a:custGeom>
              <a:avLst/>
              <a:gdLst>
                <a:gd name="T0" fmla="*/ 20 w 21"/>
                <a:gd name="T1" fmla="*/ 5 h 25"/>
                <a:gd name="T2" fmla="*/ 10 w 21"/>
                <a:gd name="T3" fmla="*/ 24 h 25"/>
                <a:gd name="T4" fmla="*/ 0 w 21"/>
                <a:gd name="T5" fmla="*/ 19 h 25"/>
                <a:gd name="T6" fmla="*/ 10 w 21"/>
                <a:gd name="T7" fmla="*/ 0 h 25"/>
                <a:gd name="T8" fmla="*/ 20 w 21"/>
                <a:gd name="T9" fmla="*/ 5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20" y="5"/>
                  </a:moveTo>
                  <a:lnTo>
                    <a:pt x="10" y="24"/>
                  </a:lnTo>
                  <a:lnTo>
                    <a:pt x="0" y="19"/>
                  </a:lnTo>
                  <a:lnTo>
                    <a:pt x="10" y="0"/>
                  </a:lnTo>
                  <a:lnTo>
                    <a:pt x="20" y="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40" name="Freeform 173"/>
            <p:cNvSpPr>
              <a:spLocks/>
            </p:cNvSpPr>
            <p:nvPr/>
          </p:nvSpPr>
          <p:spPr bwMode="auto">
            <a:xfrm>
              <a:off x="2096" y="1997"/>
              <a:ext cx="21" cy="25"/>
            </a:xfrm>
            <a:custGeom>
              <a:avLst/>
              <a:gdLst>
                <a:gd name="T0" fmla="*/ 20 w 21"/>
                <a:gd name="T1" fmla="*/ 5 h 25"/>
                <a:gd name="T2" fmla="*/ 9 w 21"/>
                <a:gd name="T3" fmla="*/ 24 h 25"/>
                <a:gd name="T4" fmla="*/ 0 w 21"/>
                <a:gd name="T5" fmla="*/ 19 h 25"/>
                <a:gd name="T6" fmla="*/ 10 w 21"/>
                <a:gd name="T7" fmla="*/ 0 h 25"/>
                <a:gd name="T8" fmla="*/ 20 w 21"/>
                <a:gd name="T9" fmla="*/ 5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20" y="5"/>
                  </a:moveTo>
                  <a:lnTo>
                    <a:pt x="9" y="24"/>
                  </a:lnTo>
                  <a:lnTo>
                    <a:pt x="0" y="19"/>
                  </a:lnTo>
                  <a:lnTo>
                    <a:pt x="10" y="0"/>
                  </a:lnTo>
                  <a:lnTo>
                    <a:pt x="20" y="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41" name="Freeform 174"/>
            <p:cNvSpPr>
              <a:spLocks/>
            </p:cNvSpPr>
            <p:nvPr/>
          </p:nvSpPr>
          <p:spPr bwMode="auto">
            <a:xfrm>
              <a:off x="2084" y="2016"/>
              <a:ext cx="22" cy="25"/>
            </a:xfrm>
            <a:custGeom>
              <a:avLst/>
              <a:gdLst>
                <a:gd name="T0" fmla="*/ 21 w 22"/>
                <a:gd name="T1" fmla="*/ 5 h 25"/>
                <a:gd name="T2" fmla="*/ 10 w 22"/>
                <a:gd name="T3" fmla="*/ 24 h 25"/>
                <a:gd name="T4" fmla="*/ 0 w 22"/>
                <a:gd name="T5" fmla="*/ 18 h 25"/>
                <a:gd name="T6" fmla="*/ 12 w 22"/>
                <a:gd name="T7" fmla="*/ 0 h 25"/>
                <a:gd name="T8" fmla="*/ 21 w 22"/>
                <a:gd name="T9" fmla="*/ 5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1" y="5"/>
                  </a:moveTo>
                  <a:lnTo>
                    <a:pt x="10" y="24"/>
                  </a:lnTo>
                  <a:lnTo>
                    <a:pt x="0" y="18"/>
                  </a:lnTo>
                  <a:lnTo>
                    <a:pt x="12" y="0"/>
                  </a:lnTo>
                  <a:lnTo>
                    <a:pt x="21" y="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42" name="Freeform 175"/>
            <p:cNvSpPr>
              <a:spLocks/>
            </p:cNvSpPr>
            <p:nvPr/>
          </p:nvSpPr>
          <p:spPr bwMode="auto">
            <a:xfrm>
              <a:off x="2072" y="2034"/>
              <a:ext cx="23" cy="25"/>
            </a:xfrm>
            <a:custGeom>
              <a:avLst/>
              <a:gdLst>
                <a:gd name="T0" fmla="*/ 22 w 23"/>
                <a:gd name="T1" fmla="*/ 6 h 25"/>
                <a:gd name="T2" fmla="*/ 10 w 23"/>
                <a:gd name="T3" fmla="*/ 24 h 25"/>
                <a:gd name="T4" fmla="*/ 0 w 23"/>
                <a:gd name="T5" fmla="*/ 19 h 25"/>
                <a:gd name="T6" fmla="*/ 12 w 23"/>
                <a:gd name="T7" fmla="*/ 0 h 25"/>
                <a:gd name="T8" fmla="*/ 22 w 23"/>
                <a:gd name="T9" fmla="*/ 6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22" y="6"/>
                  </a:moveTo>
                  <a:lnTo>
                    <a:pt x="10" y="24"/>
                  </a:lnTo>
                  <a:lnTo>
                    <a:pt x="0" y="19"/>
                  </a:lnTo>
                  <a:lnTo>
                    <a:pt x="12" y="0"/>
                  </a:lnTo>
                  <a:lnTo>
                    <a:pt x="22" y="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43" name="Freeform 176"/>
            <p:cNvSpPr>
              <a:spLocks/>
            </p:cNvSpPr>
            <p:nvPr/>
          </p:nvSpPr>
          <p:spPr bwMode="auto">
            <a:xfrm>
              <a:off x="2060" y="2053"/>
              <a:ext cx="23" cy="25"/>
            </a:xfrm>
            <a:custGeom>
              <a:avLst/>
              <a:gdLst>
                <a:gd name="T0" fmla="*/ 22 w 23"/>
                <a:gd name="T1" fmla="*/ 5 h 25"/>
                <a:gd name="T2" fmla="*/ 8 w 23"/>
                <a:gd name="T3" fmla="*/ 24 h 25"/>
                <a:gd name="T4" fmla="*/ 0 w 23"/>
                <a:gd name="T5" fmla="*/ 17 h 25"/>
                <a:gd name="T6" fmla="*/ 12 w 23"/>
                <a:gd name="T7" fmla="*/ 0 h 25"/>
                <a:gd name="T8" fmla="*/ 22 w 23"/>
                <a:gd name="T9" fmla="*/ 5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22" y="5"/>
                  </a:moveTo>
                  <a:lnTo>
                    <a:pt x="8" y="24"/>
                  </a:lnTo>
                  <a:lnTo>
                    <a:pt x="0" y="17"/>
                  </a:lnTo>
                  <a:lnTo>
                    <a:pt x="12" y="0"/>
                  </a:lnTo>
                  <a:lnTo>
                    <a:pt x="22" y="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44" name="Freeform 177"/>
            <p:cNvSpPr>
              <a:spLocks/>
            </p:cNvSpPr>
            <p:nvPr/>
          </p:nvSpPr>
          <p:spPr bwMode="auto">
            <a:xfrm>
              <a:off x="2046" y="2070"/>
              <a:ext cx="23" cy="26"/>
            </a:xfrm>
            <a:custGeom>
              <a:avLst/>
              <a:gdLst>
                <a:gd name="T0" fmla="*/ 22 w 23"/>
                <a:gd name="T1" fmla="*/ 7 h 26"/>
                <a:gd name="T2" fmla="*/ 9 w 23"/>
                <a:gd name="T3" fmla="*/ 25 h 26"/>
                <a:gd name="T4" fmla="*/ 0 w 23"/>
                <a:gd name="T5" fmla="*/ 18 h 26"/>
                <a:gd name="T6" fmla="*/ 14 w 23"/>
                <a:gd name="T7" fmla="*/ 0 h 26"/>
                <a:gd name="T8" fmla="*/ 22 w 23"/>
                <a:gd name="T9" fmla="*/ 7 h 26"/>
                <a:gd name="T10" fmla="*/ 0 60000 65536"/>
                <a:gd name="T11" fmla="*/ 0 60000 65536"/>
                <a:gd name="T12" fmla="*/ 0 60000 65536"/>
                <a:gd name="T13" fmla="*/ 0 60000 65536"/>
                <a:gd name="T14" fmla="*/ 0 60000 65536"/>
                <a:gd name="T15" fmla="*/ 0 w 23"/>
                <a:gd name="T16" fmla="*/ 0 h 26"/>
                <a:gd name="T17" fmla="*/ 23 w 23"/>
                <a:gd name="T18" fmla="*/ 26 h 26"/>
              </a:gdLst>
              <a:ahLst/>
              <a:cxnLst>
                <a:cxn ang="T10">
                  <a:pos x="T0" y="T1"/>
                </a:cxn>
                <a:cxn ang="T11">
                  <a:pos x="T2" y="T3"/>
                </a:cxn>
                <a:cxn ang="T12">
                  <a:pos x="T4" y="T5"/>
                </a:cxn>
                <a:cxn ang="T13">
                  <a:pos x="T6" y="T7"/>
                </a:cxn>
                <a:cxn ang="T14">
                  <a:pos x="T8" y="T9"/>
                </a:cxn>
              </a:cxnLst>
              <a:rect l="T15" t="T16" r="T17" b="T18"/>
              <a:pathLst>
                <a:path w="23" h="26">
                  <a:moveTo>
                    <a:pt x="22" y="7"/>
                  </a:moveTo>
                  <a:lnTo>
                    <a:pt x="9" y="25"/>
                  </a:lnTo>
                  <a:lnTo>
                    <a:pt x="0" y="18"/>
                  </a:lnTo>
                  <a:lnTo>
                    <a:pt x="14" y="0"/>
                  </a:lnTo>
                  <a:lnTo>
                    <a:pt x="22" y="7"/>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45" name="Freeform 178"/>
            <p:cNvSpPr>
              <a:spLocks/>
            </p:cNvSpPr>
            <p:nvPr/>
          </p:nvSpPr>
          <p:spPr bwMode="auto">
            <a:xfrm>
              <a:off x="2032" y="2088"/>
              <a:ext cx="24" cy="25"/>
            </a:xfrm>
            <a:custGeom>
              <a:avLst/>
              <a:gdLst>
                <a:gd name="T0" fmla="*/ 23 w 24"/>
                <a:gd name="T1" fmla="*/ 7 h 25"/>
                <a:gd name="T2" fmla="*/ 9 w 24"/>
                <a:gd name="T3" fmla="*/ 24 h 25"/>
                <a:gd name="T4" fmla="*/ 0 w 24"/>
                <a:gd name="T5" fmla="*/ 17 h 25"/>
                <a:gd name="T6" fmla="*/ 14 w 24"/>
                <a:gd name="T7" fmla="*/ 0 h 25"/>
                <a:gd name="T8" fmla="*/ 23 w 24"/>
                <a:gd name="T9" fmla="*/ 7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23" y="7"/>
                  </a:moveTo>
                  <a:lnTo>
                    <a:pt x="9" y="24"/>
                  </a:lnTo>
                  <a:lnTo>
                    <a:pt x="0" y="17"/>
                  </a:lnTo>
                  <a:lnTo>
                    <a:pt x="14" y="0"/>
                  </a:lnTo>
                  <a:lnTo>
                    <a:pt x="23" y="7"/>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46" name="Freeform 179"/>
            <p:cNvSpPr>
              <a:spLocks/>
            </p:cNvSpPr>
            <p:nvPr/>
          </p:nvSpPr>
          <p:spPr bwMode="auto">
            <a:xfrm>
              <a:off x="2018" y="2105"/>
              <a:ext cx="24" cy="24"/>
            </a:xfrm>
            <a:custGeom>
              <a:avLst/>
              <a:gdLst>
                <a:gd name="T0" fmla="*/ 23 w 24"/>
                <a:gd name="T1" fmla="*/ 7 h 24"/>
                <a:gd name="T2" fmla="*/ 8 w 24"/>
                <a:gd name="T3" fmla="*/ 23 h 24"/>
                <a:gd name="T4" fmla="*/ 0 w 24"/>
                <a:gd name="T5" fmla="*/ 16 h 24"/>
                <a:gd name="T6" fmla="*/ 14 w 24"/>
                <a:gd name="T7" fmla="*/ 0 h 24"/>
                <a:gd name="T8" fmla="*/ 23 w 24"/>
                <a:gd name="T9" fmla="*/ 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3" y="7"/>
                  </a:moveTo>
                  <a:lnTo>
                    <a:pt x="8" y="23"/>
                  </a:lnTo>
                  <a:lnTo>
                    <a:pt x="0" y="16"/>
                  </a:lnTo>
                  <a:lnTo>
                    <a:pt x="14" y="0"/>
                  </a:lnTo>
                  <a:lnTo>
                    <a:pt x="23" y="7"/>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47" name="Freeform 180"/>
            <p:cNvSpPr>
              <a:spLocks/>
            </p:cNvSpPr>
            <p:nvPr/>
          </p:nvSpPr>
          <p:spPr bwMode="auto">
            <a:xfrm>
              <a:off x="2002" y="2121"/>
              <a:ext cx="25" cy="24"/>
            </a:xfrm>
            <a:custGeom>
              <a:avLst/>
              <a:gdLst>
                <a:gd name="T0" fmla="*/ 24 w 25"/>
                <a:gd name="T1" fmla="*/ 7 h 24"/>
                <a:gd name="T2" fmla="*/ 9 w 25"/>
                <a:gd name="T3" fmla="*/ 23 h 24"/>
                <a:gd name="T4" fmla="*/ 0 w 25"/>
                <a:gd name="T5" fmla="*/ 14 h 24"/>
                <a:gd name="T6" fmla="*/ 16 w 25"/>
                <a:gd name="T7" fmla="*/ 0 h 24"/>
                <a:gd name="T8" fmla="*/ 24 w 25"/>
                <a:gd name="T9" fmla="*/ 7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4" y="7"/>
                  </a:moveTo>
                  <a:lnTo>
                    <a:pt x="9" y="23"/>
                  </a:lnTo>
                  <a:lnTo>
                    <a:pt x="0" y="14"/>
                  </a:lnTo>
                  <a:lnTo>
                    <a:pt x="16" y="0"/>
                  </a:lnTo>
                  <a:lnTo>
                    <a:pt x="24" y="7"/>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48" name="Freeform 181"/>
            <p:cNvSpPr>
              <a:spLocks/>
            </p:cNvSpPr>
            <p:nvPr/>
          </p:nvSpPr>
          <p:spPr bwMode="auto">
            <a:xfrm>
              <a:off x="1987" y="2135"/>
              <a:ext cx="25" cy="24"/>
            </a:xfrm>
            <a:custGeom>
              <a:avLst/>
              <a:gdLst>
                <a:gd name="T0" fmla="*/ 24 w 25"/>
                <a:gd name="T1" fmla="*/ 9 h 24"/>
                <a:gd name="T2" fmla="*/ 7 w 25"/>
                <a:gd name="T3" fmla="*/ 23 h 24"/>
                <a:gd name="T4" fmla="*/ 0 w 25"/>
                <a:gd name="T5" fmla="*/ 15 h 24"/>
                <a:gd name="T6" fmla="*/ 15 w 25"/>
                <a:gd name="T7" fmla="*/ 0 h 24"/>
                <a:gd name="T8" fmla="*/ 24 w 25"/>
                <a:gd name="T9" fmla="*/ 9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4" y="9"/>
                  </a:moveTo>
                  <a:lnTo>
                    <a:pt x="7" y="23"/>
                  </a:lnTo>
                  <a:lnTo>
                    <a:pt x="0" y="15"/>
                  </a:lnTo>
                  <a:lnTo>
                    <a:pt x="15" y="0"/>
                  </a:lnTo>
                  <a:lnTo>
                    <a:pt x="24" y="9"/>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49" name="Freeform 182"/>
            <p:cNvSpPr>
              <a:spLocks/>
            </p:cNvSpPr>
            <p:nvPr/>
          </p:nvSpPr>
          <p:spPr bwMode="auto">
            <a:xfrm>
              <a:off x="1971" y="2150"/>
              <a:ext cx="24" cy="23"/>
            </a:xfrm>
            <a:custGeom>
              <a:avLst/>
              <a:gdLst>
                <a:gd name="T0" fmla="*/ 23 w 24"/>
                <a:gd name="T1" fmla="*/ 8 h 23"/>
                <a:gd name="T2" fmla="*/ 7 w 24"/>
                <a:gd name="T3" fmla="*/ 22 h 23"/>
                <a:gd name="T4" fmla="*/ 0 w 24"/>
                <a:gd name="T5" fmla="*/ 13 h 23"/>
                <a:gd name="T6" fmla="*/ 16 w 24"/>
                <a:gd name="T7" fmla="*/ 0 h 23"/>
                <a:gd name="T8" fmla="*/ 23 w 24"/>
                <a:gd name="T9" fmla="*/ 8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23" y="8"/>
                  </a:moveTo>
                  <a:lnTo>
                    <a:pt x="7" y="22"/>
                  </a:lnTo>
                  <a:lnTo>
                    <a:pt x="0" y="13"/>
                  </a:lnTo>
                  <a:lnTo>
                    <a:pt x="16" y="0"/>
                  </a:lnTo>
                  <a:lnTo>
                    <a:pt x="23" y="8"/>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50" name="Freeform 183"/>
            <p:cNvSpPr>
              <a:spLocks/>
            </p:cNvSpPr>
            <p:nvPr/>
          </p:nvSpPr>
          <p:spPr bwMode="auto">
            <a:xfrm>
              <a:off x="1955" y="2163"/>
              <a:ext cx="24" cy="23"/>
            </a:xfrm>
            <a:custGeom>
              <a:avLst/>
              <a:gdLst>
                <a:gd name="T0" fmla="*/ 23 w 24"/>
                <a:gd name="T1" fmla="*/ 9 h 23"/>
                <a:gd name="T2" fmla="*/ 6 w 24"/>
                <a:gd name="T3" fmla="*/ 22 h 23"/>
                <a:gd name="T4" fmla="*/ 0 w 24"/>
                <a:gd name="T5" fmla="*/ 12 h 23"/>
                <a:gd name="T6" fmla="*/ 16 w 24"/>
                <a:gd name="T7" fmla="*/ 0 h 23"/>
                <a:gd name="T8" fmla="*/ 23 w 24"/>
                <a:gd name="T9" fmla="*/ 9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23" y="9"/>
                  </a:moveTo>
                  <a:lnTo>
                    <a:pt x="6" y="22"/>
                  </a:lnTo>
                  <a:lnTo>
                    <a:pt x="0" y="12"/>
                  </a:lnTo>
                  <a:lnTo>
                    <a:pt x="16" y="0"/>
                  </a:lnTo>
                  <a:lnTo>
                    <a:pt x="23" y="9"/>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51" name="Freeform 184"/>
            <p:cNvSpPr>
              <a:spLocks/>
            </p:cNvSpPr>
            <p:nvPr/>
          </p:nvSpPr>
          <p:spPr bwMode="auto">
            <a:xfrm>
              <a:off x="1939" y="2175"/>
              <a:ext cx="23" cy="22"/>
            </a:xfrm>
            <a:custGeom>
              <a:avLst/>
              <a:gdLst>
                <a:gd name="T0" fmla="*/ 22 w 23"/>
                <a:gd name="T1" fmla="*/ 10 h 22"/>
                <a:gd name="T2" fmla="*/ 5 w 23"/>
                <a:gd name="T3" fmla="*/ 21 h 22"/>
                <a:gd name="T4" fmla="*/ 0 w 23"/>
                <a:gd name="T5" fmla="*/ 11 h 22"/>
                <a:gd name="T6" fmla="*/ 16 w 23"/>
                <a:gd name="T7" fmla="*/ 0 h 22"/>
                <a:gd name="T8" fmla="*/ 22 w 23"/>
                <a:gd name="T9" fmla="*/ 10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22" y="10"/>
                  </a:moveTo>
                  <a:lnTo>
                    <a:pt x="5" y="21"/>
                  </a:lnTo>
                  <a:lnTo>
                    <a:pt x="0" y="11"/>
                  </a:lnTo>
                  <a:lnTo>
                    <a:pt x="16" y="0"/>
                  </a:lnTo>
                  <a:lnTo>
                    <a:pt x="22" y="1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52" name="Freeform 185"/>
            <p:cNvSpPr>
              <a:spLocks/>
            </p:cNvSpPr>
            <p:nvPr/>
          </p:nvSpPr>
          <p:spPr bwMode="auto">
            <a:xfrm>
              <a:off x="1923" y="2186"/>
              <a:ext cx="22" cy="21"/>
            </a:xfrm>
            <a:custGeom>
              <a:avLst/>
              <a:gdLst>
                <a:gd name="T0" fmla="*/ 21 w 22"/>
                <a:gd name="T1" fmla="*/ 10 h 21"/>
                <a:gd name="T2" fmla="*/ 5 w 22"/>
                <a:gd name="T3" fmla="*/ 20 h 21"/>
                <a:gd name="T4" fmla="*/ 0 w 22"/>
                <a:gd name="T5" fmla="*/ 11 h 21"/>
                <a:gd name="T6" fmla="*/ 16 w 22"/>
                <a:gd name="T7" fmla="*/ 0 h 21"/>
                <a:gd name="T8" fmla="*/ 21 w 22"/>
                <a:gd name="T9" fmla="*/ 1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1" y="10"/>
                  </a:moveTo>
                  <a:lnTo>
                    <a:pt x="5" y="20"/>
                  </a:lnTo>
                  <a:lnTo>
                    <a:pt x="0" y="11"/>
                  </a:lnTo>
                  <a:lnTo>
                    <a:pt x="16" y="0"/>
                  </a:lnTo>
                  <a:lnTo>
                    <a:pt x="21" y="1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53" name="Freeform 186"/>
            <p:cNvSpPr>
              <a:spLocks/>
            </p:cNvSpPr>
            <p:nvPr/>
          </p:nvSpPr>
          <p:spPr bwMode="auto">
            <a:xfrm>
              <a:off x="1906" y="2197"/>
              <a:ext cx="23" cy="20"/>
            </a:xfrm>
            <a:custGeom>
              <a:avLst/>
              <a:gdLst>
                <a:gd name="T0" fmla="*/ 22 w 23"/>
                <a:gd name="T1" fmla="*/ 9 h 20"/>
                <a:gd name="T2" fmla="*/ 6 w 23"/>
                <a:gd name="T3" fmla="*/ 19 h 20"/>
                <a:gd name="T4" fmla="*/ 0 w 23"/>
                <a:gd name="T5" fmla="*/ 9 h 20"/>
                <a:gd name="T6" fmla="*/ 17 w 23"/>
                <a:gd name="T7" fmla="*/ 0 h 20"/>
                <a:gd name="T8" fmla="*/ 22 w 23"/>
                <a:gd name="T9" fmla="*/ 9 h 20"/>
                <a:gd name="T10" fmla="*/ 0 60000 65536"/>
                <a:gd name="T11" fmla="*/ 0 60000 65536"/>
                <a:gd name="T12" fmla="*/ 0 60000 65536"/>
                <a:gd name="T13" fmla="*/ 0 60000 65536"/>
                <a:gd name="T14" fmla="*/ 0 60000 65536"/>
                <a:gd name="T15" fmla="*/ 0 w 23"/>
                <a:gd name="T16" fmla="*/ 0 h 20"/>
                <a:gd name="T17" fmla="*/ 23 w 23"/>
                <a:gd name="T18" fmla="*/ 20 h 20"/>
              </a:gdLst>
              <a:ahLst/>
              <a:cxnLst>
                <a:cxn ang="T10">
                  <a:pos x="T0" y="T1"/>
                </a:cxn>
                <a:cxn ang="T11">
                  <a:pos x="T2" y="T3"/>
                </a:cxn>
                <a:cxn ang="T12">
                  <a:pos x="T4" y="T5"/>
                </a:cxn>
                <a:cxn ang="T13">
                  <a:pos x="T6" y="T7"/>
                </a:cxn>
                <a:cxn ang="T14">
                  <a:pos x="T8" y="T9"/>
                </a:cxn>
              </a:cxnLst>
              <a:rect l="T15" t="T16" r="T17" b="T18"/>
              <a:pathLst>
                <a:path w="23" h="20">
                  <a:moveTo>
                    <a:pt x="22" y="9"/>
                  </a:moveTo>
                  <a:lnTo>
                    <a:pt x="6" y="19"/>
                  </a:lnTo>
                  <a:lnTo>
                    <a:pt x="0" y="9"/>
                  </a:lnTo>
                  <a:lnTo>
                    <a:pt x="17" y="0"/>
                  </a:lnTo>
                  <a:lnTo>
                    <a:pt x="22" y="9"/>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54" name="Freeform 187"/>
            <p:cNvSpPr>
              <a:spLocks/>
            </p:cNvSpPr>
            <p:nvPr/>
          </p:nvSpPr>
          <p:spPr bwMode="auto">
            <a:xfrm>
              <a:off x="1891" y="2206"/>
              <a:ext cx="22" cy="19"/>
            </a:xfrm>
            <a:custGeom>
              <a:avLst/>
              <a:gdLst>
                <a:gd name="T0" fmla="*/ 21 w 22"/>
                <a:gd name="T1" fmla="*/ 10 h 19"/>
                <a:gd name="T2" fmla="*/ 5 w 22"/>
                <a:gd name="T3" fmla="*/ 18 h 19"/>
                <a:gd name="T4" fmla="*/ 0 w 22"/>
                <a:gd name="T5" fmla="*/ 8 h 19"/>
                <a:gd name="T6" fmla="*/ 15 w 22"/>
                <a:gd name="T7" fmla="*/ 0 h 19"/>
                <a:gd name="T8" fmla="*/ 21 w 22"/>
                <a:gd name="T9" fmla="*/ 10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21" y="10"/>
                  </a:moveTo>
                  <a:lnTo>
                    <a:pt x="5" y="18"/>
                  </a:lnTo>
                  <a:lnTo>
                    <a:pt x="0" y="8"/>
                  </a:lnTo>
                  <a:lnTo>
                    <a:pt x="15" y="0"/>
                  </a:lnTo>
                  <a:lnTo>
                    <a:pt x="21" y="1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55" name="Freeform 188"/>
            <p:cNvSpPr>
              <a:spLocks/>
            </p:cNvSpPr>
            <p:nvPr/>
          </p:nvSpPr>
          <p:spPr bwMode="auto">
            <a:xfrm>
              <a:off x="1876" y="2214"/>
              <a:ext cx="21" cy="18"/>
            </a:xfrm>
            <a:custGeom>
              <a:avLst/>
              <a:gdLst>
                <a:gd name="T0" fmla="*/ 20 w 21"/>
                <a:gd name="T1" fmla="*/ 10 h 18"/>
                <a:gd name="T2" fmla="*/ 4 w 21"/>
                <a:gd name="T3" fmla="*/ 17 h 18"/>
                <a:gd name="T4" fmla="*/ 0 w 21"/>
                <a:gd name="T5" fmla="*/ 7 h 18"/>
                <a:gd name="T6" fmla="*/ 15 w 21"/>
                <a:gd name="T7" fmla="*/ 0 h 18"/>
                <a:gd name="T8" fmla="*/ 20 w 21"/>
                <a:gd name="T9" fmla="*/ 10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20" y="10"/>
                  </a:moveTo>
                  <a:lnTo>
                    <a:pt x="4" y="17"/>
                  </a:lnTo>
                  <a:lnTo>
                    <a:pt x="0" y="7"/>
                  </a:lnTo>
                  <a:lnTo>
                    <a:pt x="15" y="0"/>
                  </a:lnTo>
                  <a:lnTo>
                    <a:pt x="20" y="1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56" name="Freeform 189"/>
            <p:cNvSpPr>
              <a:spLocks/>
            </p:cNvSpPr>
            <p:nvPr/>
          </p:nvSpPr>
          <p:spPr bwMode="auto">
            <a:xfrm>
              <a:off x="1861" y="2221"/>
              <a:ext cx="20" cy="18"/>
            </a:xfrm>
            <a:custGeom>
              <a:avLst/>
              <a:gdLst>
                <a:gd name="T0" fmla="*/ 19 w 20"/>
                <a:gd name="T1" fmla="*/ 10 h 18"/>
                <a:gd name="T2" fmla="*/ 4 w 20"/>
                <a:gd name="T3" fmla="*/ 17 h 18"/>
                <a:gd name="T4" fmla="*/ 0 w 20"/>
                <a:gd name="T5" fmla="*/ 5 h 18"/>
                <a:gd name="T6" fmla="*/ 15 w 20"/>
                <a:gd name="T7" fmla="*/ 0 h 18"/>
                <a:gd name="T8" fmla="*/ 19 w 20"/>
                <a:gd name="T9" fmla="*/ 1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19" y="10"/>
                  </a:moveTo>
                  <a:lnTo>
                    <a:pt x="4" y="17"/>
                  </a:lnTo>
                  <a:lnTo>
                    <a:pt x="0" y="5"/>
                  </a:lnTo>
                  <a:lnTo>
                    <a:pt x="15" y="0"/>
                  </a:lnTo>
                  <a:lnTo>
                    <a:pt x="19" y="1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57" name="Freeform 190"/>
            <p:cNvSpPr>
              <a:spLocks/>
            </p:cNvSpPr>
            <p:nvPr/>
          </p:nvSpPr>
          <p:spPr bwMode="auto">
            <a:xfrm>
              <a:off x="1847" y="2226"/>
              <a:ext cx="19" cy="17"/>
            </a:xfrm>
            <a:custGeom>
              <a:avLst/>
              <a:gdLst>
                <a:gd name="T0" fmla="*/ 18 w 19"/>
                <a:gd name="T1" fmla="*/ 12 h 17"/>
                <a:gd name="T2" fmla="*/ 4 w 19"/>
                <a:gd name="T3" fmla="*/ 16 h 17"/>
                <a:gd name="T4" fmla="*/ 0 w 19"/>
                <a:gd name="T5" fmla="*/ 5 h 17"/>
                <a:gd name="T6" fmla="*/ 14 w 19"/>
                <a:gd name="T7" fmla="*/ 0 h 17"/>
                <a:gd name="T8" fmla="*/ 18 w 19"/>
                <a:gd name="T9" fmla="*/ 12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8" y="12"/>
                  </a:moveTo>
                  <a:lnTo>
                    <a:pt x="4" y="16"/>
                  </a:lnTo>
                  <a:lnTo>
                    <a:pt x="0" y="5"/>
                  </a:lnTo>
                  <a:lnTo>
                    <a:pt x="14" y="0"/>
                  </a:lnTo>
                  <a:lnTo>
                    <a:pt x="18"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58" name="Freeform 191"/>
            <p:cNvSpPr>
              <a:spLocks/>
            </p:cNvSpPr>
            <p:nvPr/>
          </p:nvSpPr>
          <p:spPr bwMode="auto">
            <a:xfrm>
              <a:off x="1833" y="2231"/>
              <a:ext cx="19" cy="17"/>
            </a:xfrm>
            <a:custGeom>
              <a:avLst/>
              <a:gdLst>
                <a:gd name="T0" fmla="*/ 18 w 19"/>
                <a:gd name="T1" fmla="*/ 11 h 17"/>
                <a:gd name="T2" fmla="*/ 3 w 19"/>
                <a:gd name="T3" fmla="*/ 16 h 17"/>
                <a:gd name="T4" fmla="*/ 0 w 19"/>
                <a:gd name="T5" fmla="*/ 5 h 17"/>
                <a:gd name="T6" fmla="*/ 14 w 19"/>
                <a:gd name="T7" fmla="*/ 0 h 17"/>
                <a:gd name="T8" fmla="*/ 18 w 19"/>
                <a:gd name="T9" fmla="*/ 11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8" y="11"/>
                  </a:moveTo>
                  <a:lnTo>
                    <a:pt x="3" y="16"/>
                  </a:lnTo>
                  <a:lnTo>
                    <a:pt x="0" y="5"/>
                  </a:lnTo>
                  <a:lnTo>
                    <a:pt x="14" y="0"/>
                  </a:lnTo>
                  <a:lnTo>
                    <a:pt x="18" y="1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59" name="Freeform 192"/>
            <p:cNvSpPr>
              <a:spLocks/>
            </p:cNvSpPr>
            <p:nvPr/>
          </p:nvSpPr>
          <p:spPr bwMode="auto">
            <a:xfrm>
              <a:off x="1820" y="2236"/>
              <a:ext cx="17" cy="17"/>
            </a:xfrm>
            <a:custGeom>
              <a:avLst/>
              <a:gdLst>
                <a:gd name="T0" fmla="*/ 16 w 17"/>
                <a:gd name="T1" fmla="*/ 12 h 17"/>
                <a:gd name="T2" fmla="*/ 3 w 17"/>
                <a:gd name="T3" fmla="*/ 16 h 17"/>
                <a:gd name="T4" fmla="*/ 0 w 17"/>
                <a:gd name="T5" fmla="*/ 3 h 17"/>
                <a:gd name="T6" fmla="*/ 13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3" y="16"/>
                  </a:lnTo>
                  <a:lnTo>
                    <a:pt x="0" y="3"/>
                  </a:lnTo>
                  <a:lnTo>
                    <a:pt x="13" y="0"/>
                  </a:lnTo>
                  <a:lnTo>
                    <a:pt x="16"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60" name="Freeform 193"/>
            <p:cNvSpPr>
              <a:spLocks/>
            </p:cNvSpPr>
            <p:nvPr/>
          </p:nvSpPr>
          <p:spPr bwMode="auto">
            <a:xfrm>
              <a:off x="1809" y="2239"/>
              <a:ext cx="17" cy="17"/>
            </a:xfrm>
            <a:custGeom>
              <a:avLst/>
              <a:gdLst>
                <a:gd name="T0" fmla="*/ 16 w 17"/>
                <a:gd name="T1" fmla="*/ 11 h 17"/>
                <a:gd name="T2" fmla="*/ 2 w 17"/>
                <a:gd name="T3" fmla="*/ 16 h 17"/>
                <a:gd name="T4" fmla="*/ 0 w 17"/>
                <a:gd name="T5" fmla="*/ 3 h 17"/>
                <a:gd name="T6" fmla="*/ 12 w 17"/>
                <a:gd name="T7" fmla="*/ 0 h 17"/>
                <a:gd name="T8" fmla="*/ 16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2" y="16"/>
                  </a:lnTo>
                  <a:lnTo>
                    <a:pt x="0" y="3"/>
                  </a:lnTo>
                  <a:lnTo>
                    <a:pt x="12" y="0"/>
                  </a:lnTo>
                  <a:lnTo>
                    <a:pt x="16" y="1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61" name="Freeform 194"/>
            <p:cNvSpPr>
              <a:spLocks/>
            </p:cNvSpPr>
            <p:nvPr/>
          </p:nvSpPr>
          <p:spPr bwMode="auto">
            <a:xfrm>
              <a:off x="1799" y="2242"/>
              <a:ext cx="17" cy="17"/>
            </a:xfrm>
            <a:custGeom>
              <a:avLst/>
              <a:gdLst>
                <a:gd name="T0" fmla="*/ 16 w 17"/>
                <a:gd name="T1" fmla="*/ 13 h 17"/>
                <a:gd name="T2" fmla="*/ 2 w 17"/>
                <a:gd name="T3" fmla="*/ 16 h 17"/>
                <a:gd name="T4" fmla="*/ 0 w 17"/>
                <a:gd name="T5" fmla="*/ 3 h 17"/>
                <a:gd name="T6" fmla="*/ 13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2" y="16"/>
                  </a:lnTo>
                  <a:lnTo>
                    <a:pt x="0" y="3"/>
                  </a:lnTo>
                  <a:lnTo>
                    <a:pt x="13" y="0"/>
                  </a:lnTo>
                  <a:lnTo>
                    <a:pt x="16" y="1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62" name="Freeform 195"/>
            <p:cNvSpPr>
              <a:spLocks/>
            </p:cNvSpPr>
            <p:nvPr/>
          </p:nvSpPr>
          <p:spPr bwMode="auto">
            <a:xfrm>
              <a:off x="1789" y="2245"/>
              <a:ext cx="17" cy="17"/>
            </a:xfrm>
            <a:custGeom>
              <a:avLst/>
              <a:gdLst>
                <a:gd name="T0" fmla="*/ 16 w 17"/>
                <a:gd name="T1" fmla="*/ 13 h 17"/>
                <a:gd name="T2" fmla="*/ 2 w 17"/>
                <a:gd name="T3" fmla="*/ 16 h 17"/>
                <a:gd name="T4" fmla="*/ 0 w 17"/>
                <a:gd name="T5" fmla="*/ 1 h 17"/>
                <a:gd name="T6" fmla="*/ 13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2" y="16"/>
                  </a:lnTo>
                  <a:lnTo>
                    <a:pt x="0" y="1"/>
                  </a:lnTo>
                  <a:lnTo>
                    <a:pt x="13" y="0"/>
                  </a:lnTo>
                  <a:lnTo>
                    <a:pt x="16" y="1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63" name="Freeform 196"/>
            <p:cNvSpPr>
              <a:spLocks/>
            </p:cNvSpPr>
            <p:nvPr/>
          </p:nvSpPr>
          <p:spPr bwMode="auto">
            <a:xfrm>
              <a:off x="1781" y="2246"/>
              <a:ext cx="17" cy="17"/>
            </a:xfrm>
            <a:custGeom>
              <a:avLst/>
              <a:gdLst>
                <a:gd name="T0" fmla="*/ 16 w 17"/>
                <a:gd name="T1" fmla="*/ 14 h 17"/>
                <a:gd name="T2" fmla="*/ 3 w 17"/>
                <a:gd name="T3" fmla="*/ 16 h 17"/>
                <a:gd name="T4" fmla="*/ 0 w 17"/>
                <a:gd name="T5" fmla="*/ 2 h 17"/>
                <a:gd name="T6" fmla="*/ 12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3" y="16"/>
                  </a:lnTo>
                  <a:lnTo>
                    <a:pt x="0" y="2"/>
                  </a:lnTo>
                  <a:lnTo>
                    <a:pt x="12" y="0"/>
                  </a:lnTo>
                  <a:lnTo>
                    <a:pt x="16"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64" name="Freeform 197"/>
            <p:cNvSpPr>
              <a:spLocks/>
            </p:cNvSpPr>
            <p:nvPr/>
          </p:nvSpPr>
          <p:spPr bwMode="auto">
            <a:xfrm>
              <a:off x="1774" y="2248"/>
              <a:ext cx="17" cy="17"/>
            </a:xfrm>
            <a:custGeom>
              <a:avLst/>
              <a:gdLst>
                <a:gd name="T0" fmla="*/ 16 w 17"/>
                <a:gd name="T1" fmla="*/ 14 h 17"/>
                <a:gd name="T2" fmla="*/ 1 w 17"/>
                <a:gd name="T3" fmla="*/ 16 h 17"/>
                <a:gd name="T4" fmla="*/ 0 w 17"/>
                <a:gd name="T5" fmla="*/ 1 h 17"/>
                <a:gd name="T6" fmla="*/ 12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1"/>
                  </a:lnTo>
                  <a:lnTo>
                    <a:pt x="12" y="0"/>
                  </a:lnTo>
                  <a:lnTo>
                    <a:pt x="16"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65" name="Freeform 198"/>
            <p:cNvSpPr>
              <a:spLocks/>
            </p:cNvSpPr>
            <p:nvPr/>
          </p:nvSpPr>
          <p:spPr bwMode="auto">
            <a:xfrm>
              <a:off x="1767" y="2249"/>
              <a:ext cx="17" cy="17"/>
            </a:xfrm>
            <a:custGeom>
              <a:avLst/>
              <a:gdLst>
                <a:gd name="T0" fmla="*/ 16 w 17"/>
                <a:gd name="T1" fmla="*/ 14 h 17"/>
                <a:gd name="T2" fmla="*/ 2 w 17"/>
                <a:gd name="T3" fmla="*/ 16 h 17"/>
                <a:gd name="T4" fmla="*/ 0 w 17"/>
                <a:gd name="T5" fmla="*/ 1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4" y="0"/>
                  </a:lnTo>
                  <a:lnTo>
                    <a:pt x="16"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66" name="Freeform 199"/>
            <p:cNvSpPr>
              <a:spLocks/>
            </p:cNvSpPr>
            <p:nvPr/>
          </p:nvSpPr>
          <p:spPr bwMode="auto">
            <a:xfrm>
              <a:off x="1761" y="2250"/>
              <a:ext cx="17" cy="17"/>
            </a:xfrm>
            <a:custGeom>
              <a:avLst/>
              <a:gdLst>
                <a:gd name="T0" fmla="*/ 16 w 17"/>
                <a:gd name="T1" fmla="*/ 14 h 17"/>
                <a:gd name="T2" fmla="*/ 0 w 17"/>
                <a:gd name="T3" fmla="*/ 16 h 17"/>
                <a:gd name="T4" fmla="*/ 0 w 17"/>
                <a:gd name="T5" fmla="*/ 0 h 17"/>
                <a:gd name="T6" fmla="*/ 13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0" y="16"/>
                  </a:lnTo>
                  <a:lnTo>
                    <a:pt x="0" y="0"/>
                  </a:lnTo>
                  <a:lnTo>
                    <a:pt x="13" y="0"/>
                  </a:lnTo>
                  <a:lnTo>
                    <a:pt x="16"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67" name="Freeform 200"/>
            <p:cNvSpPr>
              <a:spLocks/>
            </p:cNvSpPr>
            <p:nvPr/>
          </p:nvSpPr>
          <p:spPr bwMode="auto">
            <a:xfrm>
              <a:off x="1755" y="2250"/>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68" name="Freeform 201"/>
            <p:cNvSpPr>
              <a:spLocks/>
            </p:cNvSpPr>
            <p:nvPr/>
          </p:nvSpPr>
          <p:spPr bwMode="auto">
            <a:xfrm>
              <a:off x="1747" y="2250"/>
              <a:ext cx="17" cy="17"/>
            </a:xfrm>
            <a:custGeom>
              <a:avLst/>
              <a:gdLst>
                <a:gd name="T0" fmla="*/ 16 w 17"/>
                <a:gd name="T1" fmla="*/ 16 h 17"/>
                <a:gd name="T2" fmla="*/ 0 w 17"/>
                <a:gd name="T3" fmla="*/ 16 h 17"/>
                <a:gd name="T4" fmla="*/ 2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2" y="0"/>
                  </a:lnTo>
                  <a:lnTo>
                    <a:pt x="16" y="0"/>
                  </a:lnTo>
                  <a:lnTo>
                    <a:pt x="16"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69" name="Freeform 202"/>
            <p:cNvSpPr>
              <a:spLocks/>
            </p:cNvSpPr>
            <p:nvPr/>
          </p:nvSpPr>
          <p:spPr bwMode="auto">
            <a:xfrm>
              <a:off x="1740" y="2250"/>
              <a:ext cx="17" cy="17"/>
            </a:xfrm>
            <a:custGeom>
              <a:avLst/>
              <a:gdLst>
                <a:gd name="T0" fmla="*/ 14 w 17"/>
                <a:gd name="T1" fmla="*/ 16 h 17"/>
                <a:gd name="T2" fmla="*/ 0 w 17"/>
                <a:gd name="T3" fmla="*/ 14 h 17"/>
                <a:gd name="T4" fmla="*/ 2 w 17"/>
                <a:gd name="T5" fmla="*/ 0 h 17"/>
                <a:gd name="T6" fmla="*/ 16 w 17"/>
                <a:gd name="T7" fmla="*/ 0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2" y="0"/>
                  </a:lnTo>
                  <a:lnTo>
                    <a:pt x="16" y="0"/>
                  </a:lnTo>
                  <a:lnTo>
                    <a:pt x="14"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70" name="Freeform 203"/>
            <p:cNvSpPr>
              <a:spLocks/>
            </p:cNvSpPr>
            <p:nvPr/>
          </p:nvSpPr>
          <p:spPr bwMode="auto">
            <a:xfrm>
              <a:off x="1731" y="2249"/>
              <a:ext cx="17" cy="17"/>
            </a:xfrm>
            <a:custGeom>
              <a:avLst/>
              <a:gdLst>
                <a:gd name="T0" fmla="*/ 14 w 17"/>
                <a:gd name="T1" fmla="*/ 16 h 17"/>
                <a:gd name="T2" fmla="*/ 0 w 17"/>
                <a:gd name="T3" fmla="*/ 14 h 17"/>
                <a:gd name="T4" fmla="*/ 3 w 17"/>
                <a:gd name="T5" fmla="*/ 0 h 17"/>
                <a:gd name="T6" fmla="*/ 16 w 17"/>
                <a:gd name="T7" fmla="*/ 1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3" y="0"/>
                  </a:lnTo>
                  <a:lnTo>
                    <a:pt x="16" y="1"/>
                  </a:lnTo>
                  <a:lnTo>
                    <a:pt x="14"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71" name="Freeform 204"/>
            <p:cNvSpPr>
              <a:spLocks/>
            </p:cNvSpPr>
            <p:nvPr/>
          </p:nvSpPr>
          <p:spPr bwMode="auto">
            <a:xfrm>
              <a:off x="1722" y="2247"/>
              <a:ext cx="17" cy="17"/>
            </a:xfrm>
            <a:custGeom>
              <a:avLst/>
              <a:gdLst>
                <a:gd name="T0" fmla="*/ 13 w 17"/>
                <a:gd name="T1" fmla="*/ 16 h 17"/>
                <a:gd name="T2" fmla="*/ 0 w 17"/>
                <a:gd name="T3" fmla="*/ 14 h 17"/>
                <a:gd name="T4" fmla="*/ 1 w 17"/>
                <a:gd name="T5" fmla="*/ 0 h 17"/>
                <a:gd name="T6" fmla="*/ 16 w 17"/>
                <a:gd name="T7" fmla="*/ 2 h 17"/>
                <a:gd name="T8" fmla="*/ 1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4"/>
                  </a:lnTo>
                  <a:lnTo>
                    <a:pt x="1" y="0"/>
                  </a:lnTo>
                  <a:lnTo>
                    <a:pt x="16" y="2"/>
                  </a:lnTo>
                  <a:lnTo>
                    <a:pt x="13"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72" name="Freeform 205"/>
            <p:cNvSpPr>
              <a:spLocks/>
            </p:cNvSpPr>
            <p:nvPr/>
          </p:nvSpPr>
          <p:spPr bwMode="auto">
            <a:xfrm>
              <a:off x="1711" y="2246"/>
              <a:ext cx="17" cy="17"/>
            </a:xfrm>
            <a:custGeom>
              <a:avLst/>
              <a:gdLst>
                <a:gd name="T0" fmla="*/ 14 w 17"/>
                <a:gd name="T1" fmla="*/ 16 h 17"/>
                <a:gd name="T2" fmla="*/ 0 w 17"/>
                <a:gd name="T3" fmla="*/ 13 h 17"/>
                <a:gd name="T4" fmla="*/ 1 w 17"/>
                <a:gd name="T5" fmla="*/ 0 h 17"/>
                <a:gd name="T6" fmla="*/ 16 w 17"/>
                <a:gd name="T7" fmla="*/ 1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3"/>
                  </a:lnTo>
                  <a:lnTo>
                    <a:pt x="1" y="0"/>
                  </a:lnTo>
                  <a:lnTo>
                    <a:pt x="16" y="1"/>
                  </a:lnTo>
                  <a:lnTo>
                    <a:pt x="14"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73" name="Freeform 206"/>
            <p:cNvSpPr>
              <a:spLocks/>
            </p:cNvSpPr>
            <p:nvPr/>
          </p:nvSpPr>
          <p:spPr bwMode="auto">
            <a:xfrm>
              <a:off x="1699" y="2244"/>
              <a:ext cx="17" cy="17"/>
            </a:xfrm>
            <a:custGeom>
              <a:avLst/>
              <a:gdLst>
                <a:gd name="T0" fmla="*/ 14 w 17"/>
                <a:gd name="T1" fmla="*/ 16 h 17"/>
                <a:gd name="T2" fmla="*/ 0 w 17"/>
                <a:gd name="T3" fmla="*/ 12 h 17"/>
                <a:gd name="T4" fmla="*/ 1 w 17"/>
                <a:gd name="T5" fmla="*/ 0 h 17"/>
                <a:gd name="T6" fmla="*/ 16 w 17"/>
                <a:gd name="T7" fmla="*/ 2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2"/>
                  </a:lnTo>
                  <a:lnTo>
                    <a:pt x="1" y="0"/>
                  </a:lnTo>
                  <a:lnTo>
                    <a:pt x="16" y="2"/>
                  </a:lnTo>
                  <a:lnTo>
                    <a:pt x="14"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74" name="Freeform 207"/>
            <p:cNvSpPr>
              <a:spLocks/>
            </p:cNvSpPr>
            <p:nvPr/>
          </p:nvSpPr>
          <p:spPr bwMode="auto">
            <a:xfrm>
              <a:off x="1685" y="2241"/>
              <a:ext cx="17" cy="17"/>
            </a:xfrm>
            <a:custGeom>
              <a:avLst/>
              <a:gdLst>
                <a:gd name="T0" fmla="*/ 14 w 17"/>
                <a:gd name="T1" fmla="*/ 16 h 17"/>
                <a:gd name="T2" fmla="*/ 0 w 17"/>
                <a:gd name="T3" fmla="*/ 13 h 17"/>
                <a:gd name="T4" fmla="*/ 2 w 17"/>
                <a:gd name="T5" fmla="*/ 0 h 17"/>
                <a:gd name="T6" fmla="*/ 16 w 17"/>
                <a:gd name="T7" fmla="*/ 3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3"/>
                  </a:lnTo>
                  <a:lnTo>
                    <a:pt x="2" y="0"/>
                  </a:lnTo>
                  <a:lnTo>
                    <a:pt x="16" y="3"/>
                  </a:lnTo>
                  <a:lnTo>
                    <a:pt x="14"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75" name="Freeform 208"/>
            <p:cNvSpPr>
              <a:spLocks/>
            </p:cNvSpPr>
            <p:nvPr/>
          </p:nvSpPr>
          <p:spPr bwMode="auto">
            <a:xfrm>
              <a:off x="1671" y="2238"/>
              <a:ext cx="17" cy="17"/>
            </a:xfrm>
            <a:custGeom>
              <a:avLst/>
              <a:gdLst>
                <a:gd name="T0" fmla="*/ 14 w 17"/>
                <a:gd name="T1" fmla="*/ 16 h 17"/>
                <a:gd name="T2" fmla="*/ 0 w 17"/>
                <a:gd name="T3" fmla="*/ 11 h 17"/>
                <a:gd name="T4" fmla="*/ 2 w 17"/>
                <a:gd name="T5" fmla="*/ 0 h 17"/>
                <a:gd name="T6" fmla="*/ 16 w 17"/>
                <a:gd name="T7" fmla="*/ 3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1"/>
                  </a:lnTo>
                  <a:lnTo>
                    <a:pt x="2" y="0"/>
                  </a:lnTo>
                  <a:lnTo>
                    <a:pt x="16" y="3"/>
                  </a:lnTo>
                  <a:lnTo>
                    <a:pt x="14"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76" name="Freeform 209"/>
            <p:cNvSpPr>
              <a:spLocks/>
            </p:cNvSpPr>
            <p:nvPr/>
          </p:nvSpPr>
          <p:spPr bwMode="auto">
            <a:xfrm>
              <a:off x="1655" y="2233"/>
              <a:ext cx="19" cy="17"/>
            </a:xfrm>
            <a:custGeom>
              <a:avLst/>
              <a:gdLst>
                <a:gd name="T0" fmla="*/ 16 w 19"/>
                <a:gd name="T1" fmla="*/ 16 h 17"/>
                <a:gd name="T2" fmla="*/ 0 w 19"/>
                <a:gd name="T3" fmla="*/ 11 h 17"/>
                <a:gd name="T4" fmla="*/ 4 w 19"/>
                <a:gd name="T5" fmla="*/ 0 h 17"/>
                <a:gd name="T6" fmla="*/ 18 w 19"/>
                <a:gd name="T7" fmla="*/ 5 h 17"/>
                <a:gd name="T8" fmla="*/ 16 w 19"/>
                <a:gd name="T9" fmla="*/ 16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6" y="16"/>
                  </a:moveTo>
                  <a:lnTo>
                    <a:pt x="0" y="11"/>
                  </a:lnTo>
                  <a:lnTo>
                    <a:pt x="4" y="0"/>
                  </a:lnTo>
                  <a:lnTo>
                    <a:pt x="18" y="5"/>
                  </a:lnTo>
                  <a:lnTo>
                    <a:pt x="16"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77" name="Freeform 210"/>
            <p:cNvSpPr>
              <a:spLocks/>
            </p:cNvSpPr>
            <p:nvPr/>
          </p:nvSpPr>
          <p:spPr bwMode="auto">
            <a:xfrm>
              <a:off x="1639" y="2228"/>
              <a:ext cx="21" cy="17"/>
            </a:xfrm>
            <a:custGeom>
              <a:avLst/>
              <a:gdLst>
                <a:gd name="T0" fmla="*/ 16 w 21"/>
                <a:gd name="T1" fmla="*/ 16 h 17"/>
                <a:gd name="T2" fmla="*/ 0 w 21"/>
                <a:gd name="T3" fmla="*/ 10 h 17"/>
                <a:gd name="T4" fmla="*/ 4 w 21"/>
                <a:gd name="T5" fmla="*/ 0 h 17"/>
                <a:gd name="T6" fmla="*/ 20 w 21"/>
                <a:gd name="T7" fmla="*/ 5 h 17"/>
                <a:gd name="T8" fmla="*/ 16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6" y="16"/>
                  </a:moveTo>
                  <a:lnTo>
                    <a:pt x="0" y="10"/>
                  </a:lnTo>
                  <a:lnTo>
                    <a:pt x="4" y="0"/>
                  </a:lnTo>
                  <a:lnTo>
                    <a:pt x="20" y="5"/>
                  </a:lnTo>
                  <a:lnTo>
                    <a:pt x="16"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78" name="Freeform 211"/>
            <p:cNvSpPr>
              <a:spLocks/>
            </p:cNvSpPr>
            <p:nvPr/>
          </p:nvSpPr>
          <p:spPr bwMode="auto">
            <a:xfrm>
              <a:off x="1622" y="2222"/>
              <a:ext cx="22" cy="17"/>
            </a:xfrm>
            <a:custGeom>
              <a:avLst/>
              <a:gdLst>
                <a:gd name="T0" fmla="*/ 17 w 22"/>
                <a:gd name="T1" fmla="*/ 16 h 17"/>
                <a:gd name="T2" fmla="*/ 0 w 22"/>
                <a:gd name="T3" fmla="*/ 10 h 17"/>
                <a:gd name="T4" fmla="*/ 5 w 22"/>
                <a:gd name="T5" fmla="*/ 0 h 17"/>
                <a:gd name="T6" fmla="*/ 21 w 22"/>
                <a:gd name="T7" fmla="*/ 6 h 17"/>
                <a:gd name="T8" fmla="*/ 17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17" y="16"/>
                  </a:moveTo>
                  <a:lnTo>
                    <a:pt x="0" y="10"/>
                  </a:lnTo>
                  <a:lnTo>
                    <a:pt x="5" y="0"/>
                  </a:lnTo>
                  <a:lnTo>
                    <a:pt x="21" y="6"/>
                  </a:lnTo>
                  <a:lnTo>
                    <a:pt x="17"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79" name="Freeform 212"/>
            <p:cNvSpPr>
              <a:spLocks/>
            </p:cNvSpPr>
            <p:nvPr/>
          </p:nvSpPr>
          <p:spPr bwMode="auto">
            <a:xfrm>
              <a:off x="1604" y="2214"/>
              <a:ext cx="24" cy="19"/>
            </a:xfrm>
            <a:custGeom>
              <a:avLst/>
              <a:gdLst>
                <a:gd name="T0" fmla="*/ 18 w 24"/>
                <a:gd name="T1" fmla="*/ 18 h 19"/>
                <a:gd name="T2" fmla="*/ 0 w 24"/>
                <a:gd name="T3" fmla="*/ 10 h 19"/>
                <a:gd name="T4" fmla="*/ 5 w 24"/>
                <a:gd name="T5" fmla="*/ 0 h 19"/>
                <a:gd name="T6" fmla="*/ 23 w 24"/>
                <a:gd name="T7" fmla="*/ 8 h 19"/>
                <a:gd name="T8" fmla="*/ 18 w 24"/>
                <a:gd name="T9" fmla="*/ 18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18" y="18"/>
                  </a:moveTo>
                  <a:lnTo>
                    <a:pt x="0" y="10"/>
                  </a:lnTo>
                  <a:lnTo>
                    <a:pt x="5" y="0"/>
                  </a:lnTo>
                  <a:lnTo>
                    <a:pt x="23" y="8"/>
                  </a:lnTo>
                  <a:lnTo>
                    <a:pt x="18" y="18"/>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80" name="Freeform 213"/>
            <p:cNvSpPr>
              <a:spLocks/>
            </p:cNvSpPr>
            <p:nvPr/>
          </p:nvSpPr>
          <p:spPr bwMode="auto">
            <a:xfrm>
              <a:off x="1659" y="2261"/>
              <a:ext cx="17" cy="17"/>
            </a:xfrm>
            <a:custGeom>
              <a:avLst/>
              <a:gdLst>
                <a:gd name="T0" fmla="*/ 16 w 17"/>
                <a:gd name="T1" fmla="*/ 13 h 17"/>
                <a:gd name="T2" fmla="*/ 4 w 17"/>
                <a:gd name="T3" fmla="*/ 16 h 17"/>
                <a:gd name="T4" fmla="*/ 0 w 17"/>
                <a:gd name="T5" fmla="*/ 2 h 17"/>
                <a:gd name="T6" fmla="*/ 12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2" y="0"/>
                  </a:lnTo>
                  <a:lnTo>
                    <a:pt x="16" y="1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81" name="Freeform 214"/>
            <p:cNvSpPr>
              <a:spLocks/>
            </p:cNvSpPr>
            <p:nvPr/>
          </p:nvSpPr>
          <p:spPr bwMode="auto">
            <a:xfrm>
              <a:off x="1651" y="2263"/>
              <a:ext cx="17" cy="17"/>
            </a:xfrm>
            <a:custGeom>
              <a:avLst/>
              <a:gdLst>
                <a:gd name="T0" fmla="*/ 16 w 17"/>
                <a:gd name="T1" fmla="*/ 13 h 17"/>
                <a:gd name="T2" fmla="*/ 4 w 17"/>
                <a:gd name="T3" fmla="*/ 16 h 17"/>
                <a:gd name="T4" fmla="*/ 0 w 17"/>
                <a:gd name="T5" fmla="*/ 2 h 17"/>
                <a:gd name="T6" fmla="*/ 11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1" y="0"/>
                  </a:lnTo>
                  <a:lnTo>
                    <a:pt x="16" y="1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82" name="Freeform 215"/>
            <p:cNvSpPr>
              <a:spLocks/>
            </p:cNvSpPr>
            <p:nvPr/>
          </p:nvSpPr>
          <p:spPr bwMode="auto">
            <a:xfrm>
              <a:off x="1643" y="2265"/>
              <a:ext cx="17" cy="17"/>
            </a:xfrm>
            <a:custGeom>
              <a:avLst/>
              <a:gdLst>
                <a:gd name="T0" fmla="*/ 16 w 17"/>
                <a:gd name="T1" fmla="*/ 13 h 17"/>
                <a:gd name="T2" fmla="*/ 4 w 17"/>
                <a:gd name="T3" fmla="*/ 16 h 17"/>
                <a:gd name="T4" fmla="*/ 0 w 17"/>
                <a:gd name="T5" fmla="*/ 2 h 17"/>
                <a:gd name="T6" fmla="*/ 11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1" y="0"/>
                  </a:lnTo>
                  <a:lnTo>
                    <a:pt x="16" y="1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83" name="Freeform 216"/>
            <p:cNvSpPr>
              <a:spLocks/>
            </p:cNvSpPr>
            <p:nvPr/>
          </p:nvSpPr>
          <p:spPr bwMode="auto">
            <a:xfrm>
              <a:off x="1635" y="2267"/>
              <a:ext cx="17" cy="17"/>
            </a:xfrm>
            <a:custGeom>
              <a:avLst/>
              <a:gdLst>
                <a:gd name="T0" fmla="*/ 16 w 17"/>
                <a:gd name="T1" fmla="*/ 13 h 17"/>
                <a:gd name="T2" fmla="*/ 5 w 17"/>
                <a:gd name="T3" fmla="*/ 16 h 17"/>
                <a:gd name="T4" fmla="*/ 0 w 17"/>
                <a:gd name="T5" fmla="*/ 3 h 17"/>
                <a:gd name="T6" fmla="*/ 11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5" y="16"/>
                  </a:lnTo>
                  <a:lnTo>
                    <a:pt x="0" y="3"/>
                  </a:lnTo>
                  <a:lnTo>
                    <a:pt x="11" y="0"/>
                  </a:lnTo>
                  <a:lnTo>
                    <a:pt x="16" y="1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84" name="Freeform 217"/>
            <p:cNvSpPr>
              <a:spLocks/>
            </p:cNvSpPr>
            <p:nvPr/>
          </p:nvSpPr>
          <p:spPr bwMode="auto">
            <a:xfrm>
              <a:off x="1628" y="2270"/>
              <a:ext cx="17" cy="17"/>
            </a:xfrm>
            <a:custGeom>
              <a:avLst/>
              <a:gdLst>
                <a:gd name="T0" fmla="*/ 16 w 17"/>
                <a:gd name="T1" fmla="*/ 13 h 17"/>
                <a:gd name="T2" fmla="*/ 4 w 17"/>
                <a:gd name="T3" fmla="*/ 16 h 17"/>
                <a:gd name="T4" fmla="*/ 0 w 17"/>
                <a:gd name="T5" fmla="*/ 2 h 17"/>
                <a:gd name="T6" fmla="*/ 10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0" y="0"/>
                  </a:lnTo>
                  <a:lnTo>
                    <a:pt x="16" y="1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85" name="Freeform 218"/>
            <p:cNvSpPr>
              <a:spLocks/>
            </p:cNvSpPr>
            <p:nvPr/>
          </p:nvSpPr>
          <p:spPr bwMode="auto">
            <a:xfrm>
              <a:off x="1621" y="2272"/>
              <a:ext cx="17" cy="17"/>
            </a:xfrm>
            <a:custGeom>
              <a:avLst/>
              <a:gdLst>
                <a:gd name="T0" fmla="*/ 16 w 17"/>
                <a:gd name="T1" fmla="*/ 12 h 17"/>
                <a:gd name="T2" fmla="*/ 6 w 17"/>
                <a:gd name="T3" fmla="*/ 16 h 17"/>
                <a:gd name="T4" fmla="*/ 0 w 17"/>
                <a:gd name="T5" fmla="*/ 2 h 17"/>
                <a:gd name="T6" fmla="*/ 11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6" y="16"/>
                  </a:lnTo>
                  <a:lnTo>
                    <a:pt x="0" y="2"/>
                  </a:lnTo>
                  <a:lnTo>
                    <a:pt x="11" y="0"/>
                  </a:lnTo>
                  <a:lnTo>
                    <a:pt x="16"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86" name="Freeform 219"/>
            <p:cNvSpPr>
              <a:spLocks/>
            </p:cNvSpPr>
            <p:nvPr/>
          </p:nvSpPr>
          <p:spPr bwMode="auto">
            <a:xfrm>
              <a:off x="1614" y="2274"/>
              <a:ext cx="17" cy="17"/>
            </a:xfrm>
            <a:custGeom>
              <a:avLst/>
              <a:gdLst>
                <a:gd name="T0" fmla="*/ 16 w 17"/>
                <a:gd name="T1" fmla="*/ 12 h 17"/>
                <a:gd name="T2" fmla="*/ 7 w 17"/>
                <a:gd name="T3" fmla="*/ 16 h 17"/>
                <a:gd name="T4" fmla="*/ 0 w 17"/>
                <a:gd name="T5" fmla="*/ 4 h 17"/>
                <a:gd name="T6" fmla="*/ 10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7" y="16"/>
                  </a:lnTo>
                  <a:lnTo>
                    <a:pt x="0" y="4"/>
                  </a:lnTo>
                  <a:lnTo>
                    <a:pt x="10" y="0"/>
                  </a:lnTo>
                  <a:lnTo>
                    <a:pt x="16"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87" name="Freeform 220"/>
            <p:cNvSpPr>
              <a:spLocks/>
            </p:cNvSpPr>
            <p:nvPr/>
          </p:nvSpPr>
          <p:spPr bwMode="auto">
            <a:xfrm>
              <a:off x="1607" y="2278"/>
              <a:ext cx="17" cy="17"/>
            </a:xfrm>
            <a:custGeom>
              <a:avLst/>
              <a:gdLst>
                <a:gd name="T0" fmla="*/ 16 w 17"/>
                <a:gd name="T1" fmla="*/ 12 h 17"/>
                <a:gd name="T2" fmla="*/ 8 w 17"/>
                <a:gd name="T3" fmla="*/ 16 h 17"/>
                <a:gd name="T4" fmla="*/ 0 w 17"/>
                <a:gd name="T5" fmla="*/ 3 h 17"/>
                <a:gd name="T6" fmla="*/ 9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8" y="16"/>
                  </a:lnTo>
                  <a:lnTo>
                    <a:pt x="0" y="3"/>
                  </a:lnTo>
                  <a:lnTo>
                    <a:pt x="9" y="0"/>
                  </a:lnTo>
                  <a:lnTo>
                    <a:pt x="16"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88" name="Freeform 221"/>
            <p:cNvSpPr>
              <a:spLocks/>
            </p:cNvSpPr>
            <p:nvPr/>
          </p:nvSpPr>
          <p:spPr bwMode="auto">
            <a:xfrm>
              <a:off x="1601" y="2281"/>
              <a:ext cx="17" cy="17"/>
            </a:xfrm>
            <a:custGeom>
              <a:avLst/>
              <a:gdLst>
                <a:gd name="T0" fmla="*/ 16 w 17"/>
                <a:gd name="T1" fmla="*/ 12 h 17"/>
                <a:gd name="T2" fmla="*/ 8 w 17"/>
                <a:gd name="T3" fmla="*/ 16 h 17"/>
                <a:gd name="T4" fmla="*/ 0 w 17"/>
                <a:gd name="T5" fmla="*/ 3 h 17"/>
                <a:gd name="T6" fmla="*/ 8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8" y="16"/>
                  </a:lnTo>
                  <a:lnTo>
                    <a:pt x="0" y="3"/>
                  </a:lnTo>
                  <a:lnTo>
                    <a:pt x="8" y="0"/>
                  </a:lnTo>
                  <a:lnTo>
                    <a:pt x="16"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89" name="Freeform 222"/>
            <p:cNvSpPr>
              <a:spLocks/>
            </p:cNvSpPr>
            <p:nvPr/>
          </p:nvSpPr>
          <p:spPr bwMode="auto">
            <a:xfrm>
              <a:off x="1596" y="2284"/>
              <a:ext cx="17" cy="17"/>
            </a:xfrm>
            <a:custGeom>
              <a:avLst/>
              <a:gdLst>
                <a:gd name="T0" fmla="*/ 16 w 17"/>
                <a:gd name="T1" fmla="*/ 11 h 17"/>
                <a:gd name="T2" fmla="*/ 8 w 17"/>
                <a:gd name="T3" fmla="*/ 16 h 17"/>
                <a:gd name="T4" fmla="*/ 0 w 17"/>
                <a:gd name="T5" fmla="*/ 4 h 17"/>
                <a:gd name="T6" fmla="*/ 7 w 17"/>
                <a:gd name="T7" fmla="*/ 0 h 17"/>
                <a:gd name="T8" fmla="*/ 16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8" y="16"/>
                  </a:lnTo>
                  <a:lnTo>
                    <a:pt x="0" y="4"/>
                  </a:lnTo>
                  <a:lnTo>
                    <a:pt x="7" y="0"/>
                  </a:lnTo>
                  <a:lnTo>
                    <a:pt x="16" y="1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90" name="Freeform 223"/>
            <p:cNvSpPr>
              <a:spLocks/>
            </p:cNvSpPr>
            <p:nvPr/>
          </p:nvSpPr>
          <p:spPr bwMode="auto">
            <a:xfrm>
              <a:off x="1591" y="2288"/>
              <a:ext cx="17" cy="17"/>
            </a:xfrm>
            <a:custGeom>
              <a:avLst/>
              <a:gdLst>
                <a:gd name="T0" fmla="*/ 16 w 17"/>
                <a:gd name="T1" fmla="*/ 12 h 17"/>
                <a:gd name="T2" fmla="*/ 8 w 17"/>
                <a:gd name="T3" fmla="*/ 16 h 17"/>
                <a:gd name="T4" fmla="*/ 0 w 17"/>
                <a:gd name="T5" fmla="*/ 3 h 17"/>
                <a:gd name="T6" fmla="*/ 7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8" y="16"/>
                  </a:lnTo>
                  <a:lnTo>
                    <a:pt x="0" y="3"/>
                  </a:lnTo>
                  <a:lnTo>
                    <a:pt x="7" y="0"/>
                  </a:lnTo>
                  <a:lnTo>
                    <a:pt x="16"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91" name="Freeform 224"/>
            <p:cNvSpPr>
              <a:spLocks/>
            </p:cNvSpPr>
            <p:nvPr/>
          </p:nvSpPr>
          <p:spPr bwMode="auto">
            <a:xfrm>
              <a:off x="1585" y="2291"/>
              <a:ext cx="17" cy="17"/>
            </a:xfrm>
            <a:custGeom>
              <a:avLst/>
              <a:gdLst>
                <a:gd name="T0" fmla="*/ 16 w 17"/>
                <a:gd name="T1" fmla="*/ 12 h 17"/>
                <a:gd name="T2" fmla="*/ 10 w 17"/>
                <a:gd name="T3" fmla="*/ 16 h 17"/>
                <a:gd name="T4" fmla="*/ 0 w 17"/>
                <a:gd name="T5" fmla="*/ 4 h 17"/>
                <a:gd name="T6" fmla="*/ 8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10" y="16"/>
                  </a:lnTo>
                  <a:lnTo>
                    <a:pt x="0" y="4"/>
                  </a:lnTo>
                  <a:lnTo>
                    <a:pt x="8" y="0"/>
                  </a:lnTo>
                  <a:lnTo>
                    <a:pt x="16"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92" name="Freeform 225"/>
            <p:cNvSpPr>
              <a:spLocks/>
            </p:cNvSpPr>
            <p:nvPr/>
          </p:nvSpPr>
          <p:spPr bwMode="auto">
            <a:xfrm>
              <a:off x="1581" y="2295"/>
              <a:ext cx="17" cy="17"/>
            </a:xfrm>
            <a:custGeom>
              <a:avLst/>
              <a:gdLst>
                <a:gd name="T0" fmla="*/ 16 w 17"/>
                <a:gd name="T1" fmla="*/ 11 h 17"/>
                <a:gd name="T2" fmla="*/ 9 w 17"/>
                <a:gd name="T3" fmla="*/ 16 h 17"/>
                <a:gd name="T4" fmla="*/ 0 w 17"/>
                <a:gd name="T5" fmla="*/ 6 h 17"/>
                <a:gd name="T6" fmla="*/ 5 w 17"/>
                <a:gd name="T7" fmla="*/ 0 h 17"/>
                <a:gd name="T8" fmla="*/ 16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9" y="16"/>
                  </a:lnTo>
                  <a:lnTo>
                    <a:pt x="0" y="6"/>
                  </a:lnTo>
                  <a:lnTo>
                    <a:pt x="5" y="0"/>
                  </a:lnTo>
                  <a:lnTo>
                    <a:pt x="16" y="1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93" name="Freeform 226"/>
            <p:cNvSpPr>
              <a:spLocks/>
            </p:cNvSpPr>
            <p:nvPr/>
          </p:nvSpPr>
          <p:spPr bwMode="auto">
            <a:xfrm>
              <a:off x="1576" y="2300"/>
              <a:ext cx="17" cy="17"/>
            </a:xfrm>
            <a:custGeom>
              <a:avLst/>
              <a:gdLst>
                <a:gd name="T0" fmla="*/ 16 w 17"/>
                <a:gd name="T1" fmla="*/ 10 h 17"/>
                <a:gd name="T2" fmla="*/ 12 w 17"/>
                <a:gd name="T3" fmla="*/ 16 h 17"/>
                <a:gd name="T4" fmla="*/ 0 w 17"/>
                <a:gd name="T5" fmla="*/ 6 h 17"/>
                <a:gd name="T6" fmla="*/ 6 w 17"/>
                <a:gd name="T7" fmla="*/ 0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12" y="16"/>
                  </a:lnTo>
                  <a:lnTo>
                    <a:pt x="0" y="6"/>
                  </a:lnTo>
                  <a:lnTo>
                    <a:pt x="6" y="0"/>
                  </a:lnTo>
                  <a:lnTo>
                    <a:pt x="16" y="1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94" name="Freeform 227"/>
            <p:cNvSpPr>
              <a:spLocks/>
            </p:cNvSpPr>
            <p:nvPr/>
          </p:nvSpPr>
          <p:spPr bwMode="auto">
            <a:xfrm>
              <a:off x="1572" y="2305"/>
              <a:ext cx="17" cy="17"/>
            </a:xfrm>
            <a:custGeom>
              <a:avLst/>
              <a:gdLst>
                <a:gd name="T0" fmla="*/ 16 w 17"/>
                <a:gd name="T1" fmla="*/ 9 h 17"/>
                <a:gd name="T2" fmla="*/ 11 w 17"/>
                <a:gd name="T3" fmla="*/ 16 h 17"/>
                <a:gd name="T4" fmla="*/ 0 w 17"/>
                <a:gd name="T5" fmla="*/ 5 h 17"/>
                <a:gd name="T6" fmla="*/ 4 w 17"/>
                <a:gd name="T7" fmla="*/ 0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1" y="16"/>
                  </a:lnTo>
                  <a:lnTo>
                    <a:pt x="0" y="5"/>
                  </a:lnTo>
                  <a:lnTo>
                    <a:pt x="4" y="0"/>
                  </a:lnTo>
                  <a:lnTo>
                    <a:pt x="16" y="9"/>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95" name="Freeform 228"/>
            <p:cNvSpPr>
              <a:spLocks/>
            </p:cNvSpPr>
            <p:nvPr/>
          </p:nvSpPr>
          <p:spPr bwMode="auto">
            <a:xfrm>
              <a:off x="1569" y="2309"/>
              <a:ext cx="17" cy="17"/>
            </a:xfrm>
            <a:custGeom>
              <a:avLst/>
              <a:gdLst>
                <a:gd name="T0" fmla="*/ 16 w 17"/>
                <a:gd name="T1" fmla="*/ 10 h 17"/>
                <a:gd name="T2" fmla="*/ 12 w 17"/>
                <a:gd name="T3" fmla="*/ 16 h 17"/>
                <a:gd name="T4" fmla="*/ 0 w 17"/>
                <a:gd name="T5" fmla="*/ 6 h 17"/>
                <a:gd name="T6" fmla="*/ 4 w 17"/>
                <a:gd name="T7" fmla="*/ 0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12" y="16"/>
                  </a:lnTo>
                  <a:lnTo>
                    <a:pt x="0" y="6"/>
                  </a:lnTo>
                  <a:lnTo>
                    <a:pt x="4" y="0"/>
                  </a:lnTo>
                  <a:lnTo>
                    <a:pt x="16" y="1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96" name="Freeform 229"/>
            <p:cNvSpPr>
              <a:spLocks/>
            </p:cNvSpPr>
            <p:nvPr/>
          </p:nvSpPr>
          <p:spPr bwMode="auto">
            <a:xfrm>
              <a:off x="1566" y="2314"/>
              <a:ext cx="17" cy="17"/>
            </a:xfrm>
            <a:custGeom>
              <a:avLst/>
              <a:gdLst>
                <a:gd name="T0" fmla="*/ 16 w 17"/>
                <a:gd name="T1" fmla="*/ 10 h 17"/>
                <a:gd name="T2" fmla="*/ 12 w 17"/>
                <a:gd name="T3" fmla="*/ 16 h 17"/>
                <a:gd name="T4" fmla="*/ 0 w 17"/>
                <a:gd name="T5" fmla="*/ 5 h 17"/>
                <a:gd name="T6" fmla="*/ 4 w 17"/>
                <a:gd name="T7" fmla="*/ 0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12" y="16"/>
                  </a:lnTo>
                  <a:lnTo>
                    <a:pt x="0" y="5"/>
                  </a:lnTo>
                  <a:lnTo>
                    <a:pt x="4" y="0"/>
                  </a:lnTo>
                  <a:lnTo>
                    <a:pt x="16" y="1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97" name="Freeform 230"/>
            <p:cNvSpPr>
              <a:spLocks/>
            </p:cNvSpPr>
            <p:nvPr/>
          </p:nvSpPr>
          <p:spPr bwMode="auto">
            <a:xfrm>
              <a:off x="1562" y="2318"/>
              <a:ext cx="17" cy="17"/>
            </a:xfrm>
            <a:custGeom>
              <a:avLst/>
              <a:gdLst>
                <a:gd name="T0" fmla="*/ 16 w 17"/>
                <a:gd name="T1" fmla="*/ 10 h 17"/>
                <a:gd name="T2" fmla="*/ 13 w 17"/>
                <a:gd name="T3" fmla="*/ 16 h 17"/>
                <a:gd name="T4" fmla="*/ 0 w 17"/>
                <a:gd name="T5" fmla="*/ 8 h 17"/>
                <a:gd name="T6" fmla="*/ 4 w 17"/>
                <a:gd name="T7" fmla="*/ 0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13" y="16"/>
                  </a:lnTo>
                  <a:lnTo>
                    <a:pt x="0" y="8"/>
                  </a:lnTo>
                  <a:lnTo>
                    <a:pt x="4" y="0"/>
                  </a:lnTo>
                  <a:lnTo>
                    <a:pt x="16" y="1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98" name="Freeform 231"/>
            <p:cNvSpPr>
              <a:spLocks/>
            </p:cNvSpPr>
            <p:nvPr/>
          </p:nvSpPr>
          <p:spPr bwMode="auto">
            <a:xfrm>
              <a:off x="1560" y="2324"/>
              <a:ext cx="17" cy="17"/>
            </a:xfrm>
            <a:custGeom>
              <a:avLst/>
              <a:gdLst>
                <a:gd name="T0" fmla="*/ 16 w 17"/>
                <a:gd name="T1" fmla="*/ 8 h 17"/>
                <a:gd name="T2" fmla="*/ 12 w 17"/>
                <a:gd name="T3" fmla="*/ 16 h 17"/>
                <a:gd name="T4" fmla="*/ 0 w 17"/>
                <a:gd name="T5" fmla="*/ 8 h 17"/>
                <a:gd name="T6" fmla="*/ 2 w 17"/>
                <a:gd name="T7" fmla="*/ 0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2" y="16"/>
                  </a:lnTo>
                  <a:lnTo>
                    <a:pt x="0" y="8"/>
                  </a:lnTo>
                  <a:lnTo>
                    <a:pt x="2" y="0"/>
                  </a:lnTo>
                  <a:lnTo>
                    <a:pt x="16" y="8"/>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499" name="Freeform 232"/>
            <p:cNvSpPr>
              <a:spLocks/>
            </p:cNvSpPr>
            <p:nvPr/>
          </p:nvSpPr>
          <p:spPr bwMode="auto">
            <a:xfrm>
              <a:off x="1558" y="2329"/>
              <a:ext cx="17" cy="17"/>
            </a:xfrm>
            <a:custGeom>
              <a:avLst/>
              <a:gdLst>
                <a:gd name="T0" fmla="*/ 16 w 17"/>
                <a:gd name="T1" fmla="*/ 8 h 17"/>
                <a:gd name="T2" fmla="*/ 14 w 17"/>
                <a:gd name="T3" fmla="*/ 16 h 17"/>
                <a:gd name="T4" fmla="*/ 0 w 17"/>
                <a:gd name="T5" fmla="*/ 8 h 17"/>
                <a:gd name="T6" fmla="*/ 2 w 17"/>
                <a:gd name="T7" fmla="*/ 0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4" y="16"/>
                  </a:lnTo>
                  <a:lnTo>
                    <a:pt x="0" y="8"/>
                  </a:lnTo>
                  <a:lnTo>
                    <a:pt x="2" y="0"/>
                  </a:lnTo>
                  <a:lnTo>
                    <a:pt x="16" y="8"/>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00" name="Freeform 233"/>
            <p:cNvSpPr>
              <a:spLocks/>
            </p:cNvSpPr>
            <p:nvPr/>
          </p:nvSpPr>
          <p:spPr bwMode="auto">
            <a:xfrm>
              <a:off x="1556" y="2334"/>
              <a:ext cx="17" cy="17"/>
            </a:xfrm>
            <a:custGeom>
              <a:avLst/>
              <a:gdLst>
                <a:gd name="T0" fmla="*/ 16 w 17"/>
                <a:gd name="T1" fmla="*/ 7 h 17"/>
                <a:gd name="T2" fmla="*/ 12 w 17"/>
                <a:gd name="T3" fmla="*/ 16 h 17"/>
                <a:gd name="T4" fmla="*/ 0 w 17"/>
                <a:gd name="T5" fmla="*/ 8 h 17"/>
                <a:gd name="T6" fmla="*/ 2 w 17"/>
                <a:gd name="T7" fmla="*/ 0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2" y="16"/>
                  </a:lnTo>
                  <a:lnTo>
                    <a:pt x="0" y="8"/>
                  </a:lnTo>
                  <a:lnTo>
                    <a:pt x="2" y="0"/>
                  </a:lnTo>
                  <a:lnTo>
                    <a:pt x="16" y="7"/>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01" name="Freeform 234"/>
            <p:cNvSpPr>
              <a:spLocks/>
            </p:cNvSpPr>
            <p:nvPr/>
          </p:nvSpPr>
          <p:spPr bwMode="auto">
            <a:xfrm>
              <a:off x="1554" y="2339"/>
              <a:ext cx="17" cy="17"/>
            </a:xfrm>
            <a:custGeom>
              <a:avLst/>
              <a:gdLst>
                <a:gd name="T0" fmla="*/ 16 w 17"/>
                <a:gd name="T1" fmla="*/ 7 h 17"/>
                <a:gd name="T2" fmla="*/ 16 w 17"/>
                <a:gd name="T3" fmla="*/ 16 h 17"/>
                <a:gd name="T4" fmla="*/ 0 w 17"/>
                <a:gd name="T5" fmla="*/ 10 h 17"/>
                <a:gd name="T6" fmla="*/ 2 w 17"/>
                <a:gd name="T7" fmla="*/ 0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16"/>
                  </a:lnTo>
                  <a:lnTo>
                    <a:pt x="0" y="10"/>
                  </a:lnTo>
                  <a:lnTo>
                    <a:pt x="2" y="0"/>
                  </a:lnTo>
                  <a:lnTo>
                    <a:pt x="16" y="7"/>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02" name="Freeform 235"/>
            <p:cNvSpPr>
              <a:spLocks/>
            </p:cNvSpPr>
            <p:nvPr/>
          </p:nvSpPr>
          <p:spPr bwMode="auto">
            <a:xfrm>
              <a:off x="1553" y="2345"/>
              <a:ext cx="17" cy="17"/>
            </a:xfrm>
            <a:custGeom>
              <a:avLst/>
              <a:gdLst>
                <a:gd name="T0" fmla="*/ 16 w 17"/>
                <a:gd name="T1" fmla="*/ 6 h 17"/>
                <a:gd name="T2" fmla="*/ 13 w 17"/>
                <a:gd name="T3" fmla="*/ 16 h 17"/>
                <a:gd name="T4" fmla="*/ 0 w 17"/>
                <a:gd name="T5" fmla="*/ 11 h 17"/>
                <a:gd name="T6" fmla="*/ 1 w 17"/>
                <a:gd name="T7" fmla="*/ 0 h 17"/>
                <a:gd name="T8" fmla="*/ 16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3" y="16"/>
                  </a:lnTo>
                  <a:lnTo>
                    <a:pt x="0" y="11"/>
                  </a:lnTo>
                  <a:lnTo>
                    <a:pt x="1" y="0"/>
                  </a:lnTo>
                  <a:lnTo>
                    <a:pt x="16" y="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03" name="Freeform 236"/>
            <p:cNvSpPr>
              <a:spLocks/>
            </p:cNvSpPr>
            <p:nvPr/>
          </p:nvSpPr>
          <p:spPr bwMode="auto">
            <a:xfrm>
              <a:off x="1552" y="2350"/>
              <a:ext cx="17" cy="17"/>
            </a:xfrm>
            <a:custGeom>
              <a:avLst/>
              <a:gdLst>
                <a:gd name="T0" fmla="*/ 16 w 17"/>
                <a:gd name="T1" fmla="*/ 5 h 17"/>
                <a:gd name="T2" fmla="*/ 14 w 17"/>
                <a:gd name="T3" fmla="*/ 16 h 17"/>
                <a:gd name="T4" fmla="*/ 0 w 17"/>
                <a:gd name="T5" fmla="*/ 10 h 17"/>
                <a:gd name="T6" fmla="*/ 1 w 17"/>
                <a:gd name="T7" fmla="*/ 0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4" y="16"/>
                  </a:lnTo>
                  <a:lnTo>
                    <a:pt x="0" y="10"/>
                  </a:lnTo>
                  <a:lnTo>
                    <a:pt x="1" y="0"/>
                  </a:lnTo>
                  <a:lnTo>
                    <a:pt x="16" y="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04" name="Freeform 237"/>
            <p:cNvSpPr>
              <a:spLocks/>
            </p:cNvSpPr>
            <p:nvPr/>
          </p:nvSpPr>
          <p:spPr bwMode="auto">
            <a:xfrm>
              <a:off x="1551" y="2354"/>
              <a:ext cx="17" cy="17"/>
            </a:xfrm>
            <a:custGeom>
              <a:avLst/>
              <a:gdLst>
                <a:gd name="T0" fmla="*/ 16 w 17"/>
                <a:gd name="T1" fmla="*/ 4 h 17"/>
                <a:gd name="T2" fmla="*/ 14 w 17"/>
                <a:gd name="T3" fmla="*/ 16 h 17"/>
                <a:gd name="T4" fmla="*/ 0 w 17"/>
                <a:gd name="T5" fmla="*/ 11 h 17"/>
                <a:gd name="T6" fmla="*/ 1 w 17"/>
                <a:gd name="T7" fmla="*/ 0 h 17"/>
                <a:gd name="T8" fmla="*/ 16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4" y="16"/>
                  </a:lnTo>
                  <a:lnTo>
                    <a:pt x="0" y="11"/>
                  </a:lnTo>
                  <a:lnTo>
                    <a:pt x="1" y="0"/>
                  </a:lnTo>
                  <a:lnTo>
                    <a:pt x="16" y="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05" name="Freeform 238"/>
            <p:cNvSpPr>
              <a:spLocks/>
            </p:cNvSpPr>
            <p:nvPr/>
          </p:nvSpPr>
          <p:spPr bwMode="auto">
            <a:xfrm>
              <a:off x="1550" y="2359"/>
              <a:ext cx="17" cy="17"/>
            </a:xfrm>
            <a:custGeom>
              <a:avLst/>
              <a:gdLst>
                <a:gd name="T0" fmla="*/ 16 w 17"/>
                <a:gd name="T1" fmla="*/ 5 h 17"/>
                <a:gd name="T2" fmla="*/ 16 w 17"/>
                <a:gd name="T3" fmla="*/ 16 h 17"/>
                <a:gd name="T4" fmla="*/ 0 w 17"/>
                <a:gd name="T5" fmla="*/ 13 h 17"/>
                <a:gd name="T6" fmla="*/ 1 w 17"/>
                <a:gd name="T7" fmla="*/ 0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6" y="16"/>
                  </a:lnTo>
                  <a:lnTo>
                    <a:pt x="0" y="13"/>
                  </a:lnTo>
                  <a:lnTo>
                    <a:pt x="1" y="0"/>
                  </a:lnTo>
                  <a:lnTo>
                    <a:pt x="16" y="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06" name="Freeform 239"/>
            <p:cNvSpPr>
              <a:spLocks/>
            </p:cNvSpPr>
            <p:nvPr/>
          </p:nvSpPr>
          <p:spPr bwMode="auto">
            <a:xfrm>
              <a:off x="1550" y="2364"/>
              <a:ext cx="17" cy="17"/>
            </a:xfrm>
            <a:custGeom>
              <a:avLst/>
              <a:gdLst>
                <a:gd name="T0" fmla="*/ 16 w 17"/>
                <a:gd name="T1" fmla="*/ 3 h 17"/>
                <a:gd name="T2" fmla="*/ 16 w 17"/>
                <a:gd name="T3" fmla="*/ 16 h 17"/>
                <a:gd name="T4" fmla="*/ 0 w 17"/>
                <a:gd name="T5" fmla="*/ 16 h 17"/>
                <a:gd name="T6" fmla="*/ 0 w 17"/>
                <a:gd name="T7" fmla="*/ 0 h 17"/>
                <a:gd name="T8" fmla="*/ 16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16" y="16"/>
                  </a:lnTo>
                  <a:lnTo>
                    <a:pt x="0" y="16"/>
                  </a:lnTo>
                  <a:lnTo>
                    <a:pt x="0" y="0"/>
                  </a:lnTo>
                  <a:lnTo>
                    <a:pt x="16" y="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07" name="Freeform 240"/>
            <p:cNvSpPr>
              <a:spLocks/>
            </p:cNvSpPr>
            <p:nvPr/>
          </p:nvSpPr>
          <p:spPr bwMode="auto">
            <a:xfrm>
              <a:off x="1550" y="2369"/>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08" name="Freeform 241"/>
            <p:cNvSpPr>
              <a:spLocks/>
            </p:cNvSpPr>
            <p:nvPr/>
          </p:nvSpPr>
          <p:spPr bwMode="auto">
            <a:xfrm>
              <a:off x="1550" y="2373"/>
              <a:ext cx="17" cy="17"/>
            </a:xfrm>
            <a:custGeom>
              <a:avLst/>
              <a:gdLst>
                <a:gd name="T0" fmla="*/ 16 w 17"/>
                <a:gd name="T1" fmla="*/ 0 h 17"/>
                <a:gd name="T2" fmla="*/ 16 w 17"/>
                <a:gd name="T3" fmla="*/ 12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09" name="Freeform 242"/>
            <p:cNvSpPr>
              <a:spLocks/>
            </p:cNvSpPr>
            <p:nvPr/>
          </p:nvSpPr>
          <p:spPr bwMode="auto">
            <a:xfrm>
              <a:off x="1550" y="2376"/>
              <a:ext cx="17" cy="17"/>
            </a:xfrm>
            <a:custGeom>
              <a:avLst/>
              <a:gdLst>
                <a:gd name="T0" fmla="*/ 16 w 17"/>
                <a:gd name="T1" fmla="*/ 0 h 17"/>
                <a:gd name="T2" fmla="*/ 16 w 17"/>
                <a:gd name="T3" fmla="*/ 12 h 17"/>
                <a:gd name="T4" fmla="*/ 0 w 17"/>
                <a:gd name="T5" fmla="*/ 16 h 17"/>
                <a:gd name="T6" fmla="*/ 0 w 17"/>
                <a:gd name="T7" fmla="*/ 3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3"/>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10" name="Freeform 243"/>
            <p:cNvSpPr>
              <a:spLocks/>
            </p:cNvSpPr>
            <p:nvPr/>
          </p:nvSpPr>
          <p:spPr bwMode="auto">
            <a:xfrm>
              <a:off x="1550" y="2380"/>
              <a:ext cx="17" cy="17"/>
            </a:xfrm>
            <a:custGeom>
              <a:avLst/>
              <a:gdLst>
                <a:gd name="T0" fmla="*/ 16 w 17"/>
                <a:gd name="T1" fmla="*/ 0 h 17"/>
                <a:gd name="T2" fmla="*/ 16 w 17"/>
                <a:gd name="T3" fmla="*/ 9 h 17"/>
                <a:gd name="T4" fmla="*/ 1 w 17"/>
                <a:gd name="T5" fmla="*/ 16 h 17"/>
                <a:gd name="T6" fmla="*/ 0 w 17"/>
                <a:gd name="T7" fmla="*/ 3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9"/>
                  </a:lnTo>
                  <a:lnTo>
                    <a:pt x="1" y="16"/>
                  </a:lnTo>
                  <a:lnTo>
                    <a:pt x="0" y="3"/>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11" name="Freeform 244"/>
            <p:cNvSpPr>
              <a:spLocks/>
            </p:cNvSpPr>
            <p:nvPr/>
          </p:nvSpPr>
          <p:spPr bwMode="auto">
            <a:xfrm>
              <a:off x="1551" y="2383"/>
              <a:ext cx="17" cy="17"/>
            </a:xfrm>
            <a:custGeom>
              <a:avLst/>
              <a:gdLst>
                <a:gd name="T0" fmla="*/ 14 w 17"/>
                <a:gd name="T1" fmla="*/ 0 h 17"/>
                <a:gd name="T2" fmla="*/ 16 w 17"/>
                <a:gd name="T3" fmla="*/ 9 h 17"/>
                <a:gd name="T4" fmla="*/ 1 w 17"/>
                <a:gd name="T5" fmla="*/ 16 h 17"/>
                <a:gd name="T6" fmla="*/ 0 w 17"/>
                <a:gd name="T7" fmla="*/ 6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9"/>
                  </a:lnTo>
                  <a:lnTo>
                    <a:pt x="1" y="16"/>
                  </a:lnTo>
                  <a:lnTo>
                    <a:pt x="0" y="6"/>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12" name="Freeform 245"/>
            <p:cNvSpPr>
              <a:spLocks/>
            </p:cNvSpPr>
            <p:nvPr/>
          </p:nvSpPr>
          <p:spPr bwMode="auto">
            <a:xfrm>
              <a:off x="1552" y="2386"/>
              <a:ext cx="17" cy="17"/>
            </a:xfrm>
            <a:custGeom>
              <a:avLst/>
              <a:gdLst>
                <a:gd name="T0" fmla="*/ 14 w 17"/>
                <a:gd name="T1" fmla="*/ 0 h 17"/>
                <a:gd name="T2" fmla="*/ 16 w 17"/>
                <a:gd name="T3" fmla="*/ 8 h 17"/>
                <a:gd name="T4" fmla="*/ 1 w 17"/>
                <a:gd name="T5" fmla="*/ 16 h 17"/>
                <a:gd name="T6" fmla="*/ 0 w 17"/>
                <a:gd name="T7" fmla="*/ 5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8"/>
                  </a:lnTo>
                  <a:lnTo>
                    <a:pt x="1" y="16"/>
                  </a:lnTo>
                  <a:lnTo>
                    <a:pt x="0" y="5"/>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13" name="Freeform 246"/>
            <p:cNvSpPr>
              <a:spLocks/>
            </p:cNvSpPr>
            <p:nvPr/>
          </p:nvSpPr>
          <p:spPr bwMode="auto">
            <a:xfrm>
              <a:off x="1553" y="2389"/>
              <a:ext cx="17" cy="17"/>
            </a:xfrm>
            <a:custGeom>
              <a:avLst/>
              <a:gdLst>
                <a:gd name="T0" fmla="*/ 16 w 17"/>
                <a:gd name="T1" fmla="*/ 0 h 17"/>
                <a:gd name="T2" fmla="*/ 16 w 17"/>
                <a:gd name="T3" fmla="*/ 8 h 17"/>
                <a:gd name="T4" fmla="*/ 1 w 17"/>
                <a:gd name="T5" fmla="*/ 16 h 17"/>
                <a:gd name="T6" fmla="*/ 0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8"/>
                  </a:lnTo>
                  <a:lnTo>
                    <a:pt x="1" y="16"/>
                  </a:lnTo>
                  <a:lnTo>
                    <a:pt x="0" y="8"/>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14" name="Freeform 247"/>
            <p:cNvSpPr>
              <a:spLocks/>
            </p:cNvSpPr>
            <p:nvPr/>
          </p:nvSpPr>
          <p:spPr bwMode="auto">
            <a:xfrm>
              <a:off x="1554" y="2392"/>
              <a:ext cx="17" cy="17"/>
            </a:xfrm>
            <a:custGeom>
              <a:avLst/>
              <a:gdLst>
                <a:gd name="T0" fmla="*/ 13 w 17"/>
                <a:gd name="T1" fmla="*/ 0 h 17"/>
                <a:gd name="T2" fmla="*/ 16 w 17"/>
                <a:gd name="T3" fmla="*/ 5 h 17"/>
                <a:gd name="T4" fmla="*/ 0 w 17"/>
                <a:gd name="T5" fmla="*/ 16 h 17"/>
                <a:gd name="T6" fmla="*/ 0 w 17"/>
                <a:gd name="T7" fmla="*/ 8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5"/>
                  </a:lnTo>
                  <a:lnTo>
                    <a:pt x="0" y="16"/>
                  </a:lnTo>
                  <a:lnTo>
                    <a:pt x="0" y="8"/>
                  </a:lnTo>
                  <a:lnTo>
                    <a:pt x="13"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15" name="Freeform 248"/>
            <p:cNvSpPr>
              <a:spLocks/>
            </p:cNvSpPr>
            <p:nvPr/>
          </p:nvSpPr>
          <p:spPr bwMode="auto">
            <a:xfrm>
              <a:off x="1554" y="2394"/>
              <a:ext cx="17" cy="17"/>
            </a:xfrm>
            <a:custGeom>
              <a:avLst/>
              <a:gdLst>
                <a:gd name="T0" fmla="*/ 16 w 17"/>
                <a:gd name="T1" fmla="*/ 0 h 17"/>
                <a:gd name="T2" fmla="*/ 16 w 17"/>
                <a:gd name="T3" fmla="*/ 8 h 17"/>
                <a:gd name="T4" fmla="*/ 1 w 17"/>
                <a:gd name="T5" fmla="*/ 16 h 17"/>
                <a:gd name="T6" fmla="*/ 0 w 17"/>
                <a:gd name="T7" fmla="*/ 1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8"/>
                  </a:lnTo>
                  <a:lnTo>
                    <a:pt x="1" y="16"/>
                  </a:lnTo>
                  <a:lnTo>
                    <a:pt x="0" y="1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16" name="Freeform 249"/>
            <p:cNvSpPr>
              <a:spLocks/>
            </p:cNvSpPr>
            <p:nvPr/>
          </p:nvSpPr>
          <p:spPr bwMode="auto">
            <a:xfrm>
              <a:off x="1555" y="2397"/>
              <a:ext cx="17" cy="17"/>
            </a:xfrm>
            <a:custGeom>
              <a:avLst/>
              <a:gdLst>
                <a:gd name="T0" fmla="*/ 16 w 17"/>
                <a:gd name="T1" fmla="*/ 0 h 17"/>
                <a:gd name="T2" fmla="*/ 16 w 17"/>
                <a:gd name="T3" fmla="*/ 5 h 17"/>
                <a:gd name="T4" fmla="*/ 1 w 17"/>
                <a:gd name="T5" fmla="*/ 16 h 17"/>
                <a:gd name="T6" fmla="*/ 0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5"/>
                  </a:lnTo>
                  <a:lnTo>
                    <a:pt x="1" y="16"/>
                  </a:lnTo>
                  <a:lnTo>
                    <a:pt x="0" y="8"/>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17" name="Freeform 250"/>
            <p:cNvSpPr>
              <a:spLocks/>
            </p:cNvSpPr>
            <p:nvPr/>
          </p:nvSpPr>
          <p:spPr bwMode="auto">
            <a:xfrm>
              <a:off x="1556" y="2399"/>
              <a:ext cx="17" cy="17"/>
            </a:xfrm>
            <a:custGeom>
              <a:avLst/>
              <a:gdLst>
                <a:gd name="T0" fmla="*/ 14 w 17"/>
                <a:gd name="T1" fmla="*/ 0 h 17"/>
                <a:gd name="T2" fmla="*/ 16 w 17"/>
                <a:gd name="T3" fmla="*/ 6 h 17"/>
                <a:gd name="T4" fmla="*/ 1 w 17"/>
                <a:gd name="T5" fmla="*/ 16 h 17"/>
                <a:gd name="T6" fmla="*/ 0 w 17"/>
                <a:gd name="T7" fmla="*/ 9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6"/>
                  </a:lnTo>
                  <a:lnTo>
                    <a:pt x="1" y="16"/>
                  </a:lnTo>
                  <a:lnTo>
                    <a:pt x="0" y="9"/>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18" name="Freeform 251"/>
            <p:cNvSpPr>
              <a:spLocks/>
            </p:cNvSpPr>
            <p:nvPr/>
          </p:nvSpPr>
          <p:spPr bwMode="auto">
            <a:xfrm>
              <a:off x="1557" y="2402"/>
              <a:ext cx="17" cy="17"/>
            </a:xfrm>
            <a:custGeom>
              <a:avLst/>
              <a:gdLst>
                <a:gd name="T0" fmla="*/ 13 w 17"/>
                <a:gd name="T1" fmla="*/ 0 h 17"/>
                <a:gd name="T2" fmla="*/ 16 w 17"/>
                <a:gd name="T3" fmla="*/ 6 h 17"/>
                <a:gd name="T4" fmla="*/ 1 w 17"/>
                <a:gd name="T5" fmla="*/ 16 h 17"/>
                <a:gd name="T6" fmla="*/ 0 w 17"/>
                <a:gd name="T7" fmla="*/ 9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6"/>
                  </a:lnTo>
                  <a:lnTo>
                    <a:pt x="1" y="16"/>
                  </a:lnTo>
                  <a:lnTo>
                    <a:pt x="0" y="9"/>
                  </a:lnTo>
                  <a:lnTo>
                    <a:pt x="13"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19" name="Freeform 252"/>
            <p:cNvSpPr>
              <a:spLocks/>
            </p:cNvSpPr>
            <p:nvPr/>
          </p:nvSpPr>
          <p:spPr bwMode="auto">
            <a:xfrm>
              <a:off x="1558" y="2405"/>
              <a:ext cx="17" cy="17"/>
            </a:xfrm>
            <a:custGeom>
              <a:avLst/>
              <a:gdLst>
                <a:gd name="T0" fmla="*/ 14 w 17"/>
                <a:gd name="T1" fmla="*/ 0 h 17"/>
                <a:gd name="T2" fmla="*/ 16 w 17"/>
                <a:gd name="T3" fmla="*/ 5 h 17"/>
                <a:gd name="T4" fmla="*/ 0 w 17"/>
                <a:gd name="T5" fmla="*/ 16 h 17"/>
                <a:gd name="T6" fmla="*/ 0 w 17"/>
                <a:gd name="T7" fmla="*/ 10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5"/>
                  </a:lnTo>
                  <a:lnTo>
                    <a:pt x="0" y="16"/>
                  </a:lnTo>
                  <a:lnTo>
                    <a:pt x="0" y="10"/>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20" name="Freeform 253"/>
            <p:cNvSpPr>
              <a:spLocks/>
            </p:cNvSpPr>
            <p:nvPr/>
          </p:nvSpPr>
          <p:spPr bwMode="auto">
            <a:xfrm>
              <a:off x="1558" y="2407"/>
              <a:ext cx="17" cy="17"/>
            </a:xfrm>
            <a:custGeom>
              <a:avLst/>
              <a:gdLst>
                <a:gd name="T0" fmla="*/ 16 w 17"/>
                <a:gd name="T1" fmla="*/ 0 h 17"/>
                <a:gd name="T2" fmla="*/ 16 w 17"/>
                <a:gd name="T3" fmla="*/ 6 h 17"/>
                <a:gd name="T4" fmla="*/ 1 w 17"/>
                <a:gd name="T5" fmla="*/ 16 h 17"/>
                <a:gd name="T6" fmla="*/ 0 w 17"/>
                <a:gd name="T7" fmla="*/ 9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6"/>
                  </a:lnTo>
                  <a:lnTo>
                    <a:pt x="1" y="16"/>
                  </a:lnTo>
                  <a:lnTo>
                    <a:pt x="0" y="9"/>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21" name="Freeform 254"/>
            <p:cNvSpPr>
              <a:spLocks/>
            </p:cNvSpPr>
            <p:nvPr/>
          </p:nvSpPr>
          <p:spPr bwMode="auto">
            <a:xfrm>
              <a:off x="1559" y="2410"/>
              <a:ext cx="17" cy="17"/>
            </a:xfrm>
            <a:custGeom>
              <a:avLst/>
              <a:gdLst>
                <a:gd name="T0" fmla="*/ 14 w 17"/>
                <a:gd name="T1" fmla="*/ 0 h 17"/>
                <a:gd name="T2" fmla="*/ 16 w 17"/>
                <a:gd name="T3" fmla="*/ 8 h 17"/>
                <a:gd name="T4" fmla="*/ 1 w 17"/>
                <a:gd name="T5" fmla="*/ 16 h 17"/>
                <a:gd name="T6" fmla="*/ 0 w 17"/>
                <a:gd name="T7" fmla="*/ 10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8"/>
                  </a:lnTo>
                  <a:lnTo>
                    <a:pt x="1" y="16"/>
                  </a:lnTo>
                  <a:lnTo>
                    <a:pt x="0" y="10"/>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22" name="Freeform 255"/>
            <p:cNvSpPr>
              <a:spLocks/>
            </p:cNvSpPr>
            <p:nvPr/>
          </p:nvSpPr>
          <p:spPr bwMode="auto">
            <a:xfrm>
              <a:off x="1560" y="2413"/>
              <a:ext cx="17" cy="17"/>
            </a:xfrm>
            <a:custGeom>
              <a:avLst/>
              <a:gdLst>
                <a:gd name="T0" fmla="*/ 14 w 17"/>
                <a:gd name="T1" fmla="*/ 0 h 17"/>
                <a:gd name="T2" fmla="*/ 16 w 17"/>
                <a:gd name="T3" fmla="*/ 8 h 17"/>
                <a:gd name="T4" fmla="*/ 1 w 17"/>
                <a:gd name="T5" fmla="*/ 16 h 17"/>
                <a:gd name="T6" fmla="*/ 0 w 17"/>
                <a:gd name="T7" fmla="*/ 8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8"/>
                  </a:lnTo>
                  <a:lnTo>
                    <a:pt x="1" y="16"/>
                  </a:lnTo>
                  <a:lnTo>
                    <a:pt x="0" y="8"/>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23" name="Freeform 256"/>
            <p:cNvSpPr>
              <a:spLocks/>
            </p:cNvSpPr>
            <p:nvPr/>
          </p:nvSpPr>
          <p:spPr bwMode="auto">
            <a:xfrm>
              <a:off x="1561" y="2416"/>
              <a:ext cx="17" cy="17"/>
            </a:xfrm>
            <a:custGeom>
              <a:avLst/>
              <a:gdLst>
                <a:gd name="T0" fmla="*/ 14 w 17"/>
                <a:gd name="T1" fmla="*/ 0 h 17"/>
                <a:gd name="T2" fmla="*/ 16 w 17"/>
                <a:gd name="T3" fmla="*/ 8 h 17"/>
                <a:gd name="T4" fmla="*/ 1 w 17"/>
                <a:gd name="T5" fmla="*/ 16 h 17"/>
                <a:gd name="T6" fmla="*/ 0 w 17"/>
                <a:gd name="T7" fmla="*/ 8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8"/>
                  </a:lnTo>
                  <a:lnTo>
                    <a:pt x="1" y="16"/>
                  </a:lnTo>
                  <a:lnTo>
                    <a:pt x="0" y="8"/>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24" name="Freeform 257"/>
            <p:cNvSpPr>
              <a:spLocks/>
            </p:cNvSpPr>
            <p:nvPr/>
          </p:nvSpPr>
          <p:spPr bwMode="auto">
            <a:xfrm>
              <a:off x="1562" y="2419"/>
              <a:ext cx="17" cy="17"/>
            </a:xfrm>
            <a:custGeom>
              <a:avLst/>
              <a:gdLst>
                <a:gd name="T0" fmla="*/ 14 w 17"/>
                <a:gd name="T1" fmla="*/ 0 h 17"/>
                <a:gd name="T2" fmla="*/ 16 w 17"/>
                <a:gd name="T3" fmla="*/ 9 h 17"/>
                <a:gd name="T4" fmla="*/ 0 w 17"/>
                <a:gd name="T5" fmla="*/ 16 h 17"/>
                <a:gd name="T6" fmla="*/ 0 w 17"/>
                <a:gd name="T7" fmla="*/ 9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9"/>
                  </a:lnTo>
                  <a:lnTo>
                    <a:pt x="0" y="16"/>
                  </a:lnTo>
                  <a:lnTo>
                    <a:pt x="0" y="9"/>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25" name="Freeform 258"/>
            <p:cNvSpPr>
              <a:spLocks/>
            </p:cNvSpPr>
            <p:nvPr/>
          </p:nvSpPr>
          <p:spPr bwMode="auto">
            <a:xfrm>
              <a:off x="1562" y="2422"/>
              <a:ext cx="17" cy="17"/>
            </a:xfrm>
            <a:custGeom>
              <a:avLst/>
              <a:gdLst>
                <a:gd name="T0" fmla="*/ 16 w 17"/>
                <a:gd name="T1" fmla="*/ 0 h 17"/>
                <a:gd name="T2" fmla="*/ 16 w 17"/>
                <a:gd name="T3" fmla="*/ 12 h 17"/>
                <a:gd name="T4" fmla="*/ 0 w 17"/>
                <a:gd name="T5" fmla="*/ 16 h 17"/>
                <a:gd name="T6" fmla="*/ 0 w 17"/>
                <a:gd name="T7" fmla="*/ 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6"/>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26" name="Freeform 259"/>
            <p:cNvSpPr>
              <a:spLocks/>
            </p:cNvSpPr>
            <p:nvPr/>
          </p:nvSpPr>
          <p:spPr bwMode="auto">
            <a:xfrm>
              <a:off x="1562" y="2426"/>
              <a:ext cx="17" cy="17"/>
            </a:xfrm>
            <a:custGeom>
              <a:avLst/>
              <a:gdLst>
                <a:gd name="T0" fmla="*/ 16 w 17"/>
                <a:gd name="T1" fmla="*/ 0 h 17"/>
                <a:gd name="T2" fmla="*/ 16 w 17"/>
                <a:gd name="T3" fmla="*/ 12 h 17"/>
                <a:gd name="T4" fmla="*/ 1 w 17"/>
                <a:gd name="T5" fmla="*/ 16 h 17"/>
                <a:gd name="T6" fmla="*/ 0 w 17"/>
                <a:gd name="T7" fmla="*/ 4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1" y="16"/>
                  </a:lnTo>
                  <a:lnTo>
                    <a:pt x="0" y="4"/>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27" name="Freeform 260"/>
            <p:cNvSpPr>
              <a:spLocks/>
            </p:cNvSpPr>
            <p:nvPr/>
          </p:nvSpPr>
          <p:spPr bwMode="auto">
            <a:xfrm>
              <a:off x="1563" y="2429"/>
              <a:ext cx="17" cy="17"/>
            </a:xfrm>
            <a:custGeom>
              <a:avLst/>
              <a:gdLst>
                <a:gd name="T0" fmla="*/ 16 w 17"/>
                <a:gd name="T1" fmla="*/ 0 h 17"/>
                <a:gd name="T2" fmla="*/ 16 w 17"/>
                <a:gd name="T3" fmla="*/ 12 h 17"/>
                <a:gd name="T4" fmla="*/ 0 w 17"/>
                <a:gd name="T5" fmla="*/ 16 h 17"/>
                <a:gd name="T6" fmla="*/ 0 w 17"/>
                <a:gd name="T7" fmla="*/ 3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3"/>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28" name="Freeform 261"/>
            <p:cNvSpPr>
              <a:spLocks/>
            </p:cNvSpPr>
            <p:nvPr/>
          </p:nvSpPr>
          <p:spPr bwMode="auto">
            <a:xfrm>
              <a:off x="1563" y="2433"/>
              <a:ext cx="17" cy="17"/>
            </a:xfrm>
            <a:custGeom>
              <a:avLst/>
              <a:gdLst>
                <a:gd name="T0" fmla="*/ 16 w 17"/>
                <a:gd name="T1" fmla="*/ 0 h 17"/>
                <a:gd name="T2" fmla="*/ 16 w 17"/>
                <a:gd name="T3" fmla="*/ 12 h 17"/>
                <a:gd name="T4" fmla="*/ 0 w 17"/>
                <a:gd name="T5" fmla="*/ 16 h 17"/>
                <a:gd name="T6" fmla="*/ 0 w 17"/>
                <a:gd name="T7" fmla="*/ 4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4"/>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29" name="Freeform 262"/>
            <p:cNvSpPr>
              <a:spLocks/>
            </p:cNvSpPr>
            <p:nvPr/>
          </p:nvSpPr>
          <p:spPr bwMode="auto">
            <a:xfrm>
              <a:off x="1563" y="2436"/>
              <a:ext cx="17" cy="17"/>
            </a:xfrm>
            <a:custGeom>
              <a:avLst/>
              <a:gdLst>
                <a:gd name="T0" fmla="*/ 14 w 17"/>
                <a:gd name="T1" fmla="*/ 0 h 17"/>
                <a:gd name="T2" fmla="*/ 16 w 17"/>
                <a:gd name="T3" fmla="*/ 16 h 17"/>
                <a:gd name="T4" fmla="*/ 0 w 17"/>
                <a:gd name="T5" fmla="*/ 16 h 17"/>
                <a:gd name="T6" fmla="*/ 0 w 17"/>
                <a:gd name="T7" fmla="*/ 4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0" y="16"/>
                  </a:lnTo>
                  <a:lnTo>
                    <a:pt x="0" y="4"/>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30" name="Freeform 263"/>
            <p:cNvSpPr>
              <a:spLocks/>
            </p:cNvSpPr>
            <p:nvPr/>
          </p:nvSpPr>
          <p:spPr bwMode="auto">
            <a:xfrm>
              <a:off x="1563" y="2440"/>
              <a:ext cx="17" cy="17"/>
            </a:xfrm>
            <a:custGeom>
              <a:avLst/>
              <a:gdLst>
                <a:gd name="T0" fmla="*/ 16 w 17"/>
                <a:gd name="T1" fmla="*/ 0 h 17"/>
                <a:gd name="T2" fmla="*/ 16 w 17"/>
                <a:gd name="T3" fmla="*/ 16 h 17"/>
                <a:gd name="T4" fmla="*/ 1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1"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31" name="Freeform 264"/>
            <p:cNvSpPr>
              <a:spLocks/>
            </p:cNvSpPr>
            <p:nvPr/>
          </p:nvSpPr>
          <p:spPr bwMode="auto">
            <a:xfrm>
              <a:off x="1563" y="2443"/>
              <a:ext cx="17" cy="17"/>
            </a:xfrm>
            <a:custGeom>
              <a:avLst/>
              <a:gdLst>
                <a:gd name="T0" fmla="*/ 16 w 17"/>
                <a:gd name="T1" fmla="*/ 0 h 17"/>
                <a:gd name="T2" fmla="*/ 16 w 17"/>
                <a:gd name="T3" fmla="*/ 16 h 17"/>
                <a:gd name="T4" fmla="*/ 0 w 17"/>
                <a:gd name="T5" fmla="*/ 16 h 17"/>
                <a:gd name="T6" fmla="*/ 1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32" name="Freeform 265"/>
            <p:cNvSpPr>
              <a:spLocks/>
            </p:cNvSpPr>
            <p:nvPr/>
          </p:nvSpPr>
          <p:spPr bwMode="auto">
            <a:xfrm>
              <a:off x="1563" y="2447"/>
              <a:ext cx="17" cy="17"/>
            </a:xfrm>
            <a:custGeom>
              <a:avLst/>
              <a:gdLst>
                <a:gd name="T0" fmla="*/ 16 w 17"/>
                <a:gd name="T1" fmla="*/ 0 h 17"/>
                <a:gd name="T2" fmla="*/ 14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4"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33" name="Freeform 266"/>
            <p:cNvSpPr>
              <a:spLocks/>
            </p:cNvSpPr>
            <p:nvPr/>
          </p:nvSpPr>
          <p:spPr bwMode="auto">
            <a:xfrm>
              <a:off x="1563" y="2451"/>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34" name="Freeform 267"/>
            <p:cNvSpPr>
              <a:spLocks/>
            </p:cNvSpPr>
            <p:nvPr/>
          </p:nvSpPr>
          <p:spPr bwMode="auto">
            <a:xfrm>
              <a:off x="1563" y="2455"/>
              <a:ext cx="17" cy="17"/>
            </a:xfrm>
            <a:custGeom>
              <a:avLst/>
              <a:gdLst>
                <a:gd name="T0" fmla="*/ 16 w 17"/>
                <a:gd name="T1" fmla="*/ 0 h 17"/>
                <a:gd name="T2" fmla="*/ 16 w 17"/>
                <a:gd name="T3" fmla="*/ 16 h 17"/>
                <a:gd name="T4" fmla="*/ 0 w 17"/>
                <a:gd name="T5" fmla="*/ 12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2"/>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35" name="Freeform 268"/>
            <p:cNvSpPr>
              <a:spLocks/>
            </p:cNvSpPr>
            <p:nvPr/>
          </p:nvSpPr>
          <p:spPr bwMode="auto">
            <a:xfrm>
              <a:off x="1563" y="2458"/>
              <a:ext cx="17" cy="17"/>
            </a:xfrm>
            <a:custGeom>
              <a:avLst/>
              <a:gdLst>
                <a:gd name="T0" fmla="*/ 16 w 17"/>
                <a:gd name="T1" fmla="*/ 4 h 17"/>
                <a:gd name="T2" fmla="*/ 16 w 17"/>
                <a:gd name="T3" fmla="*/ 16 h 17"/>
                <a:gd name="T4" fmla="*/ 0 w 17"/>
                <a:gd name="T5" fmla="*/ 16 h 17"/>
                <a:gd name="T6" fmla="*/ 0 w 17"/>
                <a:gd name="T7" fmla="*/ 0 h 17"/>
                <a:gd name="T8" fmla="*/ 16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6" y="16"/>
                  </a:lnTo>
                  <a:lnTo>
                    <a:pt x="0" y="16"/>
                  </a:lnTo>
                  <a:lnTo>
                    <a:pt x="0" y="0"/>
                  </a:lnTo>
                  <a:lnTo>
                    <a:pt x="16" y="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36" name="Freeform 269"/>
            <p:cNvSpPr>
              <a:spLocks/>
            </p:cNvSpPr>
            <p:nvPr/>
          </p:nvSpPr>
          <p:spPr bwMode="auto">
            <a:xfrm>
              <a:off x="1563" y="2462"/>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37" name="Freeform 270"/>
            <p:cNvSpPr>
              <a:spLocks/>
            </p:cNvSpPr>
            <p:nvPr/>
          </p:nvSpPr>
          <p:spPr bwMode="auto">
            <a:xfrm>
              <a:off x="1563" y="2466"/>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38" name="Freeform 271"/>
            <p:cNvSpPr>
              <a:spLocks/>
            </p:cNvSpPr>
            <p:nvPr/>
          </p:nvSpPr>
          <p:spPr bwMode="auto">
            <a:xfrm>
              <a:off x="1563" y="2470"/>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39" name="Freeform 272"/>
            <p:cNvSpPr>
              <a:spLocks/>
            </p:cNvSpPr>
            <p:nvPr/>
          </p:nvSpPr>
          <p:spPr bwMode="auto">
            <a:xfrm>
              <a:off x="1563" y="2474"/>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40" name="Freeform 273"/>
            <p:cNvSpPr>
              <a:spLocks/>
            </p:cNvSpPr>
            <p:nvPr/>
          </p:nvSpPr>
          <p:spPr bwMode="auto">
            <a:xfrm>
              <a:off x="1563" y="2478"/>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41" name="Freeform 274"/>
            <p:cNvSpPr>
              <a:spLocks/>
            </p:cNvSpPr>
            <p:nvPr/>
          </p:nvSpPr>
          <p:spPr bwMode="auto">
            <a:xfrm>
              <a:off x="1563" y="2482"/>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42" name="Freeform 275"/>
            <p:cNvSpPr>
              <a:spLocks/>
            </p:cNvSpPr>
            <p:nvPr/>
          </p:nvSpPr>
          <p:spPr bwMode="auto">
            <a:xfrm>
              <a:off x="1563" y="2486"/>
              <a:ext cx="17" cy="17"/>
            </a:xfrm>
            <a:custGeom>
              <a:avLst/>
              <a:gdLst>
                <a:gd name="T0" fmla="*/ 16 w 17"/>
                <a:gd name="T1" fmla="*/ 0 h 17"/>
                <a:gd name="T2" fmla="*/ 16 w 17"/>
                <a:gd name="T3" fmla="*/ 16 h 17"/>
                <a:gd name="T4" fmla="*/ 0 w 17"/>
                <a:gd name="T5" fmla="*/ 16 h 17"/>
                <a:gd name="T6" fmla="*/ 0 w 17"/>
                <a:gd name="T7" fmla="*/ 3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3"/>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43" name="Freeform 276"/>
            <p:cNvSpPr>
              <a:spLocks/>
            </p:cNvSpPr>
            <p:nvPr/>
          </p:nvSpPr>
          <p:spPr bwMode="auto">
            <a:xfrm>
              <a:off x="1563" y="2491"/>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44" name="Freeform 277"/>
            <p:cNvSpPr>
              <a:spLocks/>
            </p:cNvSpPr>
            <p:nvPr/>
          </p:nvSpPr>
          <p:spPr bwMode="auto">
            <a:xfrm>
              <a:off x="1563" y="2495"/>
              <a:ext cx="17" cy="17"/>
            </a:xfrm>
            <a:custGeom>
              <a:avLst/>
              <a:gdLst>
                <a:gd name="T0" fmla="*/ 16 w 17"/>
                <a:gd name="T1" fmla="*/ 0 h 17"/>
                <a:gd name="T2" fmla="*/ 16 w 17"/>
                <a:gd name="T3" fmla="*/ 12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45" name="Freeform 278"/>
            <p:cNvSpPr>
              <a:spLocks/>
            </p:cNvSpPr>
            <p:nvPr/>
          </p:nvSpPr>
          <p:spPr bwMode="auto">
            <a:xfrm>
              <a:off x="1563" y="2499"/>
              <a:ext cx="17" cy="17"/>
            </a:xfrm>
            <a:custGeom>
              <a:avLst/>
              <a:gdLst>
                <a:gd name="T0" fmla="*/ 16 w 17"/>
                <a:gd name="T1" fmla="*/ 0 h 17"/>
                <a:gd name="T2" fmla="*/ 16 w 17"/>
                <a:gd name="T3" fmla="*/ 13 h 17"/>
                <a:gd name="T4" fmla="*/ 0 w 17"/>
                <a:gd name="T5" fmla="*/ 16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3"/>
                  </a:lnTo>
                  <a:lnTo>
                    <a:pt x="0" y="16"/>
                  </a:lnTo>
                  <a:lnTo>
                    <a:pt x="0" y="2"/>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46" name="Freeform 279"/>
            <p:cNvSpPr>
              <a:spLocks/>
            </p:cNvSpPr>
            <p:nvPr/>
          </p:nvSpPr>
          <p:spPr bwMode="auto">
            <a:xfrm>
              <a:off x="1563" y="2504"/>
              <a:ext cx="17" cy="17"/>
            </a:xfrm>
            <a:custGeom>
              <a:avLst/>
              <a:gdLst>
                <a:gd name="T0" fmla="*/ 14 w 17"/>
                <a:gd name="T1" fmla="*/ 0 h 17"/>
                <a:gd name="T2" fmla="*/ 16 w 17"/>
                <a:gd name="T3" fmla="*/ 13 h 17"/>
                <a:gd name="T4" fmla="*/ 1 w 17"/>
                <a:gd name="T5" fmla="*/ 16 h 17"/>
                <a:gd name="T6" fmla="*/ 0 w 17"/>
                <a:gd name="T7" fmla="*/ 2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3"/>
                  </a:lnTo>
                  <a:lnTo>
                    <a:pt x="1" y="16"/>
                  </a:lnTo>
                  <a:lnTo>
                    <a:pt x="0" y="2"/>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47" name="Freeform 280"/>
            <p:cNvSpPr>
              <a:spLocks/>
            </p:cNvSpPr>
            <p:nvPr/>
          </p:nvSpPr>
          <p:spPr bwMode="auto">
            <a:xfrm>
              <a:off x="1564" y="2510"/>
              <a:ext cx="17" cy="17"/>
            </a:xfrm>
            <a:custGeom>
              <a:avLst/>
              <a:gdLst>
                <a:gd name="T0" fmla="*/ 14 w 17"/>
                <a:gd name="T1" fmla="*/ 0 h 17"/>
                <a:gd name="T2" fmla="*/ 16 w 17"/>
                <a:gd name="T3" fmla="*/ 16 h 17"/>
                <a:gd name="T4" fmla="*/ 0 w 17"/>
                <a:gd name="T5" fmla="*/ 16 h 17"/>
                <a:gd name="T6" fmla="*/ 0 w 17"/>
                <a:gd name="T7" fmla="*/ 3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0" y="16"/>
                  </a:lnTo>
                  <a:lnTo>
                    <a:pt x="0" y="3"/>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48" name="Freeform 281"/>
            <p:cNvSpPr>
              <a:spLocks/>
            </p:cNvSpPr>
            <p:nvPr/>
          </p:nvSpPr>
          <p:spPr bwMode="auto">
            <a:xfrm>
              <a:off x="1564" y="2515"/>
              <a:ext cx="17" cy="17"/>
            </a:xfrm>
            <a:custGeom>
              <a:avLst/>
              <a:gdLst>
                <a:gd name="T0" fmla="*/ 16 w 17"/>
                <a:gd name="T1" fmla="*/ 0 h 17"/>
                <a:gd name="T2" fmla="*/ 16 w 17"/>
                <a:gd name="T3" fmla="*/ 13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3"/>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49" name="Freeform 282"/>
            <p:cNvSpPr>
              <a:spLocks/>
            </p:cNvSpPr>
            <p:nvPr/>
          </p:nvSpPr>
          <p:spPr bwMode="auto">
            <a:xfrm>
              <a:off x="1564" y="2521"/>
              <a:ext cx="17" cy="17"/>
            </a:xfrm>
            <a:custGeom>
              <a:avLst/>
              <a:gdLst>
                <a:gd name="T0" fmla="*/ 14 w 17"/>
                <a:gd name="T1" fmla="*/ 0 h 17"/>
                <a:gd name="T2" fmla="*/ 16 w 17"/>
                <a:gd name="T3" fmla="*/ 16 h 17"/>
                <a:gd name="T4" fmla="*/ 2 w 17"/>
                <a:gd name="T5" fmla="*/ 16 h 17"/>
                <a:gd name="T6" fmla="*/ 0 w 17"/>
                <a:gd name="T7" fmla="*/ 2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2" y="16"/>
                  </a:lnTo>
                  <a:lnTo>
                    <a:pt x="0" y="2"/>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50" name="Freeform 283"/>
            <p:cNvSpPr>
              <a:spLocks/>
            </p:cNvSpPr>
            <p:nvPr/>
          </p:nvSpPr>
          <p:spPr bwMode="auto">
            <a:xfrm>
              <a:off x="1566" y="2527"/>
              <a:ext cx="17" cy="17"/>
            </a:xfrm>
            <a:custGeom>
              <a:avLst/>
              <a:gdLst>
                <a:gd name="T0" fmla="*/ 16 w 17"/>
                <a:gd name="T1" fmla="*/ 0 h 17"/>
                <a:gd name="T2" fmla="*/ 16 w 17"/>
                <a:gd name="T3" fmla="*/ 11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1"/>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51" name="Freeform 284"/>
            <p:cNvSpPr>
              <a:spLocks/>
            </p:cNvSpPr>
            <p:nvPr/>
          </p:nvSpPr>
          <p:spPr bwMode="auto">
            <a:xfrm>
              <a:off x="1566" y="2532"/>
              <a:ext cx="17" cy="17"/>
            </a:xfrm>
            <a:custGeom>
              <a:avLst/>
              <a:gdLst>
                <a:gd name="T0" fmla="*/ 14 w 17"/>
                <a:gd name="T1" fmla="*/ 0 h 17"/>
                <a:gd name="T2" fmla="*/ 16 w 17"/>
                <a:gd name="T3" fmla="*/ 16 h 17"/>
                <a:gd name="T4" fmla="*/ 0 w 17"/>
                <a:gd name="T5" fmla="*/ 16 h 17"/>
                <a:gd name="T6" fmla="*/ 0 w 17"/>
                <a:gd name="T7" fmla="*/ 4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0" y="16"/>
                  </a:lnTo>
                  <a:lnTo>
                    <a:pt x="0" y="4"/>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52" name="Freeform 285"/>
            <p:cNvSpPr>
              <a:spLocks/>
            </p:cNvSpPr>
            <p:nvPr/>
          </p:nvSpPr>
          <p:spPr bwMode="auto">
            <a:xfrm>
              <a:off x="1566" y="2539"/>
              <a:ext cx="17" cy="17"/>
            </a:xfrm>
            <a:custGeom>
              <a:avLst/>
              <a:gdLst>
                <a:gd name="T0" fmla="*/ 16 w 17"/>
                <a:gd name="T1" fmla="*/ 0 h 17"/>
                <a:gd name="T2" fmla="*/ 16 w 17"/>
                <a:gd name="T3" fmla="*/ 12 h 17"/>
                <a:gd name="T4" fmla="*/ 1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1" y="16"/>
                  </a:lnTo>
                  <a:lnTo>
                    <a:pt x="0" y="0"/>
                  </a:lnTo>
                  <a:lnTo>
                    <a:pt x="16"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53" name="Freeform 286"/>
            <p:cNvSpPr>
              <a:spLocks/>
            </p:cNvSpPr>
            <p:nvPr/>
          </p:nvSpPr>
          <p:spPr bwMode="auto">
            <a:xfrm>
              <a:off x="1567" y="2545"/>
              <a:ext cx="17" cy="17"/>
            </a:xfrm>
            <a:custGeom>
              <a:avLst/>
              <a:gdLst>
                <a:gd name="T0" fmla="*/ 13 w 17"/>
                <a:gd name="T1" fmla="*/ 0 h 17"/>
                <a:gd name="T2" fmla="*/ 16 w 17"/>
                <a:gd name="T3" fmla="*/ 12 h 17"/>
                <a:gd name="T4" fmla="*/ 2 w 17"/>
                <a:gd name="T5" fmla="*/ 16 h 17"/>
                <a:gd name="T6" fmla="*/ 0 w 17"/>
                <a:gd name="T7" fmla="*/ 3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2"/>
                  </a:lnTo>
                  <a:lnTo>
                    <a:pt x="2" y="16"/>
                  </a:lnTo>
                  <a:lnTo>
                    <a:pt x="0" y="3"/>
                  </a:lnTo>
                  <a:lnTo>
                    <a:pt x="13"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54" name="Freeform 287"/>
            <p:cNvSpPr>
              <a:spLocks/>
            </p:cNvSpPr>
            <p:nvPr/>
          </p:nvSpPr>
          <p:spPr bwMode="auto">
            <a:xfrm>
              <a:off x="1569" y="2552"/>
              <a:ext cx="17" cy="17"/>
            </a:xfrm>
            <a:custGeom>
              <a:avLst/>
              <a:gdLst>
                <a:gd name="T0" fmla="*/ 14 w 17"/>
                <a:gd name="T1" fmla="*/ 0 h 17"/>
                <a:gd name="T2" fmla="*/ 16 w 17"/>
                <a:gd name="T3" fmla="*/ 12 h 17"/>
                <a:gd name="T4" fmla="*/ 1 w 17"/>
                <a:gd name="T5" fmla="*/ 16 h 17"/>
                <a:gd name="T6" fmla="*/ 0 w 17"/>
                <a:gd name="T7" fmla="*/ 3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2"/>
                  </a:lnTo>
                  <a:lnTo>
                    <a:pt x="1" y="16"/>
                  </a:lnTo>
                  <a:lnTo>
                    <a:pt x="0" y="3"/>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55" name="Freeform 288"/>
            <p:cNvSpPr>
              <a:spLocks/>
            </p:cNvSpPr>
            <p:nvPr/>
          </p:nvSpPr>
          <p:spPr bwMode="auto">
            <a:xfrm>
              <a:off x="1570" y="2559"/>
              <a:ext cx="17" cy="17"/>
            </a:xfrm>
            <a:custGeom>
              <a:avLst/>
              <a:gdLst>
                <a:gd name="T0" fmla="*/ 14 w 17"/>
                <a:gd name="T1" fmla="*/ 0 h 17"/>
                <a:gd name="T2" fmla="*/ 16 w 17"/>
                <a:gd name="T3" fmla="*/ 12 h 17"/>
                <a:gd name="T4" fmla="*/ 1 w 17"/>
                <a:gd name="T5" fmla="*/ 16 h 17"/>
                <a:gd name="T6" fmla="*/ 0 w 17"/>
                <a:gd name="T7" fmla="*/ 3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2"/>
                  </a:lnTo>
                  <a:lnTo>
                    <a:pt x="1" y="16"/>
                  </a:lnTo>
                  <a:lnTo>
                    <a:pt x="0" y="3"/>
                  </a:lnTo>
                  <a:lnTo>
                    <a:pt x="1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56" name="Freeform 289"/>
            <p:cNvSpPr>
              <a:spLocks/>
            </p:cNvSpPr>
            <p:nvPr/>
          </p:nvSpPr>
          <p:spPr bwMode="auto">
            <a:xfrm>
              <a:off x="1571" y="2567"/>
              <a:ext cx="17" cy="17"/>
            </a:xfrm>
            <a:custGeom>
              <a:avLst/>
              <a:gdLst>
                <a:gd name="T0" fmla="*/ 13 w 17"/>
                <a:gd name="T1" fmla="*/ 0 h 17"/>
                <a:gd name="T2" fmla="*/ 16 w 17"/>
                <a:gd name="T3" fmla="*/ 11 h 17"/>
                <a:gd name="T4" fmla="*/ 3 w 17"/>
                <a:gd name="T5" fmla="*/ 16 h 17"/>
                <a:gd name="T6" fmla="*/ 0 w 17"/>
                <a:gd name="T7" fmla="*/ 2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1"/>
                  </a:lnTo>
                  <a:lnTo>
                    <a:pt x="3" y="16"/>
                  </a:lnTo>
                  <a:lnTo>
                    <a:pt x="0" y="2"/>
                  </a:lnTo>
                  <a:lnTo>
                    <a:pt x="13"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57" name="Freeform 290"/>
            <p:cNvSpPr>
              <a:spLocks/>
            </p:cNvSpPr>
            <p:nvPr/>
          </p:nvSpPr>
          <p:spPr bwMode="auto">
            <a:xfrm>
              <a:off x="1574" y="2575"/>
              <a:ext cx="17" cy="17"/>
            </a:xfrm>
            <a:custGeom>
              <a:avLst/>
              <a:gdLst>
                <a:gd name="T0" fmla="*/ 12 w 17"/>
                <a:gd name="T1" fmla="*/ 0 h 17"/>
                <a:gd name="T2" fmla="*/ 16 w 17"/>
                <a:gd name="T3" fmla="*/ 10 h 17"/>
                <a:gd name="T4" fmla="*/ 2 w 17"/>
                <a:gd name="T5" fmla="*/ 16 h 17"/>
                <a:gd name="T6" fmla="*/ 0 w 17"/>
                <a:gd name="T7" fmla="*/ 4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0"/>
                  </a:lnTo>
                  <a:lnTo>
                    <a:pt x="2" y="16"/>
                  </a:lnTo>
                  <a:lnTo>
                    <a:pt x="0" y="4"/>
                  </a:lnTo>
                  <a:lnTo>
                    <a:pt x="12"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58" name="Freeform 291"/>
            <p:cNvSpPr>
              <a:spLocks/>
            </p:cNvSpPr>
            <p:nvPr/>
          </p:nvSpPr>
          <p:spPr bwMode="auto">
            <a:xfrm>
              <a:off x="1576" y="2583"/>
              <a:ext cx="17" cy="17"/>
            </a:xfrm>
            <a:custGeom>
              <a:avLst/>
              <a:gdLst>
                <a:gd name="T0" fmla="*/ 12 w 17"/>
                <a:gd name="T1" fmla="*/ 0 h 17"/>
                <a:gd name="T2" fmla="*/ 16 w 17"/>
                <a:gd name="T3" fmla="*/ 11 h 17"/>
                <a:gd name="T4" fmla="*/ 3 w 17"/>
                <a:gd name="T5" fmla="*/ 16 h 17"/>
                <a:gd name="T6" fmla="*/ 0 w 17"/>
                <a:gd name="T7" fmla="*/ 4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1"/>
                  </a:lnTo>
                  <a:lnTo>
                    <a:pt x="3" y="16"/>
                  </a:lnTo>
                  <a:lnTo>
                    <a:pt x="0" y="4"/>
                  </a:lnTo>
                  <a:lnTo>
                    <a:pt x="12"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59" name="Freeform 292"/>
            <p:cNvSpPr>
              <a:spLocks/>
            </p:cNvSpPr>
            <p:nvPr/>
          </p:nvSpPr>
          <p:spPr bwMode="auto">
            <a:xfrm>
              <a:off x="1579" y="2593"/>
              <a:ext cx="17" cy="17"/>
            </a:xfrm>
            <a:custGeom>
              <a:avLst/>
              <a:gdLst>
                <a:gd name="T0" fmla="*/ 11 w 17"/>
                <a:gd name="T1" fmla="*/ 0 h 17"/>
                <a:gd name="T2" fmla="*/ 16 w 17"/>
                <a:gd name="T3" fmla="*/ 11 h 17"/>
                <a:gd name="T4" fmla="*/ 3 w 17"/>
                <a:gd name="T5" fmla="*/ 16 h 17"/>
                <a:gd name="T6" fmla="*/ 0 w 17"/>
                <a:gd name="T7" fmla="*/ 4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1"/>
                  </a:lnTo>
                  <a:lnTo>
                    <a:pt x="3" y="16"/>
                  </a:lnTo>
                  <a:lnTo>
                    <a:pt x="0" y="4"/>
                  </a:lnTo>
                  <a:lnTo>
                    <a:pt x="11"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60" name="Freeform 293"/>
            <p:cNvSpPr>
              <a:spLocks/>
            </p:cNvSpPr>
            <p:nvPr/>
          </p:nvSpPr>
          <p:spPr bwMode="auto">
            <a:xfrm>
              <a:off x="1582" y="2603"/>
              <a:ext cx="17" cy="17"/>
            </a:xfrm>
            <a:custGeom>
              <a:avLst/>
              <a:gdLst>
                <a:gd name="T0" fmla="*/ 12 w 17"/>
                <a:gd name="T1" fmla="*/ 0 h 17"/>
                <a:gd name="T2" fmla="*/ 16 w 17"/>
                <a:gd name="T3" fmla="*/ 11 h 17"/>
                <a:gd name="T4" fmla="*/ 5 w 17"/>
                <a:gd name="T5" fmla="*/ 16 h 17"/>
                <a:gd name="T6" fmla="*/ 0 w 17"/>
                <a:gd name="T7" fmla="*/ 4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1"/>
                  </a:lnTo>
                  <a:lnTo>
                    <a:pt x="5" y="16"/>
                  </a:lnTo>
                  <a:lnTo>
                    <a:pt x="0" y="4"/>
                  </a:lnTo>
                  <a:lnTo>
                    <a:pt x="12"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61" name="Freeform 294"/>
            <p:cNvSpPr>
              <a:spLocks/>
            </p:cNvSpPr>
            <p:nvPr/>
          </p:nvSpPr>
          <p:spPr bwMode="auto">
            <a:xfrm>
              <a:off x="1587" y="2614"/>
              <a:ext cx="17" cy="17"/>
            </a:xfrm>
            <a:custGeom>
              <a:avLst/>
              <a:gdLst>
                <a:gd name="T0" fmla="*/ 11 w 17"/>
                <a:gd name="T1" fmla="*/ 0 h 17"/>
                <a:gd name="T2" fmla="*/ 16 w 17"/>
                <a:gd name="T3" fmla="*/ 12 h 17"/>
                <a:gd name="T4" fmla="*/ 4 w 17"/>
                <a:gd name="T5" fmla="*/ 16 h 17"/>
                <a:gd name="T6" fmla="*/ 0 w 17"/>
                <a:gd name="T7" fmla="*/ 5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2"/>
                  </a:lnTo>
                  <a:lnTo>
                    <a:pt x="4" y="16"/>
                  </a:lnTo>
                  <a:lnTo>
                    <a:pt x="0" y="5"/>
                  </a:lnTo>
                  <a:lnTo>
                    <a:pt x="11"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62" name="Freeform 295"/>
            <p:cNvSpPr>
              <a:spLocks/>
            </p:cNvSpPr>
            <p:nvPr/>
          </p:nvSpPr>
          <p:spPr bwMode="auto">
            <a:xfrm>
              <a:off x="1591" y="2626"/>
              <a:ext cx="17" cy="17"/>
            </a:xfrm>
            <a:custGeom>
              <a:avLst/>
              <a:gdLst>
                <a:gd name="T0" fmla="*/ 11 w 17"/>
                <a:gd name="T1" fmla="*/ 0 h 17"/>
                <a:gd name="T2" fmla="*/ 16 w 17"/>
                <a:gd name="T3" fmla="*/ 11 h 17"/>
                <a:gd name="T4" fmla="*/ 5 w 17"/>
                <a:gd name="T5" fmla="*/ 16 h 17"/>
                <a:gd name="T6" fmla="*/ 0 w 17"/>
                <a:gd name="T7" fmla="*/ 4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1"/>
                  </a:lnTo>
                  <a:lnTo>
                    <a:pt x="5" y="16"/>
                  </a:lnTo>
                  <a:lnTo>
                    <a:pt x="0" y="4"/>
                  </a:lnTo>
                  <a:lnTo>
                    <a:pt x="11"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63" name="Freeform 296"/>
            <p:cNvSpPr>
              <a:spLocks/>
            </p:cNvSpPr>
            <p:nvPr/>
          </p:nvSpPr>
          <p:spPr bwMode="auto">
            <a:xfrm>
              <a:off x="1596" y="2637"/>
              <a:ext cx="17" cy="17"/>
            </a:xfrm>
            <a:custGeom>
              <a:avLst/>
              <a:gdLst>
                <a:gd name="T0" fmla="*/ 11 w 17"/>
                <a:gd name="T1" fmla="*/ 0 h 17"/>
                <a:gd name="T2" fmla="*/ 16 w 17"/>
                <a:gd name="T3" fmla="*/ 11 h 17"/>
                <a:gd name="T4" fmla="*/ 6 w 17"/>
                <a:gd name="T5" fmla="*/ 16 h 17"/>
                <a:gd name="T6" fmla="*/ 0 w 17"/>
                <a:gd name="T7" fmla="*/ 4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1"/>
                  </a:lnTo>
                  <a:lnTo>
                    <a:pt x="6" y="16"/>
                  </a:lnTo>
                  <a:lnTo>
                    <a:pt x="0" y="4"/>
                  </a:lnTo>
                  <a:lnTo>
                    <a:pt x="11"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64" name="Freeform 297"/>
            <p:cNvSpPr>
              <a:spLocks/>
            </p:cNvSpPr>
            <p:nvPr/>
          </p:nvSpPr>
          <p:spPr bwMode="auto">
            <a:xfrm>
              <a:off x="1602" y="2648"/>
              <a:ext cx="17" cy="17"/>
            </a:xfrm>
            <a:custGeom>
              <a:avLst/>
              <a:gdLst>
                <a:gd name="T0" fmla="*/ 10 w 17"/>
                <a:gd name="T1" fmla="*/ 0 h 17"/>
                <a:gd name="T2" fmla="*/ 16 w 17"/>
                <a:gd name="T3" fmla="*/ 11 h 17"/>
                <a:gd name="T4" fmla="*/ 6 w 17"/>
                <a:gd name="T5" fmla="*/ 16 h 17"/>
                <a:gd name="T6" fmla="*/ 0 w 17"/>
                <a:gd name="T7" fmla="*/ 5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11"/>
                  </a:lnTo>
                  <a:lnTo>
                    <a:pt x="6" y="16"/>
                  </a:lnTo>
                  <a:lnTo>
                    <a:pt x="0" y="5"/>
                  </a:lnTo>
                  <a:lnTo>
                    <a:pt x="10"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65" name="Freeform 298"/>
            <p:cNvSpPr>
              <a:spLocks/>
            </p:cNvSpPr>
            <p:nvPr/>
          </p:nvSpPr>
          <p:spPr bwMode="auto">
            <a:xfrm>
              <a:off x="1608" y="2659"/>
              <a:ext cx="17" cy="18"/>
            </a:xfrm>
            <a:custGeom>
              <a:avLst/>
              <a:gdLst>
                <a:gd name="T0" fmla="*/ 10 w 17"/>
                <a:gd name="T1" fmla="*/ 0 h 18"/>
                <a:gd name="T2" fmla="*/ 16 w 17"/>
                <a:gd name="T3" fmla="*/ 11 h 18"/>
                <a:gd name="T4" fmla="*/ 7 w 17"/>
                <a:gd name="T5" fmla="*/ 17 h 18"/>
                <a:gd name="T6" fmla="*/ 0 w 17"/>
                <a:gd name="T7" fmla="*/ 5 h 18"/>
                <a:gd name="T8" fmla="*/ 10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0" y="0"/>
                  </a:moveTo>
                  <a:lnTo>
                    <a:pt x="16" y="11"/>
                  </a:lnTo>
                  <a:lnTo>
                    <a:pt x="7" y="17"/>
                  </a:lnTo>
                  <a:lnTo>
                    <a:pt x="0" y="5"/>
                  </a:lnTo>
                  <a:lnTo>
                    <a:pt x="10"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66" name="Freeform 299"/>
            <p:cNvSpPr>
              <a:spLocks/>
            </p:cNvSpPr>
            <p:nvPr/>
          </p:nvSpPr>
          <p:spPr bwMode="auto">
            <a:xfrm>
              <a:off x="1615" y="2670"/>
              <a:ext cx="17" cy="18"/>
            </a:xfrm>
            <a:custGeom>
              <a:avLst/>
              <a:gdLst>
                <a:gd name="T0" fmla="*/ 9 w 17"/>
                <a:gd name="T1" fmla="*/ 0 h 18"/>
                <a:gd name="T2" fmla="*/ 16 w 17"/>
                <a:gd name="T3" fmla="*/ 10 h 18"/>
                <a:gd name="T4" fmla="*/ 6 w 17"/>
                <a:gd name="T5" fmla="*/ 17 h 18"/>
                <a:gd name="T6" fmla="*/ 0 w 17"/>
                <a:gd name="T7" fmla="*/ 6 h 18"/>
                <a:gd name="T8" fmla="*/ 9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9" y="0"/>
                  </a:moveTo>
                  <a:lnTo>
                    <a:pt x="16" y="10"/>
                  </a:lnTo>
                  <a:lnTo>
                    <a:pt x="6" y="17"/>
                  </a:lnTo>
                  <a:lnTo>
                    <a:pt x="0" y="6"/>
                  </a:lnTo>
                  <a:lnTo>
                    <a:pt x="9"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67" name="Freeform 300"/>
            <p:cNvSpPr>
              <a:spLocks/>
            </p:cNvSpPr>
            <p:nvPr/>
          </p:nvSpPr>
          <p:spPr bwMode="auto">
            <a:xfrm>
              <a:off x="1621" y="2680"/>
              <a:ext cx="18" cy="18"/>
            </a:xfrm>
            <a:custGeom>
              <a:avLst/>
              <a:gdLst>
                <a:gd name="T0" fmla="*/ 10 w 18"/>
                <a:gd name="T1" fmla="*/ 0 h 18"/>
                <a:gd name="T2" fmla="*/ 17 w 18"/>
                <a:gd name="T3" fmla="*/ 11 h 18"/>
                <a:gd name="T4" fmla="*/ 7 w 18"/>
                <a:gd name="T5" fmla="*/ 17 h 18"/>
                <a:gd name="T6" fmla="*/ 0 w 18"/>
                <a:gd name="T7" fmla="*/ 7 h 18"/>
                <a:gd name="T8" fmla="*/ 10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0" y="0"/>
                  </a:moveTo>
                  <a:lnTo>
                    <a:pt x="17" y="11"/>
                  </a:lnTo>
                  <a:lnTo>
                    <a:pt x="7" y="17"/>
                  </a:lnTo>
                  <a:lnTo>
                    <a:pt x="0" y="7"/>
                  </a:lnTo>
                  <a:lnTo>
                    <a:pt x="10"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68" name="Freeform 301"/>
            <p:cNvSpPr>
              <a:spLocks/>
            </p:cNvSpPr>
            <p:nvPr/>
          </p:nvSpPr>
          <p:spPr bwMode="auto">
            <a:xfrm>
              <a:off x="1628" y="2691"/>
              <a:ext cx="18" cy="17"/>
            </a:xfrm>
            <a:custGeom>
              <a:avLst/>
              <a:gdLst>
                <a:gd name="T0" fmla="*/ 10 w 18"/>
                <a:gd name="T1" fmla="*/ 0 h 17"/>
                <a:gd name="T2" fmla="*/ 17 w 18"/>
                <a:gd name="T3" fmla="*/ 8 h 17"/>
                <a:gd name="T4" fmla="*/ 8 w 18"/>
                <a:gd name="T5" fmla="*/ 16 h 17"/>
                <a:gd name="T6" fmla="*/ 0 w 18"/>
                <a:gd name="T7" fmla="*/ 6 h 17"/>
                <a:gd name="T8" fmla="*/ 1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0" y="0"/>
                  </a:moveTo>
                  <a:lnTo>
                    <a:pt x="17" y="8"/>
                  </a:lnTo>
                  <a:lnTo>
                    <a:pt x="8" y="16"/>
                  </a:lnTo>
                  <a:lnTo>
                    <a:pt x="0" y="6"/>
                  </a:lnTo>
                  <a:lnTo>
                    <a:pt x="10"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69" name="Freeform 302"/>
            <p:cNvSpPr>
              <a:spLocks/>
            </p:cNvSpPr>
            <p:nvPr/>
          </p:nvSpPr>
          <p:spPr bwMode="auto">
            <a:xfrm>
              <a:off x="1636" y="2699"/>
              <a:ext cx="17" cy="17"/>
            </a:xfrm>
            <a:custGeom>
              <a:avLst/>
              <a:gdLst>
                <a:gd name="T0" fmla="*/ 9 w 17"/>
                <a:gd name="T1" fmla="*/ 0 h 17"/>
                <a:gd name="T2" fmla="*/ 16 w 17"/>
                <a:gd name="T3" fmla="*/ 8 h 17"/>
                <a:gd name="T4" fmla="*/ 8 w 17"/>
                <a:gd name="T5" fmla="*/ 16 h 17"/>
                <a:gd name="T6" fmla="*/ 0 w 17"/>
                <a:gd name="T7" fmla="*/ 8 h 17"/>
                <a:gd name="T8" fmla="*/ 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8"/>
                  </a:lnTo>
                  <a:lnTo>
                    <a:pt x="8" y="16"/>
                  </a:lnTo>
                  <a:lnTo>
                    <a:pt x="0" y="8"/>
                  </a:lnTo>
                  <a:lnTo>
                    <a:pt x="9"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70" name="Freeform 303"/>
            <p:cNvSpPr>
              <a:spLocks/>
            </p:cNvSpPr>
            <p:nvPr/>
          </p:nvSpPr>
          <p:spPr bwMode="auto">
            <a:xfrm>
              <a:off x="1644" y="2707"/>
              <a:ext cx="17" cy="17"/>
            </a:xfrm>
            <a:custGeom>
              <a:avLst/>
              <a:gdLst>
                <a:gd name="T0" fmla="*/ 8 w 17"/>
                <a:gd name="T1" fmla="*/ 0 h 17"/>
                <a:gd name="T2" fmla="*/ 16 w 17"/>
                <a:gd name="T3" fmla="*/ 8 h 17"/>
                <a:gd name="T4" fmla="*/ 8 w 17"/>
                <a:gd name="T5" fmla="*/ 16 h 17"/>
                <a:gd name="T6" fmla="*/ 0 w 17"/>
                <a:gd name="T7" fmla="*/ 8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8"/>
                  </a:lnTo>
                  <a:lnTo>
                    <a:pt x="8" y="16"/>
                  </a:lnTo>
                  <a:lnTo>
                    <a:pt x="0" y="8"/>
                  </a:lnTo>
                  <a:lnTo>
                    <a:pt x="8"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71" name="Freeform 304"/>
            <p:cNvSpPr>
              <a:spLocks/>
            </p:cNvSpPr>
            <p:nvPr/>
          </p:nvSpPr>
          <p:spPr bwMode="auto">
            <a:xfrm>
              <a:off x="1652" y="2715"/>
              <a:ext cx="17" cy="17"/>
            </a:xfrm>
            <a:custGeom>
              <a:avLst/>
              <a:gdLst>
                <a:gd name="T0" fmla="*/ 7 w 17"/>
                <a:gd name="T1" fmla="*/ 0 h 17"/>
                <a:gd name="T2" fmla="*/ 16 w 17"/>
                <a:gd name="T3" fmla="*/ 8 h 17"/>
                <a:gd name="T4" fmla="*/ 7 w 17"/>
                <a:gd name="T5" fmla="*/ 16 h 17"/>
                <a:gd name="T6" fmla="*/ 0 w 17"/>
                <a:gd name="T7" fmla="*/ 8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0"/>
                  </a:moveTo>
                  <a:lnTo>
                    <a:pt x="16" y="8"/>
                  </a:lnTo>
                  <a:lnTo>
                    <a:pt x="7" y="16"/>
                  </a:lnTo>
                  <a:lnTo>
                    <a:pt x="0" y="8"/>
                  </a:lnTo>
                  <a:lnTo>
                    <a:pt x="7"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72" name="Freeform 305"/>
            <p:cNvSpPr>
              <a:spLocks/>
            </p:cNvSpPr>
            <p:nvPr/>
          </p:nvSpPr>
          <p:spPr bwMode="auto">
            <a:xfrm>
              <a:off x="1659" y="2723"/>
              <a:ext cx="17" cy="17"/>
            </a:xfrm>
            <a:custGeom>
              <a:avLst/>
              <a:gdLst>
                <a:gd name="T0" fmla="*/ 8 w 17"/>
                <a:gd name="T1" fmla="*/ 0 h 17"/>
                <a:gd name="T2" fmla="*/ 16 w 17"/>
                <a:gd name="T3" fmla="*/ 5 h 17"/>
                <a:gd name="T4" fmla="*/ 9 w 17"/>
                <a:gd name="T5" fmla="*/ 16 h 17"/>
                <a:gd name="T6" fmla="*/ 0 w 17"/>
                <a:gd name="T7" fmla="*/ 8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5"/>
                  </a:lnTo>
                  <a:lnTo>
                    <a:pt x="9" y="16"/>
                  </a:lnTo>
                  <a:lnTo>
                    <a:pt x="0" y="8"/>
                  </a:lnTo>
                  <a:lnTo>
                    <a:pt x="8"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73" name="Freeform 306"/>
            <p:cNvSpPr>
              <a:spLocks/>
            </p:cNvSpPr>
            <p:nvPr/>
          </p:nvSpPr>
          <p:spPr bwMode="auto">
            <a:xfrm>
              <a:off x="1668" y="2728"/>
              <a:ext cx="17" cy="17"/>
            </a:xfrm>
            <a:custGeom>
              <a:avLst/>
              <a:gdLst>
                <a:gd name="T0" fmla="*/ 7 w 17"/>
                <a:gd name="T1" fmla="*/ 0 h 17"/>
                <a:gd name="T2" fmla="*/ 16 w 17"/>
                <a:gd name="T3" fmla="*/ 7 h 17"/>
                <a:gd name="T4" fmla="*/ 8 w 17"/>
                <a:gd name="T5" fmla="*/ 16 h 17"/>
                <a:gd name="T6" fmla="*/ 0 w 17"/>
                <a:gd name="T7" fmla="*/ 10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0"/>
                  </a:moveTo>
                  <a:lnTo>
                    <a:pt x="16" y="7"/>
                  </a:lnTo>
                  <a:lnTo>
                    <a:pt x="8" y="16"/>
                  </a:lnTo>
                  <a:lnTo>
                    <a:pt x="0" y="10"/>
                  </a:lnTo>
                  <a:lnTo>
                    <a:pt x="7"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74" name="Freeform 307"/>
            <p:cNvSpPr>
              <a:spLocks/>
            </p:cNvSpPr>
            <p:nvPr/>
          </p:nvSpPr>
          <p:spPr bwMode="auto">
            <a:xfrm>
              <a:off x="1676" y="2735"/>
              <a:ext cx="17" cy="17"/>
            </a:xfrm>
            <a:custGeom>
              <a:avLst/>
              <a:gdLst>
                <a:gd name="T0" fmla="*/ 8 w 17"/>
                <a:gd name="T1" fmla="*/ 0 h 17"/>
                <a:gd name="T2" fmla="*/ 16 w 17"/>
                <a:gd name="T3" fmla="*/ 4 h 17"/>
                <a:gd name="T4" fmla="*/ 9 w 17"/>
                <a:gd name="T5" fmla="*/ 16 h 17"/>
                <a:gd name="T6" fmla="*/ 0 w 17"/>
                <a:gd name="T7" fmla="*/ 9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4"/>
                  </a:lnTo>
                  <a:lnTo>
                    <a:pt x="9" y="16"/>
                  </a:lnTo>
                  <a:lnTo>
                    <a:pt x="0" y="9"/>
                  </a:lnTo>
                  <a:lnTo>
                    <a:pt x="8"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75" name="Freeform 308"/>
            <p:cNvSpPr>
              <a:spLocks/>
            </p:cNvSpPr>
            <p:nvPr/>
          </p:nvSpPr>
          <p:spPr bwMode="auto">
            <a:xfrm>
              <a:off x="1684" y="2739"/>
              <a:ext cx="17" cy="17"/>
            </a:xfrm>
            <a:custGeom>
              <a:avLst/>
              <a:gdLst>
                <a:gd name="T0" fmla="*/ 7 w 17"/>
                <a:gd name="T1" fmla="*/ 0 h 17"/>
                <a:gd name="T2" fmla="*/ 16 w 17"/>
                <a:gd name="T3" fmla="*/ 4 h 17"/>
                <a:gd name="T4" fmla="*/ 8 w 17"/>
                <a:gd name="T5" fmla="*/ 16 h 17"/>
                <a:gd name="T6" fmla="*/ 0 w 17"/>
                <a:gd name="T7" fmla="*/ 11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0"/>
                  </a:moveTo>
                  <a:lnTo>
                    <a:pt x="16" y="4"/>
                  </a:lnTo>
                  <a:lnTo>
                    <a:pt x="8" y="16"/>
                  </a:lnTo>
                  <a:lnTo>
                    <a:pt x="0" y="11"/>
                  </a:lnTo>
                  <a:lnTo>
                    <a:pt x="7"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76" name="Freeform 309"/>
            <p:cNvSpPr>
              <a:spLocks/>
            </p:cNvSpPr>
            <p:nvPr/>
          </p:nvSpPr>
          <p:spPr bwMode="auto">
            <a:xfrm>
              <a:off x="1691" y="2743"/>
              <a:ext cx="17" cy="17"/>
            </a:xfrm>
            <a:custGeom>
              <a:avLst/>
              <a:gdLst>
                <a:gd name="T0" fmla="*/ 8 w 17"/>
                <a:gd name="T1" fmla="*/ 0 h 17"/>
                <a:gd name="T2" fmla="*/ 16 w 17"/>
                <a:gd name="T3" fmla="*/ 3 h 17"/>
                <a:gd name="T4" fmla="*/ 10 w 17"/>
                <a:gd name="T5" fmla="*/ 16 h 17"/>
                <a:gd name="T6" fmla="*/ 0 w 17"/>
                <a:gd name="T7" fmla="*/ 12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3"/>
                  </a:lnTo>
                  <a:lnTo>
                    <a:pt x="10" y="16"/>
                  </a:lnTo>
                  <a:lnTo>
                    <a:pt x="0" y="12"/>
                  </a:lnTo>
                  <a:lnTo>
                    <a:pt x="8"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77" name="Freeform 310"/>
            <p:cNvSpPr>
              <a:spLocks/>
            </p:cNvSpPr>
            <p:nvPr/>
          </p:nvSpPr>
          <p:spPr bwMode="auto">
            <a:xfrm>
              <a:off x="1699" y="2746"/>
              <a:ext cx="17" cy="17"/>
            </a:xfrm>
            <a:custGeom>
              <a:avLst/>
              <a:gdLst>
                <a:gd name="T0" fmla="*/ 5 w 17"/>
                <a:gd name="T1" fmla="*/ 0 h 17"/>
                <a:gd name="T2" fmla="*/ 16 w 17"/>
                <a:gd name="T3" fmla="*/ 3 h 17"/>
                <a:gd name="T4" fmla="*/ 11 w 17"/>
                <a:gd name="T5" fmla="*/ 16 h 17"/>
                <a:gd name="T6" fmla="*/ 0 w 17"/>
                <a:gd name="T7" fmla="*/ 12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3"/>
                  </a:lnTo>
                  <a:lnTo>
                    <a:pt x="11" y="16"/>
                  </a:lnTo>
                  <a:lnTo>
                    <a:pt x="0" y="12"/>
                  </a:lnTo>
                  <a:lnTo>
                    <a:pt x="5"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78" name="Freeform 311"/>
            <p:cNvSpPr>
              <a:spLocks/>
            </p:cNvSpPr>
            <p:nvPr/>
          </p:nvSpPr>
          <p:spPr bwMode="auto">
            <a:xfrm>
              <a:off x="1707" y="2749"/>
              <a:ext cx="17" cy="17"/>
            </a:xfrm>
            <a:custGeom>
              <a:avLst/>
              <a:gdLst>
                <a:gd name="T0" fmla="*/ 4 w 17"/>
                <a:gd name="T1" fmla="*/ 0 h 17"/>
                <a:gd name="T2" fmla="*/ 16 w 17"/>
                <a:gd name="T3" fmla="*/ 2 h 17"/>
                <a:gd name="T4" fmla="*/ 11 w 17"/>
                <a:gd name="T5" fmla="*/ 16 h 17"/>
                <a:gd name="T6" fmla="*/ 0 w 17"/>
                <a:gd name="T7" fmla="*/ 12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2"/>
                  </a:lnTo>
                  <a:lnTo>
                    <a:pt x="11" y="16"/>
                  </a:lnTo>
                  <a:lnTo>
                    <a:pt x="0" y="12"/>
                  </a:lnTo>
                  <a:lnTo>
                    <a:pt x="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79" name="Freeform 312"/>
            <p:cNvSpPr>
              <a:spLocks/>
            </p:cNvSpPr>
            <p:nvPr/>
          </p:nvSpPr>
          <p:spPr bwMode="auto">
            <a:xfrm>
              <a:off x="1714" y="2751"/>
              <a:ext cx="17" cy="17"/>
            </a:xfrm>
            <a:custGeom>
              <a:avLst/>
              <a:gdLst>
                <a:gd name="T0" fmla="*/ 5 w 17"/>
                <a:gd name="T1" fmla="*/ 0 h 17"/>
                <a:gd name="T2" fmla="*/ 16 w 17"/>
                <a:gd name="T3" fmla="*/ 1 h 17"/>
                <a:gd name="T4" fmla="*/ 10 w 17"/>
                <a:gd name="T5" fmla="*/ 16 h 17"/>
                <a:gd name="T6" fmla="*/ 0 w 17"/>
                <a:gd name="T7" fmla="*/ 13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1"/>
                  </a:lnTo>
                  <a:lnTo>
                    <a:pt x="10" y="16"/>
                  </a:lnTo>
                  <a:lnTo>
                    <a:pt x="0" y="13"/>
                  </a:lnTo>
                  <a:lnTo>
                    <a:pt x="5"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80" name="Freeform 313"/>
            <p:cNvSpPr>
              <a:spLocks/>
            </p:cNvSpPr>
            <p:nvPr/>
          </p:nvSpPr>
          <p:spPr bwMode="auto">
            <a:xfrm>
              <a:off x="1720" y="2752"/>
              <a:ext cx="17" cy="17"/>
            </a:xfrm>
            <a:custGeom>
              <a:avLst/>
              <a:gdLst>
                <a:gd name="T0" fmla="*/ 5 w 17"/>
                <a:gd name="T1" fmla="*/ 0 h 17"/>
                <a:gd name="T2" fmla="*/ 16 w 17"/>
                <a:gd name="T3" fmla="*/ 1 h 17"/>
                <a:gd name="T4" fmla="*/ 12 w 17"/>
                <a:gd name="T5" fmla="*/ 16 h 17"/>
                <a:gd name="T6" fmla="*/ 0 w 17"/>
                <a:gd name="T7" fmla="*/ 14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1"/>
                  </a:lnTo>
                  <a:lnTo>
                    <a:pt x="12" y="16"/>
                  </a:lnTo>
                  <a:lnTo>
                    <a:pt x="0" y="14"/>
                  </a:lnTo>
                  <a:lnTo>
                    <a:pt x="5"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81" name="Freeform 314"/>
            <p:cNvSpPr>
              <a:spLocks/>
            </p:cNvSpPr>
            <p:nvPr/>
          </p:nvSpPr>
          <p:spPr bwMode="auto">
            <a:xfrm>
              <a:off x="1727" y="2753"/>
              <a:ext cx="17" cy="17"/>
            </a:xfrm>
            <a:custGeom>
              <a:avLst/>
              <a:gdLst>
                <a:gd name="T0" fmla="*/ 4 w 17"/>
                <a:gd name="T1" fmla="*/ 0 h 17"/>
                <a:gd name="T2" fmla="*/ 16 w 17"/>
                <a:gd name="T3" fmla="*/ 2 h 17"/>
                <a:gd name="T4" fmla="*/ 16 w 17"/>
                <a:gd name="T5" fmla="*/ 16 h 17"/>
                <a:gd name="T6" fmla="*/ 0 w 17"/>
                <a:gd name="T7" fmla="*/ 14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2"/>
                  </a:lnTo>
                  <a:lnTo>
                    <a:pt x="16" y="16"/>
                  </a:lnTo>
                  <a:lnTo>
                    <a:pt x="0" y="14"/>
                  </a:lnTo>
                  <a:lnTo>
                    <a:pt x="4"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82" name="Freeform 315"/>
            <p:cNvSpPr>
              <a:spLocks/>
            </p:cNvSpPr>
            <p:nvPr/>
          </p:nvSpPr>
          <p:spPr bwMode="auto">
            <a:xfrm>
              <a:off x="1735" y="2755"/>
              <a:ext cx="17" cy="17"/>
            </a:xfrm>
            <a:custGeom>
              <a:avLst/>
              <a:gdLst>
                <a:gd name="T0" fmla="*/ 0 w 17"/>
                <a:gd name="T1" fmla="*/ 0 h 17"/>
                <a:gd name="T2" fmla="*/ 16 w 17"/>
                <a:gd name="T3" fmla="*/ 0 h 17"/>
                <a:gd name="T4" fmla="*/ 13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3" y="16"/>
                  </a:lnTo>
                  <a:lnTo>
                    <a:pt x="0" y="16"/>
                  </a:lnTo>
                  <a:lnTo>
                    <a:pt x="0"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83" name="Freeform 316"/>
            <p:cNvSpPr>
              <a:spLocks/>
            </p:cNvSpPr>
            <p:nvPr/>
          </p:nvSpPr>
          <p:spPr bwMode="auto">
            <a:xfrm>
              <a:off x="1741" y="2755"/>
              <a:ext cx="17" cy="17"/>
            </a:xfrm>
            <a:custGeom>
              <a:avLst/>
              <a:gdLst>
                <a:gd name="T0" fmla="*/ 2 w 17"/>
                <a:gd name="T1" fmla="*/ 0 h 17"/>
                <a:gd name="T2" fmla="*/ 16 w 17"/>
                <a:gd name="T3" fmla="*/ 0 h 17"/>
                <a:gd name="T4" fmla="*/ 16 w 17"/>
                <a:gd name="T5" fmla="*/ 16 h 17"/>
                <a:gd name="T6" fmla="*/ 0 w 17"/>
                <a:gd name="T7" fmla="*/ 16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0"/>
                  </a:lnTo>
                  <a:lnTo>
                    <a:pt x="16" y="16"/>
                  </a:lnTo>
                  <a:lnTo>
                    <a:pt x="0" y="16"/>
                  </a:lnTo>
                  <a:lnTo>
                    <a:pt x="2"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84" name="Freeform 317"/>
            <p:cNvSpPr>
              <a:spLocks/>
            </p:cNvSpPr>
            <p:nvPr/>
          </p:nvSpPr>
          <p:spPr bwMode="auto">
            <a:xfrm>
              <a:off x="1747" y="2755"/>
              <a:ext cx="17" cy="17"/>
            </a:xfrm>
            <a:custGeom>
              <a:avLst/>
              <a:gdLst>
                <a:gd name="T0" fmla="*/ 0 w 17"/>
                <a:gd name="T1" fmla="*/ 0 h 17"/>
                <a:gd name="T2" fmla="*/ 14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4" y="0"/>
                  </a:lnTo>
                  <a:lnTo>
                    <a:pt x="16" y="16"/>
                  </a:lnTo>
                  <a:lnTo>
                    <a:pt x="0" y="16"/>
                  </a:lnTo>
                  <a:lnTo>
                    <a:pt x="0" y="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85" name="Freeform 318"/>
            <p:cNvSpPr>
              <a:spLocks/>
            </p:cNvSpPr>
            <p:nvPr/>
          </p:nvSpPr>
          <p:spPr bwMode="auto">
            <a:xfrm>
              <a:off x="1754" y="2753"/>
              <a:ext cx="17" cy="17"/>
            </a:xfrm>
            <a:custGeom>
              <a:avLst/>
              <a:gdLst>
                <a:gd name="T0" fmla="*/ 0 w 17"/>
                <a:gd name="T1" fmla="*/ 2 h 17"/>
                <a:gd name="T2" fmla="*/ 11 w 17"/>
                <a:gd name="T3" fmla="*/ 0 h 17"/>
                <a:gd name="T4" fmla="*/ 16 w 17"/>
                <a:gd name="T5" fmla="*/ 14 h 17"/>
                <a:gd name="T6" fmla="*/ 2 w 17"/>
                <a:gd name="T7" fmla="*/ 1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1" y="0"/>
                  </a:lnTo>
                  <a:lnTo>
                    <a:pt x="16" y="14"/>
                  </a:lnTo>
                  <a:lnTo>
                    <a:pt x="2" y="16"/>
                  </a:lnTo>
                  <a:lnTo>
                    <a:pt x="0" y="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86" name="Freeform 319"/>
            <p:cNvSpPr>
              <a:spLocks/>
            </p:cNvSpPr>
            <p:nvPr/>
          </p:nvSpPr>
          <p:spPr bwMode="auto">
            <a:xfrm>
              <a:off x="1759" y="2752"/>
              <a:ext cx="17" cy="17"/>
            </a:xfrm>
            <a:custGeom>
              <a:avLst/>
              <a:gdLst>
                <a:gd name="T0" fmla="*/ 0 w 17"/>
                <a:gd name="T1" fmla="*/ 1 h 17"/>
                <a:gd name="T2" fmla="*/ 11 w 17"/>
                <a:gd name="T3" fmla="*/ 0 h 17"/>
                <a:gd name="T4" fmla="*/ 16 w 17"/>
                <a:gd name="T5" fmla="*/ 13 h 17"/>
                <a:gd name="T6" fmla="*/ 3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1" y="0"/>
                  </a:lnTo>
                  <a:lnTo>
                    <a:pt x="16" y="13"/>
                  </a:lnTo>
                  <a:lnTo>
                    <a:pt x="3" y="16"/>
                  </a:lnTo>
                  <a:lnTo>
                    <a:pt x="0" y="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87" name="Freeform 320"/>
            <p:cNvSpPr>
              <a:spLocks/>
            </p:cNvSpPr>
            <p:nvPr/>
          </p:nvSpPr>
          <p:spPr bwMode="auto">
            <a:xfrm>
              <a:off x="1766" y="2750"/>
              <a:ext cx="17" cy="17"/>
            </a:xfrm>
            <a:custGeom>
              <a:avLst/>
              <a:gdLst>
                <a:gd name="T0" fmla="*/ 0 w 17"/>
                <a:gd name="T1" fmla="*/ 2 h 17"/>
                <a:gd name="T2" fmla="*/ 9 w 17"/>
                <a:gd name="T3" fmla="*/ 0 h 17"/>
                <a:gd name="T4" fmla="*/ 16 w 17"/>
                <a:gd name="T5" fmla="*/ 13 h 17"/>
                <a:gd name="T6" fmla="*/ 4 w 17"/>
                <a:gd name="T7" fmla="*/ 1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9" y="0"/>
                  </a:lnTo>
                  <a:lnTo>
                    <a:pt x="16" y="13"/>
                  </a:lnTo>
                  <a:lnTo>
                    <a:pt x="4" y="16"/>
                  </a:lnTo>
                  <a:lnTo>
                    <a:pt x="0" y="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88" name="Freeform 321"/>
            <p:cNvSpPr>
              <a:spLocks/>
            </p:cNvSpPr>
            <p:nvPr/>
          </p:nvSpPr>
          <p:spPr bwMode="auto">
            <a:xfrm>
              <a:off x="1772" y="2748"/>
              <a:ext cx="17" cy="17"/>
            </a:xfrm>
            <a:custGeom>
              <a:avLst/>
              <a:gdLst>
                <a:gd name="T0" fmla="*/ 0 w 17"/>
                <a:gd name="T1" fmla="*/ 2 h 17"/>
                <a:gd name="T2" fmla="*/ 10 w 17"/>
                <a:gd name="T3" fmla="*/ 0 h 17"/>
                <a:gd name="T4" fmla="*/ 16 w 17"/>
                <a:gd name="T5" fmla="*/ 13 h 17"/>
                <a:gd name="T6" fmla="*/ 5 w 17"/>
                <a:gd name="T7" fmla="*/ 1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0" y="0"/>
                  </a:lnTo>
                  <a:lnTo>
                    <a:pt x="16" y="13"/>
                  </a:lnTo>
                  <a:lnTo>
                    <a:pt x="5" y="16"/>
                  </a:lnTo>
                  <a:lnTo>
                    <a:pt x="0" y="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89" name="Freeform 322"/>
            <p:cNvSpPr>
              <a:spLocks/>
            </p:cNvSpPr>
            <p:nvPr/>
          </p:nvSpPr>
          <p:spPr bwMode="auto">
            <a:xfrm>
              <a:off x="1779" y="2745"/>
              <a:ext cx="17" cy="17"/>
            </a:xfrm>
            <a:custGeom>
              <a:avLst/>
              <a:gdLst>
                <a:gd name="T0" fmla="*/ 0 w 17"/>
                <a:gd name="T1" fmla="*/ 3 h 17"/>
                <a:gd name="T2" fmla="*/ 9 w 17"/>
                <a:gd name="T3" fmla="*/ 0 h 17"/>
                <a:gd name="T4" fmla="*/ 16 w 17"/>
                <a:gd name="T5" fmla="*/ 11 h 17"/>
                <a:gd name="T6" fmla="*/ 5 w 17"/>
                <a:gd name="T7" fmla="*/ 16 h 17"/>
                <a:gd name="T8" fmla="*/ 0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9" y="0"/>
                  </a:lnTo>
                  <a:lnTo>
                    <a:pt x="16" y="11"/>
                  </a:lnTo>
                  <a:lnTo>
                    <a:pt x="5" y="16"/>
                  </a:lnTo>
                  <a:lnTo>
                    <a:pt x="0" y="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90" name="Freeform 323"/>
            <p:cNvSpPr>
              <a:spLocks/>
            </p:cNvSpPr>
            <p:nvPr/>
          </p:nvSpPr>
          <p:spPr bwMode="auto">
            <a:xfrm>
              <a:off x="1786" y="2741"/>
              <a:ext cx="17" cy="17"/>
            </a:xfrm>
            <a:custGeom>
              <a:avLst/>
              <a:gdLst>
                <a:gd name="T0" fmla="*/ 0 w 17"/>
                <a:gd name="T1" fmla="*/ 4 h 17"/>
                <a:gd name="T2" fmla="*/ 8 w 17"/>
                <a:gd name="T3" fmla="*/ 0 h 17"/>
                <a:gd name="T4" fmla="*/ 16 w 17"/>
                <a:gd name="T5" fmla="*/ 11 h 17"/>
                <a:gd name="T6" fmla="*/ 6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8" y="0"/>
                  </a:lnTo>
                  <a:lnTo>
                    <a:pt x="16" y="11"/>
                  </a:lnTo>
                  <a:lnTo>
                    <a:pt x="6" y="16"/>
                  </a:lnTo>
                  <a:lnTo>
                    <a:pt x="0" y="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91" name="Freeform 324"/>
            <p:cNvSpPr>
              <a:spLocks/>
            </p:cNvSpPr>
            <p:nvPr/>
          </p:nvSpPr>
          <p:spPr bwMode="auto">
            <a:xfrm>
              <a:off x="1793" y="2737"/>
              <a:ext cx="17" cy="17"/>
            </a:xfrm>
            <a:custGeom>
              <a:avLst/>
              <a:gdLst>
                <a:gd name="T0" fmla="*/ 0 w 17"/>
                <a:gd name="T1" fmla="*/ 4 h 17"/>
                <a:gd name="T2" fmla="*/ 9 w 17"/>
                <a:gd name="T3" fmla="*/ 0 h 17"/>
                <a:gd name="T4" fmla="*/ 16 w 17"/>
                <a:gd name="T5" fmla="*/ 11 h 17"/>
                <a:gd name="T6" fmla="*/ 6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9" y="0"/>
                  </a:lnTo>
                  <a:lnTo>
                    <a:pt x="16" y="11"/>
                  </a:lnTo>
                  <a:lnTo>
                    <a:pt x="6" y="16"/>
                  </a:lnTo>
                  <a:lnTo>
                    <a:pt x="0" y="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92" name="Freeform 325"/>
            <p:cNvSpPr>
              <a:spLocks/>
            </p:cNvSpPr>
            <p:nvPr/>
          </p:nvSpPr>
          <p:spPr bwMode="auto">
            <a:xfrm>
              <a:off x="1801" y="2731"/>
              <a:ext cx="17" cy="17"/>
            </a:xfrm>
            <a:custGeom>
              <a:avLst/>
              <a:gdLst>
                <a:gd name="T0" fmla="*/ 0 w 17"/>
                <a:gd name="T1" fmla="*/ 6 h 17"/>
                <a:gd name="T2" fmla="*/ 8 w 17"/>
                <a:gd name="T3" fmla="*/ 0 h 17"/>
                <a:gd name="T4" fmla="*/ 16 w 17"/>
                <a:gd name="T5" fmla="*/ 10 h 17"/>
                <a:gd name="T6" fmla="*/ 6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8" y="0"/>
                  </a:lnTo>
                  <a:lnTo>
                    <a:pt x="16" y="10"/>
                  </a:lnTo>
                  <a:lnTo>
                    <a:pt x="6" y="16"/>
                  </a:lnTo>
                  <a:lnTo>
                    <a:pt x="0" y="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93" name="Freeform 326"/>
            <p:cNvSpPr>
              <a:spLocks/>
            </p:cNvSpPr>
            <p:nvPr/>
          </p:nvSpPr>
          <p:spPr bwMode="auto">
            <a:xfrm>
              <a:off x="1808" y="2726"/>
              <a:ext cx="17" cy="17"/>
            </a:xfrm>
            <a:custGeom>
              <a:avLst/>
              <a:gdLst>
                <a:gd name="T0" fmla="*/ 0 w 17"/>
                <a:gd name="T1" fmla="*/ 5 h 17"/>
                <a:gd name="T2" fmla="*/ 9 w 17"/>
                <a:gd name="T3" fmla="*/ 0 h 17"/>
                <a:gd name="T4" fmla="*/ 16 w 17"/>
                <a:gd name="T5" fmla="*/ 9 h 17"/>
                <a:gd name="T6" fmla="*/ 7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9" y="0"/>
                  </a:lnTo>
                  <a:lnTo>
                    <a:pt x="16" y="9"/>
                  </a:lnTo>
                  <a:lnTo>
                    <a:pt x="7" y="16"/>
                  </a:lnTo>
                  <a:lnTo>
                    <a:pt x="0" y="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94" name="Freeform 327"/>
            <p:cNvSpPr>
              <a:spLocks/>
            </p:cNvSpPr>
            <p:nvPr/>
          </p:nvSpPr>
          <p:spPr bwMode="auto">
            <a:xfrm>
              <a:off x="1817" y="2719"/>
              <a:ext cx="17" cy="17"/>
            </a:xfrm>
            <a:custGeom>
              <a:avLst/>
              <a:gdLst>
                <a:gd name="T0" fmla="*/ 0 w 17"/>
                <a:gd name="T1" fmla="*/ 7 h 17"/>
                <a:gd name="T2" fmla="*/ 8 w 17"/>
                <a:gd name="T3" fmla="*/ 0 h 17"/>
                <a:gd name="T4" fmla="*/ 16 w 17"/>
                <a:gd name="T5" fmla="*/ 9 h 17"/>
                <a:gd name="T6" fmla="*/ 6 w 17"/>
                <a:gd name="T7" fmla="*/ 16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8" y="0"/>
                  </a:lnTo>
                  <a:lnTo>
                    <a:pt x="16" y="9"/>
                  </a:lnTo>
                  <a:lnTo>
                    <a:pt x="6" y="16"/>
                  </a:lnTo>
                  <a:lnTo>
                    <a:pt x="0" y="7"/>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95" name="Freeform 328"/>
            <p:cNvSpPr>
              <a:spLocks/>
            </p:cNvSpPr>
            <p:nvPr/>
          </p:nvSpPr>
          <p:spPr bwMode="auto">
            <a:xfrm>
              <a:off x="1825" y="2711"/>
              <a:ext cx="17" cy="18"/>
            </a:xfrm>
            <a:custGeom>
              <a:avLst/>
              <a:gdLst>
                <a:gd name="T0" fmla="*/ 0 w 17"/>
                <a:gd name="T1" fmla="*/ 8 h 18"/>
                <a:gd name="T2" fmla="*/ 8 w 17"/>
                <a:gd name="T3" fmla="*/ 0 h 18"/>
                <a:gd name="T4" fmla="*/ 16 w 17"/>
                <a:gd name="T5" fmla="*/ 9 h 18"/>
                <a:gd name="T6" fmla="*/ 7 w 17"/>
                <a:gd name="T7" fmla="*/ 17 h 18"/>
                <a:gd name="T8" fmla="*/ 0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8"/>
                  </a:moveTo>
                  <a:lnTo>
                    <a:pt x="8" y="0"/>
                  </a:lnTo>
                  <a:lnTo>
                    <a:pt x="16" y="9"/>
                  </a:lnTo>
                  <a:lnTo>
                    <a:pt x="7" y="17"/>
                  </a:lnTo>
                  <a:lnTo>
                    <a:pt x="0" y="8"/>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96" name="Freeform 329"/>
            <p:cNvSpPr>
              <a:spLocks/>
            </p:cNvSpPr>
            <p:nvPr/>
          </p:nvSpPr>
          <p:spPr bwMode="auto">
            <a:xfrm>
              <a:off x="1833" y="2704"/>
              <a:ext cx="17" cy="17"/>
            </a:xfrm>
            <a:custGeom>
              <a:avLst/>
              <a:gdLst>
                <a:gd name="T0" fmla="*/ 0 w 17"/>
                <a:gd name="T1" fmla="*/ 7 h 17"/>
                <a:gd name="T2" fmla="*/ 8 w 17"/>
                <a:gd name="T3" fmla="*/ 0 h 17"/>
                <a:gd name="T4" fmla="*/ 16 w 17"/>
                <a:gd name="T5" fmla="*/ 7 h 17"/>
                <a:gd name="T6" fmla="*/ 8 w 17"/>
                <a:gd name="T7" fmla="*/ 16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8" y="0"/>
                  </a:lnTo>
                  <a:lnTo>
                    <a:pt x="16" y="7"/>
                  </a:lnTo>
                  <a:lnTo>
                    <a:pt x="8" y="16"/>
                  </a:lnTo>
                  <a:lnTo>
                    <a:pt x="0" y="7"/>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97" name="Freeform 330"/>
            <p:cNvSpPr>
              <a:spLocks/>
            </p:cNvSpPr>
            <p:nvPr/>
          </p:nvSpPr>
          <p:spPr bwMode="auto">
            <a:xfrm>
              <a:off x="1841" y="2695"/>
              <a:ext cx="17" cy="17"/>
            </a:xfrm>
            <a:custGeom>
              <a:avLst/>
              <a:gdLst>
                <a:gd name="T0" fmla="*/ 0 w 17"/>
                <a:gd name="T1" fmla="*/ 9 h 17"/>
                <a:gd name="T2" fmla="*/ 7 w 17"/>
                <a:gd name="T3" fmla="*/ 0 h 17"/>
                <a:gd name="T4" fmla="*/ 16 w 17"/>
                <a:gd name="T5" fmla="*/ 8 h 17"/>
                <a:gd name="T6" fmla="*/ 8 w 17"/>
                <a:gd name="T7" fmla="*/ 16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7" y="0"/>
                  </a:lnTo>
                  <a:lnTo>
                    <a:pt x="16" y="8"/>
                  </a:lnTo>
                  <a:lnTo>
                    <a:pt x="8" y="16"/>
                  </a:lnTo>
                  <a:lnTo>
                    <a:pt x="0" y="9"/>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98" name="Freeform 331"/>
            <p:cNvSpPr>
              <a:spLocks/>
            </p:cNvSpPr>
            <p:nvPr/>
          </p:nvSpPr>
          <p:spPr bwMode="auto">
            <a:xfrm>
              <a:off x="1848" y="2687"/>
              <a:ext cx="18" cy="17"/>
            </a:xfrm>
            <a:custGeom>
              <a:avLst/>
              <a:gdLst>
                <a:gd name="T0" fmla="*/ 0 w 18"/>
                <a:gd name="T1" fmla="*/ 8 h 17"/>
                <a:gd name="T2" fmla="*/ 7 w 18"/>
                <a:gd name="T3" fmla="*/ 0 h 17"/>
                <a:gd name="T4" fmla="*/ 17 w 18"/>
                <a:gd name="T5" fmla="*/ 6 h 17"/>
                <a:gd name="T6" fmla="*/ 9 w 18"/>
                <a:gd name="T7" fmla="*/ 16 h 17"/>
                <a:gd name="T8" fmla="*/ 0 w 18"/>
                <a:gd name="T9" fmla="*/ 8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7" y="0"/>
                  </a:lnTo>
                  <a:lnTo>
                    <a:pt x="17" y="6"/>
                  </a:lnTo>
                  <a:lnTo>
                    <a:pt x="9" y="16"/>
                  </a:lnTo>
                  <a:lnTo>
                    <a:pt x="0" y="8"/>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599" name="Freeform 332"/>
            <p:cNvSpPr>
              <a:spLocks/>
            </p:cNvSpPr>
            <p:nvPr/>
          </p:nvSpPr>
          <p:spPr bwMode="auto">
            <a:xfrm>
              <a:off x="1855" y="2676"/>
              <a:ext cx="18" cy="18"/>
            </a:xfrm>
            <a:custGeom>
              <a:avLst/>
              <a:gdLst>
                <a:gd name="T0" fmla="*/ 0 w 18"/>
                <a:gd name="T1" fmla="*/ 11 h 18"/>
                <a:gd name="T2" fmla="*/ 8 w 18"/>
                <a:gd name="T3" fmla="*/ 0 h 18"/>
                <a:gd name="T4" fmla="*/ 17 w 18"/>
                <a:gd name="T5" fmla="*/ 7 h 18"/>
                <a:gd name="T6" fmla="*/ 10 w 18"/>
                <a:gd name="T7" fmla="*/ 17 h 18"/>
                <a:gd name="T8" fmla="*/ 0 w 18"/>
                <a:gd name="T9" fmla="*/ 11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11"/>
                  </a:moveTo>
                  <a:lnTo>
                    <a:pt x="8" y="0"/>
                  </a:lnTo>
                  <a:lnTo>
                    <a:pt x="17" y="7"/>
                  </a:lnTo>
                  <a:lnTo>
                    <a:pt x="10" y="17"/>
                  </a:lnTo>
                  <a:lnTo>
                    <a:pt x="0" y="1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00" name="Freeform 333"/>
            <p:cNvSpPr>
              <a:spLocks/>
            </p:cNvSpPr>
            <p:nvPr/>
          </p:nvSpPr>
          <p:spPr bwMode="auto">
            <a:xfrm>
              <a:off x="1863" y="2666"/>
              <a:ext cx="17" cy="18"/>
            </a:xfrm>
            <a:custGeom>
              <a:avLst/>
              <a:gdLst>
                <a:gd name="T0" fmla="*/ 0 w 17"/>
                <a:gd name="T1" fmla="*/ 10 h 18"/>
                <a:gd name="T2" fmla="*/ 6 w 17"/>
                <a:gd name="T3" fmla="*/ 0 h 18"/>
                <a:gd name="T4" fmla="*/ 16 w 17"/>
                <a:gd name="T5" fmla="*/ 5 h 18"/>
                <a:gd name="T6" fmla="*/ 9 w 17"/>
                <a:gd name="T7" fmla="*/ 17 h 18"/>
                <a:gd name="T8" fmla="*/ 0 w 17"/>
                <a:gd name="T9" fmla="*/ 1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0"/>
                  </a:moveTo>
                  <a:lnTo>
                    <a:pt x="6" y="0"/>
                  </a:lnTo>
                  <a:lnTo>
                    <a:pt x="16" y="5"/>
                  </a:lnTo>
                  <a:lnTo>
                    <a:pt x="9" y="17"/>
                  </a:lnTo>
                  <a:lnTo>
                    <a:pt x="0" y="1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01" name="Freeform 334"/>
            <p:cNvSpPr>
              <a:spLocks/>
            </p:cNvSpPr>
            <p:nvPr/>
          </p:nvSpPr>
          <p:spPr bwMode="auto">
            <a:xfrm>
              <a:off x="1869" y="2655"/>
              <a:ext cx="17" cy="17"/>
            </a:xfrm>
            <a:custGeom>
              <a:avLst/>
              <a:gdLst>
                <a:gd name="T0" fmla="*/ 0 w 17"/>
                <a:gd name="T1" fmla="*/ 11 h 17"/>
                <a:gd name="T2" fmla="*/ 6 w 17"/>
                <a:gd name="T3" fmla="*/ 0 h 17"/>
                <a:gd name="T4" fmla="*/ 16 w 17"/>
                <a:gd name="T5" fmla="*/ 5 h 17"/>
                <a:gd name="T6" fmla="*/ 10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6" y="0"/>
                  </a:lnTo>
                  <a:lnTo>
                    <a:pt x="16" y="5"/>
                  </a:lnTo>
                  <a:lnTo>
                    <a:pt x="10" y="16"/>
                  </a:lnTo>
                  <a:lnTo>
                    <a:pt x="0" y="1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02" name="Freeform 335"/>
            <p:cNvSpPr>
              <a:spLocks/>
            </p:cNvSpPr>
            <p:nvPr/>
          </p:nvSpPr>
          <p:spPr bwMode="auto">
            <a:xfrm>
              <a:off x="1875" y="2644"/>
              <a:ext cx="17" cy="17"/>
            </a:xfrm>
            <a:custGeom>
              <a:avLst/>
              <a:gdLst>
                <a:gd name="T0" fmla="*/ 0 w 17"/>
                <a:gd name="T1" fmla="*/ 11 h 17"/>
                <a:gd name="T2" fmla="*/ 5 w 17"/>
                <a:gd name="T3" fmla="*/ 0 h 17"/>
                <a:gd name="T4" fmla="*/ 16 w 17"/>
                <a:gd name="T5" fmla="*/ 5 h 17"/>
                <a:gd name="T6" fmla="*/ 10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5" y="0"/>
                  </a:lnTo>
                  <a:lnTo>
                    <a:pt x="16" y="5"/>
                  </a:lnTo>
                  <a:lnTo>
                    <a:pt x="10" y="16"/>
                  </a:lnTo>
                  <a:lnTo>
                    <a:pt x="0" y="1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03" name="Freeform 336"/>
            <p:cNvSpPr>
              <a:spLocks/>
            </p:cNvSpPr>
            <p:nvPr/>
          </p:nvSpPr>
          <p:spPr bwMode="auto">
            <a:xfrm>
              <a:off x="1880" y="2634"/>
              <a:ext cx="17" cy="17"/>
            </a:xfrm>
            <a:custGeom>
              <a:avLst/>
              <a:gdLst>
                <a:gd name="T0" fmla="*/ 0 w 17"/>
                <a:gd name="T1" fmla="*/ 10 h 17"/>
                <a:gd name="T2" fmla="*/ 5 w 17"/>
                <a:gd name="T3" fmla="*/ 0 h 17"/>
                <a:gd name="T4" fmla="*/ 16 w 17"/>
                <a:gd name="T5" fmla="*/ 4 h 17"/>
                <a:gd name="T6" fmla="*/ 10 w 17"/>
                <a:gd name="T7" fmla="*/ 16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5" y="0"/>
                  </a:lnTo>
                  <a:lnTo>
                    <a:pt x="16" y="4"/>
                  </a:lnTo>
                  <a:lnTo>
                    <a:pt x="10" y="16"/>
                  </a:lnTo>
                  <a:lnTo>
                    <a:pt x="0" y="1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04" name="Freeform 337"/>
            <p:cNvSpPr>
              <a:spLocks/>
            </p:cNvSpPr>
            <p:nvPr/>
          </p:nvSpPr>
          <p:spPr bwMode="auto">
            <a:xfrm>
              <a:off x="1885" y="2623"/>
              <a:ext cx="17" cy="17"/>
            </a:xfrm>
            <a:custGeom>
              <a:avLst/>
              <a:gdLst>
                <a:gd name="T0" fmla="*/ 0 w 17"/>
                <a:gd name="T1" fmla="*/ 11 h 17"/>
                <a:gd name="T2" fmla="*/ 4 w 17"/>
                <a:gd name="T3" fmla="*/ 0 h 17"/>
                <a:gd name="T4" fmla="*/ 16 w 17"/>
                <a:gd name="T5" fmla="*/ 4 h 17"/>
                <a:gd name="T6" fmla="*/ 11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4" y="0"/>
                  </a:lnTo>
                  <a:lnTo>
                    <a:pt x="16" y="4"/>
                  </a:lnTo>
                  <a:lnTo>
                    <a:pt x="11" y="16"/>
                  </a:lnTo>
                  <a:lnTo>
                    <a:pt x="0" y="1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05" name="Freeform 338"/>
            <p:cNvSpPr>
              <a:spLocks/>
            </p:cNvSpPr>
            <p:nvPr/>
          </p:nvSpPr>
          <p:spPr bwMode="auto">
            <a:xfrm>
              <a:off x="1889" y="2612"/>
              <a:ext cx="17" cy="17"/>
            </a:xfrm>
            <a:custGeom>
              <a:avLst/>
              <a:gdLst>
                <a:gd name="T0" fmla="*/ 0 w 17"/>
                <a:gd name="T1" fmla="*/ 11 h 17"/>
                <a:gd name="T2" fmla="*/ 4 w 17"/>
                <a:gd name="T3" fmla="*/ 0 h 17"/>
                <a:gd name="T4" fmla="*/ 16 w 17"/>
                <a:gd name="T5" fmla="*/ 4 h 17"/>
                <a:gd name="T6" fmla="*/ 11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4" y="0"/>
                  </a:lnTo>
                  <a:lnTo>
                    <a:pt x="16" y="4"/>
                  </a:lnTo>
                  <a:lnTo>
                    <a:pt x="11" y="16"/>
                  </a:lnTo>
                  <a:lnTo>
                    <a:pt x="0" y="1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06" name="Freeform 339"/>
            <p:cNvSpPr>
              <a:spLocks/>
            </p:cNvSpPr>
            <p:nvPr/>
          </p:nvSpPr>
          <p:spPr bwMode="auto">
            <a:xfrm>
              <a:off x="1893" y="2602"/>
              <a:ext cx="17" cy="17"/>
            </a:xfrm>
            <a:custGeom>
              <a:avLst/>
              <a:gdLst>
                <a:gd name="T0" fmla="*/ 0 w 17"/>
                <a:gd name="T1" fmla="*/ 11 h 17"/>
                <a:gd name="T2" fmla="*/ 3 w 17"/>
                <a:gd name="T3" fmla="*/ 0 h 17"/>
                <a:gd name="T4" fmla="*/ 16 w 17"/>
                <a:gd name="T5" fmla="*/ 4 h 17"/>
                <a:gd name="T6" fmla="*/ 11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3" y="0"/>
                  </a:lnTo>
                  <a:lnTo>
                    <a:pt x="16" y="4"/>
                  </a:lnTo>
                  <a:lnTo>
                    <a:pt x="11" y="16"/>
                  </a:lnTo>
                  <a:lnTo>
                    <a:pt x="0" y="1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07" name="Freeform 340"/>
            <p:cNvSpPr>
              <a:spLocks/>
            </p:cNvSpPr>
            <p:nvPr/>
          </p:nvSpPr>
          <p:spPr bwMode="auto">
            <a:xfrm>
              <a:off x="1896" y="2592"/>
              <a:ext cx="17" cy="17"/>
            </a:xfrm>
            <a:custGeom>
              <a:avLst/>
              <a:gdLst>
                <a:gd name="T0" fmla="*/ 0 w 17"/>
                <a:gd name="T1" fmla="*/ 11 h 17"/>
                <a:gd name="T2" fmla="*/ 4 w 17"/>
                <a:gd name="T3" fmla="*/ 0 h 17"/>
                <a:gd name="T4" fmla="*/ 16 w 17"/>
                <a:gd name="T5" fmla="*/ 3 h 17"/>
                <a:gd name="T6" fmla="*/ 13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4" y="0"/>
                  </a:lnTo>
                  <a:lnTo>
                    <a:pt x="16" y="3"/>
                  </a:lnTo>
                  <a:lnTo>
                    <a:pt x="13" y="16"/>
                  </a:lnTo>
                  <a:lnTo>
                    <a:pt x="0" y="1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08" name="Freeform 341"/>
            <p:cNvSpPr>
              <a:spLocks/>
            </p:cNvSpPr>
            <p:nvPr/>
          </p:nvSpPr>
          <p:spPr bwMode="auto">
            <a:xfrm>
              <a:off x="1900" y="2583"/>
              <a:ext cx="17" cy="17"/>
            </a:xfrm>
            <a:custGeom>
              <a:avLst/>
              <a:gdLst>
                <a:gd name="T0" fmla="*/ 0 w 17"/>
                <a:gd name="T1" fmla="*/ 12 h 17"/>
                <a:gd name="T2" fmla="*/ 2 w 17"/>
                <a:gd name="T3" fmla="*/ 0 h 17"/>
                <a:gd name="T4" fmla="*/ 16 w 17"/>
                <a:gd name="T5" fmla="*/ 4 h 17"/>
                <a:gd name="T6" fmla="*/ 12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2" y="0"/>
                  </a:lnTo>
                  <a:lnTo>
                    <a:pt x="16" y="4"/>
                  </a:lnTo>
                  <a:lnTo>
                    <a:pt x="12" y="16"/>
                  </a:lnTo>
                  <a:lnTo>
                    <a:pt x="0"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09" name="Freeform 342"/>
            <p:cNvSpPr>
              <a:spLocks/>
            </p:cNvSpPr>
            <p:nvPr/>
          </p:nvSpPr>
          <p:spPr bwMode="auto">
            <a:xfrm>
              <a:off x="1902" y="2575"/>
              <a:ext cx="17" cy="17"/>
            </a:xfrm>
            <a:custGeom>
              <a:avLst/>
              <a:gdLst>
                <a:gd name="T0" fmla="*/ 0 w 17"/>
                <a:gd name="T1" fmla="*/ 11 h 17"/>
                <a:gd name="T2" fmla="*/ 2 w 17"/>
                <a:gd name="T3" fmla="*/ 0 h 17"/>
                <a:gd name="T4" fmla="*/ 16 w 17"/>
                <a:gd name="T5" fmla="*/ 2 h 17"/>
                <a:gd name="T6" fmla="*/ 12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2" y="0"/>
                  </a:lnTo>
                  <a:lnTo>
                    <a:pt x="16" y="2"/>
                  </a:lnTo>
                  <a:lnTo>
                    <a:pt x="12" y="16"/>
                  </a:lnTo>
                  <a:lnTo>
                    <a:pt x="0" y="11"/>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10" name="Freeform 343"/>
            <p:cNvSpPr>
              <a:spLocks/>
            </p:cNvSpPr>
            <p:nvPr/>
          </p:nvSpPr>
          <p:spPr bwMode="auto">
            <a:xfrm>
              <a:off x="1904" y="2567"/>
              <a:ext cx="17" cy="17"/>
            </a:xfrm>
            <a:custGeom>
              <a:avLst/>
              <a:gdLst>
                <a:gd name="T0" fmla="*/ 0 w 17"/>
                <a:gd name="T1" fmla="*/ 12 h 17"/>
                <a:gd name="T2" fmla="*/ 2 w 17"/>
                <a:gd name="T3" fmla="*/ 0 h 17"/>
                <a:gd name="T4" fmla="*/ 16 w 17"/>
                <a:gd name="T5" fmla="*/ 1 h 17"/>
                <a:gd name="T6" fmla="*/ 16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2" y="0"/>
                  </a:lnTo>
                  <a:lnTo>
                    <a:pt x="16" y="1"/>
                  </a:lnTo>
                  <a:lnTo>
                    <a:pt x="16" y="16"/>
                  </a:lnTo>
                  <a:lnTo>
                    <a:pt x="0"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11" name="Freeform 344"/>
            <p:cNvSpPr>
              <a:spLocks/>
            </p:cNvSpPr>
            <p:nvPr/>
          </p:nvSpPr>
          <p:spPr bwMode="auto">
            <a:xfrm>
              <a:off x="1906" y="2559"/>
              <a:ext cx="17" cy="17"/>
            </a:xfrm>
            <a:custGeom>
              <a:avLst/>
              <a:gdLst>
                <a:gd name="T0" fmla="*/ 0 w 17"/>
                <a:gd name="T1" fmla="*/ 14 h 17"/>
                <a:gd name="T2" fmla="*/ 1 w 17"/>
                <a:gd name="T3" fmla="*/ 0 h 17"/>
                <a:gd name="T4" fmla="*/ 16 w 17"/>
                <a:gd name="T5" fmla="*/ 1 h 17"/>
                <a:gd name="T6" fmla="*/ 13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1" y="0"/>
                  </a:lnTo>
                  <a:lnTo>
                    <a:pt x="16" y="1"/>
                  </a:lnTo>
                  <a:lnTo>
                    <a:pt x="13" y="16"/>
                  </a:lnTo>
                  <a:lnTo>
                    <a:pt x="0"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12" name="Freeform 345"/>
            <p:cNvSpPr>
              <a:spLocks/>
            </p:cNvSpPr>
            <p:nvPr/>
          </p:nvSpPr>
          <p:spPr bwMode="auto">
            <a:xfrm>
              <a:off x="1907" y="2551"/>
              <a:ext cx="17" cy="17"/>
            </a:xfrm>
            <a:custGeom>
              <a:avLst/>
              <a:gdLst>
                <a:gd name="T0" fmla="*/ 0 w 17"/>
                <a:gd name="T1" fmla="*/ 14 h 17"/>
                <a:gd name="T2" fmla="*/ 1 w 17"/>
                <a:gd name="T3" fmla="*/ 0 h 17"/>
                <a:gd name="T4" fmla="*/ 16 w 17"/>
                <a:gd name="T5" fmla="*/ 1 h 17"/>
                <a:gd name="T6" fmla="*/ 14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1" y="0"/>
                  </a:lnTo>
                  <a:lnTo>
                    <a:pt x="16" y="1"/>
                  </a:lnTo>
                  <a:lnTo>
                    <a:pt x="14" y="16"/>
                  </a:lnTo>
                  <a:lnTo>
                    <a:pt x="0"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13" name="Freeform 346"/>
            <p:cNvSpPr>
              <a:spLocks/>
            </p:cNvSpPr>
            <p:nvPr/>
          </p:nvSpPr>
          <p:spPr bwMode="auto">
            <a:xfrm>
              <a:off x="1908" y="2543"/>
              <a:ext cx="17" cy="17"/>
            </a:xfrm>
            <a:custGeom>
              <a:avLst/>
              <a:gdLst>
                <a:gd name="T0" fmla="*/ 0 w 17"/>
                <a:gd name="T1" fmla="*/ 14 h 17"/>
                <a:gd name="T2" fmla="*/ 0 w 17"/>
                <a:gd name="T3" fmla="*/ 0 h 17"/>
                <a:gd name="T4" fmla="*/ 16 w 17"/>
                <a:gd name="T5" fmla="*/ 1 h 17"/>
                <a:gd name="T6" fmla="*/ 14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0" y="0"/>
                  </a:lnTo>
                  <a:lnTo>
                    <a:pt x="16" y="1"/>
                  </a:lnTo>
                  <a:lnTo>
                    <a:pt x="14" y="16"/>
                  </a:lnTo>
                  <a:lnTo>
                    <a:pt x="0"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14" name="Freeform 347"/>
            <p:cNvSpPr>
              <a:spLocks/>
            </p:cNvSpPr>
            <p:nvPr/>
          </p:nvSpPr>
          <p:spPr bwMode="auto">
            <a:xfrm>
              <a:off x="1908" y="2536"/>
              <a:ext cx="17" cy="17"/>
            </a:xfrm>
            <a:custGeom>
              <a:avLst/>
              <a:gdLst>
                <a:gd name="T0" fmla="*/ 0 w 17"/>
                <a:gd name="T1" fmla="*/ 14 h 17"/>
                <a:gd name="T2" fmla="*/ 1 w 17"/>
                <a:gd name="T3" fmla="*/ 0 h 17"/>
                <a:gd name="T4" fmla="*/ 16 w 17"/>
                <a:gd name="T5" fmla="*/ 0 h 17"/>
                <a:gd name="T6" fmla="*/ 16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1" y="0"/>
                  </a:lnTo>
                  <a:lnTo>
                    <a:pt x="16" y="0"/>
                  </a:lnTo>
                  <a:lnTo>
                    <a:pt x="16" y="16"/>
                  </a:lnTo>
                  <a:lnTo>
                    <a:pt x="0"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15" name="Freeform 348"/>
            <p:cNvSpPr>
              <a:spLocks/>
            </p:cNvSpPr>
            <p:nvPr/>
          </p:nvSpPr>
          <p:spPr bwMode="auto">
            <a:xfrm>
              <a:off x="1909" y="2528"/>
              <a:ext cx="17" cy="17"/>
            </a:xfrm>
            <a:custGeom>
              <a:avLst/>
              <a:gdLst>
                <a:gd name="T0" fmla="*/ 0 w 17"/>
                <a:gd name="T1" fmla="*/ 16 h 17"/>
                <a:gd name="T2" fmla="*/ 0 w 17"/>
                <a:gd name="T3" fmla="*/ 0 h 17"/>
                <a:gd name="T4" fmla="*/ 16 w 17"/>
                <a:gd name="T5" fmla="*/ 2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2"/>
                  </a:lnTo>
                  <a:lnTo>
                    <a:pt x="16" y="16"/>
                  </a:lnTo>
                  <a:lnTo>
                    <a:pt x="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16" name="Freeform 349"/>
            <p:cNvSpPr>
              <a:spLocks/>
            </p:cNvSpPr>
            <p:nvPr/>
          </p:nvSpPr>
          <p:spPr bwMode="auto">
            <a:xfrm>
              <a:off x="1909" y="2521"/>
              <a:ext cx="17" cy="17"/>
            </a:xfrm>
            <a:custGeom>
              <a:avLst/>
              <a:gdLst>
                <a:gd name="T0" fmla="*/ 0 w 17"/>
                <a:gd name="T1" fmla="*/ 14 h 17"/>
                <a:gd name="T2" fmla="*/ 0 w 17"/>
                <a:gd name="T3" fmla="*/ 2 h 17"/>
                <a:gd name="T4" fmla="*/ 16 w 17"/>
                <a:gd name="T5" fmla="*/ 0 h 17"/>
                <a:gd name="T6" fmla="*/ 16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0" y="2"/>
                  </a:lnTo>
                  <a:lnTo>
                    <a:pt x="16" y="0"/>
                  </a:lnTo>
                  <a:lnTo>
                    <a:pt x="16" y="16"/>
                  </a:lnTo>
                  <a:lnTo>
                    <a:pt x="0"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17" name="Freeform 350"/>
            <p:cNvSpPr>
              <a:spLocks/>
            </p:cNvSpPr>
            <p:nvPr/>
          </p:nvSpPr>
          <p:spPr bwMode="auto">
            <a:xfrm>
              <a:off x="1908" y="2514"/>
              <a:ext cx="17" cy="17"/>
            </a:xfrm>
            <a:custGeom>
              <a:avLst/>
              <a:gdLst>
                <a:gd name="T0" fmla="*/ 1 w 17"/>
                <a:gd name="T1" fmla="*/ 16 h 17"/>
                <a:gd name="T2" fmla="*/ 0 w 17"/>
                <a:gd name="T3" fmla="*/ 2 h 17"/>
                <a:gd name="T4" fmla="*/ 16 w 17"/>
                <a:gd name="T5" fmla="*/ 0 h 17"/>
                <a:gd name="T6" fmla="*/ 16 w 17"/>
                <a:gd name="T7" fmla="*/ 14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6" y="0"/>
                  </a:lnTo>
                  <a:lnTo>
                    <a:pt x="16" y="14"/>
                  </a:lnTo>
                  <a:lnTo>
                    <a:pt x="1"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18" name="Freeform 351"/>
            <p:cNvSpPr>
              <a:spLocks/>
            </p:cNvSpPr>
            <p:nvPr/>
          </p:nvSpPr>
          <p:spPr bwMode="auto">
            <a:xfrm>
              <a:off x="1908" y="2507"/>
              <a:ext cx="17" cy="17"/>
            </a:xfrm>
            <a:custGeom>
              <a:avLst/>
              <a:gdLst>
                <a:gd name="T0" fmla="*/ 0 w 17"/>
                <a:gd name="T1" fmla="*/ 16 h 17"/>
                <a:gd name="T2" fmla="*/ 0 w 17"/>
                <a:gd name="T3" fmla="*/ 0 h 17"/>
                <a:gd name="T4" fmla="*/ 16 w 17"/>
                <a:gd name="T5" fmla="*/ 0 h 17"/>
                <a:gd name="T6" fmla="*/ 16 w 17"/>
                <a:gd name="T7" fmla="*/ 14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4"/>
                  </a:lnTo>
                  <a:lnTo>
                    <a:pt x="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19" name="Freeform 352"/>
            <p:cNvSpPr>
              <a:spLocks/>
            </p:cNvSpPr>
            <p:nvPr/>
          </p:nvSpPr>
          <p:spPr bwMode="auto">
            <a:xfrm>
              <a:off x="1908" y="2499"/>
              <a:ext cx="17" cy="17"/>
            </a:xfrm>
            <a:custGeom>
              <a:avLst/>
              <a:gdLst>
                <a:gd name="T0" fmla="*/ 0 w 17"/>
                <a:gd name="T1" fmla="*/ 16 h 17"/>
                <a:gd name="T2" fmla="*/ 0 w 17"/>
                <a:gd name="T3" fmla="*/ 2 h 17"/>
                <a:gd name="T4" fmla="*/ 14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4" y="0"/>
                  </a:lnTo>
                  <a:lnTo>
                    <a:pt x="16" y="16"/>
                  </a:lnTo>
                  <a:lnTo>
                    <a:pt x="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20" name="Freeform 353"/>
            <p:cNvSpPr>
              <a:spLocks/>
            </p:cNvSpPr>
            <p:nvPr/>
          </p:nvSpPr>
          <p:spPr bwMode="auto">
            <a:xfrm>
              <a:off x="1907" y="2492"/>
              <a:ext cx="17" cy="17"/>
            </a:xfrm>
            <a:custGeom>
              <a:avLst/>
              <a:gdLst>
                <a:gd name="T0" fmla="*/ 1 w 17"/>
                <a:gd name="T1" fmla="*/ 16 h 17"/>
                <a:gd name="T2" fmla="*/ 0 w 17"/>
                <a:gd name="T3" fmla="*/ 4 h 17"/>
                <a:gd name="T4" fmla="*/ 16 w 17"/>
                <a:gd name="T5" fmla="*/ 0 h 17"/>
                <a:gd name="T6" fmla="*/ 16 w 17"/>
                <a:gd name="T7" fmla="*/ 14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4"/>
                  </a:lnTo>
                  <a:lnTo>
                    <a:pt x="16" y="0"/>
                  </a:lnTo>
                  <a:lnTo>
                    <a:pt x="16" y="14"/>
                  </a:lnTo>
                  <a:lnTo>
                    <a:pt x="1"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21" name="Freeform 354"/>
            <p:cNvSpPr>
              <a:spLocks/>
            </p:cNvSpPr>
            <p:nvPr/>
          </p:nvSpPr>
          <p:spPr bwMode="auto">
            <a:xfrm>
              <a:off x="1906" y="2486"/>
              <a:ext cx="17" cy="17"/>
            </a:xfrm>
            <a:custGeom>
              <a:avLst/>
              <a:gdLst>
                <a:gd name="T0" fmla="*/ 1 w 17"/>
                <a:gd name="T1" fmla="*/ 16 h 17"/>
                <a:gd name="T2" fmla="*/ 0 w 17"/>
                <a:gd name="T3" fmla="*/ 2 h 17"/>
                <a:gd name="T4" fmla="*/ 14 w 17"/>
                <a:gd name="T5" fmla="*/ 0 h 17"/>
                <a:gd name="T6" fmla="*/ 16 w 17"/>
                <a:gd name="T7" fmla="*/ 12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4" y="0"/>
                  </a:lnTo>
                  <a:lnTo>
                    <a:pt x="16" y="12"/>
                  </a:lnTo>
                  <a:lnTo>
                    <a:pt x="1"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22" name="Freeform 355"/>
            <p:cNvSpPr>
              <a:spLocks/>
            </p:cNvSpPr>
            <p:nvPr/>
          </p:nvSpPr>
          <p:spPr bwMode="auto">
            <a:xfrm>
              <a:off x="1906" y="2479"/>
              <a:ext cx="17" cy="17"/>
            </a:xfrm>
            <a:custGeom>
              <a:avLst/>
              <a:gdLst>
                <a:gd name="T0" fmla="*/ 0 w 17"/>
                <a:gd name="T1" fmla="*/ 16 h 17"/>
                <a:gd name="T2" fmla="*/ 0 w 17"/>
                <a:gd name="T3" fmla="*/ 2 h 17"/>
                <a:gd name="T4" fmla="*/ 14 w 17"/>
                <a:gd name="T5" fmla="*/ 0 h 17"/>
                <a:gd name="T6" fmla="*/ 16 w 17"/>
                <a:gd name="T7" fmla="*/ 14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4" y="0"/>
                  </a:lnTo>
                  <a:lnTo>
                    <a:pt x="16" y="14"/>
                  </a:lnTo>
                  <a:lnTo>
                    <a:pt x="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23" name="Freeform 356"/>
            <p:cNvSpPr>
              <a:spLocks/>
            </p:cNvSpPr>
            <p:nvPr/>
          </p:nvSpPr>
          <p:spPr bwMode="auto">
            <a:xfrm>
              <a:off x="1905" y="2473"/>
              <a:ext cx="17" cy="17"/>
            </a:xfrm>
            <a:custGeom>
              <a:avLst/>
              <a:gdLst>
                <a:gd name="T0" fmla="*/ 1 w 17"/>
                <a:gd name="T1" fmla="*/ 16 h 17"/>
                <a:gd name="T2" fmla="*/ 0 w 17"/>
                <a:gd name="T3" fmla="*/ 2 h 17"/>
                <a:gd name="T4" fmla="*/ 14 w 17"/>
                <a:gd name="T5" fmla="*/ 0 h 17"/>
                <a:gd name="T6" fmla="*/ 16 w 17"/>
                <a:gd name="T7" fmla="*/ 13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4" y="0"/>
                  </a:lnTo>
                  <a:lnTo>
                    <a:pt x="16" y="13"/>
                  </a:lnTo>
                  <a:lnTo>
                    <a:pt x="1"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24" name="Freeform 357"/>
            <p:cNvSpPr>
              <a:spLocks/>
            </p:cNvSpPr>
            <p:nvPr/>
          </p:nvSpPr>
          <p:spPr bwMode="auto">
            <a:xfrm>
              <a:off x="1905" y="2467"/>
              <a:ext cx="17" cy="17"/>
            </a:xfrm>
            <a:custGeom>
              <a:avLst/>
              <a:gdLst>
                <a:gd name="T0" fmla="*/ 0 w 17"/>
                <a:gd name="T1" fmla="*/ 16 h 17"/>
                <a:gd name="T2" fmla="*/ 0 w 17"/>
                <a:gd name="T3" fmla="*/ 2 h 17"/>
                <a:gd name="T4" fmla="*/ 16 w 17"/>
                <a:gd name="T5" fmla="*/ 0 h 17"/>
                <a:gd name="T6" fmla="*/ 16 w 17"/>
                <a:gd name="T7" fmla="*/ 13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6" y="0"/>
                  </a:lnTo>
                  <a:lnTo>
                    <a:pt x="16" y="13"/>
                  </a:lnTo>
                  <a:lnTo>
                    <a:pt x="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25" name="Freeform 358"/>
            <p:cNvSpPr>
              <a:spLocks/>
            </p:cNvSpPr>
            <p:nvPr/>
          </p:nvSpPr>
          <p:spPr bwMode="auto">
            <a:xfrm>
              <a:off x="1904" y="2461"/>
              <a:ext cx="17" cy="17"/>
            </a:xfrm>
            <a:custGeom>
              <a:avLst/>
              <a:gdLst>
                <a:gd name="T0" fmla="*/ 1 w 17"/>
                <a:gd name="T1" fmla="*/ 16 h 17"/>
                <a:gd name="T2" fmla="*/ 0 w 17"/>
                <a:gd name="T3" fmla="*/ 2 h 17"/>
                <a:gd name="T4" fmla="*/ 16 w 17"/>
                <a:gd name="T5" fmla="*/ 0 h 17"/>
                <a:gd name="T6" fmla="*/ 16 w 17"/>
                <a:gd name="T7" fmla="*/ 13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6" y="0"/>
                  </a:lnTo>
                  <a:lnTo>
                    <a:pt x="16" y="13"/>
                  </a:lnTo>
                  <a:lnTo>
                    <a:pt x="1"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26" name="Freeform 359"/>
            <p:cNvSpPr>
              <a:spLocks/>
            </p:cNvSpPr>
            <p:nvPr/>
          </p:nvSpPr>
          <p:spPr bwMode="auto">
            <a:xfrm>
              <a:off x="1904" y="2456"/>
              <a:ext cx="17" cy="17"/>
            </a:xfrm>
            <a:custGeom>
              <a:avLst/>
              <a:gdLst>
                <a:gd name="T0" fmla="*/ 0 w 17"/>
                <a:gd name="T1" fmla="*/ 16 h 17"/>
                <a:gd name="T2" fmla="*/ 0 w 17"/>
                <a:gd name="T3" fmla="*/ 2 h 17"/>
                <a:gd name="T4" fmla="*/ 16 w 17"/>
                <a:gd name="T5" fmla="*/ 0 h 17"/>
                <a:gd name="T6" fmla="*/ 16 w 17"/>
                <a:gd name="T7" fmla="*/ 13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6" y="0"/>
                  </a:lnTo>
                  <a:lnTo>
                    <a:pt x="16" y="13"/>
                  </a:lnTo>
                  <a:lnTo>
                    <a:pt x="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27" name="Freeform 360"/>
            <p:cNvSpPr>
              <a:spLocks/>
            </p:cNvSpPr>
            <p:nvPr/>
          </p:nvSpPr>
          <p:spPr bwMode="auto">
            <a:xfrm>
              <a:off x="1904" y="2451"/>
              <a:ext cx="17" cy="17"/>
            </a:xfrm>
            <a:custGeom>
              <a:avLst/>
              <a:gdLst>
                <a:gd name="T0" fmla="*/ 0 w 17"/>
                <a:gd name="T1" fmla="*/ 16 h 17"/>
                <a:gd name="T2" fmla="*/ 0 w 17"/>
                <a:gd name="T3" fmla="*/ 0 h 17"/>
                <a:gd name="T4" fmla="*/ 14 w 17"/>
                <a:gd name="T5" fmla="*/ 0 h 17"/>
                <a:gd name="T6" fmla="*/ 16 w 17"/>
                <a:gd name="T7" fmla="*/ 13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4" y="0"/>
                  </a:lnTo>
                  <a:lnTo>
                    <a:pt x="16" y="13"/>
                  </a:lnTo>
                  <a:lnTo>
                    <a:pt x="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28" name="Freeform 361"/>
            <p:cNvSpPr>
              <a:spLocks/>
            </p:cNvSpPr>
            <p:nvPr/>
          </p:nvSpPr>
          <p:spPr bwMode="auto">
            <a:xfrm>
              <a:off x="1903" y="2446"/>
              <a:ext cx="17" cy="17"/>
            </a:xfrm>
            <a:custGeom>
              <a:avLst/>
              <a:gdLst>
                <a:gd name="T0" fmla="*/ 1 w 17"/>
                <a:gd name="T1" fmla="*/ 16 h 17"/>
                <a:gd name="T2" fmla="*/ 0 w 17"/>
                <a:gd name="T3" fmla="*/ 3 h 17"/>
                <a:gd name="T4" fmla="*/ 16 w 17"/>
                <a:gd name="T5" fmla="*/ 0 h 17"/>
                <a:gd name="T6" fmla="*/ 16 w 17"/>
                <a:gd name="T7" fmla="*/ 16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3"/>
                  </a:lnTo>
                  <a:lnTo>
                    <a:pt x="16" y="0"/>
                  </a:lnTo>
                  <a:lnTo>
                    <a:pt x="16" y="16"/>
                  </a:lnTo>
                  <a:lnTo>
                    <a:pt x="1"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29" name="Freeform 362"/>
            <p:cNvSpPr>
              <a:spLocks/>
            </p:cNvSpPr>
            <p:nvPr/>
          </p:nvSpPr>
          <p:spPr bwMode="auto">
            <a:xfrm>
              <a:off x="1903" y="2441"/>
              <a:ext cx="17" cy="17"/>
            </a:xfrm>
            <a:custGeom>
              <a:avLst/>
              <a:gdLst>
                <a:gd name="T0" fmla="*/ 0 w 17"/>
                <a:gd name="T1" fmla="*/ 16 h 17"/>
                <a:gd name="T2" fmla="*/ 0 w 17"/>
                <a:gd name="T3" fmla="*/ 5 h 17"/>
                <a:gd name="T4" fmla="*/ 16 w 17"/>
                <a:gd name="T5" fmla="*/ 0 h 17"/>
                <a:gd name="T6" fmla="*/ 16 w 17"/>
                <a:gd name="T7" fmla="*/ 13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5"/>
                  </a:lnTo>
                  <a:lnTo>
                    <a:pt x="16" y="0"/>
                  </a:lnTo>
                  <a:lnTo>
                    <a:pt x="16" y="13"/>
                  </a:lnTo>
                  <a:lnTo>
                    <a:pt x="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30" name="Freeform 363"/>
            <p:cNvSpPr>
              <a:spLocks/>
            </p:cNvSpPr>
            <p:nvPr/>
          </p:nvSpPr>
          <p:spPr bwMode="auto">
            <a:xfrm>
              <a:off x="1903" y="2437"/>
              <a:ext cx="17" cy="17"/>
            </a:xfrm>
            <a:custGeom>
              <a:avLst/>
              <a:gdLst>
                <a:gd name="T0" fmla="*/ 0 w 17"/>
                <a:gd name="T1" fmla="*/ 16 h 17"/>
                <a:gd name="T2" fmla="*/ 0 w 17"/>
                <a:gd name="T3" fmla="*/ 2 h 17"/>
                <a:gd name="T4" fmla="*/ 16 w 17"/>
                <a:gd name="T5" fmla="*/ 0 h 17"/>
                <a:gd name="T6" fmla="*/ 16 w 17"/>
                <a:gd name="T7" fmla="*/ 1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6" y="0"/>
                  </a:lnTo>
                  <a:lnTo>
                    <a:pt x="16" y="10"/>
                  </a:lnTo>
                  <a:lnTo>
                    <a:pt x="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31" name="Freeform 364"/>
            <p:cNvSpPr>
              <a:spLocks/>
            </p:cNvSpPr>
            <p:nvPr/>
          </p:nvSpPr>
          <p:spPr bwMode="auto">
            <a:xfrm>
              <a:off x="1903" y="2434"/>
              <a:ext cx="17" cy="17"/>
            </a:xfrm>
            <a:custGeom>
              <a:avLst/>
              <a:gdLst>
                <a:gd name="T0" fmla="*/ 0 w 17"/>
                <a:gd name="T1" fmla="*/ 16 h 17"/>
                <a:gd name="T2" fmla="*/ 0 w 17"/>
                <a:gd name="T3" fmla="*/ 0 h 17"/>
                <a:gd name="T4" fmla="*/ 16 w 17"/>
                <a:gd name="T5" fmla="*/ 0 h 17"/>
                <a:gd name="T6" fmla="*/ 16 w 17"/>
                <a:gd name="T7" fmla="*/ 12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2"/>
                  </a:lnTo>
                  <a:lnTo>
                    <a:pt x="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32" name="Freeform 365"/>
            <p:cNvSpPr>
              <a:spLocks/>
            </p:cNvSpPr>
            <p:nvPr/>
          </p:nvSpPr>
          <p:spPr bwMode="auto">
            <a:xfrm>
              <a:off x="1903" y="243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33" name="Freeform 366"/>
            <p:cNvSpPr>
              <a:spLocks/>
            </p:cNvSpPr>
            <p:nvPr/>
          </p:nvSpPr>
          <p:spPr bwMode="auto">
            <a:xfrm>
              <a:off x="1903" y="2426"/>
              <a:ext cx="17" cy="17"/>
            </a:xfrm>
            <a:custGeom>
              <a:avLst/>
              <a:gdLst>
                <a:gd name="T0" fmla="*/ 0 w 17"/>
                <a:gd name="T1" fmla="*/ 16 h 17"/>
                <a:gd name="T2" fmla="*/ 0 w 17"/>
                <a:gd name="T3" fmla="*/ 0 h 17"/>
                <a:gd name="T4" fmla="*/ 16 w 17"/>
                <a:gd name="T5" fmla="*/ 4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4"/>
                  </a:lnTo>
                  <a:lnTo>
                    <a:pt x="16" y="16"/>
                  </a:lnTo>
                  <a:lnTo>
                    <a:pt x="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34" name="Freeform 367"/>
            <p:cNvSpPr>
              <a:spLocks/>
            </p:cNvSpPr>
            <p:nvPr/>
          </p:nvSpPr>
          <p:spPr bwMode="auto">
            <a:xfrm>
              <a:off x="1903" y="2423"/>
              <a:ext cx="17" cy="17"/>
            </a:xfrm>
            <a:custGeom>
              <a:avLst/>
              <a:gdLst>
                <a:gd name="T0" fmla="*/ 0 w 17"/>
                <a:gd name="T1" fmla="*/ 12 h 17"/>
                <a:gd name="T2" fmla="*/ 0 w 17"/>
                <a:gd name="T3" fmla="*/ 0 h 17"/>
                <a:gd name="T4" fmla="*/ 16 w 17"/>
                <a:gd name="T5" fmla="*/ 4 h 17"/>
                <a:gd name="T6" fmla="*/ 16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0" y="0"/>
                  </a:lnTo>
                  <a:lnTo>
                    <a:pt x="16" y="4"/>
                  </a:lnTo>
                  <a:lnTo>
                    <a:pt x="16" y="16"/>
                  </a:lnTo>
                  <a:lnTo>
                    <a:pt x="0"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35" name="Freeform 368"/>
            <p:cNvSpPr>
              <a:spLocks/>
            </p:cNvSpPr>
            <p:nvPr/>
          </p:nvSpPr>
          <p:spPr bwMode="auto">
            <a:xfrm>
              <a:off x="1903" y="2421"/>
              <a:ext cx="17" cy="17"/>
            </a:xfrm>
            <a:custGeom>
              <a:avLst/>
              <a:gdLst>
                <a:gd name="T0" fmla="*/ 0 w 17"/>
                <a:gd name="T1" fmla="*/ 10 h 17"/>
                <a:gd name="T2" fmla="*/ 1 w 17"/>
                <a:gd name="T3" fmla="*/ 0 h 17"/>
                <a:gd name="T4" fmla="*/ 16 w 17"/>
                <a:gd name="T5" fmla="*/ 5 h 17"/>
                <a:gd name="T6" fmla="*/ 16 w 17"/>
                <a:gd name="T7" fmla="*/ 16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 y="0"/>
                  </a:lnTo>
                  <a:lnTo>
                    <a:pt x="16" y="5"/>
                  </a:lnTo>
                  <a:lnTo>
                    <a:pt x="16" y="16"/>
                  </a:lnTo>
                  <a:lnTo>
                    <a:pt x="0" y="10"/>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36" name="Freeform 369"/>
            <p:cNvSpPr>
              <a:spLocks/>
            </p:cNvSpPr>
            <p:nvPr/>
          </p:nvSpPr>
          <p:spPr bwMode="auto">
            <a:xfrm>
              <a:off x="1904" y="2418"/>
              <a:ext cx="17" cy="17"/>
            </a:xfrm>
            <a:custGeom>
              <a:avLst/>
              <a:gdLst>
                <a:gd name="T0" fmla="*/ 0 w 17"/>
                <a:gd name="T1" fmla="*/ 12 h 17"/>
                <a:gd name="T2" fmla="*/ 0 w 17"/>
                <a:gd name="T3" fmla="*/ 0 h 17"/>
                <a:gd name="T4" fmla="*/ 16 w 17"/>
                <a:gd name="T5" fmla="*/ 8 h 17"/>
                <a:gd name="T6" fmla="*/ 16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0" y="0"/>
                  </a:lnTo>
                  <a:lnTo>
                    <a:pt x="16" y="8"/>
                  </a:lnTo>
                  <a:lnTo>
                    <a:pt x="16" y="16"/>
                  </a:lnTo>
                  <a:lnTo>
                    <a:pt x="0"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37" name="Freeform 370"/>
            <p:cNvSpPr>
              <a:spLocks/>
            </p:cNvSpPr>
            <p:nvPr/>
          </p:nvSpPr>
          <p:spPr bwMode="auto">
            <a:xfrm>
              <a:off x="1904" y="2415"/>
              <a:ext cx="17" cy="17"/>
            </a:xfrm>
            <a:custGeom>
              <a:avLst/>
              <a:gdLst>
                <a:gd name="T0" fmla="*/ 0 w 17"/>
                <a:gd name="T1" fmla="*/ 9 h 17"/>
                <a:gd name="T2" fmla="*/ 0 w 17"/>
                <a:gd name="T3" fmla="*/ 0 h 17"/>
                <a:gd name="T4" fmla="*/ 16 w 17"/>
                <a:gd name="T5" fmla="*/ 9 h 17"/>
                <a:gd name="T6" fmla="*/ 14 w 17"/>
                <a:gd name="T7" fmla="*/ 16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0" y="0"/>
                  </a:lnTo>
                  <a:lnTo>
                    <a:pt x="16" y="9"/>
                  </a:lnTo>
                  <a:lnTo>
                    <a:pt x="14" y="16"/>
                  </a:lnTo>
                  <a:lnTo>
                    <a:pt x="0" y="9"/>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38" name="Freeform 371"/>
            <p:cNvSpPr>
              <a:spLocks/>
            </p:cNvSpPr>
            <p:nvPr/>
          </p:nvSpPr>
          <p:spPr bwMode="auto">
            <a:xfrm>
              <a:off x="1904" y="2412"/>
              <a:ext cx="17" cy="17"/>
            </a:xfrm>
            <a:custGeom>
              <a:avLst/>
              <a:gdLst>
                <a:gd name="T0" fmla="*/ 0 w 17"/>
                <a:gd name="T1" fmla="*/ 8 h 17"/>
                <a:gd name="T2" fmla="*/ 1 w 17"/>
                <a:gd name="T3" fmla="*/ 0 h 17"/>
                <a:gd name="T4" fmla="*/ 16 w 17"/>
                <a:gd name="T5" fmla="*/ 8 h 17"/>
                <a:gd name="T6" fmla="*/ 16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 y="0"/>
                  </a:lnTo>
                  <a:lnTo>
                    <a:pt x="16" y="8"/>
                  </a:lnTo>
                  <a:lnTo>
                    <a:pt x="16" y="16"/>
                  </a:lnTo>
                  <a:lnTo>
                    <a:pt x="0" y="8"/>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39" name="Freeform 372"/>
            <p:cNvSpPr>
              <a:spLocks/>
            </p:cNvSpPr>
            <p:nvPr/>
          </p:nvSpPr>
          <p:spPr bwMode="auto">
            <a:xfrm>
              <a:off x="1905" y="2410"/>
              <a:ext cx="17" cy="17"/>
            </a:xfrm>
            <a:custGeom>
              <a:avLst/>
              <a:gdLst>
                <a:gd name="T0" fmla="*/ 0 w 17"/>
                <a:gd name="T1" fmla="*/ 6 h 17"/>
                <a:gd name="T2" fmla="*/ 1 w 17"/>
                <a:gd name="T3" fmla="*/ 0 h 17"/>
                <a:gd name="T4" fmla="*/ 16 w 17"/>
                <a:gd name="T5" fmla="*/ 12 h 17"/>
                <a:gd name="T6" fmla="*/ 16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 y="0"/>
                  </a:lnTo>
                  <a:lnTo>
                    <a:pt x="16" y="12"/>
                  </a:lnTo>
                  <a:lnTo>
                    <a:pt x="16" y="16"/>
                  </a:lnTo>
                  <a:lnTo>
                    <a:pt x="0" y="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40" name="Freeform 373"/>
            <p:cNvSpPr>
              <a:spLocks/>
            </p:cNvSpPr>
            <p:nvPr/>
          </p:nvSpPr>
          <p:spPr bwMode="auto">
            <a:xfrm>
              <a:off x="1906" y="2407"/>
              <a:ext cx="17" cy="17"/>
            </a:xfrm>
            <a:custGeom>
              <a:avLst/>
              <a:gdLst>
                <a:gd name="T0" fmla="*/ 0 w 17"/>
                <a:gd name="T1" fmla="*/ 6 h 17"/>
                <a:gd name="T2" fmla="*/ 1 w 17"/>
                <a:gd name="T3" fmla="*/ 0 h 17"/>
                <a:gd name="T4" fmla="*/ 16 w 17"/>
                <a:gd name="T5" fmla="*/ 9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 y="0"/>
                  </a:lnTo>
                  <a:lnTo>
                    <a:pt x="16" y="9"/>
                  </a:lnTo>
                  <a:lnTo>
                    <a:pt x="14" y="16"/>
                  </a:lnTo>
                  <a:lnTo>
                    <a:pt x="0" y="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41" name="Freeform 374"/>
            <p:cNvSpPr>
              <a:spLocks/>
            </p:cNvSpPr>
            <p:nvPr/>
          </p:nvSpPr>
          <p:spPr bwMode="auto">
            <a:xfrm>
              <a:off x="1907" y="2405"/>
              <a:ext cx="17" cy="17"/>
            </a:xfrm>
            <a:custGeom>
              <a:avLst/>
              <a:gdLst>
                <a:gd name="T0" fmla="*/ 0 w 17"/>
                <a:gd name="T1" fmla="*/ 5 h 17"/>
                <a:gd name="T2" fmla="*/ 1 w 17"/>
                <a:gd name="T3" fmla="*/ 0 h 17"/>
                <a:gd name="T4" fmla="*/ 16 w 17"/>
                <a:gd name="T5" fmla="*/ 10 h 17"/>
                <a:gd name="T6" fmla="*/ 13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 y="0"/>
                  </a:lnTo>
                  <a:lnTo>
                    <a:pt x="16" y="10"/>
                  </a:lnTo>
                  <a:lnTo>
                    <a:pt x="13" y="16"/>
                  </a:lnTo>
                  <a:lnTo>
                    <a:pt x="0" y="5"/>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42" name="Freeform 375"/>
            <p:cNvSpPr>
              <a:spLocks/>
            </p:cNvSpPr>
            <p:nvPr/>
          </p:nvSpPr>
          <p:spPr bwMode="auto">
            <a:xfrm>
              <a:off x="1908" y="2402"/>
              <a:ext cx="17" cy="17"/>
            </a:xfrm>
            <a:custGeom>
              <a:avLst/>
              <a:gdLst>
                <a:gd name="T0" fmla="*/ 0 w 17"/>
                <a:gd name="T1" fmla="*/ 6 h 17"/>
                <a:gd name="T2" fmla="*/ 1 w 17"/>
                <a:gd name="T3" fmla="*/ 0 h 17"/>
                <a:gd name="T4" fmla="*/ 16 w 17"/>
                <a:gd name="T5" fmla="*/ 11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 y="0"/>
                  </a:lnTo>
                  <a:lnTo>
                    <a:pt x="16" y="11"/>
                  </a:lnTo>
                  <a:lnTo>
                    <a:pt x="14" y="16"/>
                  </a:lnTo>
                  <a:lnTo>
                    <a:pt x="0" y="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43" name="Freeform 376"/>
            <p:cNvSpPr>
              <a:spLocks/>
            </p:cNvSpPr>
            <p:nvPr/>
          </p:nvSpPr>
          <p:spPr bwMode="auto">
            <a:xfrm>
              <a:off x="1909" y="2400"/>
              <a:ext cx="17" cy="17"/>
            </a:xfrm>
            <a:custGeom>
              <a:avLst/>
              <a:gdLst>
                <a:gd name="T0" fmla="*/ 0 w 17"/>
                <a:gd name="T1" fmla="*/ 4 h 17"/>
                <a:gd name="T2" fmla="*/ 1 w 17"/>
                <a:gd name="T3" fmla="*/ 0 h 17"/>
                <a:gd name="T4" fmla="*/ 16 w 17"/>
                <a:gd name="T5" fmla="*/ 9 h 17"/>
                <a:gd name="T6" fmla="*/ 16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 y="0"/>
                  </a:lnTo>
                  <a:lnTo>
                    <a:pt x="16" y="9"/>
                  </a:lnTo>
                  <a:lnTo>
                    <a:pt x="16" y="16"/>
                  </a:lnTo>
                  <a:lnTo>
                    <a:pt x="0" y="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44" name="Freeform 377"/>
            <p:cNvSpPr>
              <a:spLocks/>
            </p:cNvSpPr>
            <p:nvPr/>
          </p:nvSpPr>
          <p:spPr bwMode="auto">
            <a:xfrm>
              <a:off x="1910" y="2397"/>
              <a:ext cx="17" cy="17"/>
            </a:xfrm>
            <a:custGeom>
              <a:avLst/>
              <a:gdLst>
                <a:gd name="T0" fmla="*/ 0 w 17"/>
                <a:gd name="T1" fmla="*/ 6 h 17"/>
                <a:gd name="T2" fmla="*/ 2 w 17"/>
                <a:gd name="T3" fmla="*/ 0 h 17"/>
                <a:gd name="T4" fmla="*/ 16 w 17"/>
                <a:gd name="T5" fmla="*/ 11 h 17"/>
                <a:gd name="T6" fmla="*/ 13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2" y="0"/>
                  </a:lnTo>
                  <a:lnTo>
                    <a:pt x="16" y="11"/>
                  </a:lnTo>
                  <a:lnTo>
                    <a:pt x="13" y="16"/>
                  </a:lnTo>
                  <a:lnTo>
                    <a:pt x="0" y="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45" name="Freeform 378"/>
            <p:cNvSpPr>
              <a:spLocks/>
            </p:cNvSpPr>
            <p:nvPr/>
          </p:nvSpPr>
          <p:spPr bwMode="auto">
            <a:xfrm>
              <a:off x="1912" y="2395"/>
              <a:ext cx="17" cy="17"/>
            </a:xfrm>
            <a:custGeom>
              <a:avLst/>
              <a:gdLst>
                <a:gd name="T0" fmla="*/ 0 w 17"/>
                <a:gd name="T1" fmla="*/ 4 h 17"/>
                <a:gd name="T2" fmla="*/ 0 w 17"/>
                <a:gd name="T3" fmla="*/ 0 h 17"/>
                <a:gd name="T4" fmla="*/ 16 w 17"/>
                <a:gd name="T5" fmla="*/ 11 h 17"/>
                <a:gd name="T6" fmla="*/ 14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0" y="0"/>
                  </a:lnTo>
                  <a:lnTo>
                    <a:pt x="16" y="11"/>
                  </a:lnTo>
                  <a:lnTo>
                    <a:pt x="14" y="16"/>
                  </a:lnTo>
                  <a:lnTo>
                    <a:pt x="0" y="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46" name="Freeform 379"/>
            <p:cNvSpPr>
              <a:spLocks/>
            </p:cNvSpPr>
            <p:nvPr/>
          </p:nvSpPr>
          <p:spPr bwMode="auto">
            <a:xfrm>
              <a:off x="1912" y="2392"/>
              <a:ext cx="17" cy="17"/>
            </a:xfrm>
            <a:custGeom>
              <a:avLst/>
              <a:gdLst>
                <a:gd name="T0" fmla="*/ 0 w 17"/>
                <a:gd name="T1" fmla="*/ 6 h 17"/>
                <a:gd name="T2" fmla="*/ 2 w 17"/>
                <a:gd name="T3" fmla="*/ 0 h 17"/>
                <a:gd name="T4" fmla="*/ 16 w 17"/>
                <a:gd name="T5" fmla="*/ 10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2" y="0"/>
                  </a:lnTo>
                  <a:lnTo>
                    <a:pt x="16" y="10"/>
                  </a:lnTo>
                  <a:lnTo>
                    <a:pt x="14" y="16"/>
                  </a:lnTo>
                  <a:lnTo>
                    <a:pt x="0" y="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47" name="Freeform 380"/>
            <p:cNvSpPr>
              <a:spLocks/>
            </p:cNvSpPr>
            <p:nvPr/>
          </p:nvSpPr>
          <p:spPr bwMode="auto">
            <a:xfrm>
              <a:off x="1913" y="2390"/>
              <a:ext cx="17" cy="17"/>
            </a:xfrm>
            <a:custGeom>
              <a:avLst/>
              <a:gdLst>
                <a:gd name="T0" fmla="*/ 0 w 17"/>
                <a:gd name="T1" fmla="*/ 4 h 17"/>
                <a:gd name="T2" fmla="*/ 2 w 17"/>
                <a:gd name="T3" fmla="*/ 0 h 17"/>
                <a:gd name="T4" fmla="*/ 16 w 17"/>
                <a:gd name="T5" fmla="*/ 9 h 17"/>
                <a:gd name="T6" fmla="*/ 14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2" y="0"/>
                  </a:lnTo>
                  <a:lnTo>
                    <a:pt x="16" y="9"/>
                  </a:lnTo>
                  <a:lnTo>
                    <a:pt x="14" y="16"/>
                  </a:lnTo>
                  <a:lnTo>
                    <a:pt x="0" y="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48" name="Freeform 381"/>
            <p:cNvSpPr>
              <a:spLocks/>
            </p:cNvSpPr>
            <p:nvPr/>
          </p:nvSpPr>
          <p:spPr bwMode="auto">
            <a:xfrm>
              <a:off x="1915" y="2386"/>
              <a:ext cx="17" cy="17"/>
            </a:xfrm>
            <a:custGeom>
              <a:avLst/>
              <a:gdLst>
                <a:gd name="T0" fmla="*/ 0 w 17"/>
                <a:gd name="T1" fmla="*/ 8 h 17"/>
                <a:gd name="T2" fmla="*/ 1 w 17"/>
                <a:gd name="T3" fmla="*/ 0 h 17"/>
                <a:gd name="T4" fmla="*/ 16 w 17"/>
                <a:gd name="T5" fmla="*/ 10 h 17"/>
                <a:gd name="T6" fmla="*/ 13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 y="0"/>
                  </a:lnTo>
                  <a:lnTo>
                    <a:pt x="16" y="10"/>
                  </a:lnTo>
                  <a:lnTo>
                    <a:pt x="13" y="16"/>
                  </a:lnTo>
                  <a:lnTo>
                    <a:pt x="0" y="8"/>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49" name="Freeform 382"/>
            <p:cNvSpPr>
              <a:spLocks/>
            </p:cNvSpPr>
            <p:nvPr/>
          </p:nvSpPr>
          <p:spPr bwMode="auto">
            <a:xfrm>
              <a:off x="1916" y="2384"/>
              <a:ext cx="17" cy="17"/>
            </a:xfrm>
            <a:custGeom>
              <a:avLst/>
              <a:gdLst>
                <a:gd name="T0" fmla="*/ 0 w 17"/>
                <a:gd name="T1" fmla="*/ 4 h 17"/>
                <a:gd name="T2" fmla="*/ 1 w 17"/>
                <a:gd name="T3" fmla="*/ 0 h 17"/>
                <a:gd name="T4" fmla="*/ 16 w 17"/>
                <a:gd name="T5" fmla="*/ 9 h 17"/>
                <a:gd name="T6" fmla="*/ 14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 y="0"/>
                  </a:lnTo>
                  <a:lnTo>
                    <a:pt x="16" y="9"/>
                  </a:lnTo>
                  <a:lnTo>
                    <a:pt x="14" y="16"/>
                  </a:lnTo>
                  <a:lnTo>
                    <a:pt x="0" y="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50" name="Freeform 383"/>
            <p:cNvSpPr>
              <a:spLocks/>
            </p:cNvSpPr>
            <p:nvPr/>
          </p:nvSpPr>
          <p:spPr bwMode="auto">
            <a:xfrm>
              <a:off x="1917" y="2381"/>
              <a:ext cx="17" cy="17"/>
            </a:xfrm>
            <a:custGeom>
              <a:avLst/>
              <a:gdLst>
                <a:gd name="T0" fmla="*/ 0 w 17"/>
                <a:gd name="T1" fmla="*/ 6 h 17"/>
                <a:gd name="T2" fmla="*/ 2 w 17"/>
                <a:gd name="T3" fmla="*/ 0 h 17"/>
                <a:gd name="T4" fmla="*/ 16 w 17"/>
                <a:gd name="T5" fmla="*/ 9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2" y="0"/>
                  </a:lnTo>
                  <a:lnTo>
                    <a:pt x="16" y="9"/>
                  </a:lnTo>
                  <a:lnTo>
                    <a:pt x="14" y="16"/>
                  </a:lnTo>
                  <a:lnTo>
                    <a:pt x="0" y="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51" name="Freeform 384"/>
            <p:cNvSpPr>
              <a:spLocks/>
            </p:cNvSpPr>
            <p:nvPr/>
          </p:nvSpPr>
          <p:spPr bwMode="auto">
            <a:xfrm>
              <a:off x="1919" y="2378"/>
              <a:ext cx="17" cy="17"/>
            </a:xfrm>
            <a:custGeom>
              <a:avLst/>
              <a:gdLst>
                <a:gd name="T0" fmla="*/ 0 w 17"/>
                <a:gd name="T1" fmla="*/ 6 h 17"/>
                <a:gd name="T2" fmla="*/ 1 w 17"/>
                <a:gd name="T3" fmla="*/ 0 h 17"/>
                <a:gd name="T4" fmla="*/ 16 w 17"/>
                <a:gd name="T5" fmla="*/ 9 h 17"/>
                <a:gd name="T6" fmla="*/ 13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 y="0"/>
                  </a:lnTo>
                  <a:lnTo>
                    <a:pt x="16" y="9"/>
                  </a:lnTo>
                  <a:lnTo>
                    <a:pt x="13" y="16"/>
                  </a:lnTo>
                  <a:lnTo>
                    <a:pt x="0" y="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52" name="Freeform 385"/>
            <p:cNvSpPr>
              <a:spLocks/>
            </p:cNvSpPr>
            <p:nvPr/>
          </p:nvSpPr>
          <p:spPr bwMode="auto">
            <a:xfrm>
              <a:off x="1920" y="2375"/>
              <a:ext cx="17" cy="17"/>
            </a:xfrm>
            <a:custGeom>
              <a:avLst/>
              <a:gdLst>
                <a:gd name="T0" fmla="*/ 0 w 17"/>
                <a:gd name="T1" fmla="*/ 6 h 17"/>
                <a:gd name="T2" fmla="*/ 0 w 17"/>
                <a:gd name="T3" fmla="*/ 0 h 17"/>
                <a:gd name="T4" fmla="*/ 16 w 17"/>
                <a:gd name="T5" fmla="*/ 6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0" y="0"/>
                  </a:lnTo>
                  <a:lnTo>
                    <a:pt x="16" y="6"/>
                  </a:lnTo>
                  <a:lnTo>
                    <a:pt x="14" y="16"/>
                  </a:lnTo>
                  <a:lnTo>
                    <a:pt x="0" y="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53" name="Freeform 386"/>
            <p:cNvSpPr>
              <a:spLocks/>
            </p:cNvSpPr>
            <p:nvPr/>
          </p:nvSpPr>
          <p:spPr bwMode="auto">
            <a:xfrm>
              <a:off x="1920" y="2372"/>
              <a:ext cx="17" cy="17"/>
            </a:xfrm>
            <a:custGeom>
              <a:avLst/>
              <a:gdLst>
                <a:gd name="T0" fmla="*/ 0 w 17"/>
                <a:gd name="T1" fmla="*/ 8 h 17"/>
                <a:gd name="T2" fmla="*/ 1 w 17"/>
                <a:gd name="T3" fmla="*/ 0 h 17"/>
                <a:gd name="T4" fmla="*/ 16 w 17"/>
                <a:gd name="T5" fmla="*/ 5 h 17"/>
                <a:gd name="T6" fmla="*/ 16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 y="0"/>
                  </a:lnTo>
                  <a:lnTo>
                    <a:pt x="16" y="5"/>
                  </a:lnTo>
                  <a:lnTo>
                    <a:pt x="16" y="16"/>
                  </a:lnTo>
                  <a:lnTo>
                    <a:pt x="0" y="8"/>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54" name="Freeform 387"/>
            <p:cNvSpPr>
              <a:spLocks/>
            </p:cNvSpPr>
            <p:nvPr/>
          </p:nvSpPr>
          <p:spPr bwMode="auto">
            <a:xfrm>
              <a:off x="1921" y="2369"/>
              <a:ext cx="17" cy="17"/>
            </a:xfrm>
            <a:custGeom>
              <a:avLst/>
              <a:gdLst>
                <a:gd name="T0" fmla="*/ 0 w 17"/>
                <a:gd name="T1" fmla="*/ 9 h 17"/>
                <a:gd name="T2" fmla="*/ 1 w 17"/>
                <a:gd name="T3" fmla="*/ 0 h 17"/>
                <a:gd name="T4" fmla="*/ 16 w 17"/>
                <a:gd name="T5" fmla="*/ 3 h 17"/>
                <a:gd name="T6" fmla="*/ 14 w 17"/>
                <a:gd name="T7" fmla="*/ 16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1" y="0"/>
                  </a:lnTo>
                  <a:lnTo>
                    <a:pt x="16" y="3"/>
                  </a:lnTo>
                  <a:lnTo>
                    <a:pt x="14" y="16"/>
                  </a:lnTo>
                  <a:lnTo>
                    <a:pt x="0" y="9"/>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55" name="Freeform 388"/>
            <p:cNvSpPr>
              <a:spLocks/>
            </p:cNvSpPr>
            <p:nvPr/>
          </p:nvSpPr>
          <p:spPr bwMode="auto">
            <a:xfrm>
              <a:off x="1922" y="2365"/>
              <a:ext cx="17" cy="17"/>
            </a:xfrm>
            <a:custGeom>
              <a:avLst/>
              <a:gdLst>
                <a:gd name="T0" fmla="*/ 0 w 17"/>
                <a:gd name="T1" fmla="*/ 12 h 17"/>
                <a:gd name="T2" fmla="*/ 0 w 17"/>
                <a:gd name="T3" fmla="*/ 0 h 17"/>
                <a:gd name="T4" fmla="*/ 16 w 17"/>
                <a:gd name="T5" fmla="*/ 3 h 17"/>
                <a:gd name="T6" fmla="*/ 14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0" y="0"/>
                  </a:lnTo>
                  <a:lnTo>
                    <a:pt x="16" y="3"/>
                  </a:lnTo>
                  <a:lnTo>
                    <a:pt x="14" y="16"/>
                  </a:lnTo>
                  <a:lnTo>
                    <a:pt x="0"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56" name="Freeform 389"/>
            <p:cNvSpPr>
              <a:spLocks/>
            </p:cNvSpPr>
            <p:nvPr/>
          </p:nvSpPr>
          <p:spPr bwMode="auto">
            <a:xfrm>
              <a:off x="1922" y="2362"/>
              <a:ext cx="17" cy="17"/>
            </a:xfrm>
            <a:custGeom>
              <a:avLst/>
              <a:gdLst>
                <a:gd name="T0" fmla="*/ 0 w 17"/>
                <a:gd name="T1" fmla="*/ 12 h 17"/>
                <a:gd name="T2" fmla="*/ 1 w 17"/>
                <a:gd name="T3" fmla="*/ 0 h 17"/>
                <a:gd name="T4" fmla="*/ 16 w 17"/>
                <a:gd name="T5" fmla="*/ 0 h 17"/>
                <a:gd name="T6" fmla="*/ 16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 y="0"/>
                  </a:lnTo>
                  <a:lnTo>
                    <a:pt x="16" y="0"/>
                  </a:lnTo>
                  <a:lnTo>
                    <a:pt x="16" y="16"/>
                  </a:lnTo>
                  <a:lnTo>
                    <a:pt x="0" y="12"/>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57" name="Freeform 390"/>
            <p:cNvSpPr>
              <a:spLocks/>
            </p:cNvSpPr>
            <p:nvPr/>
          </p:nvSpPr>
          <p:spPr bwMode="auto">
            <a:xfrm>
              <a:off x="1922" y="2358"/>
              <a:ext cx="17" cy="17"/>
            </a:xfrm>
            <a:custGeom>
              <a:avLst/>
              <a:gdLst>
                <a:gd name="T0" fmla="*/ 1 w 17"/>
                <a:gd name="T1" fmla="*/ 16 h 17"/>
                <a:gd name="T2" fmla="*/ 0 w 17"/>
                <a:gd name="T3" fmla="*/ 0 h 17"/>
                <a:gd name="T4" fmla="*/ 16 w 17"/>
                <a:gd name="T5" fmla="*/ 0 h 17"/>
                <a:gd name="T6" fmla="*/ 16 w 17"/>
                <a:gd name="T7" fmla="*/ 16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0"/>
                  </a:lnTo>
                  <a:lnTo>
                    <a:pt x="16" y="0"/>
                  </a:lnTo>
                  <a:lnTo>
                    <a:pt x="16" y="16"/>
                  </a:lnTo>
                  <a:lnTo>
                    <a:pt x="1"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58" name="Freeform 391"/>
            <p:cNvSpPr>
              <a:spLocks/>
            </p:cNvSpPr>
            <p:nvPr/>
          </p:nvSpPr>
          <p:spPr bwMode="auto">
            <a:xfrm>
              <a:off x="1922" y="2353"/>
              <a:ext cx="17" cy="17"/>
            </a:xfrm>
            <a:custGeom>
              <a:avLst/>
              <a:gdLst>
                <a:gd name="T0" fmla="*/ 0 w 17"/>
                <a:gd name="T1" fmla="*/ 16 h 17"/>
                <a:gd name="T2" fmla="*/ 0 w 17"/>
                <a:gd name="T3" fmla="*/ 3 h 17"/>
                <a:gd name="T4" fmla="*/ 14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3"/>
                  </a:lnTo>
                  <a:lnTo>
                    <a:pt x="14" y="0"/>
                  </a:lnTo>
                  <a:lnTo>
                    <a:pt x="16" y="16"/>
                  </a:lnTo>
                  <a:lnTo>
                    <a:pt x="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59" name="Freeform 392"/>
            <p:cNvSpPr>
              <a:spLocks/>
            </p:cNvSpPr>
            <p:nvPr/>
          </p:nvSpPr>
          <p:spPr bwMode="auto">
            <a:xfrm>
              <a:off x="1921" y="2349"/>
              <a:ext cx="17" cy="17"/>
            </a:xfrm>
            <a:custGeom>
              <a:avLst/>
              <a:gdLst>
                <a:gd name="T0" fmla="*/ 1 w 17"/>
                <a:gd name="T1" fmla="*/ 16 h 17"/>
                <a:gd name="T2" fmla="*/ 0 w 17"/>
                <a:gd name="T3" fmla="*/ 6 h 17"/>
                <a:gd name="T4" fmla="*/ 14 w 17"/>
                <a:gd name="T5" fmla="*/ 0 h 17"/>
                <a:gd name="T6" fmla="*/ 16 w 17"/>
                <a:gd name="T7" fmla="*/ 12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6"/>
                  </a:lnTo>
                  <a:lnTo>
                    <a:pt x="14" y="0"/>
                  </a:lnTo>
                  <a:lnTo>
                    <a:pt x="16" y="12"/>
                  </a:lnTo>
                  <a:lnTo>
                    <a:pt x="1"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60" name="Freeform 393"/>
            <p:cNvSpPr>
              <a:spLocks/>
            </p:cNvSpPr>
            <p:nvPr/>
          </p:nvSpPr>
          <p:spPr bwMode="auto">
            <a:xfrm>
              <a:off x="1920" y="2344"/>
              <a:ext cx="17" cy="17"/>
            </a:xfrm>
            <a:custGeom>
              <a:avLst/>
              <a:gdLst>
                <a:gd name="T0" fmla="*/ 1 w 17"/>
                <a:gd name="T1" fmla="*/ 16 h 17"/>
                <a:gd name="T2" fmla="*/ 0 w 17"/>
                <a:gd name="T3" fmla="*/ 4 h 17"/>
                <a:gd name="T4" fmla="*/ 14 w 17"/>
                <a:gd name="T5" fmla="*/ 0 h 17"/>
                <a:gd name="T6" fmla="*/ 16 w 17"/>
                <a:gd name="T7" fmla="*/ 11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4"/>
                  </a:lnTo>
                  <a:lnTo>
                    <a:pt x="14" y="0"/>
                  </a:lnTo>
                  <a:lnTo>
                    <a:pt x="16" y="11"/>
                  </a:lnTo>
                  <a:lnTo>
                    <a:pt x="1"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61" name="Freeform 394"/>
            <p:cNvSpPr>
              <a:spLocks/>
            </p:cNvSpPr>
            <p:nvPr/>
          </p:nvSpPr>
          <p:spPr bwMode="auto">
            <a:xfrm>
              <a:off x="1919" y="2339"/>
              <a:ext cx="17" cy="17"/>
            </a:xfrm>
            <a:custGeom>
              <a:avLst/>
              <a:gdLst>
                <a:gd name="T0" fmla="*/ 1 w 17"/>
                <a:gd name="T1" fmla="*/ 16 h 17"/>
                <a:gd name="T2" fmla="*/ 0 w 17"/>
                <a:gd name="T3" fmla="*/ 9 h 17"/>
                <a:gd name="T4" fmla="*/ 14 w 17"/>
                <a:gd name="T5" fmla="*/ 0 h 17"/>
                <a:gd name="T6" fmla="*/ 16 w 17"/>
                <a:gd name="T7" fmla="*/ 11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9"/>
                  </a:lnTo>
                  <a:lnTo>
                    <a:pt x="14" y="0"/>
                  </a:lnTo>
                  <a:lnTo>
                    <a:pt x="16" y="11"/>
                  </a:lnTo>
                  <a:lnTo>
                    <a:pt x="1"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62" name="Freeform 395"/>
            <p:cNvSpPr>
              <a:spLocks/>
            </p:cNvSpPr>
            <p:nvPr/>
          </p:nvSpPr>
          <p:spPr bwMode="auto">
            <a:xfrm>
              <a:off x="1917" y="2334"/>
              <a:ext cx="17" cy="17"/>
            </a:xfrm>
            <a:custGeom>
              <a:avLst/>
              <a:gdLst>
                <a:gd name="T0" fmla="*/ 2 w 17"/>
                <a:gd name="T1" fmla="*/ 16 h 17"/>
                <a:gd name="T2" fmla="*/ 0 w 17"/>
                <a:gd name="T3" fmla="*/ 7 h 17"/>
                <a:gd name="T4" fmla="*/ 13 w 17"/>
                <a:gd name="T5" fmla="*/ 0 h 17"/>
                <a:gd name="T6" fmla="*/ 16 w 17"/>
                <a:gd name="T7" fmla="*/ 8 h 17"/>
                <a:gd name="T8" fmla="*/ 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7"/>
                  </a:lnTo>
                  <a:lnTo>
                    <a:pt x="13" y="0"/>
                  </a:lnTo>
                  <a:lnTo>
                    <a:pt x="16" y="8"/>
                  </a:lnTo>
                  <a:lnTo>
                    <a:pt x="2"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63" name="Freeform 396"/>
            <p:cNvSpPr>
              <a:spLocks/>
            </p:cNvSpPr>
            <p:nvPr/>
          </p:nvSpPr>
          <p:spPr bwMode="auto">
            <a:xfrm>
              <a:off x="1916" y="2330"/>
              <a:ext cx="17" cy="17"/>
            </a:xfrm>
            <a:custGeom>
              <a:avLst/>
              <a:gdLst>
                <a:gd name="T0" fmla="*/ 1 w 17"/>
                <a:gd name="T1" fmla="*/ 16 h 17"/>
                <a:gd name="T2" fmla="*/ 0 w 17"/>
                <a:gd name="T3" fmla="*/ 8 h 17"/>
                <a:gd name="T4" fmla="*/ 12 w 17"/>
                <a:gd name="T5" fmla="*/ 0 h 17"/>
                <a:gd name="T6" fmla="*/ 16 w 17"/>
                <a:gd name="T7" fmla="*/ 8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8"/>
                  </a:lnTo>
                  <a:lnTo>
                    <a:pt x="12" y="0"/>
                  </a:lnTo>
                  <a:lnTo>
                    <a:pt x="16" y="8"/>
                  </a:lnTo>
                  <a:lnTo>
                    <a:pt x="1"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64" name="Freeform 397"/>
            <p:cNvSpPr>
              <a:spLocks/>
            </p:cNvSpPr>
            <p:nvPr/>
          </p:nvSpPr>
          <p:spPr bwMode="auto">
            <a:xfrm>
              <a:off x="1912" y="2325"/>
              <a:ext cx="17" cy="17"/>
            </a:xfrm>
            <a:custGeom>
              <a:avLst/>
              <a:gdLst>
                <a:gd name="T0" fmla="*/ 4 w 17"/>
                <a:gd name="T1" fmla="*/ 16 h 17"/>
                <a:gd name="T2" fmla="*/ 0 w 17"/>
                <a:gd name="T3" fmla="*/ 8 h 17"/>
                <a:gd name="T4" fmla="*/ 13 w 17"/>
                <a:gd name="T5" fmla="*/ 0 h 17"/>
                <a:gd name="T6" fmla="*/ 16 w 17"/>
                <a:gd name="T7" fmla="*/ 8 h 17"/>
                <a:gd name="T8" fmla="*/ 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8"/>
                  </a:lnTo>
                  <a:lnTo>
                    <a:pt x="13" y="0"/>
                  </a:lnTo>
                  <a:lnTo>
                    <a:pt x="16" y="8"/>
                  </a:lnTo>
                  <a:lnTo>
                    <a:pt x="4"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65" name="Freeform 398"/>
            <p:cNvSpPr>
              <a:spLocks/>
            </p:cNvSpPr>
            <p:nvPr/>
          </p:nvSpPr>
          <p:spPr bwMode="auto">
            <a:xfrm>
              <a:off x="1910" y="2319"/>
              <a:ext cx="17" cy="17"/>
            </a:xfrm>
            <a:custGeom>
              <a:avLst/>
              <a:gdLst>
                <a:gd name="T0" fmla="*/ 2 w 17"/>
                <a:gd name="T1" fmla="*/ 16 h 17"/>
                <a:gd name="T2" fmla="*/ 0 w 17"/>
                <a:gd name="T3" fmla="*/ 10 h 17"/>
                <a:gd name="T4" fmla="*/ 12 w 17"/>
                <a:gd name="T5" fmla="*/ 0 h 17"/>
                <a:gd name="T6" fmla="*/ 16 w 17"/>
                <a:gd name="T7" fmla="*/ 8 h 17"/>
                <a:gd name="T8" fmla="*/ 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10"/>
                  </a:lnTo>
                  <a:lnTo>
                    <a:pt x="12" y="0"/>
                  </a:lnTo>
                  <a:lnTo>
                    <a:pt x="16" y="8"/>
                  </a:lnTo>
                  <a:lnTo>
                    <a:pt x="2"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66" name="Freeform 399"/>
            <p:cNvSpPr>
              <a:spLocks/>
            </p:cNvSpPr>
            <p:nvPr/>
          </p:nvSpPr>
          <p:spPr bwMode="auto">
            <a:xfrm>
              <a:off x="1907" y="2314"/>
              <a:ext cx="17" cy="17"/>
            </a:xfrm>
            <a:custGeom>
              <a:avLst/>
              <a:gdLst>
                <a:gd name="T0" fmla="*/ 3 w 17"/>
                <a:gd name="T1" fmla="*/ 16 h 17"/>
                <a:gd name="T2" fmla="*/ 0 w 17"/>
                <a:gd name="T3" fmla="*/ 9 h 17"/>
                <a:gd name="T4" fmla="*/ 11 w 17"/>
                <a:gd name="T5" fmla="*/ 0 h 17"/>
                <a:gd name="T6" fmla="*/ 16 w 17"/>
                <a:gd name="T7" fmla="*/ 6 h 17"/>
                <a:gd name="T8" fmla="*/ 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9"/>
                  </a:lnTo>
                  <a:lnTo>
                    <a:pt x="11" y="0"/>
                  </a:lnTo>
                  <a:lnTo>
                    <a:pt x="16" y="6"/>
                  </a:lnTo>
                  <a:lnTo>
                    <a:pt x="3"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67" name="Freeform 400"/>
            <p:cNvSpPr>
              <a:spLocks/>
            </p:cNvSpPr>
            <p:nvPr/>
          </p:nvSpPr>
          <p:spPr bwMode="auto">
            <a:xfrm>
              <a:off x="1903" y="2309"/>
              <a:ext cx="17" cy="17"/>
            </a:xfrm>
            <a:custGeom>
              <a:avLst/>
              <a:gdLst>
                <a:gd name="T0" fmla="*/ 4 w 17"/>
                <a:gd name="T1" fmla="*/ 16 h 17"/>
                <a:gd name="T2" fmla="*/ 0 w 17"/>
                <a:gd name="T3" fmla="*/ 10 h 17"/>
                <a:gd name="T4" fmla="*/ 11 w 17"/>
                <a:gd name="T5" fmla="*/ 0 h 17"/>
                <a:gd name="T6" fmla="*/ 16 w 17"/>
                <a:gd name="T7" fmla="*/ 6 h 17"/>
                <a:gd name="T8" fmla="*/ 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10"/>
                  </a:lnTo>
                  <a:lnTo>
                    <a:pt x="11" y="0"/>
                  </a:lnTo>
                  <a:lnTo>
                    <a:pt x="16" y="6"/>
                  </a:lnTo>
                  <a:lnTo>
                    <a:pt x="4"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68" name="Freeform 401"/>
            <p:cNvSpPr>
              <a:spLocks/>
            </p:cNvSpPr>
            <p:nvPr/>
          </p:nvSpPr>
          <p:spPr bwMode="auto">
            <a:xfrm>
              <a:off x="1899" y="2304"/>
              <a:ext cx="17" cy="17"/>
            </a:xfrm>
            <a:custGeom>
              <a:avLst/>
              <a:gdLst>
                <a:gd name="T0" fmla="*/ 4 w 17"/>
                <a:gd name="T1" fmla="*/ 16 h 17"/>
                <a:gd name="T2" fmla="*/ 0 w 17"/>
                <a:gd name="T3" fmla="*/ 9 h 17"/>
                <a:gd name="T4" fmla="*/ 9 w 17"/>
                <a:gd name="T5" fmla="*/ 0 h 17"/>
                <a:gd name="T6" fmla="*/ 16 w 17"/>
                <a:gd name="T7" fmla="*/ 6 h 17"/>
                <a:gd name="T8" fmla="*/ 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9"/>
                  </a:lnTo>
                  <a:lnTo>
                    <a:pt x="9" y="0"/>
                  </a:lnTo>
                  <a:lnTo>
                    <a:pt x="16" y="6"/>
                  </a:lnTo>
                  <a:lnTo>
                    <a:pt x="4"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69" name="Freeform 402"/>
            <p:cNvSpPr>
              <a:spLocks/>
            </p:cNvSpPr>
            <p:nvPr/>
          </p:nvSpPr>
          <p:spPr bwMode="auto">
            <a:xfrm>
              <a:off x="1895" y="2299"/>
              <a:ext cx="17" cy="17"/>
            </a:xfrm>
            <a:custGeom>
              <a:avLst/>
              <a:gdLst>
                <a:gd name="T0" fmla="*/ 5 w 17"/>
                <a:gd name="T1" fmla="*/ 16 h 17"/>
                <a:gd name="T2" fmla="*/ 0 w 17"/>
                <a:gd name="T3" fmla="*/ 11 h 17"/>
                <a:gd name="T4" fmla="*/ 9 w 17"/>
                <a:gd name="T5" fmla="*/ 0 h 17"/>
                <a:gd name="T6" fmla="*/ 16 w 17"/>
                <a:gd name="T7" fmla="*/ 6 h 17"/>
                <a:gd name="T8" fmla="*/ 5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11"/>
                  </a:lnTo>
                  <a:lnTo>
                    <a:pt x="9" y="0"/>
                  </a:lnTo>
                  <a:lnTo>
                    <a:pt x="16" y="6"/>
                  </a:lnTo>
                  <a:lnTo>
                    <a:pt x="5"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70" name="Freeform 403"/>
            <p:cNvSpPr>
              <a:spLocks/>
            </p:cNvSpPr>
            <p:nvPr/>
          </p:nvSpPr>
          <p:spPr bwMode="auto">
            <a:xfrm>
              <a:off x="1889" y="2294"/>
              <a:ext cx="17" cy="17"/>
            </a:xfrm>
            <a:custGeom>
              <a:avLst/>
              <a:gdLst>
                <a:gd name="T0" fmla="*/ 7 w 17"/>
                <a:gd name="T1" fmla="*/ 16 h 17"/>
                <a:gd name="T2" fmla="*/ 0 w 17"/>
                <a:gd name="T3" fmla="*/ 10 h 17"/>
                <a:gd name="T4" fmla="*/ 8 w 17"/>
                <a:gd name="T5" fmla="*/ 0 h 17"/>
                <a:gd name="T6" fmla="*/ 16 w 17"/>
                <a:gd name="T7" fmla="*/ 5 h 17"/>
                <a:gd name="T8" fmla="*/ 7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10"/>
                  </a:lnTo>
                  <a:lnTo>
                    <a:pt x="8" y="0"/>
                  </a:lnTo>
                  <a:lnTo>
                    <a:pt x="16" y="5"/>
                  </a:lnTo>
                  <a:lnTo>
                    <a:pt x="7"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71" name="Freeform 404"/>
            <p:cNvSpPr>
              <a:spLocks/>
            </p:cNvSpPr>
            <p:nvPr/>
          </p:nvSpPr>
          <p:spPr bwMode="auto">
            <a:xfrm>
              <a:off x="1884" y="2290"/>
              <a:ext cx="17" cy="17"/>
            </a:xfrm>
            <a:custGeom>
              <a:avLst/>
              <a:gdLst>
                <a:gd name="T0" fmla="*/ 6 w 17"/>
                <a:gd name="T1" fmla="*/ 16 h 17"/>
                <a:gd name="T2" fmla="*/ 0 w 17"/>
                <a:gd name="T3" fmla="*/ 9 h 17"/>
                <a:gd name="T4" fmla="*/ 9 w 17"/>
                <a:gd name="T5" fmla="*/ 0 h 17"/>
                <a:gd name="T6" fmla="*/ 16 w 17"/>
                <a:gd name="T7" fmla="*/ 4 h 17"/>
                <a:gd name="T8" fmla="*/ 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9"/>
                  </a:lnTo>
                  <a:lnTo>
                    <a:pt x="9" y="0"/>
                  </a:lnTo>
                  <a:lnTo>
                    <a:pt x="16" y="4"/>
                  </a:lnTo>
                  <a:lnTo>
                    <a:pt x="6"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72" name="Freeform 405"/>
            <p:cNvSpPr>
              <a:spLocks/>
            </p:cNvSpPr>
            <p:nvPr/>
          </p:nvSpPr>
          <p:spPr bwMode="auto">
            <a:xfrm>
              <a:off x="1878" y="2285"/>
              <a:ext cx="17" cy="17"/>
            </a:xfrm>
            <a:custGeom>
              <a:avLst/>
              <a:gdLst>
                <a:gd name="T0" fmla="*/ 7 w 17"/>
                <a:gd name="T1" fmla="*/ 16 h 17"/>
                <a:gd name="T2" fmla="*/ 0 w 17"/>
                <a:gd name="T3" fmla="*/ 11 h 17"/>
                <a:gd name="T4" fmla="*/ 7 w 17"/>
                <a:gd name="T5" fmla="*/ 0 h 17"/>
                <a:gd name="T6" fmla="*/ 16 w 17"/>
                <a:gd name="T7" fmla="*/ 6 h 17"/>
                <a:gd name="T8" fmla="*/ 7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11"/>
                  </a:lnTo>
                  <a:lnTo>
                    <a:pt x="7" y="0"/>
                  </a:lnTo>
                  <a:lnTo>
                    <a:pt x="16" y="6"/>
                  </a:lnTo>
                  <a:lnTo>
                    <a:pt x="7"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73" name="Freeform 406"/>
            <p:cNvSpPr>
              <a:spLocks/>
            </p:cNvSpPr>
            <p:nvPr/>
          </p:nvSpPr>
          <p:spPr bwMode="auto">
            <a:xfrm>
              <a:off x="1872" y="2281"/>
              <a:ext cx="17" cy="17"/>
            </a:xfrm>
            <a:custGeom>
              <a:avLst/>
              <a:gdLst>
                <a:gd name="T0" fmla="*/ 8 w 17"/>
                <a:gd name="T1" fmla="*/ 16 h 17"/>
                <a:gd name="T2" fmla="*/ 0 w 17"/>
                <a:gd name="T3" fmla="*/ 11 h 17"/>
                <a:gd name="T4" fmla="*/ 8 w 17"/>
                <a:gd name="T5" fmla="*/ 0 h 17"/>
                <a:gd name="T6" fmla="*/ 16 w 17"/>
                <a:gd name="T7" fmla="*/ 4 h 17"/>
                <a:gd name="T8" fmla="*/ 8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1"/>
                  </a:lnTo>
                  <a:lnTo>
                    <a:pt x="8" y="0"/>
                  </a:lnTo>
                  <a:lnTo>
                    <a:pt x="16" y="4"/>
                  </a:lnTo>
                  <a:lnTo>
                    <a:pt x="8"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74" name="Freeform 407"/>
            <p:cNvSpPr>
              <a:spLocks/>
            </p:cNvSpPr>
            <p:nvPr/>
          </p:nvSpPr>
          <p:spPr bwMode="auto">
            <a:xfrm>
              <a:off x="1865" y="2277"/>
              <a:ext cx="17" cy="17"/>
            </a:xfrm>
            <a:custGeom>
              <a:avLst/>
              <a:gdLst>
                <a:gd name="T0" fmla="*/ 8 w 17"/>
                <a:gd name="T1" fmla="*/ 16 h 17"/>
                <a:gd name="T2" fmla="*/ 0 w 17"/>
                <a:gd name="T3" fmla="*/ 12 h 17"/>
                <a:gd name="T4" fmla="*/ 7 w 17"/>
                <a:gd name="T5" fmla="*/ 0 h 17"/>
                <a:gd name="T6" fmla="*/ 16 w 17"/>
                <a:gd name="T7" fmla="*/ 4 h 17"/>
                <a:gd name="T8" fmla="*/ 8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2"/>
                  </a:lnTo>
                  <a:lnTo>
                    <a:pt x="7" y="0"/>
                  </a:lnTo>
                  <a:lnTo>
                    <a:pt x="16" y="4"/>
                  </a:lnTo>
                  <a:lnTo>
                    <a:pt x="8"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75" name="Freeform 408"/>
            <p:cNvSpPr>
              <a:spLocks/>
            </p:cNvSpPr>
            <p:nvPr/>
          </p:nvSpPr>
          <p:spPr bwMode="auto">
            <a:xfrm>
              <a:off x="1858" y="2273"/>
              <a:ext cx="17" cy="17"/>
            </a:xfrm>
            <a:custGeom>
              <a:avLst/>
              <a:gdLst>
                <a:gd name="T0" fmla="*/ 8 w 17"/>
                <a:gd name="T1" fmla="*/ 16 h 17"/>
                <a:gd name="T2" fmla="*/ 0 w 17"/>
                <a:gd name="T3" fmla="*/ 11 h 17"/>
                <a:gd name="T4" fmla="*/ 6 w 17"/>
                <a:gd name="T5" fmla="*/ 0 h 17"/>
                <a:gd name="T6" fmla="*/ 16 w 17"/>
                <a:gd name="T7" fmla="*/ 4 h 17"/>
                <a:gd name="T8" fmla="*/ 8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1"/>
                  </a:lnTo>
                  <a:lnTo>
                    <a:pt x="6" y="0"/>
                  </a:lnTo>
                  <a:lnTo>
                    <a:pt x="16" y="4"/>
                  </a:lnTo>
                  <a:lnTo>
                    <a:pt x="8"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76" name="Freeform 409"/>
            <p:cNvSpPr>
              <a:spLocks/>
            </p:cNvSpPr>
            <p:nvPr/>
          </p:nvSpPr>
          <p:spPr bwMode="auto">
            <a:xfrm>
              <a:off x="1851" y="2270"/>
              <a:ext cx="17" cy="17"/>
            </a:xfrm>
            <a:custGeom>
              <a:avLst/>
              <a:gdLst>
                <a:gd name="T0" fmla="*/ 9 w 17"/>
                <a:gd name="T1" fmla="*/ 16 h 17"/>
                <a:gd name="T2" fmla="*/ 0 w 17"/>
                <a:gd name="T3" fmla="*/ 12 h 17"/>
                <a:gd name="T4" fmla="*/ 5 w 17"/>
                <a:gd name="T5" fmla="*/ 0 h 17"/>
                <a:gd name="T6" fmla="*/ 16 w 17"/>
                <a:gd name="T7" fmla="*/ 3 h 17"/>
                <a:gd name="T8" fmla="*/ 9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2"/>
                  </a:lnTo>
                  <a:lnTo>
                    <a:pt x="5" y="0"/>
                  </a:lnTo>
                  <a:lnTo>
                    <a:pt x="16" y="3"/>
                  </a:lnTo>
                  <a:lnTo>
                    <a:pt x="9"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77" name="Freeform 410"/>
            <p:cNvSpPr>
              <a:spLocks/>
            </p:cNvSpPr>
            <p:nvPr/>
          </p:nvSpPr>
          <p:spPr bwMode="auto">
            <a:xfrm>
              <a:off x="1843" y="2266"/>
              <a:ext cx="17" cy="17"/>
            </a:xfrm>
            <a:custGeom>
              <a:avLst/>
              <a:gdLst>
                <a:gd name="T0" fmla="*/ 10 w 17"/>
                <a:gd name="T1" fmla="*/ 16 h 17"/>
                <a:gd name="T2" fmla="*/ 0 w 17"/>
                <a:gd name="T3" fmla="*/ 13 h 17"/>
                <a:gd name="T4" fmla="*/ 4 w 17"/>
                <a:gd name="T5" fmla="*/ 0 h 17"/>
                <a:gd name="T6" fmla="*/ 16 w 17"/>
                <a:gd name="T7" fmla="*/ 4 h 17"/>
                <a:gd name="T8" fmla="*/ 1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3"/>
                  </a:lnTo>
                  <a:lnTo>
                    <a:pt x="4" y="0"/>
                  </a:lnTo>
                  <a:lnTo>
                    <a:pt x="16" y="4"/>
                  </a:lnTo>
                  <a:lnTo>
                    <a:pt x="1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78" name="Freeform 411"/>
            <p:cNvSpPr>
              <a:spLocks/>
            </p:cNvSpPr>
            <p:nvPr/>
          </p:nvSpPr>
          <p:spPr bwMode="auto">
            <a:xfrm>
              <a:off x="1835" y="2264"/>
              <a:ext cx="17" cy="17"/>
            </a:xfrm>
            <a:custGeom>
              <a:avLst/>
              <a:gdLst>
                <a:gd name="T0" fmla="*/ 11 w 17"/>
                <a:gd name="T1" fmla="*/ 16 h 17"/>
                <a:gd name="T2" fmla="*/ 0 w 17"/>
                <a:gd name="T3" fmla="*/ 11 h 17"/>
                <a:gd name="T4" fmla="*/ 4 w 17"/>
                <a:gd name="T5" fmla="*/ 0 h 17"/>
                <a:gd name="T6" fmla="*/ 16 w 17"/>
                <a:gd name="T7" fmla="*/ 2 h 17"/>
                <a:gd name="T8" fmla="*/ 1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4" y="0"/>
                  </a:lnTo>
                  <a:lnTo>
                    <a:pt x="16" y="2"/>
                  </a:lnTo>
                  <a:lnTo>
                    <a:pt x="11"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79" name="Freeform 412"/>
            <p:cNvSpPr>
              <a:spLocks/>
            </p:cNvSpPr>
            <p:nvPr/>
          </p:nvSpPr>
          <p:spPr bwMode="auto">
            <a:xfrm>
              <a:off x="1827" y="2262"/>
              <a:ext cx="17" cy="17"/>
            </a:xfrm>
            <a:custGeom>
              <a:avLst/>
              <a:gdLst>
                <a:gd name="T0" fmla="*/ 11 w 17"/>
                <a:gd name="T1" fmla="*/ 16 h 17"/>
                <a:gd name="T2" fmla="*/ 0 w 17"/>
                <a:gd name="T3" fmla="*/ 14 h 17"/>
                <a:gd name="T4" fmla="*/ 1 w 17"/>
                <a:gd name="T5" fmla="*/ 0 h 17"/>
                <a:gd name="T6" fmla="*/ 16 w 17"/>
                <a:gd name="T7" fmla="*/ 2 h 17"/>
                <a:gd name="T8" fmla="*/ 1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4"/>
                  </a:lnTo>
                  <a:lnTo>
                    <a:pt x="1" y="0"/>
                  </a:lnTo>
                  <a:lnTo>
                    <a:pt x="16" y="2"/>
                  </a:lnTo>
                  <a:lnTo>
                    <a:pt x="11"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80" name="Freeform 413"/>
            <p:cNvSpPr>
              <a:spLocks/>
            </p:cNvSpPr>
            <p:nvPr/>
          </p:nvSpPr>
          <p:spPr bwMode="auto">
            <a:xfrm>
              <a:off x="1818" y="2260"/>
              <a:ext cx="17" cy="17"/>
            </a:xfrm>
            <a:custGeom>
              <a:avLst/>
              <a:gdLst>
                <a:gd name="T0" fmla="*/ 14 w 17"/>
                <a:gd name="T1" fmla="*/ 16 h 17"/>
                <a:gd name="T2" fmla="*/ 0 w 17"/>
                <a:gd name="T3" fmla="*/ 13 h 17"/>
                <a:gd name="T4" fmla="*/ 1 w 17"/>
                <a:gd name="T5" fmla="*/ 0 h 17"/>
                <a:gd name="T6" fmla="*/ 16 w 17"/>
                <a:gd name="T7" fmla="*/ 2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3"/>
                  </a:lnTo>
                  <a:lnTo>
                    <a:pt x="1" y="0"/>
                  </a:lnTo>
                  <a:lnTo>
                    <a:pt x="16" y="2"/>
                  </a:lnTo>
                  <a:lnTo>
                    <a:pt x="14"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81" name="Freeform 414"/>
            <p:cNvSpPr>
              <a:spLocks/>
            </p:cNvSpPr>
            <p:nvPr/>
          </p:nvSpPr>
          <p:spPr bwMode="auto">
            <a:xfrm>
              <a:off x="1809" y="2258"/>
              <a:ext cx="17" cy="17"/>
            </a:xfrm>
            <a:custGeom>
              <a:avLst/>
              <a:gdLst>
                <a:gd name="T0" fmla="*/ 14 w 17"/>
                <a:gd name="T1" fmla="*/ 16 h 17"/>
                <a:gd name="T2" fmla="*/ 0 w 17"/>
                <a:gd name="T3" fmla="*/ 14 h 17"/>
                <a:gd name="T4" fmla="*/ 3 w 17"/>
                <a:gd name="T5" fmla="*/ 0 h 17"/>
                <a:gd name="T6" fmla="*/ 16 w 17"/>
                <a:gd name="T7" fmla="*/ 2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3" y="0"/>
                  </a:lnTo>
                  <a:lnTo>
                    <a:pt x="16" y="2"/>
                  </a:lnTo>
                  <a:lnTo>
                    <a:pt x="14"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82" name="Freeform 415"/>
            <p:cNvSpPr>
              <a:spLocks/>
            </p:cNvSpPr>
            <p:nvPr/>
          </p:nvSpPr>
          <p:spPr bwMode="auto">
            <a:xfrm>
              <a:off x="1800" y="2257"/>
              <a:ext cx="17" cy="17"/>
            </a:xfrm>
            <a:custGeom>
              <a:avLst/>
              <a:gdLst>
                <a:gd name="T0" fmla="*/ 13 w 17"/>
                <a:gd name="T1" fmla="*/ 16 h 17"/>
                <a:gd name="T2" fmla="*/ 0 w 17"/>
                <a:gd name="T3" fmla="*/ 13 h 17"/>
                <a:gd name="T4" fmla="*/ 2 w 17"/>
                <a:gd name="T5" fmla="*/ 0 h 17"/>
                <a:gd name="T6" fmla="*/ 16 w 17"/>
                <a:gd name="T7" fmla="*/ 1 h 17"/>
                <a:gd name="T8" fmla="*/ 1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2" y="0"/>
                  </a:lnTo>
                  <a:lnTo>
                    <a:pt x="16" y="1"/>
                  </a:lnTo>
                  <a:lnTo>
                    <a:pt x="13"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83" name="Freeform 416"/>
            <p:cNvSpPr>
              <a:spLocks/>
            </p:cNvSpPr>
            <p:nvPr/>
          </p:nvSpPr>
          <p:spPr bwMode="auto">
            <a:xfrm>
              <a:off x="1792" y="2256"/>
              <a:ext cx="17" cy="17"/>
            </a:xfrm>
            <a:custGeom>
              <a:avLst/>
              <a:gdLst>
                <a:gd name="T0" fmla="*/ 12 w 17"/>
                <a:gd name="T1" fmla="*/ 16 h 17"/>
                <a:gd name="T2" fmla="*/ 0 w 17"/>
                <a:gd name="T3" fmla="*/ 14 h 17"/>
                <a:gd name="T4" fmla="*/ 3 w 17"/>
                <a:gd name="T5" fmla="*/ 0 h 17"/>
                <a:gd name="T6" fmla="*/ 16 w 17"/>
                <a:gd name="T7" fmla="*/ 1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4"/>
                  </a:lnTo>
                  <a:lnTo>
                    <a:pt x="3" y="0"/>
                  </a:lnTo>
                  <a:lnTo>
                    <a:pt x="16" y="1"/>
                  </a:lnTo>
                  <a:lnTo>
                    <a:pt x="12"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84" name="Freeform 417"/>
            <p:cNvSpPr>
              <a:spLocks/>
            </p:cNvSpPr>
            <p:nvPr/>
          </p:nvSpPr>
          <p:spPr bwMode="auto">
            <a:xfrm>
              <a:off x="1784" y="2255"/>
              <a:ext cx="17" cy="17"/>
            </a:xfrm>
            <a:custGeom>
              <a:avLst/>
              <a:gdLst>
                <a:gd name="T0" fmla="*/ 12 w 17"/>
                <a:gd name="T1" fmla="*/ 16 h 17"/>
                <a:gd name="T2" fmla="*/ 0 w 17"/>
                <a:gd name="T3" fmla="*/ 14 h 17"/>
                <a:gd name="T4" fmla="*/ 3 w 17"/>
                <a:gd name="T5" fmla="*/ 0 h 17"/>
                <a:gd name="T6" fmla="*/ 16 w 17"/>
                <a:gd name="T7" fmla="*/ 1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4"/>
                  </a:lnTo>
                  <a:lnTo>
                    <a:pt x="3" y="0"/>
                  </a:lnTo>
                  <a:lnTo>
                    <a:pt x="16" y="1"/>
                  </a:lnTo>
                  <a:lnTo>
                    <a:pt x="12"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85" name="Freeform 418"/>
            <p:cNvSpPr>
              <a:spLocks/>
            </p:cNvSpPr>
            <p:nvPr/>
          </p:nvSpPr>
          <p:spPr bwMode="auto">
            <a:xfrm>
              <a:off x="1777" y="2254"/>
              <a:ext cx="17" cy="17"/>
            </a:xfrm>
            <a:custGeom>
              <a:avLst/>
              <a:gdLst>
                <a:gd name="T0" fmla="*/ 12 w 17"/>
                <a:gd name="T1" fmla="*/ 16 h 17"/>
                <a:gd name="T2" fmla="*/ 0 w 17"/>
                <a:gd name="T3" fmla="*/ 16 h 17"/>
                <a:gd name="T4" fmla="*/ 3 w 17"/>
                <a:gd name="T5" fmla="*/ 0 h 17"/>
                <a:gd name="T6" fmla="*/ 16 w 17"/>
                <a:gd name="T7" fmla="*/ 1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6"/>
                  </a:lnTo>
                  <a:lnTo>
                    <a:pt x="3" y="0"/>
                  </a:lnTo>
                  <a:lnTo>
                    <a:pt x="16" y="1"/>
                  </a:lnTo>
                  <a:lnTo>
                    <a:pt x="12"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86" name="Freeform 419"/>
            <p:cNvSpPr>
              <a:spLocks/>
            </p:cNvSpPr>
            <p:nvPr/>
          </p:nvSpPr>
          <p:spPr bwMode="auto">
            <a:xfrm>
              <a:off x="1771" y="2254"/>
              <a:ext cx="17" cy="17"/>
            </a:xfrm>
            <a:custGeom>
              <a:avLst/>
              <a:gdLst>
                <a:gd name="T0" fmla="*/ 12 w 17"/>
                <a:gd name="T1" fmla="*/ 16 h 17"/>
                <a:gd name="T2" fmla="*/ 0 w 17"/>
                <a:gd name="T3" fmla="*/ 14 h 17"/>
                <a:gd name="T4" fmla="*/ 4 w 17"/>
                <a:gd name="T5" fmla="*/ 0 h 17"/>
                <a:gd name="T6" fmla="*/ 16 w 17"/>
                <a:gd name="T7" fmla="*/ 0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4"/>
                  </a:lnTo>
                  <a:lnTo>
                    <a:pt x="4" y="0"/>
                  </a:lnTo>
                  <a:lnTo>
                    <a:pt x="16" y="0"/>
                  </a:lnTo>
                  <a:lnTo>
                    <a:pt x="12"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87" name="Freeform 420"/>
            <p:cNvSpPr>
              <a:spLocks/>
            </p:cNvSpPr>
            <p:nvPr/>
          </p:nvSpPr>
          <p:spPr bwMode="auto">
            <a:xfrm>
              <a:off x="1766" y="2253"/>
              <a:ext cx="17" cy="17"/>
            </a:xfrm>
            <a:custGeom>
              <a:avLst/>
              <a:gdLst>
                <a:gd name="T0" fmla="*/ 11 w 17"/>
                <a:gd name="T1" fmla="*/ 16 h 17"/>
                <a:gd name="T2" fmla="*/ 0 w 17"/>
                <a:gd name="T3" fmla="*/ 14 h 17"/>
                <a:gd name="T4" fmla="*/ 2 w 17"/>
                <a:gd name="T5" fmla="*/ 0 h 17"/>
                <a:gd name="T6" fmla="*/ 16 w 17"/>
                <a:gd name="T7" fmla="*/ 1 h 17"/>
                <a:gd name="T8" fmla="*/ 1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4"/>
                  </a:lnTo>
                  <a:lnTo>
                    <a:pt x="2" y="0"/>
                  </a:lnTo>
                  <a:lnTo>
                    <a:pt x="16" y="1"/>
                  </a:lnTo>
                  <a:lnTo>
                    <a:pt x="11"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88" name="Freeform 421"/>
            <p:cNvSpPr>
              <a:spLocks/>
            </p:cNvSpPr>
            <p:nvPr/>
          </p:nvSpPr>
          <p:spPr bwMode="auto">
            <a:xfrm>
              <a:off x="1761" y="2253"/>
              <a:ext cx="17" cy="17"/>
            </a:xfrm>
            <a:custGeom>
              <a:avLst/>
              <a:gdLst>
                <a:gd name="T0" fmla="*/ 13 w 17"/>
                <a:gd name="T1" fmla="*/ 16 h 17"/>
                <a:gd name="T2" fmla="*/ 0 w 17"/>
                <a:gd name="T3" fmla="*/ 14 h 17"/>
                <a:gd name="T4" fmla="*/ 5 w 17"/>
                <a:gd name="T5" fmla="*/ 0 h 17"/>
                <a:gd name="T6" fmla="*/ 16 w 17"/>
                <a:gd name="T7" fmla="*/ 0 h 17"/>
                <a:gd name="T8" fmla="*/ 1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4"/>
                  </a:lnTo>
                  <a:lnTo>
                    <a:pt x="5" y="0"/>
                  </a:lnTo>
                  <a:lnTo>
                    <a:pt x="16" y="0"/>
                  </a:lnTo>
                  <a:lnTo>
                    <a:pt x="13"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89" name="Freeform 422"/>
            <p:cNvSpPr>
              <a:spLocks/>
            </p:cNvSpPr>
            <p:nvPr/>
          </p:nvSpPr>
          <p:spPr bwMode="auto">
            <a:xfrm>
              <a:off x="1757" y="2251"/>
              <a:ext cx="17" cy="17"/>
            </a:xfrm>
            <a:custGeom>
              <a:avLst/>
              <a:gdLst>
                <a:gd name="T0" fmla="*/ 10 w 17"/>
                <a:gd name="T1" fmla="*/ 16 h 17"/>
                <a:gd name="T2" fmla="*/ 0 w 17"/>
                <a:gd name="T3" fmla="*/ 16 h 17"/>
                <a:gd name="T4" fmla="*/ 5 w 17"/>
                <a:gd name="T5" fmla="*/ 0 h 17"/>
                <a:gd name="T6" fmla="*/ 16 w 17"/>
                <a:gd name="T7" fmla="*/ 2 h 17"/>
                <a:gd name="T8" fmla="*/ 1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6"/>
                  </a:lnTo>
                  <a:lnTo>
                    <a:pt x="5" y="0"/>
                  </a:lnTo>
                  <a:lnTo>
                    <a:pt x="16" y="2"/>
                  </a:lnTo>
                  <a:lnTo>
                    <a:pt x="10"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90" name="Freeform 423"/>
            <p:cNvSpPr>
              <a:spLocks/>
            </p:cNvSpPr>
            <p:nvPr/>
          </p:nvSpPr>
          <p:spPr bwMode="auto">
            <a:xfrm>
              <a:off x="1754" y="2251"/>
              <a:ext cx="17" cy="17"/>
            </a:xfrm>
            <a:custGeom>
              <a:avLst/>
              <a:gdLst>
                <a:gd name="T0" fmla="*/ 9 w 17"/>
                <a:gd name="T1" fmla="*/ 16 h 17"/>
                <a:gd name="T2" fmla="*/ 0 w 17"/>
                <a:gd name="T3" fmla="*/ 14 h 17"/>
                <a:gd name="T4" fmla="*/ 3 w 17"/>
                <a:gd name="T5" fmla="*/ 0 h 17"/>
                <a:gd name="T6" fmla="*/ 16 w 17"/>
                <a:gd name="T7" fmla="*/ 0 h 17"/>
                <a:gd name="T8" fmla="*/ 9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4"/>
                  </a:lnTo>
                  <a:lnTo>
                    <a:pt x="3" y="0"/>
                  </a:lnTo>
                  <a:lnTo>
                    <a:pt x="16" y="0"/>
                  </a:lnTo>
                  <a:lnTo>
                    <a:pt x="9"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91" name="Freeform 424"/>
            <p:cNvSpPr>
              <a:spLocks/>
            </p:cNvSpPr>
            <p:nvPr/>
          </p:nvSpPr>
          <p:spPr bwMode="auto">
            <a:xfrm>
              <a:off x="1751" y="2250"/>
              <a:ext cx="17" cy="17"/>
            </a:xfrm>
            <a:custGeom>
              <a:avLst/>
              <a:gdLst>
                <a:gd name="T0" fmla="*/ 12 w 17"/>
                <a:gd name="T1" fmla="*/ 16 h 17"/>
                <a:gd name="T2" fmla="*/ 0 w 17"/>
                <a:gd name="T3" fmla="*/ 16 h 17"/>
                <a:gd name="T4" fmla="*/ 0 w 17"/>
                <a:gd name="T5" fmla="*/ 0 h 17"/>
                <a:gd name="T6" fmla="*/ 16 w 17"/>
                <a:gd name="T7" fmla="*/ 1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6"/>
                  </a:lnTo>
                  <a:lnTo>
                    <a:pt x="0" y="0"/>
                  </a:lnTo>
                  <a:lnTo>
                    <a:pt x="16" y="1"/>
                  </a:lnTo>
                  <a:lnTo>
                    <a:pt x="12"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92" name="Freeform 425"/>
            <p:cNvSpPr>
              <a:spLocks/>
            </p:cNvSpPr>
            <p:nvPr/>
          </p:nvSpPr>
          <p:spPr bwMode="auto">
            <a:xfrm>
              <a:off x="1747" y="2250"/>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93" name="Freeform 426"/>
            <p:cNvSpPr>
              <a:spLocks/>
            </p:cNvSpPr>
            <p:nvPr/>
          </p:nvSpPr>
          <p:spPr bwMode="auto">
            <a:xfrm>
              <a:off x="1743" y="2250"/>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94" name="Freeform 427"/>
            <p:cNvSpPr>
              <a:spLocks/>
            </p:cNvSpPr>
            <p:nvPr/>
          </p:nvSpPr>
          <p:spPr bwMode="auto">
            <a:xfrm>
              <a:off x="1737" y="2250"/>
              <a:ext cx="17" cy="17"/>
            </a:xfrm>
            <a:custGeom>
              <a:avLst/>
              <a:gdLst>
                <a:gd name="T0" fmla="*/ 16 w 17"/>
                <a:gd name="T1" fmla="*/ 16 h 17"/>
                <a:gd name="T2" fmla="*/ 2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2" y="16"/>
                  </a:lnTo>
                  <a:lnTo>
                    <a:pt x="0" y="0"/>
                  </a:lnTo>
                  <a:lnTo>
                    <a:pt x="16" y="0"/>
                  </a:lnTo>
                  <a:lnTo>
                    <a:pt x="16"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95" name="Freeform 428"/>
            <p:cNvSpPr>
              <a:spLocks/>
            </p:cNvSpPr>
            <p:nvPr/>
          </p:nvSpPr>
          <p:spPr bwMode="auto">
            <a:xfrm>
              <a:off x="1731" y="2250"/>
              <a:ext cx="17" cy="17"/>
            </a:xfrm>
            <a:custGeom>
              <a:avLst/>
              <a:gdLst>
                <a:gd name="T0" fmla="*/ 16 w 17"/>
                <a:gd name="T1" fmla="*/ 16 h 17"/>
                <a:gd name="T2" fmla="*/ 2 w 17"/>
                <a:gd name="T3" fmla="*/ 16 h 17"/>
                <a:gd name="T4" fmla="*/ 0 w 17"/>
                <a:gd name="T5" fmla="*/ 1 h 17"/>
                <a:gd name="T6" fmla="*/ 13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2" y="16"/>
                  </a:lnTo>
                  <a:lnTo>
                    <a:pt x="0" y="1"/>
                  </a:lnTo>
                  <a:lnTo>
                    <a:pt x="13" y="0"/>
                  </a:lnTo>
                  <a:lnTo>
                    <a:pt x="16" y="16"/>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96" name="Freeform 429"/>
            <p:cNvSpPr>
              <a:spLocks/>
            </p:cNvSpPr>
            <p:nvPr/>
          </p:nvSpPr>
          <p:spPr bwMode="auto">
            <a:xfrm>
              <a:off x="1725" y="2251"/>
              <a:ext cx="17" cy="17"/>
            </a:xfrm>
            <a:custGeom>
              <a:avLst/>
              <a:gdLst>
                <a:gd name="T0" fmla="*/ 16 w 17"/>
                <a:gd name="T1" fmla="*/ 14 h 17"/>
                <a:gd name="T2" fmla="*/ 2 w 17"/>
                <a:gd name="T3" fmla="*/ 16 h 17"/>
                <a:gd name="T4" fmla="*/ 0 w 17"/>
                <a:gd name="T5" fmla="*/ 1 h 17"/>
                <a:gd name="T6" fmla="*/ 13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3" y="0"/>
                  </a:lnTo>
                  <a:lnTo>
                    <a:pt x="16"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97" name="Freeform 430"/>
            <p:cNvSpPr>
              <a:spLocks/>
            </p:cNvSpPr>
            <p:nvPr/>
          </p:nvSpPr>
          <p:spPr bwMode="auto">
            <a:xfrm>
              <a:off x="1718" y="2252"/>
              <a:ext cx="17" cy="17"/>
            </a:xfrm>
            <a:custGeom>
              <a:avLst/>
              <a:gdLst>
                <a:gd name="T0" fmla="*/ 16 w 17"/>
                <a:gd name="T1" fmla="*/ 14 h 17"/>
                <a:gd name="T2" fmla="*/ 2 w 17"/>
                <a:gd name="T3" fmla="*/ 16 h 17"/>
                <a:gd name="T4" fmla="*/ 0 w 17"/>
                <a:gd name="T5" fmla="*/ 1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4" y="0"/>
                  </a:lnTo>
                  <a:lnTo>
                    <a:pt x="16"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98" name="Freeform 431"/>
            <p:cNvSpPr>
              <a:spLocks/>
            </p:cNvSpPr>
            <p:nvPr/>
          </p:nvSpPr>
          <p:spPr bwMode="auto">
            <a:xfrm>
              <a:off x="1710" y="2253"/>
              <a:ext cx="17" cy="17"/>
            </a:xfrm>
            <a:custGeom>
              <a:avLst/>
              <a:gdLst>
                <a:gd name="T0" fmla="*/ 16 w 17"/>
                <a:gd name="T1" fmla="*/ 14 h 17"/>
                <a:gd name="T2" fmla="*/ 1 w 17"/>
                <a:gd name="T3" fmla="*/ 16 h 17"/>
                <a:gd name="T4" fmla="*/ 0 w 17"/>
                <a:gd name="T5" fmla="*/ 1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1"/>
                  </a:lnTo>
                  <a:lnTo>
                    <a:pt x="14" y="0"/>
                  </a:lnTo>
                  <a:lnTo>
                    <a:pt x="16"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699" name="Freeform 432"/>
            <p:cNvSpPr>
              <a:spLocks/>
            </p:cNvSpPr>
            <p:nvPr/>
          </p:nvSpPr>
          <p:spPr bwMode="auto">
            <a:xfrm>
              <a:off x="1702" y="2254"/>
              <a:ext cx="17" cy="17"/>
            </a:xfrm>
            <a:custGeom>
              <a:avLst/>
              <a:gdLst>
                <a:gd name="T0" fmla="*/ 16 w 17"/>
                <a:gd name="T1" fmla="*/ 14 h 17"/>
                <a:gd name="T2" fmla="*/ 1 w 17"/>
                <a:gd name="T3" fmla="*/ 16 h 17"/>
                <a:gd name="T4" fmla="*/ 0 w 17"/>
                <a:gd name="T5" fmla="*/ 0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0"/>
                  </a:lnTo>
                  <a:lnTo>
                    <a:pt x="14" y="0"/>
                  </a:lnTo>
                  <a:lnTo>
                    <a:pt x="16"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00" name="Freeform 433"/>
            <p:cNvSpPr>
              <a:spLocks/>
            </p:cNvSpPr>
            <p:nvPr/>
          </p:nvSpPr>
          <p:spPr bwMode="auto">
            <a:xfrm>
              <a:off x="1693" y="2254"/>
              <a:ext cx="17" cy="17"/>
            </a:xfrm>
            <a:custGeom>
              <a:avLst/>
              <a:gdLst>
                <a:gd name="T0" fmla="*/ 16 w 17"/>
                <a:gd name="T1" fmla="*/ 14 h 17"/>
                <a:gd name="T2" fmla="*/ 3 w 17"/>
                <a:gd name="T3" fmla="*/ 16 h 17"/>
                <a:gd name="T4" fmla="*/ 0 w 17"/>
                <a:gd name="T5" fmla="*/ 2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3" y="16"/>
                  </a:lnTo>
                  <a:lnTo>
                    <a:pt x="0" y="2"/>
                  </a:lnTo>
                  <a:lnTo>
                    <a:pt x="14" y="0"/>
                  </a:lnTo>
                  <a:lnTo>
                    <a:pt x="16"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01" name="Freeform 434"/>
            <p:cNvSpPr>
              <a:spLocks/>
            </p:cNvSpPr>
            <p:nvPr/>
          </p:nvSpPr>
          <p:spPr bwMode="auto">
            <a:xfrm>
              <a:off x="1685" y="2256"/>
              <a:ext cx="17" cy="17"/>
            </a:xfrm>
            <a:custGeom>
              <a:avLst/>
              <a:gdLst>
                <a:gd name="T0" fmla="*/ 16 w 17"/>
                <a:gd name="T1" fmla="*/ 13 h 17"/>
                <a:gd name="T2" fmla="*/ 3 w 17"/>
                <a:gd name="T3" fmla="*/ 16 h 17"/>
                <a:gd name="T4" fmla="*/ 0 w 17"/>
                <a:gd name="T5" fmla="*/ 2 h 17"/>
                <a:gd name="T6" fmla="*/ 12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3" y="16"/>
                  </a:lnTo>
                  <a:lnTo>
                    <a:pt x="0" y="2"/>
                  </a:lnTo>
                  <a:lnTo>
                    <a:pt x="12" y="0"/>
                  </a:lnTo>
                  <a:lnTo>
                    <a:pt x="16" y="1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02" name="Freeform 435"/>
            <p:cNvSpPr>
              <a:spLocks/>
            </p:cNvSpPr>
            <p:nvPr/>
          </p:nvSpPr>
          <p:spPr bwMode="auto">
            <a:xfrm>
              <a:off x="1676" y="2258"/>
              <a:ext cx="17" cy="17"/>
            </a:xfrm>
            <a:custGeom>
              <a:avLst/>
              <a:gdLst>
                <a:gd name="T0" fmla="*/ 16 w 17"/>
                <a:gd name="T1" fmla="*/ 14 h 17"/>
                <a:gd name="T2" fmla="*/ 4 w 17"/>
                <a:gd name="T3" fmla="*/ 16 h 17"/>
                <a:gd name="T4" fmla="*/ 0 w 17"/>
                <a:gd name="T5" fmla="*/ 1 h 17"/>
                <a:gd name="T6" fmla="*/ 13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4" y="16"/>
                  </a:lnTo>
                  <a:lnTo>
                    <a:pt x="0" y="1"/>
                  </a:lnTo>
                  <a:lnTo>
                    <a:pt x="13" y="0"/>
                  </a:lnTo>
                  <a:lnTo>
                    <a:pt x="16" y="14"/>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03" name="Freeform 436"/>
            <p:cNvSpPr>
              <a:spLocks/>
            </p:cNvSpPr>
            <p:nvPr/>
          </p:nvSpPr>
          <p:spPr bwMode="auto">
            <a:xfrm>
              <a:off x="1668" y="2259"/>
              <a:ext cx="17" cy="17"/>
            </a:xfrm>
            <a:custGeom>
              <a:avLst/>
              <a:gdLst>
                <a:gd name="T0" fmla="*/ 16 w 17"/>
                <a:gd name="T1" fmla="*/ 13 h 17"/>
                <a:gd name="T2" fmla="*/ 4 w 17"/>
                <a:gd name="T3" fmla="*/ 16 h 17"/>
                <a:gd name="T4" fmla="*/ 0 w 17"/>
                <a:gd name="T5" fmla="*/ 2 h 17"/>
                <a:gd name="T6" fmla="*/ 11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1" y="0"/>
                  </a:lnTo>
                  <a:lnTo>
                    <a:pt x="16" y="13"/>
                  </a:lnTo>
                </a:path>
              </a:pathLst>
            </a:custGeom>
            <a:solidFill>
              <a:srgbClr val="000000"/>
            </a:solidFill>
            <a:ln w="12700" cap="rnd" cmpd="sng">
              <a:solidFill>
                <a:schemeClr val="tx1"/>
              </a:solidFill>
              <a:prstDash val="solid"/>
              <a:round/>
              <a:headEnd/>
              <a:tailEnd/>
            </a:ln>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04" name="Line 437"/>
            <p:cNvSpPr>
              <a:spLocks noChangeShapeType="1"/>
            </p:cNvSpPr>
            <p:nvPr/>
          </p:nvSpPr>
          <p:spPr bwMode="auto">
            <a:xfrm flipH="1">
              <a:off x="1808" y="1302"/>
              <a:ext cx="192" cy="7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05" name="Line 438"/>
            <p:cNvSpPr>
              <a:spLocks noChangeShapeType="1"/>
            </p:cNvSpPr>
            <p:nvPr/>
          </p:nvSpPr>
          <p:spPr bwMode="auto">
            <a:xfrm flipV="1">
              <a:off x="1916" y="1557"/>
              <a:ext cx="526" cy="52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06" name="Line 439"/>
            <p:cNvSpPr>
              <a:spLocks noChangeShapeType="1"/>
            </p:cNvSpPr>
            <p:nvPr/>
          </p:nvSpPr>
          <p:spPr bwMode="auto">
            <a:xfrm flipH="1">
              <a:off x="1980" y="1999"/>
              <a:ext cx="718" cy="19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07" name="Line 440"/>
            <p:cNvSpPr>
              <a:spLocks noChangeShapeType="1"/>
            </p:cNvSpPr>
            <p:nvPr/>
          </p:nvSpPr>
          <p:spPr bwMode="auto">
            <a:xfrm>
              <a:off x="1980" y="2317"/>
              <a:ext cx="71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08" name="Line 441"/>
            <p:cNvSpPr>
              <a:spLocks noChangeShapeType="1"/>
            </p:cNvSpPr>
            <p:nvPr/>
          </p:nvSpPr>
          <p:spPr bwMode="auto">
            <a:xfrm flipH="1" flipV="1">
              <a:off x="1916" y="2426"/>
              <a:ext cx="526" cy="52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09" name="Line 442"/>
            <p:cNvSpPr>
              <a:spLocks noChangeShapeType="1"/>
            </p:cNvSpPr>
            <p:nvPr/>
          </p:nvSpPr>
          <p:spPr bwMode="auto">
            <a:xfrm>
              <a:off x="1808" y="2488"/>
              <a:ext cx="192" cy="7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10" name="Line 443"/>
            <p:cNvSpPr>
              <a:spLocks noChangeShapeType="1"/>
            </p:cNvSpPr>
            <p:nvPr/>
          </p:nvSpPr>
          <p:spPr bwMode="auto">
            <a:xfrm flipV="1">
              <a:off x="1490" y="2488"/>
              <a:ext cx="193" cy="7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11" name="Line 444"/>
            <p:cNvSpPr>
              <a:spLocks noChangeShapeType="1"/>
            </p:cNvSpPr>
            <p:nvPr/>
          </p:nvSpPr>
          <p:spPr bwMode="auto">
            <a:xfrm flipH="1">
              <a:off x="1048" y="2426"/>
              <a:ext cx="526" cy="52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12" name="Line 445"/>
            <p:cNvSpPr>
              <a:spLocks noChangeShapeType="1"/>
            </p:cNvSpPr>
            <p:nvPr/>
          </p:nvSpPr>
          <p:spPr bwMode="auto">
            <a:xfrm flipV="1">
              <a:off x="793" y="2317"/>
              <a:ext cx="71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13" name="Line 446"/>
            <p:cNvSpPr>
              <a:spLocks noChangeShapeType="1"/>
            </p:cNvSpPr>
            <p:nvPr/>
          </p:nvSpPr>
          <p:spPr bwMode="auto">
            <a:xfrm flipH="1" flipV="1">
              <a:off x="787" y="1997"/>
              <a:ext cx="724" cy="19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14" name="Line 447"/>
            <p:cNvSpPr>
              <a:spLocks noChangeShapeType="1"/>
            </p:cNvSpPr>
            <p:nvPr/>
          </p:nvSpPr>
          <p:spPr bwMode="auto">
            <a:xfrm>
              <a:off x="1048" y="1557"/>
              <a:ext cx="526" cy="52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15" name="Line 448"/>
            <p:cNvSpPr>
              <a:spLocks noChangeShapeType="1"/>
            </p:cNvSpPr>
            <p:nvPr/>
          </p:nvSpPr>
          <p:spPr bwMode="auto">
            <a:xfrm flipH="1" flipV="1">
              <a:off x="1490" y="1302"/>
              <a:ext cx="193" cy="7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16" name="Line 449"/>
            <p:cNvSpPr>
              <a:spLocks noChangeShapeType="1"/>
            </p:cNvSpPr>
            <p:nvPr/>
          </p:nvSpPr>
          <p:spPr bwMode="auto">
            <a:xfrm flipH="1">
              <a:off x="1806" y="1400"/>
              <a:ext cx="432" cy="74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17" name="Line 450"/>
            <p:cNvSpPr>
              <a:spLocks noChangeShapeType="1"/>
            </p:cNvSpPr>
            <p:nvPr/>
          </p:nvSpPr>
          <p:spPr bwMode="auto">
            <a:xfrm flipV="1">
              <a:off x="1851" y="1761"/>
              <a:ext cx="748" cy="43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18" name="Line 451"/>
            <p:cNvSpPr>
              <a:spLocks noChangeShapeType="1"/>
            </p:cNvSpPr>
            <p:nvPr/>
          </p:nvSpPr>
          <p:spPr bwMode="auto">
            <a:xfrm flipH="1">
              <a:off x="1753" y="2254"/>
              <a:ext cx="97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19" name="Line 452"/>
            <p:cNvSpPr>
              <a:spLocks noChangeShapeType="1"/>
            </p:cNvSpPr>
            <p:nvPr/>
          </p:nvSpPr>
          <p:spPr bwMode="auto">
            <a:xfrm>
              <a:off x="1851" y="2315"/>
              <a:ext cx="748"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20" name="Line 453"/>
            <p:cNvSpPr>
              <a:spLocks noChangeShapeType="1"/>
            </p:cNvSpPr>
            <p:nvPr/>
          </p:nvSpPr>
          <p:spPr bwMode="auto">
            <a:xfrm flipH="1" flipV="1">
              <a:off x="1806" y="2359"/>
              <a:ext cx="432" cy="74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21" name="Line 454"/>
            <p:cNvSpPr>
              <a:spLocks noChangeShapeType="1"/>
            </p:cNvSpPr>
            <p:nvPr/>
          </p:nvSpPr>
          <p:spPr bwMode="auto">
            <a:xfrm>
              <a:off x="1745" y="2262"/>
              <a:ext cx="0" cy="9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22" name="Line 455"/>
            <p:cNvSpPr>
              <a:spLocks noChangeShapeType="1"/>
            </p:cNvSpPr>
            <p:nvPr/>
          </p:nvSpPr>
          <p:spPr bwMode="auto">
            <a:xfrm flipV="1">
              <a:off x="1252" y="2359"/>
              <a:ext cx="433" cy="74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23" name="Line 456"/>
            <p:cNvSpPr>
              <a:spLocks noChangeShapeType="1"/>
            </p:cNvSpPr>
            <p:nvPr/>
          </p:nvSpPr>
          <p:spPr bwMode="auto">
            <a:xfrm flipH="1">
              <a:off x="892" y="2315"/>
              <a:ext cx="748"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24" name="Line 457"/>
            <p:cNvSpPr>
              <a:spLocks noChangeShapeType="1"/>
            </p:cNvSpPr>
            <p:nvPr/>
          </p:nvSpPr>
          <p:spPr bwMode="auto">
            <a:xfrm>
              <a:off x="760" y="2254"/>
              <a:ext cx="97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25" name="Line 458"/>
            <p:cNvSpPr>
              <a:spLocks noChangeShapeType="1"/>
            </p:cNvSpPr>
            <p:nvPr/>
          </p:nvSpPr>
          <p:spPr bwMode="auto">
            <a:xfrm flipH="1" flipV="1">
              <a:off x="892" y="1761"/>
              <a:ext cx="748" cy="43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26" name="Line 459"/>
            <p:cNvSpPr>
              <a:spLocks noChangeShapeType="1"/>
            </p:cNvSpPr>
            <p:nvPr/>
          </p:nvSpPr>
          <p:spPr bwMode="auto">
            <a:xfrm>
              <a:off x="1252" y="1400"/>
              <a:ext cx="433" cy="74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27" name="Line 460"/>
            <p:cNvSpPr>
              <a:spLocks noChangeShapeType="1"/>
            </p:cNvSpPr>
            <p:nvPr/>
          </p:nvSpPr>
          <p:spPr bwMode="auto">
            <a:xfrm flipV="1">
              <a:off x="1745" y="1268"/>
              <a:ext cx="0" cy="1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28" name="Freeform 461"/>
            <p:cNvSpPr>
              <a:spLocks/>
            </p:cNvSpPr>
            <p:nvPr/>
          </p:nvSpPr>
          <p:spPr bwMode="auto">
            <a:xfrm>
              <a:off x="914" y="1424"/>
              <a:ext cx="1251" cy="1662"/>
            </a:xfrm>
            <a:custGeom>
              <a:avLst/>
              <a:gdLst>
                <a:gd name="T0" fmla="*/ 737 w 1251"/>
                <a:gd name="T1" fmla="*/ 4 h 1662"/>
                <a:gd name="T2" fmla="*/ 662 w 1251"/>
                <a:gd name="T3" fmla="*/ 16 h 1662"/>
                <a:gd name="T4" fmla="*/ 588 w 1251"/>
                <a:gd name="T5" fmla="*/ 36 h 1662"/>
                <a:gd name="T6" fmla="*/ 515 w 1251"/>
                <a:gd name="T7" fmla="*/ 61 h 1662"/>
                <a:gd name="T8" fmla="*/ 446 w 1251"/>
                <a:gd name="T9" fmla="*/ 94 h 1662"/>
                <a:gd name="T10" fmla="*/ 379 w 1251"/>
                <a:gd name="T11" fmla="*/ 132 h 1662"/>
                <a:gd name="T12" fmla="*/ 317 w 1251"/>
                <a:gd name="T13" fmla="*/ 177 h 1662"/>
                <a:gd name="T14" fmla="*/ 259 w 1251"/>
                <a:gd name="T15" fmla="*/ 228 h 1662"/>
                <a:gd name="T16" fmla="*/ 206 w 1251"/>
                <a:gd name="T17" fmla="*/ 283 h 1662"/>
                <a:gd name="T18" fmla="*/ 158 w 1251"/>
                <a:gd name="T19" fmla="*/ 343 h 1662"/>
                <a:gd name="T20" fmla="*/ 116 w 1251"/>
                <a:gd name="T21" fmla="*/ 407 h 1662"/>
                <a:gd name="T22" fmla="*/ 79 w 1251"/>
                <a:gd name="T23" fmla="*/ 475 h 1662"/>
                <a:gd name="T24" fmla="*/ 50 w 1251"/>
                <a:gd name="T25" fmla="*/ 545 h 1662"/>
                <a:gd name="T26" fmla="*/ 27 w 1251"/>
                <a:gd name="T27" fmla="*/ 619 h 1662"/>
                <a:gd name="T28" fmla="*/ 11 w 1251"/>
                <a:gd name="T29" fmla="*/ 694 h 1662"/>
                <a:gd name="T30" fmla="*/ 2 w 1251"/>
                <a:gd name="T31" fmla="*/ 770 h 1662"/>
                <a:gd name="T32" fmla="*/ 0 w 1251"/>
                <a:gd name="T33" fmla="*/ 847 h 1662"/>
                <a:gd name="T34" fmla="*/ 5 w 1251"/>
                <a:gd name="T35" fmla="*/ 923 h 1662"/>
                <a:gd name="T36" fmla="*/ 18 w 1251"/>
                <a:gd name="T37" fmla="*/ 999 h 1662"/>
                <a:gd name="T38" fmla="*/ 36 w 1251"/>
                <a:gd name="T39" fmla="*/ 1074 h 1662"/>
                <a:gd name="T40" fmla="*/ 62 w 1251"/>
                <a:gd name="T41" fmla="*/ 1146 h 1662"/>
                <a:gd name="T42" fmla="*/ 94 w 1251"/>
                <a:gd name="T43" fmla="*/ 1215 h 1662"/>
                <a:gd name="T44" fmla="*/ 133 w 1251"/>
                <a:gd name="T45" fmla="*/ 1282 h 1662"/>
                <a:gd name="T46" fmla="*/ 178 w 1251"/>
                <a:gd name="T47" fmla="*/ 1344 h 1662"/>
                <a:gd name="T48" fmla="*/ 228 w 1251"/>
                <a:gd name="T49" fmla="*/ 1402 h 1662"/>
                <a:gd name="T50" fmla="*/ 283 w 1251"/>
                <a:gd name="T51" fmla="*/ 1456 h 1662"/>
                <a:gd name="T52" fmla="*/ 343 w 1251"/>
                <a:gd name="T53" fmla="*/ 1504 h 1662"/>
                <a:gd name="T54" fmla="*/ 408 w 1251"/>
                <a:gd name="T55" fmla="*/ 1545 h 1662"/>
                <a:gd name="T56" fmla="*/ 476 w 1251"/>
                <a:gd name="T57" fmla="*/ 1581 h 1662"/>
                <a:gd name="T58" fmla="*/ 546 w 1251"/>
                <a:gd name="T59" fmla="*/ 1612 h 1662"/>
                <a:gd name="T60" fmla="*/ 620 w 1251"/>
                <a:gd name="T61" fmla="*/ 1634 h 1662"/>
                <a:gd name="T62" fmla="*/ 694 w 1251"/>
                <a:gd name="T63" fmla="*/ 1650 h 1662"/>
                <a:gd name="T64" fmla="*/ 771 w 1251"/>
                <a:gd name="T65" fmla="*/ 1660 h 1662"/>
                <a:gd name="T66" fmla="*/ 847 w 1251"/>
                <a:gd name="T67" fmla="*/ 1661 h 1662"/>
                <a:gd name="T68" fmla="*/ 924 w 1251"/>
                <a:gd name="T69" fmla="*/ 1656 h 1662"/>
                <a:gd name="T70" fmla="*/ 1000 w 1251"/>
                <a:gd name="T71" fmla="*/ 1644 h 1662"/>
                <a:gd name="T72" fmla="*/ 1074 w 1251"/>
                <a:gd name="T73" fmla="*/ 1625 h 1662"/>
                <a:gd name="T74" fmla="*/ 1146 w 1251"/>
                <a:gd name="T75" fmla="*/ 1599 h 1662"/>
                <a:gd name="T76" fmla="*/ 1216 w 1251"/>
                <a:gd name="T77" fmla="*/ 1567 h 1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1"/>
                <a:gd name="T118" fmla="*/ 0 h 1662"/>
                <a:gd name="T119" fmla="*/ 1251 w 1251"/>
                <a:gd name="T120" fmla="*/ 1662 h 1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1" h="1662">
                  <a:moveTo>
                    <a:pt x="776" y="0"/>
                  </a:moveTo>
                  <a:lnTo>
                    <a:pt x="737" y="4"/>
                  </a:lnTo>
                  <a:lnTo>
                    <a:pt x="700" y="10"/>
                  </a:lnTo>
                  <a:lnTo>
                    <a:pt x="662" y="16"/>
                  </a:lnTo>
                  <a:lnTo>
                    <a:pt x="624" y="25"/>
                  </a:lnTo>
                  <a:lnTo>
                    <a:pt x="588" y="36"/>
                  </a:lnTo>
                  <a:lnTo>
                    <a:pt x="551" y="48"/>
                  </a:lnTo>
                  <a:lnTo>
                    <a:pt x="515" y="61"/>
                  </a:lnTo>
                  <a:lnTo>
                    <a:pt x="480" y="77"/>
                  </a:lnTo>
                  <a:lnTo>
                    <a:pt x="446" y="94"/>
                  </a:lnTo>
                  <a:lnTo>
                    <a:pt x="412" y="112"/>
                  </a:lnTo>
                  <a:lnTo>
                    <a:pt x="379" y="132"/>
                  </a:lnTo>
                  <a:lnTo>
                    <a:pt x="347" y="154"/>
                  </a:lnTo>
                  <a:lnTo>
                    <a:pt x="317" y="177"/>
                  </a:lnTo>
                  <a:lnTo>
                    <a:pt x="287" y="202"/>
                  </a:lnTo>
                  <a:lnTo>
                    <a:pt x="259" y="228"/>
                  </a:lnTo>
                  <a:lnTo>
                    <a:pt x="231" y="254"/>
                  </a:lnTo>
                  <a:lnTo>
                    <a:pt x="206" y="283"/>
                  </a:lnTo>
                  <a:lnTo>
                    <a:pt x="181" y="313"/>
                  </a:lnTo>
                  <a:lnTo>
                    <a:pt x="158" y="343"/>
                  </a:lnTo>
                  <a:lnTo>
                    <a:pt x="136" y="375"/>
                  </a:lnTo>
                  <a:lnTo>
                    <a:pt x="116" y="407"/>
                  </a:lnTo>
                  <a:lnTo>
                    <a:pt x="97" y="441"/>
                  </a:lnTo>
                  <a:lnTo>
                    <a:pt x="79" y="475"/>
                  </a:lnTo>
                  <a:lnTo>
                    <a:pt x="64" y="510"/>
                  </a:lnTo>
                  <a:lnTo>
                    <a:pt x="50" y="545"/>
                  </a:lnTo>
                  <a:lnTo>
                    <a:pt x="38" y="582"/>
                  </a:lnTo>
                  <a:lnTo>
                    <a:pt x="27" y="619"/>
                  </a:lnTo>
                  <a:lnTo>
                    <a:pt x="18" y="657"/>
                  </a:lnTo>
                  <a:lnTo>
                    <a:pt x="11" y="694"/>
                  </a:lnTo>
                  <a:lnTo>
                    <a:pt x="6" y="732"/>
                  </a:lnTo>
                  <a:lnTo>
                    <a:pt x="2" y="770"/>
                  </a:lnTo>
                  <a:lnTo>
                    <a:pt x="0" y="809"/>
                  </a:lnTo>
                  <a:lnTo>
                    <a:pt x="0" y="847"/>
                  </a:lnTo>
                  <a:lnTo>
                    <a:pt x="2" y="885"/>
                  </a:lnTo>
                  <a:lnTo>
                    <a:pt x="5" y="923"/>
                  </a:lnTo>
                  <a:lnTo>
                    <a:pt x="10" y="962"/>
                  </a:lnTo>
                  <a:lnTo>
                    <a:pt x="18" y="999"/>
                  </a:lnTo>
                  <a:lnTo>
                    <a:pt x="26" y="1037"/>
                  </a:lnTo>
                  <a:lnTo>
                    <a:pt x="36" y="1074"/>
                  </a:lnTo>
                  <a:lnTo>
                    <a:pt x="48" y="1111"/>
                  </a:lnTo>
                  <a:lnTo>
                    <a:pt x="62" y="1146"/>
                  </a:lnTo>
                  <a:lnTo>
                    <a:pt x="78" y="1181"/>
                  </a:lnTo>
                  <a:lnTo>
                    <a:pt x="94" y="1215"/>
                  </a:lnTo>
                  <a:lnTo>
                    <a:pt x="113" y="1249"/>
                  </a:lnTo>
                  <a:lnTo>
                    <a:pt x="133" y="1282"/>
                  </a:lnTo>
                  <a:lnTo>
                    <a:pt x="155" y="1314"/>
                  </a:lnTo>
                  <a:lnTo>
                    <a:pt x="178" y="1344"/>
                  </a:lnTo>
                  <a:lnTo>
                    <a:pt x="203" y="1374"/>
                  </a:lnTo>
                  <a:lnTo>
                    <a:pt x="228" y="1402"/>
                  </a:lnTo>
                  <a:lnTo>
                    <a:pt x="255" y="1429"/>
                  </a:lnTo>
                  <a:lnTo>
                    <a:pt x="283" y="1456"/>
                  </a:lnTo>
                  <a:lnTo>
                    <a:pt x="313" y="1480"/>
                  </a:lnTo>
                  <a:lnTo>
                    <a:pt x="343" y="1504"/>
                  </a:lnTo>
                  <a:lnTo>
                    <a:pt x="375" y="1525"/>
                  </a:lnTo>
                  <a:lnTo>
                    <a:pt x="408" y="1545"/>
                  </a:lnTo>
                  <a:lnTo>
                    <a:pt x="441" y="1564"/>
                  </a:lnTo>
                  <a:lnTo>
                    <a:pt x="476" y="1581"/>
                  </a:lnTo>
                  <a:lnTo>
                    <a:pt x="511" y="1597"/>
                  </a:lnTo>
                  <a:lnTo>
                    <a:pt x="546" y="1612"/>
                  </a:lnTo>
                  <a:lnTo>
                    <a:pt x="583" y="1624"/>
                  </a:lnTo>
                  <a:lnTo>
                    <a:pt x="620" y="1634"/>
                  </a:lnTo>
                  <a:lnTo>
                    <a:pt x="656" y="1643"/>
                  </a:lnTo>
                  <a:lnTo>
                    <a:pt x="694" y="1650"/>
                  </a:lnTo>
                  <a:lnTo>
                    <a:pt x="733" y="1656"/>
                  </a:lnTo>
                  <a:lnTo>
                    <a:pt x="771" y="1660"/>
                  </a:lnTo>
                  <a:lnTo>
                    <a:pt x="809" y="1661"/>
                  </a:lnTo>
                  <a:lnTo>
                    <a:pt x="847" y="1661"/>
                  </a:lnTo>
                  <a:lnTo>
                    <a:pt x="886" y="1660"/>
                  </a:lnTo>
                  <a:lnTo>
                    <a:pt x="924" y="1656"/>
                  </a:lnTo>
                  <a:lnTo>
                    <a:pt x="962" y="1651"/>
                  </a:lnTo>
                  <a:lnTo>
                    <a:pt x="1000" y="1644"/>
                  </a:lnTo>
                  <a:lnTo>
                    <a:pt x="1038" y="1636"/>
                  </a:lnTo>
                  <a:lnTo>
                    <a:pt x="1074" y="1625"/>
                  </a:lnTo>
                  <a:lnTo>
                    <a:pt x="1110" y="1613"/>
                  </a:lnTo>
                  <a:lnTo>
                    <a:pt x="1146" y="1599"/>
                  </a:lnTo>
                  <a:lnTo>
                    <a:pt x="1182" y="1584"/>
                  </a:lnTo>
                  <a:lnTo>
                    <a:pt x="1216" y="1567"/>
                  </a:lnTo>
                  <a:lnTo>
                    <a:pt x="1250" y="1548"/>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29" name="Freeform 462"/>
            <p:cNvSpPr>
              <a:spLocks/>
            </p:cNvSpPr>
            <p:nvPr/>
          </p:nvSpPr>
          <p:spPr bwMode="auto">
            <a:xfrm>
              <a:off x="1045" y="1556"/>
              <a:ext cx="646" cy="1241"/>
            </a:xfrm>
            <a:custGeom>
              <a:avLst/>
              <a:gdLst>
                <a:gd name="T0" fmla="*/ 645 w 646"/>
                <a:gd name="T1" fmla="*/ 0 h 1241"/>
                <a:gd name="T2" fmla="*/ 610 w 646"/>
                <a:gd name="T3" fmla="*/ 4 h 1241"/>
                <a:gd name="T4" fmla="*/ 575 w 646"/>
                <a:gd name="T5" fmla="*/ 9 h 1241"/>
                <a:gd name="T6" fmla="*/ 540 w 646"/>
                <a:gd name="T7" fmla="*/ 16 h 1241"/>
                <a:gd name="T8" fmla="*/ 505 w 646"/>
                <a:gd name="T9" fmla="*/ 25 h 1241"/>
                <a:gd name="T10" fmla="*/ 472 w 646"/>
                <a:gd name="T11" fmla="*/ 36 h 1241"/>
                <a:gd name="T12" fmla="*/ 438 w 646"/>
                <a:gd name="T13" fmla="*/ 48 h 1241"/>
                <a:gd name="T14" fmla="*/ 406 w 646"/>
                <a:gd name="T15" fmla="*/ 62 h 1241"/>
                <a:gd name="T16" fmla="*/ 374 w 646"/>
                <a:gd name="T17" fmla="*/ 78 h 1241"/>
                <a:gd name="T18" fmla="*/ 343 w 646"/>
                <a:gd name="T19" fmla="*/ 95 h 1241"/>
                <a:gd name="T20" fmla="*/ 313 w 646"/>
                <a:gd name="T21" fmla="*/ 114 h 1241"/>
                <a:gd name="T22" fmla="*/ 285 w 646"/>
                <a:gd name="T23" fmla="*/ 134 h 1241"/>
                <a:gd name="T24" fmla="*/ 256 w 646"/>
                <a:gd name="T25" fmla="*/ 156 h 1241"/>
                <a:gd name="T26" fmla="*/ 229 w 646"/>
                <a:gd name="T27" fmla="*/ 179 h 1241"/>
                <a:gd name="T28" fmla="*/ 204 w 646"/>
                <a:gd name="T29" fmla="*/ 204 h 1241"/>
                <a:gd name="T30" fmla="*/ 180 w 646"/>
                <a:gd name="T31" fmla="*/ 229 h 1241"/>
                <a:gd name="T32" fmla="*/ 156 w 646"/>
                <a:gd name="T33" fmla="*/ 257 h 1241"/>
                <a:gd name="T34" fmla="*/ 135 w 646"/>
                <a:gd name="T35" fmla="*/ 284 h 1241"/>
                <a:gd name="T36" fmla="*/ 115 w 646"/>
                <a:gd name="T37" fmla="*/ 313 h 1241"/>
                <a:gd name="T38" fmla="*/ 96 w 646"/>
                <a:gd name="T39" fmla="*/ 344 h 1241"/>
                <a:gd name="T40" fmla="*/ 79 w 646"/>
                <a:gd name="T41" fmla="*/ 374 h 1241"/>
                <a:gd name="T42" fmla="*/ 64 w 646"/>
                <a:gd name="T43" fmla="*/ 406 h 1241"/>
                <a:gd name="T44" fmla="*/ 49 w 646"/>
                <a:gd name="T45" fmla="*/ 439 h 1241"/>
                <a:gd name="T46" fmla="*/ 37 w 646"/>
                <a:gd name="T47" fmla="*/ 472 h 1241"/>
                <a:gd name="T48" fmla="*/ 26 w 646"/>
                <a:gd name="T49" fmla="*/ 505 h 1241"/>
                <a:gd name="T50" fmla="*/ 17 w 646"/>
                <a:gd name="T51" fmla="*/ 540 h 1241"/>
                <a:gd name="T52" fmla="*/ 10 w 646"/>
                <a:gd name="T53" fmla="*/ 575 h 1241"/>
                <a:gd name="T54" fmla="*/ 5 w 646"/>
                <a:gd name="T55" fmla="*/ 610 h 1241"/>
                <a:gd name="T56" fmla="*/ 1 w 646"/>
                <a:gd name="T57" fmla="*/ 645 h 1241"/>
                <a:gd name="T58" fmla="*/ 0 w 646"/>
                <a:gd name="T59" fmla="*/ 680 h 1241"/>
                <a:gd name="T60" fmla="*/ 0 w 646"/>
                <a:gd name="T61" fmla="*/ 715 h 1241"/>
                <a:gd name="T62" fmla="*/ 1 w 646"/>
                <a:gd name="T63" fmla="*/ 751 h 1241"/>
                <a:gd name="T64" fmla="*/ 5 w 646"/>
                <a:gd name="T65" fmla="*/ 786 h 1241"/>
                <a:gd name="T66" fmla="*/ 10 w 646"/>
                <a:gd name="T67" fmla="*/ 821 h 1241"/>
                <a:gd name="T68" fmla="*/ 17 w 646"/>
                <a:gd name="T69" fmla="*/ 856 h 1241"/>
                <a:gd name="T70" fmla="*/ 26 w 646"/>
                <a:gd name="T71" fmla="*/ 891 h 1241"/>
                <a:gd name="T72" fmla="*/ 36 w 646"/>
                <a:gd name="T73" fmla="*/ 924 h 1241"/>
                <a:gd name="T74" fmla="*/ 49 w 646"/>
                <a:gd name="T75" fmla="*/ 958 h 1241"/>
                <a:gd name="T76" fmla="*/ 63 w 646"/>
                <a:gd name="T77" fmla="*/ 990 h 1241"/>
                <a:gd name="T78" fmla="*/ 78 w 646"/>
                <a:gd name="T79" fmla="*/ 1022 h 1241"/>
                <a:gd name="T80" fmla="*/ 96 w 646"/>
                <a:gd name="T81" fmla="*/ 1053 h 1241"/>
                <a:gd name="T82" fmla="*/ 114 w 646"/>
                <a:gd name="T83" fmla="*/ 1083 h 1241"/>
                <a:gd name="T84" fmla="*/ 135 w 646"/>
                <a:gd name="T85" fmla="*/ 1111 h 1241"/>
                <a:gd name="T86" fmla="*/ 156 w 646"/>
                <a:gd name="T87" fmla="*/ 1139 h 1241"/>
                <a:gd name="T88" fmla="*/ 179 w 646"/>
                <a:gd name="T89" fmla="*/ 1167 h 1241"/>
                <a:gd name="T90" fmla="*/ 204 w 646"/>
                <a:gd name="T91" fmla="*/ 1192 h 1241"/>
                <a:gd name="T92" fmla="*/ 229 w 646"/>
                <a:gd name="T93" fmla="*/ 1217 h 1241"/>
                <a:gd name="T94" fmla="*/ 256 w 646"/>
                <a:gd name="T95" fmla="*/ 1240 h 12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6"/>
                <a:gd name="T145" fmla="*/ 0 h 1241"/>
                <a:gd name="T146" fmla="*/ 646 w 646"/>
                <a:gd name="T147" fmla="*/ 1241 h 12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6" h="1241">
                  <a:moveTo>
                    <a:pt x="645" y="0"/>
                  </a:moveTo>
                  <a:lnTo>
                    <a:pt x="610" y="4"/>
                  </a:lnTo>
                  <a:lnTo>
                    <a:pt x="575" y="9"/>
                  </a:lnTo>
                  <a:lnTo>
                    <a:pt x="540" y="16"/>
                  </a:lnTo>
                  <a:lnTo>
                    <a:pt x="505" y="25"/>
                  </a:lnTo>
                  <a:lnTo>
                    <a:pt x="472" y="36"/>
                  </a:lnTo>
                  <a:lnTo>
                    <a:pt x="438" y="48"/>
                  </a:lnTo>
                  <a:lnTo>
                    <a:pt x="406" y="62"/>
                  </a:lnTo>
                  <a:lnTo>
                    <a:pt x="374" y="78"/>
                  </a:lnTo>
                  <a:lnTo>
                    <a:pt x="343" y="95"/>
                  </a:lnTo>
                  <a:lnTo>
                    <a:pt x="313" y="114"/>
                  </a:lnTo>
                  <a:lnTo>
                    <a:pt x="285" y="134"/>
                  </a:lnTo>
                  <a:lnTo>
                    <a:pt x="256" y="156"/>
                  </a:lnTo>
                  <a:lnTo>
                    <a:pt x="229" y="179"/>
                  </a:lnTo>
                  <a:lnTo>
                    <a:pt x="204" y="204"/>
                  </a:lnTo>
                  <a:lnTo>
                    <a:pt x="180" y="229"/>
                  </a:lnTo>
                  <a:lnTo>
                    <a:pt x="156" y="257"/>
                  </a:lnTo>
                  <a:lnTo>
                    <a:pt x="135" y="284"/>
                  </a:lnTo>
                  <a:lnTo>
                    <a:pt x="115" y="313"/>
                  </a:lnTo>
                  <a:lnTo>
                    <a:pt x="96" y="344"/>
                  </a:lnTo>
                  <a:lnTo>
                    <a:pt x="79" y="374"/>
                  </a:lnTo>
                  <a:lnTo>
                    <a:pt x="64" y="406"/>
                  </a:lnTo>
                  <a:lnTo>
                    <a:pt x="49" y="439"/>
                  </a:lnTo>
                  <a:lnTo>
                    <a:pt x="37" y="472"/>
                  </a:lnTo>
                  <a:lnTo>
                    <a:pt x="26" y="505"/>
                  </a:lnTo>
                  <a:lnTo>
                    <a:pt x="17" y="540"/>
                  </a:lnTo>
                  <a:lnTo>
                    <a:pt x="10" y="575"/>
                  </a:lnTo>
                  <a:lnTo>
                    <a:pt x="5" y="610"/>
                  </a:lnTo>
                  <a:lnTo>
                    <a:pt x="1" y="645"/>
                  </a:lnTo>
                  <a:lnTo>
                    <a:pt x="0" y="680"/>
                  </a:lnTo>
                  <a:lnTo>
                    <a:pt x="0" y="715"/>
                  </a:lnTo>
                  <a:lnTo>
                    <a:pt x="1" y="751"/>
                  </a:lnTo>
                  <a:lnTo>
                    <a:pt x="5" y="786"/>
                  </a:lnTo>
                  <a:lnTo>
                    <a:pt x="10" y="821"/>
                  </a:lnTo>
                  <a:lnTo>
                    <a:pt x="17" y="856"/>
                  </a:lnTo>
                  <a:lnTo>
                    <a:pt x="26" y="891"/>
                  </a:lnTo>
                  <a:lnTo>
                    <a:pt x="36" y="924"/>
                  </a:lnTo>
                  <a:lnTo>
                    <a:pt x="49" y="958"/>
                  </a:lnTo>
                  <a:lnTo>
                    <a:pt x="63" y="990"/>
                  </a:lnTo>
                  <a:lnTo>
                    <a:pt x="78" y="1022"/>
                  </a:lnTo>
                  <a:lnTo>
                    <a:pt x="96" y="1053"/>
                  </a:lnTo>
                  <a:lnTo>
                    <a:pt x="114" y="1083"/>
                  </a:lnTo>
                  <a:lnTo>
                    <a:pt x="135" y="1111"/>
                  </a:lnTo>
                  <a:lnTo>
                    <a:pt x="156" y="1139"/>
                  </a:lnTo>
                  <a:lnTo>
                    <a:pt x="179" y="1167"/>
                  </a:lnTo>
                  <a:lnTo>
                    <a:pt x="204" y="1192"/>
                  </a:lnTo>
                  <a:lnTo>
                    <a:pt x="229" y="1217"/>
                  </a:lnTo>
                  <a:lnTo>
                    <a:pt x="256" y="124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30" name="Freeform 463"/>
            <p:cNvSpPr>
              <a:spLocks/>
            </p:cNvSpPr>
            <p:nvPr/>
          </p:nvSpPr>
          <p:spPr bwMode="auto">
            <a:xfrm>
              <a:off x="1807" y="1425"/>
              <a:ext cx="771" cy="1548"/>
            </a:xfrm>
            <a:custGeom>
              <a:avLst/>
              <a:gdLst>
                <a:gd name="T0" fmla="*/ 357 w 771"/>
                <a:gd name="T1" fmla="*/ 1547 h 1548"/>
                <a:gd name="T2" fmla="*/ 390 w 771"/>
                <a:gd name="T3" fmla="*/ 1527 h 1548"/>
                <a:gd name="T4" fmla="*/ 422 w 771"/>
                <a:gd name="T5" fmla="*/ 1506 h 1548"/>
                <a:gd name="T6" fmla="*/ 452 w 771"/>
                <a:gd name="T7" fmla="*/ 1483 h 1548"/>
                <a:gd name="T8" fmla="*/ 482 w 771"/>
                <a:gd name="T9" fmla="*/ 1459 h 1548"/>
                <a:gd name="T10" fmla="*/ 510 w 771"/>
                <a:gd name="T11" fmla="*/ 1432 h 1548"/>
                <a:gd name="T12" fmla="*/ 537 w 771"/>
                <a:gd name="T13" fmla="*/ 1405 h 1548"/>
                <a:gd name="T14" fmla="*/ 563 w 771"/>
                <a:gd name="T15" fmla="*/ 1377 h 1548"/>
                <a:gd name="T16" fmla="*/ 588 w 771"/>
                <a:gd name="T17" fmla="*/ 1347 h 1548"/>
                <a:gd name="T18" fmla="*/ 611 w 771"/>
                <a:gd name="T19" fmla="*/ 1317 h 1548"/>
                <a:gd name="T20" fmla="*/ 633 w 771"/>
                <a:gd name="T21" fmla="*/ 1286 h 1548"/>
                <a:gd name="T22" fmla="*/ 654 w 771"/>
                <a:gd name="T23" fmla="*/ 1253 h 1548"/>
                <a:gd name="T24" fmla="*/ 672 w 771"/>
                <a:gd name="T25" fmla="*/ 1219 h 1548"/>
                <a:gd name="T26" fmla="*/ 689 w 771"/>
                <a:gd name="T27" fmla="*/ 1185 h 1548"/>
                <a:gd name="T28" fmla="*/ 705 w 771"/>
                <a:gd name="T29" fmla="*/ 1150 h 1548"/>
                <a:gd name="T30" fmla="*/ 719 w 771"/>
                <a:gd name="T31" fmla="*/ 1114 h 1548"/>
                <a:gd name="T32" fmla="*/ 731 w 771"/>
                <a:gd name="T33" fmla="*/ 1078 h 1548"/>
                <a:gd name="T34" fmla="*/ 742 w 771"/>
                <a:gd name="T35" fmla="*/ 1042 h 1548"/>
                <a:gd name="T36" fmla="*/ 751 w 771"/>
                <a:gd name="T37" fmla="*/ 1004 h 1548"/>
                <a:gd name="T38" fmla="*/ 758 w 771"/>
                <a:gd name="T39" fmla="*/ 965 h 1548"/>
                <a:gd name="T40" fmla="*/ 763 w 771"/>
                <a:gd name="T41" fmla="*/ 928 h 1548"/>
                <a:gd name="T42" fmla="*/ 767 w 771"/>
                <a:gd name="T43" fmla="*/ 890 h 1548"/>
                <a:gd name="T44" fmla="*/ 769 w 771"/>
                <a:gd name="T45" fmla="*/ 852 h 1548"/>
                <a:gd name="T46" fmla="*/ 770 w 771"/>
                <a:gd name="T47" fmla="*/ 813 h 1548"/>
                <a:gd name="T48" fmla="*/ 767 w 771"/>
                <a:gd name="T49" fmla="*/ 775 h 1548"/>
                <a:gd name="T50" fmla="*/ 764 w 771"/>
                <a:gd name="T51" fmla="*/ 737 h 1548"/>
                <a:gd name="T52" fmla="*/ 759 w 771"/>
                <a:gd name="T53" fmla="*/ 699 h 1548"/>
                <a:gd name="T54" fmla="*/ 752 w 771"/>
                <a:gd name="T55" fmla="*/ 661 h 1548"/>
                <a:gd name="T56" fmla="*/ 743 w 771"/>
                <a:gd name="T57" fmla="*/ 623 h 1548"/>
                <a:gd name="T58" fmla="*/ 733 w 771"/>
                <a:gd name="T59" fmla="*/ 587 h 1548"/>
                <a:gd name="T60" fmla="*/ 721 w 771"/>
                <a:gd name="T61" fmla="*/ 550 h 1548"/>
                <a:gd name="T62" fmla="*/ 707 w 771"/>
                <a:gd name="T63" fmla="*/ 514 h 1548"/>
                <a:gd name="T64" fmla="*/ 692 w 771"/>
                <a:gd name="T65" fmla="*/ 479 h 1548"/>
                <a:gd name="T66" fmla="*/ 675 w 771"/>
                <a:gd name="T67" fmla="*/ 444 h 1548"/>
                <a:gd name="T68" fmla="*/ 656 w 771"/>
                <a:gd name="T69" fmla="*/ 411 h 1548"/>
                <a:gd name="T70" fmla="*/ 637 w 771"/>
                <a:gd name="T71" fmla="*/ 378 h 1548"/>
                <a:gd name="T72" fmla="*/ 615 w 771"/>
                <a:gd name="T73" fmla="*/ 347 h 1548"/>
                <a:gd name="T74" fmla="*/ 592 w 771"/>
                <a:gd name="T75" fmla="*/ 316 h 1548"/>
                <a:gd name="T76" fmla="*/ 567 w 771"/>
                <a:gd name="T77" fmla="*/ 286 h 1548"/>
                <a:gd name="T78" fmla="*/ 542 w 771"/>
                <a:gd name="T79" fmla="*/ 258 h 1548"/>
                <a:gd name="T80" fmla="*/ 514 w 771"/>
                <a:gd name="T81" fmla="*/ 230 h 1548"/>
                <a:gd name="T82" fmla="*/ 486 w 771"/>
                <a:gd name="T83" fmla="*/ 204 h 1548"/>
                <a:gd name="T84" fmla="*/ 457 w 771"/>
                <a:gd name="T85" fmla="*/ 180 h 1548"/>
                <a:gd name="T86" fmla="*/ 426 w 771"/>
                <a:gd name="T87" fmla="*/ 156 h 1548"/>
                <a:gd name="T88" fmla="*/ 394 w 771"/>
                <a:gd name="T89" fmla="*/ 135 h 1548"/>
                <a:gd name="T90" fmla="*/ 362 w 771"/>
                <a:gd name="T91" fmla="*/ 115 h 1548"/>
                <a:gd name="T92" fmla="*/ 329 w 771"/>
                <a:gd name="T93" fmla="*/ 95 h 1548"/>
                <a:gd name="T94" fmla="*/ 294 w 771"/>
                <a:gd name="T95" fmla="*/ 79 h 1548"/>
                <a:gd name="T96" fmla="*/ 259 w 771"/>
                <a:gd name="T97" fmla="*/ 63 h 1548"/>
                <a:gd name="T98" fmla="*/ 224 w 771"/>
                <a:gd name="T99" fmla="*/ 49 h 1548"/>
                <a:gd name="T100" fmla="*/ 187 w 771"/>
                <a:gd name="T101" fmla="*/ 36 h 1548"/>
                <a:gd name="T102" fmla="*/ 150 w 771"/>
                <a:gd name="T103" fmla="*/ 26 h 1548"/>
                <a:gd name="T104" fmla="*/ 113 w 771"/>
                <a:gd name="T105" fmla="*/ 16 h 1548"/>
                <a:gd name="T106" fmla="*/ 75 w 771"/>
                <a:gd name="T107" fmla="*/ 10 h 1548"/>
                <a:gd name="T108" fmla="*/ 37 w 771"/>
                <a:gd name="T109" fmla="*/ 4 h 1548"/>
                <a:gd name="T110" fmla="*/ 0 w 771"/>
                <a:gd name="T111" fmla="*/ 0 h 15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71"/>
                <a:gd name="T169" fmla="*/ 0 h 1548"/>
                <a:gd name="T170" fmla="*/ 771 w 771"/>
                <a:gd name="T171" fmla="*/ 1548 h 15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71" h="1548">
                  <a:moveTo>
                    <a:pt x="357" y="1547"/>
                  </a:moveTo>
                  <a:lnTo>
                    <a:pt x="390" y="1527"/>
                  </a:lnTo>
                  <a:lnTo>
                    <a:pt x="422" y="1506"/>
                  </a:lnTo>
                  <a:lnTo>
                    <a:pt x="452" y="1483"/>
                  </a:lnTo>
                  <a:lnTo>
                    <a:pt x="482" y="1459"/>
                  </a:lnTo>
                  <a:lnTo>
                    <a:pt x="510" y="1432"/>
                  </a:lnTo>
                  <a:lnTo>
                    <a:pt x="537" y="1405"/>
                  </a:lnTo>
                  <a:lnTo>
                    <a:pt x="563" y="1377"/>
                  </a:lnTo>
                  <a:lnTo>
                    <a:pt x="588" y="1347"/>
                  </a:lnTo>
                  <a:lnTo>
                    <a:pt x="611" y="1317"/>
                  </a:lnTo>
                  <a:lnTo>
                    <a:pt x="633" y="1286"/>
                  </a:lnTo>
                  <a:lnTo>
                    <a:pt x="654" y="1253"/>
                  </a:lnTo>
                  <a:lnTo>
                    <a:pt x="672" y="1219"/>
                  </a:lnTo>
                  <a:lnTo>
                    <a:pt x="689" y="1185"/>
                  </a:lnTo>
                  <a:lnTo>
                    <a:pt x="705" y="1150"/>
                  </a:lnTo>
                  <a:lnTo>
                    <a:pt x="719" y="1114"/>
                  </a:lnTo>
                  <a:lnTo>
                    <a:pt x="731" y="1078"/>
                  </a:lnTo>
                  <a:lnTo>
                    <a:pt x="742" y="1042"/>
                  </a:lnTo>
                  <a:lnTo>
                    <a:pt x="751" y="1004"/>
                  </a:lnTo>
                  <a:lnTo>
                    <a:pt x="758" y="965"/>
                  </a:lnTo>
                  <a:lnTo>
                    <a:pt x="763" y="928"/>
                  </a:lnTo>
                  <a:lnTo>
                    <a:pt x="767" y="890"/>
                  </a:lnTo>
                  <a:lnTo>
                    <a:pt x="769" y="852"/>
                  </a:lnTo>
                  <a:lnTo>
                    <a:pt x="770" y="813"/>
                  </a:lnTo>
                  <a:lnTo>
                    <a:pt x="767" y="775"/>
                  </a:lnTo>
                  <a:lnTo>
                    <a:pt x="764" y="737"/>
                  </a:lnTo>
                  <a:lnTo>
                    <a:pt x="759" y="699"/>
                  </a:lnTo>
                  <a:lnTo>
                    <a:pt x="752" y="661"/>
                  </a:lnTo>
                  <a:lnTo>
                    <a:pt x="743" y="623"/>
                  </a:lnTo>
                  <a:lnTo>
                    <a:pt x="733" y="587"/>
                  </a:lnTo>
                  <a:lnTo>
                    <a:pt x="721" y="550"/>
                  </a:lnTo>
                  <a:lnTo>
                    <a:pt x="707" y="514"/>
                  </a:lnTo>
                  <a:lnTo>
                    <a:pt x="692" y="479"/>
                  </a:lnTo>
                  <a:lnTo>
                    <a:pt x="675" y="444"/>
                  </a:lnTo>
                  <a:lnTo>
                    <a:pt x="656" y="411"/>
                  </a:lnTo>
                  <a:lnTo>
                    <a:pt x="637" y="378"/>
                  </a:lnTo>
                  <a:lnTo>
                    <a:pt x="615" y="347"/>
                  </a:lnTo>
                  <a:lnTo>
                    <a:pt x="592" y="316"/>
                  </a:lnTo>
                  <a:lnTo>
                    <a:pt x="567" y="286"/>
                  </a:lnTo>
                  <a:lnTo>
                    <a:pt x="542" y="258"/>
                  </a:lnTo>
                  <a:lnTo>
                    <a:pt x="514" y="230"/>
                  </a:lnTo>
                  <a:lnTo>
                    <a:pt x="486" y="204"/>
                  </a:lnTo>
                  <a:lnTo>
                    <a:pt x="457" y="180"/>
                  </a:lnTo>
                  <a:lnTo>
                    <a:pt x="426" y="156"/>
                  </a:lnTo>
                  <a:lnTo>
                    <a:pt x="394" y="135"/>
                  </a:lnTo>
                  <a:lnTo>
                    <a:pt x="362" y="115"/>
                  </a:lnTo>
                  <a:lnTo>
                    <a:pt x="329" y="95"/>
                  </a:lnTo>
                  <a:lnTo>
                    <a:pt x="294" y="79"/>
                  </a:lnTo>
                  <a:lnTo>
                    <a:pt x="259" y="63"/>
                  </a:lnTo>
                  <a:lnTo>
                    <a:pt x="224" y="49"/>
                  </a:lnTo>
                  <a:lnTo>
                    <a:pt x="187" y="36"/>
                  </a:lnTo>
                  <a:lnTo>
                    <a:pt x="150" y="26"/>
                  </a:lnTo>
                  <a:lnTo>
                    <a:pt x="113" y="16"/>
                  </a:lnTo>
                  <a:lnTo>
                    <a:pt x="75" y="10"/>
                  </a:lnTo>
                  <a:lnTo>
                    <a:pt x="37" y="4"/>
                  </a:ln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31" name="Freeform 464"/>
            <p:cNvSpPr>
              <a:spLocks/>
            </p:cNvSpPr>
            <p:nvPr/>
          </p:nvSpPr>
          <p:spPr bwMode="auto">
            <a:xfrm>
              <a:off x="1160" y="1672"/>
              <a:ext cx="531" cy="643"/>
            </a:xfrm>
            <a:custGeom>
              <a:avLst/>
              <a:gdLst>
                <a:gd name="T0" fmla="*/ 530 w 531"/>
                <a:gd name="T1" fmla="*/ 0 h 643"/>
                <a:gd name="T2" fmla="*/ 497 w 531"/>
                <a:gd name="T3" fmla="*/ 4 h 643"/>
                <a:gd name="T4" fmla="*/ 465 w 531"/>
                <a:gd name="T5" fmla="*/ 9 h 643"/>
                <a:gd name="T6" fmla="*/ 433 w 531"/>
                <a:gd name="T7" fmla="*/ 16 h 643"/>
                <a:gd name="T8" fmla="*/ 401 w 531"/>
                <a:gd name="T9" fmla="*/ 26 h 643"/>
                <a:gd name="T10" fmla="*/ 370 w 531"/>
                <a:gd name="T11" fmla="*/ 38 h 643"/>
                <a:gd name="T12" fmla="*/ 339 w 531"/>
                <a:gd name="T13" fmla="*/ 51 h 643"/>
                <a:gd name="T14" fmla="*/ 310 w 531"/>
                <a:gd name="T15" fmla="*/ 65 h 643"/>
                <a:gd name="T16" fmla="*/ 282 w 531"/>
                <a:gd name="T17" fmla="*/ 82 h 643"/>
                <a:gd name="T18" fmla="*/ 254 w 531"/>
                <a:gd name="T19" fmla="*/ 100 h 643"/>
                <a:gd name="T20" fmla="*/ 227 w 531"/>
                <a:gd name="T21" fmla="*/ 119 h 643"/>
                <a:gd name="T22" fmla="*/ 202 w 531"/>
                <a:gd name="T23" fmla="*/ 140 h 643"/>
                <a:gd name="T24" fmla="*/ 177 w 531"/>
                <a:gd name="T25" fmla="*/ 162 h 643"/>
                <a:gd name="T26" fmla="*/ 154 w 531"/>
                <a:gd name="T27" fmla="*/ 185 h 643"/>
                <a:gd name="T28" fmla="*/ 133 w 531"/>
                <a:gd name="T29" fmla="*/ 211 h 643"/>
                <a:gd name="T30" fmla="*/ 113 w 531"/>
                <a:gd name="T31" fmla="*/ 237 h 643"/>
                <a:gd name="T32" fmla="*/ 93 w 531"/>
                <a:gd name="T33" fmla="*/ 264 h 643"/>
                <a:gd name="T34" fmla="*/ 77 w 531"/>
                <a:gd name="T35" fmla="*/ 293 h 643"/>
                <a:gd name="T36" fmla="*/ 61 w 531"/>
                <a:gd name="T37" fmla="*/ 321 h 643"/>
                <a:gd name="T38" fmla="*/ 47 w 531"/>
                <a:gd name="T39" fmla="*/ 351 h 643"/>
                <a:gd name="T40" fmla="*/ 35 w 531"/>
                <a:gd name="T41" fmla="*/ 381 h 643"/>
                <a:gd name="T42" fmla="*/ 25 w 531"/>
                <a:gd name="T43" fmla="*/ 413 h 643"/>
                <a:gd name="T44" fmla="*/ 16 w 531"/>
                <a:gd name="T45" fmla="*/ 445 h 643"/>
                <a:gd name="T46" fmla="*/ 9 w 531"/>
                <a:gd name="T47" fmla="*/ 477 h 643"/>
                <a:gd name="T48" fmla="*/ 4 w 531"/>
                <a:gd name="T49" fmla="*/ 510 h 643"/>
                <a:gd name="T50" fmla="*/ 1 w 531"/>
                <a:gd name="T51" fmla="*/ 543 h 643"/>
                <a:gd name="T52" fmla="*/ 0 w 531"/>
                <a:gd name="T53" fmla="*/ 575 h 643"/>
                <a:gd name="T54" fmla="*/ 0 w 531"/>
                <a:gd name="T55" fmla="*/ 609 h 643"/>
                <a:gd name="T56" fmla="*/ 3 w 531"/>
                <a:gd name="T57" fmla="*/ 642 h 6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1"/>
                <a:gd name="T88" fmla="*/ 0 h 643"/>
                <a:gd name="T89" fmla="*/ 531 w 531"/>
                <a:gd name="T90" fmla="*/ 643 h 6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1" h="643">
                  <a:moveTo>
                    <a:pt x="530" y="0"/>
                  </a:moveTo>
                  <a:lnTo>
                    <a:pt x="497" y="4"/>
                  </a:lnTo>
                  <a:lnTo>
                    <a:pt x="465" y="9"/>
                  </a:lnTo>
                  <a:lnTo>
                    <a:pt x="433" y="16"/>
                  </a:lnTo>
                  <a:lnTo>
                    <a:pt x="401" y="26"/>
                  </a:lnTo>
                  <a:lnTo>
                    <a:pt x="370" y="38"/>
                  </a:lnTo>
                  <a:lnTo>
                    <a:pt x="339" y="51"/>
                  </a:lnTo>
                  <a:lnTo>
                    <a:pt x="310" y="65"/>
                  </a:lnTo>
                  <a:lnTo>
                    <a:pt x="282" y="82"/>
                  </a:lnTo>
                  <a:lnTo>
                    <a:pt x="254" y="100"/>
                  </a:lnTo>
                  <a:lnTo>
                    <a:pt x="227" y="119"/>
                  </a:lnTo>
                  <a:lnTo>
                    <a:pt x="202" y="140"/>
                  </a:lnTo>
                  <a:lnTo>
                    <a:pt x="177" y="162"/>
                  </a:lnTo>
                  <a:lnTo>
                    <a:pt x="154" y="185"/>
                  </a:lnTo>
                  <a:lnTo>
                    <a:pt x="133" y="211"/>
                  </a:lnTo>
                  <a:lnTo>
                    <a:pt x="113" y="237"/>
                  </a:lnTo>
                  <a:lnTo>
                    <a:pt x="93" y="264"/>
                  </a:lnTo>
                  <a:lnTo>
                    <a:pt x="77" y="293"/>
                  </a:lnTo>
                  <a:lnTo>
                    <a:pt x="61" y="321"/>
                  </a:lnTo>
                  <a:lnTo>
                    <a:pt x="47" y="351"/>
                  </a:lnTo>
                  <a:lnTo>
                    <a:pt x="35" y="381"/>
                  </a:lnTo>
                  <a:lnTo>
                    <a:pt x="25" y="413"/>
                  </a:lnTo>
                  <a:lnTo>
                    <a:pt x="16" y="445"/>
                  </a:lnTo>
                  <a:lnTo>
                    <a:pt x="9" y="477"/>
                  </a:lnTo>
                  <a:lnTo>
                    <a:pt x="4" y="510"/>
                  </a:lnTo>
                  <a:lnTo>
                    <a:pt x="1" y="543"/>
                  </a:lnTo>
                  <a:lnTo>
                    <a:pt x="0" y="575"/>
                  </a:lnTo>
                  <a:lnTo>
                    <a:pt x="0" y="609"/>
                  </a:lnTo>
                  <a:lnTo>
                    <a:pt x="3" y="64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32" name="Freeform 465"/>
            <p:cNvSpPr>
              <a:spLocks/>
            </p:cNvSpPr>
            <p:nvPr/>
          </p:nvSpPr>
          <p:spPr bwMode="auto">
            <a:xfrm>
              <a:off x="1301" y="1556"/>
              <a:ext cx="1146" cy="1400"/>
            </a:xfrm>
            <a:custGeom>
              <a:avLst/>
              <a:gdLst>
                <a:gd name="T0" fmla="*/ 28 w 1146"/>
                <a:gd name="T1" fmla="*/ 1262 h 1400"/>
                <a:gd name="T2" fmla="*/ 87 w 1146"/>
                <a:gd name="T3" fmla="*/ 1301 h 1400"/>
                <a:gd name="T4" fmla="*/ 149 w 1146"/>
                <a:gd name="T5" fmla="*/ 1334 h 1400"/>
                <a:gd name="T6" fmla="*/ 215 w 1146"/>
                <a:gd name="T7" fmla="*/ 1360 h 1400"/>
                <a:gd name="T8" fmla="*/ 283 w 1146"/>
                <a:gd name="T9" fmla="*/ 1380 h 1400"/>
                <a:gd name="T10" fmla="*/ 353 w 1146"/>
                <a:gd name="T11" fmla="*/ 1393 h 1400"/>
                <a:gd name="T12" fmla="*/ 424 w 1146"/>
                <a:gd name="T13" fmla="*/ 1399 h 1400"/>
                <a:gd name="T14" fmla="*/ 494 w 1146"/>
                <a:gd name="T15" fmla="*/ 1397 h 1400"/>
                <a:gd name="T16" fmla="*/ 565 w 1146"/>
                <a:gd name="T17" fmla="*/ 1388 h 1400"/>
                <a:gd name="T18" fmla="*/ 634 w 1146"/>
                <a:gd name="T19" fmla="*/ 1372 h 1400"/>
                <a:gd name="T20" fmla="*/ 701 w 1146"/>
                <a:gd name="T21" fmla="*/ 1351 h 1400"/>
                <a:gd name="T22" fmla="*/ 765 w 1146"/>
                <a:gd name="T23" fmla="*/ 1321 h 1400"/>
                <a:gd name="T24" fmla="*/ 827 w 1146"/>
                <a:gd name="T25" fmla="*/ 1285 h 1400"/>
                <a:gd name="T26" fmla="*/ 884 w 1146"/>
                <a:gd name="T27" fmla="*/ 1244 h 1400"/>
                <a:gd name="T28" fmla="*/ 937 w 1146"/>
                <a:gd name="T29" fmla="*/ 1196 h 1400"/>
                <a:gd name="T30" fmla="*/ 984 w 1146"/>
                <a:gd name="T31" fmla="*/ 1144 h 1400"/>
                <a:gd name="T32" fmla="*/ 1027 w 1146"/>
                <a:gd name="T33" fmla="*/ 1087 h 1400"/>
                <a:gd name="T34" fmla="*/ 1063 w 1146"/>
                <a:gd name="T35" fmla="*/ 1027 h 1400"/>
                <a:gd name="T36" fmla="*/ 1093 w 1146"/>
                <a:gd name="T37" fmla="*/ 963 h 1400"/>
                <a:gd name="T38" fmla="*/ 1117 w 1146"/>
                <a:gd name="T39" fmla="*/ 895 h 1400"/>
                <a:gd name="T40" fmla="*/ 1133 w 1146"/>
                <a:gd name="T41" fmla="*/ 826 h 1400"/>
                <a:gd name="T42" fmla="*/ 1143 w 1146"/>
                <a:gd name="T43" fmla="*/ 757 h 1400"/>
                <a:gd name="T44" fmla="*/ 1145 w 1146"/>
                <a:gd name="T45" fmla="*/ 686 h 1400"/>
                <a:gd name="T46" fmla="*/ 1141 w 1146"/>
                <a:gd name="T47" fmla="*/ 615 h 1400"/>
                <a:gd name="T48" fmla="*/ 1128 w 1146"/>
                <a:gd name="T49" fmla="*/ 546 h 1400"/>
                <a:gd name="T50" fmla="*/ 1109 w 1146"/>
                <a:gd name="T51" fmla="*/ 477 h 1400"/>
                <a:gd name="T52" fmla="*/ 1084 w 1146"/>
                <a:gd name="T53" fmla="*/ 411 h 1400"/>
                <a:gd name="T54" fmla="*/ 1052 w 1146"/>
                <a:gd name="T55" fmla="*/ 348 h 1400"/>
                <a:gd name="T56" fmla="*/ 1012 w 1146"/>
                <a:gd name="T57" fmla="*/ 289 h 1400"/>
                <a:gd name="T58" fmla="*/ 968 w 1146"/>
                <a:gd name="T59" fmla="*/ 233 h 1400"/>
                <a:gd name="T60" fmla="*/ 919 w 1146"/>
                <a:gd name="T61" fmla="*/ 183 h 1400"/>
                <a:gd name="T62" fmla="*/ 864 w 1146"/>
                <a:gd name="T63" fmla="*/ 137 h 1400"/>
                <a:gd name="T64" fmla="*/ 806 w 1146"/>
                <a:gd name="T65" fmla="*/ 98 h 1400"/>
                <a:gd name="T66" fmla="*/ 743 w 1146"/>
                <a:gd name="T67" fmla="*/ 64 h 1400"/>
                <a:gd name="T68" fmla="*/ 678 w 1146"/>
                <a:gd name="T69" fmla="*/ 37 h 1400"/>
                <a:gd name="T70" fmla="*/ 610 w 1146"/>
                <a:gd name="T71" fmla="*/ 17 h 1400"/>
                <a:gd name="T72" fmla="*/ 540 w 1146"/>
                <a:gd name="T73" fmla="*/ 4 h 14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6"/>
                <a:gd name="T112" fmla="*/ 0 h 1400"/>
                <a:gd name="T113" fmla="*/ 1146 w 1146"/>
                <a:gd name="T114" fmla="*/ 1400 h 14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6" h="1400">
                  <a:moveTo>
                    <a:pt x="0" y="1240"/>
                  </a:moveTo>
                  <a:lnTo>
                    <a:pt x="28" y="1262"/>
                  </a:lnTo>
                  <a:lnTo>
                    <a:pt x="57" y="1282"/>
                  </a:lnTo>
                  <a:lnTo>
                    <a:pt x="87" y="1301"/>
                  </a:lnTo>
                  <a:lnTo>
                    <a:pt x="117" y="1318"/>
                  </a:lnTo>
                  <a:lnTo>
                    <a:pt x="149" y="1334"/>
                  </a:lnTo>
                  <a:lnTo>
                    <a:pt x="182" y="1348"/>
                  </a:lnTo>
                  <a:lnTo>
                    <a:pt x="215" y="1360"/>
                  </a:lnTo>
                  <a:lnTo>
                    <a:pt x="249" y="1372"/>
                  </a:lnTo>
                  <a:lnTo>
                    <a:pt x="283" y="1380"/>
                  </a:lnTo>
                  <a:lnTo>
                    <a:pt x="318" y="1388"/>
                  </a:lnTo>
                  <a:lnTo>
                    <a:pt x="353" y="1393"/>
                  </a:lnTo>
                  <a:lnTo>
                    <a:pt x="388" y="1396"/>
                  </a:lnTo>
                  <a:lnTo>
                    <a:pt x="424" y="1399"/>
                  </a:lnTo>
                  <a:lnTo>
                    <a:pt x="459" y="1399"/>
                  </a:lnTo>
                  <a:lnTo>
                    <a:pt x="494" y="1397"/>
                  </a:lnTo>
                  <a:lnTo>
                    <a:pt x="530" y="1393"/>
                  </a:lnTo>
                  <a:lnTo>
                    <a:pt x="565" y="1388"/>
                  </a:lnTo>
                  <a:lnTo>
                    <a:pt x="599" y="1382"/>
                  </a:lnTo>
                  <a:lnTo>
                    <a:pt x="634" y="1372"/>
                  </a:lnTo>
                  <a:lnTo>
                    <a:pt x="668" y="1362"/>
                  </a:lnTo>
                  <a:lnTo>
                    <a:pt x="701" y="1351"/>
                  </a:lnTo>
                  <a:lnTo>
                    <a:pt x="734" y="1336"/>
                  </a:lnTo>
                  <a:lnTo>
                    <a:pt x="765" y="1321"/>
                  </a:lnTo>
                  <a:lnTo>
                    <a:pt x="797" y="1304"/>
                  </a:lnTo>
                  <a:lnTo>
                    <a:pt x="827" y="1285"/>
                  </a:lnTo>
                  <a:lnTo>
                    <a:pt x="856" y="1265"/>
                  </a:lnTo>
                  <a:lnTo>
                    <a:pt x="884" y="1244"/>
                  </a:lnTo>
                  <a:lnTo>
                    <a:pt x="911" y="1221"/>
                  </a:lnTo>
                  <a:lnTo>
                    <a:pt x="937" y="1196"/>
                  </a:lnTo>
                  <a:lnTo>
                    <a:pt x="961" y="1171"/>
                  </a:lnTo>
                  <a:lnTo>
                    <a:pt x="984" y="1144"/>
                  </a:lnTo>
                  <a:lnTo>
                    <a:pt x="1006" y="1116"/>
                  </a:lnTo>
                  <a:lnTo>
                    <a:pt x="1027" y="1087"/>
                  </a:lnTo>
                  <a:lnTo>
                    <a:pt x="1046" y="1058"/>
                  </a:lnTo>
                  <a:lnTo>
                    <a:pt x="1063" y="1027"/>
                  </a:lnTo>
                  <a:lnTo>
                    <a:pt x="1079" y="995"/>
                  </a:lnTo>
                  <a:lnTo>
                    <a:pt x="1093" y="963"/>
                  </a:lnTo>
                  <a:lnTo>
                    <a:pt x="1106" y="929"/>
                  </a:lnTo>
                  <a:lnTo>
                    <a:pt x="1117" y="895"/>
                  </a:lnTo>
                  <a:lnTo>
                    <a:pt x="1126" y="862"/>
                  </a:lnTo>
                  <a:lnTo>
                    <a:pt x="1133" y="826"/>
                  </a:lnTo>
                  <a:lnTo>
                    <a:pt x="1139" y="792"/>
                  </a:lnTo>
                  <a:lnTo>
                    <a:pt x="1143" y="757"/>
                  </a:lnTo>
                  <a:lnTo>
                    <a:pt x="1145" y="722"/>
                  </a:lnTo>
                  <a:lnTo>
                    <a:pt x="1145" y="686"/>
                  </a:lnTo>
                  <a:lnTo>
                    <a:pt x="1144" y="650"/>
                  </a:lnTo>
                  <a:lnTo>
                    <a:pt x="1141" y="615"/>
                  </a:lnTo>
                  <a:lnTo>
                    <a:pt x="1135" y="580"/>
                  </a:lnTo>
                  <a:lnTo>
                    <a:pt x="1128" y="546"/>
                  </a:lnTo>
                  <a:lnTo>
                    <a:pt x="1120" y="511"/>
                  </a:lnTo>
                  <a:lnTo>
                    <a:pt x="1109" y="477"/>
                  </a:lnTo>
                  <a:lnTo>
                    <a:pt x="1097" y="444"/>
                  </a:lnTo>
                  <a:lnTo>
                    <a:pt x="1084" y="411"/>
                  </a:lnTo>
                  <a:lnTo>
                    <a:pt x="1068" y="379"/>
                  </a:lnTo>
                  <a:lnTo>
                    <a:pt x="1052" y="348"/>
                  </a:lnTo>
                  <a:lnTo>
                    <a:pt x="1032" y="318"/>
                  </a:lnTo>
                  <a:lnTo>
                    <a:pt x="1012" y="289"/>
                  </a:lnTo>
                  <a:lnTo>
                    <a:pt x="992" y="261"/>
                  </a:lnTo>
                  <a:lnTo>
                    <a:pt x="968" y="233"/>
                  </a:lnTo>
                  <a:lnTo>
                    <a:pt x="944" y="207"/>
                  </a:lnTo>
                  <a:lnTo>
                    <a:pt x="919" y="183"/>
                  </a:lnTo>
                  <a:lnTo>
                    <a:pt x="892" y="160"/>
                  </a:lnTo>
                  <a:lnTo>
                    <a:pt x="864" y="137"/>
                  </a:lnTo>
                  <a:lnTo>
                    <a:pt x="835" y="117"/>
                  </a:lnTo>
                  <a:lnTo>
                    <a:pt x="806" y="98"/>
                  </a:lnTo>
                  <a:lnTo>
                    <a:pt x="775" y="80"/>
                  </a:lnTo>
                  <a:lnTo>
                    <a:pt x="743" y="64"/>
                  </a:lnTo>
                  <a:lnTo>
                    <a:pt x="711" y="50"/>
                  </a:lnTo>
                  <a:lnTo>
                    <a:pt x="678" y="37"/>
                  </a:lnTo>
                  <a:lnTo>
                    <a:pt x="644" y="27"/>
                  </a:lnTo>
                  <a:lnTo>
                    <a:pt x="610" y="17"/>
                  </a:lnTo>
                  <a:lnTo>
                    <a:pt x="575" y="10"/>
                  </a:lnTo>
                  <a:lnTo>
                    <a:pt x="540" y="4"/>
                  </a:lnTo>
                  <a:lnTo>
                    <a:pt x="506"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33" name="Freeform 466"/>
            <p:cNvSpPr>
              <a:spLocks/>
            </p:cNvSpPr>
            <p:nvPr/>
          </p:nvSpPr>
          <p:spPr bwMode="auto">
            <a:xfrm>
              <a:off x="1163" y="1672"/>
              <a:ext cx="1168" cy="1169"/>
            </a:xfrm>
            <a:custGeom>
              <a:avLst/>
              <a:gdLst>
                <a:gd name="T0" fmla="*/ 4 w 1168"/>
                <a:gd name="T1" fmla="*/ 674 h 1169"/>
                <a:gd name="T2" fmla="*/ 18 w 1168"/>
                <a:gd name="T3" fmla="*/ 738 h 1169"/>
                <a:gd name="T4" fmla="*/ 38 w 1168"/>
                <a:gd name="T5" fmla="*/ 801 h 1169"/>
                <a:gd name="T6" fmla="*/ 67 w 1168"/>
                <a:gd name="T7" fmla="*/ 860 h 1169"/>
                <a:gd name="T8" fmla="*/ 102 w 1168"/>
                <a:gd name="T9" fmla="*/ 917 h 1169"/>
                <a:gd name="T10" fmla="*/ 142 w 1168"/>
                <a:gd name="T11" fmla="*/ 968 h 1169"/>
                <a:gd name="T12" fmla="*/ 189 w 1168"/>
                <a:gd name="T13" fmla="*/ 1015 h 1169"/>
                <a:gd name="T14" fmla="*/ 240 w 1168"/>
                <a:gd name="T15" fmla="*/ 1057 h 1169"/>
                <a:gd name="T16" fmla="*/ 295 w 1168"/>
                <a:gd name="T17" fmla="*/ 1093 h 1169"/>
                <a:gd name="T18" fmla="*/ 355 w 1168"/>
                <a:gd name="T19" fmla="*/ 1122 h 1169"/>
                <a:gd name="T20" fmla="*/ 417 w 1168"/>
                <a:gd name="T21" fmla="*/ 1144 h 1169"/>
                <a:gd name="T22" fmla="*/ 481 w 1168"/>
                <a:gd name="T23" fmla="*/ 1159 h 1169"/>
                <a:gd name="T24" fmla="*/ 546 w 1168"/>
                <a:gd name="T25" fmla="*/ 1167 h 1169"/>
                <a:gd name="T26" fmla="*/ 612 w 1168"/>
                <a:gd name="T27" fmla="*/ 1167 h 1169"/>
                <a:gd name="T28" fmla="*/ 678 w 1168"/>
                <a:gd name="T29" fmla="*/ 1160 h 1169"/>
                <a:gd name="T30" fmla="*/ 742 w 1168"/>
                <a:gd name="T31" fmla="*/ 1145 h 1169"/>
                <a:gd name="T32" fmla="*/ 805 w 1168"/>
                <a:gd name="T33" fmla="*/ 1124 h 1169"/>
                <a:gd name="T34" fmla="*/ 864 w 1168"/>
                <a:gd name="T35" fmla="*/ 1095 h 1169"/>
                <a:gd name="T36" fmla="*/ 920 w 1168"/>
                <a:gd name="T37" fmla="*/ 1060 h 1169"/>
                <a:gd name="T38" fmla="*/ 971 w 1168"/>
                <a:gd name="T39" fmla="*/ 1019 h 1169"/>
                <a:gd name="T40" fmla="*/ 1018 w 1168"/>
                <a:gd name="T41" fmla="*/ 973 h 1169"/>
                <a:gd name="T42" fmla="*/ 1059 w 1168"/>
                <a:gd name="T43" fmla="*/ 921 h 1169"/>
                <a:gd name="T44" fmla="*/ 1094 w 1168"/>
                <a:gd name="T45" fmla="*/ 866 h 1169"/>
                <a:gd name="T46" fmla="*/ 1123 w 1168"/>
                <a:gd name="T47" fmla="*/ 806 h 1169"/>
                <a:gd name="T48" fmla="*/ 1145 w 1168"/>
                <a:gd name="T49" fmla="*/ 744 h 1169"/>
                <a:gd name="T50" fmla="*/ 1159 w 1168"/>
                <a:gd name="T51" fmla="*/ 680 h 1169"/>
                <a:gd name="T52" fmla="*/ 1167 w 1168"/>
                <a:gd name="T53" fmla="*/ 614 h 1169"/>
                <a:gd name="T54" fmla="*/ 1166 w 1168"/>
                <a:gd name="T55" fmla="*/ 548 h 1169"/>
                <a:gd name="T56" fmla="*/ 1159 w 1168"/>
                <a:gd name="T57" fmla="*/ 483 h 1169"/>
                <a:gd name="T58" fmla="*/ 1144 w 1168"/>
                <a:gd name="T59" fmla="*/ 418 h 1169"/>
                <a:gd name="T60" fmla="*/ 1122 w 1168"/>
                <a:gd name="T61" fmla="*/ 357 h 1169"/>
                <a:gd name="T62" fmla="*/ 1094 w 1168"/>
                <a:gd name="T63" fmla="*/ 297 h 1169"/>
                <a:gd name="T64" fmla="*/ 1058 w 1168"/>
                <a:gd name="T65" fmla="*/ 241 h 1169"/>
                <a:gd name="T66" fmla="*/ 1017 w 1168"/>
                <a:gd name="T67" fmla="*/ 190 h 1169"/>
                <a:gd name="T68" fmla="*/ 970 w 1168"/>
                <a:gd name="T69" fmla="*/ 144 h 1169"/>
                <a:gd name="T70" fmla="*/ 918 w 1168"/>
                <a:gd name="T71" fmla="*/ 103 h 1169"/>
                <a:gd name="T72" fmla="*/ 862 w 1168"/>
                <a:gd name="T73" fmla="*/ 69 h 1169"/>
                <a:gd name="T74" fmla="*/ 803 w 1168"/>
                <a:gd name="T75" fmla="*/ 40 h 1169"/>
                <a:gd name="T76" fmla="*/ 740 w 1168"/>
                <a:gd name="T77" fmla="*/ 19 h 1169"/>
                <a:gd name="T78" fmla="*/ 676 w 1168"/>
                <a:gd name="T79" fmla="*/ 4 h 1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68"/>
                <a:gd name="T121" fmla="*/ 0 h 1169"/>
                <a:gd name="T122" fmla="*/ 1168 w 1168"/>
                <a:gd name="T123" fmla="*/ 1169 h 11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68" h="1169">
                  <a:moveTo>
                    <a:pt x="0" y="642"/>
                  </a:moveTo>
                  <a:lnTo>
                    <a:pt x="4" y="674"/>
                  </a:lnTo>
                  <a:lnTo>
                    <a:pt x="10" y="706"/>
                  </a:lnTo>
                  <a:lnTo>
                    <a:pt x="18" y="738"/>
                  </a:lnTo>
                  <a:lnTo>
                    <a:pt x="27" y="771"/>
                  </a:lnTo>
                  <a:lnTo>
                    <a:pt x="38" y="801"/>
                  </a:lnTo>
                  <a:lnTo>
                    <a:pt x="52" y="831"/>
                  </a:lnTo>
                  <a:lnTo>
                    <a:pt x="67" y="860"/>
                  </a:lnTo>
                  <a:lnTo>
                    <a:pt x="84" y="889"/>
                  </a:lnTo>
                  <a:lnTo>
                    <a:pt x="102" y="917"/>
                  </a:lnTo>
                  <a:lnTo>
                    <a:pt x="122" y="943"/>
                  </a:lnTo>
                  <a:lnTo>
                    <a:pt x="142" y="968"/>
                  </a:lnTo>
                  <a:lnTo>
                    <a:pt x="164" y="993"/>
                  </a:lnTo>
                  <a:lnTo>
                    <a:pt x="189" y="1015"/>
                  </a:lnTo>
                  <a:lnTo>
                    <a:pt x="214" y="1037"/>
                  </a:lnTo>
                  <a:lnTo>
                    <a:pt x="240" y="1057"/>
                  </a:lnTo>
                  <a:lnTo>
                    <a:pt x="267" y="1075"/>
                  </a:lnTo>
                  <a:lnTo>
                    <a:pt x="295" y="1093"/>
                  </a:lnTo>
                  <a:lnTo>
                    <a:pt x="325" y="1107"/>
                  </a:lnTo>
                  <a:lnTo>
                    <a:pt x="355" y="1122"/>
                  </a:lnTo>
                  <a:lnTo>
                    <a:pt x="385" y="1134"/>
                  </a:lnTo>
                  <a:lnTo>
                    <a:pt x="417" y="1144"/>
                  </a:lnTo>
                  <a:lnTo>
                    <a:pt x="448" y="1152"/>
                  </a:lnTo>
                  <a:lnTo>
                    <a:pt x="481" y="1159"/>
                  </a:lnTo>
                  <a:lnTo>
                    <a:pt x="513" y="1164"/>
                  </a:lnTo>
                  <a:lnTo>
                    <a:pt x="546" y="1167"/>
                  </a:lnTo>
                  <a:lnTo>
                    <a:pt x="580" y="1168"/>
                  </a:lnTo>
                  <a:lnTo>
                    <a:pt x="612" y="1167"/>
                  </a:lnTo>
                  <a:lnTo>
                    <a:pt x="645" y="1164"/>
                  </a:lnTo>
                  <a:lnTo>
                    <a:pt x="678" y="1160"/>
                  </a:lnTo>
                  <a:lnTo>
                    <a:pt x="710" y="1154"/>
                  </a:lnTo>
                  <a:lnTo>
                    <a:pt x="742" y="1145"/>
                  </a:lnTo>
                  <a:lnTo>
                    <a:pt x="773" y="1136"/>
                  </a:lnTo>
                  <a:lnTo>
                    <a:pt x="805" y="1124"/>
                  </a:lnTo>
                  <a:lnTo>
                    <a:pt x="835" y="1111"/>
                  </a:lnTo>
                  <a:lnTo>
                    <a:pt x="864" y="1095"/>
                  </a:lnTo>
                  <a:lnTo>
                    <a:pt x="893" y="1079"/>
                  </a:lnTo>
                  <a:lnTo>
                    <a:pt x="920" y="1060"/>
                  </a:lnTo>
                  <a:lnTo>
                    <a:pt x="946" y="1040"/>
                  </a:lnTo>
                  <a:lnTo>
                    <a:pt x="971" y="1019"/>
                  </a:lnTo>
                  <a:lnTo>
                    <a:pt x="996" y="997"/>
                  </a:lnTo>
                  <a:lnTo>
                    <a:pt x="1018" y="973"/>
                  </a:lnTo>
                  <a:lnTo>
                    <a:pt x="1040" y="947"/>
                  </a:lnTo>
                  <a:lnTo>
                    <a:pt x="1059" y="921"/>
                  </a:lnTo>
                  <a:lnTo>
                    <a:pt x="1078" y="894"/>
                  </a:lnTo>
                  <a:lnTo>
                    <a:pt x="1094" y="866"/>
                  </a:lnTo>
                  <a:lnTo>
                    <a:pt x="1110" y="836"/>
                  </a:lnTo>
                  <a:lnTo>
                    <a:pt x="1123" y="806"/>
                  </a:lnTo>
                  <a:lnTo>
                    <a:pt x="1135" y="775"/>
                  </a:lnTo>
                  <a:lnTo>
                    <a:pt x="1145" y="744"/>
                  </a:lnTo>
                  <a:lnTo>
                    <a:pt x="1153" y="712"/>
                  </a:lnTo>
                  <a:lnTo>
                    <a:pt x="1159" y="680"/>
                  </a:lnTo>
                  <a:lnTo>
                    <a:pt x="1164" y="647"/>
                  </a:lnTo>
                  <a:lnTo>
                    <a:pt x="1167" y="614"/>
                  </a:lnTo>
                  <a:lnTo>
                    <a:pt x="1167" y="582"/>
                  </a:lnTo>
                  <a:lnTo>
                    <a:pt x="1166" y="548"/>
                  </a:lnTo>
                  <a:lnTo>
                    <a:pt x="1164" y="516"/>
                  </a:lnTo>
                  <a:lnTo>
                    <a:pt x="1159" y="483"/>
                  </a:lnTo>
                  <a:lnTo>
                    <a:pt x="1153" y="450"/>
                  </a:lnTo>
                  <a:lnTo>
                    <a:pt x="1144" y="418"/>
                  </a:lnTo>
                  <a:lnTo>
                    <a:pt x="1134" y="387"/>
                  </a:lnTo>
                  <a:lnTo>
                    <a:pt x="1122" y="357"/>
                  </a:lnTo>
                  <a:lnTo>
                    <a:pt x="1109" y="326"/>
                  </a:lnTo>
                  <a:lnTo>
                    <a:pt x="1094" y="297"/>
                  </a:lnTo>
                  <a:lnTo>
                    <a:pt x="1077" y="269"/>
                  </a:lnTo>
                  <a:lnTo>
                    <a:pt x="1058" y="241"/>
                  </a:lnTo>
                  <a:lnTo>
                    <a:pt x="1038" y="215"/>
                  </a:lnTo>
                  <a:lnTo>
                    <a:pt x="1017" y="190"/>
                  </a:lnTo>
                  <a:lnTo>
                    <a:pt x="994" y="166"/>
                  </a:lnTo>
                  <a:lnTo>
                    <a:pt x="970" y="144"/>
                  </a:lnTo>
                  <a:lnTo>
                    <a:pt x="945" y="123"/>
                  </a:lnTo>
                  <a:lnTo>
                    <a:pt x="918" y="103"/>
                  </a:lnTo>
                  <a:lnTo>
                    <a:pt x="891" y="85"/>
                  </a:lnTo>
                  <a:lnTo>
                    <a:pt x="862" y="69"/>
                  </a:lnTo>
                  <a:lnTo>
                    <a:pt x="833" y="53"/>
                  </a:lnTo>
                  <a:lnTo>
                    <a:pt x="803" y="40"/>
                  </a:lnTo>
                  <a:lnTo>
                    <a:pt x="772" y="28"/>
                  </a:lnTo>
                  <a:lnTo>
                    <a:pt x="740" y="19"/>
                  </a:lnTo>
                  <a:lnTo>
                    <a:pt x="709" y="11"/>
                  </a:lnTo>
                  <a:lnTo>
                    <a:pt x="676" y="4"/>
                  </a:lnTo>
                  <a:lnTo>
                    <a:pt x="644"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34" name="Freeform 467"/>
            <p:cNvSpPr>
              <a:spLocks/>
            </p:cNvSpPr>
            <p:nvPr/>
          </p:nvSpPr>
          <p:spPr bwMode="auto">
            <a:xfrm>
              <a:off x="1261" y="1769"/>
              <a:ext cx="430" cy="424"/>
            </a:xfrm>
            <a:custGeom>
              <a:avLst/>
              <a:gdLst>
                <a:gd name="T0" fmla="*/ 429 w 430"/>
                <a:gd name="T1" fmla="*/ 0 h 424"/>
                <a:gd name="T2" fmla="*/ 400 w 430"/>
                <a:gd name="T3" fmla="*/ 4 h 424"/>
                <a:gd name="T4" fmla="*/ 370 w 430"/>
                <a:gd name="T5" fmla="*/ 10 h 424"/>
                <a:gd name="T6" fmla="*/ 342 w 430"/>
                <a:gd name="T7" fmla="*/ 18 h 424"/>
                <a:gd name="T8" fmla="*/ 314 w 430"/>
                <a:gd name="T9" fmla="*/ 28 h 424"/>
                <a:gd name="T10" fmla="*/ 287 w 430"/>
                <a:gd name="T11" fmla="*/ 38 h 424"/>
                <a:gd name="T12" fmla="*/ 261 w 430"/>
                <a:gd name="T13" fmla="*/ 51 h 424"/>
                <a:gd name="T14" fmla="*/ 234 w 430"/>
                <a:gd name="T15" fmla="*/ 65 h 424"/>
                <a:gd name="T16" fmla="*/ 209 w 430"/>
                <a:gd name="T17" fmla="*/ 81 h 424"/>
                <a:gd name="T18" fmla="*/ 185 w 430"/>
                <a:gd name="T19" fmla="*/ 99 h 424"/>
                <a:gd name="T20" fmla="*/ 163 w 430"/>
                <a:gd name="T21" fmla="*/ 117 h 424"/>
                <a:gd name="T22" fmla="*/ 141 w 430"/>
                <a:gd name="T23" fmla="*/ 138 h 424"/>
                <a:gd name="T24" fmla="*/ 121 w 430"/>
                <a:gd name="T25" fmla="*/ 159 h 424"/>
                <a:gd name="T26" fmla="*/ 102 w 430"/>
                <a:gd name="T27" fmla="*/ 181 h 424"/>
                <a:gd name="T28" fmla="*/ 85 w 430"/>
                <a:gd name="T29" fmla="*/ 204 h 424"/>
                <a:gd name="T30" fmla="*/ 68 w 430"/>
                <a:gd name="T31" fmla="*/ 230 h 424"/>
                <a:gd name="T32" fmla="*/ 53 w 430"/>
                <a:gd name="T33" fmla="*/ 255 h 424"/>
                <a:gd name="T34" fmla="*/ 40 w 430"/>
                <a:gd name="T35" fmla="*/ 282 h 424"/>
                <a:gd name="T36" fmla="*/ 28 w 430"/>
                <a:gd name="T37" fmla="*/ 309 h 424"/>
                <a:gd name="T38" fmla="*/ 19 w 430"/>
                <a:gd name="T39" fmla="*/ 337 h 424"/>
                <a:gd name="T40" fmla="*/ 11 w 430"/>
                <a:gd name="T41" fmla="*/ 365 h 424"/>
                <a:gd name="T42" fmla="*/ 4 w 430"/>
                <a:gd name="T43" fmla="*/ 394 h 424"/>
                <a:gd name="T44" fmla="*/ 0 w 430"/>
                <a:gd name="T45" fmla="*/ 423 h 4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0"/>
                <a:gd name="T70" fmla="*/ 0 h 424"/>
                <a:gd name="T71" fmla="*/ 430 w 430"/>
                <a:gd name="T72" fmla="*/ 424 h 4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0" h="424">
                  <a:moveTo>
                    <a:pt x="429" y="0"/>
                  </a:moveTo>
                  <a:lnTo>
                    <a:pt x="400" y="4"/>
                  </a:lnTo>
                  <a:lnTo>
                    <a:pt x="370" y="10"/>
                  </a:lnTo>
                  <a:lnTo>
                    <a:pt x="342" y="18"/>
                  </a:lnTo>
                  <a:lnTo>
                    <a:pt x="314" y="28"/>
                  </a:lnTo>
                  <a:lnTo>
                    <a:pt x="287" y="38"/>
                  </a:lnTo>
                  <a:lnTo>
                    <a:pt x="261" y="51"/>
                  </a:lnTo>
                  <a:lnTo>
                    <a:pt x="234" y="65"/>
                  </a:lnTo>
                  <a:lnTo>
                    <a:pt x="209" y="81"/>
                  </a:lnTo>
                  <a:lnTo>
                    <a:pt x="185" y="99"/>
                  </a:lnTo>
                  <a:lnTo>
                    <a:pt x="163" y="117"/>
                  </a:lnTo>
                  <a:lnTo>
                    <a:pt x="141" y="138"/>
                  </a:lnTo>
                  <a:lnTo>
                    <a:pt x="121" y="159"/>
                  </a:lnTo>
                  <a:lnTo>
                    <a:pt x="102" y="181"/>
                  </a:lnTo>
                  <a:lnTo>
                    <a:pt x="85" y="204"/>
                  </a:lnTo>
                  <a:lnTo>
                    <a:pt x="68" y="230"/>
                  </a:lnTo>
                  <a:lnTo>
                    <a:pt x="53" y="255"/>
                  </a:lnTo>
                  <a:lnTo>
                    <a:pt x="40" y="282"/>
                  </a:lnTo>
                  <a:lnTo>
                    <a:pt x="28" y="309"/>
                  </a:lnTo>
                  <a:lnTo>
                    <a:pt x="19" y="337"/>
                  </a:lnTo>
                  <a:lnTo>
                    <a:pt x="11" y="365"/>
                  </a:lnTo>
                  <a:lnTo>
                    <a:pt x="4" y="394"/>
                  </a:lnTo>
                  <a:lnTo>
                    <a:pt x="0" y="42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35" name="Freeform 468"/>
            <p:cNvSpPr>
              <a:spLocks/>
            </p:cNvSpPr>
            <p:nvPr/>
          </p:nvSpPr>
          <p:spPr bwMode="auto">
            <a:xfrm>
              <a:off x="1257" y="1769"/>
              <a:ext cx="978" cy="975"/>
            </a:xfrm>
            <a:custGeom>
              <a:avLst/>
              <a:gdLst>
                <a:gd name="T0" fmla="*/ 0 w 978"/>
                <a:gd name="T1" fmla="*/ 453 h 975"/>
                <a:gd name="T2" fmla="*/ 0 w 978"/>
                <a:gd name="T3" fmla="*/ 512 h 975"/>
                <a:gd name="T4" fmla="*/ 7 w 978"/>
                <a:gd name="T5" fmla="*/ 570 h 975"/>
                <a:gd name="T6" fmla="*/ 21 w 978"/>
                <a:gd name="T7" fmla="*/ 627 h 975"/>
                <a:gd name="T8" fmla="*/ 41 w 978"/>
                <a:gd name="T9" fmla="*/ 682 h 975"/>
                <a:gd name="T10" fmla="*/ 69 w 978"/>
                <a:gd name="T11" fmla="*/ 735 h 975"/>
                <a:gd name="T12" fmla="*/ 102 w 978"/>
                <a:gd name="T13" fmla="*/ 784 h 975"/>
                <a:gd name="T14" fmla="*/ 141 w 978"/>
                <a:gd name="T15" fmla="*/ 828 h 975"/>
                <a:gd name="T16" fmla="*/ 185 w 978"/>
                <a:gd name="T17" fmla="*/ 868 h 975"/>
                <a:gd name="T18" fmla="*/ 233 w 978"/>
                <a:gd name="T19" fmla="*/ 902 h 975"/>
                <a:gd name="T20" fmla="*/ 285 w 978"/>
                <a:gd name="T21" fmla="*/ 930 h 975"/>
                <a:gd name="T22" fmla="*/ 340 w 978"/>
                <a:gd name="T23" fmla="*/ 950 h 975"/>
                <a:gd name="T24" fmla="*/ 398 w 978"/>
                <a:gd name="T25" fmla="*/ 965 h 975"/>
                <a:gd name="T26" fmla="*/ 456 w 978"/>
                <a:gd name="T27" fmla="*/ 973 h 975"/>
                <a:gd name="T28" fmla="*/ 514 w 978"/>
                <a:gd name="T29" fmla="*/ 973 h 975"/>
                <a:gd name="T30" fmla="*/ 574 w 978"/>
                <a:gd name="T31" fmla="*/ 966 h 975"/>
                <a:gd name="T32" fmla="*/ 631 w 978"/>
                <a:gd name="T33" fmla="*/ 952 h 975"/>
                <a:gd name="T34" fmla="*/ 686 w 978"/>
                <a:gd name="T35" fmla="*/ 932 h 975"/>
                <a:gd name="T36" fmla="*/ 739 w 978"/>
                <a:gd name="T37" fmla="*/ 905 h 975"/>
                <a:gd name="T38" fmla="*/ 787 w 978"/>
                <a:gd name="T39" fmla="*/ 871 h 975"/>
                <a:gd name="T40" fmla="*/ 831 w 978"/>
                <a:gd name="T41" fmla="*/ 833 h 975"/>
                <a:gd name="T42" fmla="*/ 871 w 978"/>
                <a:gd name="T43" fmla="*/ 789 h 975"/>
                <a:gd name="T44" fmla="*/ 904 w 978"/>
                <a:gd name="T45" fmla="*/ 740 h 975"/>
                <a:gd name="T46" fmla="*/ 932 w 978"/>
                <a:gd name="T47" fmla="*/ 688 h 975"/>
                <a:gd name="T48" fmla="*/ 954 w 978"/>
                <a:gd name="T49" fmla="*/ 633 h 975"/>
                <a:gd name="T50" fmla="*/ 968 w 978"/>
                <a:gd name="T51" fmla="*/ 576 h 975"/>
                <a:gd name="T52" fmla="*/ 976 w 978"/>
                <a:gd name="T53" fmla="*/ 517 h 975"/>
                <a:gd name="T54" fmla="*/ 976 w 978"/>
                <a:gd name="T55" fmla="*/ 458 h 975"/>
                <a:gd name="T56" fmla="*/ 969 w 978"/>
                <a:gd name="T57" fmla="*/ 400 h 975"/>
                <a:gd name="T58" fmla="*/ 955 w 978"/>
                <a:gd name="T59" fmla="*/ 342 h 975"/>
                <a:gd name="T60" fmla="*/ 935 w 978"/>
                <a:gd name="T61" fmla="*/ 287 h 975"/>
                <a:gd name="T62" fmla="*/ 908 w 978"/>
                <a:gd name="T63" fmla="*/ 235 h 975"/>
                <a:gd name="T64" fmla="*/ 875 w 978"/>
                <a:gd name="T65" fmla="*/ 186 h 975"/>
                <a:gd name="T66" fmla="*/ 835 w 978"/>
                <a:gd name="T67" fmla="*/ 141 h 975"/>
                <a:gd name="T68" fmla="*/ 791 w 978"/>
                <a:gd name="T69" fmla="*/ 102 h 975"/>
                <a:gd name="T70" fmla="*/ 743 w 978"/>
                <a:gd name="T71" fmla="*/ 68 h 975"/>
                <a:gd name="T72" fmla="*/ 691 w 978"/>
                <a:gd name="T73" fmla="*/ 41 h 975"/>
                <a:gd name="T74" fmla="*/ 635 w 978"/>
                <a:gd name="T75" fmla="*/ 20 h 975"/>
                <a:gd name="T76" fmla="*/ 578 w 978"/>
                <a:gd name="T77" fmla="*/ 5 h 9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8"/>
                <a:gd name="T118" fmla="*/ 0 h 975"/>
                <a:gd name="T119" fmla="*/ 978 w 978"/>
                <a:gd name="T120" fmla="*/ 975 h 9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8" h="975">
                  <a:moveTo>
                    <a:pt x="4" y="423"/>
                  </a:moveTo>
                  <a:lnTo>
                    <a:pt x="0" y="453"/>
                  </a:lnTo>
                  <a:lnTo>
                    <a:pt x="0" y="482"/>
                  </a:lnTo>
                  <a:lnTo>
                    <a:pt x="0" y="512"/>
                  </a:lnTo>
                  <a:lnTo>
                    <a:pt x="3" y="541"/>
                  </a:lnTo>
                  <a:lnTo>
                    <a:pt x="7" y="570"/>
                  </a:lnTo>
                  <a:lnTo>
                    <a:pt x="13" y="599"/>
                  </a:lnTo>
                  <a:lnTo>
                    <a:pt x="21" y="627"/>
                  </a:lnTo>
                  <a:lnTo>
                    <a:pt x="30" y="655"/>
                  </a:lnTo>
                  <a:lnTo>
                    <a:pt x="41" y="682"/>
                  </a:lnTo>
                  <a:lnTo>
                    <a:pt x="54" y="710"/>
                  </a:lnTo>
                  <a:lnTo>
                    <a:pt x="69" y="735"/>
                  </a:lnTo>
                  <a:lnTo>
                    <a:pt x="85" y="760"/>
                  </a:lnTo>
                  <a:lnTo>
                    <a:pt x="102" y="784"/>
                  </a:lnTo>
                  <a:lnTo>
                    <a:pt x="121" y="807"/>
                  </a:lnTo>
                  <a:lnTo>
                    <a:pt x="141" y="828"/>
                  </a:lnTo>
                  <a:lnTo>
                    <a:pt x="162" y="849"/>
                  </a:lnTo>
                  <a:lnTo>
                    <a:pt x="185" y="868"/>
                  </a:lnTo>
                  <a:lnTo>
                    <a:pt x="208" y="886"/>
                  </a:lnTo>
                  <a:lnTo>
                    <a:pt x="233" y="902"/>
                  </a:lnTo>
                  <a:lnTo>
                    <a:pt x="258" y="916"/>
                  </a:lnTo>
                  <a:lnTo>
                    <a:pt x="285" y="930"/>
                  </a:lnTo>
                  <a:lnTo>
                    <a:pt x="313" y="941"/>
                  </a:lnTo>
                  <a:lnTo>
                    <a:pt x="340" y="950"/>
                  </a:lnTo>
                  <a:lnTo>
                    <a:pt x="368" y="958"/>
                  </a:lnTo>
                  <a:lnTo>
                    <a:pt x="398" y="965"/>
                  </a:lnTo>
                  <a:lnTo>
                    <a:pt x="426" y="970"/>
                  </a:lnTo>
                  <a:lnTo>
                    <a:pt x="456" y="973"/>
                  </a:lnTo>
                  <a:lnTo>
                    <a:pt x="486" y="974"/>
                  </a:lnTo>
                  <a:lnTo>
                    <a:pt x="514" y="973"/>
                  </a:lnTo>
                  <a:lnTo>
                    <a:pt x="544" y="970"/>
                  </a:lnTo>
                  <a:lnTo>
                    <a:pt x="574" y="966"/>
                  </a:lnTo>
                  <a:lnTo>
                    <a:pt x="602" y="960"/>
                  </a:lnTo>
                  <a:lnTo>
                    <a:pt x="631" y="952"/>
                  </a:lnTo>
                  <a:lnTo>
                    <a:pt x="659" y="942"/>
                  </a:lnTo>
                  <a:lnTo>
                    <a:pt x="686" y="932"/>
                  </a:lnTo>
                  <a:lnTo>
                    <a:pt x="713" y="919"/>
                  </a:lnTo>
                  <a:lnTo>
                    <a:pt x="739" y="905"/>
                  </a:lnTo>
                  <a:lnTo>
                    <a:pt x="763" y="889"/>
                  </a:lnTo>
                  <a:lnTo>
                    <a:pt x="787" y="871"/>
                  </a:lnTo>
                  <a:lnTo>
                    <a:pt x="811" y="852"/>
                  </a:lnTo>
                  <a:lnTo>
                    <a:pt x="831" y="833"/>
                  </a:lnTo>
                  <a:lnTo>
                    <a:pt x="852" y="811"/>
                  </a:lnTo>
                  <a:lnTo>
                    <a:pt x="871" y="789"/>
                  </a:lnTo>
                  <a:lnTo>
                    <a:pt x="889" y="765"/>
                  </a:lnTo>
                  <a:lnTo>
                    <a:pt x="904" y="740"/>
                  </a:lnTo>
                  <a:lnTo>
                    <a:pt x="920" y="714"/>
                  </a:lnTo>
                  <a:lnTo>
                    <a:pt x="932" y="688"/>
                  </a:lnTo>
                  <a:lnTo>
                    <a:pt x="944" y="661"/>
                  </a:lnTo>
                  <a:lnTo>
                    <a:pt x="954" y="633"/>
                  </a:lnTo>
                  <a:lnTo>
                    <a:pt x="962" y="605"/>
                  </a:lnTo>
                  <a:lnTo>
                    <a:pt x="968" y="576"/>
                  </a:lnTo>
                  <a:lnTo>
                    <a:pt x="973" y="546"/>
                  </a:lnTo>
                  <a:lnTo>
                    <a:pt x="976" y="517"/>
                  </a:lnTo>
                  <a:lnTo>
                    <a:pt x="977" y="488"/>
                  </a:lnTo>
                  <a:lnTo>
                    <a:pt x="976" y="458"/>
                  </a:lnTo>
                  <a:lnTo>
                    <a:pt x="973" y="429"/>
                  </a:lnTo>
                  <a:lnTo>
                    <a:pt x="969" y="400"/>
                  </a:lnTo>
                  <a:lnTo>
                    <a:pt x="963" y="370"/>
                  </a:lnTo>
                  <a:lnTo>
                    <a:pt x="955" y="342"/>
                  </a:lnTo>
                  <a:lnTo>
                    <a:pt x="946" y="314"/>
                  </a:lnTo>
                  <a:lnTo>
                    <a:pt x="935" y="287"/>
                  </a:lnTo>
                  <a:lnTo>
                    <a:pt x="922" y="260"/>
                  </a:lnTo>
                  <a:lnTo>
                    <a:pt x="908" y="235"/>
                  </a:lnTo>
                  <a:lnTo>
                    <a:pt x="892" y="210"/>
                  </a:lnTo>
                  <a:lnTo>
                    <a:pt x="875" y="186"/>
                  </a:lnTo>
                  <a:lnTo>
                    <a:pt x="855" y="163"/>
                  </a:lnTo>
                  <a:lnTo>
                    <a:pt x="835" y="141"/>
                  </a:lnTo>
                  <a:lnTo>
                    <a:pt x="814" y="121"/>
                  </a:lnTo>
                  <a:lnTo>
                    <a:pt x="791" y="102"/>
                  </a:lnTo>
                  <a:lnTo>
                    <a:pt x="767" y="84"/>
                  </a:lnTo>
                  <a:lnTo>
                    <a:pt x="743" y="68"/>
                  </a:lnTo>
                  <a:lnTo>
                    <a:pt x="717" y="54"/>
                  </a:lnTo>
                  <a:lnTo>
                    <a:pt x="691" y="41"/>
                  </a:lnTo>
                  <a:lnTo>
                    <a:pt x="663" y="29"/>
                  </a:lnTo>
                  <a:lnTo>
                    <a:pt x="635" y="20"/>
                  </a:lnTo>
                  <a:lnTo>
                    <a:pt x="607" y="12"/>
                  </a:lnTo>
                  <a:lnTo>
                    <a:pt x="578" y="5"/>
                  </a:lnTo>
                  <a:lnTo>
                    <a:pt x="55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36" name="Freeform 469"/>
            <p:cNvSpPr>
              <a:spLocks/>
            </p:cNvSpPr>
            <p:nvPr/>
          </p:nvSpPr>
          <p:spPr bwMode="auto">
            <a:xfrm>
              <a:off x="1502" y="2020"/>
              <a:ext cx="182" cy="407"/>
            </a:xfrm>
            <a:custGeom>
              <a:avLst/>
              <a:gdLst>
                <a:gd name="T0" fmla="*/ 181 w 182"/>
                <a:gd name="T1" fmla="*/ 0 h 407"/>
                <a:gd name="T2" fmla="*/ 160 w 182"/>
                <a:gd name="T3" fmla="*/ 6 h 407"/>
                <a:gd name="T4" fmla="*/ 141 w 182"/>
                <a:gd name="T5" fmla="*/ 14 h 407"/>
                <a:gd name="T6" fmla="*/ 122 w 182"/>
                <a:gd name="T7" fmla="*/ 24 h 407"/>
                <a:gd name="T8" fmla="*/ 104 w 182"/>
                <a:gd name="T9" fmla="*/ 36 h 407"/>
                <a:gd name="T10" fmla="*/ 87 w 182"/>
                <a:gd name="T11" fmla="*/ 48 h 407"/>
                <a:gd name="T12" fmla="*/ 72 w 182"/>
                <a:gd name="T13" fmla="*/ 63 h 407"/>
                <a:gd name="T14" fmla="*/ 57 w 182"/>
                <a:gd name="T15" fmla="*/ 78 h 407"/>
                <a:gd name="T16" fmla="*/ 44 w 182"/>
                <a:gd name="T17" fmla="*/ 95 h 407"/>
                <a:gd name="T18" fmla="*/ 33 w 182"/>
                <a:gd name="T19" fmla="*/ 113 h 407"/>
                <a:gd name="T20" fmla="*/ 24 w 182"/>
                <a:gd name="T21" fmla="*/ 132 h 407"/>
                <a:gd name="T22" fmla="*/ 15 w 182"/>
                <a:gd name="T23" fmla="*/ 151 h 407"/>
                <a:gd name="T24" fmla="*/ 9 w 182"/>
                <a:gd name="T25" fmla="*/ 172 h 407"/>
                <a:gd name="T26" fmla="*/ 4 w 182"/>
                <a:gd name="T27" fmla="*/ 192 h 407"/>
                <a:gd name="T28" fmla="*/ 1 w 182"/>
                <a:gd name="T29" fmla="*/ 213 h 407"/>
                <a:gd name="T30" fmla="*/ 0 w 182"/>
                <a:gd name="T31" fmla="*/ 234 h 407"/>
                <a:gd name="T32" fmla="*/ 1 w 182"/>
                <a:gd name="T33" fmla="*/ 255 h 407"/>
                <a:gd name="T34" fmla="*/ 4 w 182"/>
                <a:gd name="T35" fmla="*/ 277 h 407"/>
                <a:gd name="T36" fmla="*/ 9 w 182"/>
                <a:gd name="T37" fmla="*/ 297 h 407"/>
                <a:gd name="T38" fmla="*/ 15 w 182"/>
                <a:gd name="T39" fmla="*/ 318 h 407"/>
                <a:gd name="T40" fmla="*/ 24 w 182"/>
                <a:gd name="T41" fmla="*/ 337 h 407"/>
                <a:gd name="T42" fmla="*/ 33 w 182"/>
                <a:gd name="T43" fmla="*/ 355 h 407"/>
                <a:gd name="T44" fmla="*/ 44 w 182"/>
                <a:gd name="T45" fmla="*/ 374 h 407"/>
                <a:gd name="T46" fmla="*/ 57 w 182"/>
                <a:gd name="T47" fmla="*/ 390 h 407"/>
                <a:gd name="T48" fmla="*/ 72 w 182"/>
                <a:gd name="T49" fmla="*/ 406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2"/>
                <a:gd name="T76" fmla="*/ 0 h 407"/>
                <a:gd name="T77" fmla="*/ 182 w 182"/>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2" h="407">
                  <a:moveTo>
                    <a:pt x="181" y="0"/>
                  </a:moveTo>
                  <a:lnTo>
                    <a:pt x="160" y="6"/>
                  </a:lnTo>
                  <a:lnTo>
                    <a:pt x="141" y="14"/>
                  </a:lnTo>
                  <a:lnTo>
                    <a:pt x="122" y="24"/>
                  </a:lnTo>
                  <a:lnTo>
                    <a:pt x="104" y="36"/>
                  </a:lnTo>
                  <a:lnTo>
                    <a:pt x="87" y="48"/>
                  </a:lnTo>
                  <a:lnTo>
                    <a:pt x="72" y="63"/>
                  </a:lnTo>
                  <a:lnTo>
                    <a:pt x="57" y="78"/>
                  </a:lnTo>
                  <a:lnTo>
                    <a:pt x="44" y="95"/>
                  </a:lnTo>
                  <a:lnTo>
                    <a:pt x="33" y="113"/>
                  </a:lnTo>
                  <a:lnTo>
                    <a:pt x="24" y="132"/>
                  </a:lnTo>
                  <a:lnTo>
                    <a:pt x="15" y="151"/>
                  </a:lnTo>
                  <a:lnTo>
                    <a:pt x="9" y="172"/>
                  </a:lnTo>
                  <a:lnTo>
                    <a:pt x="4" y="192"/>
                  </a:lnTo>
                  <a:lnTo>
                    <a:pt x="1" y="213"/>
                  </a:lnTo>
                  <a:lnTo>
                    <a:pt x="0" y="234"/>
                  </a:lnTo>
                  <a:lnTo>
                    <a:pt x="1" y="255"/>
                  </a:lnTo>
                  <a:lnTo>
                    <a:pt x="4" y="277"/>
                  </a:lnTo>
                  <a:lnTo>
                    <a:pt x="9" y="297"/>
                  </a:lnTo>
                  <a:lnTo>
                    <a:pt x="15" y="318"/>
                  </a:lnTo>
                  <a:lnTo>
                    <a:pt x="24" y="337"/>
                  </a:lnTo>
                  <a:lnTo>
                    <a:pt x="33" y="355"/>
                  </a:lnTo>
                  <a:lnTo>
                    <a:pt x="44" y="374"/>
                  </a:lnTo>
                  <a:lnTo>
                    <a:pt x="57" y="390"/>
                  </a:lnTo>
                  <a:lnTo>
                    <a:pt x="72" y="40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37" name="Freeform 470"/>
            <p:cNvSpPr>
              <a:spLocks/>
            </p:cNvSpPr>
            <p:nvPr/>
          </p:nvSpPr>
          <p:spPr bwMode="auto">
            <a:xfrm>
              <a:off x="1574" y="2020"/>
              <a:ext cx="415" cy="478"/>
            </a:xfrm>
            <a:custGeom>
              <a:avLst/>
              <a:gdLst>
                <a:gd name="T0" fmla="*/ 0 w 415"/>
                <a:gd name="T1" fmla="*/ 406 h 478"/>
                <a:gd name="T2" fmla="*/ 15 w 415"/>
                <a:gd name="T3" fmla="*/ 420 h 478"/>
                <a:gd name="T4" fmla="*/ 32 w 415"/>
                <a:gd name="T5" fmla="*/ 433 h 478"/>
                <a:gd name="T6" fmla="*/ 50 w 415"/>
                <a:gd name="T7" fmla="*/ 444 h 478"/>
                <a:gd name="T8" fmla="*/ 69 w 415"/>
                <a:gd name="T9" fmla="*/ 455 h 478"/>
                <a:gd name="T10" fmla="*/ 88 w 415"/>
                <a:gd name="T11" fmla="*/ 462 h 478"/>
                <a:gd name="T12" fmla="*/ 109 w 415"/>
                <a:gd name="T13" fmla="*/ 468 h 478"/>
                <a:gd name="T14" fmla="*/ 129 w 415"/>
                <a:gd name="T15" fmla="*/ 474 h 478"/>
                <a:gd name="T16" fmla="*/ 150 w 415"/>
                <a:gd name="T17" fmla="*/ 476 h 478"/>
                <a:gd name="T18" fmla="*/ 171 w 415"/>
                <a:gd name="T19" fmla="*/ 477 h 478"/>
                <a:gd name="T20" fmla="*/ 193 w 415"/>
                <a:gd name="T21" fmla="*/ 476 h 478"/>
                <a:gd name="T22" fmla="*/ 213 w 415"/>
                <a:gd name="T23" fmla="*/ 474 h 478"/>
                <a:gd name="T24" fmla="*/ 234 w 415"/>
                <a:gd name="T25" fmla="*/ 468 h 478"/>
                <a:gd name="T26" fmla="*/ 254 w 415"/>
                <a:gd name="T27" fmla="*/ 462 h 478"/>
                <a:gd name="T28" fmla="*/ 273 w 415"/>
                <a:gd name="T29" fmla="*/ 455 h 478"/>
                <a:gd name="T30" fmla="*/ 293 w 415"/>
                <a:gd name="T31" fmla="*/ 444 h 478"/>
                <a:gd name="T32" fmla="*/ 310 w 415"/>
                <a:gd name="T33" fmla="*/ 433 h 478"/>
                <a:gd name="T34" fmla="*/ 327 w 415"/>
                <a:gd name="T35" fmla="*/ 420 h 478"/>
                <a:gd name="T36" fmla="*/ 342 w 415"/>
                <a:gd name="T37" fmla="*/ 406 h 478"/>
                <a:gd name="T38" fmla="*/ 357 w 415"/>
                <a:gd name="T39" fmla="*/ 390 h 478"/>
                <a:gd name="T40" fmla="*/ 370 w 415"/>
                <a:gd name="T41" fmla="*/ 374 h 478"/>
                <a:gd name="T42" fmla="*/ 382 w 415"/>
                <a:gd name="T43" fmla="*/ 355 h 478"/>
                <a:gd name="T44" fmla="*/ 391 w 415"/>
                <a:gd name="T45" fmla="*/ 337 h 478"/>
                <a:gd name="T46" fmla="*/ 399 w 415"/>
                <a:gd name="T47" fmla="*/ 318 h 478"/>
                <a:gd name="T48" fmla="*/ 406 w 415"/>
                <a:gd name="T49" fmla="*/ 297 h 478"/>
                <a:gd name="T50" fmla="*/ 410 w 415"/>
                <a:gd name="T51" fmla="*/ 277 h 478"/>
                <a:gd name="T52" fmla="*/ 413 w 415"/>
                <a:gd name="T53" fmla="*/ 255 h 478"/>
                <a:gd name="T54" fmla="*/ 414 w 415"/>
                <a:gd name="T55" fmla="*/ 234 h 478"/>
                <a:gd name="T56" fmla="*/ 413 w 415"/>
                <a:gd name="T57" fmla="*/ 213 h 478"/>
                <a:gd name="T58" fmla="*/ 410 w 415"/>
                <a:gd name="T59" fmla="*/ 192 h 478"/>
                <a:gd name="T60" fmla="*/ 406 w 415"/>
                <a:gd name="T61" fmla="*/ 172 h 478"/>
                <a:gd name="T62" fmla="*/ 399 w 415"/>
                <a:gd name="T63" fmla="*/ 151 h 478"/>
                <a:gd name="T64" fmla="*/ 391 w 415"/>
                <a:gd name="T65" fmla="*/ 132 h 478"/>
                <a:gd name="T66" fmla="*/ 382 w 415"/>
                <a:gd name="T67" fmla="*/ 113 h 478"/>
                <a:gd name="T68" fmla="*/ 370 w 415"/>
                <a:gd name="T69" fmla="*/ 95 h 478"/>
                <a:gd name="T70" fmla="*/ 357 w 415"/>
                <a:gd name="T71" fmla="*/ 78 h 478"/>
                <a:gd name="T72" fmla="*/ 342 w 415"/>
                <a:gd name="T73" fmla="*/ 63 h 478"/>
                <a:gd name="T74" fmla="*/ 327 w 415"/>
                <a:gd name="T75" fmla="*/ 48 h 478"/>
                <a:gd name="T76" fmla="*/ 310 w 415"/>
                <a:gd name="T77" fmla="*/ 36 h 478"/>
                <a:gd name="T78" fmla="*/ 293 w 415"/>
                <a:gd name="T79" fmla="*/ 24 h 478"/>
                <a:gd name="T80" fmla="*/ 273 w 415"/>
                <a:gd name="T81" fmla="*/ 14 h 478"/>
                <a:gd name="T82" fmla="*/ 254 w 415"/>
                <a:gd name="T83" fmla="*/ 6 h 478"/>
                <a:gd name="T84" fmla="*/ 234 w 415"/>
                <a:gd name="T85" fmla="*/ 0 h 4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5"/>
                <a:gd name="T130" fmla="*/ 0 h 478"/>
                <a:gd name="T131" fmla="*/ 415 w 415"/>
                <a:gd name="T132" fmla="*/ 478 h 4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5" h="478">
                  <a:moveTo>
                    <a:pt x="0" y="406"/>
                  </a:moveTo>
                  <a:lnTo>
                    <a:pt x="15" y="420"/>
                  </a:lnTo>
                  <a:lnTo>
                    <a:pt x="32" y="433"/>
                  </a:lnTo>
                  <a:lnTo>
                    <a:pt x="50" y="444"/>
                  </a:lnTo>
                  <a:lnTo>
                    <a:pt x="69" y="455"/>
                  </a:lnTo>
                  <a:lnTo>
                    <a:pt x="88" y="462"/>
                  </a:lnTo>
                  <a:lnTo>
                    <a:pt x="109" y="468"/>
                  </a:lnTo>
                  <a:lnTo>
                    <a:pt x="129" y="474"/>
                  </a:lnTo>
                  <a:lnTo>
                    <a:pt x="150" y="476"/>
                  </a:lnTo>
                  <a:lnTo>
                    <a:pt x="171" y="477"/>
                  </a:lnTo>
                  <a:lnTo>
                    <a:pt x="193" y="476"/>
                  </a:lnTo>
                  <a:lnTo>
                    <a:pt x="213" y="474"/>
                  </a:lnTo>
                  <a:lnTo>
                    <a:pt x="234" y="468"/>
                  </a:lnTo>
                  <a:lnTo>
                    <a:pt x="254" y="462"/>
                  </a:lnTo>
                  <a:lnTo>
                    <a:pt x="273" y="455"/>
                  </a:lnTo>
                  <a:lnTo>
                    <a:pt x="293" y="444"/>
                  </a:lnTo>
                  <a:lnTo>
                    <a:pt x="310" y="433"/>
                  </a:lnTo>
                  <a:lnTo>
                    <a:pt x="327" y="420"/>
                  </a:lnTo>
                  <a:lnTo>
                    <a:pt x="342" y="406"/>
                  </a:lnTo>
                  <a:lnTo>
                    <a:pt x="357" y="390"/>
                  </a:lnTo>
                  <a:lnTo>
                    <a:pt x="370" y="374"/>
                  </a:lnTo>
                  <a:lnTo>
                    <a:pt x="382" y="355"/>
                  </a:lnTo>
                  <a:lnTo>
                    <a:pt x="391" y="337"/>
                  </a:lnTo>
                  <a:lnTo>
                    <a:pt x="399" y="318"/>
                  </a:lnTo>
                  <a:lnTo>
                    <a:pt x="406" y="297"/>
                  </a:lnTo>
                  <a:lnTo>
                    <a:pt x="410" y="277"/>
                  </a:lnTo>
                  <a:lnTo>
                    <a:pt x="413" y="255"/>
                  </a:lnTo>
                  <a:lnTo>
                    <a:pt x="414" y="234"/>
                  </a:lnTo>
                  <a:lnTo>
                    <a:pt x="413" y="213"/>
                  </a:lnTo>
                  <a:lnTo>
                    <a:pt x="410" y="192"/>
                  </a:lnTo>
                  <a:lnTo>
                    <a:pt x="406" y="172"/>
                  </a:lnTo>
                  <a:lnTo>
                    <a:pt x="399" y="151"/>
                  </a:lnTo>
                  <a:lnTo>
                    <a:pt x="391" y="132"/>
                  </a:lnTo>
                  <a:lnTo>
                    <a:pt x="382" y="113"/>
                  </a:lnTo>
                  <a:lnTo>
                    <a:pt x="370" y="95"/>
                  </a:lnTo>
                  <a:lnTo>
                    <a:pt x="357" y="78"/>
                  </a:lnTo>
                  <a:lnTo>
                    <a:pt x="342" y="63"/>
                  </a:lnTo>
                  <a:lnTo>
                    <a:pt x="327" y="48"/>
                  </a:lnTo>
                  <a:lnTo>
                    <a:pt x="310" y="36"/>
                  </a:lnTo>
                  <a:lnTo>
                    <a:pt x="293" y="24"/>
                  </a:lnTo>
                  <a:lnTo>
                    <a:pt x="273" y="14"/>
                  </a:lnTo>
                  <a:lnTo>
                    <a:pt x="254" y="6"/>
                  </a:lnTo>
                  <a:lnTo>
                    <a:pt x="234"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38" name="Line 471"/>
            <p:cNvSpPr>
              <a:spLocks noChangeShapeType="1"/>
            </p:cNvSpPr>
            <p:nvPr/>
          </p:nvSpPr>
          <p:spPr bwMode="auto">
            <a:xfrm>
              <a:off x="1866" y="2240"/>
              <a:ext cx="1" cy="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39" name="Freeform 472"/>
            <p:cNvSpPr>
              <a:spLocks/>
            </p:cNvSpPr>
            <p:nvPr/>
          </p:nvSpPr>
          <p:spPr bwMode="auto">
            <a:xfrm>
              <a:off x="1624" y="2133"/>
              <a:ext cx="244" cy="243"/>
            </a:xfrm>
            <a:custGeom>
              <a:avLst/>
              <a:gdLst>
                <a:gd name="T0" fmla="*/ 242 w 244"/>
                <a:gd name="T1" fmla="*/ 107 h 243"/>
                <a:gd name="T2" fmla="*/ 239 w 244"/>
                <a:gd name="T3" fmla="*/ 93 h 243"/>
                <a:gd name="T4" fmla="*/ 235 w 244"/>
                <a:gd name="T5" fmla="*/ 78 h 243"/>
                <a:gd name="T6" fmla="*/ 228 w 244"/>
                <a:gd name="T7" fmla="*/ 65 h 243"/>
                <a:gd name="T8" fmla="*/ 221 w 244"/>
                <a:gd name="T9" fmla="*/ 53 h 243"/>
                <a:gd name="T10" fmla="*/ 211 w 244"/>
                <a:gd name="T11" fmla="*/ 41 h 243"/>
                <a:gd name="T12" fmla="*/ 202 w 244"/>
                <a:gd name="T13" fmla="*/ 30 h 243"/>
                <a:gd name="T14" fmla="*/ 190 w 244"/>
                <a:gd name="T15" fmla="*/ 21 h 243"/>
                <a:gd name="T16" fmla="*/ 177 w 244"/>
                <a:gd name="T17" fmla="*/ 13 h 243"/>
                <a:gd name="T18" fmla="*/ 164 w 244"/>
                <a:gd name="T19" fmla="*/ 8 h 243"/>
                <a:gd name="T20" fmla="*/ 150 w 244"/>
                <a:gd name="T21" fmla="*/ 3 h 243"/>
                <a:gd name="T22" fmla="*/ 135 w 244"/>
                <a:gd name="T23" fmla="*/ 1 h 243"/>
                <a:gd name="T24" fmla="*/ 121 w 244"/>
                <a:gd name="T25" fmla="*/ 0 h 243"/>
                <a:gd name="T26" fmla="*/ 107 w 244"/>
                <a:gd name="T27" fmla="*/ 1 h 243"/>
                <a:gd name="T28" fmla="*/ 92 w 244"/>
                <a:gd name="T29" fmla="*/ 3 h 243"/>
                <a:gd name="T30" fmla="*/ 78 w 244"/>
                <a:gd name="T31" fmla="*/ 8 h 243"/>
                <a:gd name="T32" fmla="*/ 65 w 244"/>
                <a:gd name="T33" fmla="*/ 13 h 243"/>
                <a:gd name="T34" fmla="*/ 52 w 244"/>
                <a:gd name="T35" fmla="*/ 21 h 243"/>
                <a:gd name="T36" fmla="*/ 41 w 244"/>
                <a:gd name="T37" fmla="*/ 30 h 243"/>
                <a:gd name="T38" fmla="*/ 31 w 244"/>
                <a:gd name="T39" fmla="*/ 41 h 243"/>
                <a:gd name="T40" fmla="*/ 21 w 244"/>
                <a:gd name="T41" fmla="*/ 53 h 243"/>
                <a:gd name="T42" fmla="*/ 14 w 244"/>
                <a:gd name="T43" fmla="*/ 65 h 243"/>
                <a:gd name="T44" fmla="*/ 7 w 244"/>
                <a:gd name="T45" fmla="*/ 78 h 243"/>
                <a:gd name="T46" fmla="*/ 3 w 244"/>
                <a:gd name="T47" fmla="*/ 93 h 243"/>
                <a:gd name="T48" fmla="*/ 1 w 244"/>
                <a:gd name="T49" fmla="*/ 107 h 243"/>
                <a:gd name="T50" fmla="*/ 0 w 244"/>
                <a:gd name="T51" fmla="*/ 121 h 243"/>
                <a:gd name="T52" fmla="*/ 1 w 244"/>
                <a:gd name="T53" fmla="*/ 136 h 243"/>
                <a:gd name="T54" fmla="*/ 3 w 244"/>
                <a:gd name="T55" fmla="*/ 150 h 243"/>
                <a:gd name="T56" fmla="*/ 7 w 244"/>
                <a:gd name="T57" fmla="*/ 165 h 243"/>
                <a:gd name="T58" fmla="*/ 14 w 244"/>
                <a:gd name="T59" fmla="*/ 177 h 243"/>
                <a:gd name="T60" fmla="*/ 21 w 244"/>
                <a:gd name="T61" fmla="*/ 190 h 243"/>
                <a:gd name="T62" fmla="*/ 31 w 244"/>
                <a:gd name="T63" fmla="*/ 201 h 243"/>
                <a:gd name="T64" fmla="*/ 41 w 244"/>
                <a:gd name="T65" fmla="*/ 212 h 243"/>
                <a:gd name="T66" fmla="*/ 52 w 244"/>
                <a:gd name="T67" fmla="*/ 221 h 243"/>
                <a:gd name="T68" fmla="*/ 65 w 244"/>
                <a:gd name="T69" fmla="*/ 229 h 243"/>
                <a:gd name="T70" fmla="*/ 78 w 244"/>
                <a:gd name="T71" fmla="*/ 235 h 243"/>
                <a:gd name="T72" fmla="*/ 92 w 244"/>
                <a:gd name="T73" fmla="*/ 239 h 243"/>
                <a:gd name="T74" fmla="*/ 107 w 244"/>
                <a:gd name="T75" fmla="*/ 241 h 243"/>
                <a:gd name="T76" fmla="*/ 121 w 244"/>
                <a:gd name="T77" fmla="*/ 242 h 243"/>
                <a:gd name="T78" fmla="*/ 135 w 244"/>
                <a:gd name="T79" fmla="*/ 241 h 243"/>
                <a:gd name="T80" fmla="*/ 150 w 244"/>
                <a:gd name="T81" fmla="*/ 239 h 243"/>
                <a:gd name="T82" fmla="*/ 164 w 244"/>
                <a:gd name="T83" fmla="*/ 235 h 243"/>
                <a:gd name="T84" fmla="*/ 177 w 244"/>
                <a:gd name="T85" fmla="*/ 229 h 243"/>
                <a:gd name="T86" fmla="*/ 190 w 244"/>
                <a:gd name="T87" fmla="*/ 221 h 243"/>
                <a:gd name="T88" fmla="*/ 202 w 244"/>
                <a:gd name="T89" fmla="*/ 212 h 243"/>
                <a:gd name="T90" fmla="*/ 211 w 244"/>
                <a:gd name="T91" fmla="*/ 201 h 243"/>
                <a:gd name="T92" fmla="*/ 221 w 244"/>
                <a:gd name="T93" fmla="*/ 190 h 243"/>
                <a:gd name="T94" fmla="*/ 228 w 244"/>
                <a:gd name="T95" fmla="*/ 177 h 243"/>
                <a:gd name="T96" fmla="*/ 235 w 244"/>
                <a:gd name="T97" fmla="*/ 165 h 243"/>
                <a:gd name="T98" fmla="*/ 239 w 244"/>
                <a:gd name="T99" fmla="*/ 150 h 243"/>
                <a:gd name="T100" fmla="*/ 242 w 244"/>
                <a:gd name="T101" fmla="*/ 136 h 243"/>
                <a:gd name="T102" fmla="*/ 243 w 244"/>
                <a:gd name="T103" fmla="*/ 121 h 2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4"/>
                <a:gd name="T157" fmla="*/ 0 h 243"/>
                <a:gd name="T158" fmla="*/ 244 w 244"/>
                <a:gd name="T159" fmla="*/ 243 h 2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4" h="243">
                  <a:moveTo>
                    <a:pt x="242" y="107"/>
                  </a:moveTo>
                  <a:lnTo>
                    <a:pt x="239" y="93"/>
                  </a:lnTo>
                  <a:lnTo>
                    <a:pt x="235" y="78"/>
                  </a:lnTo>
                  <a:lnTo>
                    <a:pt x="228" y="65"/>
                  </a:lnTo>
                  <a:lnTo>
                    <a:pt x="221" y="53"/>
                  </a:lnTo>
                  <a:lnTo>
                    <a:pt x="211" y="41"/>
                  </a:lnTo>
                  <a:lnTo>
                    <a:pt x="202" y="30"/>
                  </a:lnTo>
                  <a:lnTo>
                    <a:pt x="190" y="21"/>
                  </a:lnTo>
                  <a:lnTo>
                    <a:pt x="177" y="13"/>
                  </a:lnTo>
                  <a:lnTo>
                    <a:pt x="164" y="8"/>
                  </a:lnTo>
                  <a:lnTo>
                    <a:pt x="150" y="3"/>
                  </a:lnTo>
                  <a:lnTo>
                    <a:pt x="135" y="1"/>
                  </a:lnTo>
                  <a:lnTo>
                    <a:pt x="121" y="0"/>
                  </a:lnTo>
                  <a:lnTo>
                    <a:pt x="107" y="1"/>
                  </a:lnTo>
                  <a:lnTo>
                    <a:pt x="92" y="3"/>
                  </a:lnTo>
                  <a:lnTo>
                    <a:pt x="78" y="8"/>
                  </a:lnTo>
                  <a:lnTo>
                    <a:pt x="65" y="13"/>
                  </a:lnTo>
                  <a:lnTo>
                    <a:pt x="52" y="21"/>
                  </a:lnTo>
                  <a:lnTo>
                    <a:pt x="41" y="30"/>
                  </a:lnTo>
                  <a:lnTo>
                    <a:pt x="31" y="41"/>
                  </a:lnTo>
                  <a:lnTo>
                    <a:pt x="21" y="53"/>
                  </a:lnTo>
                  <a:lnTo>
                    <a:pt x="14" y="65"/>
                  </a:lnTo>
                  <a:lnTo>
                    <a:pt x="7" y="78"/>
                  </a:lnTo>
                  <a:lnTo>
                    <a:pt x="3" y="93"/>
                  </a:lnTo>
                  <a:lnTo>
                    <a:pt x="1" y="107"/>
                  </a:lnTo>
                  <a:lnTo>
                    <a:pt x="0" y="121"/>
                  </a:lnTo>
                  <a:lnTo>
                    <a:pt x="1" y="136"/>
                  </a:lnTo>
                  <a:lnTo>
                    <a:pt x="3" y="150"/>
                  </a:lnTo>
                  <a:lnTo>
                    <a:pt x="7" y="165"/>
                  </a:lnTo>
                  <a:lnTo>
                    <a:pt x="14" y="177"/>
                  </a:lnTo>
                  <a:lnTo>
                    <a:pt x="21" y="190"/>
                  </a:lnTo>
                  <a:lnTo>
                    <a:pt x="31" y="201"/>
                  </a:lnTo>
                  <a:lnTo>
                    <a:pt x="41" y="212"/>
                  </a:lnTo>
                  <a:lnTo>
                    <a:pt x="52" y="221"/>
                  </a:lnTo>
                  <a:lnTo>
                    <a:pt x="65" y="229"/>
                  </a:lnTo>
                  <a:lnTo>
                    <a:pt x="78" y="235"/>
                  </a:lnTo>
                  <a:lnTo>
                    <a:pt x="92" y="239"/>
                  </a:lnTo>
                  <a:lnTo>
                    <a:pt x="107" y="241"/>
                  </a:lnTo>
                  <a:lnTo>
                    <a:pt x="121" y="242"/>
                  </a:lnTo>
                  <a:lnTo>
                    <a:pt x="135" y="241"/>
                  </a:lnTo>
                  <a:lnTo>
                    <a:pt x="150" y="239"/>
                  </a:lnTo>
                  <a:lnTo>
                    <a:pt x="164" y="235"/>
                  </a:lnTo>
                  <a:lnTo>
                    <a:pt x="177" y="229"/>
                  </a:lnTo>
                  <a:lnTo>
                    <a:pt x="190" y="221"/>
                  </a:lnTo>
                  <a:lnTo>
                    <a:pt x="202" y="212"/>
                  </a:lnTo>
                  <a:lnTo>
                    <a:pt x="211" y="201"/>
                  </a:lnTo>
                  <a:lnTo>
                    <a:pt x="221" y="190"/>
                  </a:lnTo>
                  <a:lnTo>
                    <a:pt x="228" y="177"/>
                  </a:lnTo>
                  <a:lnTo>
                    <a:pt x="235" y="165"/>
                  </a:lnTo>
                  <a:lnTo>
                    <a:pt x="239" y="150"/>
                  </a:lnTo>
                  <a:lnTo>
                    <a:pt x="242" y="136"/>
                  </a:lnTo>
                  <a:lnTo>
                    <a:pt x="243" y="121"/>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40" name="Freeform 473"/>
            <p:cNvSpPr>
              <a:spLocks/>
            </p:cNvSpPr>
            <p:nvPr/>
          </p:nvSpPr>
          <p:spPr bwMode="auto">
            <a:xfrm>
              <a:off x="1682" y="2190"/>
              <a:ext cx="128" cy="129"/>
            </a:xfrm>
            <a:custGeom>
              <a:avLst/>
              <a:gdLst>
                <a:gd name="T0" fmla="*/ 127 w 128"/>
                <a:gd name="T1" fmla="*/ 64 h 129"/>
                <a:gd name="T2" fmla="*/ 126 w 128"/>
                <a:gd name="T3" fmla="*/ 54 h 129"/>
                <a:gd name="T4" fmla="*/ 124 w 128"/>
                <a:gd name="T5" fmla="*/ 44 h 129"/>
                <a:gd name="T6" fmla="*/ 120 w 128"/>
                <a:gd name="T7" fmla="*/ 36 h 129"/>
                <a:gd name="T8" fmla="*/ 115 w 128"/>
                <a:gd name="T9" fmla="*/ 27 h 129"/>
                <a:gd name="T10" fmla="*/ 108 w 128"/>
                <a:gd name="T11" fmla="*/ 20 h 129"/>
                <a:gd name="T12" fmla="*/ 101 w 128"/>
                <a:gd name="T13" fmla="*/ 12 h 129"/>
                <a:gd name="T14" fmla="*/ 92 w 128"/>
                <a:gd name="T15" fmla="*/ 8 h 129"/>
                <a:gd name="T16" fmla="*/ 83 w 128"/>
                <a:gd name="T17" fmla="*/ 4 h 129"/>
                <a:gd name="T18" fmla="*/ 73 w 128"/>
                <a:gd name="T19" fmla="*/ 1 h 129"/>
                <a:gd name="T20" fmla="*/ 63 w 128"/>
                <a:gd name="T21" fmla="*/ 0 h 129"/>
                <a:gd name="T22" fmla="*/ 53 w 128"/>
                <a:gd name="T23" fmla="*/ 1 h 129"/>
                <a:gd name="T24" fmla="*/ 44 w 128"/>
                <a:gd name="T25" fmla="*/ 4 h 129"/>
                <a:gd name="T26" fmla="*/ 34 w 128"/>
                <a:gd name="T27" fmla="*/ 8 h 129"/>
                <a:gd name="T28" fmla="*/ 26 w 128"/>
                <a:gd name="T29" fmla="*/ 12 h 129"/>
                <a:gd name="T30" fmla="*/ 18 w 128"/>
                <a:gd name="T31" fmla="*/ 20 h 129"/>
                <a:gd name="T32" fmla="*/ 12 w 128"/>
                <a:gd name="T33" fmla="*/ 27 h 129"/>
                <a:gd name="T34" fmla="*/ 6 w 128"/>
                <a:gd name="T35" fmla="*/ 36 h 129"/>
                <a:gd name="T36" fmla="*/ 3 w 128"/>
                <a:gd name="T37" fmla="*/ 44 h 129"/>
                <a:gd name="T38" fmla="*/ 1 w 128"/>
                <a:gd name="T39" fmla="*/ 54 h 129"/>
                <a:gd name="T40" fmla="*/ 0 w 128"/>
                <a:gd name="T41" fmla="*/ 64 h 129"/>
                <a:gd name="T42" fmla="*/ 1 w 128"/>
                <a:gd name="T43" fmla="*/ 74 h 129"/>
                <a:gd name="T44" fmla="*/ 3 w 128"/>
                <a:gd name="T45" fmla="*/ 84 h 129"/>
                <a:gd name="T46" fmla="*/ 6 w 128"/>
                <a:gd name="T47" fmla="*/ 93 h 129"/>
                <a:gd name="T48" fmla="*/ 12 w 128"/>
                <a:gd name="T49" fmla="*/ 101 h 129"/>
                <a:gd name="T50" fmla="*/ 18 w 128"/>
                <a:gd name="T51" fmla="*/ 109 h 129"/>
                <a:gd name="T52" fmla="*/ 26 w 128"/>
                <a:gd name="T53" fmla="*/ 116 h 129"/>
                <a:gd name="T54" fmla="*/ 34 w 128"/>
                <a:gd name="T55" fmla="*/ 121 h 129"/>
                <a:gd name="T56" fmla="*/ 44 w 128"/>
                <a:gd name="T57" fmla="*/ 124 h 129"/>
                <a:gd name="T58" fmla="*/ 53 w 128"/>
                <a:gd name="T59" fmla="*/ 128 h 129"/>
                <a:gd name="T60" fmla="*/ 63 w 128"/>
                <a:gd name="T61" fmla="*/ 128 h 129"/>
                <a:gd name="T62" fmla="*/ 73 w 128"/>
                <a:gd name="T63" fmla="*/ 128 h 129"/>
                <a:gd name="T64" fmla="*/ 83 w 128"/>
                <a:gd name="T65" fmla="*/ 124 h 129"/>
                <a:gd name="T66" fmla="*/ 92 w 128"/>
                <a:gd name="T67" fmla="*/ 121 h 129"/>
                <a:gd name="T68" fmla="*/ 101 w 128"/>
                <a:gd name="T69" fmla="*/ 116 h 129"/>
                <a:gd name="T70" fmla="*/ 108 w 128"/>
                <a:gd name="T71" fmla="*/ 109 h 129"/>
                <a:gd name="T72" fmla="*/ 115 w 128"/>
                <a:gd name="T73" fmla="*/ 101 h 129"/>
                <a:gd name="T74" fmla="*/ 120 w 128"/>
                <a:gd name="T75" fmla="*/ 93 h 129"/>
                <a:gd name="T76" fmla="*/ 124 w 128"/>
                <a:gd name="T77" fmla="*/ 84 h 129"/>
                <a:gd name="T78" fmla="*/ 126 w 128"/>
                <a:gd name="T79" fmla="*/ 74 h 129"/>
                <a:gd name="T80" fmla="*/ 127 w 128"/>
                <a:gd name="T81" fmla="*/ 64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29"/>
                <a:gd name="T125" fmla="*/ 128 w 128"/>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29">
                  <a:moveTo>
                    <a:pt x="127" y="64"/>
                  </a:moveTo>
                  <a:lnTo>
                    <a:pt x="126" y="54"/>
                  </a:lnTo>
                  <a:lnTo>
                    <a:pt x="124" y="44"/>
                  </a:lnTo>
                  <a:lnTo>
                    <a:pt x="120" y="36"/>
                  </a:lnTo>
                  <a:lnTo>
                    <a:pt x="115" y="27"/>
                  </a:lnTo>
                  <a:lnTo>
                    <a:pt x="108" y="20"/>
                  </a:lnTo>
                  <a:lnTo>
                    <a:pt x="101" y="12"/>
                  </a:lnTo>
                  <a:lnTo>
                    <a:pt x="92" y="8"/>
                  </a:lnTo>
                  <a:lnTo>
                    <a:pt x="83" y="4"/>
                  </a:lnTo>
                  <a:lnTo>
                    <a:pt x="73" y="1"/>
                  </a:lnTo>
                  <a:lnTo>
                    <a:pt x="63" y="0"/>
                  </a:lnTo>
                  <a:lnTo>
                    <a:pt x="53" y="1"/>
                  </a:lnTo>
                  <a:lnTo>
                    <a:pt x="44" y="4"/>
                  </a:lnTo>
                  <a:lnTo>
                    <a:pt x="34" y="8"/>
                  </a:lnTo>
                  <a:lnTo>
                    <a:pt x="26" y="12"/>
                  </a:lnTo>
                  <a:lnTo>
                    <a:pt x="18" y="20"/>
                  </a:lnTo>
                  <a:lnTo>
                    <a:pt x="12" y="27"/>
                  </a:lnTo>
                  <a:lnTo>
                    <a:pt x="6" y="36"/>
                  </a:lnTo>
                  <a:lnTo>
                    <a:pt x="3" y="44"/>
                  </a:lnTo>
                  <a:lnTo>
                    <a:pt x="1" y="54"/>
                  </a:lnTo>
                  <a:lnTo>
                    <a:pt x="0" y="64"/>
                  </a:lnTo>
                  <a:lnTo>
                    <a:pt x="1" y="74"/>
                  </a:lnTo>
                  <a:lnTo>
                    <a:pt x="3" y="84"/>
                  </a:lnTo>
                  <a:lnTo>
                    <a:pt x="6" y="93"/>
                  </a:lnTo>
                  <a:lnTo>
                    <a:pt x="12" y="101"/>
                  </a:lnTo>
                  <a:lnTo>
                    <a:pt x="18" y="109"/>
                  </a:lnTo>
                  <a:lnTo>
                    <a:pt x="26" y="116"/>
                  </a:lnTo>
                  <a:lnTo>
                    <a:pt x="34" y="121"/>
                  </a:lnTo>
                  <a:lnTo>
                    <a:pt x="44" y="124"/>
                  </a:lnTo>
                  <a:lnTo>
                    <a:pt x="53" y="128"/>
                  </a:lnTo>
                  <a:lnTo>
                    <a:pt x="63" y="128"/>
                  </a:lnTo>
                  <a:lnTo>
                    <a:pt x="73" y="128"/>
                  </a:lnTo>
                  <a:lnTo>
                    <a:pt x="83" y="124"/>
                  </a:lnTo>
                  <a:lnTo>
                    <a:pt x="92" y="121"/>
                  </a:lnTo>
                  <a:lnTo>
                    <a:pt x="101" y="116"/>
                  </a:lnTo>
                  <a:lnTo>
                    <a:pt x="108" y="109"/>
                  </a:lnTo>
                  <a:lnTo>
                    <a:pt x="115" y="101"/>
                  </a:lnTo>
                  <a:lnTo>
                    <a:pt x="120" y="93"/>
                  </a:lnTo>
                  <a:lnTo>
                    <a:pt x="124" y="84"/>
                  </a:lnTo>
                  <a:lnTo>
                    <a:pt x="126" y="74"/>
                  </a:lnTo>
                  <a:lnTo>
                    <a:pt x="127" y="6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41" name="Line 474"/>
            <p:cNvSpPr>
              <a:spLocks noChangeShapeType="1"/>
            </p:cNvSpPr>
            <p:nvPr/>
          </p:nvSpPr>
          <p:spPr bwMode="auto">
            <a:xfrm flipV="1">
              <a:off x="1745" y="1450"/>
              <a:ext cx="0" cy="7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42" name="Line 475"/>
            <p:cNvSpPr>
              <a:spLocks noChangeShapeType="1"/>
            </p:cNvSpPr>
            <p:nvPr/>
          </p:nvSpPr>
          <p:spPr bwMode="auto">
            <a:xfrm>
              <a:off x="1745" y="1584"/>
              <a:ext cx="0" cy="5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43" name="Line 476"/>
            <p:cNvSpPr>
              <a:spLocks noChangeShapeType="1"/>
            </p:cNvSpPr>
            <p:nvPr/>
          </p:nvSpPr>
          <p:spPr bwMode="auto">
            <a:xfrm>
              <a:off x="1745" y="1690"/>
              <a:ext cx="0" cy="4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44" name="Line 477"/>
            <p:cNvSpPr>
              <a:spLocks noChangeShapeType="1"/>
            </p:cNvSpPr>
            <p:nvPr/>
          </p:nvSpPr>
          <p:spPr bwMode="auto">
            <a:xfrm>
              <a:off x="1745" y="1792"/>
              <a:ext cx="0" cy="8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45" name="Line 478"/>
            <p:cNvSpPr>
              <a:spLocks noChangeShapeType="1"/>
            </p:cNvSpPr>
            <p:nvPr/>
          </p:nvSpPr>
          <p:spPr bwMode="auto">
            <a:xfrm>
              <a:off x="1745" y="1938"/>
              <a:ext cx="0" cy="4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46" name="Line 479"/>
            <p:cNvSpPr>
              <a:spLocks noChangeShapeType="1"/>
            </p:cNvSpPr>
            <p:nvPr/>
          </p:nvSpPr>
          <p:spPr bwMode="auto">
            <a:xfrm>
              <a:off x="1745" y="2040"/>
              <a:ext cx="0" cy="20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47" name="Freeform 480"/>
            <p:cNvSpPr>
              <a:spLocks/>
            </p:cNvSpPr>
            <p:nvPr/>
          </p:nvSpPr>
          <p:spPr bwMode="auto">
            <a:xfrm>
              <a:off x="1402" y="1917"/>
              <a:ext cx="637" cy="681"/>
            </a:xfrm>
            <a:custGeom>
              <a:avLst/>
              <a:gdLst>
                <a:gd name="T0" fmla="*/ 280 w 637"/>
                <a:gd name="T1" fmla="*/ 0 h 681"/>
                <a:gd name="T2" fmla="*/ 256 w 637"/>
                <a:gd name="T3" fmla="*/ 6 h 681"/>
                <a:gd name="T4" fmla="*/ 233 w 637"/>
                <a:gd name="T5" fmla="*/ 12 h 681"/>
                <a:gd name="T6" fmla="*/ 209 w 637"/>
                <a:gd name="T7" fmla="*/ 21 h 681"/>
                <a:gd name="T8" fmla="*/ 188 w 637"/>
                <a:gd name="T9" fmla="*/ 32 h 681"/>
                <a:gd name="T10" fmla="*/ 167 w 637"/>
                <a:gd name="T11" fmla="*/ 44 h 681"/>
                <a:gd name="T12" fmla="*/ 146 w 637"/>
                <a:gd name="T13" fmla="*/ 56 h 681"/>
                <a:gd name="T14" fmla="*/ 127 w 637"/>
                <a:gd name="T15" fmla="*/ 72 h 681"/>
                <a:gd name="T16" fmla="*/ 108 w 637"/>
                <a:gd name="T17" fmla="*/ 88 h 681"/>
                <a:gd name="T18" fmla="*/ 91 w 637"/>
                <a:gd name="T19" fmla="*/ 105 h 681"/>
                <a:gd name="T20" fmla="*/ 76 w 637"/>
                <a:gd name="T21" fmla="*/ 124 h 681"/>
                <a:gd name="T22" fmla="*/ 60 w 637"/>
                <a:gd name="T23" fmla="*/ 143 h 681"/>
                <a:gd name="T24" fmla="*/ 48 w 637"/>
                <a:gd name="T25" fmla="*/ 164 h 681"/>
                <a:gd name="T26" fmla="*/ 36 w 637"/>
                <a:gd name="T27" fmla="*/ 185 h 681"/>
                <a:gd name="T28" fmla="*/ 26 w 637"/>
                <a:gd name="T29" fmla="*/ 207 h 681"/>
                <a:gd name="T30" fmla="*/ 18 w 637"/>
                <a:gd name="T31" fmla="*/ 229 h 681"/>
                <a:gd name="T32" fmla="*/ 11 w 637"/>
                <a:gd name="T33" fmla="*/ 253 h 681"/>
                <a:gd name="T34" fmla="*/ 6 w 637"/>
                <a:gd name="T35" fmla="*/ 277 h 681"/>
                <a:gd name="T36" fmla="*/ 2 w 637"/>
                <a:gd name="T37" fmla="*/ 301 h 681"/>
                <a:gd name="T38" fmla="*/ 0 w 637"/>
                <a:gd name="T39" fmla="*/ 325 h 681"/>
                <a:gd name="T40" fmla="*/ 0 w 637"/>
                <a:gd name="T41" fmla="*/ 349 h 681"/>
                <a:gd name="T42" fmla="*/ 2 w 637"/>
                <a:gd name="T43" fmla="*/ 374 h 681"/>
                <a:gd name="T44" fmla="*/ 6 w 637"/>
                <a:gd name="T45" fmla="*/ 398 h 681"/>
                <a:gd name="T46" fmla="*/ 11 w 637"/>
                <a:gd name="T47" fmla="*/ 421 h 681"/>
                <a:gd name="T48" fmla="*/ 18 w 637"/>
                <a:gd name="T49" fmla="*/ 445 h 681"/>
                <a:gd name="T50" fmla="*/ 26 w 637"/>
                <a:gd name="T51" fmla="*/ 468 h 681"/>
                <a:gd name="T52" fmla="*/ 36 w 637"/>
                <a:gd name="T53" fmla="*/ 490 h 681"/>
                <a:gd name="T54" fmla="*/ 48 w 637"/>
                <a:gd name="T55" fmla="*/ 512 h 681"/>
                <a:gd name="T56" fmla="*/ 61 w 637"/>
                <a:gd name="T57" fmla="*/ 532 h 681"/>
                <a:gd name="T58" fmla="*/ 76 w 637"/>
                <a:gd name="T59" fmla="*/ 551 h 681"/>
                <a:gd name="T60" fmla="*/ 92 w 637"/>
                <a:gd name="T61" fmla="*/ 570 h 681"/>
                <a:gd name="T62" fmla="*/ 108 w 637"/>
                <a:gd name="T63" fmla="*/ 587 h 681"/>
                <a:gd name="T64" fmla="*/ 127 w 637"/>
                <a:gd name="T65" fmla="*/ 603 h 681"/>
                <a:gd name="T66" fmla="*/ 147 w 637"/>
                <a:gd name="T67" fmla="*/ 618 h 681"/>
                <a:gd name="T68" fmla="*/ 167 w 637"/>
                <a:gd name="T69" fmla="*/ 631 h 681"/>
                <a:gd name="T70" fmla="*/ 189 w 637"/>
                <a:gd name="T71" fmla="*/ 643 h 681"/>
                <a:gd name="T72" fmla="*/ 210 w 637"/>
                <a:gd name="T73" fmla="*/ 653 h 681"/>
                <a:gd name="T74" fmla="*/ 233 w 637"/>
                <a:gd name="T75" fmla="*/ 662 h 681"/>
                <a:gd name="T76" fmla="*/ 257 w 637"/>
                <a:gd name="T77" fmla="*/ 669 h 681"/>
                <a:gd name="T78" fmla="*/ 280 w 637"/>
                <a:gd name="T79" fmla="*/ 674 h 681"/>
                <a:gd name="T80" fmla="*/ 304 w 637"/>
                <a:gd name="T81" fmla="*/ 678 h 681"/>
                <a:gd name="T82" fmla="*/ 329 w 637"/>
                <a:gd name="T83" fmla="*/ 680 h 681"/>
                <a:gd name="T84" fmla="*/ 353 w 637"/>
                <a:gd name="T85" fmla="*/ 680 h 681"/>
                <a:gd name="T86" fmla="*/ 377 w 637"/>
                <a:gd name="T87" fmla="*/ 678 h 681"/>
                <a:gd name="T88" fmla="*/ 401 w 637"/>
                <a:gd name="T89" fmla="*/ 675 h 681"/>
                <a:gd name="T90" fmla="*/ 425 w 637"/>
                <a:gd name="T91" fmla="*/ 670 h 681"/>
                <a:gd name="T92" fmla="*/ 449 w 637"/>
                <a:gd name="T93" fmla="*/ 663 h 681"/>
                <a:gd name="T94" fmla="*/ 471 w 637"/>
                <a:gd name="T95" fmla="*/ 655 h 681"/>
                <a:gd name="T96" fmla="*/ 494 w 637"/>
                <a:gd name="T97" fmla="*/ 646 h 681"/>
                <a:gd name="T98" fmla="*/ 515 w 637"/>
                <a:gd name="T99" fmla="*/ 634 h 681"/>
                <a:gd name="T100" fmla="*/ 535 w 637"/>
                <a:gd name="T101" fmla="*/ 621 h 681"/>
                <a:gd name="T102" fmla="*/ 555 w 637"/>
                <a:gd name="T103" fmla="*/ 606 h 681"/>
                <a:gd name="T104" fmla="*/ 574 w 637"/>
                <a:gd name="T105" fmla="*/ 591 h 681"/>
                <a:gd name="T106" fmla="*/ 591 w 637"/>
                <a:gd name="T107" fmla="*/ 574 h 681"/>
                <a:gd name="T108" fmla="*/ 607 w 637"/>
                <a:gd name="T109" fmla="*/ 556 h 681"/>
                <a:gd name="T110" fmla="*/ 622 w 637"/>
                <a:gd name="T111" fmla="*/ 537 h 681"/>
                <a:gd name="T112" fmla="*/ 636 w 637"/>
                <a:gd name="T113" fmla="*/ 516 h 6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7"/>
                <a:gd name="T172" fmla="*/ 0 h 681"/>
                <a:gd name="T173" fmla="*/ 637 w 637"/>
                <a:gd name="T174" fmla="*/ 681 h 6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7" h="681">
                  <a:moveTo>
                    <a:pt x="280" y="0"/>
                  </a:moveTo>
                  <a:lnTo>
                    <a:pt x="256" y="6"/>
                  </a:lnTo>
                  <a:lnTo>
                    <a:pt x="233" y="12"/>
                  </a:lnTo>
                  <a:lnTo>
                    <a:pt x="209" y="21"/>
                  </a:lnTo>
                  <a:lnTo>
                    <a:pt x="188" y="32"/>
                  </a:lnTo>
                  <a:lnTo>
                    <a:pt x="167" y="44"/>
                  </a:lnTo>
                  <a:lnTo>
                    <a:pt x="146" y="56"/>
                  </a:lnTo>
                  <a:lnTo>
                    <a:pt x="127" y="72"/>
                  </a:lnTo>
                  <a:lnTo>
                    <a:pt x="108" y="88"/>
                  </a:lnTo>
                  <a:lnTo>
                    <a:pt x="91" y="105"/>
                  </a:lnTo>
                  <a:lnTo>
                    <a:pt x="76" y="124"/>
                  </a:lnTo>
                  <a:lnTo>
                    <a:pt x="60" y="143"/>
                  </a:lnTo>
                  <a:lnTo>
                    <a:pt x="48" y="164"/>
                  </a:lnTo>
                  <a:lnTo>
                    <a:pt x="36" y="185"/>
                  </a:lnTo>
                  <a:lnTo>
                    <a:pt x="26" y="207"/>
                  </a:lnTo>
                  <a:lnTo>
                    <a:pt x="18" y="229"/>
                  </a:lnTo>
                  <a:lnTo>
                    <a:pt x="11" y="253"/>
                  </a:lnTo>
                  <a:lnTo>
                    <a:pt x="6" y="277"/>
                  </a:lnTo>
                  <a:lnTo>
                    <a:pt x="2" y="301"/>
                  </a:lnTo>
                  <a:lnTo>
                    <a:pt x="0" y="325"/>
                  </a:lnTo>
                  <a:lnTo>
                    <a:pt x="0" y="349"/>
                  </a:lnTo>
                  <a:lnTo>
                    <a:pt x="2" y="374"/>
                  </a:lnTo>
                  <a:lnTo>
                    <a:pt x="6" y="398"/>
                  </a:lnTo>
                  <a:lnTo>
                    <a:pt x="11" y="421"/>
                  </a:lnTo>
                  <a:lnTo>
                    <a:pt x="18" y="445"/>
                  </a:lnTo>
                  <a:lnTo>
                    <a:pt x="26" y="468"/>
                  </a:lnTo>
                  <a:lnTo>
                    <a:pt x="36" y="490"/>
                  </a:lnTo>
                  <a:lnTo>
                    <a:pt x="48" y="512"/>
                  </a:lnTo>
                  <a:lnTo>
                    <a:pt x="61" y="532"/>
                  </a:lnTo>
                  <a:lnTo>
                    <a:pt x="76" y="551"/>
                  </a:lnTo>
                  <a:lnTo>
                    <a:pt x="92" y="570"/>
                  </a:lnTo>
                  <a:lnTo>
                    <a:pt x="108" y="587"/>
                  </a:lnTo>
                  <a:lnTo>
                    <a:pt x="127" y="603"/>
                  </a:lnTo>
                  <a:lnTo>
                    <a:pt x="147" y="618"/>
                  </a:lnTo>
                  <a:lnTo>
                    <a:pt x="167" y="631"/>
                  </a:lnTo>
                  <a:lnTo>
                    <a:pt x="189" y="643"/>
                  </a:lnTo>
                  <a:lnTo>
                    <a:pt x="210" y="653"/>
                  </a:lnTo>
                  <a:lnTo>
                    <a:pt x="233" y="662"/>
                  </a:lnTo>
                  <a:lnTo>
                    <a:pt x="257" y="669"/>
                  </a:lnTo>
                  <a:lnTo>
                    <a:pt x="280" y="674"/>
                  </a:lnTo>
                  <a:lnTo>
                    <a:pt x="304" y="678"/>
                  </a:lnTo>
                  <a:lnTo>
                    <a:pt x="329" y="680"/>
                  </a:lnTo>
                  <a:lnTo>
                    <a:pt x="353" y="680"/>
                  </a:lnTo>
                  <a:lnTo>
                    <a:pt x="377" y="678"/>
                  </a:lnTo>
                  <a:lnTo>
                    <a:pt x="401" y="675"/>
                  </a:lnTo>
                  <a:lnTo>
                    <a:pt x="425" y="670"/>
                  </a:lnTo>
                  <a:lnTo>
                    <a:pt x="449" y="663"/>
                  </a:lnTo>
                  <a:lnTo>
                    <a:pt x="471" y="655"/>
                  </a:lnTo>
                  <a:lnTo>
                    <a:pt x="494" y="646"/>
                  </a:lnTo>
                  <a:lnTo>
                    <a:pt x="515" y="634"/>
                  </a:lnTo>
                  <a:lnTo>
                    <a:pt x="535" y="621"/>
                  </a:lnTo>
                  <a:lnTo>
                    <a:pt x="555" y="606"/>
                  </a:lnTo>
                  <a:lnTo>
                    <a:pt x="574" y="591"/>
                  </a:lnTo>
                  <a:lnTo>
                    <a:pt x="591" y="574"/>
                  </a:lnTo>
                  <a:lnTo>
                    <a:pt x="607" y="556"/>
                  </a:lnTo>
                  <a:lnTo>
                    <a:pt x="622" y="537"/>
                  </a:lnTo>
                  <a:lnTo>
                    <a:pt x="636" y="51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48" name="Freeform 481"/>
            <p:cNvSpPr>
              <a:spLocks/>
            </p:cNvSpPr>
            <p:nvPr/>
          </p:nvSpPr>
          <p:spPr bwMode="auto">
            <a:xfrm>
              <a:off x="1737" y="2246"/>
              <a:ext cx="17" cy="17"/>
            </a:xfrm>
            <a:custGeom>
              <a:avLst/>
              <a:gdLst>
                <a:gd name="T0" fmla="*/ 15 w 17"/>
                <a:gd name="T1" fmla="*/ 4 h 17"/>
                <a:gd name="T2" fmla="*/ 16 w 17"/>
                <a:gd name="T3" fmla="*/ 8 h 17"/>
                <a:gd name="T4" fmla="*/ 15 w 17"/>
                <a:gd name="T5" fmla="*/ 4 h 17"/>
                <a:gd name="T6" fmla="*/ 12 w 17"/>
                <a:gd name="T7" fmla="*/ 1 h 17"/>
                <a:gd name="T8" fmla="*/ 8 w 17"/>
                <a:gd name="T9" fmla="*/ 0 h 17"/>
                <a:gd name="T10" fmla="*/ 5 w 17"/>
                <a:gd name="T11" fmla="*/ 1 h 17"/>
                <a:gd name="T12" fmla="*/ 2 w 17"/>
                <a:gd name="T13" fmla="*/ 4 h 17"/>
                <a:gd name="T14" fmla="*/ 0 w 17"/>
                <a:gd name="T15" fmla="*/ 8 h 17"/>
                <a:gd name="T16" fmla="*/ 2 w 17"/>
                <a:gd name="T17" fmla="*/ 12 h 17"/>
                <a:gd name="T18" fmla="*/ 5 w 17"/>
                <a:gd name="T19" fmla="*/ 15 h 17"/>
                <a:gd name="T20" fmla="*/ 8 w 17"/>
                <a:gd name="T21" fmla="*/ 16 h 17"/>
                <a:gd name="T22" fmla="*/ 12 w 17"/>
                <a:gd name="T23" fmla="*/ 15 h 17"/>
                <a:gd name="T24" fmla="*/ 15 w 17"/>
                <a:gd name="T25" fmla="*/ 12 h 17"/>
                <a:gd name="T26" fmla="*/ 16 w 17"/>
                <a:gd name="T27" fmla="*/ 8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5" y="4"/>
                  </a:moveTo>
                  <a:lnTo>
                    <a:pt x="16" y="8"/>
                  </a:lnTo>
                  <a:lnTo>
                    <a:pt x="15" y="4"/>
                  </a:lnTo>
                  <a:lnTo>
                    <a:pt x="12" y="1"/>
                  </a:lnTo>
                  <a:lnTo>
                    <a:pt x="8" y="0"/>
                  </a:lnTo>
                  <a:lnTo>
                    <a:pt x="5" y="1"/>
                  </a:lnTo>
                  <a:lnTo>
                    <a:pt x="2" y="4"/>
                  </a:lnTo>
                  <a:lnTo>
                    <a:pt x="0" y="8"/>
                  </a:lnTo>
                  <a:lnTo>
                    <a:pt x="2" y="12"/>
                  </a:lnTo>
                  <a:lnTo>
                    <a:pt x="5" y="15"/>
                  </a:lnTo>
                  <a:lnTo>
                    <a:pt x="8" y="16"/>
                  </a:lnTo>
                  <a:lnTo>
                    <a:pt x="12" y="15"/>
                  </a:lnTo>
                  <a:lnTo>
                    <a:pt x="15" y="12"/>
                  </a:lnTo>
                  <a:lnTo>
                    <a:pt x="16" y="8"/>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1749" name="Freeform 482"/>
            <p:cNvSpPr>
              <a:spLocks/>
            </p:cNvSpPr>
            <p:nvPr/>
          </p:nvSpPr>
          <p:spPr bwMode="auto">
            <a:xfrm>
              <a:off x="1814" y="1918"/>
              <a:ext cx="275" cy="516"/>
            </a:xfrm>
            <a:custGeom>
              <a:avLst/>
              <a:gdLst>
                <a:gd name="T0" fmla="*/ 224 w 275"/>
                <a:gd name="T1" fmla="*/ 515 h 516"/>
                <a:gd name="T2" fmla="*/ 235 w 275"/>
                <a:gd name="T3" fmla="*/ 494 h 516"/>
                <a:gd name="T4" fmla="*/ 246 w 275"/>
                <a:gd name="T5" fmla="*/ 472 h 516"/>
                <a:gd name="T6" fmla="*/ 254 w 275"/>
                <a:gd name="T7" fmla="*/ 449 h 516"/>
                <a:gd name="T8" fmla="*/ 262 w 275"/>
                <a:gd name="T9" fmla="*/ 426 h 516"/>
                <a:gd name="T10" fmla="*/ 268 w 275"/>
                <a:gd name="T11" fmla="*/ 402 h 516"/>
                <a:gd name="T12" fmla="*/ 271 w 275"/>
                <a:gd name="T13" fmla="*/ 378 h 516"/>
                <a:gd name="T14" fmla="*/ 274 w 275"/>
                <a:gd name="T15" fmla="*/ 354 h 516"/>
                <a:gd name="T16" fmla="*/ 274 w 275"/>
                <a:gd name="T17" fmla="*/ 329 h 516"/>
                <a:gd name="T18" fmla="*/ 273 w 275"/>
                <a:gd name="T19" fmla="*/ 305 h 516"/>
                <a:gd name="T20" fmla="*/ 270 w 275"/>
                <a:gd name="T21" fmla="*/ 281 h 516"/>
                <a:gd name="T22" fmla="*/ 265 w 275"/>
                <a:gd name="T23" fmla="*/ 257 h 516"/>
                <a:gd name="T24" fmla="*/ 258 w 275"/>
                <a:gd name="T25" fmla="*/ 234 h 516"/>
                <a:gd name="T26" fmla="*/ 250 w 275"/>
                <a:gd name="T27" fmla="*/ 211 h 516"/>
                <a:gd name="T28" fmla="*/ 241 w 275"/>
                <a:gd name="T29" fmla="*/ 188 h 516"/>
                <a:gd name="T30" fmla="*/ 230 w 275"/>
                <a:gd name="T31" fmla="*/ 167 h 516"/>
                <a:gd name="T32" fmla="*/ 217 w 275"/>
                <a:gd name="T33" fmla="*/ 146 h 516"/>
                <a:gd name="T34" fmla="*/ 202 w 275"/>
                <a:gd name="T35" fmla="*/ 127 h 516"/>
                <a:gd name="T36" fmla="*/ 186 w 275"/>
                <a:gd name="T37" fmla="*/ 107 h 516"/>
                <a:gd name="T38" fmla="*/ 170 w 275"/>
                <a:gd name="T39" fmla="*/ 91 h 516"/>
                <a:gd name="T40" fmla="*/ 152 w 275"/>
                <a:gd name="T41" fmla="*/ 74 h 516"/>
                <a:gd name="T42" fmla="*/ 133 w 275"/>
                <a:gd name="T43" fmla="*/ 59 h 516"/>
                <a:gd name="T44" fmla="*/ 113 w 275"/>
                <a:gd name="T45" fmla="*/ 45 h 516"/>
                <a:gd name="T46" fmla="*/ 91 w 275"/>
                <a:gd name="T47" fmla="*/ 33 h 516"/>
                <a:gd name="T48" fmla="*/ 70 w 275"/>
                <a:gd name="T49" fmla="*/ 23 h 516"/>
                <a:gd name="T50" fmla="*/ 47 w 275"/>
                <a:gd name="T51" fmla="*/ 14 h 516"/>
                <a:gd name="T52" fmla="*/ 24 w 275"/>
                <a:gd name="T53" fmla="*/ 7 h 516"/>
                <a:gd name="T54" fmla="*/ 0 w 275"/>
                <a:gd name="T55" fmla="*/ 0 h 5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5"/>
                <a:gd name="T85" fmla="*/ 0 h 516"/>
                <a:gd name="T86" fmla="*/ 275 w 275"/>
                <a:gd name="T87" fmla="*/ 516 h 5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5" h="516">
                  <a:moveTo>
                    <a:pt x="224" y="515"/>
                  </a:moveTo>
                  <a:lnTo>
                    <a:pt x="235" y="494"/>
                  </a:lnTo>
                  <a:lnTo>
                    <a:pt x="246" y="472"/>
                  </a:lnTo>
                  <a:lnTo>
                    <a:pt x="254" y="449"/>
                  </a:lnTo>
                  <a:lnTo>
                    <a:pt x="262" y="426"/>
                  </a:lnTo>
                  <a:lnTo>
                    <a:pt x="268" y="402"/>
                  </a:lnTo>
                  <a:lnTo>
                    <a:pt x="271" y="378"/>
                  </a:lnTo>
                  <a:lnTo>
                    <a:pt x="274" y="354"/>
                  </a:lnTo>
                  <a:lnTo>
                    <a:pt x="274" y="329"/>
                  </a:lnTo>
                  <a:lnTo>
                    <a:pt x="273" y="305"/>
                  </a:lnTo>
                  <a:lnTo>
                    <a:pt x="270" y="281"/>
                  </a:lnTo>
                  <a:lnTo>
                    <a:pt x="265" y="257"/>
                  </a:lnTo>
                  <a:lnTo>
                    <a:pt x="258" y="234"/>
                  </a:lnTo>
                  <a:lnTo>
                    <a:pt x="250" y="211"/>
                  </a:lnTo>
                  <a:lnTo>
                    <a:pt x="241" y="188"/>
                  </a:lnTo>
                  <a:lnTo>
                    <a:pt x="230" y="167"/>
                  </a:lnTo>
                  <a:lnTo>
                    <a:pt x="217" y="146"/>
                  </a:lnTo>
                  <a:lnTo>
                    <a:pt x="202" y="127"/>
                  </a:lnTo>
                  <a:lnTo>
                    <a:pt x="186" y="107"/>
                  </a:lnTo>
                  <a:lnTo>
                    <a:pt x="170" y="91"/>
                  </a:lnTo>
                  <a:lnTo>
                    <a:pt x="152" y="74"/>
                  </a:lnTo>
                  <a:lnTo>
                    <a:pt x="133" y="59"/>
                  </a:lnTo>
                  <a:lnTo>
                    <a:pt x="113" y="45"/>
                  </a:lnTo>
                  <a:lnTo>
                    <a:pt x="91" y="33"/>
                  </a:lnTo>
                  <a:lnTo>
                    <a:pt x="70" y="23"/>
                  </a:lnTo>
                  <a:lnTo>
                    <a:pt x="47" y="14"/>
                  </a:lnTo>
                  <a:lnTo>
                    <a:pt x="24" y="7"/>
                  </a:ln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grpSp>
      <p:sp>
        <p:nvSpPr>
          <p:cNvPr id="1450467" name="Rectangle 483"/>
          <p:cNvSpPr>
            <a:spLocks noChangeArrowheads="1"/>
          </p:cNvSpPr>
          <p:nvPr/>
        </p:nvSpPr>
        <p:spPr bwMode="auto">
          <a:xfrm>
            <a:off x="4876800" y="1828800"/>
            <a:ext cx="3868738" cy="4108450"/>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The yagi antenna focuses RF energy in one direction, giving the appearance of</a:t>
            </a:r>
          </a:p>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getting “free power.”</a:t>
            </a:r>
          </a:p>
          <a:p>
            <a:pPr fontAlgn="base">
              <a:spcBef>
                <a:spcPct val="0"/>
              </a:spcBef>
              <a:spcAft>
                <a:spcPct val="0"/>
              </a:spcAft>
              <a:defRPr/>
            </a:pPr>
            <a:endParaRPr lang="en-US" sz="2400">
              <a:solidFill>
                <a:srgbClr val="FFFFFF"/>
              </a:solidFill>
              <a:effectLst>
                <a:outerShdw blurRad="38100" dist="38100" dir="2700000" algn="tl">
                  <a:srgbClr val="000000"/>
                </a:outerShdw>
              </a:effectLst>
              <a:latin typeface="Tahoma" pitchFamily="34" charset="0"/>
            </a:endParaRPr>
          </a:p>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This </a:t>
            </a:r>
            <a:r>
              <a:rPr lang="en-US" sz="2400" i="1">
                <a:solidFill>
                  <a:srgbClr val="FFFFFF"/>
                </a:solidFill>
                <a:effectLst>
                  <a:outerShdw blurRad="38100" dist="38100" dir="2700000" algn="tl">
                    <a:srgbClr val="000000"/>
                  </a:outerShdw>
                </a:effectLst>
                <a:latin typeface="Tahoma" pitchFamily="34" charset="0"/>
              </a:rPr>
              <a:t>free power</a:t>
            </a:r>
            <a:r>
              <a:rPr lang="en-US" sz="2400">
                <a:solidFill>
                  <a:srgbClr val="FFFFFF"/>
                </a:solidFill>
                <a:effectLst>
                  <a:outerShdw blurRad="38100" dist="38100" dir="2700000" algn="tl">
                    <a:srgbClr val="000000"/>
                  </a:outerShdw>
                </a:effectLst>
                <a:latin typeface="Tahoma" pitchFamily="34" charset="0"/>
              </a:rPr>
              <a:t> or Effective Radiated Power (ERP) can be expressed as antenna Gain in Decibels (dB) over a dipole (dBd) or isotropic resonator (dBi).</a:t>
            </a:r>
          </a:p>
        </p:txBody>
      </p:sp>
    </p:spTree>
    <p:extLst>
      <p:ext uri="{BB962C8B-B14F-4D97-AF65-F5344CB8AC3E}">
        <p14:creationId xmlns:p14="http://schemas.microsoft.com/office/powerpoint/2010/main" val="829364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553200" y="6248400"/>
            <a:ext cx="2133600" cy="476250"/>
          </a:xfrm>
        </p:spPr>
        <p:txBody>
          <a:bodyPr/>
          <a:lstStyle/>
          <a:p>
            <a:pPr algn="r">
              <a:defRPr/>
            </a:pPr>
            <a:r>
              <a:rPr lang="en-US">
                <a:solidFill>
                  <a:srgbClr val="FFFFFF"/>
                </a:solidFill>
              </a:rPr>
              <a:t>Radio Waves, Propagation and Antennas</a:t>
            </a:r>
          </a:p>
        </p:txBody>
      </p:sp>
      <p:sp>
        <p:nvSpPr>
          <p:cNvPr id="5" name="Slide Number Placeholder 4"/>
          <p:cNvSpPr>
            <a:spLocks noGrp="1"/>
          </p:cNvSpPr>
          <p:nvPr>
            <p:ph type="sldNum" sz="quarter" idx="10"/>
          </p:nvPr>
        </p:nvSpPr>
        <p:spPr>
          <a:xfrm>
            <a:off x="304800" y="6248400"/>
            <a:ext cx="5715000" cy="476250"/>
          </a:xfrm>
        </p:spPr>
        <p:txBody>
          <a:bodyPr/>
          <a:lstStyle/>
          <a:p>
            <a:pPr algn="l">
              <a:defRPr/>
            </a:pPr>
            <a:fld id="{AFE2CCB5-938C-40D6-9CA2-29BF5C5CB773}" type="slidenum">
              <a:rPr lang="en-US">
                <a:solidFill>
                  <a:srgbClr val="FFFFFF"/>
                </a:solidFill>
              </a:rPr>
              <a:pPr algn="l">
                <a:defRPr/>
              </a:pPr>
              <a:t>19</a:t>
            </a:fld>
            <a:endParaRPr lang="en-US">
              <a:solidFill>
                <a:srgbClr val="FFFFFF"/>
              </a:solidFill>
            </a:endParaRPr>
          </a:p>
        </p:txBody>
      </p:sp>
      <p:sp>
        <p:nvSpPr>
          <p:cNvPr id="1484802" name="Rectangle 2"/>
          <p:cNvSpPr>
            <a:spLocks noGrp="1" noRot="1" noChangeArrowheads="1"/>
          </p:cNvSpPr>
          <p:nvPr>
            <p:ph type="title"/>
          </p:nvPr>
        </p:nvSpPr>
        <p:spPr>
          <a:xfrm>
            <a:off x="152400" y="0"/>
            <a:ext cx="8839200" cy="1600200"/>
          </a:xfrm>
        </p:spPr>
        <p:txBody>
          <a:bodyPr/>
          <a:lstStyle/>
          <a:p>
            <a:pPr algn="ctr">
              <a:defRPr/>
            </a:pPr>
            <a:r>
              <a:rPr lang="en-US"/>
              <a:t>Load Matching</a:t>
            </a:r>
          </a:p>
        </p:txBody>
      </p:sp>
      <p:sp>
        <p:nvSpPr>
          <p:cNvPr id="1484803" name="Rectangle 3"/>
          <p:cNvSpPr>
            <a:spLocks noGrp="1" noChangeArrowheads="1"/>
          </p:cNvSpPr>
          <p:nvPr>
            <p:ph type="body" idx="1"/>
          </p:nvPr>
        </p:nvSpPr>
        <p:spPr>
          <a:xfrm>
            <a:off x="0" y="1371600"/>
            <a:ext cx="9144000" cy="5029200"/>
          </a:xfrm>
        </p:spPr>
        <p:txBody>
          <a:bodyPr/>
          <a:lstStyle/>
          <a:p>
            <a:pPr lvl="1">
              <a:buFont typeface="Wingdings" pitchFamily="2" charset="2"/>
              <a:buChar char="n"/>
              <a:defRPr/>
            </a:pPr>
            <a:r>
              <a:rPr lang="en-US"/>
              <a:t>Amateur transceivers have a 50 ohm output impedance</a:t>
            </a:r>
          </a:p>
          <a:p>
            <a:pPr lvl="1">
              <a:buFont typeface="Wingdings" pitchFamily="2" charset="2"/>
              <a:buChar char="n"/>
              <a:defRPr/>
            </a:pPr>
            <a:r>
              <a:rPr lang="en-US"/>
              <a:t>Coax and antennas should be as close to 50 ohms as possible to insure maximum power transfer</a:t>
            </a:r>
          </a:p>
          <a:p>
            <a:pPr lvl="1">
              <a:buFont typeface="Wingdings" pitchFamily="2" charset="2"/>
              <a:buChar char="n"/>
              <a:defRPr/>
            </a:pPr>
            <a:r>
              <a:rPr lang="en-US"/>
              <a:t>Any mismatch creates “standing waves” that can be measured with an SWR or directional watt meter</a:t>
            </a:r>
          </a:p>
          <a:p>
            <a:pPr lvl="1">
              <a:buFont typeface="Wingdings" pitchFamily="2" charset="2"/>
              <a:buChar char="n"/>
              <a:defRPr/>
            </a:pPr>
            <a:r>
              <a:rPr lang="en-US"/>
              <a:t>An SWR of 1:1 indicates perfect power transfer</a:t>
            </a:r>
          </a:p>
          <a:p>
            <a:pPr lvl="1">
              <a:buFont typeface="Wingdings" pitchFamily="2" charset="2"/>
              <a:buChar char="n"/>
              <a:defRPr/>
            </a:pPr>
            <a:r>
              <a:rPr lang="en-US"/>
              <a:t>As SWR increases above 2:1, modern transmitters will automatically reduce output to protect from damage</a:t>
            </a:r>
          </a:p>
          <a:p>
            <a:pPr lvl="1">
              <a:buFont typeface="Wingdings" pitchFamily="2" charset="2"/>
              <a:buChar char="n"/>
              <a:defRPr/>
            </a:pPr>
            <a:r>
              <a:rPr lang="en-US"/>
              <a:t>All feed lines have “loss” that increases with frequency and length caused by resistance in the line</a:t>
            </a:r>
          </a:p>
          <a:p>
            <a:pPr lvl="1">
              <a:buFont typeface="Wingdings" pitchFamily="2" charset="2"/>
              <a:buChar char="n"/>
              <a:defRPr/>
            </a:pPr>
            <a:r>
              <a:rPr lang="en-US"/>
              <a:t>Standing waves will eventually be either radiated or lost as heat in the feed line</a:t>
            </a:r>
          </a:p>
        </p:txBody>
      </p:sp>
    </p:spTree>
    <p:extLst>
      <p:ext uri="{BB962C8B-B14F-4D97-AF65-F5344CB8AC3E}">
        <p14:creationId xmlns:p14="http://schemas.microsoft.com/office/powerpoint/2010/main" val="2095851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3581400"/>
            <a:ext cx="7772400" cy="2187575"/>
          </a:xfrm>
        </p:spPr>
        <p:txBody>
          <a:bodyPr/>
          <a:lstStyle/>
          <a:p>
            <a:pPr algn="ctr"/>
            <a:r>
              <a:rPr lang="en-US" dirty="0" smtClean="0"/>
              <a:t>Background and concepts</a:t>
            </a:r>
            <a:endParaRPr lang="en-US" dirty="0"/>
          </a:p>
        </p:txBody>
      </p:sp>
      <p:sp>
        <p:nvSpPr>
          <p:cNvPr id="7" name="Text Placeholder 6"/>
          <p:cNvSpPr>
            <a:spLocks noGrp="1"/>
          </p:cNvSpPr>
          <p:nvPr>
            <p:ph type="body" idx="1"/>
          </p:nvPr>
        </p:nvSpPr>
        <p:spPr>
          <a:xfrm>
            <a:off x="722313" y="2209801"/>
            <a:ext cx="7772400" cy="1066799"/>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4356FB-112B-42A0-9796-10E3E09D5F3C}" type="slidenum">
              <a:rPr lang="en-US" smtClean="0">
                <a:solidFill>
                  <a:srgbClr val="FFFFFF"/>
                </a:solidFill>
              </a:rPr>
              <a:pPr>
                <a:defRPr/>
              </a:pPr>
              <a:t>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Microhams 2010 Technician</a:t>
            </a:r>
            <a:endParaRPr lang="en-US">
              <a:solidFill>
                <a:srgbClr val="FFFFFF"/>
              </a:solidFill>
            </a:endParaRPr>
          </a:p>
        </p:txBody>
      </p:sp>
    </p:spTree>
    <p:extLst>
      <p:ext uri="{BB962C8B-B14F-4D97-AF65-F5344CB8AC3E}">
        <p14:creationId xmlns:p14="http://schemas.microsoft.com/office/powerpoint/2010/main" val="3589964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553200" y="6248400"/>
            <a:ext cx="2133600" cy="476250"/>
          </a:xfrm>
        </p:spPr>
        <p:txBody>
          <a:bodyPr/>
          <a:lstStyle/>
          <a:p>
            <a:pPr algn="r">
              <a:defRPr/>
            </a:pPr>
            <a:r>
              <a:rPr lang="en-US">
                <a:solidFill>
                  <a:srgbClr val="FFFFFF"/>
                </a:solidFill>
              </a:rPr>
              <a:t>Radio Waves, Propagation and Antennas</a:t>
            </a:r>
          </a:p>
        </p:txBody>
      </p:sp>
      <p:sp>
        <p:nvSpPr>
          <p:cNvPr id="5" name="Slide Number Placeholder 4"/>
          <p:cNvSpPr>
            <a:spLocks noGrp="1"/>
          </p:cNvSpPr>
          <p:nvPr>
            <p:ph type="sldNum" sz="quarter" idx="10"/>
          </p:nvPr>
        </p:nvSpPr>
        <p:spPr>
          <a:xfrm>
            <a:off x="304800" y="6248400"/>
            <a:ext cx="5715000" cy="476250"/>
          </a:xfrm>
        </p:spPr>
        <p:txBody>
          <a:bodyPr/>
          <a:lstStyle/>
          <a:p>
            <a:pPr algn="l">
              <a:defRPr/>
            </a:pPr>
            <a:fld id="{494B03F8-EC2B-43A7-ACBE-83434CF34C73}" type="slidenum">
              <a:rPr lang="en-US">
                <a:solidFill>
                  <a:srgbClr val="FFFFFF"/>
                </a:solidFill>
              </a:rPr>
              <a:pPr algn="l">
                <a:defRPr/>
              </a:pPr>
              <a:t>20</a:t>
            </a:fld>
            <a:endParaRPr lang="en-US">
              <a:solidFill>
                <a:srgbClr val="FFFFFF"/>
              </a:solidFill>
            </a:endParaRPr>
          </a:p>
        </p:txBody>
      </p:sp>
      <p:sp>
        <p:nvSpPr>
          <p:cNvPr id="1492994" name="Rectangle 2"/>
          <p:cNvSpPr>
            <a:spLocks noGrp="1" noRot="1" noChangeArrowheads="1"/>
          </p:cNvSpPr>
          <p:nvPr>
            <p:ph type="title"/>
          </p:nvPr>
        </p:nvSpPr>
        <p:spPr>
          <a:xfrm>
            <a:off x="152400" y="0"/>
            <a:ext cx="8839200" cy="1600200"/>
          </a:xfrm>
        </p:spPr>
        <p:txBody>
          <a:bodyPr/>
          <a:lstStyle/>
          <a:p>
            <a:pPr algn="ctr">
              <a:defRPr/>
            </a:pPr>
            <a:r>
              <a:rPr lang="en-US"/>
              <a:t>Standing Waves</a:t>
            </a:r>
          </a:p>
        </p:txBody>
      </p:sp>
      <p:pic>
        <p:nvPicPr>
          <p:cNvPr id="37893" name="Picture 5" descr="standingwave"/>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622425"/>
            <a:ext cx="6400800" cy="47021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159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800DB1A-8E63-43EA-9100-DC29674DC6F2}" type="slidenum">
              <a:rPr lang="en-US">
                <a:solidFill>
                  <a:srgbClr val="FFFFFF"/>
                </a:solidFill>
              </a:rPr>
              <a:pPr>
                <a:defRPr/>
              </a:pPr>
              <a:t>21</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050" name="Rectangle 2"/>
          <p:cNvSpPr>
            <a:spLocks noGrp="1" noRot="1" noChangeArrowheads="1"/>
          </p:cNvSpPr>
          <p:nvPr>
            <p:ph type="title"/>
          </p:nvPr>
        </p:nvSpPr>
        <p:spPr>
          <a:xfrm>
            <a:off x="304800" y="304800"/>
            <a:ext cx="8534400" cy="2667000"/>
          </a:xfrm>
        </p:spPr>
        <p:txBody>
          <a:bodyPr/>
          <a:lstStyle/>
          <a:p>
            <a:pPr eaLnBrk="1" hangingPunct="1">
              <a:defRPr/>
            </a:pPr>
            <a:r>
              <a:rPr lang="en-US" smtClean="0"/>
              <a:t>T3A01 What should you do if another operator reports that your station's 2 meter signals were strong just a moment ago, but now they are weak or distorted?</a:t>
            </a:r>
          </a:p>
        </p:txBody>
      </p:sp>
      <p:sp>
        <p:nvSpPr>
          <p:cNvPr id="2051" name="Rectangle 3"/>
          <p:cNvSpPr>
            <a:spLocks noGrp="1" noChangeArrowheads="1"/>
          </p:cNvSpPr>
          <p:nvPr>
            <p:ph type="body" idx="1"/>
          </p:nvPr>
        </p:nvSpPr>
        <p:spPr>
          <a:xfrm>
            <a:off x="304800" y="2971800"/>
            <a:ext cx="8534400" cy="3154363"/>
          </a:xfrm>
        </p:spPr>
        <p:txBody>
          <a:bodyPr/>
          <a:lstStyle/>
          <a:p>
            <a:pPr lvl="1" eaLnBrk="1" hangingPunct="1">
              <a:defRPr/>
            </a:pPr>
            <a:r>
              <a:rPr lang="en-US" b="0" smtClean="0"/>
              <a:t>A.	Change the batteries in your radio to a different type</a:t>
            </a:r>
          </a:p>
          <a:p>
            <a:pPr lvl="1" eaLnBrk="1" hangingPunct="1">
              <a:defRPr/>
            </a:pPr>
            <a:r>
              <a:rPr lang="en-US" b="0" smtClean="0"/>
              <a:t>B.	Turn on the CTCSS tone</a:t>
            </a:r>
          </a:p>
          <a:p>
            <a:pPr lvl="1" eaLnBrk="1" hangingPunct="1">
              <a:defRPr/>
            </a:pPr>
            <a:r>
              <a:rPr lang="en-US" b="0" smtClean="0"/>
              <a:t>C.	Ask the other operator to adjust his squelch control</a:t>
            </a:r>
          </a:p>
          <a:p>
            <a:pPr lvl="1" eaLnBrk="1" hangingPunct="1">
              <a:defRPr/>
            </a:pPr>
            <a:r>
              <a:rPr lang="en-US" b="0" smtClean="0"/>
              <a:t>D.	Try moving a few feet, as random reflections may be causing multi-path distortion</a:t>
            </a:r>
          </a:p>
        </p:txBody>
      </p:sp>
    </p:spTree>
    <p:extLst>
      <p:ext uri="{BB962C8B-B14F-4D97-AF65-F5344CB8AC3E}">
        <p14:creationId xmlns:p14="http://schemas.microsoft.com/office/powerpoint/2010/main" val="607391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9CDF094-9A11-45E5-BF81-4B6A5576923A}" type="slidenum">
              <a:rPr lang="en-US">
                <a:solidFill>
                  <a:srgbClr val="FFFFFF"/>
                </a:solidFill>
              </a:rPr>
              <a:pPr>
                <a:defRPr/>
              </a:pPr>
              <a:t>22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7170" name="Rectangle 2"/>
          <p:cNvSpPr>
            <a:spLocks noGrp="1" noRot="1" noChangeArrowheads="1"/>
          </p:cNvSpPr>
          <p:nvPr>
            <p:ph type="title"/>
          </p:nvPr>
        </p:nvSpPr>
        <p:spPr>
          <a:xfrm>
            <a:off x="304800" y="304800"/>
            <a:ext cx="8534400" cy="2667000"/>
          </a:xfrm>
        </p:spPr>
        <p:txBody>
          <a:bodyPr/>
          <a:lstStyle/>
          <a:p>
            <a:pPr eaLnBrk="1" hangingPunct="1">
              <a:defRPr/>
            </a:pPr>
            <a:r>
              <a:rPr lang="en-US" b="0" smtClean="0"/>
              <a:t>T3A01 What should you do if another operator reports that your station's 2 meter signals were strong just a moment ago, but now they are weak or distorted?</a:t>
            </a:r>
          </a:p>
        </p:txBody>
      </p:sp>
      <p:sp>
        <p:nvSpPr>
          <p:cNvPr id="7171" name="Rectangle 3"/>
          <p:cNvSpPr>
            <a:spLocks noGrp="1" noChangeArrowheads="1"/>
          </p:cNvSpPr>
          <p:nvPr>
            <p:ph type="body" idx="1"/>
          </p:nvPr>
        </p:nvSpPr>
        <p:spPr>
          <a:xfrm>
            <a:off x="304800" y="2971800"/>
            <a:ext cx="8534400" cy="3154363"/>
          </a:xfrm>
        </p:spPr>
        <p:txBody>
          <a:bodyPr/>
          <a:lstStyle/>
          <a:p>
            <a:pPr lvl="1" eaLnBrk="1" hangingPunct="1">
              <a:defRPr/>
            </a:pPr>
            <a:r>
              <a:rPr lang="en-US" b="0" smtClean="0"/>
              <a:t>A.	Change the batteries in your radio to a different type</a:t>
            </a:r>
          </a:p>
          <a:p>
            <a:pPr lvl="1" eaLnBrk="1" hangingPunct="1">
              <a:defRPr/>
            </a:pPr>
            <a:r>
              <a:rPr lang="en-US" b="0" smtClean="0"/>
              <a:t>B.	Turn on the CTCSS tone</a:t>
            </a:r>
          </a:p>
          <a:p>
            <a:pPr lvl="1" eaLnBrk="1" hangingPunct="1">
              <a:defRPr/>
            </a:pPr>
            <a:r>
              <a:rPr lang="en-US" b="0" smtClean="0"/>
              <a:t>C.	Ask the other operator to adjust his squelch control</a:t>
            </a:r>
          </a:p>
          <a:p>
            <a:pPr eaLnBrk="1" hangingPunct="1">
              <a:defRPr/>
            </a:pPr>
            <a:r>
              <a:rPr lang="en-US" smtClean="0"/>
              <a:t>D.	Try moving a few feet, as random reflections may be causing multi-path distortion</a:t>
            </a:r>
          </a:p>
        </p:txBody>
      </p:sp>
    </p:spTree>
    <p:extLst>
      <p:ext uri="{BB962C8B-B14F-4D97-AF65-F5344CB8AC3E}">
        <p14:creationId xmlns:p14="http://schemas.microsoft.com/office/powerpoint/2010/main" val="775896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150BFF-48C9-4156-A214-14C071F7B46B}" type="slidenum">
              <a:rPr lang="en-US">
                <a:solidFill>
                  <a:srgbClr val="FFFFFF"/>
                </a:solidFill>
              </a:rPr>
              <a:pPr>
                <a:defRPr/>
              </a:pPr>
              <a:t>23</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2290" name="Rectangle 2"/>
          <p:cNvSpPr>
            <a:spLocks noGrp="1" noRot="1" noChangeArrowheads="1"/>
          </p:cNvSpPr>
          <p:nvPr>
            <p:ph type="title"/>
          </p:nvPr>
        </p:nvSpPr>
        <p:spPr/>
        <p:txBody>
          <a:bodyPr/>
          <a:lstStyle/>
          <a:p>
            <a:pPr eaLnBrk="1" hangingPunct="1">
              <a:defRPr/>
            </a:pPr>
            <a:r>
              <a:rPr lang="en-US" smtClean="0"/>
              <a:t>T3A02 Why are UHF signals often more effective from inside buildings than VHF signals?</a:t>
            </a:r>
          </a:p>
        </p:txBody>
      </p:sp>
      <p:sp>
        <p:nvSpPr>
          <p:cNvPr id="12291" name="Rectangle 3"/>
          <p:cNvSpPr>
            <a:spLocks noGrp="1" noChangeArrowheads="1"/>
          </p:cNvSpPr>
          <p:nvPr>
            <p:ph type="body" idx="1"/>
          </p:nvPr>
        </p:nvSpPr>
        <p:spPr/>
        <p:txBody>
          <a:bodyPr/>
          <a:lstStyle/>
          <a:p>
            <a:pPr lvl="1" eaLnBrk="1" hangingPunct="1">
              <a:defRPr/>
            </a:pPr>
            <a:r>
              <a:rPr lang="en-US" b="0" smtClean="0"/>
              <a:t>A.	VHF signals lose power faster over distance</a:t>
            </a:r>
          </a:p>
          <a:p>
            <a:pPr lvl="1" eaLnBrk="1" hangingPunct="1">
              <a:defRPr/>
            </a:pPr>
            <a:r>
              <a:rPr lang="en-US" b="0" smtClean="0"/>
              <a:t>B.	The shorter wavelength allows them to more easily penetrate the structure of buildings</a:t>
            </a:r>
          </a:p>
          <a:p>
            <a:pPr lvl="1" eaLnBrk="1" hangingPunct="1">
              <a:defRPr/>
            </a:pPr>
            <a:r>
              <a:rPr lang="en-US" b="0" smtClean="0"/>
              <a:t>C.	This is incorrect; VHF works better than UHF inside buildings</a:t>
            </a:r>
          </a:p>
          <a:p>
            <a:pPr lvl="1" eaLnBrk="1" hangingPunct="1">
              <a:defRPr/>
            </a:pPr>
            <a:r>
              <a:rPr lang="en-US" b="0" smtClean="0"/>
              <a:t>D.	UHF antennas are more efficient than VHF antennas</a:t>
            </a:r>
          </a:p>
        </p:txBody>
      </p:sp>
    </p:spTree>
    <p:extLst>
      <p:ext uri="{BB962C8B-B14F-4D97-AF65-F5344CB8AC3E}">
        <p14:creationId xmlns:p14="http://schemas.microsoft.com/office/powerpoint/2010/main" val="350878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52D2F6A-636C-4491-A278-3B7DE41B7E72}" type="slidenum">
              <a:rPr lang="en-US">
                <a:solidFill>
                  <a:srgbClr val="FFFFFF"/>
                </a:solidFill>
              </a:rPr>
              <a:pPr>
                <a:defRPr/>
              </a:pPr>
              <a:t>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7410" name="Rectangle 2"/>
          <p:cNvSpPr>
            <a:spLocks noGrp="1" noRot="1" noChangeArrowheads="1"/>
          </p:cNvSpPr>
          <p:nvPr>
            <p:ph type="title"/>
          </p:nvPr>
        </p:nvSpPr>
        <p:spPr/>
        <p:txBody>
          <a:bodyPr/>
          <a:lstStyle/>
          <a:p>
            <a:pPr eaLnBrk="1" hangingPunct="1">
              <a:defRPr/>
            </a:pPr>
            <a:r>
              <a:rPr lang="en-US" b="0" smtClean="0"/>
              <a:t>T3A02 Why are UHF signals often more effective from inside buildings than VHF signals?</a:t>
            </a:r>
          </a:p>
        </p:txBody>
      </p:sp>
      <p:sp>
        <p:nvSpPr>
          <p:cNvPr id="17411" name="Rectangle 3"/>
          <p:cNvSpPr>
            <a:spLocks noGrp="1" noChangeArrowheads="1"/>
          </p:cNvSpPr>
          <p:nvPr>
            <p:ph type="body" idx="1"/>
          </p:nvPr>
        </p:nvSpPr>
        <p:spPr/>
        <p:txBody>
          <a:bodyPr/>
          <a:lstStyle/>
          <a:p>
            <a:pPr lvl="1" eaLnBrk="1" hangingPunct="1">
              <a:defRPr/>
            </a:pPr>
            <a:r>
              <a:rPr lang="en-US" b="0" smtClean="0"/>
              <a:t>A.	VHF signals lose power faster over distance</a:t>
            </a:r>
          </a:p>
          <a:p>
            <a:pPr eaLnBrk="1" hangingPunct="1">
              <a:defRPr/>
            </a:pPr>
            <a:r>
              <a:rPr lang="en-US" smtClean="0"/>
              <a:t>B.	The shorter wavelength allows them to more easily penetrate the structure of buildings</a:t>
            </a:r>
          </a:p>
          <a:p>
            <a:pPr lvl="1" eaLnBrk="1" hangingPunct="1">
              <a:defRPr/>
            </a:pPr>
            <a:r>
              <a:rPr lang="en-US" b="0" smtClean="0"/>
              <a:t>C.	This is incorrect; VHF works better than UHF inside buildings</a:t>
            </a:r>
          </a:p>
          <a:p>
            <a:pPr lvl="1" eaLnBrk="1" hangingPunct="1">
              <a:defRPr/>
            </a:pPr>
            <a:r>
              <a:rPr lang="en-US" b="0" smtClean="0"/>
              <a:t>D.	UHF antennas are more efficient than VHF antennas</a:t>
            </a:r>
          </a:p>
        </p:txBody>
      </p:sp>
    </p:spTree>
    <p:extLst>
      <p:ext uri="{BB962C8B-B14F-4D97-AF65-F5344CB8AC3E}">
        <p14:creationId xmlns:p14="http://schemas.microsoft.com/office/powerpoint/2010/main" val="1343485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DD06161-464B-4316-81E9-AC22AEFF04A6}" type="slidenum">
              <a:rPr lang="en-US">
                <a:solidFill>
                  <a:srgbClr val="FFFFFF"/>
                </a:solidFill>
              </a:rPr>
              <a:pPr>
                <a:defRPr/>
              </a:pPr>
              <a:t>25</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53250" name="Rectangle 2"/>
          <p:cNvSpPr>
            <a:spLocks noGrp="1" noRot="1" noChangeArrowheads="1"/>
          </p:cNvSpPr>
          <p:nvPr>
            <p:ph type="title"/>
          </p:nvPr>
        </p:nvSpPr>
        <p:spPr>
          <a:xfrm>
            <a:off x="304800" y="304800"/>
            <a:ext cx="8534400" cy="2209800"/>
          </a:xfrm>
        </p:spPr>
        <p:txBody>
          <a:bodyPr/>
          <a:lstStyle/>
          <a:p>
            <a:pPr eaLnBrk="1" hangingPunct="1">
              <a:defRPr/>
            </a:pPr>
            <a:r>
              <a:rPr lang="en-US" smtClean="0"/>
              <a:t>T3A06 What term is commonly used to describe the rapid fluttering sound sometimes heard from mobile stations that are moving while transmitting?</a:t>
            </a:r>
          </a:p>
        </p:txBody>
      </p:sp>
      <p:sp>
        <p:nvSpPr>
          <p:cNvPr id="53251" name="Rectangle 3"/>
          <p:cNvSpPr>
            <a:spLocks noGrp="1" noChangeArrowheads="1"/>
          </p:cNvSpPr>
          <p:nvPr>
            <p:ph type="body" idx="1"/>
          </p:nvPr>
        </p:nvSpPr>
        <p:spPr>
          <a:xfrm>
            <a:off x="304800" y="2514600"/>
            <a:ext cx="8534400" cy="3611563"/>
          </a:xfrm>
        </p:spPr>
        <p:txBody>
          <a:bodyPr/>
          <a:lstStyle/>
          <a:p>
            <a:pPr lvl="1" eaLnBrk="1" hangingPunct="1">
              <a:defRPr/>
            </a:pPr>
            <a:r>
              <a:rPr lang="en-US" b="0" smtClean="0"/>
              <a:t>A.	Flip-flopping</a:t>
            </a:r>
          </a:p>
          <a:p>
            <a:pPr lvl="1" eaLnBrk="1" hangingPunct="1">
              <a:defRPr/>
            </a:pPr>
            <a:r>
              <a:rPr lang="en-US" b="0" smtClean="0"/>
              <a:t>B.	Picket fencing</a:t>
            </a:r>
          </a:p>
          <a:p>
            <a:pPr lvl="1" eaLnBrk="1" hangingPunct="1">
              <a:defRPr/>
            </a:pPr>
            <a:r>
              <a:rPr lang="en-US" b="0" smtClean="0"/>
              <a:t>C.	Frequency shifting</a:t>
            </a:r>
          </a:p>
          <a:p>
            <a:pPr lvl="1" eaLnBrk="1" hangingPunct="1">
              <a:defRPr/>
            </a:pPr>
            <a:r>
              <a:rPr lang="en-US" b="0" smtClean="0"/>
              <a:t>D.	Pulsing</a:t>
            </a:r>
          </a:p>
        </p:txBody>
      </p:sp>
    </p:spTree>
    <p:extLst>
      <p:ext uri="{BB962C8B-B14F-4D97-AF65-F5344CB8AC3E}">
        <p14:creationId xmlns:p14="http://schemas.microsoft.com/office/powerpoint/2010/main" val="2384278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EDFE900-5274-40DC-A31D-93CC16112AEA}" type="slidenum">
              <a:rPr lang="en-US">
                <a:solidFill>
                  <a:srgbClr val="FFFFFF"/>
                </a:solidFill>
              </a:rPr>
              <a:pPr>
                <a:defRPr/>
              </a:pPr>
              <a:t>26</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58370" name="Rectangle 2"/>
          <p:cNvSpPr>
            <a:spLocks noGrp="1" noRot="1" noChangeArrowheads="1"/>
          </p:cNvSpPr>
          <p:nvPr>
            <p:ph type="title"/>
          </p:nvPr>
        </p:nvSpPr>
        <p:spPr>
          <a:xfrm>
            <a:off x="304800" y="304800"/>
            <a:ext cx="8534400" cy="2209800"/>
          </a:xfrm>
        </p:spPr>
        <p:txBody>
          <a:bodyPr/>
          <a:lstStyle/>
          <a:p>
            <a:pPr eaLnBrk="1" hangingPunct="1">
              <a:defRPr/>
            </a:pPr>
            <a:r>
              <a:rPr lang="en-US" b="0" smtClean="0"/>
              <a:t>T3A06 What term is commonly used to describe the rapid fluttering sound sometimes heard from mobile stations that are moving while transmitting?</a:t>
            </a:r>
          </a:p>
        </p:txBody>
      </p:sp>
      <p:sp>
        <p:nvSpPr>
          <p:cNvPr id="58371" name="Rectangle 3"/>
          <p:cNvSpPr>
            <a:spLocks noGrp="1" noChangeArrowheads="1"/>
          </p:cNvSpPr>
          <p:nvPr>
            <p:ph type="body" idx="1"/>
          </p:nvPr>
        </p:nvSpPr>
        <p:spPr>
          <a:xfrm>
            <a:off x="304800" y="2514600"/>
            <a:ext cx="8534400" cy="3611563"/>
          </a:xfrm>
        </p:spPr>
        <p:txBody>
          <a:bodyPr/>
          <a:lstStyle/>
          <a:p>
            <a:pPr lvl="1" eaLnBrk="1" hangingPunct="1">
              <a:defRPr/>
            </a:pPr>
            <a:r>
              <a:rPr lang="en-US" b="0" smtClean="0"/>
              <a:t>A.	Flip-flopping</a:t>
            </a:r>
          </a:p>
          <a:p>
            <a:pPr eaLnBrk="1" hangingPunct="1">
              <a:defRPr/>
            </a:pPr>
            <a:r>
              <a:rPr lang="en-US" smtClean="0"/>
              <a:t>B.	Picket fencing</a:t>
            </a:r>
          </a:p>
          <a:p>
            <a:pPr lvl="1" eaLnBrk="1" hangingPunct="1">
              <a:defRPr/>
            </a:pPr>
            <a:r>
              <a:rPr lang="en-US" b="0" smtClean="0"/>
              <a:t>C.	Frequency shifting</a:t>
            </a:r>
          </a:p>
          <a:p>
            <a:pPr lvl="1" eaLnBrk="1" hangingPunct="1">
              <a:defRPr/>
            </a:pPr>
            <a:r>
              <a:rPr lang="en-US" b="0" smtClean="0"/>
              <a:t>D.	Pulsing</a:t>
            </a:r>
          </a:p>
        </p:txBody>
      </p:sp>
    </p:spTree>
    <p:extLst>
      <p:ext uri="{BB962C8B-B14F-4D97-AF65-F5344CB8AC3E}">
        <p14:creationId xmlns:p14="http://schemas.microsoft.com/office/powerpoint/2010/main" val="697907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T3A08 </a:t>
            </a:r>
            <a:r>
              <a:rPr lang="en-US" dirty="0" smtClean="0"/>
              <a:t> Which </a:t>
            </a:r>
            <a:r>
              <a:rPr lang="en-US" dirty="0"/>
              <a:t>of the following is a likely cause of irregular fading of signals received by </a:t>
            </a:r>
            <a:r>
              <a:rPr lang="en-US" dirty="0" err="1"/>
              <a:t>ionospheric</a:t>
            </a:r>
            <a:r>
              <a:rPr lang="en-US" dirty="0"/>
              <a:t> reflection?</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Frequency shift due to Faraday rotation</a:t>
            </a:r>
          </a:p>
          <a:p>
            <a:r>
              <a:rPr lang="en-US" dirty="0">
                <a:solidFill>
                  <a:schemeClr val="tx1"/>
                </a:solidFill>
              </a:rPr>
              <a:t>B. Interference from thunderstorms</a:t>
            </a:r>
          </a:p>
          <a:p>
            <a:r>
              <a:rPr lang="en-US" dirty="0">
                <a:solidFill>
                  <a:schemeClr val="tx1"/>
                </a:solidFill>
              </a:rPr>
              <a:t>C. Random combining of signals arriving via different paths </a:t>
            </a:r>
          </a:p>
          <a:p>
            <a:r>
              <a:rPr lang="en-US" dirty="0">
                <a:solidFill>
                  <a:schemeClr val="tx1"/>
                </a:solidFill>
              </a:rPr>
              <a:t>D. Intermodulation distortion </a:t>
            </a:r>
          </a:p>
        </p:txBody>
      </p:sp>
    </p:spTree>
    <p:extLst>
      <p:ext uri="{BB962C8B-B14F-4D97-AF65-F5344CB8AC3E}">
        <p14:creationId xmlns:p14="http://schemas.microsoft.com/office/powerpoint/2010/main" val="4072529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T3A08 </a:t>
            </a:r>
            <a:r>
              <a:rPr lang="en-US" dirty="0" smtClean="0"/>
              <a:t> Which </a:t>
            </a:r>
            <a:r>
              <a:rPr lang="en-US" dirty="0"/>
              <a:t>of the following is a likely cause of irregular fading of signals received by </a:t>
            </a:r>
            <a:r>
              <a:rPr lang="en-US" dirty="0" err="1"/>
              <a:t>ionospheric</a:t>
            </a:r>
            <a:r>
              <a:rPr lang="en-US" dirty="0"/>
              <a:t> reflection?</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Frequency shift due to Faraday rotation</a:t>
            </a:r>
          </a:p>
          <a:p>
            <a:r>
              <a:rPr lang="en-US" dirty="0" smtClean="0">
                <a:solidFill>
                  <a:schemeClr val="tx1"/>
                </a:solidFill>
              </a:rPr>
              <a:t>	B</a:t>
            </a:r>
            <a:r>
              <a:rPr lang="en-US" dirty="0">
                <a:solidFill>
                  <a:schemeClr val="tx1"/>
                </a:solidFill>
              </a:rPr>
              <a:t>. Interference from thunderstorms</a:t>
            </a:r>
          </a:p>
          <a:p>
            <a:r>
              <a:rPr lang="en-US" dirty="0">
                <a:solidFill>
                  <a:srgbClr val="FFFF00"/>
                </a:solidFill>
              </a:rPr>
              <a:t>C. Random combining of signals arriving via different paths </a:t>
            </a:r>
          </a:p>
          <a:p>
            <a:r>
              <a:rPr lang="en-US" dirty="0" smtClean="0">
                <a:solidFill>
                  <a:schemeClr val="tx1"/>
                </a:solidFill>
              </a:rPr>
              <a:t>	D</a:t>
            </a:r>
            <a:r>
              <a:rPr lang="en-US" dirty="0">
                <a:solidFill>
                  <a:schemeClr val="tx1"/>
                </a:solidFill>
              </a:rPr>
              <a:t>. Intermodulation distortion </a:t>
            </a:r>
          </a:p>
        </p:txBody>
      </p:sp>
    </p:spTree>
    <p:extLst>
      <p:ext uri="{BB962C8B-B14F-4D97-AF65-F5344CB8AC3E}">
        <p14:creationId xmlns:p14="http://schemas.microsoft.com/office/powerpoint/2010/main" val="2573306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T9A10 </a:t>
            </a:r>
            <a:r>
              <a:rPr lang="en-US" sz="2800" dirty="0" smtClean="0"/>
              <a:t>  In </a:t>
            </a:r>
            <a:r>
              <a:rPr lang="en-US" sz="2800" dirty="0"/>
              <a:t>which direction is the radiation strongest from a half-wave dipole antenna in free space?</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Equally in all directions</a:t>
            </a:r>
          </a:p>
          <a:p>
            <a:r>
              <a:rPr lang="en-US" dirty="0">
                <a:solidFill>
                  <a:schemeClr val="tx1"/>
                </a:solidFill>
              </a:rPr>
              <a:t>B. Off the ends of the antenna</a:t>
            </a:r>
          </a:p>
          <a:p>
            <a:r>
              <a:rPr lang="en-US" dirty="0">
                <a:solidFill>
                  <a:schemeClr val="tx1"/>
                </a:solidFill>
              </a:rPr>
              <a:t>C. Broadside to the antenna</a:t>
            </a:r>
          </a:p>
          <a:p>
            <a:r>
              <a:rPr lang="en-US" dirty="0">
                <a:solidFill>
                  <a:schemeClr val="tx1"/>
                </a:solidFill>
              </a:rPr>
              <a:t>D. In the direction of the feed line</a:t>
            </a:r>
          </a:p>
          <a:p>
            <a:endParaRPr lang="en-US" dirty="0">
              <a:solidFill>
                <a:schemeClr val="tx1"/>
              </a:solidFill>
            </a:endParaRPr>
          </a:p>
        </p:txBody>
      </p:sp>
    </p:spTree>
    <p:extLst>
      <p:ext uri="{BB962C8B-B14F-4D97-AF65-F5344CB8AC3E}">
        <p14:creationId xmlns:p14="http://schemas.microsoft.com/office/powerpoint/2010/main" val="2987495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Radio Wave Propagation</a:t>
            </a:r>
          </a:p>
        </p:txBody>
      </p:sp>
      <p:sp>
        <p:nvSpPr>
          <p:cNvPr id="5" name="Slide Number Placeholder 4"/>
          <p:cNvSpPr>
            <a:spLocks noGrp="1"/>
          </p:cNvSpPr>
          <p:nvPr>
            <p:ph type="sldNum" sz="quarter" idx="10"/>
          </p:nvPr>
        </p:nvSpPr>
        <p:spPr>
          <a:xfrm>
            <a:off x="304800" y="6248400"/>
            <a:ext cx="5715000" cy="476250"/>
          </a:xfrm>
        </p:spPr>
        <p:txBody>
          <a:bodyPr/>
          <a:lstStyle/>
          <a:p>
            <a:pPr algn="l">
              <a:defRPr/>
            </a:pPr>
            <a:fld id="{075DDE8B-9EC9-4EA5-9C16-D159A459862D}" type="slidenum">
              <a:rPr lang="en-US" smtClean="0">
                <a:solidFill>
                  <a:srgbClr val="FFFFFF"/>
                </a:solidFill>
              </a:rPr>
              <a:pPr algn="l">
                <a:defRPr/>
              </a:pPr>
              <a:t>3</a:t>
            </a:fld>
            <a:endParaRPr lang="en-US" smtClean="0">
              <a:solidFill>
                <a:srgbClr val="FFFFFF"/>
              </a:solidFill>
            </a:endParaRPr>
          </a:p>
        </p:txBody>
      </p:sp>
      <p:sp>
        <p:nvSpPr>
          <p:cNvPr id="525314" name="Rectangle 2"/>
          <p:cNvSpPr>
            <a:spLocks noGrp="1" noRot="1" noChangeArrowheads="1"/>
          </p:cNvSpPr>
          <p:nvPr>
            <p:ph type="title"/>
          </p:nvPr>
        </p:nvSpPr>
        <p:spPr>
          <a:xfrm>
            <a:off x="152400" y="0"/>
            <a:ext cx="8839200" cy="1295400"/>
          </a:xfrm>
        </p:spPr>
        <p:txBody>
          <a:bodyPr/>
          <a:lstStyle/>
          <a:p>
            <a:pPr algn="ctr">
              <a:defRPr/>
            </a:pPr>
            <a:r>
              <a:rPr lang="en-US">
                <a:solidFill>
                  <a:srgbClr val="FFFF00"/>
                </a:solidFill>
              </a:rPr>
              <a:t>Ionospheric Layers</a:t>
            </a:r>
          </a:p>
        </p:txBody>
      </p:sp>
      <p:pic>
        <p:nvPicPr>
          <p:cNvPr id="27653" name="Picture 4" descr="Ionisphereic Laye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655" r="4398" b="7146"/>
          <a:stretch>
            <a:fillRect/>
          </a:stretch>
        </p:blipFill>
        <p:spPr>
          <a:xfrm>
            <a:off x="1066800" y="1143000"/>
            <a:ext cx="7086600" cy="54022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962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T9A10 </a:t>
            </a:r>
            <a:r>
              <a:rPr lang="en-US" sz="2800" dirty="0" smtClean="0"/>
              <a:t>  In </a:t>
            </a:r>
            <a:r>
              <a:rPr lang="en-US" sz="2800" dirty="0"/>
              <a:t>which direction is the radiation strongest from a half-wave dipole antenna in free space?</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Equally in all directions</a:t>
            </a:r>
          </a:p>
          <a:p>
            <a:r>
              <a:rPr lang="en-US" dirty="0" smtClean="0">
                <a:solidFill>
                  <a:schemeClr val="tx1"/>
                </a:solidFill>
              </a:rPr>
              <a:t>	B</a:t>
            </a:r>
            <a:r>
              <a:rPr lang="en-US" dirty="0">
                <a:solidFill>
                  <a:schemeClr val="tx1"/>
                </a:solidFill>
              </a:rPr>
              <a:t>. Off the ends of the antenna</a:t>
            </a:r>
          </a:p>
          <a:p>
            <a:r>
              <a:rPr lang="en-US" dirty="0">
                <a:solidFill>
                  <a:srgbClr val="FFFF00"/>
                </a:solidFill>
              </a:rPr>
              <a:t>C. Broadside to the antenna</a:t>
            </a:r>
          </a:p>
          <a:p>
            <a:r>
              <a:rPr lang="en-US" dirty="0" smtClean="0">
                <a:solidFill>
                  <a:schemeClr val="tx1"/>
                </a:solidFill>
              </a:rPr>
              <a:t>	D</a:t>
            </a:r>
            <a:r>
              <a:rPr lang="en-US" dirty="0">
                <a:solidFill>
                  <a:schemeClr val="tx1"/>
                </a:solidFill>
              </a:rPr>
              <a:t>. In the direction of the feed line</a:t>
            </a:r>
          </a:p>
          <a:p>
            <a:endParaRPr lang="en-US" dirty="0">
              <a:solidFill>
                <a:schemeClr val="tx1"/>
              </a:solidFill>
            </a:endParaRPr>
          </a:p>
        </p:txBody>
      </p:sp>
    </p:spTree>
    <p:extLst>
      <p:ext uri="{BB962C8B-B14F-4D97-AF65-F5344CB8AC3E}">
        <p14:creationId xmlns:p14="http://schemas.microsoft.com/office/powerpoint/2010/main" val="1196265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T3A10 </a:t>
            </a:r>
            <a:r>
              <a:rPr lang="en-US" dirty="0" smtClean="0"/>
              <a:t>  What </a:t>
            </a:r>
            <a:r>
              <a:rPr lang="en-US" dirty="0"/>
              <a:t>may occur if data signals propagate over multiple paths?</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Transmission rates can be increased by a factor equal to the number of separate paths observed</a:t>
            </a:r>
          </a:p>
          <a:p>
            <a:r>
              <a:rPr lang="en-US" dirty="0">
                <a:solidFill>
                  <a:schemeClr val="tx1"/>
                </a:solidFill>
              </a:rPr>
              <a:t>B. Transmission rates must be decreased by a factor equal to the number of separate paths observed</a:t>
            </a:r>
          </a:p>
          <a:p>
            <a:r>
              <a:rPr lang="en-US" dirty="0">
                <a:solidFill>
                  <a:schemeClr val="tx1"/>
                </a:solidFill>
              </a:rPr>
              <a:t>C. No significant changes will occur if the signals are transmitting using FM</a:t>
            </a:r>
          </a:p>
          <a:p>
            <a:r>
              <a:rPr lang="en-US" dirty="0">
                <a:solidFill>
                  <a:schemeClr val="tx1"/>
                </a:solidFill>
              </a:rPr>
              <a:t>D. Error rates are likely to increase</a:t>
            </a:r>
          </a:p>
          <a:p>
            <a:endParaRPr lang="en-US" dirty="0">
              <a:solidFill>
                <a:schemeClr val="tx1"/>
              </a:solidFill>
            </a:endParaRPr>
          </a:p>
        </p:txBody>
      </p:sp>
    </p:spTree>
    <p:extLst>
      <p:ext uri="{BB962C8B-B14F-4D97-AF65-F5344CB8AC3E}">
        <p14:creationId xmlns:p14="http://schemas.microsoft.com/office/powerpoint/2010/main" val="1051431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T3A10 </a:t>
            </a:r>
            <a:r>
              <a:rPr lang="en-US" dirty="0" smtClean="0"/>
              <a:t>  What </a:t>
            </a:r>
            <a:r>
              <a:rPr lang="en-US" dirty="0"/>
              <a:t>may occur if data signals propagate over multiple paths?</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Transmission rates can be increased by a factor equal to the number of separate paths observed</a:t>
            </a:r>
          </a:p>
          <a:p>
            <a:r>
              <a:rPr lang="en-US" dirty="0" smtClean="0">
                <a:solidFill>
                  <a:schemeClr val="tx1"/>
                </a:solidFill>
              </a:rPr>
              <a:t>	B</a:t>
            </a:r>
            <a:r>
              <a:rPr lang="en-US" dirty="0">
                <a:solidFill>
                  <a:schemeClr val="tx1"/>
                </a:solidFill>
              </a:rPr>
              <a:t>. Transmission rates must be decreased by a factor equal to the number of separate paths observed</a:t>
            </a:r>
          </a:p>
          <a:p>
            <a:r>
              <a:rPr lang="en-US" dirty="0" smtClean="0">
                <a:solidFill>
                  <a:schemeClr val="tx1"/>
                </a:solidFill>
              </a:rPr>
              <a:t>	C</a:t>
            </a:r>
            <a:r>
              <a:rPr lang="en-US" dirty="0">
                <a:solidFill>
                  <a:schemeClr val="tx1"/>
                </a:solidFill>
              </a:rPr>
              <a:t>. No significant changes will occur if the signals are transmitting using FM</a:t>
            </a:r>
          </a:p>
          <a:p>
            <a:r>
              <a:rPr lang="en-US" dirty="0">
                <a:solidFill>
                  <a:srgbClr val="FFFF00"/>
                </a:solidFill>
              </a:rPr>
              <a:t>D. Error rates are likely to increase</a:t>
            </a:r>
          </a:p>
          <a:p>
            <a:endParaRPr lang="en-US" dirty="0">
              <a:solidFill>
                <a:schemeClr val="tx1"/>
              </a:solidFill>
            </a:endParaRPr>
          </a:p>
        </p:txBody>
      </p:sp>
    </p:spTree>
    <p:extLst>
      <p:ext uri="{BB962C8B-B14F-4D97-AF65-F5344CB8AC3E}">
        <p14:creationId xmlns:p14="http://schemas.microsoft.com/office/powerpoint/2010/main" val="915657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T3C05 </a:t>
            </a:r>
            <a:r>
              <a:rPr lang="en-US" sz="2800" dirty="0" smtClean="0"/>
              <a:t> Which </a:t>
            </a:r>
            <a:r>
              <a:rPr lang="en-US" sz="2800" dirty="0"/>
              <a:t>of the following effects might cause radio signals to be heard despite obstructions between the transmitting and receiving stations?</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Knife-edge diffraction</a:t>
            </a:r>
          </a:p>
          <a:p>
            <a:r>
              <a:rPr lang="en-US" dirty="0" smtClean="0">
                <a:solidFill>
                  <a:schemeClr val="tx1"/>
                </a:solidFill>
              </a:rPr>
              <a:t>B</a:t>
            </a:r>
            <a:r>
              <a:rPr lang="en-US" dirty="0">
                <a:solidFill>
                  <a:schemeClr val="tx1"/>
                </a:solidFill>
              </a:rPr>
              <a:t>. Faraday rotation</a:t>
            </a:r>
          </a:p>
          <a:p>
            <a:r>
              <a:rPr lang="en-US" dirty="0" smtClean="0">
                <a:solidFill>
                  <a:schemeClr val="tx1"/>
                </a:solidFill>
              </a:rPr>
              <a:t>C</a:t>
            </a:r>
            <a:r>
              <a:rPr lang="en-US" dirty="0">
                <a:solidFill>
                  <a:schemeClr val="tx1"/>
                </a:solidFill>
              </a:rPr>
              <a:t>. Quantum tunneling </a:t>
            </a:r>
          </a:p>
          <a:p>
            <a:r>
              <a:rPr lang="en-US" dirty="0" smtClean="0">
                <a:solidFill>
                  <a:schemeClr val="tx1"/>
                </a:solidFill>
              </a:rPr>
              <a:t>D</a:t>
            </a:r>
            <a:r>
              <a:rPr lang="en-US" dirty="0">
                <a:solidFill>
                  <a:schemeClr val="tx1"/>
                </a:solidFill>
              </a:rPr>
              <a:t>. Doppler shift</a:t>
            </a:r>
          </a:p>
          <a:p>
            <a:endParaRPr lang="en-US" dirty="0">
              <a:solidFill>
                <a:schemeClr val="tx1"/>
              </a:solidFill>
            </a:endParaRPr>
          </a:p>
        </p:txBody>
      </p:sp>
    </p:spTree>
    <p:extLst>
      <p:ext uri="{BB962C8B-B14F-4D97-AF65-F5344CB8AC3E}">
        <p14:creationId xmlns:p14="http://schemas.microsoft.com/office/powerpoint/2010/main" val="1908675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T3C05 </a:t>
            </a:r>
            <a:r>
              <a:rPr lang="en-US" sz="2800" dirty="0" smtClean="0"/>
              <a:t> Which </a:t>
            </a:r>
            <a:r>
              <a:rPr lang="en-US" sz="2800" dirty="0"/>
              <a:t>of the following effects might cause radio signals to be heard despite obstructions between the transmitting and receiving stations?</a:t>
            </a:r>
            <a:br>
              <a:rPr lang="en-US" sz="2800" dirty="0"/>
            </a:br>
            <a:endParaRPr lang="en-US" sz="2800" dirty="0"/>
          </a:p>
        </p:txBody>
      </p:sp>
      <p:sp>
        <p:nvSpPr>
          <p:cNvPr id="3" name="Content Placeholder 2"/>
          <p:cNvSpPr>
            <a:spLocks noGrp="1"/>
          </p:cNvSpPr>
          <p:nvPr>
            <p:ph idx="1"/>
          </p:nvPr>
        </p:nvSpPr>
        <p:spPr/>
        <p:txBody>
          <a:bodyPr/>
          <a:lstStyle/>
          <a:p>
            <a:r>
              <a:rPr lang="en-US" dirty="0">
                <a:solidFill>
                  <a:srgbClr val="FFFF00"/>
                </a:solidFill>
              </a:rPr>
              <a:t>A. Knife-edge diffraction</a:t>
            </a:r>
          </a:p>
          <a:p>
            <a:r>
              <a:rPr lang="en-US" dirty="0" smtClean="0">
                <a:solidFill>
                  <a:schemeClr val="tx1"/>
                </a:solidFill>
              </a:rPr>
              <a:t>	B</a:t>
            </a:r>
            <a:r>
              <a:rPr lang="en-US" dirty="0">
                <a:solidFill>
                  <a:schemeClr val="tx1"/>
                </a:solidFill>
              </a:rPr>
              <a:t>. Faraday rotation</a:t>
            </a:r>
          </a:p>
          <a:p>
            <a:r>
              <a:rPr lang="en-US" dirty="0" smtClean="0">
                <a:solidFill>
                  <a:schemeClr val="tx1"/>
                </a:solidFill>
              </a:rPr>
              <a:t>	C</a:t>
            </a:r>
            <a:r>
              <a:rPr lang="en-US" dirty="0">
                <a:solidFill>
                  <a:schemeClr val="tx1"/>
                </a:solidFill>
              </a:rPr>
              <a:t>. Quantum tunneling </a:t>
            </a:r>
          </a:p>
          <a:p>
            <a:r>
              <a:rPr lang="en-US" dirty="0" smtClean="0">
                <a:solidFill>
                  <a:schemeClr val="tx1"/>
                </a:solidFill>
              </a:rPr>
              <a:t>	D</a:t>
            </a:r>
            <a:r>
              <a:rPr lang="en-US" dirty="0">
                <a:solidFill>
                  <a:schemeClr val="tx1"/>
                </a:solidFill>
              </a:rPr>
              <a:t>. Doppler shift</a:t>
            </a:r>
          </a:p>
          <a:p>
            <a:endParaRPr lang="en-US" dirty="0">
              <a:solidFill>
                <a:schemeClr val="tx1"/>
              </a:solidFill>
            </a:endParaRPr>
          </a:p>
        </p:txBody>
      </p:sp>
    </p:spTree>
    <p:extLst>
      <p:ext uri="{BB962C8B-B14F-4D97-AF65-F5344CB8AC3E}">
        <p14:creationId xmlns:p14="http://schemas.microsoft.com/office/powerpoint/2010/main" val="1092709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A182BFF-1AA5-451C-802E-239F3A218D29}" type="slidenum">
              <a:rPr lang="en-US">
                <a:solidFill>
                  <a:srgbClr val="FFFFFF"/>
                </a:solidFill>
              </a:rPr>
              <a:pPr>
                <a:defRPr/>
              </a:pPr>
              <a:t>35</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78530" name="Rectangle 2"/>
          <p:cNvSpPr>
            <a:spLocks noGrp="1" noRot="1" noChangeArrowheads="1"/>
          </p:cNvSpPr>
          <p:nvPr>
            <p:ph type="title"/>
          </p:nvPr>
        </p:nvSpPr>
        <p:spPr>
          <a:xfrm>
            <a:off x="304800" y="304800"/>
            <a:ext cx="8534400" cy="2667000"/>
          </a:xfrm>
        </p:spPr>
        <p:txBody>
          <a:bodyPr/>
          <a:lstStyle/>
          <a:p>
            <a:pPr eaLnBrk="1" hangingPunct="1">
              <a:defRPr/>
            </a:pPr>
            <a:r>
              <a:rPr lang="en-US" smtClean="0"/>
              <a:t>T3C06 What mode is responsible for allowing over-the-horizon VHF and UHF communications to ranges of approximately 300 miles on a regular basis?</a:t>
            </a:r>
          </a:p>
        </p:txBody>
      </p:sp>
      <p:sp>
        <p:nvSpPr>
          <p:cNvPr id="278531" name="Rectangle 3"/>
          <p:cNvSpPr>
            <a:spLocks noGrp="1" noChangeArrowheads="1"/>
          </p:cNvSpPr>
          <p:nvPr>
            <p:ph type="body" idx="1"/>
          </p:nvPr>
        </p:nvSpPr>
        <p:spPr>
          <a:xfrm>
            <a:off x="304800" y="2971800"/>
            <a:ext cx="8534400" cy="3154363"/>
          </a:xfrm>
        </p:spPr>
        <p:txBody>
          <a:bodyPr/>
          <a:lstStyle/>
          <a:p>
            <a:pPr lvl="1" eaLnBrk="1" hangingPunct="1">
              <a:defRPr/>
            </a:pPr>
            <a:r>
              <a:rPr lang="en-US" b="0" smtClean="0"/>
              <a:t>A.	Tropospheric scatter</a:t>
            </a:r>
          </a:p>
          <a:p>
            <a:pPr lvl="1" eaLnBrk="1" hangingPunct="1">
              <a:defRPr/>
            </a:pPr>
            <a:r>
              <a:rPr lang="en-US" b="0" smtClean="0"/>
              <a:t>B.	D layer refraction</a:t>
            </a:r>
          </a:p>
          <a:p>
            <a:pPr lvl="1" eaLnBrk="1" hangingPunct="1">
              <a:defRPr/>
            </a:pPr>
            <a:r>
              <a:rPr lang="en-US" b="0" smtClean="0"/>
              <a:t>C.	F2 layer refraction</a:t>
            </a:r>
          </a:p>
          <a:p>
            <a:pPr lvl="1" eaLnBrk="1" hangingPunct="1">
              <a:defRPr/>
            </a:pPr>
            <a:r>
              <a:rPr lang="en-US" b="0" smtClean="0"/>
              <a:t>D.	Faraday rotation</a:t>
            </a:r>
          </a:p>
        </p:txBody>
      </p:sp>
    </p:spTree>
    <p:extLst>
      <p:ext uri="{BB962C8B-B14F-4D97-AF65-F5344CB8AC3E}">
        <p14:creationId xmlns:p14="http://schemas.microsoft.com/office/powerpoint/2010/main" val="1335089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011F778-FAF9-438C-8352-00EC0BD1F6EB}" type="slidenum">
              <a:rPr lang="en-US">
                <a:solidFill>
                  <a:srgbClr val="FFFFFF"/>
                </a:solidFill>
              </a:rPr>
              <a:pPr>
                <a:defRPr/>
              </a:pPr>
              <a:t>36</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83650" name="Rectangle 2"/>
          <p:cNvSpPr>
            <a:spLocks noGrp="1" noRot="1" noChangeArrowheads="1"/>
          </p:cNvSpPr>
          <p:nvPr>
            <p:ph type="title"/>
          </p:nvPr>
        </p:nvSpPr>
        <p:spPr>
          <a:xfrm>
            <a:off x="304800" y="304800"/>
            <a:ext cx="8534400" cy="2667000"/>
          </a:xfrm>
        </p:spPr>
        <p:txBody>
          <a:bodyPr/>
          <a:lstStyle/>
          <a:p>
            <a:pPr eaLnBrk="1" hangingPunct="1">
              <a:defRPr/>
            </a:pPr>
            <a:r>
              <a:rPr lang="en-US" b="0" smtClean="0"/>
              <a:t>T3C06 What mode is responsible for allowing over-the-horizon VHF and UHF communications to ranges of approximately 300 miles on a regular basis?</a:t>
            </a:r>
          </a:p>
        </p:txBody>
      </p:sp>
      <p:sp>
        <p:nvSpPr>
          <p:cNvPr id="283651" name="Rectangle 3"/>
          <p:cNvSpPr>
            <a:spLocks noGrp="1" noChangeArrowheads="1"/>
          </p:cNvSpPr>
          <p:nvPr>
            <p:ph type="body" idx="1"/>
          </p:nvPr>
        </p:nvSpPr>
        <p:spPr>
          <a:xfrm>
            <a:off x="304800" y="2971800"/>
            <a:ext cx="8534400" cy="3154363"/>
          </a:xfrm>
        </p:spPr>
        <p:txBody>
          <a:bodyPr/>
          <a:lstStyle/>
          <a:p>
            <a:pPr eaLnBrk="1" hangingPunct="1">
              <a:defRPr/>
            </a:pPr>
            <a:r>
              <a:rPr lang="en-US" smtClean="0"/>
              <a:t>A.	Tropospheric scatter</a:t>
            </a:r>
          </a:p>
          <a:p>
            <a:pPr lvl="1" eaLnBrk="1" hangingPunct="1">
              <a:defRPr/>
            </a:pPr>
            <a:r>
              <a:rPr lang="en-US" b="0" smtClean="0"/>
              <a:t>B.	D layer refraction</a:t>
            </a:r>
          </a:p>
          <a:p>
            <a:pPr lvl="1" eaLnBrk="1" hangingPunct="1">
              <a:defRPr/>
            </a:pPr>
            <a:r>
              <a:rPr lang="en-US" b="0" smtClean="0"/>
              <a:t>C.	F2 layer refraction</a:t>
            </a:r>
          </a:p>
          <a:p>
            <a:pPr lvl="1" eaLnBrk="1" hangingPunct="1">
              <a:defRPr/>
            </a:pPr>
            <a:r>
              <a:rPr lang="en-US" b="0" smtClean="0"/>
              <a:t>D.	Faraday rotation</a:t>
            </a:r>
          </a:p>
        </p:txBody>
      </p:sp>
    </p:spTree>
    <p:extLst>
      <p:ext uri="{BB962C8B-B14F-4D97-AF65-F5344CB8AC3E}">
        <p14:creationId xmlns:p14="http://schemas.microsoft.com/office/powerpoint/2010/main" val="4132300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T3C10 </a:t>
            </a:r>
            <a:r>
              <a:rPr lang="en-US" dirty="0" smtClean="0"/>
              <a:t> What </a:t>
            </a:r>
            <a:r>
              <a:rPr lang="en-US" dirty="0"/>
              <a:t>is the radio horizon?</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The distance over which two stations can communicate by direct path</a:t>
            </a:r>
          </a:p>
          <a:p>
            <a:r>
              <a:rPr lang="en-US" dirty="0">
                <a:solidFill>
                  <a:schemeClr val="tx1"/>
                </a:solidFill>
              </a:rPr>
              <a:t>B. The distance from the ground to a horizontally mounted antenna</a:t>
            </a:r>
          </a:p>
          <a:p>
            <a:r>
              <a:rPr lang="en-US" dirty="0">
                <a:solidFill>
                  <a:schemeClr val="tx1"/>
                </a:solidFill>
              </a:rPr>
              <a:t>C. The farthest point you can see when standing at the base of your antenna tower</a:t>
            </a:r>
          </a:p>
          <a:p>
            <a:r>
              <a:rPr lang="en-US" dirty="0">
                <a:solidFill>
                  <a:schemeClr val="tx1"/>
                </a:solidFill>
              </a:rPr>
              <a:t>D. The shortest distance between two points on the Earth's surface</a:t>
            </a:r>
          </a:p>
          <a:p>
            <a:endParaRPr lang="en-US" dirty="0">
              <a:solidFill>
                <a:schemeClr val="tx1"/>
              </a:solidFill>
            </a:endParaRPr>
          </a:p>
        </p:txBody>
      </p:sp>
    </p:spTree>
    <p:extLst>
      <p:ext uri="{BB962C8B-B14F-4D97-AF65-F5344CB8AC3E}">
        <p14:creationId xmlns:p14="http://schemas.microsoft.com/office/powerpoint/2010/main" val="32242057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T3C10 </a:t>
            </a:r>
            <a:r>
              <a:rPr lang="en-US" dirty="0" smtClean="0"/>
              <a:t> What </a:t>
            </a:r>
            <a:r>
              <a:rPr lang="en-US" dirty="0"/>
              <a:t>is the radio horizon?</a:t>
            </a:r>
            <a:br>
              <a:rPr lang="en-US" dirty="0"/>
            </a:br>
            <a:endParaRPr lang="en-US" dirty="0"/>
          </a:p>
        </p:txBody>
      </p:sp>
      <p:sp>
        <p:nvSpPr>
          <p:cNvPr id="3" name="Content Placeholder 2"/>
          <p:cNvSpPr>
            <a:spLocks noGrp="1"/>
          </p:cNvSpPr>
          <p:nvPr>
            <p:ph idx="1"/>
          </p:nvPr>
        </p:nvSpPr>
        <p:spPr/>
        <p:txBody>
          <a:bodyPr/>
          <a:lstStyle/>
          <a:p>
            <a:r>
              <a:rPr lang="en-US" dirty="0">
                <a:solidFill>
                  <a:srgbClr val="FFFF00"/>
                </a:solidFill>
              </a:rPr>
              <a:t>A. The distance over which two stations can communicate by direct path</a:t>
            </a:r>
          </a:p>
          <a:p>
            <a:r>
              <a:rPr lang="en-US" dirty="0" smtClean="0">
                <a:solidFill>
                  <a:schemeClr val="tx1"/>
                </a:solidFill>
              </a:rPr>
              <a:t>	B</a:t>
            </a:r>
            <a:r>
              <a:rPr lang="en-US" dirty="0">
                <a:solidFill>
                  <a:schemeClr val="tx1"/>
                </a:solidFill>
              </a:rPr>
              <a:t>. The distance from the ground to a horizontally mounted </a:t>
            </a:r>
            <a:r>
              <a:rPr lang="en-US" dirty="0" smtClean="0">
                <a:solidFill>
                  <a:schemeClr val="tx1"/>
                </a:solidFill>
              </a:rPr>
              <a:t>antenna</a:t>
            </a:r>
          </a:p>
          <a:p>
            <a:r>
              <a:rPr lang="en-US" dirty="0">
                <a:solidFill>
                  <a:schemeClr val="tx1"/>
                </a:solidFill>
              </a:rPr>
              <a:t>	</a:t>
            </a:r>
            <a:r>
              <a:rPr lang="en-US" dirty="0" smtClean="0">
                <a:solidFill>
                  <a:schemeClr val="tx1"/>
                </a:solidFill>
              </a:rPr>
              <a:t>C</a:t>
            </a:r>
            <a:r>
              <a:rPr lang="en-US" dirty="0">
                <a:solidFill>
                  <a:schemeClr val="tx1"/>
                </a:solidFill>
              </a:rPr>
              <a:t>. The farthest point you can see when standing at the base of your antenna tower</a:t>
            </a:r>
          </a:p>
          <a:p>
            <a:r>
              <a:rPr lang="en-US" dirty="0" smtClean="0">
                <a:solidFill>
                  <a:schemeClr val="tx1"/>
                </a:solidFill>
              </a:rPr>
              <a:t>	D</a:t>
            </a:r>
            <a:r>
              <a:rPr lang="en-US" dirty="0">
                <a:solidFill>
                  <a:schemeClr val="tx1"/>
                </a:solidFill>
              </a:rPr>
              <a:t>. The shortest distance between two points on the Earth's surface</a:t>
            </a:r>
          </a:p>
          <a:p>
            <a:endParaRPr lang="en-US" dirty="0">
              <a:solidFill>
                <a:schemeClr val="tx1"/>
              </a:solidFill>
            </a:endParaRPr>
          </a:p>
        </p:txBody>
      </p:sp>
    </p:spTree>
    <p:extLst>
      <p:ext uri="{BB962C8B-B14F-4D97-AF65-F5344CB8AC3E}">
        <p14:creationId xmlns:p14="http://schemas.microsoft.com/office/powerpoint/2010/main" val="2166154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990B8B4-7281-473C-BCAF-A3CB52538387}" type="slidenum">
              <a:rPr lang="en-US">
                <a:solidFill>
                  <a:srgbClr val="FFFFFF"/>
                </a:solidFill>
              </a:rPr>
              <a:pPr>
                <a:defRPr/>
              </a:pPr>
              <a:t>39</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329730" name="Rectangle 2"/>
          <p:cNvSpPr>
            <a:spLocks noGrp="1" noRot="1" noChangeArrowheads="1"/>
          </p:cNvSpPr>
          <p:nvPr>
            <p:ph type="title"/>
          </p:nvPr>
        </p:nvSpPr>
        <p:spPr>
          <a:xfrm>
            <a:off x="304800" y="304800"/>
            <a:ext cx="8534400" cy="2209800"/>
          </a:xfrm>
        </p:spPr>
        <p:txBody>
          <a:bodyPr/>
          <a:lstStyle/>
          <a:p>
            <a:pPr eaLnBrk="1" hangingPunct="1">
              <a:defRPr/>
            </a:pPr>
            <a:r>
              <a:rPr lang="en-US" smtClean="0"/>
              <a:t>T3C11 Why do VHF and UHF radio signals usually travel somewhat farther than the visual line of sight distance between two stations?</a:t>
            </a:r>
          </a:p>
        </p:txBody>
      </p:sp>
      <p:sp>
        <p:nvSpPr>
          <p:cNvPr id="329731" name="Rectangle 3"/>
          <p:cNvSpPr>
            <a:spLocks noGrp="1" noChangeArrowheads="1"/>
          </p:cNvSpPr>
          <p:nvPr>
            <p:ph type="body" idx="1"/>
          </p:nvPr>
        </p:nvSpPr>
        <p:spPr>
          <a:xfrm>
            <a:off x="304800" y="2514600"/>
            <a:ext cx="8534400" cy="3611563"/>
          </a:xfrm>
        </p:spPr>
        <p:txBody>
          <a:bodyPr/>
          <a:lstStyle/>
          <a:p>
            <a:pPr lvl="1" eaLnBrk="1" hangingPunct="1">
              <a:defRPr/>
            </a:pPr>
            <a:r>
              <a:rPr lang="en-US" b="0" smtClean="0"/>
              <a:t>A.	Radio signals move somewhat faster than the speed of light</a:t>
            </a:r>
          </a:p>
          <a:p>
            <a:pPr lvl="1" eaLnBrk="1" hangingPunct="1">
              <a:defRPr/>
            </a:pPr>
            <a:r>
              <a:rPr lang="en-US" b="0" smtClean="0"/>
              <a:t>B.	Radio waves are not blocked by dust particles</a:t>
            </a:r>
          </a:p>
          <a:p>
            <a:pPr lvl="1" eaLnBrk="1" hangingPunct="1">
              <a:defRPr/>
            </a:pPr>
            <a:r>
              <a:rPr lang="en-US" b="0" smtClean="0"/>
              <a:t>C.	The Earth seems less curved to radio waves than to light</a:t>
            </a:r>
          </a:p>
          <a:p>
            <a:pPr lvl="1" eaLnBrk="1" hangingPunct="1">
              <a:defRPr/>
            </a:pPr>
            <a:r>
              <a:rPr lang="en-US" b="0" smtClean="0"/>
              <a:t>D.	Radio waves are blocked by dust particles</a:t>
            </a:r>
          </a:p>
        </p:txBody>
      </p:sp>
    </p:spTree>
    <p:extLst>
      <p:ext uri="{BB962C8B-B14F-4D97-AF65-F5344CB8AC3E}">
        <p14:creationId xmlns:p14="http://schemas.microsoft.com/office/powerpoint/2010/main" val="3384595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22380"/>
            <a:ext cx="6957590" cy="4897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0" y="304800"/>
            <a:ext cx="6957590" cy="369332"/>
          </a:xfrm>
          <a:prstGeom prst="rect">
            <a:avLst/>
          </a:prstGeom>
          <a:noFill/>
        </p:spPr>
        <p:txBody>
          <a:bodyPr wrap="square" rtlCol="0">
            <a:spAutoFit/>
          </a:bodyPr>
          <a:lstStyle/>
          <a:p>
            <a:pPr algn="ctr"/>
            <a:r>
              <a:rPr lang="en-US" dirty="0" smtClean="0"/>
              <a:t>IONOSPHERIC REFRACTION</a:t>
            </a:r>
            <a:endParaRPr lang="en-US" dirty="0"/>
          </a:p>
        </p:txBody>
      </p:sp>
    </p:spTree>
    <p:extLst>
      <p:ext uri="{BB962C8B-B14F-4D97-AF65-F5344CB8AC3E}">
        <p14:creationId xmlns:p14="http://schemas.microsoft.com/office/powerpoint/2010/main" val="614700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D2BFA31-4FAB-4AB6-8E37-69BE79E8A375}" type="slidenum">
              <a:rPr lang="en-US">
                <a:solidFill>
                  <a:srgbClr val="FFFFFF"/>
                </a:solidFill>
              </a:rPr>
              <a:pPr>
                <a:defRPr/>
              </a:pPr>
              <a:t>40</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334850" name="Rectangle 2"/>
          <p:cNvSpPr>
            <a:spLocks noGrp="1" noRot="1" noChangeArrowheads="1"/>
          </p:cNvSpPr>
          <p:nvPr>
            <p:ph type="title"/>
          </p:nvPr>
        </p:nvSpPr>
        <p:spPr>
          <a:xfrm>
            <a:off x="304800" y="304800"/>
            <a:ext cx="8534400" cy="2209800"/>
          </a:xfrm>
        </p:spPr>
        <p:txBody>
          <a:bodyPr/>
          <a:lstStyle/>
          <a:p>
            <a:pPr eaLnBrk="1" hangingPunct="1">
              <a:defRPr/>
            </a:pPr>
            <a:r>
              <a:rPr lang="en-US" b="0" smtClean="0"/>
              <a:t>T3C11 Why do VHF and UHF radio signals usually travel somewhat farther than the visual line of sight distance between two stations?</a:t>
            </a:r>
          </a:p>
        </p:txBody>
      </p:sp>
      <p:sp>
        <p:nvSpPr>
          <p:cNvPr id="334851" name="Rectangle 3"/>
          <p:cNvSpPr>
            <a:spLocks noGrp="1" noChangeArrowheads="1"/>
          </p:cNvSpPr>
          <p:nvPr>
            <p:ph type="body" idx="1"/>
          </p:nvPr>
        </p:nvSpPr>
        <p:spPr>
          <a:xfrm>
            <a:off x="304800" y="2514600"/>
            <a:ext cx="8534400" cy="3611563"/>
          </a:xfrm>
        </p:spPr>
        <p:txBody>
          <a:bodyPr/>
          <a:lstStyle/>
          <a:p>
            <a:pPr lvl="1" eaLnBrk="1" hangingPunct="1">
              <a:defRPr/>
            </a:pPr>
            <a:r>
              <a:rPr lang="en-US" b="0" smtClean="0"/>
              <a:t>A.	Radio signals move somewhat faster than the speed of light</a:t>
            </a:r>
          </a:p>
          <a:p>
            <a:pPr lvl="1" eaLnBrk="1" hangingPunct="1">
              <a:defRPr/>
            </a:pPr>
            <a:r>
              <a:rPr lang="en-US" b="0" smtClean="0"/>
              <a:t>B.	Radio waves are not blocked by dust particles</a:t>
            </a:r>
          </a:p>
          <a:p>
            <a:pPr eaLnBrk="1" hangingPunct="1">
              <a:defRPr/>
            </a:pPr>
            <a:r>
              <a:rPr lang="en-US" smtClean="0"/>
              <a:t>C.	The Earth seems less curved to radio waves than to light</a:t>
            </a:r>
          </a:p>
          <a:p>
            <a:pPr lvl="1" eaLnBrk="1" hangingPunct="1">
              <a:defRPr/>
            </a:pPr>
            <a:r>
              <a:rPr lang="en-US" b="0" smtClean="0"/>
              <a:t>D.	Radio waves are blocked by dust particles</a:t>
            </a:r>
          </a:p>
        </p:txBody>
      </p:sp>
    </p:spTree>
    <p:extLst>
      <p:ext uri="{BB962C8B-B14F-4D97-AF65-F5344CB8AC3E}">
        <p14:creationId xmlns:p14="http://schemas.microsoft.com/office/powerpoint/2010/main" val="7921553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CB61B4-1887-4BF5-BF63-21A5E4E85795}" type="slidenum">
              <a:rPr lang="en-US">
                <a:solidFill>
                  <a:srgbClr val="FFFFFF"/>
                </a:solidFill>
              </a:rPr>
              <a:pPr>
                <a:defRPr/>
              </a:pPr>
              <a:t>41</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04450" name="Rectangle 2"/>
          <p:cNvSpPr>
            <a:spLocks noGrp="1" noRot="1" noChangeArrowheads="1"/>
          </p:cNvSpPr>
          <p:nvPr>
            <p:ph type="title"/>
          </p:nvPr>
        </p:nvSpPr>
        <p:spPr/>
        <p:txBody>
          <a:bodyPr/>
          <a:lstStyle/>
          <a:p>
            <a:pPr eaLnBrk="1" hangingPunct="1">
              <a:defRPr/>
            </a:pPr>
            <a:r>
              <a:rPr lang="en-US" smtClean="0"/>
              <a:t>T3A11 Which part of the atmosphere enables the propagation of radio signals around the world?</a:t>
            </a:r>
          </a:p>
        </p:txBody>
      </p:sp>
      <p:sp>
        <p:nvSpPr>
          <p:cNvPr id="104451" name="Rectangle 3"/>
          <p:cNvSpPr>
            <a:spLocks noGrp="1" noChangeArrowheads="1"/>
          </p:cNvSpPr>
          <p:nvPr>
            <p:ph type="body" idx="1"/>
          </p:nvPr>
        </p:nvSpPr>
        <p:spPr/>
        <p:txBody>
          <a:bodyPr/>
          <a:lstStyle/>
          <a:p>
            <a:pPr lvl="1" eaLnBrk="1" hangingPunct="1">
              <a:defRPr/>
            </a:pPr>
            <a:r>
              <a:rPr lang="en-US" b="0" smtClean="0"/>
              <a:t>A.	The stratosphere</a:t>
            </a:r>
          </a:p>
          <a:p>
            <a:pPr lvl="1" eaLnBrk="1" hangingPunct="1">
              <a:defRPr/>
            </a:pPr>
            <a:r>
              <a:rPr lang="en-US" b="0" smtClean="0"/>
              <a:t>B.	The troposphere</a:t>
            </a:r>
          </a:p>
          <a:p>
            <a:pPr lvl="1" eaLnBrk="1" hangingPunct="1">
              <a:defRPr/>
            </a:pPr>
            <a:r>
              <a:rPr lang="en-US" b="0" smtClean="0"/>
              <a:t>C.	The ionosphere</a:t>
            </a:r>
          </a:p>
          <a:p>
            <a:pPr lvl="1" eaLnBrk="1" hangingPunct="1">
              <a:defRPr/>
            </a:pPr>
            <a:r>
              <a:rPr lang="en-US" b="0" smtClean="0"/>
              <a:t>D.	The magnetosphere</a:t>
            </a:r>
          </a:p>
        </p:txBody>
      </p:sp>
    </p:spTree>
    <p:extLst>
      <p:ext uri="{BB962C8B-B14F-4D97-AF65-F5344CB8AC3E}">
        <p14:creationId xmlns:p14="http://schemas.microsoft.com/office/powerpoint/2010/main" val="2629978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Radio Wave Propagation</a:t>
            </a:r>
          </a:p>
        </p:txBody>
      </p:sp>
      <p:sp>
        <p:nvSpPr>
          <p:cNvPr id="5" name="Slide Number Placeholder 4"/>
          <p:cNvSpPr>
            <a:spLocks noGrp="1"/>
          </p:cNvSpPr>
          <p:nvPr>
            <p:ph type="sldNum" sz="quarter" idx="10"/>
          </p:nvPr>
        </p:nvSpPr>
        <p:spPr>
          <a:xfrm>
            <a:off x="304800" y="6248400"/>
            <a:ext cx="5715000" cy="476250"/>
          </a:xfrm>
        </p:spPr>
        <p:txBody>
          <a:bodyPr/>
          <a:lstStyle/>
          <a:p>
            <a:pPr algn="l">
              <a:defRPr/>
            </a:pPr>
            <a:fld id="{075DDE8B-9EC9-4EA5-9C16-D159A459862D}" type="slidenum">
              <a:rPr lang="en-US" smtClean="0">
                <a:solidFill>
                  <a:srgbClr val="FFFFFF"/>
                </a:solidFill>
              </a:rPr>
              <a:pPr algn="l">
                <a:defRPr/>
              </a:pPr>
              <a:t>42</a:t>
            </a:fld>
            <a:endParaRPr lang="en-US" smtClean="0">
              <a:solidFill>
                <a:srgbClr val="FFFFFF"/>
              </a:solidFill>
            </a:endParaRPr>
          </a:p>
        </p:txBody>
      </p:sp>
      <p:sp>
        <p:nvSpPr>
          <p:cNvPr id="525314" name="Rectangle 2"/>
          <p:cNvSpPr>
            <a:spLocks noGrp="1" noRot="1" noChangeArrowheads="1"/>
          </p:cNvSpPr>
          <p:nvPr>
            <p:ph type="title"/>
          </p:nvPr>
        </p:nvSpPr>
        <p:spPr>
          <a:xfrm>
            <a:off x="152400" y="0"/>
            <a:ext cx="8839200" cy="1295400"/>
          </a:xfrm>
        </p:spPr>
        <p:txBody>
          <a:bodyPr/>
          <a:lstStyle/>
          <a:p>
            <a:pPr algn="ctr">
              <a:defRPr/>
            </a:pPr>
            <a:r>
              <a:rPr lang="en-US">
                <a:solidFill>
                  <a:srgbClr val="FFFF00"/>
                </a:solidFill>
              </a:rPr>
              <a:t>Ionospheric Layers</a:t>
            </a:r>
          </a:p>
        </p:txBody>
      </p:sp>
      <p:pic>
        <p:nvPicPr>
          <p:cNvPr id="27653" name="Picture 4" descr="Ionisphereic Laye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655" r="4398" b="7146"/>
          <a:stretch>
            <a:fillRect/>
          </a:stretch>
        </p:blipFill>
        <p:spPr>
          <a:xfrm>
            <a:off x="1066800" y="1143000"/>
            <a:ext cx="7086600" cy="54022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019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E8D85C8-2314-45D1-808B-40719CF31663}" type="slidenum">
              <a:rPr lang="en-US">
                <a:solidFill>
                  <a:srgbClr val="FFFFFF"/>
                </a:solidFill>
              </a:rPr>
              <a:pPr>
                <a:defRPr/>
              </a:pPr>
              <a:t>43</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09570" name="Rectangle 2"/>
          <p:cNvSpPr>
            <a:spLocks noGrp="1" noRot="1" noChangeArrowheads="1"/>
          </p:cNvSpPr>
          <p:nvPr>
            <p:ph type="title"/>
          </p:nvPr>
        </p:nvSpPr>
        <p:spPr/>
        <p:txBody>
          <a:bodyPr/>
          <a:lstStyle/>
          <a:p>
            <a:pPr eaLnBrk="1" hangingPunct="1">
              <a:defRPr/>
            </a:pPr>
            <a:r>
              <a:rPr lang="en-US" b="0" smtClean="0"/>
              <a:t>T3A11 Which part of the atmosphere enables the propagation of radio signals around the world?</a:t>
            </a:r>
          </a:p>
        </p:txBody>
      </p:sp>
      <p:sp>
        <p:nvSpPr>
          <p:cNvPr id="109571" name="Rectangle 3"/>
          <p:cNvSpPr>
            <a:spLocks noGrp="1" noChangeArrowheads="1"/>
          </p:cNvSpPr>
          <p:nvPr>
            <p:ph type="body" idx="1"/>
          </p:nvPr>
        </p:nvSpPr>
        <p:spPr/>
        <p:txBody>
          <a:bodyPr/>
          <a:lstStyle/>
          <a:p>
            <a:pPr lvl="1" eaLnBrk="1" hangingPunct="1">
              <a:defRPr/>
            </a:pPr>
            <a:r>
              <a:rPr lang="en-US" b="0" smtClean="0"/>
              <a:t>A.	The stratosphere</a:t>
            </a:r>
          </a:p>
          <a:p>
            <a:pPr lvl="1" eaLnBrk="1" hangingPunct="1">
              <a:defRPr/>
            </a:pPr>
            <a:r>
              <a:rPr lang="en-US" b="0" smtClean="0"/>
              <a:t>B.	The troposphere</a:t>
            </a:r>
          </a:p>
          <a:p>
            <a:pPr eaLnBrk="1" hangingPunct="1">
              <a:defRPr/>
            </a:pPr>
            <a:r>
              <a:rPr lang="en-US" smtClean="0"/>
              <a:t>C.	The ionosphere</a:t>
            </a:r>
          </a:p>
          <a:p>
            <a:pPr lvl="1" eaLnBrk="1" hangingPunct="1">
              <a:defRPr/>
            </a:pPr>
            <a:r>
              <a:rPr lang="en-US" b="0" smtClean="0"/>
              <a:t>D.	The magnetosphere</a:t>
            </a:r>
          </a:p>
        </p:txBody>
      </p:sp>
    </p:spTree>
    <p:extLst>
      <p:ext uri="{BB962C8B-B14F-4D97-AF65-F5344CB8AC3E}">
        <p14:creationId xmlns:p14="http://schemas.microsoft.com/office/powerpoint/2010/main" val="4118640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T3C01 Why </a:t>
            </a:r>
            <a:r>
              <a:rPr lang="en-US" sz="2800" dirty="0"/>
              <a:t>are direct (not via a repeater) UHF signals rarely heard from stations outside your local coverage area?</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They are too weak to go very far</a:t>
            </a:r>
          </a:p>
          <a:p>
            <a:r>
              <a:rPr lang="en-US" dirty="0">
                <a:solidFill>
                  <a:schemeClr val="tx1"/>
                </a:solidFill>
              </a:rPr>
              <a:t>B. FCC regulations prohibit them from going more than 50 miles</a:t>
            </a:r>
          </a:p>
          <a:p>
            <a:r>
              <a:rPr lang="en-US" dirty="0">
                <a:solidFill>
                  <a:schemeClr val="tx1"/>
                </a:solidFill>
              </a:rPr>
              <a:t>C. UHF signals are usually not reflected by the ionosphere</a:t>
            </a:r>
          </a:p>
          <a:p>
            <a:r>
              <a:rPr lang="en-US" dirty="0">
                <a:solidFill>
                  <a:schemeClr val="tx1"/>
                </a:solidFill>
              </a:rPr>
              <a:t>D. They collide with trees and shrubbery and fade out</a:t>
            </a:r>
          </a:p>
          <a:p>
            <a:endParaRPr lang="en-US" dirty="0">
              <a:solidFill>
                <a:schemeClr val="tx1"/>
              </a:solidFill>
            </a:endParaRPr>
          </a:p>
        </p:txBody>
      </p:sp>
    </p:spTree>
    <p:extLst>
      <p:ext uri="{BB962C8B-B14F-4D97-AF65-F5344CB8AC3E}">
        <p14:creationId xmlns:p14="http://schemas.microsoft.com/office/powerpoint/2010/main" val="20763145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T3C01 Why </a:t>
            </a:r>
            <a:r>
              <a:rPr lang="en-US" sz="2800" dirty="0"/>
              <a:t>are direct (not via a repeater) UHF signals rarely heard from stations outside your local coverage area?</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They are too weak to go very far</a:t>
            </a:r>
          </a:p>
          <a:p>
            <a:r>
              <a:rPr lang="en-US" dirty="0" smtClean="0">
                <a:solidFill>
                  <a:schemeClr val="tx1"/>
                </a:solidFill>
              </a:rPr>
              <a:t>	B</a:t>
            </a:r>
            <a:r>
              <a:rPr lang="en-US" dirty="0">
                <a:solidFill>
                  <a:schemeClr val="tx1"/>
                </a:solidFill>
              </a:rPr>
              <a:t>. FCC regulations prohibit them from going more than 50 miles</a:t>
            </a:r>
          </a:p>
          <a:p>
            <a:r>
              <a:rPr lang="en-US" dirty="0">
                <a:solidFill>
                  <a:srgbClr val="FFFF00"/>
                </a:solidFill>
              </a:rPr>
              <a:t>C. </a:t>
            </a:r>
            <a:r>
              <a:rPr lang="en-US" dirty="0" smtClean="0">
                <a:solidFill>
                  <a:srgbClr val="FFFF00"/>
                </a:solidFill>
              </a:rPr>
              <a:t>UHF </a:t>
            </a:r>
            <a:r>
              <a:rPr lang="en-US" dirty="0">
                <a:solidFill>
                  <a:srgbClr val="FFFF00"/>
                </a:solidFill>
              </a:rPr>
              <a:t>signals are usually not reflected by the ionosphere</a:t>
            </a:r>
          </a:p>
          <a:p>
            <a:r>
              <a:rPr lang="en-US" dirty="0" smtClean="0">
                <a:solidFill>
                  <a:schemeClr val="tx1"/>
                </a:solidFill>
              </a:rPr>
              <a:t>	D</a:t>
            </a:r>
            <a:r>
              <a:rPr lang="en-US" dirty="0">
                <a:solidFill>
                  <a:schemeClr val="tx1"/>
                </a:solidFill>
              </a:rPr>
              <a:t>. They collide with trees and shrubbery and fade out</a:t>
            </a:r>
          </a:p>
          <a:p>
            <a:endParaRPr lang="en-US" dirty="0">
              <a:solidFill>
                <a:schemeClr val="tx1"/>
              </a:solidFill>
            </a:endParaRPr>
          </a:p>
        </p:txBody>
      </p:sp>
    </p:spTree>
    <p:extLst>
      <p:ext uri="{BB962C8B-B14F-4D97-AF65-F5344CB8AC3E}">
        <p14:creationId xmlns:p14="http://schemas.microsoft.com/office/powerpoint/2010/main" val="29182558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B1259C4-7953-48D0-9B8B-488042D24466}" type="slidenum">
              <a:rPr lang="en-US">
                <a:solidFill>
                  <a:srgbClr val="FFFFFF"/>
                </a:solidFill>
              </a:rPr>
              <a:pPr>
                <a:defRPr/>
              </a:pPr>
              <a:t>46</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37570" name="Rectangle 2"/>
          <p:cNvSpPr>
            <a:spLocks noGrp="1" noRot="1" noChangeArrowheads="1"/>
          </p:cNvSpPr>
          <p:nvPr>
            <p:ph type="title"/>
          </p:nvPr>
        </p:nvSpPr>
        <p:spPr/>
        <p:txBody>
          <a:bodyPr/>
          <a:lstStyle/>
          <a:p>
            <a:pPr eaLnBrk="1" hangingPunct="1">
              <a:defRPr/>
            </a:pPr>
            <a:r>
              <a:rPr lang="en-US" smtClean="0"/>
              <a:t>T3C02 Which of the following might be happening when VHF signals are being received from long distances?</a:t>
            </a:r>
          </a:p>
        </p:txBody>
      </p:sp>
      <p:sp>
        <p:nvSpPr>
          <p:cNvPr id="237571" name="Rectangle 3"/>
          <p:cNvSpPr>
            <a:spLocks noGrp="1" noChangeArrowheads="1"/>
          </p:cNvSpPr>
          <p:nvPr>
            <p:ph type="body" idx="1"/>
          </p:nvPr>
        </p:nvSpPr>
        <p:spPr/>
        <p:txBody>
          <a:bodyPr/>
          <a:lstStyle/>
          <a:p>
            <a:pPr lvl="1" eaLnBrk="1" hangingPunct="1">
              <a:defRPr/>
            </a:pPr>
            <a:r>
              <a:rPr lang="en-US" b="0" smtClean="0"/>
              <a:t>A.	Signals are being reflected from outer space</a:t>
            </a:r>
          </a:p>
          <a:p>
            <a:pPr lvl="1" eaLnBrk="1" hangingPunct="1">
              <a:defRPr/>
            </a:pPr>
            <a:r>
              <a:rPr lang="en-US" b="0" smtClean="0"/>
              <a:t>B.	Signals are arriving by sub-surface ducting</a:t>
            </a:r>
          </a:p>
          <a:p>
            <a:pPr lvl="1" eaLnBrk="1" hangingPunct="1">
              <a:defRPr/>
            </a:pPr>
            <a:r>
              <a:rPr lang="en-US" b="0" smtClean="0"/>
              <a:t>C.	Signals are being reflected by lightning storms in your area</a:t>
            </a:r>
          </a:p>
          <a:p>
            <a:pPr lvl="1" eaLnBrk="1" hangingPunct="1">
              <a:defRPr/>
            </a:pPr>
            <a:r>
              <a:rPr lang="en-US" b="0" smtClean="0"/>
              <a:t>D.	Signals are being refracted from a sporadic E layer</a:t>
            </a:r>
          </a:p>
        </p:txBody>
      </p:sp>
    </p:spTree>
    <p:extLst>
      <p:ext uri="{BB962C8B-B14F-4D97-AF65-F5344CB8AC3E}">
        <p14:creationId xmlns:p14="http://schemas.microsoft.com/office/powerpoint/2010/main" val="3894372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E134EDD-7781-489B-8B4A-E28A8C04AE8A}" type="slidenum">
              <a:rPr lang="en-US">
                <a:solidFill>
                  <a:srgbClr val="FFFFFF"/>
                </a:solidFill>
              </a:rPr>
              <a:pPr>
                <a:defRPr/>
              </a:pPr>
              <a:t>47</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42690" name="Rectangle 2"/>
          <p:cNvSpPr>
            <a:spLocks noGrp="1" noRot="1" noChangeArrowheads="1"/>
          </p:cNvSpPr>
          <p:nvPr>
            <p:ph type="title"/>
          </p:nvPr>
        </p:nvSpPr>
        <p:spPr/>
        <p:txBody>
          <a:bodyPr/>
          <a:lstStyle/>
          <a:p>
            <a:pPr eaLnBrk="1" hangingPunct="1">
              <a:defRPr/>
            </a:pPr>
            <a:r>
              <a:rPr lang="en-US" b="0" smtClean="0"/>
              <a:t>T3C02 Which of the following might be happening when VHF signals are being received from long distances?</a:t>
            </a:r>
          </a:p>
        </p:txBody>
      </p:sp>
      <p:sp>
        <p:nvSpPr>
          <p:cNvPr id="242691" name="Rectangle 3"/>
          <p:cNvSpPr>
            <a:spLocks noGrp="1" noChangeArrowheads="1"/>
          </p:cNvSpPr>
          <p:nvPr>
            <p:ph type="body" idx="1"/>
          </p:nvPr>
        </p:nvSpPr>
        <p:spPr/>
        <p:txBody>
          <a:bodyPr/>
          <a:lstStyle/>
          <a:p>
            <a:pPr lvl="1" eaLnBrk="1" hangingPunct="1">
              <a:defRPr/>
            </a:pPr>
            <a:r>
              <a:rPr lang="en-US" b="0" smtClean="0"/>
              <a:t>A.	Signals are being reflected from outer space</a:t>
            </a:r>
          </a:p>
          <a:p>
            <a:pPr lvl="1" eaLnBrk="1" hangingPunct="1">
              <a:defRPr/>
            </a:pPr>
            <a:r>
              <a:rPr lang="en-US" b="0" smtClean="0"/>
              <a:t>B.	Signals are arriving by sub-surface ducting</a:t>
            </a:r>
          </a:p>
          <a:p>
            <a:pPr lvl="1" eaLnBrk="1" hangingPunct="1">
              <a:defRPr/>
            </a:pPr>
            <a:r>
              <a:rPr lang="en-US" b="0" smtClean="0"/>
              <a:t>C.	Signals are being reflected by lightning storms in your area</a:t>
            </a:r>
          </a:p>
          <a:p>
            <a:pPr eaLnBrk="1" hangingPunct="1">
              <a:defRPr/>
            </a:pPr>
            <a:r>
              <a:rPr lang="en-US" smtClean="0"/>
              <a:t>D.	Signals are being refracted from a sporadic E layer</a:t>
            </a:r>
          </a:p>
        </p:txBody>
      </p:sp>
    </p:spTree>
    <p:extLst>
      <p:ext uri="{BB962C8B-B14F-4D97-AF65-F5344CB8AC3E}">
        <p14:creationId xmlns:p14="http://schemas.microsoft.com/office/powerpoint/2010/main" val="722026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T3C03 </a:t>
            </a:r>
            <a:r>
              <a:rPr lang="en-US" dirty="0" smtClean="0"/>
              <a:t> What </a:t>
            </a:r>
            <a:r>
              <a:rPr lang="en-US" dirty="0"/>
              <a:t>is a characteristic of VHF signals received via </a:t>
            </a:r>
            <a:r>
              <a:rPr lang="en-US" dirty="0" err="1"/>
              <a:t>auroral</a:t>
            </a:r>
            <a:r>
              <a:rPr lang="en-US" dirty="0"/>
              <a:t> reflection?</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Signals from distances of 10,000 or more miles are common</a:t>
            </a:r>
          </a:p>
          <a:p>
            <a:r>
              <a:rPr lang="en-US" dirty="0">
                <a:solidFill>
                  <a:schemeClr val="tx1"/>
                </a:solidFill>
              </a:rPr>
              <a:t>B. The signals exhibit rapid fluctuations of strength and often sound distorted</a:t>
            </a:r>
          </a:p>
          <a:p>
            <a:r>
              <a:rPr lang="en-US" dirty="0">
                <a:solidFill>
                  <a:schemeClr val="tx1"/>
                </a:solidFill>
              </a:rPr>
              <a:t>C. These types of signals occur only during winter nighttime hours</a:t>
            </a:r>
          </a:p>
          <a:p>
            <a:r>
              <a:rPr lang="en-US" dirty="0">
                <a:solidFill>
                  <a:schemeClr val="tx1"/>
                </a:solidFill>
              </a:rPr>
              <a:t>D. These types of signals are generally strongest when your antenna is aimed west</a:t>
            </a:r>
          </a:p>
        </p:txBody>
      </p:sp>
    </p:spTree>
    <p:extLst>
      <p:ext uri="{BB962C8B-B14F-4D97-AF65-F5344CB8AC3E}">
        <p14:creationId xmlns:p14="http://schemas.microsoft.com/office/powerpoint/2010/main" val="4019574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T3C03 </a:t>
            </a:r>
            <a:r>
              <a:rPr lang="en-US" dirty="0" smtClean="0"/>
              <a:t> What </a:t>
            </a:r>
            <a:r>
              <a:rPr lang="en-US" dirty="0"/>
              <a:t>is a characteristic of VHF signals received via </a:t>
            </a:r>
            <a:r>
              <a:rPr lang="en-US" dirty="0" err="1"/>
              <a:t>auroral</a:t>
            </a:r>
            <a:r>
              <a:rPr lang="en-US" dirty="0"/>
              <a:t> reflection?</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Signals from distances of 10,000 or more miles are common</a:t>
            </a:r>
          </a:p>
          <a:p>
            <a:r>
              <a:rPr lang="en-US" dirty="0">
                <a:solidFill>
                  <a:srgbClr val="FFFF00"/>
                </a:solidFill>
              </a:rPr>
              <a:t>B. The signals exhibit rapid fluctuations of strength and often sound distorted</a:t>
            </a:r>
          </a:p>
          <a:p>
            <a:r>
              <a:rPr lang="en-US" dirty="0" smtClean="0">
                <a:solidFill>
                  <a:schemeClr val="tx1"/>
                </a:solidFill>
              </a:rPr>
              <a:t>	C</a:t>
            </a:r>
            <a:r>
              <a:rPr lang="en-US" dirty="0">
                <a:solidFill>
                  <a:schemeClr val="tx1"/>
                </a:solidFill>
              </a:rPr>
              <a:t>. These types of signals occur only during winter nighttime hours</a:t>
            </a:r>
          </a:p>
          <a:p>
            <a:r>
              <a:rPr lang="en-US" dirty="0" smtClean="0">
                <a:solidFill>
                  <a:schemeClr val="tx1"/>
                </a:solidFill>
              </a:rPr>
              <a:t>	D</a:t>
            </a:r>
            <a:r>
              <a:rPr lang="en-US" dirty="0">
                <a:solidFill>
                  <a:schemeClr val="tx1"/>
                </a:solidFill>
              </a:rPr>
              <a:t>. These types of signals are generally strongest when your antenna is aimed west</a:t>
            </a:r>
          </a:p>
        </p:txBody>
      </p:sp>
    </p:spTree>
    <p:extLst>
      <p:ext uri="{BB962C8B-B14F-4D97-AF65-F5344CB8AC3E}">
        <p14:creationId xmlns:p14="http://schemas.microsoft.com/office/powerpoint/2010/main" val="335800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Radio Waves, Propagation and Antennas</a:t>
            </a:r>
          </a:p>
        </p:txBody>
      </p:sp>
      <p:sp>
        <p:nvSpPr>
          <p:cNvPr id="10" name="Slide Number Placeholder 5"/>
          <p:cNvSpPr>
            <a:spLocks noGrp="1"/>
          </p:cNvSpPr>
          <p:nvPr>
            <p:ph type="sldNum" sz="quarter" idx="10"/>
          </p:nvPr>
        </p:nvSpPr>
        <p:spPr>
          <a:xfrm>
            <a:off x="304800" y="6248400"/>
            <a:ext cx="5715000" cy="476250"/>
          </a:xfrm>
        </p:spPr>
        <p:txBody>
          <a:bodyPr/>
          <a:lstStyle/>
          <a:p>
            <a:pPr algn="l">
              <a:defRPr/>
            </a:pPr>
            <a:fld id="{9F4A9618-CC7D-4A6E-B7A0-E6C287B8C7C2}" type="slidenum">
              <a:rPr lang="en-US" smtClean="0">
                <a:solidFill>
                  <a:srgbClr val="FFFFFF"/>
                </a:solidFill>
              </a:rPr>
              <a:pPr algn="l">
                <a:defRPr/>
              </a:pPr>
              <a:t>5</a:t>
            </a:fld>
            <a:endParaRPr lang="en-US" smtClean="0">
              <a:solidFill>
                <a:srgbClr val="FFFFFF"/>
              </a:solidFill>
            </a:endParaRPr>
          </a:p>
        </p:txBody>
      </p:sp>
      <p:sp>
        <p:nvSpPr>
          <p:cNvPr id="1443842" name="Rectangle 2"/>
          <p:cNvSpPr>
            <a:spLocks noGrp="1" noRot="1" noChangeArrowheads="1"/>
          </p:cNvSpPr>
          <p:nvPr>
            <p:ph type="title"/>
          </p:nvPr>
        </p:nvSpPr>
        <p:spPr>
          <a:xfrm>
            <a:off x="152400" y="0"/>
            <a:ext cx="5257800" cy="2514600"/>
          </a:xfrm>
        </p:spPr>
        <p:txBody>
          <a:bodyPr/>
          <a:lstStyle/>
          <a:p>
            <a:pPr algn="ctr">
              <a:defRPr/>
            </a:pPr>
            <a:r>
              <a:rPr lang="en-US"/>
              <a:t>Antenna Classifications</a:t>
            </a:r>
          </a:p>
        </p:txBody>
      </p:sp>
      <p:sp>
        <p:nvSpPr>
          <p:cNvPr id="1443843" name="Rectangle 3"/>
          <p:cNvSpPr>
            <a:spLocks noGrp="1" noChangeArrowheads="1"/>
          </p:cNvSpPr>
          <p:nvPr>
            <p:ph type="body" sz="half" idx="1"/>
          </p:nvPr>
        </p:nvSpPr>
        <p:spPr>
          <a:xfrm>
            <a:off x="228600" y="2514600"/>
            <a:ext cx="4724400" cy="4114800"/>
          </a:xfrm>
        </p:spPr>
        <p:txBody>
          <a:bodyPr/>
          <a:lstStyle/>
          <a:p>
            <a:pPr marL="0" indent="0">
              <a:defRPr/>
            </a:pPr>
            <a:r>
              <a:rPr lang="en-US" sz="2400" smtClean="0"/>
              <a:t>Orientation</a:t>
            </a:r>
          </a:p>
          <a:p>
            <a:pPr marL="457200" lvl="1" indent="4763">
              <a:defRPr/>
            </a:pPr>
            <a:r>
              <a:rPr lang="en-US" sz="2000" smtClean="0"/>
              <a:t>Horizontal – parallel to the Earth</a:t>
            </a:r>
          </a:p>
          <a:p>
            <a:pPr marL="457200" lvl="1" indent="4763">
              <a:defRPr/>
            </a:pPr>
            <a:r>
              <a:rPr lang="en-US" sz="2000" smtClean="0"/>
              <a:t>Vertical – perpendicular to the Earth</a:t>
            </a:r>
          </a:p>
          <a:p>
            <a:pPr marL="0" indent="0">
              <a:defRPr/>
            </a:pPr>
            <a:r>
              <a:rPr lang="en-US" sz="2400" smtClean="0"/>
              <a:t>Directivity (Beam)</a:t>
            </a:r>
          </a:p>
          <a:p>
            <a:pPr marL="457200" lvl="1" indent="4763">
              <a:defRPr/>
            </a:pPr>
            <a:r>
              <a:rPr lang="en-US" sz="2000" smtClean="0"/>
              <a:t>Yagi, Log Periodic, Quad, Dish</a:t>
            </a:r>
          </a:p>
          <a:p>
            <a:pPr marL="0" indent="0">
              <a:defRPr/>
            </a:pPr>
            <a:r>
              <a:rPr lang="en-US" sz="2400" smtClean="0"/>
              <a:t>Size</a:t>
            </a:r>
          </a:p>
          <a:p>
            <a:pPr marL="457200" lvl="1" indent="4763">
              <a:defRPr/>
            </a:pPr>
            <a:r>
              <a:rPr lang="en-US" sz="2000" smtClean="0"/>
              <a:t>Wavelength – </a:t>
            </a:r>
            <a:r>
              <a:rPr lang="el-GR" sz="2000" smtClean="0"/>
              <a:t>λ</a:t>
            </a:r>
            <a:endParaRPr lang="en-US" sz="2000" smtClean="0"/>
          </a:p>
          <a:p>
            <a:pPr marL="457200" lvl="1" indent="4763">
              <a:defRPr/>
            </a:pPr>
            <a:r>
              <a:rPr lang="en-US" sz="2000" smtClean="0"/>
              <a:t>½ </a:t>
            </a:r>
            <a:r>
              <a:rPr lang="el-GR" sz="2000" smtClean="0"/>
              <a:t>λ</a:t>
            </a:r>
            <a:r>
              <a:rPr lang="en-US" sz="2000" smtClean="0"/>
              <a:t>, ¼ </a:t>
            </a:r>
            <a:r>
              <a:rPr lang="el-GR" sz="2000" smtClean="0"/>
              <a:t>λ</a:t>
            </a:r>
            <a:r>
              <a:rPr lang="en-US" sz="2000" smtClean="0"/>
              <a:t>, ⅝ </a:t>
            </a:r>
            <a:r>
              <a:rPr lang="el-GR" sz="2000" smtClean="0"/>
              <a:t>λ</a:t>
            </a:r>
            <a:r>
              <a:rPr lang="en-US" sz="2000" smtClean="0"/>
              <a:t>, …</a:t>
            </a:r>
          </a:p>
        </p:txBody>
      </p:sp>
      <p:pic>
        <p:nvPicPr>
          <p:cNvPr id="5126" name="Picture 4" descr="antennas"/>
          <p:cNvPicPr>
            <a:picLocks noChangeAspect="1" noChangeArrowheads="1"/>
          </p:cNvPicPr>
          <p:nvPr/>
        </p:nvPicPr>
        <p:blipFill>
          <a:blip r:embed="rId3">
            <a:lum bright="12000" contrast="48000"/>
            <a:extLst>
              <a:ext uri="{28A0092B-C50C-407E-A947-70E740481C1C}">
                <a14:useLocalDpi xmlns:a14="http://schemas.microsoft.com/office/drawing/2010/main" val="0"/>
              </a:ext>
            </a:extLst>
          </a:blip>
          <a:srcRect/>
          <a:stretch>
            <a:fillRect/>
          </a:stretch>
        </p:blipFill>
        <p:spPr bwMode="auto">
          <a:xfrm>
            <a:off x="5257800" y="304800"/>
            <a:ext cx="3733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Oval 6"/>
          <p:cNvSpPr>
            <a:spLocks noChangeArrowheads="1"/>
          </p:cNvSpPr>
          <p:nvPr/>
        </p:nvSpPr>
        <p:spPr bwMode="auto">
          <a:xfrm>
            <a:off x="6172200" y="533400"/>
            <a:ext cx="1676400" cy="6858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FFFFFF"/>
              </a:solidFill>
              <a:latin typeface="Garamond" pitchFamily="18" charset="0"/>
            </a:endParaRPr>
          </a:p>
        </p:txBody>
      </p:sp>
      <p:sp>
        <p:nvSpPr>
          <p:cNvPr id="5128" name="Line 7"/>
          <p:cNvSpPr>
            <a:spLocks noChangeShapeType="1"/>
          </p:cNvSpPr>
          <p:nvPr/>
        </p:nvSpPr>
        <p:spPr bwMode="auto">
          <a:xfrm flipV="1">
            <a:off x="4876800" y="1371600"/>
            <a:ext cx="1676400" cy="19812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5129" name="Oval 8"/>
          <p:cNvSpPr>
            <a:spLocks noChangeArrowheads="1"/>
          </p:cNvSpPr>
          <p:nvPr/>
        </p:nvSpPr>
        <p:spPr bwMode="auto">
          <a:xfrm>
            <a:off x="6477000" y="4724400"/>
            <a:ext cx="1524000" cy="1600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FFFFFF"/>
              </a:solidFill>
              <a:latin typeface="Garamond" pitchFamily="18" charset="0"/>
            </a:endParaRPr>
          </a:p>
        </p:txBody>
      </p:sp>
      <p:sp>
        <p:nvSpPr>
          <p:cNvPr id="5130" name="Line 9"/>
          <p:cNvSpPr>
            <a:spLocks noChangeShapeType="1"/>
          </p:cNvSpPr>
          <p:nvPr/>
        </p:nvSpPr>
        <p:spPr bwMode="auto">
          <a:xfrm>
            <a:off x="4876800" y="3733800"/>
            <a:ext cx="1600200" cy="12954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Tree>
    <p:extLst>
      <p:ext uri="{BB962C8B-B14F-4D97-AF65-F5344CB8AC3E}">
        <p14:creationId xmlns:p14="http://schemas.microsoft.com/office/powerpoint/2010/main" val="5886049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1DF7D40-460F-4427-AFE5-F693DA35D464}" type="slidenum">
              <a:rPr lang="en-US">
                <a:solidFill>
                  <a:srgbClr val="FFFFFF"/>
                </a:solidFill>
              </a:rPr>
              <a:pPr>
                <a:defRPr/>
              </a:pPr>
              <a:t>50</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58050" name="Rectangle 2"/>
          <p:cNvSpPr>
            <a:spLocks noGrp="1" noRot="1" noChangeArrowheads="1"/>
          </p:cNvSpPr>
          <p:nvPr>
            <p:ph type="title"/>
          </p:nvPr>
        </p:nvSpPr>
        <p:spPr>
          <a:xfrm>
            <a:off x="304800" y="304800"/>
            <a:ext cx="8534400" cy="2209800"/>
          </a:xfrm>
        </p:spPr>
        <p:txBody>
          <a:bodyPr/>
          <a:lstStyle/>
          <a:p>
            <a:pPr eaLnBrk="1" hangingPunct="1">
              <a:defRPr/>
            </a:pPr>
            <a:r>
              <a:rPr lang="en-US" smtClean="0"/>
              <a:t>T3C04 Which of the following propagation types is most commonly associated with occasional strong over-the-horizon signals on the 10, 6, and 2 meter bands?</a:t>
            </a:r>
          </a:p>
        </p:txBody>
      </p:sp>
      <p:sp>
        <p:nvSpPr>
          <p:cNvPr id="258051" name="Rectangle 3"/>
          <p:cNvSpPr>
            <a:spLocks noGrp="1" noChangeArrowheads="1"/>
          </p:cNvSpPr>
          <p:nvPr>
            <p:ph type="body" idx="1"/>
          </p:nvPr>
        </p:nvSpPr>
        <p:spPr>
          <a:xfrm>
            <a:off x="304800" y="2514600"/>
            <a:ext cx="8534400" cy="3611563"/>
          </a:xfrm>
        </p:spPr>
        <p:txBody>
          <a:bodyPr/>
          <a:lstStyle/>
          <a:p>
            <a:pPr lvl="1" eaLnBrk="1" hangingPunct="1">
              <a:defRPr/>
            </a:pPr>
            <a:r>
              <a:rPr lang="en-US" b="0" smtClean="0"/>
              <a:t>A.	Backscatter</a:t>
            </a:r>
          </a:p>
          <a:p>
            <a:pPr lvl="1" eaLnBrk="1" hangingPunct="1">
              <a:defRPr/>
            </a:pPr>
            <a:r>
              <a:rPr lang="en-US" b="0" smtClean="0"/>
              <a:t>B.	Sporadic E</a:t>
            </a:r>
          </a:p>
          <a:p>
            <a:pPr lvl="1" eaLnBrk="1" hangingPunct="1">
              <a:defRPr/>
            </a:pPr>
            <a:r>
              <a:rPr lang="en-US" b="0" smtClean="0"/>
              <a:t>C.	D layer absorption</a:t>
            </a:r>
          </a:p>
          <a:p>
            <a:pPr lvl="1" eaLnBrk="1" hangingPunct="1">
              <a:defRPr/>
            </a:pPr>
            <a:r>
              <a:rPr lang="en-US" b="0" smtClean="0"/>
              <a:t>D.	Gray-line propagation</a:t>
            </a:r>
          </a:p>
        </p:txBody>
      </p:sp>
    </p:spTree>
    <p:extLst>
      <p:ext uri="{BB962C8B-B14F-4D97-AF65-F5344CB8AC3E}">
        <p14:creationId xmlns:p14="http://schemas.microsoft.com/office/powerpoint/2010/main" val="28562530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88C8332-7B0F-4B9B-94D3-15BBEFF60673}" type="slidenum">
              <a:rPr lang="en-US">
                <a:solidFill>
                  <a:srgbClr val="FFFFFF"/>
                </a:solidFill>
              </a:rPr>
              <a:pPr>
                <a:defRPr/>
              </a:pPr>
              <a:t>51</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63170" name="Rectangle 2"/>
          <p:cNvSpPr>
            <a:spLocks noGrp="1" noRot="1" noChangeArrowheads="1"/>
          </p:cNvSpPr>
          <p:nvPr>
            <p:ph type="title"/>
          </p:nvPr>
        </p:nvSpPr>
        <p:spPr>
          <a:xfrm>
            <a:off x="304800" y="304800"/>
            <a:ext cx="8534400" cy="2209800"/>
          </a:xfrm>
        </p:spPr>
        <p:txBody>
          <a:bodyPr/>
          <a:lstStyle/>
          <a:p>
            <a:pPr eaLnBrk="1" hangingPunct="1">
              <a:defRPr/>
            </a:pPr>
            <a:r>
              <a:rPr lang="en-US" b="0" smtClean="0"/>
              <a:t>T3C04 Which of the following propagation types is most commonly associated with occasional strong over-the-horizon signals on the 10, 6, and 2 meter bands?</a:t>
            </a:r>
          </a:p>
        </p:txBody>
      </p:sp>
      <p:sp>
        <p:nvSpPr>
          <p:cNvPr id="263171" name="Rectangle 3"/>
          <p:cNvSpPr>
            <a:spLocks noGrp="1" noChangeArrowheads="1"/>
          </p:cNvSpPr>
          <p:nvPr>
            <p:ph type="body" idx="1"/>
          </p:nvPr>
        </p:nvSpPr>
        <p:spPr>
          <a:xfrm>
            <a:off x="304800" y="2514600"/>
            <a:ext cx="8534400" cy="3611563"/>
          </a:xfrm>
        </p:spPr>
        <p:txBody>
          <a:bodyPr/>
          <a:lstStyle/>
          <a:p>
            <a:pPr lvl="1" eaLnBrk="1" hangingPunct="1">
              <a:defRPr/>
            </a:pPr>
            <a:r>
              <a:rPr lang="en-US" b="0" smtClean="0"/>
              <a:t>A.	Backscatter</a:t>
            </a:r>
          </a:p>
          <a:p>
            <a:pPr eaLnBrk="1" hangingPunct="1">
              <a:defRPr/>
            </a:pPr>
            <a:r>
              <a:rPr lang="en-US" smtClean="0"/>
              <a:t>B.	Sporadic E</a:t>
            </a:r>
          </a:p>
          <a:p>
            <a:pPr lvl="1" eaLnBrk="1" hangingPunct="1">
              <a:defRPr/>
            </a:pPr>
            <a:r>
              <a:rPr lang="en-US" b="0" smtClean="0"/>
              <a:t>C.	D layer absorption</a:t>
            </a:r>
          </a:p>
          <a:p>
            <a:pPr lvl="1" eaLnBrk="1" hangingPunct="1">
              <a:defRPr/>
            </a:pPr>
            <a:r>
              <a:rPr lang="en-US" b="0" smtClean="0"/>
              <a:t>D.	Gray-line propagation</a:t>
            </a:r>
          </a:p>
        </p:txBody>
      </p:sp>
    </p:spTree>
    <p:extLst>
      <p:ext uri="{BB962C8B-B14F-4D97-AF65-F5344CB8AC3E}">
        <p14:creationId xmlns:p14="http://schemas.microsoft.com/office/powerpoint/2010/main" val="23307847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T3C07  What </a:t>
            </a:r>
            <a:r>
              <a:rPr lang="en-US" sz="2800" dirty="0"/>
              <a:t>band is best suited for communicating via meteor scatter?</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10 meters</a:t>
            </a:r>
          </a:p>
          <a:p>
            <a:r>
              <a:rPr lang="en-US" dirty="0">
                <a:solidFill>
                  <a:schemeClr val="tx1"/>
                </a:solidFill>
              </a:rPr>
              <a:t>B. 6 meters</a:t>
            </a:r>
          </a:p>
          <a:p>
            <a:r>
              <a:rPr lang="en-US" dirty="0">
                <a:solidFill>
                  <a:schemeClr val="tx1"/>
                </a:solidFill>
              </a:rPr>
              <a:t>C. 2 meters</a:t>
            </a:r>
          </a:p>
          <a:p>
            <a:r>
              <a:rPr lang="en-US" dirty="0">
                <a:solidFill>
                  <a:schemeClr val="tx1"/>
                </a:solidFill>
              </a:rPr>
              <a:t>D. 70 cm </a:t>
            </a:r>
          </a:p>
          <a:p>
            <a:endParaRPr lang="en-US" dirty="0">
              <a:solidFill>
                <a:schemeClr val="tx1"/>
              </a:solidFill>
            </a:endParaRPr>
          </a:p>
        </p:txBody>
      </p:sp>
    </p:spTree>
    <p:extLst>
      <p:ext uri="{BB962C8B-B14F-4D97-AF65-F5344CB8AC3E}">
        <p14:creationId xmlns:p14="http://schemas.microsoft.com/office/powerpoint/2010/main" val="27418655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T3C07  What </a:t>
            </a:r>
            <a:r>
              <a:rPr lang="en-US" sz="2800" dirty="0"/>
              <a:t>band is best suited for communicating via meteor scatter?</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10 meters</a:t>
            </a:r>
          </a:p>
          <a:p>
            <a:r>
              <a:rPr lang="en-US" dirty="0">
                <a:solidFill>
                  <a:srgbClr val="FFFF00"/>
                </a:solidFill>
              </a:rPr>
              <a:t>B. 6 meters</a:t>
            </a:r>
          </a:p>
          <a:p>
            <a:r>
              <a:rPr lang="en-US" dirty="0" smtClean="0">
                <a:solidFill>
                  <a:schemeClr val="tx1"/>
                </a:solidFill>
              </a:rPr>
              <a:t>	C</a:t>
            </a:r>
            <a:r>
              <a:rPr lang="en-US" dirty="0">
                <a:solidFill>
                  <a:schemeClr val="tx1"/>
                </a:solidFill>
              </a:rPr>
              <a:t>. 2 meters</a:t>
            </a:r>
          </a:p>
          <a:p>
            <a:r>
              <a:rPr lang="en-US" dirty="0" smtClean="0">
                <a:solidFill>
                  <a:schemeClr val="tx1"/>
                </a:solidFill>
              </a:rPr>
              <a:t>	D</a:t>
            </a:r>
            <a:r>
              <a:rPr lang="en-US" dirty="0">
                <a:solidFill>
                  <a:schemeClr val="tx1"/>
                </a:solidFill>
              </a:rPr>
              <a:t>. 70 cm </a:t>
            </a:r>
          </a:p>
          <a:p>
            <a:endParaRPr lang="en-US" dirty="0">
              <a:solidFill>
                <a:schemeClr val="tx1"/>
              </a:solidFill>
            </a:endParaRPr>
          </a:p>
        </p:txBody>
      </p:sp>
    </p:spTree>
    <p:extLst>
      <p:ext uri="{BB962C8B-B14F-4D97-AF65-F5344CB8AC3E}">
        <p14:creationId xmlns:p14="http://schemas.microsoft.com/office/powerpoint/2010/main" val="22163637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T3C08  What </a:t>
            </a:r>
            <a:r>
              <a:rPr lang="en-US" sz="2800" dirty="0"/>
              <a:t>causes tropospheric ducting?</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Discharges of lightning during electrical storms</a:t>
            </a:r>
          </a:p>
          <a:p>
            <a:r>
              <a:rPr lang="en-US" dirty="0">
                <a:solidFill>
                  <a:schemeClr val="tx1"/>
                </a:solidFill>
              </a:rPr>
              <a:t>B. Sunspots and solar flares</a:t>
            </a:r>
          </a:p>
          <a:p>
            <a:r>
              <a:rPr lang="en-US" dirty="0">
                <a:solidFill>
                  <a:schemeClr val="tx1"/>
                </a:solidFill>
              </a:rPr>
              <a:t>C. Updrafts from hurricanes and tornadoes</a:t>
            </a:r>
          </a:p>
          <a:p>
            <a:r>
              <a:rPr lang="en-US" dirty="0">
                <a:solidFill>
                  <a:schemeClr val="tx1"/>
                </a:solidFill>
              </a:rPr>
              <a:t>D. Temperature inversions in the atmosphere</a:t>
            </a:r>
          </a:p>
          <a:p>
            <a:endParaRPr lang="en-US" dirty="0">
              <a:solidFill>
                <a:schemeClr val="tx1"/>
              </a:solidFill>
            </a:endParaRPr>
          </a:p>
        </p:txBody>
      </p:sp>
    </p:spTree>
    <p:extLst>
      <p:ext uri="{BB962C8B-B14F-4D97-AF65-F5344CB8AC3E}">
        <p14:creationId xmlns:p14="http://schemas.microsoft.com/office/powerpoint/2010/main" val="36479262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T3C08  What </a:t>
            </a:r>
            <a:r>
              <a:rPr lang="en-US" sz="2800" dirty="0"/>
              <a:t>causes tropospheric ducting?</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Discharges of lightning during electrical storms</a:t>
            </a:r>
          </a:p>
          <a:p>
            <a:r>
              <a:rPr lang="en-US" dirty="0" smtClean="0">
                <a:solidFill>
                  <a:schemeClr val="tx1"/>
                </a:solidFill>
              </a:rPr>
              <a:t>	B</a:t>
            </a:r>
            <a:r>
              <a:rPr lang="en-US" dirty="0">
                <a:solidFill>
                  <a:schemeClr val="tx1"/>
                </a:solidFill>
              </a:rPr>
              <a:t>. Sunspots and solar flares</a:t>
            </a:r>
          </a:p>
          <a:p>
            <a:r>
              <a:rPr lang="en-US" dirty="0" smtClean="0">
                <a:solidFill>
                  <a:schemeClr val="tx1"/>
                </a:solidFill>
              </a:rPr>
              <a:t>	C</a:t>
            </a:r>
            <a:r>
              <a:rPr lang="en-US" dirty="0">
                <a:solidFill>
                  <a:schemeClr val="tx1"/>
                </a:solidFill>
              </a:rPr>
              <a:t>. Updrafts from hurricanes and tornadoes</a:t>
            </a:r>
          </a:p>
          <a:p>
            <a:r>
              <a:rPr lang="en-US" dirty="0">
                <a:solidFill>
                  <a:srgbClr val="FFFF00"/>
                </a:solidFill>
              </a:rPr>
              <a:t>D. Temperature inversions in the atmosphere</a:t>
            </a:r>
          </a:p>
          <a:p>
            <a:endParaRPr lang="en-US" dirty="0">
              <a:solidFill>
                <a:schemeClr val="tx1"/>
              </a:solidFill>
            </a:endParaRPr>
          </a:p>
        </p:txBody>
      </p:sp>
    </p:spTree>
    <p:extLst>
      <p:ext uri="{BB962C8B-B14F-4D97-AF65-F5344CB8AC3E}">
        <p14:creationId xmlns:p14="http://schemas.microsoft.com/office/powerpoint/2010/main" val="27484170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T3C09 </a:t>
            </a:r>
            <a:r>
              <a:rPr lang="en-US" dirty="0" smtClean="0"/>
              <a:t>  What </a:t>
            </a:r>
            <a:r>
              <a:rPr lang="en-US" dirty="0"/>
              <a:t>is generally the best time for long-distance 10 meter band propagation via the F layer?</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From dawn to shortly after sunset during periods of high sunspot activity</a:t>
            </a:r>
          </a:p>
          <a:p>
            <a:r>
              <a:rPr lang="en-US" dirty="0">
                <a:solidFill>
                  <a:schemeClr val="tx1"/>
                </a:solidFill>
              </a:rPr>
              <a:t>B. From shortly after sunset to dawn during periods of high sunspot activity</a:t>
            </a:r>
          </a:p>
          <a:p>
            <a:r>
              <a:rPr lang="en-US" dirty="0">
                <a:solidFill>
                  <a:schemeClr val="tx1"/>
                </a:solidFill>
              </a:rPr>
              <a:t>C. From dawn to shortly after sunset during periods of low sunspot activity</a:t>
            </a:r>
          </a:p>
          <a:p>
            <a:r>
              <a:rPr lang="en-US" dirty="0">
                <a:solidFill>
                  <a:schemeClr val="tx1"/>
                </a:solidFill>
              </a:rPr>
              <a:t>D. From shortly after sunset to dawn during periods of low sunspot activity</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344466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T3C09 </a:t>
            </a:r>
            <a:r>
              <a:rPr lang="en-US" dirty="0" smtClean="0"/>
              <a:t>  What </a:t>
            </a:r>
            <a:r>
              <a:rPr lang="en-US" dirty="0"/>
              <a:t>is generally the best time for long-distance 10 meter band propagation via the F layer?</a:t>
            </a:r>
            <a:br>
              <a:rPr lang="en-US" dirty="0"/>
            </a:br>
            <a:endParaRPr lang="en-US" dirty="0"/>
          </a:p>
        </p:txBody>
      </p:sp>
      <p:sp>
        <p:nvSpPr>
          <p:cNvPr id="3" name="Content Placeholder 2"/>
          <p:cNvSpPr>
            <a:spLocks noGrp="1"/>
          </p:cNvSpPr>
          <p:nvPr>
            <p:ph idx="1"/>
          </p:nvPr>
        </p:nvSpPr>
        <p:spPr/>
        <p:txBody>
          <a:bodyPr/>
          <a:lstStyle/>
          <a:p>
            <a:r>
              <a:rPr lang="en-US" dirty="0">
                <a:solidFill>
                  <a:srgbClr val="FFFF00"/>
                </a:solidFill>
              </a:rPr>
              <a:t>A. From dawn to shortly after sunset during periods of high sunspot activity</a:t>
            </a:r>
          </a:p>
          <a:p>
            <a:r>
              <a:rPr lang="en-US" dirty="0" smtClean="0">
                <a:solidFill>
                  <a:schemeClr val="tx1"/>
                </a:solidFill>
              </a:rPr>
              <a:t>	B</a:t>
            </a:r>
            <a:r>
              <a:rPr lang="en-US" dirty="0">
                <a:solidFill>
                  <a:schemeClr val="tx1"/>
                </a:solidFill>
              </a:rPr>
              <a:t>. From shortly after sunset to dawn during periods of high sunspot activity</a:t>
            </a:r>
          </a:p>
          <a:p>
            <a:r>
              <a:rPr lang="en-US" dirty="0" smtClean="0">
                <a:solidFill>
                  <a:schemeClr val="tx1"/>
                </a:solidFill>
              </a:rPr>
              <a:t>	C</a:t>
            </a:r>
            <a:r>
              <a:rPr lang="en-US" dirty="0">
                <a:solidFill>
                  <a:schemeClr val="tx1"/>
                </a:solidFill>
              </a:rPr>
              <a:t>. From dawn to shortly after sunset during periods of low sunspot activity</a:t>
            </a:r>
          </a:p>
          <a:p>
            <a:r>
              <a:rPr lang="en-US" dirty="0" smtClean="0">
                <a:solidFill>
                  <a:schemeClr val="tx1"/>
                </a:solidFill>
              </a:rPr>
              <a:t>	D</a:t>
            </a:r>
            <a:r>
              <a:rPr lang="en-US" dirty="0">
                <a:solidFill>
                  <a:schemeClr val="tx1"/>
                </a:solidFill>
              </a:rPr>
              <a:t>. From shortly after sunset to dawn during periods of low sunspot activity</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1678791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T3C12  </a:t>
            </a:r>
            <a:r>
              <a:rPr lang="en-US" dirty="0" smtClean="0"/>
              <a:t>Which </a:t>
            </a:r>
            <a:r>
              <a:rPr lang="en-US" dirty="0"/>
              <a:t>of the following bands may provide long distance communications during the peak of the sunspot cycle?</a:t>
            </a:r>
            <a:br>
              <a:rPr lang="en-US" dirty="0"/>
            </a:br>
            <a:endParaRPr lang="en-US" dirty="0"/>
          </a:p>
        </p:txBody>
      </p:sp>
      <p:sp>
        <p:nvSpPr>
          <p:cNvPr id="3" name="Content Placeholder 2"/>
          <p:cNvSpPr>
            <a:spLocks noGrp="1"/>
          </p:cNvSpPr>
          <p:nvPr>
            <p:ph idx="1"/>
          </p:nvPr>
        </p:nvSpPr>
        <p:spPr/>
        <p:txBody>
          <a:bodyPr/>
          <a:lstStyle/>
          <a:p>
            <a:r>
              <a:rPr lang="en-US" dirty="0"/>
              <a:t>A. Six or ten meters</a:t>
            </a:r>
          </a:p>
          <a:p>
            <a:r>
              <a:rPr lang="en-US" dirty="0"/>
              <a:t>B. 23 centimeters</a:t>
            </a:r>
          </a:p>
          <a:p>
            <a:r>
              <a:rPr lang="en-US" dirty="0"/>
              <a:t>C. 70 centimeters or 1.25 meters</a:t>
            </a:r>
          </a:p>
          <a:p>
            <a:r>
              <a:rPr lang="en-US" dirty="0"/>
              <a:t>D. All of these choices are correct</a:t>
            </a:r>
          </a:p>
          <a:p>
            <a:endParaRPr lang="en-US" dirty="0"/>
          </a:p>
        </p:txBody>
      </p:sp>
    </p:spTree>
    <p:extLst>
      <p:ext uri="{BB962C8B-B14F-4D97-AF65-F5344CB8AC3E}">
        <p14:creationId xmlns:p14="http://schemas.microsoft.com/office/powerpoint/2010/main" val="37046155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T3C12  </a:t>
            </a:r>
            <a:r>
              <a:rPr lang="en-US" dirty="0" smtClean="0"/>
              <a:t>Which </a:t>
            </a:r>
            <a:r>
              <a:rPr lang="en-US" dirty="0"/>
              <a:t>of the following bands may provide long distance communications during the peak of the sunspot cycle?</a:t>
            </a:r>
            <a:br>
              <a:rPr lang="en-US" dirty="0"/>
            </a:br>
            <a:endParaRPr lang="en-US" dirty="0"/>
          </a:p>
        </p:txBody>
      </p:sp>
      <p:sp>
        <p:nvSpPr>
          <p:cNvPr id="3" name="Content Placeholder 2"/>
          <p:cNvSpPr>
            <a:spLocks noGrp="1"/>
          </p:cNvSpPr>
          <p:nvPr>
            <p:ph idx="1"/>
          </p:nvPr>
        </p:nvSpPr>
        <p:spPr/>
        <p:txBody>
          <a:bodyPr/>
          <a:lstStyle/>
          <a:p>
            <a:r>
              <a:rPr lang="en-US" dirty="0">
                <a:solidFill>
                  <a:srgbClr val="FFFF00"/>
                </a:solidFill>
              </a:rPr>
              <a:t>A. Six or ten meters</a:t>
            </a:r>
          </a:p>
          <a:p>
            <a:r>
              <a:rPr lang="en-US" dirty="0" smtClean="0"/>
              <a:t>	B</a:t>
            </a:r>
            <a:r>
              <a:rPr lang="en-US" dirty="0"/>
              <a:t>. 23 centimeters</a:t>
            </a:r>
          </a:p>
          <a:p>
            <a:r>
              <a:rPr lang="en-US" dirty="0" smtClean="0"/>
              <a:t>	C</a:t>
            </a:r>
            <a:r>
              <a:rPr lang="en-US" dirty="0"/>
              <a:t>. 70 centimeters or 1.25 meters</a:t>
            </a:r>
          </a:p>
          <a:p>
            <a:r>
              <a:rPr lang="en-US" dirty="0" smtClean="0"/>
              <a:t>	D</a:t>
            </a:r>
            <a:r>
              <a:rPr lang="en-US" dirty="0"/>
              <a:t>. All of these choices are correct</a:t>
            </a:r>
          </a:p>
          <a:p>
            <a:endParaRPr lang="en-US" dirty="0"/>
          </a:p>
        </p:txBody>
      </p:sp>
    </p:spTree>
    <p:extLst>
      <p:ext uri="{BB962C8B-B14F-4D97-AF65-F5344CB8AC3E}">
        <p14:creationId xmlns:p14="http://schemas.microsoft.com/office/powerpoint/2010/main" val="215230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ooter Placeholder 3"/>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Radio Waves, Propagation and Antennas</a:t>
            </a:r>
          </a:p>
        </p:txBody>
      </p:sp>
      <p:sp>
        <p:nvSpPr>
          <p:cNvPr id="145" name="Slide Number Placeholder 4"/>
          <p:cNvSpPr>
            <a:spLocks noGrp="1"/>
          </p:cNvSpPr>
          <p:nvPr>
            <p:ph type="sldNum" sz="quarter" idx="10"/>
          </p:nvPr>
        </p:nvSpPr>
        <p:spPr>
          <a:xfrm>
            <a:off x="304800" y="6248400"/>
            <a:ext cx="5715000" cy="476250"/>
          </a:xfrm>
        </p:spPr>
        <p:txBody>
          <a:bodyPr/>
          <a:lstStyle/>
          <a:p>
            <a:pPr algn="l">
              <a:defRPr/>
            </a:pPr>
            <a:fld id="{BCD6AD2B-587F-4CD6-BE25-459BACDDE019}" type="slidenum">
              <a:rPr lang="en-US" smtClean="0">
                <a:solidFill>
                  <a:srgbClr val="FFFFFF"/>
                </a:solidFill>
              </a:rPr>
              <a:pPr algn="l">
                <a:defRPr/>
              </a:pPr>
              <a:t>6</a:t>
            </a:fld>
            <a:endParaRPr lang="en-US" smtClean="0">
              <a:solidFill>
                <a:srgbClr val="FFFFFF"/>
              </a:solidFill>
            </a:endParaRPr>
          </a:p>
        </p:txBody>
      </p:sp>
      <p:sp>
        <p:nvSpPr>
          <p:cNvPr id="1456130" name="Rectangle 2"/>
          <p:cNvSpPr>
            <a:spLocks noGrp="1" noRot="1" noChangeArrowheads="1"/>
          </p:cNvSpPr>
          <p:nvPr>
            <p:ph type="title"/>
          </p:nvPr>
        </p:nvSpPr>
        <p:spPr>
          <a:xfrm>
            <a:off x="152400" y="0"/>
            <a:ext cx="8839200" cy="1638300"/>
          </a:xfrm>
        </p:spPr>
        <p:txBody>
          <a:bodyPr/>
          <a:lstStyle/>
          <a:p>
            <a:pPr algn="ctr">
              <a:defRPr/>
            </a:pPr>
            <a:r>
              <a:rPr lang="en-US"/>
              <a:t>Horizontal Antennas</a:t>
            </a:r>
            <a:br>
              <a:rPr lang="en-US"/>
            </a:br>
            <a:r>
              <a:rPr lang="en-US"/>
              <a:t>Half Wavelength Dipole Antenna)</a:t>
            </a:r>
          </a:p>
        </p:txBody>
      </p:sp>
      <p:sp>
        <p:nvSpPr>
          <p:cNvPr id="1456353" name="Rectangle 225"/>
          <p:cNvSpPr>
            <a:spLocks noChangeArrowheads="1"/>
          </p:cNvSpPr>
          <p:nvPr/>
        </p:nvSpPr>
        <p:spPr bwMode="auto">
          <a:xfrm>
            <a:off x="457200" y="4953000"/>
            <a:ext cx="4641850" cy="457200"/>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Wavelength (meters) = </a:t>
            </a:r>
          </a:p>
        </p:txBody>
      </p:sp>
      <p:sp>
        <p:nvSpPr>
          <p:cNvPr id="1456354" name="Rectangle 226"/>
          <p:cNvSpPr>
            <a:spLocks noChangeArrowheads="1"/>
          </p:cNvSpPr>
          <p:nvPr/>
        </p:nvSpPr>
        <p:spPr bwMode="auto">
          <a:xfrm>
            <a:off x="3810000" y="4800600"/>
            <a:ext cx="1560513" cy="822325"/>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u="sng">
                <a:solidFill>
                  <a:srgbClr val="FFFFFF"/>
                </a:solidFill>
                <a:effectLst>
                  <a:outerShdw blurRad="38100" dist="38100" dir="2700000" algn="tl">
                    <a:srgbClr val="000000"/>
                  </a:outerShdw>
                </a:effectLst>
                <a:latin typeface="Tahoma" pitchFamily="34" charset="0"/>
              </a:rPr>
              <a:t>   300    </a:t>
            </a:r>
          </a:p>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F (MHz)</a:t>
            </a:r>
          </a:p>
        </p:txBody>
      </p:sp>
      <p:grpSp>
        <p:nvGrpSpPr>
          <p:cNvPr id="6151" name="Group 231"/>
          <p:cNvGrpSpPr>
            <a:grpSpLocks/>
          </p:cNvGrpSpPr>
          <p:nvPr/>
        </p:nvGrpSpPr>
        <p:grpSpPr bwMode="auto">
          <a:xfrm>
            <a:off x="1511300" y="1600200"/>
            <a:ext cx="5453063" cy="3094038"/>
            <a:chOff x="952" y="1008"/>
            <a:chExt cx="3435" cy="1949"/>
          </a:xfrm>
        </p:grpSpPr>
        <p:sp>
          <p:nvSpPr>
            <p:cNvPr id="6157" name="Freeform 4"/>
            <p:cNvSpPr>
              <a:spLocks/>
            </p:cNvSpPr>
            <p:nvPr/>
          </p:nvSpPr>
          <p:spPr bwMode="auto">
            <a:xfrm>
              <a:off x="2782" y="1560"/>
              <a:ext cx="133" cy="151"/>
            </a:xfrm>
            <a:custGeom>
              <a:avLst/>
              <a:gdLst>
                <a:gd name="T0" fmla="*/ 0 w 133"/>
                <a:gd name="T1" fmla="*/ 129 h 151"/>
                <a:gd name="T2" fmla="*/ 12 w 133"/>
                <a:gd name="T3" fmla="*/ 138 h 151"/>
                <a:gd name="T4" fmla="*/ 24 w 133"/>
                <a:gd name="T5" fmla="*/ 144 h 151"/>
                <a:gd name="T6" fmla="*/ 36 w 133"/>
                <a:gd name="T7" fmla="*/ 150 h 151"/>
                <a:gd name="T8" fmla="*/ 48 w 133"/>
                <a:gd name="T9" fmla="*/ 150 h 151"/>
                <a:gd name="T10" fmla="*/ 60 w 133"/>
                <a:gd name="T11" fmla="*/ 150 h 151"/>
                <a:gd name="T12" fmla="*/ 75 w 133"/>
                <a:gd name="T13" fmla="*/ 150 h 151"/>
                <a:gd name="T14" fmla="*/ 87 w 133"/>
                <a:gd name="T15" fmla="*/ 144 h 151"/>
                <a:gd name="T16" fmla="*/ 99 w 133"/>
                <a:gd name="T17" fmla="*/ 138 h 151"/>
                <a:gd name="T18" fmla="*/ 108 w 133"/>
                <a:gd name="T19" fmla="*/ 129 h 151"/>
                <a:gd name="T20" fmla="*/ 117 w 133"/>
                <a:gd name="T21" fmla="*/ 120 h 151"/>
                <a:gd name="T22" fmla="*/ 126 w 133"/>
                <a:gd name="T23" fmla="*/ 108 h 151"/>
                <a:gd name="T24" fmla="*/ 129 w 133"/>
                <a:gd name="T25" fmla="*/ 96 h 151"/>
                <a:gd name="T26" fmla="*/ 132 w 133"/>
                <a:gd name="T27" fmla="*/ 81 h 151"/>
                <a:gd name="T28" fmla="*/ 132 w 133"/>
                <a:gd name="T29" fmla="*/ 69 h 151"/>
                <a:gd name="T30" fmla="*/ 129 w 133"/>
                <a:gd name="T31" fmla="*/ 57 h 151"/>
                <a:gd name="T32" fmla="*/ 126 w 133"/>
                <a:gd name="T33" fmla="*/ 42 h 151"/>
                <a:gd name="T34" fmla="*/ 117 w 133"/>
                <a:gd name="T35" fmla="*/ 33 h 151"/>
                <a:gd name="T36" fmla="*/ 108 w 133"/>
                <a:gd name="T37" fmla="*/ 21 h 151"/>
                <a:gd name="T38" fmla="*/ 99 w 133"/>
                <a:gd name="T39" fmla="*/ 12 h 151"/>
                <a:gd name="T40" fmla="*/ 87 w 133"/>
                <a:gd name="T41" fmla="*/ 6 h 151"/>
                <a:gd name="T42" fmla="*/ 75 w 133"/>
                <a:gd name="T43" fmla="*/ 3 h 151"/>
                <a:gd name="T44" fmla="*/ 60 w 133"/>
                <a:gd name="T45" fmla="*/ 0 h 151"/>
                <a:gd name="T46" fmla="*/ 48 w 133"/>
                <a:gd name="T47" fmla="*/ 0 h 151"/>
                <a:gd name="T48" fmla="*/ 36 w 133"/>
                <a:gd name="T49" fmla="*/ 3 h 151"/>
                <a:gd name="T50" fmla="*/ 24 w 133"/>
                <a:gd name="T51" fmla="*/ 6 h 151"/>
                <a:gd name="T52" fmla="*/ 12 w 133"/>
                <a:gd name="T53" fmla="*/ 12 h 151"/>
                <a:gd name="T54" fmla="*/ 0 w 133"/>
                <a:gd name="T55" fmla="*/ 21 h 1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
                <a:gd name="T85" fmla="*/ 0 h 151"/>
                <a:gd name="T86" fmla="*/ 133 w 133"/>
                <a:gd name="T87" fmla="*/ 151 h 1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 h="151">
                  <a:moveTo>
                    <a:pt x="0" y="129"/>
                  </a:moveTo>
                  <a:lnTo>
                    <a:pt x="12" y="138"/>
                  </a:lnTo>
                  <a:lnTo>
                    <a:pt x="24" y="144"/>
                  </a:lnTo>
                  <a:lnTo>
                    <a:pt x="36" y="150"/>
                  </a:lnTo>
                  <a:lnTo>
                    <a:pt x="48" y="150"/>
                  </a:lnTo>
                  <a:lnTo>
                    <a:pt x="60" y="150"/>
                  </a:lnTo>
                  <a:lnTo>
                    <a:pt x="75" y="150"/>
                  </a:lnTo>
                  <a:lnTo>
                    <a:pt x="87" y="144"/>
                  </a:lnTo>
                  <a:lnTo>
                    <a:pt x="99" y="138"/>
                  </a:lnTo>
                  <a:lnTo>
                    <a:pt x="108" y="129"/>
                  </a:lnTo>
                  <a:lnTo>
                    <a:pt x="117" y="120"/>
                  </a:lnTo>
                  <a:lnTo>
                    <a:pt x="126" y="108"/>
                  </a:lnTo>
                  <a:lnTo>
                    <a:pt x="129" y="96"/>
                  </a:lnTo>
                  <a:lnTo>
                    <a:pt x="132" y="81"/>
                  </a:lnTo>
                  <a:lnTo>
                    <a:pt x="132" y="69"/>
                  </a:lnTo>
                  <a:lnTo>
                    <a:pt x="129" y="57"/>
                  </a:lnTo>
                  <a:lnTo>
                    <a:pt x="126" y="42"/>
                  </a:lnTo>
                  <a:lnTo>
                    <a:pt x="117" y="33"/>
                  </a:lnTo>
                  <a:lnTo>
                    <a:pt x="108" y="21"/>
                  </a:lnTo>
                  <a:lnTo>
                    <a:pt x="99" y="12"/>
                  </a:lnTo>
                  <a:lnTo>
                    <a:pt x="87" y="6"/>
                  </a:lnTo>
                  <a:lnTo>
                    <a:pt x="75" y="3"/>
                  </a:lnTo>
                  <a:lnTo>
                    <a:pt x="60" y="0"/>
                  </a:lnTo>
                  <a:lnTo>
                    <a:pt x="48" y="0"/>
                  </a:lnTo>
                  <a:lnTo>
                    <a:pt x="36" y="3"/>
                  </a:lnTo>
                  <a:lnTo>
                    <a:pt x="24" y="6"/>
                  </a:lnTo>
                  <a:lnTo>
                    <a:pt x="12" y="12"/>
                  </a:lnTo>
                  <a:lnTo>
                    <a:pt x="0" y="2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58" name="Freeform 5"/>
            <p:cNvSpPr>
              <a:spLocks/>
            </p:cNvSpPr>
            <p:nvPr/>
          </p:nvSpPr>
          <p:spPr bwMode="auto">
            <a:xfrm>
              <a:off x="2811" y="1606"/>
              <a:ext cx="58" cy="58"/>
            </a:xfrm>
            <a:custGeom>
              <a:avLst/>
              <a:gdLst>
                <a:gd name="T0" fmla="*/ 54 w 58"/>
                <a:gd name="T1" fmla="*/ 21 h 58"/>
                <a:gd name="T2" fmla="*/ 57 w 58"/>
                <a:gd name="T3" fmla="*/ 30 h 58"/>
                <a:gd name="T4" fmla="*/ 54 w 58"/>
                <a:gd name="T5" fmla="*/ 21 h 58"/>
                <a:gd name="T6" fmla="*/ 51 w 58"/>
                <a:gd name="T7" fmla="*/ 12 h 58"/>
                <a:gd name="T8" fmla="*/ 45 w 58"/>
                <a:gd name="T9" fmla="*/ 6 h 58"/>
                <a:gd name="T10" fmla="*/ 36 w 58"/>
                <a:gd name="T11" fmla="*/ 3 h 58"/>
                <a:gd name="T12" fmla="*/ 27 w 58"/>
                <a:gd name="T13" fmla="*/ 0 h 58"/>
                <a:gd name="T14" fmla="*/ 18 w 58"/>
                <a:gd name="T15" fmla="*/ 3 h 58"/>
                <a:gd name="T16" fmla="*/ 12 w 58"/>
                <a:gd name="T17" fmla="*/ 6 h 58"/>
                <a:gd name="T18" fmla="*/ 6 w 58"/>
                <a:gd name="T19" fmla="*/ 12 h 58"/>
                <a:gd name="T20" fmla="*/ 0 w 58"/>
                <a:gd name="T21" fmla="*/ 21 h 58"/>
                <a:gd name="T22" fmla="*/ 0 w 58"/>
                <a:gd name="T23" fmla="*/ 30 h 58"/>
                <a:gd name="T24" fmla="*/ 0 w 58"/>
                <a:gd name="T25" fmla="*/ 39 h 58"/>
                <a:gd name="T26" fmla="*/ 6 w 58"/>
                <a:gd name="T27" fmla="*/ 48 h 58"/>
                <a:gd name="T28" fmla="*/ 12 w 58"/>
                <a:gd name="T29" fmla="*/ 51 h 58"/>
                <a:gd name="T30" fmla="*/ 18 w 58"/>
                <a:gd name="T31" fmla="*/ 57 h 58"/>
                <a:gd name="T32" fmla="*/ 27 w 58"/>
                <a:gd name="T33" fmla="*/ 57 h 58"/>
                <a:gd name="T34" fmla="*/ 36 w 58"/>
                <a:gd name="T35" fmla="*/ 57 h 58"/>
                <a:gd name="T36" fmla="*/ 45 w 58"/>
                <a:gd name="T37" fmla="*/ 51 h 58"/>
                <a:gd name="T38" fmla="*/ 51 w 58"/>
                <a:gd name="T39" fmla="*/ 48 h 58"/>
                <a:gd name="T40" fmla="*/ 54 w 58"/>
                <a:gd name="T41" fmla="*/ 39 h 58"/>
                <a:gd name="T42" fmla="*/ 57 w 58"/>
                <a:gd name="T43" fmla="*/ 3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58"/>
                <a:gd name="T68" fmla="*/ 58 w 58"/>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58">
                  <a:moveTo>
                    <a:pt x="54" y="21"/>
                  </a:moveTo>
                  <a:lnTo>
                    <a:pt x="57" y="30"/>
                  </a:lnTo>
                  <a:lnTo>
                    <a:pt x="54" y="21"/>
                  </a:lnTo>
                  <a:lnTo>
                    <a:pt x="51" y="12"/>
                  </a:lnTo>
                  <a:lnTo>
                    <a:pt x="45" y="6"/>
                  </a:lnTo>
                  <a:lnTo>
                    <a:pt x="36" y="3"/>
                  </a:lnTo>
                  <a:lnTo>
                    <a:pt x="27" y="0"/>
                  </a:lnTo>
                  <a:lnTo>
                    <a:pt x="18" y="3"/>
                  </a:lnTo>
                  <a:lnTo>
                    <a:pt x="12" y="6"/>
                  </a:lnTo>
                  <a:lnTo>
                    <a:pt x="6" y="12"/>
                  </a:lnTo>
                  <a:lnTo>
                    <a:pt x="0" y="21"/>
                  </a:lnTo>
                  <a:lnTo>
                    <a:pt x="0" y="30"/>
                  </a:lnTo>
                  <a:lnTo>
                    <a:pt x="0" y="39"/>
                  </a:lnTo>
                  <a:lnTo>
                    <a:pt x="6" y="48"/>
                  </a:lnTo>
                  <a:lnTo>
                    <a:pt x="12" y="51"/>
                  </a:lnTo>
                  <a:lnTo>
                    <a:pt x="18" y="57"/>
                  </a:lnTo>
                  <a:lnTo>
                    <a:pt x="27" y="57"/>
                  </a:lnTo>
                  <a:lnTo>
                    <a:pt x="36" y="57"/>
                  </a:lnTo>
                  <a:lnTo>
                    <a:pt x="45" y="51"/>
                  </a:lnTo>
                  <a:lnTo>
                    <a:pt x="51" y="48"/>
                  </a:lnTo>
                  <a:lnTo>
                    <a:pt x="54" y="39"/>
                  </a:lnTo>
                  <a:lnTo>
                    <a:pt x="57" y="3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59" name="Line 6"/>
            <p:cNvSpPr>
              <a:spLocks noChangeShapeType="1"/>
            </p:cNvSpPr>
            <p:nvPr/>
          </p:nvSpPr>
          <p:spPr bwMode="auto">
            <a:xfrm>
              <a:off x="2782"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60" name="Freeform 7"/>
            <p:cNvSpPr>
              <a:spLocks/>
            </p:cNvSpPr>
            <p:nvPr/>
          </p:nvSpPr>
          <p:spPr bwMode="auto">
            <a:xfrm>
              <a:off x="2749" y="1701"/>
              <a:ext cx="49" cy="49"/>
            </a:xfrm>
            <a:custGeom>
              <a:avLst/>
              <a:gdLst>
                <a:gd name="T0" fmla="*/ 0 w 49"/>
                <a:gd name="T1" fmla="*/ 0 h 49"/>
                <a:gd name="T2" fmla="*/ 4 w 49"/>
                <a:gd name="T3" fmla="*/ 19 h 49"/>
                <a:gd name="T4" fmla="*/ 8 w 49"/>
                <a:gd name="T5" fmla="*/ 38 h 49"/>
                <a:gd name="T6" fmla="*/ 17 w 49"/>
                <a:gd name="T7" fmla="*/ 48 h 49"/>
                <a:gd name="T8" fmla="*/ 26 w 49"/>
                <a:gd name="T9" fmla="*/ 48 h 49"/>
                <a:gd name="T10" fmla="*/ 34 w 49"/>
                <a:gd name="T11" fmla="*/ 48 h 49"/>
                <a:gd name="T12" fmla="*/ 43 w 49"/>
                <a:gd name="T13" fmla="*/ 38 h 49"/>
                <a:gd name="T14" fmla="*/ 48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4" y="19"/>
                  </a:lnTo>
                  <a:lnTo>
                    <a:pt x="8" y="38"/>
                  </a:lnTo>
                  <a:lnTo>
                    <a:pt x="17" y="48"/>
                  </a:lnTo>
                  <a:lnTo>
                    <a:pt x="26" y="48"/>
                  </a:lnTo>
                  <a:lnTo>
                    <a:pt x="34" y="48"/>
                  </a:lnTo>
                  <a:lnTo>
                    <a:pt x="43" y="38"/>
                  </a:lnTo>
                  <a:lnTo>
                    <a:pt x="48"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61" name="Line 8"/>
            <p:cNvSpPr>
              <a:spLocks noChangeShapeType="1"/>
            </p:cNvSpPr>
            <p:nvPr/>
          </p:nvSpPr>
          <p:spPr bwMode="auto">
            <a:xfrm flipV="1">
              <a:off x="2749"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62" name="Freeform 9"/>
            <p:cNvSpPr>
              <a:spLocks/>
            </p:cNvSpPr>
            <p:nvPr/>
          </p:nvSpPr>
          <p:spPr bwMode="auto">
            <a:xfrm>
              <a:off x="2749" y="1554"/>
              <a:ext cx="49" cy="49"/>
            </a:xfrm>
            <a:custGeom>
              <a:avLst/>
              <a:gdLst>
                <a:gd name="T0" fmla="*/ 48 w 49"/>
                <a:gd name="T1" fmla="*/ 48 h 49"/>
                <a:gd name="T2" fmla="*/ 48 w 49"/>
                <a:gd name="T3" fmla="*/ 28 h 49"/>
                <a:gd name="T4" fmla="*/ 43 w 49"/>
                <a:gd name="T5" fmla="*/ 9 h 49"/>
                <a:gd name="T6" fmla="*/ 34 w 49"/>
                <a:gd name="T7" fmla="*/ 0 h 49"/>
                <a:gd name="T8" fmla="*/ 26 w 49"/>
                <a:gd name="T9" fmla="*/ 0 h 49"/>
                <a:gd name="T10" fmla="*/ 17 w 49"/>
                <a:gd name="T11" fmla="*/ 0 h 49"/>
                <a:gd name="T12" fmla="*/ 8 w 49"/>
                <a:gd name="T13" fmla="*/ 9 h 49"/>
                <a:gd name="T14" fmla="*/ 4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8"/>
                  </a:lnTo>
                  <a:lnTo>
                    <a:pt x="43" y="9"/>
                  </a:lnTo>
                  <a:lnTo>
                    <a:pt x="34" y="0"/>
                  </a:lnTo>
                  <a:lnTo>
                    <a:pt x="26" y="0"/>
                  </a:lnTo>
                  <a:lnTo>
                    <a:pt x="17" y="0"/>
                  </a:lnTo>
                  <a:lnTo>
                    <a:pt x="8" y="9"/>
                  </a:lnTo>
                  <a:lnTo>
                    <a:pt x="4"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63" name="Freeform 10"/>
            <p:cNvSpPr>
              <a:spLocks/>
            </p:cNvSpPr>
            <p:nvPr/>
          </p:nvSpPr>
          <p:spPr bwMode="auto">
            <a:xfrm>
              <a:off x="2719" y="1569"/>
              <a:ext cx="49" cy="49"/>
            </a:xfrm>
            <a:custGeom>
              <a:avLst/>
              <a:gdLst>
                <a:gd name="T0" fmla="*/ 0 w 49"/>
                <a:gd name="T1" fmla="*/ 0 h 49"/>
                <a:gd name="T2" fmla="*/ 0 w 49"/>
                <a:gd name="T3" fmla="*/ 16 h 49"/>
                <a:gd name="T4" fmla="*/ 4 w 49"/>
                <a:gd name="T5" fmla="*/ 32 h 49"/>
                <a:gd name="T6" fmla="*/ 14 w 49"/>
                <a:gd name="T7" fmla="*/ 40 h 49"/>
                <a:gd name="T8" fmla="*/ 24 w 49"/>
                <a:gd name="T9" fmla="*/ 48 h 49"/>
                <a:gd name="T10" fmla="*/ 33 w 49"/>
                <a:gd name="T11" fmla="*/ 40 h 49"/>
                <a:gd name="T12" fmla="*/ 43 w 49"/>
                <a:gd name="T13" fmla="*/ 32 h 49"/>
                <a:gd name="T14" fmla="*/ 48 w 49"/>
                <a:gd name="T15" fmla="*/ 16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6"/>
                  </a:lnTo>
                  <a:lnTo>
                    <a:pt x="4" y="32"/>
                  </a:lnTo>
                  <a:lnTo>
                    <a:pt x="14" y="40"/>
                  </a:lnTo>
                  <a:lnTo>
                    <a:pt x="24" y="48"/>
                  </a:lnTo>
                  <a:lnTo>
                    <a:pt x="33" y="40"/>
                  </a:lnTo>
                  <a:lnTo>
                    <a:pt x="43" y="32"/>
                  </a:lnTo>
                  <a:lnTo>
                    <a:pt x="48"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64" name="Freeform 11"/>
            <p:cNvSpPr>
              <a:spLocks/>
            </p:cNvSpPr>
            <p:nvPr/>
          </p:nvSpPr>
          <p:spPr bwMode="auto">
            <a:xfrm>
              <a:off x="2719" y="1683"/>
              <a:ext cx="49" cy="49"/>
            </a:xfrm>
            <a:custGeom>
              <a:avLst/>
              <a:gdLst>
                <a:gd name="T0" fmla="*/ 48 w 49"/>
                <a:gd name="T1" fmla="*/ 24 h 49"/>
                <a:gd name="T2" fmla="*/ 48 w 49"/>
                <a:gd name="T3" fmla="*/ 48 h 49"/>
                <a:gd name="T4" fmla="*/ 48 w 49"/>
                <a:gd name="T5" fmla="*/ 24 h 49"/>
                <a:gd name="T6" fmla="*/ 43 w 49"/>
                <a:gd name="T7" fmla="*/ 16 h 49"/>
                <a:gd name="T8" fmla="*/ 33 w 49"/>
                <a:gd name="T9" fmla="*/ 8 h 49"/>
                <a:gd name="T10" fmla="*/ 24 w 49"/>
                <a:gd name="T11" fmla="*/ 0 h 49"/>
                <a:gd name="T12" fmla="*/ 14 w 49"/>
                <a:gd name="T13" fmla="*/ 8 h 49"/>
                <a:gd name="T14" fmla="*/ 4 w 49"/>
                <a:gd name="T15" fmla="*/ 16 h 49"/>
                <a:gd name="T16" fmla="*/ 0 w 49"/>
                <a:gd name="T17" fmla="*/ 24 h 49"/>
                <a:gd name="T18" fmla="*/ 0 w 49"/>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8" y="24"/>
                  </a:moveTo>
                  <a:lnTo>
                    <a:pt x="48" y="48"/>
                  </a:lnTo>
                  <a:lnTo>
                    <a:pt x="48" y="24"/>
                  </a:lnTo>
                  <a:lnTo>
                    <a:pt x="43" y="16"/>
                  </a:lnTo>
                  <a:lnTo>
                    <a:pt x="33" y="8"/>
                  </a:lnTo>
                  <a:lnTo>
                    <a:pt x="24" y="0"/>
                  </a:lnTo>
                  <a:lnTo>
                    <a:pt x="14" y="8"/>
                  </a:lnTo>
                  <a:lnTo>
                    <a:pt x="4" y="16"/>
                  </a:lnTo>
                  <a:lnTo>
                    <a:pt x="0"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65" name="Freeform 12"/>
            <p:cNvSpPr>
              <a:spLocks/>
            </p:cNvSpPr>
            <p:nvPr/>
          </p:nvSpPr>
          <p:spPr bwMode="auto">
            <a:xfrm>
              <a:off x="2653" y="1683"/>
              <a:ext cx="49" cy="49"/>
            </a:xfrm>
            <a:custGeom>
              <a:avLst/>
              <a:gdLst>
                <a:gd name="T0" fmla="*/ 48 w 49"/>
                <a:gd name="T1" fmla="*/ 48 h 49"/>
                <a:gd name="T2" fmla="*/ 43 w 49"/>
                <a:gd name="T3" fmla="*/ 24 h 49"/>
                <a:gd name="T4" fmla="*/ 39 w 49"/>
                <a:gd name="T5" fmla="*/ 16 h 49"/>
                <a:gd name="T6" fmla="*/ 30 w 49"/>
                <a:gd name="T7" fmla="*/ 8 h 49"/>
                <a:gd name="T8" fmla="*/ 21 w 49"/>
                <a:gd name="T9" fmla="*/ 0 h 49"/>
                <a:gd name="T10" fmla="*/ 13 w 49"/>
                <a:gd name="T11" fmla="*/ 8 h 49"/>
                <a:gd name="T12" fmla="*/ 8 w 49"/>
                <a:gd name="T13" fmla="*/ 16 h 49"/>
                <a:gd name="T14" fmla="*/ 0 w 49"/>
                <a:gd name="T15" fmla="*/ 24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3" y="24"/>
                  </a:lnTo>
                  <a:lnTo>
                    <a:pt x="39" y="16"/>
                  </a:lnTo>
                  <a:lnTo>
                    <a:pt x="30" y="8"/>
                  </a:lnTo>
                  <a:lnTo>
                    <a:pt x="21" y="0"/>
                  </a:lnTo>
                  <a:lnTo>
                    <a:pt x="13" y="8"/>
                  </a:lnTo>
                  <a:lnTo>
                    <a:pt x="8" y="16"/>
                  </a:lnTo>
                  <a:lnTo>
                    <a:pt x="0"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66" name="Freeform 13"/>
            <p:cNvSpPr>
              <a:spLocks/>
            </p:cNvSpPr>
            <p:nvPr/>
          </p:nvSpPr>
          <p:spPr bwMode="auto">
            <a:xfrm>
              <a:off x="2653" y="1569"/>
              <a:ext cx="49" cy="49"/>
            </a:xfrm>
            <a:custGeom>
              <a:avLst/>
              <a:gdLst>
                <a:gd name="T0" fmla="*/ 0 w 49"/>
                <a:gd name="T1" fmla="*/ 16 h 49"/>
                <a:gd name="T2" fmla="*/ 0 w 49"/>
                <a:gd name="T3" fmla="*/ 0 h 49"/>
                <a:gd name="T4" fmla="*/ 0 w 49"/>
                <a:gd name="T5" fmla="*/ 16 h 49"/>
                <a:gd name="T6" fmla="*/ 8 w 49"/>
                <a:gd name="T7" fmla="*/ 32 h 49"/>
                <a:gd name="T8" fmla="*/ 13 w 49"/>
                <a:gd name="T9" fmla="*/ 40 h 49"/>
                <a:gd name="T10" fmla="*/ 21 w 49"/>
                <a:gd name="T11" fmla="*/ 48 h 49"/>
                <a:gd name="T12" fmla="*/ 30 w 49"/>
                <a:gd name="T13" fmla="*/ 40 h 49"/>
                <a:gd name="T14" fmla="*/ 39 w 49"/>
                <a:gd name="T15" fmla="*/ 32 h 49"/>
                <a:gd name="T16" fmla="*/ 43 w 49"/>
                <a:gd name="T17" fmla="*/ 16 h 49"/>
                <a:gd name="T18" fmla="*/ 48 w 4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0" y="16"/>
                  </a:moveTo>
                  <a:lnTo>
                    <a:pt x="0" y="0"/>
                  </a:lnTo>
                  <a:lnTo>
                    <a:pt x="0" y="16"/>
                  </a:lnTo>
                  <a:lnTo>
                    <a:pt x="8" y="32"/>
                  </a:lnTo>
                  <a:lnTo>
                    <a:pt x="13" y="40"/>
                  </a:lnTo>
                  <a:lnTo>
                    <a:pt x="21" y="48"/>
                  </a:lnTo>
                  <a:lnTo>
                    <a:pt x="30" y="40"/>
                  </a:lnTo>
                  <a:lnTo>
                    <a:pt x="39" y="32"/>
                  </a:lnTo>
                  <a:lnTo>
                    <a:pt x="43"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67" name="Line 14"/>
            <p:cNvSpPr>
              <a:spLocks noChangeShapeType="1"/>
            </p:cNvSpPr>
            <p:nvPr/>
          </p:nvSpPr>
          <p:spPr bwMode="auto">
            <a:xfrm>
              <a:off x="2719"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68" name="Freeform 15"/>
            <p:cNvSpPr>
              <a:spLocks/>
            </p:cNvSpPr>
            <p:nvPr/>
          </p:nvSpPr>
          <p:spPr bwMode="auto">
            <a:xfrm>
              <a:off x="2686" y="1701"/>
              <a:ext cx="49" cy="49"/>
            </a:xfrm>
            <a:custGeom>
              <a:avLst/>
              <a:gdLst>
                <a:gd name="T0" fmla="*/ 0 w 49"/>
                <a:gd name="T1" fmla="*/ 0 h 49"/>
                <a:gd name="T2" fmla="*/ 0 w 49"/>
                <a:gd name="T3" fmla="*/ 19 h 49"/>
                <a:gd name="T4" fmla="*/ 4 w 49"/>
                <a:gd name="T5" fmla="*/ 38 h 49"/>
                <a:gd name="T6" fmla="*/ 13 w 49"/>
                <a:gd name="T7" fmla="*/ 48 h 49"/>
                <a:gd name="T8" fmla="*/ 21 w 49"/>
                <a:gd name="T9" fmla="*/ 48 h 49"/>
                <a:gd name="T10" fmla="*/ 30 w 49"/>
                <a:gd name="T11" fmla="*/ 48 h 49"/>
                <a:gd name="T12" fmla="*/ 39 w 49"/>
                <a:gd name="T13" fmla="*/ 38 h 49"/>
                <a:gd name="T14" fmla="*/ 43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4" y="38"/>
                  </a:lnTo>
                  <a:lnTo>
                    <a:pt x="13" y="48"/>
                  </a:lnTo>
                  <a:lnTo>
                    <a:pt x="21" y="48"/>
                  </a:lnTo>
                  <a:lnTo>
                    <a:pt x="30" y="48"/>
                  </a:lnTo>
                  <a:lnTo>
                    <a:pt x="39" y="38"/>
                  </a:lnTo>
                  <a:lnTo>
                    <a:pt x="43"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69" name="Line 16"/>
            <p:cNvSpPr>
              <a:spLocks noChangeShapeType="1"/>
            </p:cNvSpPr>
            <p:nvPr/>
          </p:nvSpPr>
          <p:spPr bwMode="auto">
            <a:xfrm flipV="1">
              <a:off x="2686"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70" name="Freeform 17"/>
            <p:cNvSpPr>
              <a:spLocks/>
            </p:cNvSpPr>
            <p:nvPr/>
          </p:nvSpPr>
          <p:spPr bwMode="auto">
            <a:xfrm>
              <a:off x="2686" y="1554"/>
              <a:ext cx="49" cy="49"/>
            </a:xfrm>
            <a:custGeom>
              <a:avLst/>
              <a:gdLst>
                <a:gd name="T0" fmla="*/ 48 w 49"/>
                <a:gd name="T1" fmla="*/ 48 h 49"/>
                <a:gd name="T2" fmla="*/ 43 w 49"/>
                <a:gd name="T3" fmla="*/ 28 h 49"/>
                <a:gd name="T4" fmla="*/ 39 w 49"/>
                <a:gd name="T5" fmla="*/ 9 h 49"/>
                <a:gd name="T6" fmla="*/ 30 w 49"/>
                <a:gd name="T7" fmla="*/ 0 h 49"/>
                <a:gd name="T8" fmla="*/ 21 w 49"/>
                <a:gd name="T9" fmla="*/ 0 h 49"/>
                <a:gd name="T10" fmla="*/ 13 w 49"/>
                <a:gd name="T11" fmla="*/ 0 h 49"/>
                <a:gd name="T12" fmla="*/ 4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3" y="28"/>
                  </a:lnTo>
                  <a:lnTo>
                    <a:pt x="39" y="9"/>
                  </a:lnTo>
                  <a:lnTo>
                    <a:pt x="30" y="0"/>
                  </a:lnTo>
                  <a:lnTo>
                    <a:pt x="21" y="0"/>
                  </a:lnTo>
                  <a:lnTo>
                    <a:pt x="13" y="0"/>
                  </a:lnTo>
                  <a:lnTo>
                    <a:pt x="4"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71" name="Freeform 18"/>
            <p:cNvSpPr>
              <a:spLocks/>
            </p:cNvSpPr>
            <p:nvPr/>
          </p:nvSpPr>
          <p:spPr bwMode="auto">
            <a:xfrm>
              <a:off x="2587" y="1683"/>
              <a:ext cx="49" cy="49"/>
            </a:xfrm>
            <a:custGeom>
              <a:avLst/>
              <a:gdLst>
                <a:gd name="T0" fmla="*/ 48 w 49"/>
                <a:gd name="T1" fmla="*/ 24 h 49"/>
                <a:gd name="T2" fmla="*/ 48 w 49"/>
                <a:gd name="T3" fmla="*/ 48 h 49"/>
                <a:gd name="T4" fmla="*/ 48 w 49"/>
                <a:gd name="T5" fmla="*/ 24 h 49"/>
                <a:gd name="T6" fmla="*/ 39 w 49"/>
                <a:gd name="T7" fmla="*/ 16 h 49"/>
                <a:gd name="T8" fmla="*/ 34 w 49"/>
                <a:gd name="T9" fmla="*/ 8 h 49"/>
                <a:gd name="T10" fmla="*/ 21 w 49"/>
                <a:gd name="T11" fmla="*/ 0 h 49"/>
                <a:gd name="T12" fmla="*/ 13 w 49"/>
                <a:gd name="T13" fmla="*/ 8 h 49"/>
                <a:gd name="T14" fmla="*/ 8 w 49"/>
                <a:gd name="T15" fmla="*/ 16 h 49"/>
                <a:gd name="T16" fmla="*/ 4 w 49"/>
                <a:gd name="T17" fmla="*/ 24 h 49"/>
                <a:gd name="T18" fmla="*/ 0 w 49"/>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8" y="24"/>
                  </a:moveTo>
                  <a:lnTo>
                    <a:pt x="48" y="48"/>
                  </a:lnTo>
                  <a:lnTo>
                    <a:pt x="48" y="24"/>
                  </a:lnTo>
                  <a:lnTo>
                    <a:pt x="39" y="16"/>
                  </a:lnTo>
                  <a:lnTo>
                    <a:pt x="34" y="8"/>
                  </a:lnTo>
                  <a:lnTo>
                    <a:pt x="21" y="0"/>
                  </a:lnTo>
                  <a:lnTo>
                    <a:pt x="13" y="8"/>
                  </a:lnTo>
                  <a:lnTo>
                    <a:pt x="8" y="16"/>
                  </a:lnTo>
                  <a:lnTo>
                    <a:pt x="4"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72" name="Freeform 19"/>
            <p:cNvSpPr>
              <a:spLocks/>
            </p:cNvSpPr>
            <p:nvPr/>
          </p:nvSpPr>
          <p:spPr bwMode="auto">
            <a:xfrm>
              <a:off x="2587" y="1569"/>
              <a:ext cx="49" cy="49"/>
            </a:xfrm>
            <a:custGeom>
              <a:avLst/>
              <a:gdLst>
                <a:gd name="T0" fmla="*/ 4 w 49"/>
                <a:gd name="T1" fmla="*/ 16 h 49"/>
                <a:gd name="T2" fmla="*/ 0 w 49"/>
                <a:gd name="T3" fmla="*/ 0 h 49"/>
                <a:gd name="T4" fmla="*/ 4 w 49"/>
                <a:gd name="T5" fmla="*/ 16 h 49"/>
                <a:gd name="T6" fmla="*/ 8 w 49"/>
                <a:gd name="T7" fmla="*/ 32 h 49"/>
                <a:gd name="T8" fmla="*/ 13 w 49"/>
                <a:gd name="T9" fmla="*/ 40 h 49"/>
                <a:gd name="T10" fmla="*/ 21 w 49"/>
                <a:gd name="T11" fmla="*/ 48 h 49"/>
                <a:gd name="T12" fmla="*/ 34 w 49"/>
                <a:gd name="T13" fmla="*/ 40 h 49"/>
                <a:gd name="T14" fmla="*/ 39 w 49"/>
                <a:gd name="T15" fmla="*/ 32 h 49"/>
                <a:gd name="T16" fmla="*/ 48 w 49"/>
                <a:gd name="T17" fmla="*/ 16 h 49"/>
                <a:gd name="T18" fmla="*/ 48 w 4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 y="16"/>
                  </a:moveTo>
                  <a:lnTo>
                    <a:pt x="0" y="0"/>
                  </a:lnTo>
                  <a:lnTo>
                    <a:pt x="4" y="16"/>
                  </a:lnTo>
                  <a:lnTo>
                    <a:pt x="8" y="32"/>
                  </a:lnTo>
                  <a:lnTo>
                    <a:pt x="13" y="40"/>
                  </a:lnTo>
                  <a:lnTo>
                    <a:pt x="21" y="48"/>
                  </a:lnTo>
                  <a:lnTo>
                    <a:pt x="34" y="40"/>
                  </a:lnTo>
                  <a:lnTo>
                    <a:pt x="39" y="32"/>
                  </a:lnTo>
                  <a:lnTo>
                    <a:pt x="48"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73" name="Line 20"/>
            <p:cNvSpPr>
              <a:spLocks noChangeShapeType="1"/>
            </p:cNvSpPr>
            <p:nvPr/>
          </p:nvSpPr>
          <p:spPr bwMode="auto">
            <a:xfrm>
              <a:off x="2653"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74" name="Freeform 21"/>
            <p:cNvSpPr>
              <a:spLocks/>
            </p:cNvSpPr>
            <p:nvPr/>
          </p:nvSpPr>
          <p:spPr bwMode="auto">
            <a:xfrm>
              <a:off x="2620" y="1701"/>
              <a:ext cx="49" cy="49"/>
            </a:xfrm>
            <a:custGeom>
              <a:avLst/>
              <a:gdLst>
                <a:gd name="T0" fmla="*/ 0 w 49"/>
                <a:gd name="T1" fmla="*/ 0 h 49"/>
                <a:gd name="T2" fmla="*/ 0 w 49"/>
                <a:gd name="T3" fmla="*/ 19 h 49"/>
                <a:gd name="T4" fmla="*/ 8 w 49"/>
                <a:gd name="T5" fmla="*/ 38 h 49"/>
                <a:gd name="T6" fmla="*/ 13 w 49"/>
                <a:gd name="T7" fmla="*/ 48 h 49"/>
                <a:gd name="T8" fmla="*/ 26 w 49"/>
                <a:gd name="T9" fmla="*/ 48 h 49"/>
                <a:gd name="T10" fmla="*/ 34 w 49"/>
                <a:gd name="T11" fmla="*/ 48 h 49"/>
                <a:gd name="T12" fmla="*/ 43 w 49"/>
                <a:gd name="T13" fmla="*/ 38 h 49"/>
                <a:gd name="T14" fmla="*/ 43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8" y="38"/>
                  </a:lnTo>
                  <a:lnTo>
                    <a:pt x="13" y="48"/>
                  </a:lnTo>
                  <a:lnTo>
                    <a:pt x="26" y="48"/>
                  </a:lnTo>
                  <a:lnTo>
                    <a:pt x="34" y="48"/>
                  </a:lnTo>
                  <a:lnTo>
                    <a:pt x="43" y="38"/>
                  </a:lnTo>
                  <a:lnTo>
                    <a:pt x="43"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75" name="Line 22"/>
            <p:cNvSpPr>
              <a:spLocks noChangeShapeType="1"/>
            </p:cNvSpPr>
            <p:nvPr/>
          </p:nvSpPr>
          <p:spPr bwMode="auto">
            <a:xfrm flipV="1">
              <a:off x="2620"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76" name="Freeform 23"/>
            <p:cNvSpPr>
              <a:spLocks/>
            </p:cNvSpPr>
            <p:nvPr/>
          </p:nvSpPr>
          <p:spPr bwMode="auto">
            <a:xfrm>
              <a:off x="2620" y="1554"/>
              <a:ext cx="49" cy="49"/>
            </a:xfrm>
            <a:custGeom>
              <a:avLst/>
              <a:gdLst>
                <a:gd name="T0" fmla="*/ 48 w 49"/>
                <a:gd name="T1" fmla="*/ 48 h 49"/>
                <a:gd name="T2" fmla="*/ 43 w 49"/>
                <a:gd name="T3" fmla="*/ 28 h 49"/>
                <a:gd name="T4" fmla="*/ 43 w 49"/>
                <a:gd name="T5" fmla="*/ 9 h 49"/>
                <a:gd name="T6" fmla="*/ 34 w 49"/>
                <a:gd name="T7" fmla="*/ 0 h 49"/>
                <a:gd name="T8" fmla="*/ 26 w 49"/>
                <a:gd name="T9" fmla="*/ 0 h 49"/>
                <a:gd name="T10" fmla="*/ 13 w 49"/>
                <a:gd name="T11" fmla="*/ 0 h 49"/>
                <a:gd name="T12" fmla="*/ 8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3" y="28"/>
                  </a:lnTo>
                  <a:lnTo>
                    <a:pt x="43" y="9"/>
                  </a:lnTo>
                  <a:lnTo>
                    <a:pt x="34" y="0"/>
                  </a:lnTo>
                  <a:lnTo>
                    <a:pt x="26" y="0"/>
                  </a:lnTo>
                  <a:lnTo>
                    <a:pt x="13" y="0"/>
                  </a:lnTo>
                  <a:lnTo>
                    <a:pt x="8"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77" name="Line 24"/>
            <p:cNvSpPr>
              <a:spLocks noChangeShapeType="1"/>
            </p:cNvSpPr>
            <p:nvPr/>
          </p:nvSpPr>
          <p:spPr bwMode="auto">
            <a:xfrm>
              <a:off x="2587"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78" name="Freeform 25"/>
            <p:cNvSpPr>
              <a:spLocks/>
            </p:cNvSpPr>
            <p:nvPr/>
          </p:nvSpPr>
          <p:spPr bwMode="auto">
            <a:xfrm>
              <a:off x="2554" y="1701"/>
              <a:ext cx="49" cy="49"/>
            </a:xfrm>
            <a:custGeom>
              <a:avLst/>
              <a:gdLst>
                <a:gd name="T0" fmla="*/ 0 w 49"/>
                <a:gd name="T1" fmla="*/ 0 h 49"/>
                <a:gd name="T2" fmla="*/ 4 w 49"/>
                <a:gd name="T3" fmla="*/ 19 h 49"/>
                <a:gd name="T4" fmla="*/ 8 w 49"/>
                <a:gd name="T5" fmla="*/ 38 h 49"/>
                <a:gd name="T6" fmla="*/ 17 w 49"/>
                <a:gd name="T7" fmla="*/ 48 h 49"/>
                <a:gd name="T8" fmla="*/ 26 w 49"/>
                <a:gd name="T9" fmla="*/ 48 h 49"/>
                <a:gd name="T10" fmla="*/ 34 w 49"/>
                <a:gd name="T11" fmla="*/ 48 h 49"/>
                <a:gd name="T12" fmla="*/ 43 w 49"/>
                <a:gd name="T13" fmla="*/ 38 h 49"/>
                <a:gd name="T14" fmla="*/ 48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4" y="19"/>
                  </a:lnTo>
                  <a:lnTo>
                    <a:pt x="8" y="38"/>
                  </a:lnTo>
                  <a:lnTo>
                    <a:pt x="17" y="48"/>
                  </a:lnTo>
                  <a:lnTo>
                    <a:pt x="26" y="48"/>
                  </a:lnTo>
                  <a:lnTo>
                    <a:pt x="34" y="48"/>
                  </a:lnTo>
                  <a:lnTo>
                    <a:pt x="43" y="38"/>
                  </a:lnTo>
                  <a:lnTo>
                    <a:pt x="48"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79" name="Line 26"/>
            <p:cNvSpPr>
              <a:spLocks noChangeShapeType="1"/>
            </p:cNvSpPr>
            <p:nvPr/>
          </p:nvSpPr>
          <p:spPr bwMode="auto">
            <a:xfrm flipV="1">
              <a:off x="2554"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80" name="Freeform 27"/>
            <p:cNvSpPr>
              <a:spLocks/>
            </p:cNvSpPr>
            <p:nvPr/>
          </p:nvSpPr>
          <p:spPr bwMode="auto">
            <a:xfrm>
              <a:off x="2554" y="1554"/>
              <a:ext cx="49" cy="49"/>
            </a:xfrm>
            <a:custGeom>
              <a:avLst/>
              <a:gdLst>
                <a:gd name="T0" fmla="*/ 48 w 49"/>
                <a:gd name="T1" fmla="*/ 48 h 49"/>
                <a:gd name="T2" fmla="*/ 48 w 49"/>
                <a:gd name="T3" fmla="*/ 28 h 49"/>
                <a:gd name="T4" fmla="*/ 43 w 49"/>
                <a:gd name="T5" fmla="*/ 9 h 49"/>
                <a:gd name="T6" fmla="*/ 34 w 49"/>
                <a:gd name="T7" fmla="*/ 0 h 49"/>
                <a:gd name="T8" fmla="*/ 26 w 49"/>
                <a:gd name="T9" fmla="*/ 0 h 49"/>
                <a:gd name="T10" fmla="*/ 17 w 49"/>
                <a:gd name="T11" fmla="*/ 0 h 49"/>
                <a:gd name="T12" fmla="*/ 8 w 49"/>
                <a:gd name="T13" fmla="*/ 9 h 49"/>
                <a:gd name="T14" fmla="*/ 4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8"/>
                  </a:lnTo>
                  <a:lnTo>
                    <a:pt x="43" y="9"/>
                  </a:lnTo>
                  <a:lnTo>
                    <a:pt x="34" y="0"/>
                  </a:lnTo>
                  <a:lnTo>
                    <a:pt x="26" y="0"/>
                  </a:lnTo>
                  <a:lnTo>
                    <a:pt x="17" y="0"/>
                  </a:lnTo>
                  <a:lnTo>
                    <a:pt x="8" y="9"/>
                  </a:lnTo>
                  <a:lnTo>
                    <a:pt x="4"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81" name="Freeform 28"/>
            <p:cNvSpPr>
              <a:spLocks/>
            </p:cNvSpPr>
            <p:nvPr/>
          </p:nvSpPr>
          <p:spPr bwMode="auto">
            <a:xfrm>
              <a:off x="2474" y="1606"/>
              <a:ext cx="58" cy="58"/>
            </a:xfrm>
            <a:custGeom>
              <a:avLst/>
              <a:gdLst>
                <a:gd name="T0" fmla="*/ 54 w 58"/>
                <a:gd name="T1" fmla="*/ 21 h 58"/>
                <a:gd name="T2" fmla="*/ 57 w 58"/>
                <a:gd name="T3" fmla="*/ 30 h 58"/>
                <a:gd name="T4" fmla="*/ 54 w 58"/>
                <a:gd name="T5" fmla="*/ 21 h 58"/>
                <a:gd name="T6" fmla="*/ 51 w 58"/>
                <a:gd name="T7" fmla="*/ 12 h 58"/>
                <a:gd name="T8" fmla="*/ 45 w 58"/>
                <a:gd name="T9" fmla="*/ 6 h 58"/>
                <a:gd name="T10" fmla="*/ 36 w 58"/>
                <a:gd name="T11" fmla="*/ 3 h 58"/>
                <a:gd name="T12" fmla="*/ 27 w 58"/>
                <a:gd name="T13" fmla="*/ 0 h 58"/>
                <a:gd name="T14" fmla="*/ 18 w 58"/>
                <a:gd name="T15" fmla="*/ 3 h 58"/>
                <a:gd name="T16" fmla="*/ 12 w 58"/>
                <a:gd name="T17" fmla="*/ 6 h 58"/>
                <a:gd name="T18" fmla="*/ 6 w 58"/>
                <a:gd name="T19" fmla="*/ 12 h 58"/>
                <a:gd name="T20" fmla="*/ 0 w 58"/>
                <a:gd name="T21" fmla="*/ 21 h 58"/>
                <a:gd name="T22" fmla="*/ 0 w 58"/>
                <a:gd name="T23" fmla="*/ 30 h 58"/>
                <a:gd name="T24" fmla="*/ 0 w 58"/>
                <a:gd name="T25" fmla="*/ 39 h 58"/>
                <a:gd name="T26" fmla="*/ 6 w 58"/>
                <a:gd name="T27" fmla="*/ 48 h 58"/>
                <a:gd name="T28" fmla="*/ 12 w 58"/>
                <a:gd name="T29" fmla="*/ 51 h 58"/>
                <a:gd name="T30" fmla="*/ 18 w 58"/>
                <a:gd name="T31" fmla="*/ 57 h 58"/>
                <a:gd name="T32" fmla="*/ 27 w 58"/>
                <a:gd name="T33" fmla="*/ 57 h 58"/>
                <a:gd name="T34" fmla="*/ 36 w 58"/>
                <a:gd name="T35" fmla="*/ 57 h 58"/>
                <a:gd name="T36" fmla="*/ 45 w 58"/>
                <a:gd name="T37" fmla="*/ 51 h 58"/>
                <a:gd name="T38" fmla="*/ 51 w 58"/>
                <a:gd name="T39" fmla="*/ 48 h 58"/>
                <a:gd name="T40" fmla="*/ 54 w 58"/>
                <a:gd name="T41" fmla="*/ 39 h 58"/>
                <a:gd name="T42" fmla="*/ 57 w 58"/>
                <a:gd name="T43" fmla="*/ 3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58"/>
                <a:gd name="T68" fmla="*/ 58 w 58"/>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58">
                  <a:moveTo>
                    <a:pt x="54" y="21"/>
                  </a:moveTo>
                  <a:lnTo>
                    <a:pt x="57" y="30"/>
                  </a:lnTo>
                  <a:lnTo>
                    <a:pt x="54" y="21"/>
                  </a:lnTo>
                  <a:lnTo>
                    <a:pt x="51" y="12"/>
                  </a:lnTo>
                  <a:lnTo>
                    <a:pt x="45" y="6"/>
                  </a:lnTo>
                  <a:lnTo>
                    <a:pt x="36" y="3"/>
                  </a:lnTo>
                  <a:lnTo>
                    <a:pt x="27" y="0"/>
                  </a:lnTo>
                  <a:lnTo>
                    <a:pt x="18" y="3"/>
                  </a:lnTo>
                  <a:lnTo>
                    <a:pt x="12" y="6"/>
                  </a:lnTo>
                  <a:lnTo>
                    <a:pt x="6" y="12"/>
                  </a:lnTo>
                  <a:lnTo>
                    <a:pt x="0" y="21"/>
                  </a:lnTo>
                  <a:lnTo>
                    <a:pt x="0" y="30"/>
                  </a:lnTo>
                  <a:lnTo>
                    <a:pt x="0" y="39"/>
                  </a:lnTo>
                  <a:lnTo>
                    <a:pt x="6" y="48"/>
                  </a:lnTo>
                  <a:lnTo>
                    <a:pt x="12" y="51"/>
                  </a:lnTo>
                  <a:lnTo>
                    <a:pt x="18" y="57"/>
                  </a:lnTo>
                  <a:lnTo>
                    <a:pt x="27" y="57"/>
                  </a:lnTo>
                  <a:lnTo>
                    <a:pt x="36" y="57"/>
                  </a:lnTo>
                  <a:lnTo>
                    <a:pt x="45" y="51"/>
                  </a:lnTo>
                  <a:lnTo>
                    <a:pt x="51" y="48"/>
                  </a:lnTo>
                  <a:lnTo>
                    <a:pt x="54" y="39"/>
                  </a:lnTo>
                  <a:lnTo>
                    <a:pt x="57" y="3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82" name="Line 29"/>
            <p:cNvSpPr>
              <a:spLocks noChangeShapeType="1"/>
            </p:cNvSpPr>
            <p:nvPr/>
          </p:nvSpPr>
          <p:spPr bwMode="auto">
            <a:xfrm>
              <a:off x="2546" y="1573"/>
              <a:ext cx="9" cy="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83" name="Freeform 30"/>
            <p:cNvSpPr>
              <a:spLocks/>
            </p:cNvSpPr>
            <p:nvPr/>
          </p:nvSpPr>
          <p:spPr bwMode="auto">
            <a:xfrm>
              <a:off x="2426" y="1560"/>
              <a:ext cx="130" cy="151"/>
            </a:xfrm>
            <a:custGeom>
              <a:avLst/>
              <a:gdLst>
                <a:gd name="T0" fmla="*/ 120 w 130"/>
                <a:gd name="T1" fmla="*/ 12 h 151"/>
                <a:gd name="T2" fmla="*/ 108 w 130"/>
                <a:gd name="T3" fmla="*/ 6 h 151"/>
                <a:gd name="T4" fmla="*/ 96 w 130"/>
                <a:gd name="T5" fmla="*/ 3 h 151"/>
                <a:gd name="T6" fmla="*/ 84 w 130"/>
                <a:gd name="T7" fmla="*/ 0 h 151"/>
                <a:gd name="T8" fmla="*/ 69 w 130"/>
                <a:gd name="T9" fmla="*/ 0 h 151"/>
                <a:gd name="T10" fmla="*/ 57 w 130"/>
                <a:gd name="T11" fmla="*/ 3 h 151"/>
                <a:gd name="T12" fmla="*/ 42 w 130"/>
                <a:gd name="T13" fmla="*/ 6 h 151"/>
                <a:gd name="T14" fmla="*/ 33 w 130"/>
                <a:gd name="T15" fmla="*/ 12 h 151"/>
                <a:gd name="T16" fmla="*/ 21 w 130"/>
                <a:gd name="T17" fmla="*/ 21 h 151"/>
                <a:gd name="T18" fmla="*/ 12 w 130"/>
                <a:gd name="T19" fmla="*/ 33 h 151"/>
                <a:gd name="T20" fmla="*/ 6 w 130"/>
                <a:gd name="T21" fmla="*/ 42 h 151"/>
                <a:gd name="T22" fmla="*/ 3 w 130"/>
                <a:gd name="T23" fmla="*/ 57 h 151"/>
                <a:gd name="T24" fmla="*/ 0 w 130"/>
                <a:gd name="T25" fmla="*/ 69 h 151"/>
                <a:gd name="T26" fmla="*/ 0 w 130"/>
                <a:gd name="T27" fmla="*/ 81 h 151"/>
                <a:gd name="T28" fmla="*/ 3 w 130"/>
                <a:gd name="T29" fmla="*/ 96 h 151"/>
                <a:gd name="T30" fmla="*/ 6 w 130"/>
                <a:gd name="T31" fmla="*/ 108 h 151"/>
                <a:gd name="T32" fmla="*/ 12 w 130"/>
                <a:gd name="T33" fmla="*/ 120 h 151"/>
                <a:gd name="T34" fmla="*/ 21 w 130"/>
                <a:gd name="T35" fmla="*/ 129 h 151"/>
                <a:gd name="T36" fmla="*/ 33 w 130"/>
                <a:gd name="T37" fmla="*/ 138 h 151"/>
                <a:gd name="T38" fmla="*/ 42 w 130"/>
                <a:gd name="T39" fmla="*/ 144 h 151"/>
                <a:gd name="T40" fmla="*/ 57 w 130"/>
                <a:gd name="T41" fmla="*/ 150 h 151"/>
                <a:gd name="T42" fmla="*/ 69 w 130"/>
                <a:gd name="T43" fmla="*/ 150 h 151"/>
                <a:gd name="T44" fmla="*/ 84 w 130"/>
                <a:gd name="T45" fmla="*/ 150 h 151"/>
                <a:gd name="T46" fmla="*/ 96 w 130"/>
                <a:gd name="T47" fmla="*/ 150 h 151"/>
                <a:gd name="T48" fmla="*/ 108 w 130"/>
                <a:gd name="T49" fmla="*/ 144 h 151"/>
                <a:gd name="T50" fmla="*/ 120 w 130"/>
                <a:gd name="T51" fmla="*/ 138 h 151"/>
                <a:gd name="T52" fmla="*/ 129 w 130"/>
                <a:gd name="T53" fmla="*/ 129 h 1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151"/>
                <a:gd name="T83" fmla="*/ 130 w 130"/>
                <a:gd name="T84" fmla="*/ 151 h 1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151">
                  <a:moveTo>
                    <a:pt x="120" y="12"/>
                  </a:moveTo>
                  <a:lnTo>
                    <a:pt x="108" y="6"/>
                  </a:lnTo>
                  <a:lnTo>
                    <a:pt x="96" y="3"/>
                  </a:lnTo>
                  <a:lnTo>
                    <a:pt x="84" y="0"/>
                  </a:lnTo>
                  <a:lnTo>
                    <a:pt x="69" y="0"/>
                  </a:lnTo>
                  <a:lnTo>
                    <a:pt x="57" y="3"/>
                  </a:lnTo>
                  <a:lnTo>
                    <a:pt x="42" y="6"/>
                  </a:lnTo>
                  <a:lnTo>
                    <a:pt x="33" y="12"/>
                  </a:lnTo>
                  <a:lnTo>
                    <a:pt x="21" y="21"/>
                  </a:lnTo>
                  <a:lnTo>
                    <a:pt x="12" y="33"/>
                  </a:lnTo>
                  <a:lnTo>
                    <a:pt x="6" y="42"/>
                  </a:lnTo>
                  <a:lnTo>
                    <a:pt x="3" y="57"/>
                  </a:lnTo>
                  <a:lnTo>
                    <a:pt x="0" y="69"/>
                  </a:lnTo>
                  <a:lnTo>
                    <a:pt x="0" y="81"/>
                  </a:lnTo>
                  <a:lnTo>
                    <a:pt x="3" y="96"/>
                  </a:lnTo>
                  <a:lnTo>
                    <a:pt x="6" y="108"/>
                  </a:lnTo>
                  <a:lnTo>
                    <a:pt x="12" y="120"/>
                  </a:lnTo>
                  <a:lnTo>
                    <a:pt x="21" y="129"/>
                  </a:lnTo>
                  <a:lnTo>
                    <a:pt x="33" y="138"/>
                  </a:lnTo>
                  <a:lnTo>
                    <a:pt x="42" y="144"/>
                  </a:lnTo>
                  <a:lnTo>
                    <a:pt x="57" y="150"/>
                  </a:lnTo>
                  <a:lnTo>
                    <a:pt x="69" y="150"/>
                  </a:lnTo>
                  <a:lnTo>
                    <a:pt x="84" y="150"/>
                  </a:lnTo>
                  <a:lnTo>
                    <a:pt x="96" y="150"/>
                  </a:lnTo>
                  <a:lnTo>
                    <a:pt x="108" y="144"/>
                  </a:lnTo>
                  <a:lnTo>
                    <a:pt x="120" y="138"/>
                  </a:lnTo>
                  <a:lnTo>
                    <a:pt x="129" y="12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84" name="Freeform 31"/>
            <p:cNvSpPr>
              <a:spLocks/>
            </p:cNvSpPr>
            <p:nvPr/>
          </p:nvSpPr>
          <p:spPr bwMode="auto">
            <a:xfrm>
              <a:off x="3963" y="1560"/>
              <a:ext cx="130" cy="151"/>
            </a:xfrm>
            <a:custGeom>
              <a:avLst/>
              <a:gdLst>
                <a:gd name="T0" fmla="*/ 0 w 130"/>
                <a:gd name="T1" fmla="*/ 129 h 151"/>
                <a:gd name="T2" fmla="*/ 9 w 130"/>
                <a:gd name="T3" fmla="*/ 138 h 151"/>
                <a:gd name="T4" fmla="*/ 21 w 130"/>
                <a:gd name="T5" fmla="*/ 144 h 151"/>
                <a:gd name="T6" fmla="*/ 33 w 130"/>
                <a:gd name="T7" fmla="*/ 150 h 151"/>
                <a:gd name="T8" fmla="*/ 48 w 130"/>
                <a:gd name="T9" fmla="*/ 150 h 151"/>
                <a:gd name="T10" fmla="*/ 60 w 130"/>
                <a:gd name="T11" fmla="*/ 150 h 151"/>
                <a:gd name="T12" fmla="*/ 72 w 130"/>
                <a:gd name="T13" fmla="*/ 150 h 151"/>
                <a:gd name="T14" fmla="*/ 87 w 130"/>
                <a:gd name="T15" fmla="*/ 144 h 151"/>
                <a:gd name="T16" fmla="*/ 99 w 130"/>
                <a:gd name="T17" fmla="*/ 138 h 151"/>
                <a:gd name="T18" fmla="*/ 108 w 130"/>
                <a:gd name="T19" fmla="*/ 129 h 151"/>
                <a:gd name="T20" fmla="*/ 117 w 130"/>
                <a:gd name="T21" fmla="*/ 120 h 151"/>
                <a:gd name="T22" fmla="*/ 123 w 130"/>
                <a:gd name="T23" fmla="*/ 108 h 151"/>
                <a:gd name="T24" fmla="*/ 126 w 130"/>
                <a:gd name="T25" fmla="*/ 96 h 151"/>
                <a:gd name="T26" fmla="*/ 129 w 130"/>
                <a:gd name="T27" fmla="*/ 81 h 151"/>
                <a:gd name="T28" fmla="*/ 129 w 130"/>
                <a:gd name="T29" fmla="*/ 69 h 151"/>
                <a:gd name="T30" fmla="*/ 126 w 130"/>
                <a:gd name="T31" fmla="*/ 57 h 151"/>
                <a:gd name="T32" fmla="*/ 123 w 130"/>
                <a:gd name="T33" fmla="*/ 42 h 151"/>
                <a:gd name="T34" fmla="*/ 117 w 130"/>
                <a:gd name="T35" fmla="*/ 33 h 151"/>
                <a:gd name="T36" fmla="*/ 108 w 130"/>
                <a:gd name="T37" fmla="*/ 21 h 151"/>
                <a:gd name="T38" fmla="*/ 99 w 130"/>
                <a:gd name="T39" fmla="*/ 12 h 151"/>
                <a:gd name="T40" fmla="*/ 87 w 130"/>
                <a:gd name="T41" fmla="*/ 6 h 151"/>
                <a:gd name="T42" fmla="*/ 72 w 130"/>
                <a:gd name="T43" fmla="*/ 3 h 151"/>
                <a:gd name="T44" fmla="*/ 60 w 130"/>
                <a:gd name="T45" fmla="*/ 0 h 151"/>
                <a:gd name="T46" fmla="*/ 48 w 130"/>
                <a:gd name="T47" fmla="*/ 0 h 151"/>
                <a:gd name="T48" fmla="*/ 33 w 130"/>
                <a:gd name="T49" fmla="*/ 3 h 151"/>
                <a:gd name="T50" fmla="*/ 21 w 130"/>
                <a:gd name="T51" fmla="*/ 6 h 151"/>
                <a:gd name="T52" fmla="*/ 9 w 130"/>
                <a:gd name="T53" fmla="*/ 12 h 151"/>
                <a:gd name="T54" fmla="*/ 0 w 130"/>
                <a:gd name="T55" fmla="*/ 21 h 1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0"/>
                <a:gd name="T85" fmla="*/ 0 h 151"/>
                <a:gd name="T86" fmla="*/ 130 w 130"/>
                <a:gd name="T87" fmla="*/ 151 h 1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0" h="151">
                  <a:moveTo>
                    <a:pt x="0" y="129"/>
                  </a:moveTo>
                  <a:lnTo>
                    <a:pt x="9" y="138"/>
                  </a:lnTo>
                  <a:lnTo>
                    <a:pt x="21" y="144"/>
                  </a:lnTo>
                  <a:lnTo>
                    <a:pt x="33" y="150"/>
                  </a:lnTo>
                  <a:lnTo>
                    <a:pt x="48" y="150"/>
                  </a:lnTo>
                  <a:lnTo>
                    <a:pt x="60" y="150"/>
                  </a:lnTo>
                  <a:lnTo>
                    <a:pt x="72" y="150"/>
                  </a:lnTo>
                  <a:lnTo>
                    <a:pt x="87" y="144"/>
                  </a:lnTo>
                  <a:lnTo>
                    <a:pt x="99" y="138"/>
                  </a:lnTo>
                  <a:lnTo>
                    <a:pt x="108" y="129"/>
                  </a:lnTo>
                  <a:lnTo>
                    <a:pt x="117" y="120"/>
                  </a:lnTo>
                  <a:lnTo>
                    <a:pt x="123" y="108"/>
                  </a:lnTo>
                  <a:lnTo>
                    <a:pt x="126" y="96"/>
                  </a:lnTo>
                  <a:lnTo>
                    <a:pt x="129" y="81"/>
                  </a:lnTo>
                  <a:lnTo>
                    <a:pt x="129" y="69"/>
                  </a:lnTo>
                  <a:lnTo>
                    <a:pt x="126" y="57"/>
                  </a:lnTo>
                  <a:lnTo>
                    <a:pt x="123" y="42"/>
                  </a:lnTo>
                  <a:lnTo>
                    <a:pt x="117" y="33"/>
                  </a:lnTo>
                  <a:lnTo>
                    <a:pt x="108" y="21"/>
                  </a:lnTo>
                  <a:lnTo>
                    <a:pt x="99" y="12"/>
                  </a:lnTo>
                  <a:lnTo>
                    <a:pt x="87" y="6"/>
                  </a:lnTo>
                  <a:lnTo>
                    <a:pt x="72" y="3"/>
                  </a:lnTo>
                  <a:lnTo>
                    <a:pt x="60" y="0"/>
                  </a:lnTo>
                  <a:lnTo>
                    <a:pt x="48" y="0"/>
                  </a:lnTo>
                  <a:lnTo>
                    <a:pt x="33" y="3"/>
                  </a:lnTo>
                  <a:lnTo>
                    <a:pt x="21" y="6"/>
                  </a:lnTo>
                  <a:lnTo>
                    <a:pt x="9" y="12"/>
                  </a:lnTo>
                  <a:lnTo>
                    <a:pt x="0" y="2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85" name="Freeform 32"/>
            <p:cNvSpPr>
              <a:spLocks/>
            </p:cNvSpPr>
            <p:nvPr/>
          </p:nvSpPr>
          <p:spPr bwMode="auto">
            <a:xfrm>
              <a:off x="3985" y="1606"/>
              <a:ext cx="61" cy="58"/>
            </a:xfrm>
            <a:custGeom>
              <a:avLst/>
              <a:gdLst>
                <a:gd name="T0" fmla="*/ 57 w 61"/>
                <a:gd name="T1" fmla="*/ 21 h 58"/>
                <a:gd name="T2" fmla="*/ 60 w 61"/>
                <a:gd name="T3" fmla="*/ 30 h 58"/>
                <a:gd name="T4" fmla="*/ 57 w 61"/>
                <a:gd name="T5" fmla="*/ 21 h 58"/>
                <a:gd name="T6" fmla="*/ 54 w 61"/>
                <a:gd name="T7" fmla="*/ 12 h 58"/>
                <a:gd name="T8" fmla="*/ 48 w 61"/>
                <a:gd name="T9" fmla="*/ 6 h 58"/>
                <a:gd name="T10" fmla="*/ 39 w 61"/>
                <a:gd name="T11" fmla="*/ 3 h 58"/>
                <a:gd name="T12" fmla="*/ 30 w 61"/>
                <a:gd name="T13" fmla="*/ 0 h 58"/>
                <a:gd name="T14" fmla="*/ 21 w 61"/>
                <a:gd name="T15" fmla="*/ 3 h 58"/>
                <a:gd name="T16" fmla="*/ 12 w 61"/>
                <a:gd name="T17" fmla="*/ 6 h 58"/>
                <a:gd name="T18" fmla="*/ 6 w 61"/>
                <a:gd name="T19" fmla="*/ 12 h 58"/>
                <a:gd name="T20" fmla="*/ 3 w 61"/>
                <a:gd name="T21" fmla="*/ 21 h 58"/>
                <a:gd name="T22" fmla="*/ 0 w 61"/>
                <a:gd name="T23" fmla="*/ 30 h 58"/>
                <a:gd name="T24" fmla="*/ 3 w 61"/>
                <a:gd name="T25" fmla="*/ 39 h 58"/>
                <a:gd name="T26" fmla="*/ 6 w 61"/>
                <a:gd name="T27" fmla="*/ 48 h 58"/>
                <a:gd name="T28" fmla="*/ 12 w 61"/>
                <a:gd name="T29" fmla="*/ 51 h 58"/>
                <a:gd name="T30" fmla="*/ 21 w 61"/>
                <a:gd name="T31" fmla="*/ 57 h 58"/>
                <a:gd name="T32" fmla="*/ 30 w 61"/>
                <a:gd name="T33" fmla="*/ 57 h 58"/>
                <a:gd name="T34" fmla="*/ 39 w 61"/>
                <a:gd name="T35" fmla="*/ 57 h 58"/>
                <a:gd name="T36" fmla="*/ 48 w 61"/>
                <a:gd name="T37" fmla="*/ 51 h 58"/>
                <a:gd name="T38" fmla="*/ 54 w 61"/>
                <a:gd name="T39" fmla="*/ 48 h 58"/>
                <a:gd name="T40" fmla="*/ 57 w 61"/>
                <a:gd name="T41" fmla="*/ 39 h 58"/>
                <a:gd name="T42" fmla="*/ 60 w 61"/>
                <a:gd name="T43" fmla="*/ 3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58"/>
                <a:gd name="T68" fmla="*/ 61 w 61"/>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58">
                  <a:moveTo>
                    <a:pt x="57" y="21"/>
                  </a:moveTo>
                  <a:lnTo>
                    <a:pt x="60" y="30"/>
                  </a:lnTo>
                  <a:lnTo>
                    <a:pt x="57" y="21"/>
                  </a:lnTo>
                  <a:lnTo>
                    <a:pt x="54" y="12"/>
                  </a:lnTo>
                  <a:lnTo>
                    <a:pt x="48" y="6"/>
                  </a:lnTo>
                  <a:lnTo>
                    <a:pt x="39" y="3"/>
                  </a:lnTo>
                  <a:lnTo>
                    <a:pt x="30" y="0"/>
                  </a:lnTo>
                  <a:lnTo>
                    <a:pt x="21" y="3"/>
                  </a:lnTo>
                  <a:lnTo>
                    <a:pt x="12" y="6"/>
                  </a:lnTo>
                  <a:lnTo>
                    <a:pt x="6" y="12"/>
                  </a:lnTo>
                  <a:lnTo>
                    <a:pt x="3" y="21"/>
                  </a:lnTo>
                  <a:lnTo>
                    <a:pt x="0" y="30"/>
                  </a:lnTo>
                  <a:lnTo>
                    <a:pt x="3" y="39"/>
                  </a:lnTo>
                  <a:lnTo>
                    <a:pt x="6" y="48"/>
                  </a:lnTo>
                  <a:lnTo>
                    <a:pt x="12" y="51"/>
                  </a:lnTo>
                  <a:lnTo>
                    <a:pt x="21" y="57"/>
                  </a:lnTo>
                  <a:lnTo>
                    <a:pt x="30" y="57"/>
                  </a:lnTo>
                  <a:lnTo>
                    <a:pt x="39" y="57"/>
                  </a:lnTo>
                  <a:lnTo>
                    <a:pt x="48" y="51"/>
                  </a:lnTo>
                  <a:lnTo>
                    <a:pt x="54" y="48"/>
                  </a:lnTo>
                  <a:lnTo>
                    <a:pt x="57" y="39"/>
                  </a:lnTo>
                  <a:lnTo>
                    <a:pt x="60" y="3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86" name="Line 33"/>
            <p:cNvSpPr>
              <a:spLocks noChangeShapeType="1"/>
            </p:cNvSpPr>
            <p:nvPr/>
          </p:nvSpPr>
          <p:spPr bwMode="auto">
            <a:xfrm>
              <a:off x="3961"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87" name="Freeform 34"/>
            <p:cNvSpPr>
              <a:spLocks/>
            </p:cNvSpPr>
            <p:nvPr/>
          </p:nvSpPr>
          <p:spPr bwMode="auto">
            <a:xfrm>
              <a:off x="3928" y="1701"/>
              <a:ext cx="49" cy="49"/>
            </a:xfrm>
            <a:custGeom>
              <a:avLst/>
              <a:gdLst>
                <a:gd name="T0" fmla="*/ 0 w 49"/>
                <a:gd name="T1" fmla="*/ 0 h 49"/>
                <a:gd name="T2" fmla="*/ 0 w 49"/>
                <a:gd name="T3" fmla="*/ 19 h 49"/>
                <a:gd name="T4" fmla="*/ 8 w 49"/>
                <a:gd name="T5" fmla="*/ 38 h 49"/>
                <a:gd name="T6" fmla="*/ 17 w 49"/>
                <a:gd name="T7" fmla="*/ 48 h 49"/>
                <a:gd name="T8" fmla="*/ 26 w 49"/>
                <a:gd name="T9" fmla="*/ 48 h 49"/>
                <a:gd name="T10" fmla="*/ 30 w 49"/>
                <a:gd name="T11" fmla="*/ 48 h 49"/>
                <a:gd name="T12" fmla="*/ 39 w 49"/>
                <a:gd name="T13" fmla="*/ 38 h 49"/>
                <a:gd name="T14" fmla="*/ 48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8" y="38"/>
                  </a:lnTo>
                  <a:lnTo>
                    <a:pt x="17" y="48"/>
                  </a:lnTo>
                  <a:lnTo>
                    <a:pt x="26" y="48"/>
                  </a:lnTo>
                  <a:lnTo>
                    <a:pt x="30" y="48"/>
                  </a:lnTo>
                  <a:lnTo>
                    <a:pt x="39" y="38"/>
                  </a:lnTo>
                  <a:lnTo>
                    <a:pt x="48"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88" name="Line 35"/>
            <p:cNvSpPr>
              <a:spLocks noChangeShapeType="1"/>
            </p:cNvSpPr>
            <p:nvPr/>
          </p:nvSpPr>
          <p:spPr bwMode="auto">
            <a:xfrm flipV="1">
              <a:off x="3928"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89" name="Freeform 36"/>
            <p:cNvSpPr>
              <a:spLocks/>
            </p:cNvSpPr>
            <p:nvPr/>
          </p:nvSpPr>
          <p:spPr bwMode="auto">
            <a:xfrm>
              <a:off x="3928" y="1554"/>
              <a:ext cx="49" cy="49"/>
            </a:xfrm>
            <a:custGeom>
              <a:avLst/>
              <a:gdLst>
                <a:gd name="T0" fmla="*/ 48 w 49"/>
                <a:gd name="T1" fmla="*/ 48 h 49"/>
                <a:gd name="T2" fmla="*/ 48 w 49"/>
                <a:gd name="T3" fmla="*/ 28 h 49"/>
                <a:gd name="T4" fmla="*/ 39 w 49"/>
                <a:gd name="T5" fmla="*/ 9 h 49"/>
                <a:gd name="T6" fmla="*/ 30 w 49"/>
                <a:gd name="T7" fmla="*/ 0 h 49"/>
                <a:gd name="T8" fmla="*/ 26 w 49"/>
                <a:gd name="T9" fmla="*/ 0 h 49"/>
                <a:gd name="T10" fmla="*/ 17 w 49"/>
                <a:gd name="T11" fmla="*/ 0 h 49"/>
                <a:gd name="T12" fmla="*/ 8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8"/>
                  </a:lnTo>
                  <a:lnTo>
                    <a:pt x="39" y="9"/>
                  </a:lnTo>
                  <a:lnTo>
                    <a:pt x="30" y="0"/>
                  </a:lnTo>
                  <a:lnTo>
                    <a:pt x="26" y="0"/>
                  </a:lnTo>
                  <a:lnTo>
                    <a:pt x="17" y="0"/>
                  </a:lnTo>
                  <a:lnTo>
                    <a:pt x="8"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90" name="Freeform 37"/>
            <p:cNvSpPr>
              <a:spLocks/>
            </p:cNvSpPr>
            <p:nvPr/>
          </p:nvSpPr>
          <p:spPr bwMode="auto">
            <a:xfrm>
              <a:off x="3895" y="1569"/>
              <a:ext cx="49" cy="49"/>
            </a:xfrm>
            <a:custGeom>
              <a:avLst/>
              <a:gdLst>
                <a:gd name="T0" fmla="*/ 0 w 49"/>
                <a:gd name="T1" fmla="*/ 0 h 49"/>
                <a:gd name="T2" fmla="*/ 4 w 49"/>
                <a:gd name="T3" fmla="*/ 16 h 49"/>
                <a:gd name="T4" fmla="*/ 8 w 49"/>
                <a:gd name="T5" fmla="*/ 32 h 49"/>
                <a:gd name="T6" fmla="*/ 13 w 49"/>
                <a:gd name="T7" fmla="*/ 40 h 49"/>
                <a:gd name="T8" fmla="*/ 26 w 49"/>
                <a:gd name="T9" fmla="*/ 48 h 49"/>
                <a:gd name="T10" fmla="*/ 34 w 49"/>
                <a:gd name="T11" fmla="*/ 40 h 49"/>
                <a:gd name="T12" fmla="*/ 43 w 49"/>
                <a:gd name="T13" fmla="*/ 32 h 49"/>
                <a:gd name="T14" fmla="*/ 48 w 49"/>
                <a:gd name="T15" fmla="*/ 16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4" y="16"/>
                  </a:lnTo>
                  <a:lnTo>
                    <a:pt x="8" y="32"/>
                  </a:lnTo>
                  <a:lnTo>
                    <a:pt x="13" y="40"/>
                  </a:lnTo>
                  <a:lnTo>
                    <a:pt x="26" y="48"/>
                  </a:lnTo>
                  <a:lnTo>
                    <a:pt x="34" y="40"/>
                  </a:lnTo>
                  <a:lnTo>
                    <a:pt x="43" y="32"/>
                  </a:lnTo>
                  <a:lnTo>
                    <a:pt x="48"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91" name="Freeform 38"/>
            <p:cNvSpPr>
              <a:spLocks/>
            </p:cNvSpPr>
            <p:nvPr/>
          </p:nvSpPr>
          <p:spPr bwMode="auto">
            <a:xfrm>
              <a:off x="3895" y="1683"/>
              <a:ext cx="49" cy="49"/>
            </a:xfrm>
            <a:custGeom>
              <a:avLst/>
              <a:gdLst>
                <a:gd name="T0" fmla="*/ 48 w 49"/>
                <a:gd name="T1" fmla="*/ 24 h 49"/>
                <a:gd name="T2" fmla="*/ 48 w 49"/>
                <a:gd name="T3" fmla="*/ 48 h 49"/>
                <a:gd name="T4" fmla="*/ 48 w 49"/>
                <a:gd name="T5" fmla="*/ 24 h 49"/>
                <a:gd name="T6" fmla="*/ 43 w 49"/>
                <a:gd name="T7" fmla="*/ 16 h 49"/>
                <a:gd name="T8" fmla="*/ 34 w 49"/>
                <a:gd name="T9" fmla="*/ 8 h 49"/>
                <a:gd name="T10" fmla="*/ 26 w 49"/>
                <a:gd name="T11" fmla="*/ 0 h 49"/>
                <a:gd name="T12" fmla="*/ 13 w 49"/>
                <a:gd name="T13" fmla="*/ 8 h 49"/>
                <a:gd name="T14" fmla="*/ 8 w 49"/>
                <a:gd name="T15" fmla="*/ 16 h 49"/>
                <a:gd name="T16" fmla="*/ 4 w 49"/>
                <a:gd name="T17" fmla="*/ 24 h 49"/>
                <a:gd name="T18" fmla="*/ 0 w 49"/>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8" y="24"/>
                  </a:moveTo>
                  <a:lnTo>
                    <a:pt x="48" y="48"/>
                  </a:lnTo>
                  <a:lnTo>
                    <a:pt x="48" y="24"/>
                  </a:lnTo>
                  <a:lnTo>
                    <a:pt x="43" y="16"/>
                  </a:lnTo>
                  <a:lnTo>
                    <a:pt x="34" y="8"/>
                  </a:lnTo>
                  <a:lnTo>
                    <a:pt x="26" y="0"/>
                  </a:lnTo>
                  <a:lnTo>
                    <a:pt x="13" y="8"/>
                  </a:lnTo>
                  <a:lnTo>
                    <a:pt x="8" y="16"/>
                  </a:lnTo>
                  <a:lnTo>
                    <a:pt x="4"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92" name="Freeform 39"/>
            <p:cNvSpPr>
              <a:spLocks/>
            </p:cNvSpPr>
            <p:nvPr/>
          </p:nvSpPr>
          <p:spPr bwMode="auto">
            <a:xfrm>
              <a:off x="3829" y="1683"/>
              <a:ext cx="49" cy="49"/>
            </a:xfrm>
            <a:custGeom>
              <a:avLst/>
              <a:gdLst>
                <a:gd name="T0" fmla="*/ 48 w 49"/>
                <a:gd name="T1" fmla="*/ 48 h 49"/>
                <a:gd name="T2" fmla="*/ 48 w 49"/>
                <a:gd name="T3" fmla="*/ 24 h 49"/>
                <a:gd name="T4" fmla="*/ 43 w 49"/>
                <a:gd name="T5" fmla="*/ 16 h 49"/>
                <a:gd name="T6" fmla="*/ 34 w 49"/>
                <a:gd name="T7" fmla="*/ 8 h 49"/>
                <a:gd name="T8" fmla="*/ 26 w 49"/>
                <a:gd name="T9" fmla="*/ 0 h 49"/>
                <a:gd name="T10" fmla="*/ 17 w 49"/>
                <a:gd name="T11" fmla="*/ 8 h 49"/>
                <a:gd name="T12" fmla="*/ 8 w 49"/>
                <a:gd name="T13" fmla="*/ 16 h 49"/>
                <a:gd name="T14" fmla="*/ 4 w 49"/>
                <a:gd name="T15" fmla="*/ 24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4"/>
                  </a:lnTo>
                  <a:lnTo>
                    <a:pt x="43" y="16"/>
                  </a:lnTo>
                  <a:lnTo>
                    <a:pt x="34" y="8"/>
                  </a:lnTo>
                  <a:lnTo>
                    <a:pt x="26" y="0"/>
                  </a:lnTo>
                  <a:lnTo>
                    <a:pt x="17" y="8"/>
                  </a:lnTo>
                  <a:lnTo>
                    <a:pt x="8" y="16"/>
                  </a:lnTo>
                  <a:lnTo>
                    <a:pt x="4"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93" name="Freeform 40"/>
            <p:cNvSpPr>
              <a:spLocks/>
            </p:cNvSpPr>
            <p:nvPr/>
          </p:nvSpPr>
          <p:spPr bwMode="auto">
            <a:xfrm>
              <a:off x="3829" y="1569"/>
              <a:ext cx="49" cy="49"/>
            </a:xfrm>
            <a:custGeom>
              <a:avLst/>
              <a:gdLst>
                <a:gd name="T0" fmla="*/ 4 w 49"/>
                <a:gd name="T1" fmla="*/ 16 h 49"/>
                <a:gd name="T2" fmla="*/ 0 w 49"/>
                <a:gd name="T3" fmla="*/ 0 h 49"/>
                <a:gd name="T4" fmla="*/ 4 w 49"/>
                <a:gd name="T5" fmla="*/ 16 h 49"/>
                <a:gd name="T6" fmla="*/ 8 w 49"/>
                <a:gd name="T7" fmla="*/ 32 h 49"/>
                <a:gd name="T8" fmla="*/ 17 w 49"/>
                <a:gd name="T9" fmla="*/ 40 h 49"/>
                <a:gd name="T10" fmla="*/ 26 w 49"/>
                <a:gd name="T11" fmla="*/ 48 h 49"/>
                <a:gd name="T12" fmla="*/ 34 w 49"/>
                <a:gd name="T13" fmla="*/ 40 h 49"/>
                <a:gd name="T14" fmla="*/ 43 w 49"/>
                <a:gd name="T15" fmla="*/ 32 h 49"/>
                <a:gd name="T16" fmla="*/ 48 w 49"/>
                <a:gd name="T17" fmla="*/ 16 h 49"/>
                <a:gd name="T18" fmla="*/ 48 w 4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 y="16"/>
                  </a:moveTo>
                  <a:lnTo>
                    <a:pt x="0" y="0"/>
                  </a:lnTo>
                  <a:lnTo>
                    <a:pt x="4" y="16"/>
                  </a:lnTo>
                  <a:lnTo>
                    <a:pt x="8" y="32"/>
                  </a:lnTo>
                  <a:lnTo>
                    <a:pt x="17" y="40"/>
                  </a:lnTo>
                  <a:lnTo>
                    <a:pt x="26" y="48"/>
                  </a:lnTo>
                  <a:lnTo>
                    <a:pt x="34" y="40"/>
                  </a:lnTo>
                  <a:lnTo>
                    <a:pt x="43" y="32"/>
                  </a:lnTo>
                  <a:lnTo>
                    <a:pt x="48"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94" name="Line 41"/>
            <p:cNvSpPr>
              <a:spLocks noChangeShapeType="1"/>
            </p:cNvSpPr>
            <p:nvPr/>
          </p:nvSpPr>
          <p:spPr bwMode="auto">
            <a:xfrm>
              <a:off x="3895"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95" name="Freeform 42"/>
            <p:cNvSpPr>
              <a:spLocks/>
            </p:cNvSpPr>
            <p:nvPr/>
          </p:nvSpPr>
          <p:spPr bwMode="auto">
            <a:xfrm>
              <a:off x="3862" y="1701"/>
              <a:ext cx="49" cy="49"/>
            </a:xfrm>
            <a:custGeom>
              <a:avLst/>
              <a:gdLst>
                <a:gd name="T0" fmla="*/ 0 w 49"/>
                <a:gd name="T1" fmla="*/ 0 h 49"/>
                <a:gd name="T2" fmla="*/ 4 w 49"/>
                <a:gd name="T3" fmla="*/ 19 h 49"/>
                <a:gd name="T4" fmla="*/ 8 w 49"/>
                <a:gd name="T5" fmla="*/ 38 h 49"/>
                <a:gd name="T6" fmla="*/ 17 w 49"/>
                <a:gd name="T7" fmla="*/ 48 h 49"/>
                <a:gd name="T8" fmla="*/ 26 w 49"/>
                <a:gd name="T9" fmla="*/ 48 h 49"/>
                <a:gd name="T10" fmla="*/ 34 w 49"/>
                <a:gd name="T11" fmla="*/ 48 h 49"/>
                <a:gd name="T12" fmla="*/ 43 w 49"/>
                <a:gd name="T13" fmla="*/ 38 h 49"/>
                <a:gd name="T14" fmla="*/ 48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4" y="19"/>
                  </a:lnTo>
                  <a:lnTo>
                    <a:pt x="8" y="38"/>
                  </a:lnTo>
                  <a:lnTo>
                    <a:pt x="17" y="48"/>
                  </a:lnTo>
                  <a:lnTo>
                    <a:pt x="26" y="48"/>
                  </a:lnTo>
                  <a:lnTo>
                    <a:pt x="34" y="48"/>
                  </a:lnTo>
                  <a:lnTo>
                    <a:pt x="43" y="38"/>
                  </a:lnTo>
                  <a:lnTo>
                    <a:pt x="48"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96" name="Line 43"/>
            <p:cNvSpPr>
              <a:spLocks noChangeShapeType="1"/>
            </p:cNvSpPr>
            <p:nvPr/>
          </p:nvSpPr>
          <p:spPr bwMode="auto">
            <a:xfrm flipV="1">
              <a:off x="3862"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97" name="Freeform 44"/>
            <p:cNvSpPr>
              <a:spLocks/>
            </p:cNvSpPr>
            <p:nvPr/>
          </p:nvSpPr>
          <p:spPr bwMode="auto">
            <a:xfrm>
              <a:off x="3862" y="1554"/>
              <a:ext cx="49" cy="49"/>
            </a:xfrm>
            <a:custGeom>
              <a:avLst/>
              <a:gdLst>
                <a:gd name="T0" fmla="*/ 48 w 49"/>
                <a:gd name="T1" fmla="*/ 48 h 49"/>
                <a:gd name="T2" fmla="*/ 48 w 49"/>
                <a:gd name="T3" fmla="*/ 28 h 49"/>
                <a:gd name="T4" fmla="*/ 43 w 49"/>
                <a:gd name="T5" fmla="*/ 9 h 49"/>
                <a:gd name="T6" fmla="*/ 34 w 49"/>
                <a:gd name="T7" fmla="*/ 0 h 49"/>
                <a:gd name="T8" fmla="*/ 26 w 49"/>
                <a:gd name="T9" fmla="*/ 0 h 49"/>
                <a:gd name="T10" fmla="*/ 17 w 49"/>
                <a:gd name="T11" fmla="*/ 0 h 49"/>
                <a:gd name="T12" fmla="*/ 8 w 49"/>
                <a:gd name="T13" fmla="*/ 9 h 49"/>
                <a:gd name="T14" fmla="*/ 4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8"/>
                  </a:lnTo>
                  <a:lnTo>
                    <a:pt x="43" y="9"/>
                  </a:lnTo>
                  <a:lnTo>
                    <a:pt x="34" y="0"/>
                  </a:lnTo>
                  <a:lnTo>
                    <a:pt x="26" y="0"/>
                  </a:lnTo>
                  <a:lnTo>
                    <a:pt x="17" y="0"/>
                  </a:lnTo>
                  <a:lnTo>
                    <a:pt x="8" y="9"/>
                  </a:lnTo>
                  <a:lnTo>
                    <a:pt x="4"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98" name="Freeform 45"/>
            <p:cNvSpPr>
              <a:spLocks/>
            </p:cNvSpPr>
            <p:nvPr/>
          </p:nvSpPr>
          <p:spPr bwMode="auto">
            <a:xfrm>
              <a:off x="3766" y="1683"/>
              <a:ext cx="49" cy="49"/>
            </a:xfrm>
            <a:custGeom>
              <a:avLst/>
              <a:gdLst>
                <a:gd name="T0" fmla="*/ 48 w 49"/>
                <a:gd name="T1" fmla="*/ 24 h 49"/>
                <a:gd name="T2" fmla="*/ 48 w 49"/>
                <a:gd name="T3" fmla="*/ 48 h 49"/>
                <a:gd name="T4" fmla="*/ 48 w 49"/>
                <a:gd name="T5" fmla="*/ 24 h 49"/>
                <a:gd name="T6" fmla="*/ 39 w 49"/>
                <a:gd name="T7" fmla="*/ 16 h 49"/>
                <a:gd name="T8" fmla="*/ 30 w 49"/>
                <a:gd name="T9" fmla="*/ 8 h 49"/>
                <a:gd name="T10" fmla="*/ 21 w 49"/>
                <a:gd name="T11" fmla="*/ 0 h 49"/>
                <a:gd name="T12" fmla="*/ 13 w 49"/>
                <a:gd name="T13" fmla="*/ 8 h 49"/>
                <a:gd name="T14" fmla="*/ 4 w 49"/>
                <a:gd name="T15" fmla="*/ 16 h 49"/>
                <a:gd name="T16" fmla="*/ 0 w 49"/>
                <a:gd name="T17" fmla="*/ 24 h 49"/>
                <a:gd name="T18" fmla="*/ 0 w 49"/>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8" y="24"/>
                  </a:moveTo>
                  <a:lnTo>
                    <a:pt x="48" y="48"/>
                  </a:lnTo>
                  <a:lnTo>
                    <a:pt x="48" y="24"/>
                  </a:lnTo>
                  <a:lnTo>
                    <a:pt x="39" y="16"/>
                  </a:lnTo>
                  <a:lnTo>
                    <a:pt x="30" y="8"/>
                  </a:lnTo>
                  <a:lnTo>
                    <a:pt x="21" y="0"/>
                  </a:lnTo>
                  <a:lnTo>
                    <a:pt x="13" y="8"/>
                  </a:lnTo>
                  <a:lnTo>
                    <a:pt x="4" y="16"/>
                  </a:lnTo>
                  <a:lnTo>
                    <a:pt x="0"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99" name="Freeform 46"/>
            <p:cNvSpPr>
              <a:spLocks/>
            </p:cNvSpPr>
            <p:nvPr/>
          </p:nvSpPr>
          <p:spPr bwMode="auto">
            <a:xfrm>
              <a:off x="3766" y="1569"/>
              <a:ext cx="49" cy="49"/>
            </a:xfrm>
            <a:custGeom>
              <a:avLst/>
              <a:gdLst>
                <a:gd name="T0" fmla="*/ 0 w 49"/>
                <a:gd name="T1" fmla="*/ 16 h 49"/>
                <a:gd name="T2" fmla="*/ 0 w 49"/>
                <a:gd name="T3" fmla="*/ 0 h 49"/>
                <a:gd name="T4" fmla="*/ 0 w 49"/>
                <a:gd name="T5" fmla="*/ 16 h 49"/>
                <a:gd name="T6" fmla="*/ 4 w 49"/>
                <a:gd name="T7" fmla="*/ 32 h 49"/>
                <a:gd name="T8" fmla="*/ 13 w 49"/>
                <a:gd name="T9" fmla="*/ 40 h 49"/>
                <a:gd name="T10" fmla="*/ 21 w 49"/>
                <a:gd name="T11" fmla="*/ 48 h 49"/>
                <a:gd name="T12" fmla="*/ 30 w 49"/>
                <a:gd name="T13" fmla="*/ 40 h 49"/>
                <a:gd name="T14" fmla="*/ 39 w 49"/>
                <a:gd name="T15" fmla="*/ 32 h 49"/>
                <a:gd name="T16" fmla="*/ 48 w 49"/>
                <a:gd name="T17" fmla="*/ 16 h 49"/>
                <a:gd name="T18" fmla="*/ 48 w 4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0" y="16"/>
                  </a:moveTo>
                  <a:lnTo>
                    <a:pt x="0" y="0"/>
                  </a:lnTo>
                  <a:lnTo>
                    <a:pt x="0" y="16"/>
                  </a:lnTo>
                  <a:lnTo>
                    <a:pt x="4" y="32"/>
                  </a:lnTo>
                  <a:lnTo>
                    <a:pt x="13" y="40"/>
                  </a:lnTo>
                  <a:lnTo>
                    <a:pt x="21" y="48"/>
                  </a:lnTo>
                  <a:lnTo>
                    <a:pt x="30" y="40"/>
                  </a:lnTo>
                  <a:lnTo>
                    <a:pt x="39" y="32"/>
                  </a:lnTo>
                  <a:lnTo>
                    <a:pt x="48"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00" name="Line 47"/>
            <p:cNvSpPr>
              <a:spLocks noChangeShapeType="1"/>
            </p:cNvSpPr>
            <p:nvPr/>
          </p:nvSpPr>
          <p:spPr bwMode="auto">
            <a:xfrm>
              <a:off x="3829"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01" name="Freeform 48"/>
            <p:cNvSpPr>
              <a:spLocks/>
            </p:cNvSpPr>
            <p:nvPr/>
          </p:nvSpPr>
          <p:spPr bwMode="auto">
            <a:xfrm>
              <a:off x="3799" y="1701"/>
              <a:ext cx="49" cy="49"/>
            </a:xfrm>
            <a:custGeom>
              <a:avLst/>
              <a:gdLst>
                <a:gd name="T0" fmla="*/ 0 w 49"/>
                <a:gd name="T1" fmla="*/ 0 h 49"/>
                <a:gd name="T2" fmla="*/ 0 w 49"/>
                <a:gd name="T3" fmla="*/ 19 h 49"/>
                <a:gd name="T4" fmla="*/ 4 w 49"/>
                <a:gd name="T5" fmla="*/ 38 h 49"/>
                <a:gd name="T6" fmla="*/ 14 w 49"/>
                <a:gd name="T7" fmla="*/ 48 h 49"/>
                <a:gd name="T8" fmla="*/ 24 w 49"/>
                <a:gd name="T9" fmla="*/ 48 h 49"/>
                <a:gd name="T10" fmla="*/ 33 w 49"/>
                <a:gd name="T11" fmla="*/ 48 h 49"/>
                <a:gd name="T12" fmla="*/ 43 w 49"/>
                <a:gd name="T13" fmla="*/ 38 h 49"/>
                <a:gd name="T14" fmla="*/ 48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4" y="38"/>
                  </a:lnTo>
                  <a:lnTo>
                    <a:pt x="14" y="48"/>
                  </a:lnTo>
                  <a:lnTo>
                    <a:pt x="24" y="48"/>
                  </a:lnTo>
                  <a:lnTo>
                    <a:pt x="33" y="48"/>
                  </a:lnTo>
                  <a:lnTo>
                    <a:pt x="43" y="38"/>
                  </a:lnTo>
                  <a:lnTo>
                    <a:pt x="48"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02" name="Line 49"/>
            <p:cNvSpPr>
              <a:spLocks noChangeShapeType="1"/>
            </p:cNvSpPr>
            <p:nvPr/>
          </p:nvSpPr>
          <p:spPr bwMode="auto">
            <a:xfrm flipV="1">
              <a:off x="3799"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03" name="Freeform 50"/>
            <p:cNvSpPr>
              <a:spLocks/>
            </p:cNvSpPr>
            <p:nvPr/>
          </p:nvSpPr>
          <p:spPr bwMode="auto">
            <a:xfrm>
              <a:off x="3799" y="1554"/>
              <a:ext cx="49" cy="49"/>
            </a:xfrm>
            <a:custGeom>
              <a:avLst/>
              <a:gdLst>
                <a:gd name="T0" fmla="*/ 48 w 49"/>
                <a:gd name="T1" fmla="*/ 48 h 49"/>
                <a:gd name="T2" fmla="*/ 48 w 49"/>
                <a:gd name="T3" fmla="*/ 28 h 49"/>
                <a:gd name="T4" fmla="*/ 43 w 49"/>
                <a:gd name="T5" fmla="*/ 9 h 49"/>
                <a:gd name="T6" fmla="*/ 33 w 49"/>
                <a:gd name="T7" fmla="*/ 0 h 49"/>
                <a:gd name="T8" fmla="*/ 24 w 49"/>
                <a:gd name="T9" fmla="*/ 0 h 49"/>
                <a:gd name="T10" fmla="*/ 14 w 49"/>
                <a:gd name="T11" fmla="*/ 0 h 49"/>
                <a:gd name="T12" fmla="*/ 4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8"/>
                  </a:lnTo>
                  <a:lnTo>
                    <a:pt x="43" y="9"/>
                  </a:lnTo>
                  <a:lnTo>
                    <a:pt x="33" y="0"/>
                  </a:lnTo>
                  <a:lnTo>
                    <a:pt x="24" y="0"/>
                  </a:lnTo>
                  <a:lnTo>
                    <a:pt x="14" y="0"/>
                  </a:lnTo>
                  <a:lnTo>
                    <a:pt x="4"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04" name="Line 51"/>
            <p:cNvSpPr>
              <a:spLocks noChangeShapeType="1"/>
            </p:cNvSpPr>
            <p:nvPr/>
          </p:nvSpPr>
          <p:spPr bwMode="auto">
            <a:xfrm>
              <a:off x="3766"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05" name="Freeform 52"/>
            <p:cNvSpPr>
              <a:spLocks/>
            </p:cNvSpPr>
            <p:nvPr/>
          </p:nvSpPr>
          <p:spPr bwMode="auto">
            <a:xfrm>
              <a:off x="3733" y="1701"/>
              <a:ext cx="49" cy="49"/>
            </a:xfrm>
            <a:custGeom>
              <a:avLst/>
              <a:gdLst>
                <a:gd name="T0" fmla="*/ 0 w 49"/>
                <a:gd name="T1" fmla="*/ 0 h 49"/>
                <a:gd name="T2" fmla="*/ 0 w 49"/>
                <a:gd name="T3" fmla="*/ 19 h 49"/>
                <a:gd name="T4" fmla="*/ 8 w 49"/>
                <a:gd name="T5" fmla="*/ 38 h 49"/>
                <a:gd name="T6" fmla="*/ 13 w 49"/>
                <a:gd name="T7" fmla="*/ 48 h 49"/>
                <a:gd name="T8" fmla="*/ 21 w 49"/>
                <a:gd name="T9" fmla="*/ 48 h 49"/>
                <a:gd name="T10" fmla="*/ 34 w 49"/>
                <a:gd name="T11" fmla="*/ 48 h 49"/>
                <a:gd name="T12" fmla="*/ 39 w 49"/>
                <a:gd name="T13" fmla="*/ 38 h 49"/>
                <a:gd name="T14" fmla="*/ 43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8" y="38"/>
                  </a:lnTo>
                  <a:lnTo>
                    <a:pt x="13" y="48"/>
                  </a:lnTo>
                  <a:lnTo>
                    <a:pt x="21" y="48"/>
                  </a:lnTo>
                  <a:lnTo>
                    <a:pt x="34" y="48"/>
                  </a:lnTo>
                  <a:lnTo>
                    <a:pt x="39" y="38"/>
                  </a:lnTo>
                  <a:lnTo>
                    <a:pt x="43"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06" name="Line 53"/>
            <p:cNvSpPr>
              <a:spLocks noChangeShapeType="1"/>
            </p:cNvSpPr>
            <p:nvPr/>
          </p:nvSpPr>
          <p:spPr bwMode="auto">
            <a:xfrm flipV="1">
              <a:off x="3733"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07" name="Freeform 54"/>
            <p:cNvSpPr>
              <a:spLocks/>
            </p:cNvSpPr>
            <p:nvPr/>
          </p:nvSpPr>
          <p:spPr bwMode="auto">
            <a:xfrm>
              <a:off x="3733" y="1554"/>
              <a:ext cx="49" cy="49"/>
            </a:xfrm>
            <a:custGeom>
              <a:avLst/>
              <a:gdLst>
                <a:gd name="T0" fmla="*/ 48 w 49"/>
                <a:gd name="T1" fmla="*/ 48 h 49"/>
                <a:gd name="T2" fmla="*/ 43 w 49"/>
                <a:gd name="T3" fmla="*/ 28 h 49"/>
                <a:gd name="T4" fmla="*/ 39 w 49"/>
                <a:gd name="T5" fmla="*/ 9 h 49"/>
                <a:gd name="T6" fmla="*/ 34 w 49"/>
                <a:gd name="T7" fmla="*/ 0 h 49"/>
                <a:gd name="T8" fmla="*/ 21 w 49"/>
                <a:gd name="T9" fmla="*/ 0 h 49"/>
                <a:gd name="T10" fmla="*/ 13 w 49"/>
                <a:gd name="T11" fmla="*/ 0 h 49"/>
                <a:gd name="T12" fmla="*/ 8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3" y="28"/>
                  </a:lnTo>
                  <a:lnTo>
                    <a:pt x="39" y="9"/>
                  </a:lnTo>
                  <a:lnTo>
                    <a:pt x="34" y="0"/>
                  </a:lnTo>
                  <a:lnTo>
                    <a:pt x="21" y="0"/>
                  </a:lnTo>
                  <a:lnTo>
                    <a:pt x="13" y="0"/>
                  </a:lnTo>
                  <a:lnTo>
                    <a:pt x="8"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08" name="Freeform 55"/>
            <p:cNvSpPr>
              <a:spLocks/>
            </p:cNvSpPr>
            <p:nvPr/>
          </p:nvSpPr>
          <p:spPr bwMode="auto">
            <a:xfrm>
              <a:off x="3652" y="1606"/>
              <a:ext cx="55" cy="58"/>
            </a:xfrm>
            <a:custGeom>
              <a:avLst/>
              <a:gdLst>
                <a:gd name="T0" fmla="*/ 54 w 55"/>
                <a:gd name="T1" fmla="*/ 21 h 58"/>
                <a:gd name="T2" fmla="*/ 54 w 55"/>
                <a:gd name="T3" fmla="*/ 30 h 58"/>
                <a:gd name="T4" fmla="*/ 54 w 55"/>
                <a:gd name="T5" fmla="*/ 21 h 58"/>
                <a:gd name="T6" fmla="*/ 51 w 55"/>
                <a:gd name="T7" fmla="*/ 12 h 58"/>
                <a:gd name="T8" fmla="*/ 45 w 55"/>
                <a:gd name="T9" fmla="*/ 6 h 58"/>
                <a:gd name="T10" fmla="*/ 36 w 55"/>
                <a:gd name="T11" fmla="*/ 3 h 58"/>
                <a:gd name="T12" fmla="*/ 27 w 55"/>
                <a:gd name="T13" fmla="*/ 0 h 58"/>
                <a:gd name="T14" fmla="*/ 18 w 55"/>
                <a:gd name="T15" fmla="*/ 3 h 58"/>
                <a:gd name="T16" fmla="*/ 9 w 55"/>
                <a:gd name="T17" fmla="*/ 6 h 58"/>
                <a:gd name="T18" fmla="*/ 3 w 55"/>
                <a:gd name="T19" fmla="*/ 12 h 58"/>
                <a:gd name="T20" fmla="*/ 0 w 55"/>
                <a:gd name="T21" fmla="*/ 21 h 58"/>
                <a:gd name="T22" fmla="*/ 0 w 55"/>
                <a:gd name="T23" fmla="*/ 30 h 58"/>
                <a:gd name="T24" fmla="*/ 0 w 55"/>
                <a:gd name="T25" fmla="*/ 39 h 58"/>
                <a:gd name="T26" fmla="*/ 3 w 55"/>
                <a:gd name="T27" fmla="*/ 48 h 58"/>
                <a:gd name="T28" fmla="*/ 9 w 55"/>
                <a:gd name="T29" fmla="*/ 51 h 58"/>
                <a:gd name="T30" fmla="*/ 18 w 55"/>
                <a:gd name="T31" fmla="*/ 57 h 58"/>
                <a:gd name="T32" fmla="*/ 27 w 55"/>
                <a:gd name="T33" fmla="*/ 57 h 58"/>
                <a:gd name="T34" fmla="*/ 36 w 55"/>
                <a:gd name="T35" fmla="*/ 57 h 58"/>
                <a:gd name="T36" fmla="*/ 45 w 55"/>
                <a:gd name="T37" fmla="*/ 51 h 58"/>
                <a:gd name="T38" fmla="*/ 51 w 55"/>
                <a:gd name="T39" fmla="*/ 48 h 58"/>
                <a:gd name="T40" fmla="*/ 54 w 55"/>
                <a:gd name="T41" fmla="*/ 39 h 58"/>
                <a:gd name="T42" fmla="*/ 54 w 55"/>
                <a:gd name="T43" fmla="*/ 3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58"/>
                <a:gd name="T68" fmla="*/ 55 w 5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58">
                  <a:moveTo>
                    <a:pt x="54" y="21"/>
                  </a:moveTo>
                  <a:lnTo>
                    <a:pt x="54" y="30"/>
                  </a:lnTo>
                  <a:lnTo>
                    <a:pt x="54" y="21"/>
                  </a:lnTo>
                  <a:lnTo>
                    <a:pt x="51" y="12"/>
                  </a:lnTo>
                  <a:lnTo>
                    <a:pt x="45" y="6"/>
                  </a:lnTo>
                  <a:lnTo>
                    <a:pt x="36" y="3"/>
                  </a:lnTo>
                  <a:lnTo>
                    <a:pt x="27" y="0"/>
                  </a:lnTo>
                  <a:lnTo>
                    <a:pt x="18" y="3"/>
                  </a:lnTo>
                  <a:lnTo>
                    <a:pt x="9" y="6"/>
                  </a:lnTo>
                  <a:lnTo>
                    <a:pt x="3" y="12"/>
                  </a:lnTo>
                  <a:lnTo>
                    <a:pt x="0" y="21"/>
                  </a:lnTo>
                  <a:lnTo>
                    <a:pt x="0" y="30"/>
                  </a:lnTo>
                  <a:lnTo>
                    <a:pt x="0" y="39"/>
                  </a:lnTo>
                  <a:lnTo>
                    <a:pt x="3" y="48"/>
                  </a:lnTo>
                  <a:lnTo>
                    <a:pt x="9" y="51"/>
                  </a:lnTo>
                  <a:lnTo>
                    <a:pt x="18" y="57"/>
                  </a:lnTo>
                  <a:lnTo>
                    <a:pt x="27" y="57"/>
                  </a:lnTo>
                  <a:lnTo>
                    <a:pt x="36" y="57"/>
                  </a:lnTo>
                  <a:lnTo>
                    <a:pt x="45" y="51"/>
                  </a:lnTo>
                  <a:lnTo>
                    <a:pt x="51" y="48"/>
                  </a:lnTo>
                  <a:lnTo>
                    <a:pt x="54" y="39"/>
                  </a:lnTo>
                  <a:lnTo>
                    <a:pt x="54" y="3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09" name="Line 56"/>
            <p:cNvSpPr>
              <a:spLocks noChangeShapeType="1"/>
            </p:cNvSpPr>
            <p:nvPr/>
          </p:nvSpPr>
          <p:spPr bwMode="auto">
            <a:xfrm>
              <a:off x="3721" y="1573"/>
              <a:ext cx="12" cy="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10" name="Freeform 57"/>
            <p:cNvSpPr>
              <a:spLocks/>
            </p:cNvSpPr>
            <p:nvPr/>
          </p:nvSpPr>
          <p:spPr bwMode="auto">
            <a:xfrm>
              <a:off x="3606" y="1560"/>
              <a:ext cx="130" cy="151"/>
            </a:xfrm>
            <a:custGeom>
              <a:avLst/>
              <a:gdLst>
                <a:gd name="T0" fmla="*/ 117 w 130"/>
                <a:gd name="T1" fmla="*/ 12 h 151"/>
                <a:gd name="T2" fmla="*/ 108 w 130"/>
                <a:gd name="T3" fmla="*/ 6 h 151"/>
                <a:gd name="T4" fmla="*/ 96 w 130"/>
                <a:gd name="T5" fmla="*/ 3 h 151"/>
                <a:gd name="T6" fmla="*/ 84 w 130"/>
                <a:gd name="T7" fmla="*/ 0 h 151"/>
                <a:gd name="T8" fmla="*/ 69 w 130"/>
                <a:gd name="T9" fmla="*/ 0 h 151"/>
                <a:gd name="T10" fmla="*/ 57 w 130"/>
                <a:gd name="T11" fmla="*/ 3 h 151"/>
                <a:gd name="T12" fmla="*/ 42 w 130"/>
                <a:gd name="T13" fmla="*/ 6 h 151"/>
                <a:gd name="T14" fmla="*/ 30 w 130"/>
                <a:gd name="T15" fmla="*/ 12 h 151"/>
                <a:gd name="T16" fmla="*/ 21 w 130"/>
                <a:gd name="T17" fmla="*/ 21 h 151"/>
                <a:gd name="T18" fmla="*/ 12 w 130"/>
                <a:gd name="T19" fmla="*/ 33 h 151"/>
                <a:gd name="T20" fmla="*/ 6 w 130"/>
                <a:gd name="T21" fmla="*/ 42 h 151"/>
                <a:gd name="T22" fmla="*/ 0 w 130"/>
                <a:gd name="T23" fmla="*/ 57 h 151"/>
                <a:gd name="T24" fmla="*/ 0 w 130"/>
                <a:gd name="T25" fmla="*/ 69 h 151"/>
                <a:gd name="T26" fmla="*/ 0 w 130"/>
                <a:gd name="T27" fmla="*/ 81 h 151"/>
                <a:gd name="T28" fmla="*/ 0 w 130"/>
                <a:gd name="T29" fmla="*/ 96 h 151"/>
                <a:gd name="T30" fmla="*/ 6 w 130"/>
                <a:gd name="T31" fmla="*/ 108 h 151"/>
                <a:gd name="T32" fmla="*/ 12 w 130"/>
                <a:gd name="T33" fmla="*/ 120 h 151"/>
                <a:gd name="T34" fmla="*/ 21 w 130"/>
                <a:gd name="T35" fmla="*/ 129 h 151"/>
                <a:gd name="T36" fmla="*/ 30 w 130"/>
                <a:gd name="T37" fmla="*/ 138 h 151"/>
                <a:gd name="T38" fmla="*/ 42 w 130"/>
                <a:gd name="T39" fmla="*/ 144 h 151"/>
                <a:gd name="T40" fmla="*/ 57 w 130"/>
                <a:gd name="T41" fmla="*/ 150 h 151"/>
                <a:gd name="T42" fmla="*/ 69 w 130"/>
                <a:gd name="T43" fmla="*/ 150 h 151"/>
                <a:gd name="T44" fmla="*/ 84 w 130"/>
                <a:gd name="T45" fmla="*/ 150 h 151"/>
                <a:gd name="T46" fmla="*/ 96 w 130"/>
                <a:gd name="T47" fmla="*/ 150 h 151"/>
                <a:gd name="T48" fmla="*/ 108 w 130"/>
                <a:gd name="T49" fmla="*/ 144 h 151"/>
                <a:gd name="T50" fmla="*/ 117 w 130"/>
                <a:gd name="T51" fmla="*/ 138 h 151"/>
                <a:gd name="T52" fmla="*/ 129 w 130"/>
                <a:gd name="T53" fmla="*/ 129 h 1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151"/>
                <a:gd name="T83" fmla="*/ 130 w 130"/>
                <a:gd name="T84" fmla="*/ 151 h 1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151">
                  <a:moveTo>
                    <a:pt x="117" y="12"/>
                  </a:moveTo>
                  <a:lnTo>
                    <a:pt x="108" y="6"/>
                  </a:lnTo>
                  <a:lnTo>
                    <a:pt x="96" y="3"/>
                  </a:lnTo>
                  <a:lnTo>
                    <a:pt x="84" y="0"/>
                  </a:lnTo>
                  <a:lnTo>
                    <a:pt x="69" y="0"/>
                  </a:lnTo>
                  <a:lnTo>
                    <a:pt x="57" y="3"/>
                  </a:lnTo>
                  <a:lnTo>
                    <a:pt x="42" y="6"/>
                  </a:lnTo>
                  <a:lnTo>
                    <a:pt x="30" y="12"/>
                  </a:lnTo>
                  <a:lnTo>
                    <a:pt x="21" y="21"/>
                  </a:lnTo>
                  <a:lnTo>
                    <a:pt x="12" y="33"/>
                  </a:lnTo>
                  <a:lnTo>
                    <a:pt x="6" y="42"/>
                  </a:lnTo>
                  <a:lnTo>
                    <a:pt x="0" y="57"/>
                  </a:lnTo>
                  <a:lnTo>
                    <a:pt x="0" y="69"/>
                  </a:lnTo>
                  <a:lnTo>
                    <a:pt x="0" y="81"/>
                  </a:lnTo>
                  <a:lnTo>
                    <a:pt x="0" y="96"/>
                  </a:lnTo>
                  <a:lnTo>
                    <a:pt x="6" y="108"/>
                  </a:lnTo>
                  <a:lnTo>
                    <a:pt x="12" y="120"/>
                  </a:lnTo>
                  <a:lnTo>
                    <a:pt x="21" y="129"/>
                  </a:lnTo>
                  <a:lnTo>
                    <a:pt x="30" y="138"/>
                  </a:lnTo>
                  <a:lnTo>
                    <a:pt x="42" y="144"/>
                  </a:lnTo>
                  <a:lnTo>
                    <a:pt x="57" y="150"/>
                  </a:lnTo>
                  <a:lnTo>
                    <a:pt x="69" y="150"/>
                  </a:lnTo>
                  <a:lnTo>
                    <a:pt x="84" y="150"/>
                  </a:lnTo>
                  <a:lnTo>
                    <a:pt x="96" y="150"/>
                  </a:lnTo>
                  <a:lnTo>
                    <a:pt x="108" y="144"/>
                  </a:lnTo>
                  <a:lnTo>
                    <a:pt x="117" y="138"/>
                  </a:lnTo>
                  <a:lnTo>
                    <a:pt x="129" y="12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11" name="Line 58"/>
            <p:cNvSpPr>
              <a:spLocks noChangeShapeType="1"/>
            </p:cNvSpPr>
            <p:nvPr/>
          </p:nvSpPr>
          <p:spPr bwMode="auto">
            <a:xfrm flipH="1" flipV="1">
              <a:off x="1607" y="1690"/>
              <a:ext cx="9" cy="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12" name="Freeform 59"/>
            <p:cNvSpPr>
              <a:spLocks/>
            </p:cNvSpPr>
            <p:nvPr/>
          </p:nvSpPr>
          <p:spPr bwMode="auto">
            <a:xfrm>
              <a:off x="1607" y="1560"/>
              <a:ext cx="130" cy="151"/>
            </a:xfrm>
            <a:custGeom>
              <a:avLst/>
              <a:gdLst>
                <a:gd name="T0" fmla="*/ 9 w 130"/>
                <a:gd name="T1" fmla="*/ 138 h 151"/>
                <a:gd name="T2" fmla="*/ 21 w 130"/>
                <a:gd name="T3" fmla="*/ 144 h 151"/>
                <a:gd name="T4" fmla="*/ 33 w 130"/>
                <a:gd name="T5" fmla="*/ 150 h 151"/>
                <a:gd name="T6" fmla="*/ 45 w 130"/>
                <a:gd name="T7" fmla="*/ 150 h 151"/>
                <a:gd name="T8" fmla="*/ 57 w 130"/>
                <a:gd name="T9" fmla="*/ 150 h 151"/>
                <a:gd name="T10" fmla="*/ 72 w 130"/>
                <a:gd name="T11" fmla="*/ 150 h 151"/>
                <a:gd name="T12" fmla="*/ 84 w 130"/>
                <a:gd name="T13" fmla="*/ 144 h 151"/>
                <a:gd name="T14" fmla="*/ 96 w 130"/>
                <a:gd name="T15" fmla="*/ 138 h 151"/>
                <a:gd name="T16" fmla="*/ 105 w 130"/>
                <a:gd name="T17" fmla="*/ 129 h 151"/>
                <a:gd name="T18" fmla="*/ 117 w 130"/>
                <a:gd name="T19" fmla="*/ 120 h 151"/>
                <a:gd name="T20" fmla="*/ 123 w 130"/>
                <a:gd name="T21" fmla="*/ 108 h 151"/>
                <a:gd name="T22" fmla="*/ 126 w 130"/>
                <a:gd name="T23" fmla="*/ 96 h 151"/>
                <a:gd name="T24" fmla="*/ 129 w 130"/>
                <a:gd name="T25" fmla="*/ 81 h 151"/>
                <a:gd name="T26" fmla="*/ 129 w 130"/>
                <a:gd name="T27" fmla="*/ 69 h 151"/>
                <a:gd name="T28" fmla="*/ 126 w 130"/>
                <a:gd name="T29" fmla="*/ 57 h 151"/>
                <a:gd name="T30" fmla="*/ 123 w 130"/>
                <a:gd name="T31" fmla="*/ 42 h 151"/>
                <a:gd name="T32" fmla="*/ 117 w 130"/>
                <a:gd name="T33" fmla="*/ 33 h 151"/>
                <a:gd name="T34" fmla="*/ 105 w 130"/>
                <a:gd name="T35" fmla="*/ 21 h 151"/>
                <a:gd name="T36" fmla="*/ 96 w 130"/>
                <a:gd name="T37" fmla="*/ 12 h 151"/>
                <a:gd name="T38" fmla="*/ 84 w 130"/>
                <a:gd name="T39" fmla="*/ 6 h 151"/>
                <a:gd name="T40" fmla="*/ 72 w 130"/>
                <a:gd name="T41" fmla="*/ 3 h 151"/>
                <a:gd name="T42" fmla="*/ 57 w 130"/>
                <a:gd name="T43" fmla="*/ 0 h 151"/>
                <a:gd name="T44" fmla="*/ 45 w 130"/>
                <a:gd name="T45" fmla="*/ 0 h 151"/>
                <a:gd name="T46" fmla="*/ 33 w 130"/>
                <a:gd name="T47" fmla="*/ 3 h 151"/>
                <a:gd name="T48" fmla="*/ 21 w 130"/>
                <a:gd name="T49" fmla="*/ 6 h 151"/>
                <a:gd name="T50" fmla="*/ 9 w 130"/>
                <a:gd name="T51" fmla="*/ 12 h 151"/>
                <a:gd name="T52" fmla="*/ 0 w 130"/>
                <a:gd name="T53" fmla="*/ 21 h 1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151"/>
                <a:gd name="T83" fmla="*/ 130 w 130"/>
                <a:gd name="T84" fmla="*/ 151 h 1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151">
                  <a:moveTo>
                    <a:pt x="9" y="138"/>
                  </a:moveTo>
                  <a:lnTo>
                    <a:pt x="21" y="144"/>
                  </a:lnTo>
                  <a:lnTo>
                    <a:pt x="33" y="150"/>
                  </a:lnTo>
                  <a:lnTo>
                    <a:pt x="45" y="150"/>
                  </a:lnTo>
                  <a:lnTo>
                    <a:pt x="57" y="150"/>
                  </a:lnTo>
                  <a:lnTo>
                    <a:pt x="72" y="150"/>
                  </a:lnTo>
                  <a:lnTo>
                    <a:pt x="84" y="144"/>
                  </a:lnTo>
                  <a:lnTo>
                    <a:pt x="96" y="138"/>
                  </a:lnTo>
                  <a:lnTo>
                    <a:pt x="105" y="129"/>
                  </a:lnTo>
                  <a:lnTo>
                    <a:pt x="117" y="120"/>
                  </a:lnTo>
                  <a:lnTo>
                    <a:pt x="123" y="108"/>
                  </a:lnTo>
                  <a:lnTo>
                    <a:pt x="126" y="96"/>
                  </a:lnTo>
                  <a:lnTo>
                    <a:pt x="129" y="81"/>
                  </a:lnTo>
                  <a:lnTo>
                    <a:pt x="129" y="69"/>
                  </a:lnTo>
                  <a:lnTo>
                    <a:pt x="126" y="57"/>
                  </a:lnTo>
                  <a:lnTo>
                    <a:pt x="123" y="42"/>
                  </a:lnTo>
                  <a:lnTo>
                    <a:pt x="117" y="33"/>
                  </a:lnTo>
                  <a:lnTo>
                    <a:pt x="105" y="21"/>
                  </a:lnTo>
                  <a:lnTo>
                    <a:pt x="96" y="12"/>
                  </a:lnTo>
                  <a:lnTo>
                    <a:pt x="84" y="6"/>
                  </a:lnTo>
                  <a:lnTo>
                    <a:pt x="72" y="3"/>
                  </a:lnTo>
                  <a:lnTo>
                    <a:pt x="57" y="0"/>
                  </a:lnTo>
                  <a:lnTo>
                    <a:pt x="45" y="0"/>
                  </a:lnTo>
                  <a:lnTo>
                    <a:pt x="33" y="3"/>
                  </a:lnTo>
                  <a:lnTo>
                    <a:pt x="21" y="6"/>
                  </a:lnTo>
                  <a:lnTo>
                    <a:pt x="9" y="12"/>
                  </a:lnTo>
                  <a:lnTo>
                    <a:pt x="0" y="2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13" name="Freeform 60"/>
            <p:cNvSpPr>
              <a:spLocks/>
            </p:cNvSpPr>
            <p:nvPr/>
          </p:nvSpPr>
          <p:spPr bwMode="auto">
            <a:xfrm>
              <a:off x="1631" y="1606"/>
              <a:ext cx="58" cy="58"/>
            </a:xfrm>
            <a:custGeom>
              <a:avLst/>
              <a:gdLst>
                <a:gd name="T0" fmla="*/ 57 w 58"/>
                <a:gd name="T1" fmla="*/ 21 h 58"/>
                <a:gd name="T2" fmla="*/ 57 w 58"/>
                <a:gd name="T3" fmla="*/ 30 h 58"/>
                <a:gd name="T4" fmla="*/ 57 w 58"/>
                <a:gd name="T5" fmla="*/ 21 h 58"/>
                <a:gd name="T6" fmla="*/ 51 w 58"/>
                <a:gd name="T7" fmla="*/ 12 h 58"/>
                <a:gd name="T8" fmla="*/ 45 w 58"/>
                <a:gd name="T9" fmla="*/ 6 h 58"/>
                <a:gd name="T10" fmla="*/ 39 w 58"/>
                <a:gd name="T11" fmla="*/ 3 h 58"/>
                <a:gd name="T12" fmla="*/ 27 w 58"/>
                <a:gd name="T13" fmla="*/ 0 h 58"/>
                <a:gd name="T14" fmla="*/ 21 w 58"/>
                <a:gd name="T15" fmla="*/ 3 h 58"/>
                <a:gd name="T16" fmla="*/ 12 w 58"/>
                <a:gd name="T17" fmla="*/ 6 h 58"/>
                <a:gd name="T18" fmla="*/ 6 w 58"/>
                <a:gd name="T19" fmla="*/ 12 h 58"/>
                <a:gd name="T20" fmla="*/ 3 w 58"/>
                <a:gd name="T21" fmla="*/ 21 h 58"/>
                <a:gd name="T22" fmla="*/ 0 w 58"/>
                <a:gd name="T23" fmla="*/ 30 h 58"/>
                <a:gd name="T24" fmla="*/ 3 w 58"/>
                <a:gd name="T25" fmla="*/ 39 h 58"/>
                <a:gd name="T26" fmla="*/ 6 w 58"/>
                <a:gd name="T27" fmla="*/ 48 h 58"/>
                <a:gd name="T28" fmla="*/ 12 w 58"/>
                <a:gd name="T29" fmla="*/ 51 h 58"/>
                <a:gd name="T30" fmla="*/ 21 w 58"/>
                <a:gd name="T31" fmla="*/ 57 h 58"/>
                <a:gd name="T32" fmla="*/ 27 w 58"/>
                <a:gd name="T33" fmla="*/ 57 h 58"/>
                <a:gd name="T34" fmla="*/ 39 w 58"/>
                <a:gd name="T35" fmla="*/ 57 h 58"/>
                <a:gd name="T36" fmla="*/ 45 w 58"/>
                <a:gd name="T37" fmla="*/ 51 h 58"/>
                <a:gd name="T38" fmla="*/ 51 w 58"/>
                <a:gd name="T39" fmla="*/ 48 h 58"/>
                <a:gd name="T40" fmla="*/ 57 w 58"/>
                <a:gd name="T41" fmla="*/ 39 h 58"/>
                <a:gd name="T42" fmla="*/ 57 w 58"/>
                <a:gd name="T43" fmla="*/ 3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58"/>
                <a:gd name="T68" fmla="*/ 58 w 58"/>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58">
                  <a:moveTo>
                    <a:pt x="57" y="21"/>
                  </a:moveTo>
                  <a:lnTo>
                    <a:pt x="57" y="30"/>
                  </a:lnTo>
                  <a:lnTo>
                    <a:pt x="57" y="21"/>
                  </a:lnTo>
                  <a:lnTo>
                    <a:pt x="51" y="12"/>
                  </a:lnTo>
                  <a:lnTo>
                    <a:pt x="45" y="6"/>
                  </a:lnTo>
                  <a:lnTo>
                    <a:pt x="39" y="3"/>
                  </a:lnTo>
                  <a:lnTo>
                    <a:pt x="27" y="0"/>
                  </a:lnTo>
                  <a:lnTo>
                    <a:pt x="21" y="3"/>
                  </a:lnTo>
                  <a:lnTo>
                    <a:pt x="12" y="6"/>
                  </a:lnTo>
                  <a:lnTo>
                    <a:pt x="6" y="12"/>
                  </a:lnTo>
                  <a:lnTo>
                    <a:pt x="3" y="21"/>
                  </a:lnTo>
                  <a:lnTo>
                    <a:pt x="0" y="30"/>
                  </a:lnTo>
                  <a:lnTo>
                    <a:pt x="3" y="39"/>
                  </a:lnTo>
                  <a:lnTo>
                    <a:pt x="6" y="48"/>
                  </a:lnTo>
                  <a:lnTo>
                    <a:pt x="12" y="51"/>
                  </a:lnTo>
                  <a:lnTo>
                    <a:pt x="21" y="57"/>
                  </a:lnTo>
                  <a:lnTo>
                    <a:pt x="27" y="57"/>
                  </a:lnTo>
                  <a:lnTo>
                    <a:pt x="39" y="57"/>
                  </a:lnTo>
                  <a:lnTo>
                    <a:pt x="45" y="51"/>
                  </a:lnTo>
                  <a:lnTo>
                    <a:pt x="51" y="48"/>
                  </a:lnTo>
                  <a:lnTo>
                    <a:pt x="57" y="39"/>
                  </a:lnTo>
                  <a:lnTo>
                    <a:pt x="57" y="3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14" name="Line 61"/>
            <p:cNvSpPr>
              <a:spLocks noChangeShapeType="1"/>
            </p:cNvSpPr>
            <p:nvPr/>
          </p:nvSpPr>
          <p:spPr bwMode="auto">
            <a:xfrm>
              <a:off x="1606"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15" name="Freeform 62"/>
            <p:cNvSpPr>
              <a:spLocks/>
            </p:cNvSpPr>
            <p:nvPr/>
          </p:nvSpPr>
          <p:spPr bwMode="auto">
            <a:xfrm>
              <a:off x="1573" y="1701"/>
              <a:ext cx="49" cy="49"/>
            </a:xfrm>
            <a:custGeom>
              <a:avLst/>
              <a:gdLst>
                <a:gd name="T0" fmla="*/ 0 w 49"/>
                <a:gd name="T1" fmla="*/ 0 h 49"/>
                <a:gd name="T2" fmla="*/ 0 w 49"/>
                <a:gd name="T3" fmla="*/ 19 h 49"/>
                <a:gd name="T4" fmla="*/ 4 w 49"/>
                <a:gd name="T5" fmla="*/ 38 h 49"/>
                <a:gd name="T6" fmla="*/ 13 w 49"/>
                <a:gd name="T7" fmla="*/ 48 h 49"/>
                <a:gd name="T8" fmla="*/ 21 w 49"/>
                <a:gd name="T9" fmla="*/ 48 h 49"/>
                <a:gd name="T10" fmla="*/ 30 w 49"/>
                <a:gd name="T11" fmla="*/ 48 h 49"/>
                <a:gd name="T12" fmla="*/ 39 w 49"/>
                <a:gd name="T13" fmla="*/ 38 h 49"/>
                <a:gd name="T14" fmla="*/ 43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4" y="38"/>
                  </a:lnTo>
                  <a:lnTo>
                    <a:pt x="13" y="48"/>
                  </a:lnTo>
                  <a:lnTo>
                    <a:pt x="21" y="48"/>
                  </a:lnTo>
                  <a:lnTo>
                    <a:pt x="30" y="48"/>
                  </a:lnTo>
                  <a:lnTo>
                    <a:pt x="39" y="38"/>
                  </a:lnTo>
                  <a:lnTo>
                    <a:pt x="43"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16" name="Line 63"/>
            <p:cNvSpPr>
              <a:spLocks noChangeShapeType="1"/>
            </p:cNvSpPr>
            <p:nvPr/>
          </p:nvSpPr>
          <p:spPr bwMode="auto">
            <a:xfrm flipV="1">
              <a:off x="1573"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17" name="Freeform 64"/>
            <p:cNvSpPr>
              <a:spLocks/>
            </p:cNvSpPr>
            <p:nvPr/>
          </p:nvSpPr>
          <p:spPr bwMode="auto">
            <a:xfrm>
              <a:off x="1573" y="1554"/>
              <a:ext cx="49" cy="49"/>
            </a:xfrm>
            <a:custGeom>
              <a:avLst/>
              <a:gdLst>
                <a:gd name="T0" fmla="*/ 48 w 49"/>
                <a:gd name="T1" fmla="*/ 48 h 49"/>
                <a:gd name="T2" fmla="*/ 43 w 49"/>
                <a:gd name="T3" fmla="*/ 28 h 49"/>
                <a:gd name="T4" fmla="*/ 39 w 49"/>
                <a:gd name="T5" fmla="*/ 9 h 49"/>
                <a:gd name="T6" fmla="*/ 30 w 49"/>
                <a:gd name="T7" fmla="*/ 0 h 49"/>
                <a:gd name="T8" fmla="*/ 21 w 49"/>
                <a:gd name="T9" fmla="*/ 0 h 49"/>
                <a:gd name="T10" fmla="*/ 13 w 49"/>
                <a:gd name="T11" fmla="*/ 0 h 49"/>
                <a:gd name="T12" fmla="*/ 4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3" y="28"/>
                  </a:lnTo>
                  <a:lnTo>
                    <a:pt x="39" y="9"/>
                  </a:lnTo>
                  <a:lnTo>
                    <a:pt x="30" y="0"/>
                  </a:lnTo>
                  <a:lnTo>
                    <a:pt x="21" y="0"/>
                  </a:lnTo>
                  <a:lnTo>
                    <a:pt x="13" y="0"/>
                  </a:lnTo>
                  <a:lnTo>
                    <a:pt x="4"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18" name="Freeform 65"/>
            <p:cNvSpPr>
              <a:spLocks/>
            </p:cNvSpPr>
            <p:nvPr/>
          </p:nvSpPr>
          <p:spPr bwMode="auto">
            <a:xfrm>
              <a:off x="1540" y="1569"/>
              <a:ext cx="49" cy="49"/>
            </a:xfrm>
            <a:custGeom>
              <a:avLst/>
              <a:gdLst>
                <a:gd name="T0" fmla="*/ 0 w 49"/>
                <a:gd name="T1" fmla="*/ 0 h 49"/>
                <a:gd name="T2" fmla="*/ 0 w 49"/>
                <a:gd name="T3" fmla="*/ 16 h 49"/>
                <a:gd name="T4" fmla="*/ 8 w 49"/>
                <a:gd name="T5" fmla="*/ 32 h 49"/>
                <a:gd name="T6" fmla="*/ 13 w 49"/>
                <a:gd name="T7" fmla="*/ 40 h 49"/>
                <a:gd name="T8" fmla="*/ 21 w 49"/>
                <a:gd name="T9" fmla="*/ 48 h 49"/>
                <a:gd name="T10" fmla="*/ 30 w 49"/>
                <a:gd name="T11" fmla="*/ 40 h 49"/>
                <a:gd name="T12" fmla="*/ 39 w 49"/>
                <a:gd name="T13" fmla="*/ 32 h 49"/>
                <a:gd name="T14" fmla="*/ 43 w 49"/>
                <a:gd name="T15" fmla="*/ 16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6"/>
                  </a:lnTo>
                  <a:lnTo>
                    <a:pt x="8" y="32"/>
                  </a:lnTo>
                  <a:lnTo>
                    <a:pt x="13" y="40"/>
                  </a:lnTo>
                  <a:lnTo>
                    <a:pt x="21" y="48"/>
                  </a:lnTo>
                  <a:lnTo>
                    <a:pt x="30" y="40"/>
                  </a:lnTo>
                  <a:lnTo>
                    <a:pt x="39" y="32"/>
                  </a:lnTo>
                  <a:lnTo>
                    <a:pt x="43"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19" name="Freeform 66"/>
            <p:cNvSpPr>
              <a:spLocks/>
            </p:cNvSpPr>
            <p:nvPr/>
          </p:nvSpPr>
          <p:spPr bwMode="auto">
            <a:xfrm>
              <a:off x="1540" y="1683"/>
              <a:ext cx="49" cy="49"/>
            </a:xfrm>
            <a:custGeom>
              <a:avLst/>
              <a:gdLst>
                <a:gd name="T0" fmla="*/ 43 w 49"/>
                <a:gd name="T1" fmla="*/ 24 h 49"/>
                <a:gd name="T2" fmla="*/ 48 w 49"/>
                <a:gd name="T3" fmla="*/ 48 h 49"/>
                <a:gd name="T4" fmla="*/ 43 w 49"/>
                <a:gd name="T5" fmla="*/ 24 h 49"/>
                <a:gd name="T6" fmla="*/ 39 w 49"/>
                <a:gd name="T7" fmla="*/ 16 h 49"/>
                <a:gd name="T8" fmla="*/ 30 w 49"/>
                <a:gd name="T9" fmla="*/ 8 h 49"/>
                <a:gd name="T10" fmla="*/ 21 w 49"/>
                <a:gd name="T11" fmla="*/ 0 h 49"/>
                <a:gd name="T12" fmla="*/ 13 w 49"/>
                <a:gd name="T13" fmla="*/ 8 h 49"/>
                <a:gd name="T14" fmla="*/ 8 w 49"/>
                <a:gd name="T15" fmla="*/ 16 h 49"/>
                <a:gd name="T16" fmla="*/ 0 w 49"/>
                <a:gd name="T17" fmla="*/ 24 h 49"/>
                <a:gd name="T18" fmla="*/ 0 w 49"/>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3" y="24"/>
                  </a:moveTo>
                  <a:lnTo>
                    <a:pt x="48" y="48"/>
                  </a:lnTo>
                  <a:lnTo>
                    <a:pt x="43" y="24"/>
                  </a:lnTo>
                  <a:lnTo>
                    <a:pt x="39" y="16"/>
                  </a:lnTo>
                  <a:lnTo>
                    <a:pt x="30" y="8"/>
                  </a:lnTo>
                  <a:lnTo>
                    <a:pt x="21" y="0"/>
                  </a:lnTo>
                  <a:lnTo>
                    <a:pt x="13" y="8"/>
                  </a:lnTo>
                  <a:lnTo>
                    <a:pt x="8" y="16"/>
                  </a:lnTo>
                  <a:lnTo>
                    <a:pt x="0"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20" name="Freeform 67"/>
            <p:cNvSpPr>
              <a:spLocks/>
            </p:cNvSpPr>
            <p:nvPr/>
          </p:nvSpPr>
          <p:spPr bwMode="auto">
            <a:xfrm>
              <a:off x="1474" y="1683"/>
              <a:ext cx="49" cy="49"/>
            </a:xfrm>
            <a:custGeom>
              <a:avLst/>
              <a:gdLst>
                <a:gd name="T0" fmla="*/ 48 w 49"/>
                <a:gd name="T1" fmla="*/ 48 h 49"/>
                <a:gd name="T2" fmla="*/ 48 w 49"/>
                <a:gd name="T3" fmla="*/ 24 h 49"/>
                <a:gd name="T4" fmla="*/ 39 w 49"/>
                <a:gd name="T5" fmla="*/ 16 h 49"/>
                <a:gd name="T6" fmla="*/ 34 w 49"/>
                <a:gd name="T7" fmla="*/ 8 h 49"/>
                <a:gd name="T8" fmla="*/ 26 w 49"/>
                <a:gd name="T9" fmla="*/ 0 h 49"/>
                <a:gd name="T10" fmla="*/ 17 w 49"/>
                <a:gd name="T11" fmla="*/ 8 h 49"/>
                <a:gd name="T12" fmla="*/ 8 w 49"/>
                <a:gd name="T13" fmla="*/ 16 h 49"/>
                <a:gd name="T14" fmla="*/ 4 w 49"/>
                <a:gd name="T15" fmla="*/ 24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4"/>
                  </a:lnTo>
                  <a:lnTo>
                    <a:pt x="39" y="16"/>
                  </a:lnTo>
                  <a:lnTo>
                    <a:pt x="34" y="8"/>
                  </a:lnTo>
                  <a:lnTo>
                    <a:pt x="26" y="0"/>
                  </a:lnTo>
                  <a:lnTo>
                    <a:pt x="17" y="8"/>
                  </a:lnTo>
                  <a:lnTo>
                    <a:pt x="8" y="16"/>
                  </a:lnTo>
                  <a:lnTo>
                    <a:pt x="4"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21" name="Freeform 68"/>
            <p:cNvSpPr>
              <a:spLocks/>
            </p:cNvSpPr>
            <p:nvPr/>
          </p:nvSpPr>
          <p:spPr bwMode="auto">
            <a:xfrm>
              <a:off x="1474" y="1569"/>
              <a:ext cx="49" cy="49"/>
            </a:xfrm>
            <a:custGeom>
              <a:avLst/>
              <a:gdLst>
                <a:gd name="T0" fmla="*/ 4 w 49"/>
                <a:gd name="T1" fmla="*/ 16 h 49"/>
                <a:gd name="T2" fmla="*/ 0 w 49"/>
                <a:gd name="T3" fmla="*/ 0 h 49"/>
                <a:gd name="T4" fmla="*/ 4 w 49"/>
                <a:gd name="T5" fmla="*/ 16 h 49"/>
                <a:gd name="T6" fmla="*/ 8 w 49"/>
                <a:gd name="T7" fmla="*/ 32 h 49"/>
                <a:gd name="T8" fmla="*/ 17 w 49"/>
                <a:gd name="T9" fmla="*/ 40 h 49"/>
                <a:gd name="T10" fmla="*/ 26 w 49"/>
                <a:gd name="T11" fmla="*/ 48 h 49"/>
                <a:gd name="T12" fmla="*/ 34 w 49"/>
                <a:gd name="T13" fmla="*/ 40 h 49"/>
                <a:gd name="T14" fmla="*/ 39 w 49"/>
                <a:gd name="T15" fmla="*/ 32 h 49"/>
                <a:gd name="T16" fmla="*/ 48 w 49"/>
                <a:gd name="T17" fmla="*/ 16 h 49"/>
                <a:gd name="T18" fmla="*/ 48 w 4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 y="16"/>
                  </a:moveTo>
                  <a:lnTo>
                    <a:pt x="0" y="0"/>
                  </a:lnTo>
                  <a:lnTo>
                    <a:pt x="4" y="16"/>
                  </a:lnTo>
                  <a:lnTo>
                    <a:pt x="8" y="32"/>
                  </a:lnTo>
                  <a:lnTo>
                    <a:pt x="17" y="40"/>
                  </a:lnTo>
                  <a:lnTo>
                    <a:pt x="26" y="48"/>
                  </a:lnTo>
                  <a:lnTo>
                    <a:pt x="34" y="40"/>
                  </a:lnTo>
                  <a:lnTo>
                    <a:pt x="39" y="32"/>
                  </a:lnTo>
                  <a:lnTo>
                    <a:pt x="48"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22" name="Line 69"/>
            <p:cNvSpPr>
              <a:spLocks noChangeShapeType="1"/>
            </p:cNvSpPr>
            <p:nvPr/>
          </p:nvSpPr>
          <p:spPr bwMode="auto">
            <a:xfrm>
              <a:off x="1540"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23" name="Freeform 70"/>
            <p:cNvSpPr>
              <a:spLocks/>
            </p:cNvSpPr>
            <p:nvPr/>
          </p:nvSpPr>
          <p:spPr bwMode="auto">
            <a:xfrm>
              <a:off x="1507" y="1701"/>
              <a:ext cx="49" cy="49"/>
            </a:xfrm>
            <a:custGeom>
              <a:avLst/>
              <a:gdLst>
                <a:gd name="T0" fmla="*/ 0 w 49"/>
                <a:gd name="T1" fmla="*/ 0 h 49"/>
                <a:gd name="T2" fmla="*/ 0 w 49"/>
                <a:gd name="T3" fmla="*/ 19 h 49"/>
                <a:gd name="T4" fmla="*/ 8 w 49"/>
                <a:gd name="T5" fmla="*/ 38 h 49"/>
                <a:gd name="T6" fmla="*/ 17 w 49"/>
                <a:gd name="T7" fmla="*/ 48 h 49"/>
                <a:gd name="T8" fmla="*/ 21 w 49"/>
                <a:gd name="T9" fmla="*/ 48 h 49"/>
                <a:gd name="T10" fmla="*/ 30 w 49"/>
                <a:gd name="T11" fmla="*/ 48 h 49"/>
                <a:gd name="T12" fmla="*/ 39 w 49"/>
                <a:gd name="T13" fmla="*/ 38 h 49"/>
                <a:gd name="T14" fmla="*/ 43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8" y="38"/>
                  </a:lnTo>
                  <a:lnTo>
                    <a:pt x="17" y="48"/>
                  </a:lnTo>
                  <a:lnTo>
                    <a:pt x="21" y="48"/>
                  </a:lnTo>
                  <a:lnTo>
                    <a:pt x="30" y="48"/>
                  </a:lnTo>
                  <a:lnTo>
                    <a:pt x="39" y="38"/>
                  </a:lnTo>
                  <a:lnTo>
                    <a:pt x="43"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24" name="Line 71"/>
            <p:cNvSpPr>
              <a:spLocks noChangeShapeType="1"/>
            </p:cNvSpPr>
            <p:nvPr/>
          </p:nvSpPr>
          <p:spPr bwMode="auto">
            <a:xfrm flipV="1">
              <a:off x="1507"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25" name="Freeform 72"/>
            <p:cNvSpPr>
              <a:spLocks/>
            </p:cNvSpPr>
            <p:nvPr/>
          </p:nvSpPr>
          <p:spPr bwMode="auto">
            <a:xfrm>
              <a:off x="1507" y="1554"/>
              <a:ext cx="49" cy="49"/>
            </a:xfrm>
            <a:custGeom>
              <a:avLst/>
              <a:gdLst>
                <a:gd name="T0" fmla="*/ 48 w 49"/>
                <a:gd name="T1" fmla="*/ 48 h 49"/>
                <a:gd name="T2" fmla="*/ 43 w 49"/>
                <a:gd name="T3" fmla="*/ 28 h 49"/>
                <a:gd name="T4" fmla="*/ 39 w 49"/>
                <a:gd name="T5" fmla="*/ 9 h 49"/>
                <a:gd name="T6" fmla="*/ 30 w 49"/>
                <a:gd name="T7" fmla="*/ 0 h 49"/>
                <a:gd name="T8" fmla="*/ 21 w 49"/>
                <a:gd name="T9" fmla="*/ 0 h 49"/>
                <a:gd name="T10" fmla="*/ 17 w 49"/>
                <a:gd name="T11" fmla="*/ 0 h 49"/>
                <a:gd name="T12" fmla="*/ 8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3" y="28"/>
                  </a:lnTo>
                  <a:lnTo>
                    <a:pt x="39" y="9"/>
                  </a:lnTo>
                  <a:lnTo>
                    <a:pt x="30" y="0"/>
                  </a:lnTo>
                  <a:lnTo>
                    <a:pt x="21" y="0"/>
                  </a:lnTo>
                  <a:lnTo>
                    <a:pt x="17" y="0"/>
                  </a:lnTo>
                  <a:lnTo>
                    <a:pt x="8"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26" name="Freeform 73"/>
            <p:cNvSpPr>
              <a:spLocks/>
            </p:cNvSpPr>
            <p:nvPr/>
          </p:nvSpPr>
          <p:spPr bwMode="auto">
            <a:xfrm>
              <a:off x="1411" y="1683"/>
              <a:ext cx="49" cy="49"/>
            </a:xfrm>
            <a:custGeom>
              <a:avLst/>
              <a:gdLst>
                <a:gd name="T0" fmla="*/ 48 w 49"/>
                <a:gd name="T1" fmla="*/ 24 h 49"/>
                <a:gd name="T2" fmla="*/ 48 w 49"/>
                <a:gd name="T3" fmla="*/ 48 h 49"/>
                <a:gd name="T4" fmla="*/ 48 w 49"/>
                <a:gd name="T5" fmla="*/ 24 h 49"/>
                <a:gd name="T6" fmla="*/ 43 w 49"/>
                <a:gd name="T7" fmla="*/ 16 h 49"/>
                <a:gd name="T8" fmla="*/ 33 w 49"/>
                <a:gd name="T9" fmla="*/ 8 h 49"/>
                <a:gd name="T10" fmla="*/ 24 w 49"/>
                <a:gd name="T11" fmla="*/ 0 h 49"/>
                <a:gd name="T12" fmla="*/ 14 w 49"/>
                <a:gd name="T13" fmla="*/ 8 h 49"/>
                <a:gd name="T14" fmla="*/ 4 w 49"/>
                <a:gd name="T15" fmla="*/ 16 h 49"/>
                <a:gd name="T16" fmla="*/ 0 w 49"/>
                <a:gd name="T17" fmla="*/ 24 h 49"/>
                <a:gd name="T18" fmla="*/ 0 w 49"/>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8" y="24"/>
                  </a:moveTo>
                  <a:lnTo>
                    <a:pt x="48" y="48"/>
                  </a:lnTo>
                  <a:lnTo>
                    <a:pt x="48" y="24"/>
                  </a:lnTo>
                  <a:lnTo>
                    <a:pt x="43" y="16"/>
                  </a:lnTo>
                  <a:lnTo>
                    <a:pt x="33" y="8"/>
                  </a:lnTo>
                  <a:lnTo>
                    <a:pt x="24" y="0"/>
                  </a:lnTo>
                  <a:lnTo>
                    <a:pt x="14" y="8"/>
                  </a:lnTo>
                  <a:lnTo>
                    <a:pt x="4" y="16"/>
                  </a:lnTo>
                  <a:lnTo>
                    <a:pt x="0"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27" name="Freeform 74"/>
            <p:cNvSpPr>
              <a:spLocks/>
            </p:cNvSpPr>
            <p:nvPr/>
          </p:nvSpPr>
          <p:spPr bwMode="auto">
            <a:xfrm>
              <a:off x="1411" y="1569"/>
              <a:ext cx="49" cy="49"/>
            </a:xfrm>
            <a:custGeom>
              <a:avLst/>
              <a:gdLst>
                <a:gd name="T0" fmla="*/ 0 w 49"/>
                <a:gd name="T1" fmla="*/ 16 h 49"/>
                <a:gd name="T2" fmla="*/ 0 w 49"/>
                <a:gd name="T3" fmla="*/ 0 h 49"/>
                <a:gd name="T4" fmla="*/ 0 w 49"/>
                <a:gd name="T5" fmla="*/ 16 h 49"/>
                <a:gd name="T6" fmla="*/ 4 w 49"/>
                <a:gd name="T7" fmla="*/ 32 h 49"/>
                <a:gd name="T8" fmla="*/ 14 w 49"/>
                <a:gd name="T9" fmla="*/ 40 h 49"/>
                <a:gd name="T10" fmla="*/ 24 w 49"/>
                <a:gd name="T11" fmla="*/ 48 h 49"/>
                <a:gd name="T12" fmla="*/ 33 w 49"/>
                <a:gd name="T13" fmla="*/ 40 h 49"/>
                <a:gd name="T14" fmla="*/ 43 w 49"/>
                <a:gd name="T15" fmla="*/ 32 h 49"/>
                <a:gd name="T16" fmla="*/ 48 w 49"/>
                <a:gd name="T17" fmla="*/ 16 h 49"/>
                <a:gd name="T18" fmla="*/ 48 w 4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0" y="16"/>
                  </a:moveTo>
                  <a:lnTo>
                    <a:pt x="0" y="0"/>
                  </a:lnTo>
                  <a:lnTo>
                    <a:pt x="0" y="16"/>
                  </a:lnTo>
                  <a:lnTo>
                    <a:pt x="4" y="32"/>
                  </a:lnTo>
                  <a:lnTo>
                    <a:pt x="14" y="40"/>
                  </a:lnTo>
                  <a:lnTo>
                    <a:pt x="24" y="48"/>
                  </a:lnTo>
                  <a:lnTo>
                    <a:pt x="33" y="40"/>
                  </a:lnTo>
                  <a:lnTo>
                    <a:pt x="43" y="32"/>
                  </a:lnTo>
                  <a:lnTo>
                    <a:pt x="48"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28" name="Line 75"/>
            <p:cNvSpPr>
              <a:spLocks noChangeShapeType="1"/>
            </p:cNvSpPr>
            <p:nvPr/>
          </p:nvSpPr>
          <p:spPr bwMode="auto">
            <a:xfrm>
              <a:off x="1474"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29" name="Freeform 76"/>
            <p:cNvSpPr>
              <a:spLocks/>
            </p:cNvSpPr>
            <p:nvPr/>
          </p:nvSpPr>
          <p:spPr bwMode="auto">
            <a:xfrm>
              <a:off x="1441" y="1701"/>
              <a:ext cx="49" cy="49"/>
            </a:xfrm>
            <a:custGeom>
              <a:avLst/>
              <a:gdLst>
                <a:gd name="T0" fmla="*/ 0 w 49"/>
                <a:gd name="T1" fmla="*/ 0 h 49"/>
                <a:gd name="T2" fmla="*/ 0 w 49"/>
                <a:gd name="T3" fmla="*/ 19 h 49"/>
                <a:gd name="T4" fmla="*/ 8 w 49"/>
                <a:gd name="T5" fmla="*/ 38 h 49"/>
                <a:gd name="T6" fmla="*/ 17 w 49"/>
                <a:gd name="T7" fmla="*/ 48 h 49"/>
                <a:gd name="T8" fmla="*/ 26 w 49"/>
                <a:gd name="T9" fmla="*/ 48 h 49"/>
                <a:gd name="T10" fmla="*/ 34 w 49"/>
                <a:gd name="T11" fmla="*/ 48 h 49"/>
                <a:gd name="T12" fmla="*/ 43 w 49"/>
                <a:gd name="T13" fmla="*/ 38 h 49"/>
                <a:gd name="T14" fmla="*/ 48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8" y="38"/>
                  </a:lnTo>
                  <a:lnTo>
                    <a:pt x="17" y="48"/>
                  </a:lnTo>
                  <a:lnTo>
                    <a:pt x="26" y="48"/>
                  </a:lnTo>
                  <a:lnTo>
                    <a:pt x="34" y="48"/>
                  </a:lnTo>
                  <a:lnTo>
                    <a:pt x="43" y="38"/>
                  </a:lnTo>
                  <a:lnTo>
                    <a:pt x="48"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30" name="Line 77"/>
            <p:cNvSpPr>
              <a:spLocks noChangeShapeType="1"/>
            </p:cNvSpPr>
            <p:nvPr/>
          </p:nvSpPr>
          <p:spPr bwMode="auto">
            <a:xfrm flipV="1">
              <a:off x="1441"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31" name="Freeform 78"/>
            <p:cNvSpPr>
              <a:spLocks/>
            </p:cNvSpPr>
            <p:nvPr/>
          </p:nvSpPr>
          <p:spPr bwMode="auto">
            <a:xfrm>
              <a:off x="1441" y="1554"/>
              <a:ext cx="49" cy="49"/>
            </a:xfrm>
            <a:custGeom>
              <a:avLst/>
              <a:gdLst>
                <a:gd name="T0" fmla="*/ 48 w 49"/>
                <a:gd name="T1" fmla="*/ 48 h 49"/>
                <a:gd name="T2" fmla="*/ 48 w 49"/>
                <a:gd name="T3" fmla="*/ 28 h 49"/>
                <a:gd name="T4" fmla="*/ 43 w 49"/>
                <a:gd name="T5" fmla="*/ 9 h 49"/>
                <a:gd name="T6" fmla="*/ 34 w 49"/>
                <a:gd name="T7" fmla="*/ 0 h 49"/>
                <a:gd name="T8" fmla="*/ 26 w 49"/>
                <a:gd name="T9" fmla="*/ 0 h 49"/>
                <a:gd name="T10" fmla="*/ 17 w 49"/>
                <a:gd name="T11" fmla="*/ 0 h 49"/>
                <a:gd name="T12" fmla="*/ 8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8"/>
                  </a:lnTo>
                  <a:lnTo>
                    <a:pt x="43" y="9"/>
                  </a:lnTo>
                  <a:lnTo>
                    <a:pt x="34" y="0"/>
                  </a:lnTo>
                  <a:lnTo>
                    <a:pt x="26" y="0"/>
                  </a:lnTo>
                  <a:lnTo>
                    <a:pt x="17" y="0"/>
                  </a:lnTo>
                  <a:lnTo>
                    <a:pt x="8"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32" name="Line 79"/>
            <p:cNvSpPr>
              <a:spLocks noChangeShapeType="1"/>
            </p:cNvSpPr>
            <p:nvPr/>
          </p:nvSpPr>
          <p:spPr bwMode="auto">
            <a:xfrm>
              <a:off x="1411"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33" name="Freeform 80"/>
            <p:cNvSpPr>
              <a:spLocks/>
            </p:cNvSpPr>
            <p:nvPr/>
          </p:nvSpPr>
          <p:spPr bwMode="auto">
            <a:xfrm>
              <a:off x="1378" y="1701"/>
              <a:ext cx="49" cy="49"/>
            </a:xfrm>
            <a:custGeom>
              <a:avLst/>
              <a:gdLst>
                <a:gd name="T0" fmla="*/ 0 w 49"/>
                <a:gd name="T1" fmla="*/ 0 h 49"/>
                <a:gd name="T2" fmla="*/ 0 w 49"/>
                <a:gd name="T3" fmla="*/ 19 h 49"/>
                <a:gd name="T4" fmla="*/ 4 w 49"/>
                <a:gd name="T5" fmla="*/ 38 h 49"/>
                <a:gd name="T6" fmla="*/ 13 w 49"/>
                <a:gd name="T7" fmla="*/ 48 h 49"/>
                <a:gd name="T8" fmla="*/ 21 w 49"/>
                <a:gd name="T9" fmla="*/ 48 h 49"/>
                <a:gd name="T10" fmla="*/ 30 w 49"/>
                <a:gd name="T11" fmla="*/ 48 h 49"/>
                <a:gd name="T12" fmla="*/ 39 w 49"/>
                <a:gd name="T13" fmla="*/ 38 h 49"/>
                <a:gd name="T14" fmla="*/ 43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4" y="38"/>
                  </a:lnTo>
                  <a:lnTo>
                    <a:pt x="13" y="48"/>
                  </a:lnTo>
                  <a:lnTo>
                    <a:pt x="21" y="48"/>
                  </a:lnTo>
                  <a:lnTo>
                    <a:pt x="30" y="48"/>
                  </a:lnTo>
                  <a:lnTo>
                    <a:pt x="39" y="38"/>
                  </a:lnTo>
                  <a:lnTo>
                    <a:pt x="43"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34" name="Line 81"/>
            <p:cNvSpPr>
              <a:spLocks noChangeShapeType="1"/>
            </p:cNvSpPr>
            <p:nvPr/>
          </p:nvSpPr>
          <p:spPr bwMode="auto">
            <a:xfrm flipV="1">
              <a:off x="1378"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35" name="Freeform 82"/>
            <p:cNvSpPr>
              <a:spLocks/>
            </p:cNvSpPr>
            <p:nvPr/>
          </p:nvSpPr>
          <p:spPr bwMode="auto">
            <a:xfrm>
              <a:off x="1378" y="1554"/>
              <a:ext cx="49" cy="49"/>
            </a:xfrm>
            <a:custGeom>
              <a:avLst/>
              <a:gdLst>
                <a:gd name="T0" fmla="*/ 48 w 49"/>
                <a:gd name="T1" fmla="*/ 48 h 49"/>
                <a:gd name="T2" fmla="*/ 43 w 49"/>
                <a:gd name="T3" fmla="*/ 28 h 49"/>
                <a:gd name="T4" fmla="*/ 39 w 49"/>
                <a:gd name="T5" fmla="*/ 9 h 49"/>
                <a:gd name="T6" fmla="*/ 30 w 49"/>
                <a:gd name="T7" fmla="*/ 0 h 49"/>
                <a:gd name="T8" fmla="*/ 21 w 49"/>
                <a:gd name="T9" fmla="*/ 0 h 49"/>
                <a:gd name="T10" fmla="*/ 13 w 49"/>
                <a:gd name="T11" fmla="*/ 0 h 49"/>
                <a:gd name="T12" fmla="*/ 4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3" y="28"/>
                  </a:lnTo>
                  <a:lnTo>
                    <a:pt x="39" y="9"/>
                  </a:lnTo>
                  <a:lnTo>
                    <a:pt x="30" y="0"/>
                  </a:lnTo>
                  <a:lnTo>
                    <a:pt x="21" y="0"/>
                  </a:lnTo>
                  <a:lnTo>
                    <a:pt x="13" y="0"/>
                  </a:lnTo>
                  <a:lnTo>
                    <a:pt x="4"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36" name="Freeform 83"/>
            <p:cNvSpPr>
              <a:spLocks/>
            </p:cNvSpPr>
            <p:nvPr/>
          </p:nvSpPr>
          <p:spPr bwMode="auto">
            <a:xfrm>
              <a:off x="1295" y="1606"/>
              <a:ext cx="58" cy="58"/>
            </a:xfrm>
            <a:custGeom>
              <a:avLst/>
              <a:gdLst>
                <a:gd name="T0" fmla="*/ 54 w 58"/>
                <a:gd name="T1" fmla="*/ 21 h 58"/>
                <a:gd name="T2" fmla="*/ 57 w 58"/>
                <a:gd name="T3" fmla="*/ 30 h 58"/>
                <a:gd name="T4" fmla="*/ 54 w 58"/>
                <a:gd name="T5" fmla="*/ 21 h 58"/>
                <a:gd name="T6" fmla="*/ 51 w 58"/>
                <a:gd name="T7" fmla="*/ 12 h 58"/>
                <a:gd name="T8" fmla="*/ 45 w 58"/>
                <a:gd name="T9" fmla="*/ 6 h 58"/>
                <a:gd name="T10" fmla="*/ 36 w 58"/>
                <a:gd name="T11" fmla="*/ 3 h 58"/>
                <a:gd name="T12" fmla="*/ 30 w 58"/>
                <a:gd name="T13" fmla="*/ 0 h 58"/>
                <a:gd name="T14" fmla="*/ 18 w 58"/>
                <a:gd name="T15" fmla="*/ 3 h 58"/>
                <a:gd name="T16" fmla="*/ 12 w 58"/>
                <a:gd name="T17" fmla="*/ 6 h 58"/>
                <a:gd name="T18" fmla="*/ 6 w 58"/>
                <a:gd name="T19" fmla="*/ 12 h 58"/>
                <a:gd name="T20" fmla="*/ 0 w 58"/>
                <a:gd name="T21" fmla="*/ 21 h 58"/>
                <a:gd name="T22" fmla="*/ 0 w 58"/>
                <a:gd name="T23" fmla="*/ 30 h 58"/>
                <a:gd name="T24" fmla="*/ 0 w 58"/>
                <a:gd name="T25" fmla="*/ 39 h 58"/>
                <a:gd name="T26" fmla="*/ 6 w 58"/>
                <a:gd name="T27" fmla="*/ 48 h 58"/>
                <a:gd name="T28" fmla="*/ 12 w 58"/>
                <a:gd name="T29" fmla="*/ 51 h 58"/>
                <a:gd name="T30" fmla="*/ 18 w 58"/>
                <a:gd name="T31" fmla="*/ 57 h 58"/>
                <a:gd name="T32" fmla="*/ 30 w 58"/>
                <a:gd name="T33" fmla="*/ 57 h 58"/>
                <a:gd name="T34" fmla="*/ 36 w 58"/>
                <a:gd name="T35" fmla="*/ 57 h 58"/>
                <a:gd name="T36" fmla="*/ 45 w 58"/>
                <a:gd name="T37" fmla="*/ 51 h 58"/>
                <a:gd name="T38" fmla="*/ 51 w 58"/>
                <a:gd name="T39" fmla="*/ 48 h 58"/>
                <a:gd name="T40" fmla="*/ 54 w 58"/>
                <a:gd name="T41" fmla="*/ 39 h 58"/>
                <a:gd name="T42" fmla="*/ 57 w 58"/>
                <a:gd name="T43" fmla="*/ 3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58"/>
                <a:gd name="T68" fmla="*/ 58 w 58"/>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58">
                  <a:moveTo>
                    <a:pt x="54" y="21"/>
                  </a:moveTo>
                  <a:lnTo>
                    <a:pt x="57" y="30"/>
                  </a:lnTo>
                  <a:lnTo>
                    <a:pt x="54" y="21"/>
                  </a:lnTo>
                  <a:lnTo>
                    <a:pt x="51" y="12"/>
                  </a:lnTo>
                  <a:lnTo>
                    <a:pt x="45" y="6"/>
                  </a:lnTo>
                  <a:lnTo>
                    <a:pt x="36" y="3"/>
                  </a:lnTo>
                  <a:lnTo>
                    <a:pt x="30" y="0"/>
                  </a:lnTo>
                  <a:lnTo>
                    <a:pt x="18" y="3"/>
                  </a:lnTo>
                  <a:lnTo>
                    <a:pt x="12" y="6"/>
                  </a:lnTo>
                  <a:lnTo>
                    <a:pt x="6" y="12"/>
                  </a:lnTo>
                  <a:lnTo>
                    <a:pt x="0" y="21"/>
                  </a:lnTo>
                  <a:lnTo>
                    <a:pt x="0" y="30"/>
                  </a:lnTo>
                  <a:lnTo>
                    <a:pt x="0" y="39"/>
                  </a:lnTo>
                  <a:lnTo>
                    <a:pt x="6" y="48"/>
                  </a:lnTo>
                  <a:lnTo>
                    <a:pt x="12" y="51"/>
                  </a:lnTo>
                  <a:lnTo>
                    <a:pt x="18" y="57"/>
                  </a:lnTo>
                  <a:lnTo>
                    <a:pt x="30" y="57"/>
                  </a:lnTo>
                  <a:lnTo>
                    <a:pt x="36" y="57"/>
                  </a:lnTo>
                  <a:lnTo>
                    <a:pt x="45" y="51"/>
                  </a:lnTo>
                  <a:lnTo>
                    <a:pt x="51" y="48"/>
                  </a:lnTo>
                  <a:lnTo>
                    <a:pt x="54" y="39"/>
                  </a:lnTo>
                  <a:lnTo>
                    <a:pt x="57" y="3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37" name="Line 84"/>
            <p:cNvSpPr>
              <a:spLocks noChangeShapeType="1"/>
            </p:cNvSpPr>
            <p:nvPr/>
          </p:nvSpPr>
          <p:spPr bwMode="auto">
            <a:xfrm>
              <a:off x="1366" y="1573"/>
              <a:ext cx="12" cy="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38" name="Freeform 85"/>
            <p:cNvSpPr>
              <a:spLocks/>
            </p:cNvSpPr>
            <p:nvPr/>
          </p:nvSpPr>
          <p:spPr bwMode="auto">
            <a:xfrm>
              <a:off x="1250" y="1560"/>
              <a:ext cx="130" cy="151"/>
            </a:xfrm>
            <a:custGeom>
              <a:avLst/>
              <a:gdLst>
                <a:gd name="T0" fmla="*/ 117 w 130"/>
                <a:gd name="T1" fmla="*/ 12 h 151"/>
                <a:gd name="T2" fmla="*/ 105 w 130"/>
                <a:gd name="T3" fmla="*/ 6 h 151"/>
                <a:gd name="T4" fmla="*/ 93 w 130"/>
                <a:gd name="T5" fmla="*/ 3 h 151"/>
                <a:gd name="T6" fmla="*/ 81 w 130"/>
                <a:gd name="T7" fmla="*/ 0 h 151"/>
                <a:gd name="T8" fmla="*/ 66 w 130"/>
                <a:gd name="T9" fmla="*/ 0 h 151"/>
                <a:gd name="T10" fmla="*/ 54 w 130"/>
                <a:gd name="T11" fmla="*/ 3 h 151"/>
                <a:gd name="T12" fmla="*/ 42 w 130"/>
                <a:gd name="T13" fmla="*/ 6 h 151"/>
                <a:gd name="T14" fmla="*/ 30 w 130"/>
                <a:gd name="T15" fmla="*/ 12 h 151"/>
                <a:gd name="T16" fmla="*/ 21 w 130"/>
                <a:gd name="T17" fmla="*/ 21 h 151"/>
                <a:gd name="T18" fmla="*/ 12 w 130"/>
                <a:gd name="T19" fmla="*/ 33 h 151"/>
                <a:gd name="T20" fmla="*/ 6 w 130"/>
                <a:gd name="T21" fmla="*/ 42 h 151"/>
                <a:gd name="T22" fmla="*/ 0 w 130"/>
                <a:gd name="T23" fmla="*/ 57 h 151"/>
                <a:gd name="T24" fmla="*/ 0 w 130"/>
                <a:gd name="T25" fmla="*/ 69 h 151"/>
                <a:gd name="T26" fmla="*/ 0 w 130"/>
                <a:gd name="T27" fmla="*/ 81 h 151"/>
                <a:gd name="T28" fmla="*/ 0 w 130"/>
                <a:gd name="T29" fmla="*/ 96 h 151"/>
                <a:gd name="T30" fmla="*/ 6 w 130"/>
                <a:gd name="T31" fmla="*/ 108 h 151"/>
                <a:gd name="T32" fmla="*/ 12 w 130"/>
                <a:gd name="T33" fmla="*/ 120 h 151"/>
                <a:gd name="T34" fmla="*/ 21 w 130"/>
                <a:gd name="T35" fmla="*/ 129 h 151"/>
                <a:gd name="T36" fmla="*/ 30 w 130"/>
                <a:gd name="T37" fmla="*/ 138 h 151"/>
                <a:gd name="T38" fmla="*/ 42 w 130"/>
                <a:gd name="T39" fmla="*/ 144 h 151"/>
                <a:gd name="T40" fmla="*/ 54 w 130"/>
                <a:gd name="T41" fmla="*/ 150 h 151"/>
                <a:gd name="T42" fmla="*/ 66 w 130"/>
                <a:gd name="T43" fmla="*/ 150 h 151"/>
                <a:gd name="T44" fmla="*/ 81 w 130"/>
                <a:gd name="T45" fmla="*/ 150 h 151"/>
                <a:gd name="T46" fmla="*/ 93 w 130"/>
                <a:gd name="T47" fmla="*/ 150 h 151"/>
                <a:gd name="T48" fmla="*/ 105 w 130"/>
                <a:gd name="T49" fmla="*/ 144 h 151"/>
                <a:gd name="T50" fmla="*/ 117 w 130"/>
                <a:gd name="T51" fmla="*/ 138 h 151"/>
                <a:gd name="T52" fmla="*/ 129 w 130"/>
                <a:gd name="T53" fmla="*/ 129 h 1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151"/>
                <a:gd name="T83" fmla="*/ 130 w 130"/>
                <a:gd name="T84" fmla="*/ 151 h 1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151">
                  <a:moveTo>
                    <a:pt x="117" y="12"/>
                  </a:moveTo>
                  <a:lnTo>
                    <a:pt x="105" y="6"/>
                  </a:lnTo>
                  <a:lnTo>
                    <a:pt x="93" y="3"/>
                  </a:lnTo>
                  <a:lnTo>
                    <a:pt x="81" y="0"/>
                  </a:lnTo>
                  <a:lnTo>
                    <a:pt x="66" y="0"/>
                  </a:lnTo>
                  <a:lnTo>
                    <a:pt x="54" y="3"/>
                  </a:lnTo>
                  <a:lnTo>
                    <a:pt x="42" y="6"/>
                  </a:lnTo>
                  <a:lnTo>
                    <a:pt x="30" y="12"/>
                  </a:lnTo>
                  <a:lnTo>
                    <a:pt x="21" y="21"/>
                  </a:lnTo>
                  <a:lnTo>
                    <a:pt x="12" y="33"/>
                  </a:lnTo>
                  <a:lnTo>
                    <a:pt x="6" y="42"/>
                  </a:lnTo>
                  <a:lnTo>
                    <a:pt x="0" y="57"/>
                  </a:lnTo>
                  <a:lnTo>
                    <a:pt x="0" y="69"/>
                  </a:lnTo>
                  <a:lnTo>
                    <a:pt x="0" y="81"/>
                  </a:lnTo>
                  <a:lnTo>
                    <a:pt x="0" y="96"/>
                  </a:lnTo>
                  <a:lnTo>
                    <a:pt x="6" y="108"/>
                  </a:lnTo>
                  <a:lnTo>
                    <a:pt x="12" y="120"/>
                  </a:lnTo>
                  <a:lnTo>
                    <a:pt x="21" y="129"/>
                  </a:lnTo>
                  <a:lnTo>
                    <a:pt x="30" y="138"/>
                  </a:lnTo>
                  <a:lnTo>
                    <a:pt x="42" y="144"/>
                  </a:lnTo>
                  <a:lnTo>
                    <a:pt x="54" y="150"/>
                  </a:lnTo>
                  <a:lnTo>
                    <a:pt x="66" y="150"/>
                  </a:lnTo>
                  <a:lnTo>
                    <a:pt x="81" y="150"/>
                  </a:lnTo>
                  <a:lnTo>
                    <a:pt x="93" y="150"/>
                  </a:lnTo>
                  <a:lnTo>
                    <a:pt x="105" y="144"/>
                  </a:lnTo>
                  <a:lnTo>
                    <a:pt x="117" y="138"/>
                  </a:lnTo>
                  <a:lnTo>
                    <a:pt x="129" y="12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39" name="Line 86"/>
            <p:cNvSpPr>
              <a:spLocks noChangeShapeType="1"/>
            </p:cNvSpPr>
            <p:nvPr/>
          </p:nvSpPr>
          <p:spPr bwMode="auto">
            <a:xfrm flipV="1">
              <a:off x="1687" y="1167"/>
              <a:ext cx="0" cy="4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40" name="Line 87"/>
            <p:cNvSpPr>
              <a:spLocks noChangeShapeType="1"/>
            </p:cNvSpPr>
            <p:nvPr/>
          </p:nvSpPr>
          <p:spPr bwMode="auto">
            <a:xfrm>
              <a:off x="3652" y="1167"/>
              <a:ext cx="0" cy="4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41" name="Line 88"/>
            <p:cNvSpPr>
              <a:spLocks noChangeShapeType="1"/>
            </p:cNvSpPr>
            <p:nvPr/>
          </p:nvSpPr>
          <p:spPr bwMode="auto">
            <a:xfrm flipH="1">
              <a:off x="1816" y="1224"/>
              <a:ext cx="24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42" name="Line 89"/>
            <p:cNvSpPr>
              <a:spLocks noChangeShapeType="1"/>
            </p:cNvSpPr>
            <p:nvPr/>
          </p:nvSpPr>
          <p:spPr bwMode="auto">
            <a:xfrm>
              <a:off x="3277" y="1224"/>
              <a:ext cx="24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43" name="Line 90"/>
            <p:cNvSpPr>
              <a:spLocks noChangeShapeType="1"/>
            </p:cNvSpPr>
            <p:nvPr/>
          </p:nvSpPr>
          <p:spPr bwMode="auto">
            <a:xfrm flipH="1">
              <a:off x="1802" y="1224"/>
              <a:ext cx="1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44" name="Freeform 91"/>
            <p:cNvSpPr>
              <a:spLocks/>
            </p:cNvSpPr>
            <p:nvPr/>
          </p:nvSpPr>
          <p:spPr bwMode="auto">
            <a:xfrm>
              <a:off x="1687" y="1191"/>
              <a:ext cx="127" cy="67"/>
            </a:xfrm>
            <a:custGeom>
              <a:avLst/>
              <a:gdLst>
                <a:gd name="T0" fmla="*/ 126 w 127"/>
                <a:gd name="T1" fmla="*/ 0 h 67"/>
                <a:gd name="T2" fmla="*/ 0 w 127"/>
                <a:gd name="T3" fmla="*/ 33 h 67"/>
                <a:gd name="T4" fmla="*/ 126 w 127"/>
                <a:gd name="T5" fmla="*/ 66 h 67"/>
                <a:gd name="T6" fmla="*/ 0 60000 65536"/>
                <a:gd name="T7" fmla="*/ 0 60000 65536"/>
                <a:gd name="T8" fmla="*/ 0 60000 65536"/>
                <a:gd name="T9" fmla="*/ 0 w 127"/>
                <a:gd name="T10" fmla="*/ 0 h 67"/>
                <a:gd name="T11" fmla="*/ 127 w 127"/>
                <a:gd name="T12" fmla="*/ 67 h 67"/>
              </a:gdLst>
              <a:ahLst/>
              <a:cxnLst>
                <a:cxn ang="T6">
                  <a:pos x="T0" y="T1"/>
                </a:cxn>
                <a:cxn ang="T7">
                  <a:pos x="T2" y="T3"/>
                </a:cxn>
                <a:cxn ang="T8">
                  <a:pos x="T4" y="T5"/>
                </a:cxn>
              </a:cxnLst>
              <a:rect l="T9" t="T10" r="T11" b="T12"/>
              <a:pathLst>
                <a:path w="127" h="67">
                  <a:moveTo>
                    <a:pt x="126" y="0"/>
                  </a:moveTo>
                  <a:lnTo>
                    <a:pt x="0" y="33"/>
                  </a:lnTo>
                  <a:lnTo>
                    <a:pt x="126" y="6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45" name="Freeform 92"/>
            <p:cNvSpPr>
              <a:spLocks/>
            </p:cNvSpPr>
            <p:nvPr/>
          </p:nvSpPr>
          <p:spPr bwMode="auto">
            <a:xfrm>
              <a:off x="1688" y="1197"/>
              <a:ext cx="124" cy="49"/>
            </a:xfrm>
            <a:custGeom>
              <a:avLst/>
              <a:gdLst>
                <a:gd name="T0" fmla="*/ 114 w 124"/>
                <a:gd name="T1" fmla="*/ 26 h 49"/>
                <a:gd name="T2" fmla="*/ 0 w 124"/>
                <a:gd name="T3" fmla="*/ 48 h 49"/>
                <a:gd name="T4" fmla="*/ 117 w 124"/>
                <a:gd name="T5" fmla="*/ 21 h 49"/>
                <a:gd name="T6" fmla="*/ 117 w 124"/>
                <a:gd name="T7" fmla="*/ 10 h 49"/>
                <a:gd name="T8" fmla="*/ 0 w 124"/>
                <a:gd name="T9" fmla="*/ 48 h 49"/>
                <a:gd name="T10" fmla="*/ 123 w 124"/>
                <a:gd name="T11" fmla="*/ 0 h 49"/>
                <a:gd name="T12" fmla="*/ 0 60000 65536"/>
                <a:gd name="T13" fmla="*/ 0 60000 65536"/>
                <a:gd name="T14" fmla="*/ 0 60000 65536"/>
                <a:gd name="T15" fmla="*/ 0 60000 65536"/>
                <a:gd name="T16" fmla="*/ 0 60000 65536"/>
                <a:gd name="T17" fmla="*/ 0 60000 65536"/>
                <a:gd name="T18" fmla="*/ 0 w 124"/>
                <a:gd name="T19" fmla="*/ 0 h 49"/>
                <a:gd name="T20" fmla="*/ 124 w 124"/>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24" h="49">
                  <a:moveTo>
                    <a:pt x="114" y="26"/>
                  </a:moveTo>
                  <a:lnTo>
                    <a:pt x="0" y="48"/>
                  </a:lnTo>
                  <a:lnTo>
                    <a:pt x="117" y="21"/>
                  </a:lnTo>
                  <a:lnTo>
                    <a:pt x="117" y="10"/>
                  </a:lnTo>
                  <a:lnTo>
                    <a:pt x="0" y="48"/>
                  </a:lnTo>
                  <a:lnTo>
                    <a:pt x="12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46" name="Freeform 93"/>
            <p:cNvSpPr>
              <a:spLocks/>
            </p:cNvSpPr>
            <p:nvPr/>
          </p:nvSpPr>
          <p:spPr bwMode="auto">
            <a:xfrm>
              <a:off x="1688" y="1221"/>
              <a:ext cx="124" cy="49"/>
            </a:xfrm>
            <a:custGeom>
              <a:avLst/>
              <a:gdLst>
                <a:gd name="T0" fmla="*/ 114 w 124"/>
                <a:gd name="T1" fmla="*/ 0 h 49"/>
                <a:gd name="T2" fmla="*/ 0 w 124"/>
                <a:gd name="T3" fmla="*/ 4 h 49"/>
                <a:gd name="T4" fmla="*/ 123 w 124"/>
                <a:gd name="T5" fmla="*/ 48 h 49"/>
                <a:gd name="T6" fmla="*/ 117 w 124"/>
                <a:gd name="T7" fmla="*/ 38 h 49"/>
                <a:gd name="T8" fmla="*/ 0 w 124"/>
                <a:gd name="T9" fmla="*/ 4 h 49"/>
                <a:gd name="T10" fmla="*/ 117 w 124"/>
                <a:gd name="T11" fmla="*/ 28 h 49"/>
                <a:gd name="T12" fmla="*/ 114 w 124"/>
                <a:gd name="T13" fmla="*/ 19 h 49"/>
                <a:gd name="T14" fmla="*/ 0 w 124"/>
                <a:gd name="T15" fmla="*/ 4 h 49"/>
                <a:gd name="T16" fmla="*/ 114 w 124"/>
                <a:gd name="T17" fmla="*/ 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49"/>
                <a:gd name="T29" fmla="*/ 124 w 124"/>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49">
                  <a:moveTo>
                    <a:pt x="114" y="0"/>
                  </a:moveTo>
                  <a:lnTo>
                    <a:pt x="0" y="4"/>
                  </a:lnTo>
                  <a:lnTo>
                    <a:pt x="123" y="48"/>
                  </a:lnTo>
                  <a:lnTo>
                    <a:pt x="117" y="38"/>
                  </a:lnTo>
                  <a:lnTo>
                    <a:pt x="0" y="4"/>
                  </a:lnTo>
                  <a:lnTo>
                    <a:pt x="117" y="28"/>
                  </a:lnTo>
                  <a:lnTo>
                    <a:pt x="114" y="19"/>
                  </a:lnTo>
                  <a:lnTo>
                    <a:pt x="0" y="4"/>
                  </a:lnTo>
                  <a:lnTo>
                    <a:pt x="114" y="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47" name="Line 94"/>
            <p:cNvSpPr>
              <a:spLocks noChangeShapeType="1"/>
            </p:cNvSpPr>
            <p:nvPr/>
          </p:nvSpPr>
          <p:spPr bwMode="auto">
            <a:xfrm>
              <a:off x="3525" y="1224"/>
              <a:ext cx="1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48" name="Freeform 95"/>
            <p:cNvSpPr>
              <a:spLocks/>
            </p:cNvSpPr>
            <p:nvPr/>
          </p:nvSpPr>
          <p:spPr bwMode="auto">
            <a:xfrm>
              <a:off x="3525" y="1191"/>
              <a:ext cx="130" cy="67"/>
            </a:xfrm>
            <a:custGeom>
              <a:avLst/>
              <a:gdLst>
                <a:gd name="T0" fmla="*/ 0 w 130"/>
                <a:gd name="T1" fmla="*/ 66 h 67"/>
                <a:gd name="T2" fmla="*/ 129 w 130"/>
                <a:gd name="T3" fmla="*/ 33 h 67"/>
                <a:gd name="T4" fmla="*/ 0 w 130"/>
                <a:gd name="T5" fmla="*/ 0 h 67"/>
                <a:gd name="T6" fmla="*/ 0 60000 65536"/>
                <a:gd name="T7" fmla="*/ 0 60000 65536"/>
                <a:gd name="T8" fmla="*/ 0 60000 65536"/>
                <a:gd name="T9" fmla="*/ 0 w 130"/>
                <a:gd name="T10" fmla="*/ 0 h 67"/>
                <a:gd name="T11" fmla="*/ 130 w 130"/>
                <a:gd name="T12" fmla="*/ 67 h 67"/>
              </a:gdLst>
              <a:ahLst/>
              <a:cxnLst>
                <a:cxn ang="T6">
                  <a:pos x="T0" y="T1"/>
                </a:cxn>
                <a:cxn ang="T7">
                  <a:pos x="T2" y="T3"/>
                </a:cxn>
                <a:cxn ang="T8">
                  <a:pos x="T4" y="T5"/>
                </a:cxn>
              </a:cxnLst>
              <a:rect l="T9" t="T10" r="T11" b="T12"/>
              <a:pathLst>
                <a:path w="130" h="67">
                  <a:moveTo>
                    <a:pt x="0" y="66"/>
                  </a:moveTo>
                  <a:lnTo>
                    <a:pt x="129" y="33"/>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49" name="Freeform 96"/>
            <p:cNvSpPr>
              <a:spLocks/>
            </p:cNvSpPr>
            <p:nvPr/>
          </p:nvSpPr>
          <p:spPr bwMode="auto">
            <a:xfrm>
              <a:off x="3531" y="1224"/>
              <a:ext cx="124" cy="49"/>
            </a:xfrm>
            <a:custGeom>
              <a:avLst/>
              <a:gdLst>
                <a:gd name="T0" fmla="*/ 6 w 124"/>
                <a:gd name="T1" fmla="*/ 16 h 49"/>
                <a:gd name="T2" fmla="*/ 123 w 124"/>
                <a:gd name="T3" fmla="*/ 0 h 49"/>
                <a:gd name="T4" fmla="*/ 6 w 124"/>
                <a:gd name="T5" fmla="*/ 26 h 49"/>
                <a:gd name="T6" fmla="*/ 3 w 124"/>
                <a:gd name="T7" fmla="*/ 37 h 49"/>
                <a:gd name="T8" fmla="*/ 123 w 124"/>
                <a:gd name="T9" fmla="*/ 0 h 49"/>
                <a:gd name="T10" fmla="*/ 0 w 124"/>
                <a:gd name="T11" fmla="*/ 48 h 49"/>
                <a:gd name="T12" fmla="*/ 0 60000 65536"/>
                <a:gd name="T13" fmla="*/ 0 60000 65536"/>
                <a:gd name="T14" fmla="*/ 0 60000 65536"/>
                <a:gd name="T15" fmla="*/ 0 60000 65536"/>
                <a:gd name="T16" fmla="*/ 0 60000 65536"/>
                <a:gd name="T17" fmla="*/ 0 60000 65536"/>
                <a:gd name="T18" fmla="*/ 0 w 124"/>
                <a:gd name="T19" fmla="*/ 0 h 49"/>
                <a:gd name="T20" fmla="*/ 124 w 124"/>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24" h="49">
                  <a:moveTo>
                    <a:pt x="6" y="16"/>
                  </a:moveTo>
                  <a:lnTo>
                    <a:pt x="123" y="0"/>
                  </a:lnTo>
                  <a:lnTo>
                    <a:pt x="6" y="26"/>
                  </a:lnTo>
                  <a:lnTo>
                    <a:pt x="3" y="37"/>
                  </a:lnTo>
                  <a:lnTo>
                    <a:pt x="123" y="0"/>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50" name="Freeform 97"/>
            <p:cNvSpPr>
              <a:spLocks/>
            </p:cNvSpPr>
            <p:nvPr/>
          </p:nvSpPr>
          <p:spPr bwMode="auto">
            <a:xfrm>
              <a:off x="3531" y="1197"/>
              <a:ext cx="124" cy="49"/>
            </a:xfrm>
            <a:custGeom>
              <a:avLst/>
              <a:gdLst>
                <a:gd name="T0" fmla="*/ 9 w 124"/>
                <a:gd name="T1" fmla="*/ 48 h 49"/>
                <a:gd name="T2" fmla="*/ 123 w 124"/>
                <a:gd name="T3" fmla="*/ 43 h 49"/>
                <a:gd name="T4" fmla="*/ 0 w 124"/>
                <a:gd name="T5" fmla="*/ 0 h 49"/>
                <a:gd name="T6" fmla="*/ 3 w 124"/>
                <a:gd name="T7" fmla="*/ 9 h 49"/>
                <a:gd name="T8" fmla="*/ 123 w 124"/>
                <a:gd name="T9" fmla="*/ 43 h 49"/>
                <a:gd name="T10" fmla="*/ 6 w 124"/>
                <a:gd name="T11" fmla="*/ 19 h 49"/>
                <a:gd name="T12" fmla="*/ 6 w 124"/>
                <a:gd name="T13" fmla="*/ 24 h 49"/>
                <a:gd name="T14" fmla="*/ 123 w 124"/>
                <a:gd name="T15" fmla="*/ 43 h 49"/>
                <a:gd name="T16" fmla="*/ 9 w 124"/>
                <a:gd name="T17" fmla="*/ 3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49"/>
                <a:gd name="T29" fmla="*/ 124 w 124"/>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49">
                  <a:moveTo>
                    <a:pt x="9" y="48"/>
                  </a:moveTo>
                  <a:lnTo>
                    <a:pt x="123" y="43"/>
                  </a:lnTo>
                  <a:lnTo>
                    <a:pt x="0" y="0"/>
                  </a:lnTo>
                  <a:lnTo>
                    <a:pt x="3" y="9"/>
                  </a:lnTo>
                  <a:lnTo>
                    <a:pt x="123" y="43"/>
                  </a:lnTo>
                  <a:lnTo>
                    <a:pt x="6" y="19"/>
                  </a:lnTo>
                  <a:lnTo>
                    <a:pt x="6" y="24"/>
                  </a:lnTo>
                  <a:lnTo>
                    <a:pt x="123" y="43"/>
                  </a:lnTo>
                  <a:lnTo>
                    <a:pt x="9" y="3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51" name="Line 98"/>
            <p:cNvSpPr>
              <a:spLocks noChangeShapeType="1"/>
            </p:cNvSpPr>
            <p:nvPr/>
          </p:nvSpPr>
          <p:spPr bwMode="auto">
            <a:xfrm>
              <a:off x="2500" y="1663"/>
              <a:ext cx="0" cy="25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52" name="Line 99"/>
            <p:cNvSpPr>
              <a:spLocks noChangeShapeType="1"/>
            </p:cNvSpPr>
            <p:nvPr/>
          </p:nvSpPr>
          <p:spPr bwMode="auto">
            <a:xfrm flipV="1">
              <a:off x="2836" y="1663"/>
              <a:ext cx="0" cy="25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53" name="Freeform 100"/>
            <p:cNvSpPr>
              <a:spLocks/>
            </p:cNvSpPr>
            <p:nvPr/>
          </p:nvSpPr>
          <p:spPr bwMode="auto">
            <a:xfrm>
              <a:off x="2425" y="1917"/>
              <a:ext cx="493" cy="61"/>
            </a:xfrm>
            <a:custGeom>
              <a:avLst/>
              <a:gdLst>
                <a:gd name="T0" fmla="*/ 492 w 493"/>
                <a:gd name="T1" fmla="*/ 0 h 61"/>
                <a:gd name="T2" fmla="*/ 0 w 493"/>
                <a:gd name="T3" fmla="*/ 0 h 61"/>
                <a:gd name="T4" fmla="*/ 0 w 493"/>
                <a:gd name="T5" fmla="*/ 60 h 61"/>
                <a:gd name="T6" fmla="*/ 492 w 493"/>
                <a:gd name="T7" fmla="*/ 60 h 61"/>
                <a:gd name="T8" fmla="*/ 492 w 493"/>
                <a:gd name="T9" fmla="*/ 0 h 61"/>
                <a:gd name="T10" fmla="*/ 0 60000 65536"/>
                <a:gd name="T11" fmla="*/ 0 60000 65536"/>
                <a:gd name="T12" fmla="*/ 0 60000 65536"/>
                <a:gd name="T13" fmla="*/ 0 60000 65536"/>
                <a:gd name="T14" fmla="*/ 0 60000 65536"/>
                <a:gd name="T15" fmla="*/ 0 w 493"/>
                <a:gd name="T16" fmla="*/ 0 h 61"/>
                <a:gd name="T17" fmla="*/ 493 w 493"/>
                <a:gd name="T18" fmla="*/ 61 h 61"/>
              </a:gdLst>
              <a:ahLst/>
              <a:cxnLst>
                <a:cxn ang="T10">
                  <a:pos x="T0" y="T1"/>
                </a:cxn>
                <a:cxn ang="T11">
                  <a:pos x="T2" y="T3"/>
                </a:cxn>
                <a:cxn ang="T12">
                  <a:pos x="T4" y="T5"/>
                </a:cxn>
                <a:cxn ang="T13">
                  <a:pos x="T6" y="T7"/>
                </a:cxn>
                <a:cxn ang="T14">
                  <a:pos x="T8" y="T9"/>
                </a:cxn>
              </a:cxnLst>
              <a:rect l="T15" t="T16" r="T17" b="T18"/>
              <a:pathLst>
                <a:path w="493" h="61">
                  <a:moveTo>
                    <a:pt x="492" y="0"/>
                  </a:moveTo>
                  <a:lnTo>
                    <a:pt x="0" y="0"/>
                  </a:lnTo>
                  <a:lnTo>
                    <a:pt x="0" y="60"/>
                  </a:lnTo>
                  <a:lnTo>
                    <a:pt x="492" y="60"/>
                  </a:lnTo>
                  <a:lnTo>
                    <a:pt x="49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54" name="Freeform 101"/>
            <p:cNvSpPr>
              <a:spLocks/>
            </p:cNvSpPr>
            <p:nvPr/>
          </p:nvSpPr>
          <p:spPr bwMode="auto">
            <a:xfrm>
              <a:off x="2425" y="2269"/>
              <a:ext cx="493" cy="58"/>
            </a:xfrm>
            <a:custGeom>
              <a:avLst/>
              <a:gdLst>
                <a:gd name="T0" fmla="*/ 492 w 493"/>
                <a:gd name="T1" fmla="*/ 0 h 58"/>
                <a:gd name="T2" fmla="*/ 0 w 493"/>
                <a:gd name="T3" fmla="*/ 0 h 58"/>
                <a:gd name="T4" fmla="*/ 0 w 493"/>
                <a:gd name="T5" fmla="*/ 57 h 58"/>
                <a:gd name="T6" fmla="*/ 492 w 493"/>
                <a:gd name="T7" fmla="*/ 57 h 58"/>
                <a:gd name="T8" fmla="*/ 492 w 493"/>
                <a:gd name="T9" fmla="*/ 0 h 58"/>
                <a:gd name="T10" fmla="*/ 0 60000 65536"/>
                <a:gd name="T11" fmla="*/ 0 60000 65536"/>
                <a:gd name="T12" fmla="*/ 0 60000 65536"/>
                <a:gd name="T13" fmla="*/ 0 60000 65536"/>
                <a:gd name="T14" fmla="*/ 0 60000 65536"/>
                <a:gd name="T15" fmla="*/ 0 w 493"/>
                <a:gd name="T16" fmla="*/ 0 h 58"/>
                <a:gd name="T17" fmla="*/ 493 w 493"/>
                <a:gd name="T18" fmla="*/ 58 h 58"/>
              </a:gdLst>
              <a:ahLst/>
              <a:cxnLst>
                <a:cxn ang="T10">
                  <a:pos x="T0" y="T1"/>
                </a:cxn>
                <a:cxn ang="T11">
                  <a:pos x="T2" y="T3"/>
                </a:cxn>
                <a:cxn ang="T12">
                  <a:pos x="T4" y="T5"/>
                </a:cxn>
                <a:cxn ang="T13">
                  <a:pos x="T6" y="T7"/>
                </a:cxn>
                <a:cxn ang="T14">
                  <a:pos x="T8" y="T9"/>
                </a:cxn>
              </a:cxnLst>
              <a:rect l="T15" t="T16" r="T17" b="T18"/>
              <a:pathLst>
                <a:path w="493" h="58">
                  <a:moveTo>
                    <a:pt x="492" y="0"/>
                  </a:moveTo>
                  <a:lnTo>
                    <a:pt x="0" y="0"/>
                  </a:lnTo>
                  <a:lnTo>
                    <a:pt x="0" y="57"/>
                  </a:lnTo>
                  <a:lnTo>
                    <a:pt x="492" y="57"/>
                  </a:lnTo>
                  <a:lnTo>
                    <a:pt x="49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55" name="Freeform 102"/>
            <p:cNvSpPr>
              <a:spLocks/>
            </p:cNvSpPr>
            <p:nvPr/>
          </p:nvSpPr>
          <p:spPr bwMode="auto">
            <a:xfrm>
              <a:off x="2425" y="2615"/>
              <a:ext cx="493" cy="58"/>
            </a:xfrm>
            <a:custGeom>
              <a:avLst/>
              <a:gdLst>
                <a:gd name="T0" fmla="*/ 492 w 493"/>
                <a:gd name="T1" fmla="*/ 0 h 58"/>
                <a:gd name="T2" fmla="*/ 0 w 493"/>
                <a:gd name="T3" fmla="*/ 0 h 58"/>
                <a:gd name="T4" fmla="*/ 0 w 493"/>
                <a:gd name="T5" fmla="*/ 57 h 58"/>
                <a:gd name="T6" fmla="*/ 492 w 493"/>
                <a:gd name="T7" fmla="*/ 57 h 58"/>
                <a:gd name="T8" fmla="*/ 492 w 493"/>
                <a:gd name="T9" fmla="*/ 0 h 58"/>
                <a:gd name="T10" fmla="*/ 0 60000 65536"/>
                <a:gd name="T11" fmla="*/ 0 60000 65536"/>
                <a:gd name="T12" fmla="*/ 0 60000 65536"/>
                <a:gd name="T13" fmla="*/ 0 60000 65536"/>
                <a:gd name="T14" fmla="*/ 0 60000 65536"/>
                <a:gd name="T15" fmla="*/ 0 w 493"/>
                <a:gd name="T16" fmla="*/ 0 h 58"/>
                <a:gd name="T17" fmla="*/ 493 w 493"/>
                <a:gd name="T18" fmla="*/ 58 h 58"/>
              </a:gdLst>
              <a:ahLst/>
              <a:cxnLst>
                <a:cxn ang="T10">
                  <a:pos x="T0" y="T1"/>
                </a:cxn>
                <a:cxn ang="T11">
                  <a:pos x="T2" y="T3"/>
                </a:cxn>
                <a:cxn ang="T12">
                  <a:pos x="T4" y="T5"/>
                </a:cxn>
                <a:cxn ang="T13">
                  <a:pos x="T6" y="T7"/>
                </a:cxn>
                <a:cxn ang="T14">
                  <a:pos x="T8" y="T9"/>
                </a:cxn>
              </a:cxnLst>
              <a:rect l="T15" t="T16" r="T17" b="T18"/>
              <a:pathLst>
                <a:path w="493" h="58">
                  <a:moveTo>
                    <a:pt x="492" y="0"/>
                  </a:moveTo>
                  <a:lnTo>
                    <a:pt x="0" y="0"/>
                  </a:lnTo>
                  <a:lnTo>
                    <a:pt x="0" y="57"/>
                  </a:lnTo>
                  <a:lnTo>
                    <a:pt x="492" y="57"/>
                  </a:lnTo>
                  <a:lnTo>
                    <a:pt x="49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56" name="Line 103"/>
            <p:cNvSpPr>
              <a:spLocks noChangeShapeType="1"/>
            </p:cNvSpPr>
            <p:nvPr/>
          </p:nvSpPr>
          <p:spPr bwMode="auto">
            <a:xfrm>
              <a:off x="2500" y="2672"/>
              <a:ext cx="0" cy="19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57" name="Line 104"/>
            <p:cNvSpPr>
              <a:spLocks noChangeShapeType="1"/>
            </p:cNvSpPr>
            <p:nvPr/>
          </p:nvSpPr>
          <p:spPr bwMode="auto">
            <a:xfrm flipV="1">
              <a:off x="2836" y="2672"/>
              <a:ext cx="0" cy="19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58" name="Line 105"/>
            <p:cNvSpPr>
              <a:spLocks noChangeShapeType="1"/>
            </p:cNvSpPr>
            <p:nvPr/>
          </p:nvSpPr>
          <p:spPr bwMode="auto">
            <a:xfrm flipV="1">
              <a:off x="2836" y="2326"/>
              <a:ext cx="0" cy="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59" name="Line 106"/>
            <p:cNvSpPr>
              <a:spLocks noChangeShapeType="1"/>
            </p:cNvSpPr>
            <p:nvPr/>
          </p:nvSpPr>
          <p:spPr bwMode="auto">
            <a:xfrm>
              <a:off x="2500" y="2326"/>
              <a:ext cx="0" cy="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60" name="Line 107"/>
            <p:cNvSpPr>
              <a:spLocks noChangeShapeType="1"/>
            </p:cNvSpPr>
            <p:nvPr/>
          </p:nvSpPr>
          <p:spPr bwMode="auto">
            <a:xfrm flipV="1">
              <a:off x="2500" y="1978"/>
              <a:ext cx="0" cy="29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61" name="Line 108"/>
            <p:cNvSpPr>
              <a:spLocks noChangeShapeType="1"/>
            </p:cNvSpPr>
            <p:nvPr/>
          </p:nvSpPr>
          <p:spPr bwMode="auto">
            <a:xfrm>
              <a:off x="2836" y="1978"/>
              <a:ext cx="0" cy="29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62" name="Freeform 109"/>
            <p:cNvSpPr>
              <a:spLocks/>
            </p:cNvSpPr>
            <p:nvPr/>
          </p:nvSpPr>
          <p:spPr bwMode="auto">
            <a:xfrm>
              <a:off x="2793" y="2866"/>
              <a:ext cx="94" cy="91"/>
            </a:xfrm>
            <a:custGeom>
              <a:avLst/>
              <a:gdLst>
                <a:gd name="T0" fmla="*/ 45 w 94"/>
                <a:gd name="T1" fmla="*/ 90 h 91"/>
                <a:gd name="T2" fmla="*/ 57 w 94"/>
                <a:gd name="T3" fmla="*/ 90 h 91"/>
                <a:gd name="T4" fmla="*/ 66 w 94"/>
                <a:gd name="T5" fmla="*/ 87 h 91"/>
                <a:gd name="T6" fmla="*/ 75 w 94"/>
                <a:gd name="T7" fmla="*/ 81 h 91"/>
                <a:gd name="T8" fmla="*/ 81 w 94"/>
                <a:gd name="T9" fmla="*/ 72 h 91"/>
                <a:gd name="T10" fmla="*/ 87 w 94"/>
                <a:gd name="T11" fmla="*/ 66 h 91"/>
                <a:gd name="T12" fmla="*/ 90 w 94"/>
                <a:gd name="T13" fmla="*/ 54 h 91"/>
                <a:gd name="T14" fmla="*/ 93 w 94"/>
                <a:gd name="T15" fmla="*/ 45 h 91"/>
                <a:gd name="T16" fmla="*/ 90 w 94"/>
                <a:gd name="T17" fmla="*/ 36 h 91"/>
                <a:gd name="T18" fmla="*/ 87 w 94"/>
                <a:gd name="T19" fmla="*/ 24 h 91"/>
                <a:gd name="T20" fmla="*/ 81 w 94"/>
                <a:gd name="T21" fmla="*/ 15 h 91"/>
                <a:gd name="T22" fmla="*/ 75 w 94"/>
                <a:gd name="T23" fmla="*/ 9 h 91"/>
                <a:gd name="T24" fmla="*/ 66 w 94"/>
                <a:gd name="T25" fmla="*/ 3 h 91"/>
                <a:gd name="T26" fmla="*/ 57 w 94"/>
                <a:gd name="T27" fmla="*/ 0 h 91"/>
                <a:gd name="T28" fmla="*/ 45 w 94"/>
                <a:gd name="T29" fmla="*/ 0 h 91"/>
                <a:gd name="T30" fmla="*/ 36 w 94"/>
                <a:gd name="T31" fmla="*/ 0 h 91"/>
                <a:gd name="T32" fmla="*/ 27 w 94"/>
                <a:gd name="T33" fmla="*/ 3 h 91"/>
                <a:gd name="T34" fmla="*/ 18 w 94"/>
                <a:gd name="T35" fmla="*/ 9 h 91"/>
                <a:gd name="T36" fmla="*/ 9 w 94"/>
                <a:gd name="T37" fmla="*/ 15 h 91"/>
                <a:gd name="T38" fmla="*/ 6 w 94"/>
                <a:gd name="T39" fmla="*/ 24 h 91"/>
                <a:gd name="T40" fmla="*/ 0 w 94"/>
                <a:gd name="T41" fmla="*/ 36 h 91"/>
                <a:gd name="T42" fmla="*/ 0 w 94"/>
                <a:gd name="T43" fmla="*/ 45 h 91"/>
                <a:gd name="T44" fmla="*/ 0 w 94"/>
                <a:gd name="T45" fmla="*/ 54 h 91"/>
                <a:gd name="T46" fmla="*/ 6 w 94"/>
                <a:gd name="T47" fmla="*/ 66 h 91"/>
                <a:gd name="T48" fmla="*/ 9 w 94"/>
                <a:gd name="T49" fmla="*/ 72 h 91"/>
                <a:gd name="T50" fmla="*/ 18 w 94"/>
                <a:gd name="T51" fmla="*/ 81 h 91"/>
                <a:gd name="T52" fmla="*/ 27 w 94"/>
                <a:gd name="T53" fmla="*/ 87 h 91"/>
                <a:gd name="T54" fmla="*/ 36 w 94"/>
                <a:gd name="T55" fmla="*/ 90 h 91"/>
                <a:gd name="T56" fmla="*/ 45 w 94"/>
                <a:gd name="T57" fmla="*/ 90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
                <a:gd name="T88" fmla="*/ 0 h 91"/>
                <a:gd name="T89" fmla="*/ 94 w 94"/>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 h="91">
                  <a:moveTo>
                    <a:pt x="45" y="90"/>
                  </a:moveTo>
                  <a:lnTo>
                    <a:pt x="57" y="90"/>
                  </a:lnTo>
                  <a:lnTo>
                    <a:pt x="66" y="87"/>
                  </a:lnTo>
                  <a:lnTo>
                    <a:pt x="75" y="81"/>
                  </a:lnTo>
                  <a:lnTo>
                    <a:pt x="81" y="72"/>
                  </a:lnTo>
                  <a:lnTo>
                    <a:pt x="87" y="66"/>
                  </a:lnTo>
                  <a:lnTo>
                    <a:pt x="90" y="54"/>
                  </a:lnTo>
                  <a:lnTo>
                    <a:pt x="93" y="45"/>
                  </a:lnTo>
                  <a:lnTo>
                    <a:pt x="90" y="36"/>
                  </a:lnTo>
                  <a:lnTo>
                    <a:pt x="87" y="24"/>
                  </a:lnTo>
                  <a:lnTo>
                    <a:pt x="81" y="15"/>
                  </a:lnTo>
                  <a:lnTo>
                    <a:pt x="75" y="9"/>
                  </a:lnTo>
                  <a:lnTo>
                    <a:pt x="66" y="3"/>
                  </a:lnTo>
                  <a:lnTo>
                    <a:pt x="57" y="0"/>
                  </a:lnTo>
                  <a:lnTo>
                    <a:pt x="45" y="0"/>
                  </a:lnTo>
                  <a:lnTo>
                    <a:pt x="36" y="0"/>
                  </a:lnTo>
                  <a:lnTo>
                    <a:pt x="27" y="3"/>
                  </a:lnTo>
                  <a:lnTo>
                    <a:pt x="18" y="9"/>
                  </a:lnTo>
                  <a:lnTo>
                    <a:pt x="9" y="15"/>
                  </a:lnTo>
                  <a:lnTo>
                    <a:pt x="6" y="24"/>
                  </a:lnTo>
                  <a:lnTo>
                    <a:pt x="0" y="36"/>
                  </a:lnTo>
                  <a:lnTo>
                    <a:pt x="0" y="45"/>
                  </a:lnTo>
                  <a:lnTo>
                    <a:pt x="0" y="54"/>
                  </a:lnTo>
                  <a:lnTo>
                    <a:pt x="6" y="66"/>
                  </a:lnTo>
                  <a:lnTo>
                    <a:pt x="9" y="72"/>
                  </a:lnTo>
                  <a:lnTo>
                    <a:pt x="18" y="81"/>
                  </a:lnTo>
                  <a:lnTo>
                    <a:pt x="27" y="87"/>
                  </a:lnTo>
                  <a:lnTo>
                    <a:pt x="36" y="90"/>
                  </a:lnTo>
                  <a:lnTo>
                    <a:pt x="45" y="9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63" name="Freeform 110"/>
            <p:cNvSpPr>
              <a:spLocks/>
            </p:cNvSpPr>
            <p:nvPr/>
          </p:nvSpPr>
          <p:spPr bwMode="auto">
            <a:xfrm>
              <a:off x="2456" y="2866"/>
              <a:ext cx="94" cy="91"/>
            </a:xfrm>
            <a:custGeom>
              <a:avLst/>
              <a:gdLst>
                <a:gd name="T0" fmla="*/ 57 w 94"/>
                <a:gd name="T1" fmla="*/ 90 h 91"/>
                <a:gd name="T2" fmla="*/ 45 w 94"/>
                <a:gd name="T3" fmla="*/ 90 h 91"/>
                <a:gd name="T4" fmla="*/ 57 w 94"/>
                <a:gd name="T5" fmla="*/ 90 h 91"/>
                <a:gd name="T6" fmla="*/ 66 w 94"/>
                <a:gd name="T7" fmla="*/ 87 h 91"/>
                <a:gd name="T8" fmla="*/ 75 w 94"/>
                <a:gd name="T9" fmla="*/ 81 h 91"/>
                <a:gd name="T10" fmla="*/ 81 w 94"/>
                <a:gd name="T11" fmla="*/ 72 h 91"/>
                <a:gd name="T12" fmla="*/ 87 w 94"/>
                <a:gd name="T13" fmla="*/ 66 h 91"/>
                <a:gd name="T14" fmla="*/ 90 w 94"/>
                <a:gd name="T15" fmla="*/ 54 h 91"/>
                <a:gd name="T16" fmla="*/ 93 w 94"/>
                <a:gd name="T17" fmla="*/ 45 h 91"/>
                <a:gd name="T18" fmla="*/ 90 w 94"/>
                <a:gd name="T19" fmla="*/ 36 h 91"/>
                <a:gd name="T20" fmla="*/ 87 w 94"/>
                <a:gd name="T21" fmla="*/ 24 h 91"/>
                <a:gd name="T22" fmla="*/ 81 w 94"/>
                <a:gd name="T23" fmla="*/ 15 h 91"/>
                <a:gd name="T24" fmla="*/ 75 w 94"/>
                <a:gd name="T25" fmla="*/ 9 h 91"/>
                <a:gd name="T26" fmla="*/ 66 w 94"/>
                <a:gd name="T27" fmla="*/ 3 h 91"/>
                <a:gd name="T28" fmla="*/ 57 w 94"/>
                <a:gd name="T29" fmla="*/ 0 h 91"/>
                <a:gd name="T30" fmla="*/ 45 w 94"/>
                <a:gd name="T31" fmla="*/ 0 h 91"/>
                <a:gd name="T32" fmla="*/ 36 w 94"/>
                <a:gd name="T33" fmla="*/ 0 h 91"/>
                <a:gd name="T34" fmla="*/ 27 w 94"/>
                <a:gd name="T35" fmla="*/ 3 h 91"/>
                <a:gd name="T36" fmla="*/ 18 w 94"/>
                <a:gd name="T37" fmla="*/ 9 h 91"/>
                <a:gd name="T38" fmla="*/ 9 w 94"/>
                <a:gd name="T39" fmla="*/ 15 h 91"/>
                <a:gd name="T40" fmla="*/ 3 w 94"/>
                <a:gd name="T41" fmla="*/ 24 h 91"/>
                <a:gd name="T42" fmla="*/ 0 w 94"/>
                <a:gd name="T43" fmla="*/ 36 h 91"/>
                <a:gd name="T44" fmla="*/ 0 w 94"/>
                <a:gd name="T45" fmla="*/ 45 h 91"/>
                <a:gd name="T46" fmla="*/ 0 w 94"/>
                <a:gd name="T47" fmla="*/ 54 h 91"/>
                <a:gd name="T48" fmla="*/ 3 w 94"/>
                <a:gd name="T49" fmla="*/ 66 h 91"/>
                <a:gd name="T50" fmla="*/ 9 w 94"/>
                <a:gd name="T51" fmla="*/ 72 h 91"/>
                <a:gd name="T52" fmla="*/ 18 w 94"/>
                <a:gd name="T53" fmla="*/ 81 h 91"/>
                <a:gd name="T54" fmla="*/ 27 w 94"/>
                <a:gd name="T55" fmla="*/ 87 h 91"/>
                <a:gd name="T56" fmla="*/ 36 w 94"/>
                <a:gd name="T57" fmla="*/ 90 h 91"/>
                <a:gd name="T58" fmla="*/ 45 w 94"/>
                <a:gd name="T59" fmla="*/ 90 h 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4"/>
                <a:gd name="T91" fmla="*/ 0 h 91"/>
                <a:gd name="T92" fmla="*/ 94 w 94"/>
                <a:gd name="T93" fmla="*/ 91 h 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4" h="91">
                  <a:moveTo>
                    <a:pt x="57" y="90"/>
                  </a:moveTo>
                  <a:lnTo>
                    <a:pt x="45" y="90"/>
                  </a:lnTo>
                  <a:lnTo>
                    <a:pt x="57" y="90"/>
                  </a:lnTo>
                  <a:lnTo>
                    <a:pt x="66" y="87"/>
                  </a:lnTo>
                  <a:lnTo>
                    <a:pt x="75" y="81"/>
                  </a:lnTo>
                  <a:lnTo>
                    <a:pt x="81" y="72"/>
                  </a:lnTo>
                  <a:lnTo>
                    <a:pt x="87" y="66"/>
                  </a:lnTo>
                  <a:lnTo>
                    <a:pt x="90" y="54"/>
                  </a:lnTo>
                  <a:lnTo>
                    <a:pt x="93" y="45"/>
                  </a:lnTo>
                  <a:lnTo>
                    <a:pt x="90" y="36"/>
                  </a:lnTo>
                  <a:lnTo>
                    <a:pt x="87" y="24"/>
                  </a:lnTo>
                  <a:lnTo>
                    <a:pt x="81" y="15"/>
                  </a:lnTo>
                  <a:lnTo>
                    <a:pt x="75" y="9"/>
                  </a:lnTo>
                  <a:lnTo>
                    <a:pt x="66" y="3"/>
                  </a:lnTo>
                  <a:lnTo>
                    <a:pt x="57" y="0"/>
                  </a:lnTo>
                  <a:lnTo>
                    <a:pt x="45" y="0"/>
                  </a:lnTo>
                  <a:lnTo>
                    <a:pt x="36" y="0"/>
                  </a:lnTo>
                  <a:lnTo>
                    <a:pt x="27" y="3"/>
                  </a:lnTo>
                  <a:lnTo>
                    <a:pt x="18" y="9"/>
                  </a:lnTo>
                  <a:lnTo>
                    <a:pt x="9" y="15"/>
                  </a:lnTo>
                  <a:lnTo>
                    <a:pt x="3" y="24"/>
                  </a:lnTo>
                  <a:lnTo>
                    <a:pt x="0" y="36"/>
                  </a:lnTo>
                  <a:lnTo>
                    <a:pt x="0" y="45"/>
                  </a:lnTo>
                  <a:lnTo>
                    <a:pt x="0" y="54"/>
                  </a:lnTo>
                  <a:lnTo>
                    <a:pt x="3" y="66"/>
                  </a:lnTo>
                  <a:lnTo>
                    <a:pt x="9" y="72"/>
                  </a:lnTo>
                  <a:lnTo>
                    <a:pt x="18" y="81"/>
                  </a:lnTo>
                  <a:lnTo>
                    <a:pt x="27" y="87"/>
                  </a:lnTo>
                  <a:lnTo>
                    <a:pt x="36" y="90"/>
                  </a:lnTo>
                  <a:lnTo>
                    <a:pt x="45" y="9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64" name="Line 111"/>
            <p:cNvSpPr>
              <a:spLocks noChangeShapeType="1"/>
            </p:cNvSpPr>
            <p:nvPr/>
          </p:nvSpPr>
          <p:spPr bwMode="auto">
            <a:xfrm>
              <a:off x="2866" y="1635"/>
              <a:ext cx="78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65" name="Line 112"/>
            <p:cNvSpPr>
              <a:spLocks noChangeShapeType="1"/>
            </p:cNvSpPr>
            <p:nvPr/>
          </p:nvSpPr>
          <p:spPr bwMode="auto">
            <a:xfrm flipH="1">
              <a:off x="1687" y="1635"/>
              <a:ext cx="78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66" name="Line 113"/>
            <p:cNvSpPr>
              <a:spLocks noChangeShapeType="1"/>
            </p:cNvSpPr>
            <p:nvPr/>
          </p:nvSpPr>
          <p:spPr bwMode="auto">
            <a:xfrm>
              <a:off x="4045" y="1635"/>
              <a:ext cx="34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67" name="Line 114"/>
            <p:cNvSpPr>
              <a:spLocks noChangeShapeType="1"/>
            </p:cNvSpPr>
            <p:nvPr/>
          </p:nvSpPr>
          <p:spPr bwMode="auto">
            <a:xfrm flipH="1">
              <a:off x="952" y="1635"/>
              <a:ext cx="34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68" name="Line 205"/>
            <p:cNvSpPr>
              <a:spLocks noChangeShapeType="1"/>
            </p:cNvSpPr>
            <p:nvPr/>
          </p:nvSpPr>
          <p:spPr bwMode="auto">
            <a:xfrm flipV="1">
              <a:off x="2377" y="1947"/>
              <a:ext cx="48" cy="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69" name="Freeform 206"/>
            <p:cNvSpPr>
              <a:spLocks/>
            </p:cNvSpPr>
            <p:nvPr/>
          </p:nvSpPr>
          <p:spPr bwMode="auto">
            <a:xfrm>
              <a:off x="1981" y="1952"/>
              <a:ext cx="397" cy="152"/>
            </a:xfrm>
            <a:custGeom>
              <a:avLst/>
              <a:gdLst>
                <a:gd name="T0" fmla="*/ 396 w 397"/>
                <a:gd name="T1" fmla="*/ 0 h 152"/>
                <a:gd name="T2" fmla="*/ 348 w 397"/>
                <a:gd name="T3" fmla="*/ 6 h 152"/>
                <a:gd name="T4" fmla="*/ 300 w 397"/>
                <a:gd name="T5" fmla="*/ 15 h 152"/>
                <a:gd name="T6" fmla="*/ 255 w 397"/>
                <a:gd name="T7" fmla="*/ 27 h 152"/>
                <a:gd name="T8" fmla="*/ 210 w 397"/>
                <a:gd name="T9" fmla="*/ 39 h 152"/>
                <a:gd name="T10" fmla="*/ 165 w 397"/>
                <a:gd name="T11" fmla="*/ 57 h 152"/>
                <a:gd name="T12" fmla="*/ 123 w 397"/>
                <a:gd name="T13" fmla="*/ 75 h 152"/>
                <a:gd name="T14" fmla="*/ 81 w 397"/>
                <a:gd name="T15" fmla="*/ 99 h 152"/>
                <a:gd name="T16" fmla="*/ 39 w 397"/>
                <a:gd name="T17" fmla="*/ 123 h 152"/>
                <a:gd name="T18" fmla="*/ 0 w 397"/>
                <a:gd name="T19" fmla="*/ 151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7"/>
                <a:gd name="T31" fmla="*/ 0 h 152"/>
                <a:gd name="T32" fmla="*/ 397 w 397"/>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7" h="152">
                  <a:moveTo>
                    <a:pt x="396" y="0"/>
                  </a:moveTo>
                  <a:lnTo>
                    <a:pt x="348" y="6"/>
                  </a:lnTo>
                  <a:lnTo>
                    <a:pt x="300" y="15"/>
                  </a:lnTo>
                  <a:lnTo>
                    <a:pt x="255" y="27"/>
                  </a:lnTo>
                  <a:lnTo>
                    <a:pt x="210" y="39"/>
                  </a:lnTo>
                  <a:lnTo>
                    <a:pt x="165" y="57"/>
                  </a:lnTo>
                  <a:lnTo>
                    <a:pt x="123" y="75"/>
                  </a:lnTo>
                  <a:lnTo>
                    <a:pt x="81" y="99"/>
                  </a:lnTo>
                  <a:lnTo>
                    <a:pt x="39" y="123"/>
                  </a:lnTo>
                  <a:lnTo>
                    <a:pt x="0" y="15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70" name="Freeform 207"/>
            <p:cNvSpPr>
              <a:spLocks/>
            </p:cNvSpPr>
            <p:nvPr/>
          </p:nvSpPr>
          <p:spPr bwMode="auto">
            <a:xfrm>
              <a:off x="2275" y="1941"/>
              <a:ext cx="151" cy="49"/>
            </a:xfrm>
            <a:custGeom>
              <a:avLst/>
              <a:gdLst>
                <a:gd name="T0" fmla="*/ 15 w 151"/>
                <a:gd name="T1" fmla="*/ 34 h 49"/>
                <a:gd name="T2" fmla="*/ 150 w 151"/>
                <a:gd name="T3" fmla="*/ 8 h 49"/>
                <a:gd name="T4" fmla="*/ 12 w 151"/>
                <a:gd name="T5" fmla="*/ 26 h 49"/>
                <a:gd name="T6" fmla="*/ 9 w 151"/>
                <a:gd name="T7" fmla="*/ 17 h 49"/>
                <a:gd name="T8" fmla="*/ 150 w 151"/>
                <a:gd name="T9" fmla="*/ 8 h 49"/>
                <a:gd name="T10" fmla="*/ 6 w 151"/>
                <a:gd name="T11" fmla="*/ 8 h 49"/>
                <a:gd name="T12" fmla="*/ 0 w 151"/>
                <a:gd name="T13" fmla="*/ 0 h 49"/>
                <a:gd name="T14" fmla="*/ 150 w 151"/>
                <a:gd name="T15" fmla="*/ 8 h 49"/>
                <a:gd name="T16" fmla="*/ 15 w 151"/>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49"/>
                <a:gd name="T29" fmla="*/ 151 w 15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49">
                  <a:moveTo>
                    <a:pt x="15" y="34"/>
                  </a:moveTo>
                  <a:lnTo>
                    <a:pt x="150" y="8"/>
                  </a:lnTo>
                  <a:lnTo>
                    <a:pt x="12" y="26"/>
                  </a:lnTo>
                  <a:lnTo>
                    <a:pt x="9" y="17"/>
                  </a:lnTo>
                  <a:lnTo>
                    <a:pt x="150" y="8"/>
                  </a:lnTo>
                  <a:lnTo>
                    <a:pt x="6" y="8"/>
                  </a:lnTo>
                  <a:lnTo>
                    <a:pt x="0" y="0"/>
                  </a:lnTo>
                  <a:lnTo>
                    <a:pt x="150" y="8"/>
                  </a:lnTo>
                  <a:lnTo>
                    <a:pt x="15"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71" name="Freeform 208"/>
            <p:cNvSpPr>
              <a:spLocks/>
            </p:cNvSpPr>
            <p:nvPr/>
          </p:nvSpPr>
          <p:spPr bwMode="auto">
            <a:xfrm>
              <a:off x="2287" y="1948"/>
              <a:ext cx="139" cy="58"/>
            </a:xfrm>
            <a:custGeom>
              <a:avLst/>
              <a:gdLst>
                <a:gd name="T0" fmla="*/ 0 w 139"/>
                <a:gd name="T1" fmla="*/ 57 h 58"/>
                <a:gd name="T2" fmla="*/ 138 w 139"/>
                <a:gd name="T3" fmla="*/ 0 h 58"/>
                <a:gd name="T4" fmla="*/ 3 w 139"/>
                <a:gd name="T5" fmla="*/ 48 h 58"/>
                <a:gd name="T6" fmla="*/ 3 w 139"/>
                <a:gd name="T7" fmla="*/ 42 h 58"/>
                <a:gd name="T8" fmla="*/ 138 w 139"/>
                <a:gd name="T9" fmla="*/ 0 h 58"/>
                <a:gd name="T10" fmla="*/ 3 w 139"/>
                <a:gd name="T11" fmla="*/ 36 h 58"/>
                <a:gd name="T12" fmla="*/ 0 60000 65536"/>
                <a:gd name="T13" fmla="*/ 0 60000 65536"/>
                <a:gd name="T14" fmla="*/ 0 60000 65536"/>
                <a:gd name="T15" fmla="*/ 0 60000 65536"/>
                <a:gd name="T16" fmla="*/ 0 60000 65536"/>
                <a:gd name="T17" fmla="*/ 0 60000 65536"/>
                <a:gd name="T18" fmla="*/ 0 w 139"/>
                <a:gd name="T19" fmla="*/ 0 h 58"/>
                <a:gd name="T20" fmla="*/ 139 w 139"/>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39" h="58">
                  <a:moveTo>
                    <a:pt x="0" y="57"/>
                  </a:moveTo>
                  <a:lnTo>
                    <a:pt x="138" y="0"/>
                  </a:lnTo>
                  <a:lnTo>
                    <a:pt x="3" y="48"/>
                  </a:lnTo>
                  <a:lnTo>
                    <a:pt x="3" y="42"/>
                  </a:lnTo>
                  <a:lnTo>
                    <a:pt x="138" y="0"/>
                  </a:lnTo>
                  <a:lnTo>
                    <a:pt x="3" y="3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72" name="Freeform 209"/>
            <p:cNvSpPr>
              <a:spLocks/>
            </p:cNvSpPr>
            <p:nvPr/>
          </p:nvSpPr>
          <p:spPr bwMode="auto">
            <a:xfrm>
              <a:off x="2269" y="1936"/>
              <a:ext cx="157" cy="76"/>
            </a:xfrm>
            <a:custGeom>
              <a:avLst/>
              <a:gdLst>
                <a:gd name="T0" fmla="*/ 0 w 157"/>
                <a:gd name="T1" fmla="*/ 0 h 76"/>
                <a:gd name="T2" fmla="*/ 156 w 157"/>
                <a:gd name="T3" fmla="*/ 12 h 76"/>
                <a:gd name="T4" fmla="*/ 12 w 157"/>
                <a:gd name="T5" fmla="*/ 75 h 76"/>
                <a:gd name="T6" fmla="*/ 0 60000 65536"/>
                <a:gd name="T7" fmla="*/ 0 60000 65536"/>
                <a:gd name="T8" fmla="*/ 0 60000 65536"/>
                <a:gd name="T9" fmla="*/ 0 w 157"/>
                <a:gd name="T10" fmla="*/ 0 h 76"/>
                <a:gd name="T11" fmla="*/ 157 w 157"/>
                <a:gd name="T12" fmla="*/ 76 h 76"/>
              </a:gdLst>
              <a:ahLst/>
              <a:cxnLst>
                <a:cxn ang="T6">
                  <a:pos x="T0" y="T1"/>
                </a:cxn>
                <a:cxn ang="T7">
                  <a:pos x="T2" y="T3"/>
                </a:cxn>
                <a:cxn ang="T8">
                  <a:pos x="T4" y="T5"/>
                </a:cxn>
              </a:cxnLst>
              <a:rect l="T9" t="T10" r="T11" b="T12"/>
              <a:pathLst>
                <a:path w="157" h="76">
                  <a:moveTo>
                    <a:pt x="0" y="0"/>
                  </a:moveTo>
                  <a:lnTo>
                    <a:pt x="156" y="12"/>
                  </a:lnTo>
                  <a:lnTo>
                    <a:pt x="12" y="7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73" name="Freeform 211"/>
            <p:cNvSpPr>
              <a:spLocks/>
            </p:cNvSpPr>
            <p:nvPr/>
          </p:nvSpPr>
          <p:spPr bwMode="auto">
            <a:xfrm>
              <a:off x="2838" y="2098"/>
              <a:ext cx="478" cy="115"/>
            </a:xfrm>
            <a:custGeom>
              <a:avLst/>
              <a:gdLst>
                <a:gd name="T0" fmla="*/ 477 w 478"/>
                <a:gd name="T1" fmla="*/ 114 h 115"/>
                <a:gd name="T2" fmla="*/ 411 w 478"/>
                <a:gd name="T3" fmla="*/ 90 h 115"/>
                <a:gd name="T4" fmla="*/ 345 w 478"/>
                <a:gd name="T5" fmla="*/ 66 h 115"/>
                <a:gd name="T6" fmla="*/ 276 w 478"/>
                <a:gd name="T7" fmla="*/ 48 h 115"/>
                <a:gd name="T8" fmla="*/ 207 w 478"/>
                <a:gd name="T9" fmla="*/ 33 h 115"/>
                <a:gd name="T10" fmla="*/ 138 w 478"/>
                <a:gd name="T11" fmla="*/ 18 h 115"/>
                <a:gd name="T12" fmla="*/ 72 w 478"/>
                <a:gd name="T13" fmla="*/ 9 h 115"/>
                <a:gd name="T14" fmla="*/ 0 w 478"/>
                <a:gd name="T15" fmla="*/ 0 h 115"/>
                <a:gd name="T16" fmla="*/ 135 w 478"/>
                <a:gd name="T17" fmla="*/ 27 h 115"/>
                <a:gd name="T18" fmla="*/ 135 w 478"/>
                <a:gd name="T19" fmla="*/ 33 h 115"/>
                <a:gd name="T20" fmla="*/ 0 w 478"/>
                <a:gd name="T21" fmla="*/ 0 h 115"/>
                <a:gd name="T22" fmla="*/ 135 w 478"/>
                <a:gd name="T23" fmla="*/ 42 h 115"/>
                <a:gd name="T24" fmla="*/ 135 w 478"/>
                <a:gd name="T25" fmla="*/ 48 h 115"/>
                <a:gd name="T26" fmla="*/ 0 w 478"/>
                <a:gd name="T27" fmla="*/ 0 h 115"/>
                <a:gd name="T28" fmla="*/ 138 w 478"/>
                <a:gd name="T29" fmla="*/ 54 h 1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8"/>
                <a:gd name="T46" fmla="*/ 0 h 115"/>
                <a:gd name="T47" fmla="*/ 478 w 478"/>
                <a:gd name="T48" fmla="*/ 115 h 1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8" h="115">
                  <a:moveTo>
                    <a:pt x="477" y="114"/>
                  </a:moveTo>
                  <a:lnTo>
                    <a:pt x="411" y="90"/>
                  </a:lnTo>
                  <a:lnTo>
                    <a:pt x="345" y="66"/>
                  </a:lnTo>
                  <a:lnTo>
                    <a:pt x="276" y="48"/>
                  </a:lnTo>
                  <a:lnTo>
                    <a:pt x="207" y="33"/>
                  </a:lnTo>
                  <a:lnTo>
                    <a:pt x="138" y="18"/>
                  </a:lnTo>
                  <a:lnTo>
                    <a:pt x="72" y="9"/>
                  </a:lnTo>
                  <a:lnTo>
                    <a:pt x="0" y="0"/>
                  </a:lnTo>
                  <a:lnTo>
                    <a:pt x="135" y="27"/>
                  </a:lnTo>
                  <a:lnTo>
                    <a:pt x="135" y="33"/>
                  </a:lnTo>
                  <a:lnTo>
                    <a:pt x="0" y="0"/>
                  </a:lnTo>
                  <a:lnTo>
                    <a:pt x="135" y="42"/>
                  </a:lnTo>
                  <a:lnTo>
                    <a:pt x="135" y="48"/>
                  </a:lnTo>
                  <a:lnTo>
                    <a:pt x="0" y="0"/>
                  </a:lnTo>
                  <a:lnTo>
                    <a:pt x="138" y="5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74" name="Freeform 212"/>
            <p:cNvSpPr>
              <a:spLocks/>
            </p:cNvSpPr>
            <p:nvPr/>
          </p:nvSpPr>
          <p:spPr bwMode="auto">
            <a:xfrm>
              <a:off x="2836" y="2089"/>
              <a:ext cx="151" cy="70"/>
            </a:xfrm>
            <a:custGeom>
              <a:avLst/>
              <a:gdLst>
                <a:gd name="T0" fmla="*/ 135 w 151"/>
                <a:gd name="T1" fmla="*/ 27 h 70"/>
                <a:gd name="T2" fmla="*/ 0 w 151"/>
                <a:gd name="T3" fmla="*/ 9 h 70"/>
                <a:gd name="T4" fmla="*/ 150 w 151"/>
                <a:gd name="T5" fmla="*/ 0 h 70"/>
                <a:gd name="T6" fmla="*/ 144 w 151"/>
                <a:gd name="T7" fmla="*/ 6 h 70"/>
                <a:gd name="T8" fmla="*/ 0 w 151"/>
                <a:gd name="T9" fmla="*/ 9 h 70"/>
                <a:gd name="T10" fmla="*/ 141 w 151"/>
                <a:gd name="T11" fmla="*/ 12 h 70"/>
                <a:gd name="T12" fmla="*/ 138 w 151"/>
                <a:gd name="T13" fmla="*/ 18 h 70"/>
                <a:gd name="T14" fmla="*/ 0 w 151"/>
                <a:gd name="T15" fmla="*/ 9 h 70"/>
                <a:gd name="T16" fmla="*/ 144 w 151"/>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70"/>
                <a:gd name="T29" fmla="*/ 151 w 151"/>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70">
                  <a:moveTo>
                    <a:pt x="135" y="27"/>
                  </a:moveTo>
                  <a:lnTo>
                    <a:pt x="0" y="9"/>
                  </a:lnTo>
                  <a:lnTo>
                    <a:pt x="150" y="0"/>
                  </a:lnTo>
                  <a:lnTo>
                    <a:pt x="144" y="6"/>
                  </a:lnTo>
                  <a:lnTo>
                    <a:pt x="0" y="9"/>
                  </a:lnTo>
                  <a:lnTo>
                    <a:pt x="141" y="12"/>
                  </a:lnTo>
                  <a:lnTo>
                    <a:pt x="138" y="18"/>
                  </a:lnTo>
                  <a:lnTo>
                    <a:pt x="0" y="9"/>
                  </a:lnTo>
                  <a:lnTo>
                    <a:pt x="144" y="6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75" name="Line 213"/>
            <p:cNvSpPr>
              <a:spLocks noChangeShapeType="1"/>
            </p:cNvSpPr>
            <p:nvPr/>
          </p:nvSpPr>
          <p:spPr bwMode="auto">
            <a:xfrm flipH="1">
              <a:off x="2836" y="2083"/>
              <a:ext cx="156" cy="1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76" name="Line 214"/>
            <p:cNvSpPr>
              <a:spLocks noChangeShapeType="1"/>
            </p:cNvSpPr>
            <p:nvPr/>
          </p:nvSpPr>
          <p:spPr bwMode="auto">
            <a:xfrm>
              <a:off x="3136" y="1762"/>
              <a:ext cx="60" cy="3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77" name="Freeform 215"/>
            <p:cNvSpPr>
              <a:spLocks/>
            </p:cNvSpPr>
            <p:nvPr/>
          </p:nvSpPr>
          <p:spPr bwMode="auto">
            <a:xfrm>
              <a:off x="2877" y="1647"/>
              <a:ext cx="262" cy="115"/>
            </a:xfrm>
            <a:custGeom>
              <a:avLst/>
              <a:gdLst>
                <a:gd name="T0" fmla="*/ 261 w 262"/>
                <a:gd name="T1" fmla="*/ 114 h 115"/>
                <a:gd name="T2" fmla="*/ 195 w 262"/>
                <a:gd name="T3" fmla="*/ 81 h 115"/>
                <a:gd name="T4" fmla="*/ 132 w 262"/>
                <a:gd name="T5" fmla="*/ 51 h 115"/>
                <a:gd name="T6" fmla="*/ 66 w 262"/>
                <a:gd name="T7" fmla="*/ 24 h 115"/>
                <a:gd name="T8" fmla="*/ 0 w 262"/>
                <a:gd name="T9" fmla="*/ 0 h 115"/>
                <a:gd name="T10" fmla="*/ 0 60000 65536"/>
                <a:gd name="T11" fmla="*/ 0 60000 65536"/>
                <a:gd name="T12" fmla="*/ 0 60000 65536"/>
                <a:gd name="T13" fmla="*/ 0 60000 65536"/>
                <a:gd name="T14" fmla="*/ 0 60000 65536"/>
                <a:gd name="T15" fmla="*/ 0 w 262"/>
                <a:gd name="T16" fmla="*/ 0 h 115"/>
                <a:gd name="T17" fmla="*/ 262 w 262"/>
                <a:gd name="T18" fmla="*/ 115 h 115"/>
              </a:gdLst>
              <a:ahLst/>
              <a:cxnLst>
                <a:cxn ang="T10">
                  <a:pos x="T0" y="T1"/>
                </a:cxn>
                <a:cxn ang="T11">
                  <a:pos x="T2" y="T3"/>
                </a:cxn>
                <a:cxn ang="T12">
                  <a:pos x="T4" y="T5"/>
                </a:cxn>
                <a:cxn ang="T13">
                  <a:pos x="T6" y="T7"/>
                </a:cxn>
                <a:cxn ang="T14">
                  <a:pos x="T8" y="T9"/>
                </a:cxn>
              </a:cxnLst>
              <a:rect l="T15" t="T16" r="T17" b="T18"/>
              <a:pathLst>
                <a:path w="262" h="115">
                  <a:moveTo>
                    <a:pt x="261" y="114"/>
                  </a:moveTo>
                  <a:lnTo>
                    <a:pt x="195" y="81"/>
                  </a:lnTo>
                  <a:lnTo>
                    <a:pt x="132" y="51"/>
                  </a:lnTo>
                  <a:lnTo>
                    <a:pt x="66" y="24"/>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78" name="Line 216"/>
            <p:cNvSpPr>
              <a:spLocks noChangeShapeType="1"/>
            </p:cNvSpPr>
            <p:nvPr/>
          </p:nvSpPr>
          <p:spPr bwMode="auto">
            <a:xfrm flipH="1" flipV="1">
              <a:off x="2515" y="1674"/>
              <a:ext cx="48" cy="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79" name="Freeform 217"/>
            <p:cNvSpPr>
              <a:spLocks/>
            </p:cNvSpPr>
            <p:nvPr/>
          </p:nvSpPr>
          <p:spPr bwMode="auto">
            <a:xfrm>
              <a:off x="2564" y="1698"/>
              <a:ext cx="635" cy="109"/>
            </a:xfrm>
            <a:custGeom>
              <a:avLst/>
              <a:gdLst>
                <a:gd name="T0" fmla="*/ 0 w 635"/>
                <a:gd name="T1" fmla="*/ 0 h 109"/>
                <a:gd name="T2" fmla="*/ 51 w 635"/>
                <a:gd name="T3" fmla="*/ 21 h 109"/>
                <a:gd name="T4" fmla="*/ 99 w 635"/>
                <a:gd name="T5" fmla="*/ 42 h 109"/>
                <a:gd name="T6" fmla="*/ 150 w 635"/>
                <a:gd name="T7" fmla="*/ 57 h 109"/>
                <a:gd name="T8" fmla="*/ 204 w 635"/>
                <a:gd name="T9" fmla="*/ 72 h 109"/>
                <a:gd name="T10" fmla="*/ 255 w 635"/>
                <a:gd name="T11" fmla="*/ 84 h 109"/>
                <a:gd name="T12" fmla="*/ 309 w 635"/>
                <a:gd name="T13" fmla="*/ 93 h 109"/>
                <a:gd name="T14" fmla="*/ 363 w 635"/>
                <a:gd name="T15" fmla="*/ 102 h 109"/>
                <a:gd name="T16" fmla="*/ 417 w 635"/>
                <a:gd name="T17" fmla="*/ 105 h 109"/>
                <a:gd name="T18" fmla="*/ 471 w 635"/>
                <a:gd name="T19" fmla="*/ 108 h 109"/>
                <a:gd name="T20" fmla="*/ 525 w 635"/>
                <a:gd name="T21" fmla="*/ 105 h 109"/>
                <a:gd name="T22" fmla="*/ 579 w 635"/>
                <a:gd name="T23" fmla="*/ 102 h 109"/>
                <a:gd name="T24" fmla="*/ 634 w 635"/>
                <a:gd name="T25" fmla="*/ 96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5"/>
                <a:gd name="T40" fmla="*/ 0 h 109"/>
                <a:gd name="T41" fmla="*/ 635 w 635"/>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5" h="109">
                  <a:moveTo>
                    <a:pt x="0" y="0"/>
                  </a:moveTo>
                  <a:lnTo>
                    <a:pt x="51" y="21"/>
                  </a:lnTo>
                  <a:lnTo>
                    <a:pt x="99" y="42"/>
                  </a:lnTo>
                  <a:lnTo>
                    <a:pt x="150" y="57"/>
                  </a:lnTo>
                  <a:lnTo>
                    <a:pt x="204" y="72"/>
                  </a:lnTo>
                  <a:lnTo>
                    <a:pt x="255" y="84"/>
                  </a:lnTo>
                  <a:lnTo>
                    <a:pt x="309" y="93"/>
                  </a:lnTo>
                  <a:lnTo>
                    <a:pt x="363" y="102"/>
                  </a:lnTo>
                  <a:lnTo>
                    <a:pt x="417" y="105"/>
                  </a:lnTo>
                  <a:lnTo>
                    <a:pt x="471" y="108"/>
                  </a:lnTo>
                  <a:lnTo>
                    <a:pt x="525" y="105"/>
                  </a:lnTo>
                  <a:lnTo>
                    <a:pt x="579" y="102"/>
                  </a:lnTo>
                  <a:lnTo>
                    <a:pt x="634" y="9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80" name="Freeform 218"/>
            <p:cNvSpPr>
              <a:spLocks/>
            </p:cNvSpPr>
            <p:nvPr/>
          </p:nvSpPr>
          <p:spPr bwMode="auto">
            <a:xfrm>
              <a:off x="2877" y="1648"/>
              <a:ext cx="130" cy="82"/>
            </a:xfrm>
            <a:custGeom>
              <a:avLst/>
              <a:gdLst>
                <a:gd name="T0" fmla="*/ 126 w 130"/>
                <a:gd name="T1" fmla="*/ 51 h 82"/>
                <a:gd name="T2" fmla="*/ 0 w 130"/>
                <a:gd name="T3" fmla="*/ 0 h 82"/>
                <a:gd name="T4" fmla="*/ 123 w 130"/>
                <a:gd name="T5" fmla="*/ 60 h 82"/>
                <a:gd name="T6" fmla="*/ 123 w 130"/>
                <a:gd name="T7" fmla="*/ 66 h 82"/>
                <a:gd name="T8" fmla="*/ 0 w 130"/>
                <a:gd name="T9" fmla="*/ 0 h 82"/>
                <a:gd name="T10" fmla="*/ 123 w 130"/>
                <a:gd name="T11" fmla="*/ 75 h 82"/>
                <a:gd name="T12" fmla="*/ 126 w 130"/>
                <a:gd name="T13" fmla="*/ 81 h 82"/>
                <a:gd name="T14" fmla="*/ 0 w 130"/>
                <a:gd name="T15" fmla="*/ 0 h 82"/>
                <a:gd name="T16" fmla="*/ 129 w 130"/>
                <a:gd name="T17" fmla="*/ 45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82"/>
                <a:gd name="T29" fmla="*/ 130 w 130"/>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82">
                  <a:moveTo>
                    <a:pt x="126" y="51"/>
                  </a:moveTo>
                  <a:lnTo>
                    <a:pt x="0" y="0"/>
                  </a:lnTo>
                  <a:lnTo>
                    <a:pt x="123" y="60"/>
                  </a:lnTo>
                  <a:lnTo>
                    <a:pt x="123" y="66"/>
                  </a:lnTo>
                  <a:lnTo>
                    <a:pt x="0" y="0"/>
                  </a:lnTo>
                  <a:lnTo>
                    <a:pt x="123" y="75"/>
                  </a:lnTo>
                  <a:lnTo>
                    <a:pt x="126" y="81"/>
                  </a:lnTo>
                  <a:lnTo>
                    <a:pt x="0" y="0"/>
                  </a:lnTo>
                  <a:lnTo>
                    <a:pt x="129" y="4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81" name="Freeform 219"/>
            <p:cNvSpPr>
              <a:spLocks/>
            </p:cNvSpPr>
            <p:nvPr/>
          </p:nvSpPr>
          <p:spPr bwMode="auto">
            <a:xfrm>
              <a:off x="2877" y="1647"/>
              <a:ext cx="148" cy="49"/>
            </a:xfrm>
            <a:custGeom>
              <a:avLst/>
              <a:gdLst>
                <a:gd name="T0" fmla="*/ 147 w 148"/>
                <a:gd name="T1" fmla="*/ 28 h 49"/>
                <a:gd name="T2" fmla="*/ 0 w 148"/>
                <a:gd name="T3" fmla="*/ 0 h 49"/>
                <a:gd name="T4" fmla="*/ 141 w 148"/>
                <a:gd name="T5" fmla="*/ 36 h 49"/>
                <a:gd name="T6" fmla="*/ 138 w 148"/>
                <a:gd name="T7" fmla="*/ 44 h 49"/>
                <a:gd name="T8" fmla="*/ 0 w 148"/>
                <a:gd name="T9" fmla="*/ 0 h 49"/>
                <a:gd name="T10" fmla="*/ 132 w 148"/>
                <a:gd name="T11" fmla="*/ 48 h 49"/>
                <a:gd name="T12" fmla="*/ 0 60000 65536"/>
                <a:gd name="T13" fmla="*/ 0 60000 65536"/>
                <a:gd name="T14" fmla="*/ 0 60000 65536"/>
                <a:gd name="T15" fmla="*/ 0 60000 65536"/>
                <a:gd name="T16" fmla="*/ 0 60000 65536"/>
                <a:gd name="T17" fmla="*/ 0 60000 65536"/>
                <a:gd name="T18" fmla="*/ 0 w 148"/>
                <a:gd name="T19" fmla="*/ 0 h 49"/>
                <a:gd name="T20" fmla="*/ 148 w 148"/>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48" h="49">
                  <a:moveTo>
                    <a:pt x="147" y="28"/>
                  </a:moveTo>
                  <a:lnTo>
                    <a:pt x="0" y="0"/>
                  </a:lnTo>
                  <a:lnTo>
                    <a:pt x="141" y="36"/>
                  </a:lnTo>
                  <a:lnTo>
                    <a:pt x="138" y="44"/>
                  </a:lnTo>
                  <a:lnTo>
                    <a:pt x="0" y="0"/>
                  </a:lnTo>
                  <a:lnTo>
                    <a:pt x="132"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82" name="Freeform 220"/>
            <p:cNvSpPr>
              <a:spLocks/>
            </p:cNvSpPr>
            <p:nvPr/>
          </p:nvSpPr>
          <p:spPr bwMode="auto">
            <a:xfrm>
              <a:off x="2875" y="1647"/>
              <a:ext cx="157" cy="91"/>
            </a:xfrm>
            <a:custGeom>
              <a:avLst/>
              <a:gdLst>
                <a:gd name="T0" fmla="*/ 129 w 157"/>
                <a:gd name="T1" fmla="*/ 90 h 91"/>
                <a:gd name="T2" fmla="*/ 0 w 157"/>
                <a:gd name="T3" fmla="*/ 0 h 91"/>
                <a:gd name="T4" fmla="*/ 156 w 157"/>
                <a:gd name="T5" fmla="*/ 18 h 91"/>
                <a:gd name="T6" fmla="*/ 0 60000 65536"/>
                <a:gd name="T7" fmla="*/ 0 60000 65536"/>
                <a:gd name="T8" fmla="*/ 0 60000 65536"/>
                <a:gd name="T9" fmla="*/ 0 w 157"/>
                <a:gd name="T10" fmla="*/ 0 h 91"/>
                <a:gd name="T11" fmla="*/ 157 w 157"/>
                <a:gd name="T12" fmla="*/ 91 h 91"/>
              </a:gdLst>
              <a:ahLst/>
              <a:cxnLst>
                <a:cxn ang="T6">
                  <a:pos x="T0" y="T1"/>
                </a:cxn>
                <a:cxn ang="T7">
                  <a:pos x="T2" y="T3"/>
                </a:cxn>
                <a:cxn ang="T8">
                  <a:pos x="T4" y="T5"/>
                </a:cxn>
              </a:cxnLst>
              <a:rect l="T9" t="T10" r="T11" b="T12"/>
              <a:pathLst>
                <a:path w="157" h="91">
                  <a:moveTo>
                    <a:pt x="129" y="90"/>
                  </a:moveTo>
                  <a:lnTo>
                    <a:pt x="0" y="0"/>
                  </a:lnTo>
                  <a:lnTo>
                    <a:pt x="156" y="1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83" name="Freeform 221"/>
            <p:cNvSpPr>
              <a:spLocks/>
            </p:cNvSpPr>
            <p:nvPr/>
          </p:nvSpPr>
          <p:spPr bwMode="auto">
            <a:xfrm>
              <a:off x="2515" y="1674"/>
              <a:ext cx="127" cy="91"/>
            </a:xfrm>
            <a:custGeom>
              <a:avLst/>
              <a:gdLst>
                <a:gd name="T0" fmla="*/ 123 w 127"/>
                <a:gd name="T1" fmla="*/ 60 h 91"/>
                <a:gd name="T2" fmla="*/ 0 w 127"/>
                <a:gd name="T3" fmla="*/ 0 h 91"/>
                <a:gd name="T4" fmla="*/ 120 w 127"/>
                <a:gd name="T5" fmla="*/ 66 h 91"/>
                <a:gd name="T6" fmla="*/ 117 w 127"/>
                <a:gd name="T7" fmla="*/ 75 h 91"/>
                <a:gd name="T8" fmla="*/ 0 w 127"/>
                <a:gd name="T9" fmla="*/ 0 h 91"/>
                <a:gd name="T10" fmla="*/ 117 w 127"/>
                <a:gd name="T11" fmla="*/ 81 h 91"/>
                <a:gd name="T12" fmla="*/ 120 w 127"/>
                <a:gd name="T13" fmla="*/ 90 h 91"/>
                <a:gd name="T14" fmla="*/ 0 w 127"/>
                <a:gd name="T15" fmla="*/ 0 h 91"/>
                <a:gd name="T16" fmla="*/ 126 w 127"/>
                <a:gd name="T17" fmla="*/ 5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91"/>
                <a:gd name="T29" fmla="*/ 127 w 127"/>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91">
                  <a:moveTo>
                    <a:pt x="123" y="60"/>
                  </a:moveTo>
                  <a:lnTo>
                    <a:pt x="0" y="0"/>
                  </a:lnTo>
                  <a:lnTo>
                    <a:pt x="120" y="66"/>
                  </a:lnTo>
                  <a:lnTo>
                    <a:pt x="117" y="75"/>
                  </a:lnTo>
                  <a:lnTo>
                    <a:pt x="0" y="0"/>
                  </a:lnTo>
                  <a:lnTo>
                    <a:pt x="117" y="81"/>
                  </a:lnTo>
                  <a:lnTo>
                    <a:pt x="120" y="90"/>
                  </a:lnTo>
                  <a:lnTo>
                    <a:pt x="0" y="0"/>
                  </a:lnTo>
                  <a:lnTo>
                    <a:pt x="126" y="5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84" name="Freeform 222"/>
            <p:cNvSpPr>
              <a:spLocks/>
            </p:cNvSpPr>
            <p:nvPr/>
          </p:nvSpPr>
          <p:spPr bwMode="auto">
            <a:xfrm>
              <a:off x="2515" y="1674"/>
              <a:ext cx="145" cy="49"/>
            </a:xfrm>
            <a:custGeom>
              <a:avLst/>
              <a:gdLst>
                <a:gd name="T0" fmla="*/ 144 w 145"/>
                <a:gd name="T1" fmla="*/ 32 h 49"/>
                <a:gd name="T2" fmla="*/ 0 w 145"/>
                <a:gd name="T3" fmla="*/ 0 h 49"/>
                <a:gd name="T4" fmla="*/ 138 w 145"/>
                <a:gd name="T5" fmla="*/ 38 h 49"/>
                <a:gd name="T6" fmla="*/ 135 w 145"/>
                <a:gd name="T7" fmla="*/ 41 h 49"/>
                <a:gd name="T8" fmla="*/ 0 w 145"/>
                <a:gd name="T9" fmla="*/ 0 h 49"/>
                <a:gd name="T10" fmla="*/ 129 w 145"/>
                <a:gd name="T11" fmla="*/ 48 h 49"/>
                <a:gd name="T12" fmla="*/ 0 60000 65536"/>
                <a:gd name="T13" fmla="*/ 0 60000 65536"/>
                <a:gd name="T14" fmla="*/ 0 60000 65536"/>
                <a:gd name="T15" fmla="*/ 0 60000 65536"/>
                <a:gd name="T16" fmla="*/ 0 60000 65536"/>
                <a:gd name="T17" fmla="*/ 0 60000 65536"/>
                <a:gd name="T18" fmla="*/ 0 w 145"/>
                <a:gd name="T19" fmla="*/ 0 h 49"/>
                <a:gd name="T20" fmla="*/ 145 w 14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45" h="49">
                  <a:moveTo>
                    <a:pt x="144" y="32"/>
                  </a:moveTo>
                  <a:lnTo>
                    <a:pt x="0" y="0"/>
                  </a:lnTo>
                  <a:lnTo>
                    <a:pt x="138" y="38"/>
                  </a:lnTo>
                  <a:lnTo>
                    <a:pt x="135" y="41"/>
                  </a:lnTo>
                  <a:lnTo>
                    <a:pt x="0" y="0"/>
                  </a:lnTo>
                  <a:lnTo>
                    <a:pt x="129"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85" name="Freeform 223"/>
            <p:cNvSpPr>
              <a:spLocks/>
            </p:cNvSpPr>
            <p:nvPr/>
          </p:nvSpPr>
          <p:spPr bwMode="auto">
            <a:xfrm>
              <a:off x="2516" y="1674"/>
              <a:ext cx="154" cy="97"/>
            </a:xfrm>
            <a:custGeom>
              <a:avLst/>
              <a:gdLst>
                <a:gd name="T0" fmla="*/ 123 w 154"/>
                <a:gd name="T1" fmla="*/ 96 h 97"/>
                <a:gd name="T2" fmla="*/ 0 w 154"/>
                <a:gd name="T3" fmla="*/ 0 h 97"/>
                <a:gd name="T4" fmla="*/ 153 w 154"/>
                <a:gd name="T5" fmla="*/ 27 h 97"/>
                <a:gd name="T6" fmla="*/ 0 60000 65536"/>
                <a:gd name="T7" fmla="*/ 0 60000 65536"/>
                <a:gd name="T8" fmla="*/ 0 60000 65536"/>
                <a:gd name="T9" fmla="*/ 0 w 154"/>
                <a:gd name="T10" fmla="*/ 0 h 97"/>
                <a:gd name="T11" fmla="*/ 154 w 154"/>
                <a:gd name="T12" fmla="*/ 97 h 97"/>
              </a:gdLst>
              <a:ahLst/>
              <a:cxnLst>
                <a:cxn ang="T6">
                  <a:pos x="T0" y="T1"/>
                </a:cxn>
                <a:cxn ang="T7">
                  <a:pos x="T2" y="T3"/>
                </a:cxn>
                <a:cxn ang="T8">
                  <a:pos x="T4" y="T5"/>
                </a:cxn>
              </a:cxnLst>
              <a:rect l="T9" t="T10" r="T11" b="T12"/>
              <a:pathLst>
                <a:path w="154" h="97">
                  <a:moveTo>
                    <a:pt x="123" y="96"/>
                  </a:moveTo>
                  <a:lnTo>
                    <a:pt x="0" y="0"/>
                  </a:lnTo>
                  <a:lnTo>
                    <a:pt x="153" y="2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286" name="Text Box 227"/>
            <p:cNvSpPr txBox="1">
              <a:spLocks noChangeArrowheads="1"/>
            </p:cNvSpPr>
            <p:nvPr/>
          </p:nvSpPr>
          <p:spPr bwMode="auto">
            <a:xfrm>
              <a:off x="2064" y="1008"/>
              <a:ext cx="124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fontAlgn="base" hangingPunct="1">
                <a:spcBef>
                  <a:spcPct val="50000"/>
                </a:spcBef>
                <a:spcAft>
                  <a:spcPct val="0"/>
                </a:spcAft>
              </a:pPr>
              <a:r>
                <a:rPr lang="en-US" sz="1600" smtClean="0">
                  <a:solidFill>
                    <a:srgbClr val="FFFFFF"/>
                  </a:solidFill>
                </a:rPr>
                <a:t>Half wavelength</a:t>
              </a:r>
              <a:br>
                <a:rPr lang="en-US" sz="1600" smtClean="0">
                  <a:solidFill>
                    <a:srgbClr val="FFFFFF"/>
                  </a:solidFill>
                </a:rPr>
              </a:br>
              <a:r>
                <a:rPr lang="en-US" sz="1600" smtClean="0">
                  <a:solidFill>
                    <a:srgbClr val="FFFFFF"/>
                  </a:solidFill>
                </a:rPr>
                <a:t>from formula</a:t>
              </a:r>
            </a:p>
          </p:txBody>
        </p:sp>
        <p:sp>
          <p:nvSpPr>
            <p:cNvPr id="6287" name="Text Box 228"/>
            <p:cNvSpPr txBox="1">
              <a:spLocks noChangeArrowheads="1"/>
            </p:cNvSpPr>
            <p:nvPr/>
          </p:nvSpPr>
          <p:spPr bwMode="auto">
            <a:xfrm>
              <a:off x="3072" y="2208"/>
              <a:ext cx="72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1600" smtClean="0">
                  <a:solidFill>
                    <a:srgbClr val="FFFFFF"/>
                  </a:solidFill>
                </a:rPr>
                <a:t>Open wire</a:t>
              </a:r>
              <a:br>
                <a:rPr lang="en-US" sz="1600" smtClean="0">
                  <a:solidFill>
                    <a:srgbClr val="FFFFFF"/>
                  </a:solidFill>
                </a:rPr>
              </a:br>
              <a:r>
                <a:rPr lang="en-US" sz="1600" smtClean="0">
                  <a:solidFill>
                    <a:srgbClr val="FFFFFF"/>
                  </a:solidFill>
                </a:rPr>
                <a:t>feeder</a:t>
              </a:r>
            </a:p>
          </p:txBody>
        </p:sp>
        <p:sp>
          <p:nvSpPr>
            <p:cNvPr id="6288" name="Text Box 229"/>
            <p:cNvSpPr txBox="1">
              <a:spLocks noChangeArrowheads="1"/>
            </p:cNvSpPr>
            <p:nvPr/>
          </p:nvSpPr>
          <p:spPr bwMode="auto">
            <a:xfrm>
              <a:off x="3168" y="1776"/>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1600" smtClean="0">
                  <a:solidFill>
                    <a:srgbClr val="FFFFFF"/>
                  </a:solidFill>
                </a:rPr>
                <a:t>Solder</a:t>
              </a:r>
            </a:p>
          </p:txBody>
        </p:sp>
        <p:sp>
          <p:nvSpPr>
            <p:cNvPr id="6289" name="Text Box 230"/>
            <p:cNvSpPr txBox="1">
              <a:spLocks noChangeArrowheads="1"/>
            </p:cNvSpPr>
            <p:nvPr/>
          </p:nvSpPr>
          <p:spPr bwMode="auto">
            <a:xfrm>
              <a:off x="1536" y="206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1600" smtClean="0">
                  <a:solidFill>
                    <a:srgbClr val="FFFFFF"/>
                  </a:solidFill>
                </a:rPr>
                <a:t>Spacer</a:t>
              </a:r>
            </a:p>
          </p:txBody>
        </p:sp>
      </p:grpSp>
      <p:sp>
        <p:nvSpPr>
          <p:cNvPr id="1456360" name="Rectangle 232"/>
          <p:cNvSpPr>
            <a:spLocks noChangeArrowheads="1"/>
          </p:cNvSpPr>
          <p:nvPr/>
        </p:nvSpPr>
        <p:spPr bwMode="auto">
          <a:xfrm>
            <a:off x="457200" y="5715000"/>
            <a:ext cx="7924800" cy="457200"/>
          </a:xfrm>
          <a:prstGeom prst="rect">
            <a:avLst/>
          </a:prstGeom>
          <a:noFill/>
          <a:ln w="9525">
            <a:noFill/>
            <a:miter lim="800000"/>
            <a:headEnd/>
            <a:tailEnd/>
          </a:ln>
          <a:effectLst/>
        </p:spPr>
        <p:txBody>
          <a:bodyPr lIns="92075" tIns="46038" rIns="92075" bIns="46038">
            <a:spAutoFit/>
          </a:bodyPr>
          <a:lstStyle/>
          <a:p>
            <a:pPr fontAlgn="base">
              <a:spcBef>
                <a:spcPct val="0"/>
              </a:spcBef>
              <a:spcAft>
                <a:spcPct val="0"/>
              </a:spcAft>
              <a:defRPr/>
            </a:pPr>
            <a:r>
              <a:rPr lang="en-US" sz="2400">
                <a:solidFill>
                  <a:srgbClr val="FFFFFF"/>
                </a:solidFill>
                <a:effectLst>
                  <a:outerShdw blurRad="38100" dist="38100" dir="2700000" algn="tl">
                    <a:srgbClr val="000000"/>
                  </a:outerShdw>
                </a:effectLst>
                <a:latin typeface="Tahoma" pitchFamily="34" charset="0"/>
              </a:rPr>
              <a:t>½</a:t>
            </a:r>
            <a:r>
              <a:rPr lang="el-GR" sz="2400">
                <a:solidFill>
                  <a:srgbClr val="FFFFFF"/>
                </a:solidFill>
                <a:effectLst>
                  <a:outerShdw blurRad="38100" dist="38100" dir="2700000" algn="tl">
                    <a:srgbClr val="000000"/>
                  </a:outerShdw>
                </a:effectLst>
                <a:latin typeface="Tahoma" pitchFamily="34" charset="0"/>
              </a:rPr>
              <a:t>λ</a:t>
            </a:r>
            <a:r>
              <a:rPr lang="en-US" sz="2400">
                <a:solidFill>
                  <a:srgbClr val="FFFFFF"/>
                </a:solidFill>
                <a:effectLst>
                  <a:outerShdw blurRad="38100" dist="38100" dir="2700000" algn="tl">
                    <a:srgbClr val="000000"/>
                  </a:outerShdw>
                </a:effectLst>
                <a:latin typeface="Tahoma" pitchFamily="34" charset="0"/>
              </a:rPr>
              <a:t> Dipole length (inches) = Wavelength / 2 x 39</a:t>
            </a:r>
          </a:p>
        </p:txBody>
      </p:sp>
      <p:sp>
        <p:nvSpPr>
          <p:cNvPr id="6153" name="Text Box 233"/>
          <p:cNvSpPr txBox="1">
            <a:spLocks noChangeArrowheads="1"/>
          </p:cNvSpPr>
          <p:nvPr/>
        </p:nvSpPr>
        <p:spPr bwMode="auto">
          <a:xfrm>
            <a:off x="5943600" y="4495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u="sng" smtClean="0">
                <a:solidFill>
                  <a:srgbClr val="FFFFFF"/>
                </a:solidFill>
              </a:rPr>
              <a:t>Half wavelength</a:t>
            </a:r>
          </a:p>
        </p:txBody>
      </p:sp>
      <p:sp>
        <p:nvSpPr>
          <p:cNvPr id="6154" name="Text Box 234"/>
          <p:cNvSpPr txBox="1">
            <a:spLocks noChangeArrowheads="1"/>
          </p:cNvSpPr>
          <p:nvPr/>
        </p:nvSpPr>
        <p:spPr bwMode="auto">
          <a:xfrm>
            <a:off x="6781800" y="510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u="sng" smtClean="0">
                <a:solidFill>
                  <a:srgbClr val="FFFFFF"/>
                </a:solidFill>
              </a:rPr>
              <a:t>Meters to inches</a:t>
            </a:r>
          </a:p>
        </p:txBody>
      </p:sp>
      <p:sp>
        <p:nvSpPr>
          <p:cNvPr id="6155" name="Line 235"/>
          <p:cNvSpPr>
            <a:spLocks noChangeShapeType="1"/>
          </p:cNvSpPr>
          <p:nvPr/>
        </p:nvSpPr>
        <p:spPr bwMode="auto">
          <a:xfrm flipH="1">
            <a:off x="6477000" y="4800600"/>
            <a:ext cx="381000" cy="914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6156" name="Line 236"/>
          <p:cNvSpPr>
            <a:spLocks noChangeShapeType="1"/>
          </p:cNvSpPr>
          <p:nvPr/>
        </p:nvSpPr>
        <p:spPr bwMode="auto">
          <a:xfrm flipH="1">
            <a:off x="7239000" y="5410200"/>
            <a:ext cx="5334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FFFFFF"/>
              </a:solidFill>
              <a:latin typeface="Garamond" pitchFamily="18" charset="0"/>
            </a:endParaRPr>
          </a:p>
        </p:txBody>
      </p:sp>
    </p:spTree>
    <p:extLst>
      <p:ext uri="{BB962C8B-B14F-4D97-AF65-F5344CB8AC3E}">
        <p14:creationId xmlns:p14="http://schemas.microsoft.com/office/powerpoint/2010/main" val="6377486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p:txBody>
          <a:bodyPr/>
          <a:lstStyle/>
          <a:p>
            <a:pPr eaLnBrk="1" hangingPunct="1">
              <a:defRPr/>
            </a:pPr>
            <a:r>
              <a:rPr lang="en-US" smtClean="0"/>
              <a:t>T5B09 What is the approximate amount of change, measured in decibels (dB), of a power increase from 5 watts to 10 watts?</a:t>
            </a:r>
          </a:p>
        </p:txBody>
      </p:sp>
      <p:sp>
        <p:nvSpPr>
          <p:cNvPr id="196611" name="Rectangle 3"/>
          <p:cNvSpPr>
            <a:spLocks noGrp="1" noChangeArrowheads="1"/>
          </p:cNvSpPr>
          <p:nvPr>
            <p:ph type="body" idx="1"/>
          </p:nvPr>
        </p:nvSpPr>
        <p:spPr/>
        <p:txBody>
          <a:bodyPr/>
          <a:lstStyle/>
          <a:p>
            <a:pPr lvl="1" eaLnBrk="1" hangingPunct="1">
              <a:defRPr/>
            </a:pPr>
            <a:r>
              <a:rPr lang="en-US" b="0" smtClean="0"/>
              <a:t>A.	2 dB</a:t>
            </a:r>
          </a:p>
          <a:p>
            <a:pPr lvl="1" eaLnBrk="1" hangingPunct="1">
              <a:defRPr/>
            </a:pPr>
            <a:r>
              <a:rPr lang="en-US" b="0" smtClean="0"/>
              <a:t>B.	3 dB</a:t>
            </a:r>
          </a:p>
          <a:p>
            <a:pPr lvl="1" eaLnBrk="1" hangingPunct="1">
              <a:defRPr/>
            </a:pPr>
            <a:r>
              <a:rPr lang="en-US" b="0" smtClean="0"/>
              <a:t>C.	5 dB</a:t>
            </a:r>
          </a:p>
          <a:p>
            <a:pPr lvl="1" eaLnBrk="1" hangingPunct="1">
              <a:defRPr/>
            </a:pPr>
            <a:r>
              <a:rPr lang="en-US" b="0" smtClean="0"/>
              <a:t>D.	10 dB</a:t>
            </a:r>
          </a:p>
        </p:txBody>
      </p:sp>
    </p:spTree>
    <p:extLst>
      <p:ext uri="{BB962C8B-B14F-4D97-AF65-F5344CB8AC3E}">
        <p14:creationId xmlns:p14="http://schemas.microsoft.com/office/powerpoint/2010/main" val="40569692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pPr eaLnBrk="1" hangingPunct="1">
              <a:defRPr/>
            </a:pPr>
            <a:r>
              <a:rPr lang="en-US" dirty="0" smtClean="0"/>
              <a:t>T5B09 What is the approximate amount of change, measured in decibels (dB), of a power increase from 5 watts to 10 watts?</a:t>
            </a:r>
          </a:p>
        </p:txBody>
      </p:sp>
      <p:sp>
        <p:nvSpPr>
          <p:cNvPr id="201731" name="Rectangle 3"/>
          <p:cNvSpPr>
            <a:spLocks noGrp="1" noChangeArrowheads="1"/>
          </p:cNvSpPr>
          <p:nvPr>
            <p:ph type="body" idx="1"/>
          </p:nvPr>
        </p:nvSpPr>
        <p:spPr/>
        <p:txBody>
          <a:bodyPr/>
          <a:lstStyle/>
          <a:p>
            <a:pPr lvl="1" eaLnBrk="1" hangingPunct="1">
              <a:defRPr/>
            </a:pPr>
            <a:r>
              <a:rPr lang="en-US" b="0" smtClean="0"/>
              <a:t>A.	2 dB</a:t>
            </a:r>
          </a:p>
          <a:p>
            <a:pPr eaLnBrk="1" hangingPunct="1">
              <a:defRPr/>
            </a:pPr>
            <a:r>
              <a:rPr lang="en-US" smtClean="0"/>
              <a:t>B.	3 dB</a:t>
            </a:r>
          </a:p>
          <a:p>
            <a:pPr lvl="1" eaLnBrk="1" hangingPunct="1">
              <a:defRPr/>
            </a:pPr>
            <a:r>
              <a:rPr lang="en-US" b="0" smtClean="0"/>
              <a:t>C.	5 dB</a:t>
            </a:r>
          </a:p>
          <a:p>
            <a:pPr lvl="1" eaLnBrk="1" hangingPunct="1">
              <a:defRPr/>
            </a:pPr>
            <a:r>
              <a:rPr lang="en-US" b="0" smtClean="0"/>
              <a:t>D.	10 dB</a:t>
            </a:r>
          </a:p>
        </p:txBody>
      </p:sp>
    </p:spTree>
    <p:extLst>
      <p:ext uri="{BB962C8B-B14F-4D97-AF65-F5344CB8AC3E}">
        <p14:creationId xmlns:p14="http://schemas.microsoft.com/office/powerpoint/2010/main" val="1292107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T5B10  What </a:t>
            </a:r>
            <a:r>
              <a:rPr lang="en-US" dirty="0"/>
              <a:t>is the approximate amount of change, measured in decibels (dB), of a power decrease from 12 watts to 3 watts?</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-1 dB</a:t>
            </a:r>
          </a:p>
          <a:p>
            <a:r>
              <a:rPr lang="en-US" dirty="0">
                <a:solidFill>
                  <a:schemeClr val="tx1"/>
                </a:solidFill>
              </a:rPr>
              <a:t>B. -3 dB</a:t>
            </a:r>
          </a:p>
          <a:p>
            <a:r>
              <a:rPr lang="en-US" dirty="0">
                <a:solidFill>
                  <a:schemeClr val="tx1"/>
                </a:solidFill>
              </a:rPr>
              <a:t>C. -6 dB</a:t>
            </a:r>
          </a:p>
          <a:p>
            <a:r>
              <a:rPr lang="en-US" dirty="0">
                <a:solidFill>
                  <a:schemeClr val="tx1"/>
                </a:solidFill>
              </a:rPr>
              <a:t>D. -9 dB</a:t>
            </a:r>
          </a:p>
          <a:p>
            <a:endParaRPr lang="en-US" dirty="0">
              <a:solidFill>
                <a:schemeClr val="tx1"/>
              </a:solidFill>
            </a:endParaRPr>
          </a:p>
        </p:txBody>
      </p:sp>
    </p:spTree>
    <p:extLst>
      <p:ext uri="{BB962C8B-B14F-4D97-AF65-F5344CB8AC3E}">
        <p14:creationId xmlns:p14="http://schemas.microsoft.com/office/powerpoint/2010/main" val="2325701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T5B10  What </a:t>
            </a:r>
            <a:r>
              <a:rPr lang="en-US" dirty="0"/>
              <a:t>is the approximate amount of change, measured in decibels (dB), of a power decrease from 12 watts to 3 watts?</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-1 dB</a:t>
            </a:r>
          </a:p>
          <a:p>
            <a:r>
              <a:rPr lang="en-US" dirty="0" smtClean="0">
                <a:solidFill>
                  <a:schemeClr val="tx1"/>
                </a:solidFill>
              </a:rPr>
              <a:t>	B</a:t>
            </a:r>
            <a:r>
              <a:rPr lang="en-US" dirty="0">
                <a:solidFill>
                  <a:schemeClr val="tx1"/>
                </a:solidFill>
              </a:rPr>
              <a:t>. -3 dB</a:t>
            </a:r>
          </a:p>
          <a:p>
            <a:r>
              <a:rPr lang="en-US" dirty="0">
                <a:solidFill>
                  <a:srgbClr val="FFFF00"/>
                </a:solidFill>
              </a:rPr>
              <a:t>C. -6 dB</a:t>
            </a:r>
          </a:p>
          <a:p>
            <a:r>
              <a:rPr lang="en-US" dirty="0" smtClean="0">
                <a:solidFill>
                  <a:schemeClr val="tx1"/>
                </a:solidFill>
              </a:rPr>
              <a:t>	D</a:t>
            </a:r>
            <a:r>
              <a:rPr lang="en-US" dirty="0">
                <a:solidFill>
                  <a:schemeClr val="tx1"/>
                </a:solidFill>
              </a:rPr>
              <a:t>. -9 dB</a:t>
            </a:r>
          </a:p>
          <a:p>
            <a:endParaRPr lang="en-US" dirty="0">
              <a:solidFill>
                <a:schemeClr val="tx1"/>
              </a:solidFill>
            </a:endParaRPr>
          </a:p>
        </p:txBody>
      </p:sp>
    </p:spTree>
    <p:extLst>
      <p:ext uri="{BB962C8B-B14F-4D97-AF65-F5344CB8AC3E}">
        <p14:creationId xmlns:p14="http://schemas.microsoft.com/office/powerpoint/2010/main" val="31649650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a:xfrm>
            <a:off x="304800" y="304800"/>
            <a:ext cx="8534400" cy="1981200"/>
          </a:xfrm>
        </p:spPr>
        <p:txBody>
          <a:bodyPr/>
          <a:lstStyle/>
          <a:p>
            <a:pPr eaLnBrk="1" hangingPunct="1">
              <a:defRPr/>
            </a:pPr>
            <a:r>
              <a:rPr lang="en-US" dirty="0" smtClean="0"/>
              <a:t>T5B11 What is the approximate amount of change, measured in decibels (dB), of a power increase from 20 watts to 200 watts?</a:t>
            </a:r>
          </a:p>
        </p:txBody>
      </p:sp>
      <p:sp>
        <p:nvSpPr>
          <p:cNvPr id="217091" name="Rectangle 3"/>
          <p:cNvSpPr>
            <a:spLocks noGrp="1" noChangeArrowheads="1"/>
          </p:cNvSpPr>
          <p:nvPr>
            <p:ph type="body" idx="1"/>
          </p:nvPr>
        </p:nvSpPr>
        <p:spPr>
          <a:xfrm>
            <a:off x="304800" y="2438400"/>
            <a:ext cx="8534400" cy="3687763"/>
          </a:xfrm>
        </p:spPr>
        <p:txBody>
          <a:bodyPr/>
          <a:lstStyle/>
          <a:p>
            <a:pPr lvl="1" eaLnBrk="1" hangingPunct="1">
              <a:defRPr/>
            </a:pPr>
            <a:r>
              <a:rPr lang="en-US" b="0" smtClean="0"/>
              <a:t>A.	10 dB</a:t>
            </a:r>
          </a:p>
          <a:p>
            <a:pPr lvl="1" eaLnBrk="1" hangingPunct="1">
              <a:defRPr/>
            </a:pPr>
            <a:r>
              <a:rPr lang="en-US" b="0" smtClean="0"/>
              <a:t>B.	12 dB</a:t>
            </a:r>
          </a:p>
          <a:p>
            <a:pPr lvl="1" eaLnBrk="1" hangingPunct="1">
              <a:defRPr/>
            </a:pPr>
            <a:r>
              <a:rPr lang="en-US" b="0" smtClean="0"/>
              <a:t>C.	18 dB</a:t>
            </a:r>
          </a:p>
          <a:p>
            <a:pPr lvl="1" eaLnBrk="1" hangingPunct="1">
              <a:defRPr/>
            </a:pPr>
            <a:r>
              <a:rPr lang="en-US" b="0" smtClean="0"/>
              <a:t>D.	28 dB</a:t>
            </a:r>
          </a:p>
        </p:txBody>
      </p:sp>
    </p:spTree>
    <p:extLst>
      <p:ext uri="{BB962C8B-B14F-4D97-AF65-F5344CB8AC3E}">
        <p14:creationId xmlns:p14="http://schemas.microsoft.com/office/powerpoint/2010/main" val="13835117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a:xfrm>
            <a:off x="304800" y="304800"/>
            <a:ext cx="8534400" cy="2133600"/>
          </a:xfrm>
        </p:spPr>
        <p:txBody>
          <a:bodyPr/>
          <a:lstStyle/>
          <a:p>
            <a:pPr eaLnBrk="1" hangingPunct="1">
              <a:defRPr/>
            </a:pPr>
            <a:r>
              <a:rPr lang="en-US" dirty="0" smtClean="0"/>
              <a:t>T5B11 What is the approximate amount of change, measured in decibels (dB), of a power increase from 20 watts to 200 watts?</a:t>
            </a:r>
          </a:p>
        </p:txBody>
      </p:sp>
      <p:sp>
        <p:nvSpPr>
          <p:cNvPr id="222211" name="Rectangle 3"/>
          <p:cNvSpPr>
            <a:spLocks noGrp="1" noChangeArrowheads="1"/>
          </p:cNvSpPr>
          <p:nvPr>
            <p:ph type="body" idx="1"/>
          </p:nvPr>
        </p:nvSpPr>
        <p:spPr>
          <a:xfrm>
            <a:off x="304800" y="2590800"/>
            <a:ext cx="8534400" cy="3535363"/>
          </a:xfrm>
        </p:spPr>
        <p:txBody>
          <a:bodyPr/>
          <a:lstStyle/>
          <a:p>
            <a:pPr eaLnBrk="1" hangingPunct="1">
              <a:defRPr/>
            </a:pPr>
            <a:r>
              <a:rPr lang="en-US" dirty="0" smtClean="0"/>
              <a:t>A.	10 dB</a:t>
            </a:r>
          </a:p>
          <a:p>
            <a:pPr lvl="1" eaLnBrk="1" hangingPunct="1">
              <a:defRPr/>
            </a:pPr>
            <a:r>
              <a:rPr lang="en-US" b="0" dirty="0" smtClean="0"/>
              <a:t>B.	12 dB</a:t>
            </a:r>
          </a:p>
          <a:p>
            <a:pPr lvl="1" eaLnBrk="1" hangingPunct="1">
              <a:defRPr/>
            </a:pPr>
            <a:r>
              <a:rPr lang="en-US" b="0" dirty="0" smtClean="0"/>
              <a:t>C.	18 dB</a:t>
            </a:r>
          </a:p>
          <a:p>
            <a:pPr lvl="1" eaLnBrk="1" hangingPunct="1">
              <a:defRPr/>
            </a:pPr>
            <a:r>
              <a:rPr lang="en-US" b="0" dirty="0" smtClean="0"/>
              <a:t>D.	28 dB</a:t>
            </a:r>
          </a:p>
        </p:txBody>
      </p:sp>
    </p:spTree>
    <p:extLst>
      <p:ext uri="{BB962C8B-B14F-4D97-AF65-F5344CB8AC3E}">
        <p14:creationId xmlns:p14="http://schemas.microsoft.com/office/powerpoint/2010/main" val="19509565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2DA32F6-B568-4F62-82A1-772465853BED}" type="slidenum">
              <a:rPr lang="en-US">
                <a:solidFill>
                  <a:srgbClr val="FFFFFF"/>
                </a:solidFill>
              </a:rPr>
              <a:pPr>
                <a:defRPr/>
              </a:pPr>
              <a:t>66</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32770" name="Rectangle 2"/>
          <p:cNvSpPr>
            <a:spLocks noGrp="1" noRot="1" noChangeArrowheads="1"/>
          </p:cNvSpPr>
          <p:nvPr>
            <p:ph type="title"/>
          </p:nvPr>
        </p:nvSpPr>
        <p:spPr>
          <a:xfrm>
            <a:off x="304800" y="304800"/>
            <a:ext cx="8534400" cy="2209800"/>
          </a:xfrm>
        </p:spPr>
        <p:txBody>
          <a:bodyPr/>
          <a:lstStyle/>
          <a:p>
            <a:pPr eaLnBrk="1" hangingPunct="1">
              <a:defRPr/>
            </a:pPr>
            <a:r>
              <a:rPr lang="en-US" smtClean="0"/>
              <a:t>T3A04 What can happen if the antennas at opposite ends of a VHF or UHF line of sight radio link are not using the same polarization?</a:t>
            </a:r>
          </a:p>
        </p:txBody>
      </p:sp>
      <p:sp>
        <p:nvSpPr>
          <p:cNvPr id="32771" name="Rectangle 3"/>
          <p:cNvSpPr>
            <a:spLocks noGrp="1" noChangeArrowheads="1"/>
          </p:cNvSpPr>
          <p:nvPr>
            <p:ph type="body" idx="1"/>
          </p:nvPr>
        </p:nvSpPr>
        <p:spPr>
          <a:xfrm>
            <a:off x="304800" y="2514600"/>
            <a:ext cx="8534400" cy="3611563"/>
          </a:xfrm>
        </p:spPr>
        <p:txBody>
          <a:bodyPr/>
          <a:lstStyle/>
          <a:p>
            <a:pPr lvl="1" eaLnBrk="1" hangingPunct="1">
              <a:defRPr/>
            </a:pPr>
            <a:r>
              <a:rPr lang="en-US" b="0" smtClean="0"/>
              <a:t>A.	The modulation sidebands might become inverted</a:t>
            </a:r>
          </a:p>
          <a:p>
            <a:pPr lvl="1" eaLnBrk="1" hangingPunct="1">
              <a:defRPr/>
            </a:pPr>
            <a:r>
              <a:rPr lang="en-US" b="0" smtClean="0"/>
              <a:t>B.	Signals could be significantly weaker</a:t>
            </a:r>
          </a:p>
          <a:p>
            <a:pPr lvl="1" eaLnBrk="1" hangingPunct="1">
              <a:defRPr/>
            </a:pPr>
            <a:r>
              <a:rPr lang="en-US" b="0" smtClean="0"/>
              <a:t>C.	Signals have an echo effect on voices</a:t>
            </a:r>
          </a:p>
          <a:p>
            <a:pPr lvl="1" eaLnBrk="1" hangingPunct="1">
              <a:defRPr/>
            </a:pPr>
            <a:r>
              <a:rPr lang="en-US" b="0" smtClean="0"/>
              <a:t>D.	Nothing significant will happen</a:t>
            </a:r>
          </a:p>
        </p:txBody>
      </p:sp>
    </p:spTree>
    <p:extLst>
      <p:ext uri="{BB962C8B-B14F-4D97-AF65-F5344CB8AC3E}">
        <p14:creationId xmlns:p14="http://schemas.microsoft.com/office/powerpoint/2010/main" val="7632981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CF84BEB-D002-4BC0-AEDC-E6EFFE760E7F}" type="slidenum">
              <a:rPr lang="en-US">
                <a:solidFill>
                  <a:srgbClr val="FFFFFF"/>
                </a:solidFill>
              </a:rPr>
              <a:pPr>
                <a:defRPr/>
              </a:pPr>
              <a:t>67</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37890" name="Rectangle 2"/>
          <p:cNvSpPr>
            <a:spLocks noGrp="1" noRot="1" noChangeArrowheads="1"/>
          </p:cNvSpPr>
          <p:nvPr>
            <p:ph type="title"/>
          </p:nvPr>
        </p:nvSpPr>
        <p:spPr>
          <a:xfrm>
            <a:off x="304800" y="304800"/>
            <a:ext cx="8534400" cy="2209800"/>
          </a:xfrm>
        </p:spPr>
        <p:txBody>
          <a:bodyPr/>
          <a:lstStyle/>
          <a:p>
            <a:pPr eaLnBrk="1" hangingPunct="1">
              <a:defRPr/>
            </a:pPr>
            <a:r>
              <a:rPr lang="en-US" b="0" smtClean="0"/>
              <a:t>T3A04 What can happen if the antennas at opposite ends of a VHF or UHF line of sight radio link are not using the same polarization?</a:t>
            </a:r>
          </a:p>
        </p:txBody>
      </p:sp>
      <p:sp>
        <p:nvSpPr>
          <p:cNvPr id="37891" name="Rectangle 3"/>
          <p:cNvSpPr>
            <a:spLocks noGrp="1" noChangeArrowheads="1"/>
          </p:cNvSpPr>
          <p:nvPr>
            <p:ph type="body" idx="1"/>
          </p:nvPr>
        </p:nvSpPr>
        <p:spPr>
          <a:xfrm>
            <a:off x="304800" y="2514600"/>
            <a:ext cx="8534400" cy="3611563"/>
          </a:xfrm>
        </p:spPr>
        <p:txBody>
          <a:bodyPr/>
          <a:lstStyle/>
          <a:p>
            <a:pPr lvl="1" eaLnBrk="1" hangingPunct="1">
              <a:defRPr/>
            </a:pPr>
            <a:r>
              <a:rPr lang="en-US" b="0" smtClean="0"/>
              <a:t>A.	The modulation sidebands might become inverted</a:t>
            </a:r>
          </a:p>
          <a:p>
            <a:pPr eaLnBrk="1" hangingPunct="1">
              <a:defRPr/>
            </a:pPr>
            <a:r>
              <a:rPr lang="en-US" smtClean="0"/>
              <a:t>B.	Signals could be significantly weaker</a:t>
            </a:r>
          </a:p>
          <a:p>
            <a:pPr lvl="1" eaLnBrk="1" hangingPunct="1">
              <a:defRPr/>
            </a:pPr>
            <a:r>
              <a:rPr lang="en-US" b="0" smtClean="0"/>
              <a:t>C.	Signals have an echo effect on voices</a:t>
            </a:r>
          </a:p>
          <a:p>
            <a:pPr lvl="1" eaLnBrk="1" hangingPunct="1">
              <a:defRPr/>
            </a:pPr>
            <a:r>
              <a:rPr lang="en-US" b="0" smtClean="0"/>
              <a:t>D.	Nothing significant will happen</a:t>
            </a:r>
          </a:p>
        </p:txBody>
      </p:sp>
    </p:spTree>
    <p:extLst>
      <p:ext uri="{BB962C8B-B14F-4D97-AF65-F5344CB8AC3E}">
        <p14:creationId xmlns:p14="http://schemas.microsoft.com/office/powerpoint/2010/main" val="39737614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A8593E1-A517-46C5-A7C7-A19D7E7A32EE}" type="slidenum">
              <a:rPr lang="en-US">
                <a:solidFill>
                  <a:srgbClr val="FFFFFF"/>
                </a:solidFill>
              </a:rPr>
              <a:pPr>
                <a:defRPr/>
              </a:pPr>
              <a:t>68</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63490" name="Rectangle 2"/>
          <p:cNvSpPr>
            <a:spLocks noGrp="1" noRot="1" noChangeArrowheads="1"/>
          </p:cNvSpPr>
          <p:nvPr>
            <p:ph type="title"/>
          </p:nvPr>
        </p:nvSpPr>
        <p:spPr/>
        <p:txBody>
          <a:bodyPr/>
          <a:lstStyle/>
          <a:p>
            <a:pPr eaLnBrk="1" hangingPunct="1">
              <a:defRPr/>
            </a:pPr>
            <a:r>
              <a:rPr lang="en-US" smtClean="0"/>
              <a:t>T3A07 What type of wave carries radio signals between transmitting and receiving stations?</a:t>
            </a:r>
          </a:p>
        </p:txBody>
      </p:sp>
      <p:sp>
        <p:nvSpPr>
          <p:cNvPr id="63491" name="Rectangle 3"/>
          <p:cNvSpPr>
            <a:spLocks noGrp="1" noChangeArrowheads="1"/>
          </p:cNvSpPr>
          <p:nvPr>
            <p:ph type="body" idx="1"/>
          </p:nvPr>
        </p:nvSpPr>
        <p:spPr/>
        <p:txBody>
          <a:bodyPr/>
          <a:lstStyle/>
          <a:p>
            <a:pPr lvl="1" eaLnBrk="1" hangingPunct="1">
              <a:defRPr/>
            </a:pPr>
            <a:r>
              <a:rPr lang="en-US" b="0" smtClean="0"/>
              <a:t>A.	Electromagnetic</a:t>
            </a:r>
          </a:p>
          <a:p>
            <a:pPr lvl="1" eaLnBrk="1" hangingPunct="1">
              <a:defRPr/>
            </a:pPr>
            <a:r>
              <a:rPr lang="en-US" b="0" smtClean="0"/>
              <a:t>B.	Electrostatic</a:t>
            </a:r>
          </a:p>
          <a:p>
            <a:pPr lvl="1" eaLnBrk="1" hangingPunct="1">
              <a:defRPr/>
            </a:pPr>
            <a:r>
              <a:rPr lang="en-US" b="0" smtClean="0"/>
              <a:t>C.	Surface acoustic</a:t>
            </a:r>
          </a:p>
          <a:p>
            <a:pPr lvl="1" eaLnBrk="1" hangingPunct="1">
              <a:defRPr/>
            </a:pPr>
            <a:r>
              <a:rPr lang="en-US" b="0" smtClean="0"/>
              <a:t>D.	Magnetostrictive</a:t>
            </a:r>
          </a:p>
        </p:txBody>
      </p:sp>
    </p:spTree>
    <p:extLst>
      <p:ext uri="{BB962C8B-B14F-4D97-AF65-F5344CB8AC3E}">
        <p14:creationId xmlns:p14="http://schemas.microsoft.com/office/powerpoint/2010/main" val="12691603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3FEE77A-C942-434D-A1BA-C877E4E6B690}" type="slidenum">
              <a:rPr lang="en-US">
                <a:solidFill>
                  <a:srgbClr val="FFFFFF"/>
                </a:solidFill>
              </a:rPr>
              <a:pPr>
                <a:defRPr/>
              </a:pPr>
              <a:t>69</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68610" name="Rectangle 2"/>
          <p:cNvSpPr>
            <a:spLocks noGrp="1" noRot="1" noChangeArrowheads="1"/>
          </p:cNvSpPr>
          <p:nvPr>
            <p:ph type="title"/>
          </p:nvPr>
        </p:nvSpPr>
        <p:spPr/>
        <p:txBody>
          <a:bodyPr/>
          <a:lstStyle/>
          <a:p>
            <a:pPr eaLnBrk="1" hangingPunct="1">
              <a:defRPr/>
            </a:pPr>
            <a:r>
              <a:rPr lang="en-US" b="0" smtClean="0"/>
              <a:t>T3A07 What type of wave carries radio signals between transmitting and receiving stations?</a:t>
            </a:r>
          </a:p>
        </p:txBody>
      </p:sp>
      <p:sp>
        <p:nvSpPr>
          <p:cNvPr id="68611" name="Rectangle 3"/>
          <p:cNvSpPr>
            <a:spLocks noGrp="1" noChangeArrowheads="1"/>
          </p:cNvSpPr>
          <p:nvPr>
            <p:ph type="body" idx="1"/>
          </p:nvPr>
        </p:nvSpPr>
        <p:spPr/>
        <p:txBody>
          <a:bodyPr/>
          <a:lstStyle/>
          <a:p>
            <a:pPr eaLnBrk="1" hangingPunct="1">
              <a:defRPr/>
            </a:pPr>
            <a:r>
              <a:rPr lang="en-US" smtClean="0"/>
              <a:t>A.	Electromagnetic</a:t>
            </a:r>
          </a:p>
          <a:p>
            <a:pPr lvl="1" eaLnBrk="1" hangingPunct="1">
              <a:defRPr/>
            </a:pPr>
            <a:r>
              <a:rPr lang="en-US" b="0" smtClean="0"/>
              <a:t>B.	Electrostatic</a:t>
            </a:r>
          </a:p>
          <a:p>
            <a:pPr lvl="1" eaLnBrk="1" hangingPunct="1">
              <a:defRPr/>
            </a:pPr>
            <a:r>
              <a:rPr lang="en-US" b="0" smtClean="0"/>
              <a:t>C.	Surface acoustic</a:t>
            </a:r>
          </a:p>
          <a:p>
            <a:pPr lvl="1" eaLnBrk="1" hangingPunct="1">
              <a:defRPr/>
            </a:pPr>
            <a:r>
              <a:rPr lang="en-US" b="0" smtClean="0"/>
              <a:t>D.	Magnetostrictive</a:t>
            </a:r>
          </a:p>
        </p:txBody>
      </p:sp>
    </p:spTree>
    <p:extLst>
      <p:ext uri="{BB962C8B-B14F-4D97-AF65-F5344CB8AC3E}">
        <p14:creationId xmlns:p14="http://schemas.microsoft.com/office/powerpoint/2010/main" val="1537892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4285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24D658A-0AD8-4606-8121-E5780766A3B4}" type="slidenum">
              <a:rPr lang="en-US">
                <a:solidFill>
                  <a:srgbClr val="FFFFFF"/>
                </a:solidFill>
              </a:rPr>
              <a:pPr>
                <a:defRPr/>
              </a:pPr>
              <a:t>70</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83970" name="Rectangle 2"/>
          <p:cNvSpPr>
            <a:spLocks noGrp="1" noRot="1" noChangeArrowheads="1"/>
          </p:cNvSpPr>
          <p:nvPr>
            <p:ph type="title"/>
          </p:nvPr>
        </p:nvSpPr>
        <p:spPr/>
        <p:txBody>
          <a:bodyPr/>
          <a:lstStyle/>
          <a:p>
            <a:pPr eaLnBrk="1" hangingPunct="1">
              <a:defRPr/>
            </a:pPr>
            <a:r>
              <a:rPr lang="en-US" dirty="0" smtClean="0"/>
              <a:t>T3A09 Which of the following is a common effect of "skip" reflections between the Earth and the ionosphere?</a:t>
            </a:r>
          </a:p>
        </p:txBody>
      </p:sp>
      <p:sp>
        <p:nvSpPr>
          <p:cNvPr id="83971" name="Rectangle 3"/>
          <p:cNvSpPr>
            <a:spLocks noGrp="1" noChangeArrowheads="1"/>
          </p:cNvSpPr>
          <p:nvPr>
            <p:ph type="body" idx="1"/>
          </p:nvPr>
        </p:nvSpPr>
        <p:spPr/>
        <p:txBody>
          <a:bodyPr/>
          <a:lstStyle/>
          <a:p>
            <a:pPr lvl="1" eaLnBrk="1" hangingPunct="1">
              <a:defRPr/>
            </a:pPr>
            <a:r>
              <a:rPr lang="en-US" b="0" smtClean="0"/>
              <a:t>A.	The sidebands become reversed at each reflection</a:t>
            </a:r>
          </a:p>
          <a:p>
            <a:pPr lvl="1" eaLnBrk="1" hangingPunct="1">
              <a:defRPr/>
            </a:pPr>
            <a:r>
              <a:rPr lang="en-US" b="0" smtClean="0"/>
              <a:t>B.	The polarization of the original signal is randomized</a:t>
            </a:r>
          </a:p>
          <a:p>
            <a:pPr lvl="1" eaLnBrk="1" hangingPunct="1">
              <a:defRPr/>
            </a:pPr>
            <a:r>
              <a:rPr lang="en-US" b="0" smtClean="0"/>
              <a:t>C.	The apparent frequency of the received signal is shifted by a random amount</a:t>
            </a:r>
          </a:p>
          <a:p>
            <a:pPr lvl="1" eaLnBrk="1" hangingPunct="1">
              <a:defRPr/>
            </a:pPr>
            <a:r>
              <a:rPr lang="en-US" b="0" smtClean="0"/>
              <a:t>D.	Signals at frequencies above 30 MHz become stronger with each reflection</a:t>
            </a:r>
          </a:p>
        </p:txBody>
      </p:sp>
    </p:spTree>
    <p:extLst>
      <p:ext uri="{BB962C8B-B14F-4D97-AF65-F5344CB8AC3E}">
        <p14:creationId xmlns:p14="http://schemas.microsoft.com/office/powerpoint/2010/main" val="40305991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C62695-7266-4316-8CEE-5930F2D18F2D}" type="slidenum">
              <a:rPr lang="en-US">
                <a:solidFill>
                  <a:srgbClr val="FFFFFF"/>
                </a:solidFill>
              </a:rPr>
              <a:pPr>
                <a:defRPr/>
              </a:pPr>
              <a:t>71</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89090" name="Rectangle 2"/>
          <p:cNvSpPr>
            <a:spLocks noGrp="1" noRot="1" noChangeArrowheads="1"/>
          </p:cNvSpPr>
          <p:nvPr>
            <p:ph type="title"/>
          </p:nvPr>
        </p:nvSpPr>
        <p:spPr/>
        <p:txBody>
          <a:bodyPr/>
          <a:lstStyle/>
          <a:p>
            <a:pPr eaLnBrk="1" hangingPunct="1">
              <a:defRPr/>
            </a:pPr>
            <a:r>
              <a:rPr lang="en-US" b="0" dirty="0" smtClean="0"/>
              <a:t>T3A09 Which of the following is a common effect of "skip" reflections between the Earth and the ionosphere?</a:t>
            </a:r>
          </a:p>
        </p:txBody>
      </p:sp>
      <p:sp>
        <p:nvSpPr>
          <p:cNvPr id="89091" name="Rectangle 3"/>
          <p:cNvSpPr>
            <a:spLocks noGrp="1" noChangeArrowheads="1"/>
          </p:cNvSpPr>
          <p:nvPr>
            <p:ph type="body" idx="1"/>
          </p:nvPr>
        </p:nvSpPr>
        <p:spPr/>
        <p:txBody>
          <a:bodyPr/>
          <a:lstStyle/>
          <a:p>
            <a:pPr lvl="1" eaLnBrk="1" hangingPunct="1">
              <a:defRPr/>
            </a:pPr>
            <a:r>
              <a:rPr lang="en-US" b="0" smtClean="0"/>
              <a:t>A.	The sidebands become reversed at each reflection</a:t>
            </a:r>
          </a:p>
          <a:p>
            <a:pPr eaLnBrk="1" hangingPunct="1">
              <a:defRPr/>
            </a:pPr>
            <a:r>
              <a:rPr lang="en-US" smtClean="0"/>
              <a:t>B.	The polarization of the original signal is randomized</a:t>
            </a:r>
          </a:p>
          <a:p>
            <a:pPr lvl="1" eaLnBrk="1" hangingPunct="1">
              <a:defRPr/>
            </a:pPr>
            <a:r>
              <a:rPr lang="en-US" b="0" smtClean="0"/>
              <a:t>C.	The apparent frequency of the received signal is shifted by a random amount</a:t>
            </a:r>
          </a:p>
          <a:p>
            <a:pPr lvl="1" eaLnBrk="1" hangingPunct="1">
              <a:defRPr/>
            </a:pPr>
            <a:r>
              <a:rPr lang="en-US" b="0" smtClean="0"/>
              <a:t>D.	Signals at frequencies above 30 MHz become stronger with each reflection</a:t>
            </a:r>
          </a:p>
        </p:txBody>
      </p:sp>
    </p:spTree>
    <p:extLst>
      <p:ext uri="{BB962C8B-B14F-4D97-AF65-F5344CB8AC3E}">
        <p14:creationId xmlns:p14="http://schemas.microsoft.com/office/powerpoint/2010/main" val="39411896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T3B02  </a:t>
            </a:r>
            <a:r>
              <a:rPr lang="en-US" dirty="0" smtClean="0"/>
              <a:t>What </a:t>
            </a:r>
            <a:r>
              <a:rPr lang="en-US" dirty="0"/>
              <a:t>property of a radio wave is used to describe its polarization?</a:t>
            </a:r>
            <a:br>
              <a:rPr lang="en-US" dirty="0"/>
            </a:br>
            <a:endParaRPr lang="en-US" dirty="0"/>
          </a:p>
        </p:txBody>
      </p:sp>
      <p:sp>
        <p:nvSpPr>
          <p:cNvPr id="3" name="Content Placeholder 2"/>
          <p:cNvSpPr>
            <a:spLocks noGrp="1"/>
          </p:cNvSpPr>
          <p:nvPr>
            <p:ph idx="1"/>
          </p:nvPr>
        </p:nvSpPr>
        <p:spPr/>
        <p:txBody>
          <a:bodyPr/>
          <a:lstStyle/>
          <a:p>
            <a:r>
              <a:rPr lang="en-US" dirty="0"/>
              <a:t>A. The orientation of the electric field</a:t>
            </a:r>
          </a:p>
          <a:p>
            <a:r>
              <a:rPr lang="en-US" dirty="0"/>
              <a:t>B. The orientation of the magnetic field</a:t>
            </a:r>
          </a:p>
          <a:p>
            <a:r>
              <a:rPr lang="en-US" dirty="0"/>
              <a:t>C. The ratio of the energy in the magnetic field to the energy in the electric field</a:t>
            </a:r>
          </a:p>
          <a:p>
            <a:r>
              <a:rPr lang="en-US" dirty="0"/>
              <a:t>D. The ratio of the velocity to the wavelength</a:t>
            </a:r>
          </a:p>
          <a:p>
            <a:endParaRPr lang="en-US" dirty="0"/>
          </a:p>
          <a:p>
            <a:endParaRPr lang="en-US" dirty="0"/>
          </a:p>
        </p:txBody>
      </p:sp>
    </p:spTree>
    <p:extLst>
      <p:ext uri="{BB962C8B-B14F-4D97-AF65-F5344CB8AC3E}">
        <p14:creationId xmlns:p14="http://schemas.microsoft.com/office/powerpoint/2010/main" val="25883748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T3B02  </a:t>
            </a:r>
            <a:r>
              <a:rPr lang="en-US" dirty="0" smtClean="0"/>
              <a:t>What </a:t>
            </a:r>
            <a:r>
              <a:rPr lang="en-US" dirty="0"/>
              <a:t>property of a radio wave is used to describe its polarization?</a:t>
            </a:r>
            <a:br>
              <a:rPr lang="en-US" dirty="0"/>
            </a:br>
            <a:endParaRPr lang="en-US" dirty="0"/>
          </a:p>
        </p:txBody>
      </p:sp>
      <p:sp>
        <p:nvSpPr>
          <p:cNvPr id="3" name="Content Placeholder 2"/>
          <p:cNvSpPr>
            <a:spLocks noGrp="1"/>
          </p:cNvSpPr>
          <p:nvPr>
            <p:ph idx="1"/>
          </p:nvPr>
        </p:nvSpPr>
        <p:spPr/>
        <p:txBody>
          <a:bodyPr/>
          <a:lstStyle/>
          <a:p>
            <a:r>
              <a:rPr lang="en-US" dirty="0">
                <a:solidFill>
                  <a:srgbClr val="FFFF00"/>
                </a:solidFill>
              </a:rPr>
              <a:t>A. The orientation of the electric field</a:t>
            </a:r>
          </a:p>
          <a:p>
            <a:r>
              <a:rPr lang="en-US" dirty="0" smtClean="0"/>
              <a:t>	B</a:t>
            </a:r>
            <a:r>
              <a:rPr lang="en-US" dirty="0"/>
              <a:t>. The orientation of the magnetic field</a:t>
            </a:r>
          </a:p>
          <a:p>
            <a:r>
              <a:rPr lang="en-US" dirty="0" smtClean="0"/>
              <a:t>	C</a:t>
            </a:r>
            <a:r>
              <a:rPr lang="en-US" dirty="0"/>
              <a:t>. The ratio of the energy in the magnetic field to the energy in the electric field</a:t>
            </a:r>
          </a:p>
          <a:p>
            <a:r>
              <a:rPr lang="en-US" dirty="0" smtClean="0"/>
              <a:t>	D</a:t>
            </a:r>
            <a:r>
              <a:rPr lang="en-US" dirty="0"/>
              <a:t>. The ratio of the velocity to the wavelength</a:t>
            </a:r>
          </a:p>
          <a:p>
            <a:endParaRPr lang="en-US" dirty="0"/>
          </a:p>
          <a:p>
            <a:endParaRPr lang="en-US" dirty="0"/>
          </a:p>
        </p:txBody>
      </p:sp>
    </p:spTree>
    <p:extLst>
      <p:ext uri="{BB962C8B-B14F-4D97-AF65-F5344CB8AC3E}">
        <p14:creationId xmlns:p14="http://schemas.microsoft.com/office/powerpoint/2010/main" val="28151497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0EB32F0-568F-405B-9C14-67C58BA1BFA2}" type="slidenum">
              <a:rPr lang="en-US">
                <a:solidFill>
                  <a:srgbClr val="FFFFFF"/>
                </a:solidFill>
              </a:rPr>
              <a:pPr>
                <a:defRPr/>
              </a:pPr>
              <a:t>74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35170" name="Rectangle 2"/>
          <p:cNvSpPr>
            <a:spLocks noGrp="1" noRot="1" noChangeArrowheads="1"/>
          </p:cNvSpPr>
          <p:nvPr>
            <p:ph type="title"/>
          </p:nvPr>
        </p:nvSpPr>
        <p:spPr/>
        <p:txBody>
          <a:bodyPr/>
          <a:lstStyle/>
          <a:p>
            <a:pPr eaLnBrk="1" hangingPunct="1">
              <a:defRPr/>
            </a:pPr>
            <a:r>
              <a:rPr lang="en-US" smtClean="0"/>
              <a:t>T3B03 What are the two components of a radio wave?</a:t>
            </a:r>
          </a:p>
        </p:txBody>
      </p:sp>
      <p:sp>
        <p:nvSpPr>
          <p:cNvPr id="135171" name="Rectangle 3"/>
          <p:cNvSpPr>
            <a:spLocks noGrp="1" noChangeArrowheads="1"/>
          </p:cNvSpPr>
          <p:nvPr>
            <p:ph type="body" idx="1"/>
          </p:nvPr>
        </p:nvSpPr>
        <p:spPr/>
        <p:txBody>
          <a:bodyPr/>
          <a:lstStyle/>
          <a:p>
            <a:pPr lvl="1" eaLnBrk="1" hangingPunct="1">
              <a:defRPr/>
            </a:pPr>
            <a:r>
              <a:rPr lang="en-US" b="0" smtClean="0"/>
              <a:t>A.	AC and DC</a:t>
            </a:r>
          </a:p>
          <a:p>
            <a:pPr lvl="1" eaLnBrk="1" hangingPunct="1">
              <a:defRPr/>
            </a:pPr>
            <a:r>
              <a:rPr lang="en-US" b="0" smtClean="0"/>
              <a:t>B.	Voltage and current</a:t>
            </a:r>
          </a:p>
          <a:p>
            <a:pPr lvl="1" eaLnBrk="1" hangingPunct="1">
              <a:defRPr/>
            </a:pPr>
            <a:r>
              <a:rPr lang="en-US" b="0" smtClean="0"/>
              <a:t>C.	Electric and magnetic fields</a:t>
            </a:r>
          </a:p>
          <a:p>
            <a:pPr lvl="1" eaLnBrk="1" hangingPunct="1">
              <a:defRPr/>
            </a:pPr>
            <a:r>
              <a:rPr lang="en-US" b="0" smtClean="0"/>
              <a:t>D.	Ionizing and non-ionizing radiation</a:t>
            </a:r>
          </a:p>
        </p:txBody>
      </p:sp>
    </p:spTree>
    <p:extLst>
      <p:ext uri="{BB962C8B-B14F-4D97-AF65-F5344CB8AC3E}">
        <p14:creationId xmlns:p14="http://schemas.microsoft.com/office/powerpoint/2010/main" val="13877881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98A993-55EA-40C2-96DB-BEE2733837A6}" type="slidenum">
              <a:rPr lang="en-US">
                <a:solidFill>
                  <a:srgbClr val="FFFFFF"/>
                </a:solidFill>
              </a:rPr>
              <a:pPr>
                <a:defRPr/>
              </a:pPr>
              <a:t>75</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40290" name="Rectangle 2"/>
          <p:cNvSpPr>
            <a:spLocks noGrp="1" noRot="1" noChangeArrowheads="1"/>
          </p:cNvSpPr>
          <p:nvPr>
            <p:ph type="title"/>
          </p:nvPr>
        </p:nvSpPr>
        <p:spPr/>
        <p:txBody>
          <a:bodyPr/>
          <a:lstStyle/>
          <a:p>
            <a:pPr eaLnBrk="1" hangingPunct="1">
              <a:defRPr/>
            </a:pPr>
            <a:r>
              <a:rPr lang="en-US" b="0" smtClean="0"/>
              <a:t>T3B03 What are the two components of a radio wave?</a:t>
            </a:r>
          </a:p>
        </p:txBody>
      </p:sp>
      <p:sp>
        <p:nvSpPr>
          <p:cNvPr id="140291" name="Rectangle 3"/>
          <p:cNvSpPr>
            <a:spLocks noGrp="1" noChangeArrowheads="1"/>
          </p:cNvSpPr>
          <p:nvPr>
            <p:ph type="body" idx="1"/>
          </p:nvPr>
        </p:nvSpPr>
        <p:spPr/>
        <p:txBody>
          <a:bodyPr/>
          <a:lstStyle/>
          <a:p>
            <a:pPr lvl="1" eaLnBrk="1" hangingPunct="1">
              <a:defRPr/>
            </a:pPr>
            <a:r>
              <a:rPr lang="en-US" b="0" smtClean="0"/>
              <a:t>A.	AC and DC</a:t>
            </a:r>
          </a:p>
          <a:p>
            <a:pPr lvl="1" eaLnBrk="1" hangingPunct="1">
              <a:defRPr/>
            </a:pPr>
            <a:r>
              <a:rPr lang="en-US" b="0" smtClean="0"/>
              <a:t>B.	Voltage and current</a:t>
            </a:r>
          </a:p>
          <a:p>
            <a:pPr eaLnBrk="1" hangingPunct="1">
              <a:defRPr/>
            </a:pPr>
            <a:r>
              <a:rPr lang="en-US" smtClean="0"/>
              <a:t>C.	Electric and magnetic fields</a:t>
            </a:r>
          </a:p>
          <a:p>
            <a:pPr lvl="1" eaLnBrk="1" hangingPunct="1">
              <a:defRPr/>
            </a:pPr>
            <a:r>
              <a:rPr lang="en-US" b="0" smtClean="0"/>
              <a:t>D.	Ionizing and non-ionizing radiation</a:t>
            </a:r>
          </a:p>
        </p:txBody>
      </p:sp>
    </p:spTree>
    <p:extLst>
      <p:ext uri="{BB962C8B-B14F-4D97-AF65-F5344CB8AC3E}">
        <p14:creationId xmlns:p14="http://schemas.microsoft.com/office/powerpoint/2010/main" val="35051892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rrowheads="1"/>
          </p:cNvSpPr>
          <p:nvPr>
            <p:ph type="title"/>
          </p:nvPr>
        </p:nvSpPr>
        <p:spPr/>
        <p:txBody>
          <a:bodyPr/>
          <a:lstStyle/>
          <a:p>
            <a:pPr eaLnBrk="1" hangingPunct="1">
              <a:defRPr/>
            </a:pPr>
            <a:r>
              <a:rPr lang="en-US" smtClean="0"/>
              <a:t>T5C07 What is a usual name for electromagnetic waves that travel through space?</a:t>
            </a:r>
          </a:p>
        </p:txBody>
      </p:sp>
      <p:sp>
        <p:nvSpPr>
          <p:cNvPr id="288771" name="Rectangle 3"/>
          <p:cNvSpPr>
            <a:spLocks noGrp="1" noChangeArrowheads="1"/>
          </p:cNvSpPr>
          <p:nvPr>
            <p:ph type="body" idx="1"/>
          </p:nvPr>
        </p:nvSpPr>
        <p:spPr/>
        <p:txBody>
          <a:bodyPr/>
          <a:lstStyle/>
          <a:p>
            <a:pPr lvl="1" eaLnBrk="1" hangingPunct="1">
              <a:defRPr/>
            </a:pPr>
            <a:r>
              <a:rPr lang="en-US" b="0" smtClean="0"/>
              <a:t>A.	Gravity waves</a:t>
            </a:r>
          </a:p>
          <a:p>
            <a:pPr lvl="1" eaLnBrk="1" hangingPunct="1">
              <a:defRPr/>
            </a:pPr>
            <a:r>
              <a:rPr lang="en-US" b="0" smtClean="0"/>
              <a:t>B.	Sound waves</a:t>
            </a:r>
          </a:p>
          <a:p>
            <a:pPr lvl="1" eaLnBrk="1" hangingPunct="1">
              <a:defRPr/>
            </a:pPr>
            <a:r>
              <a:rPr lang="en-US" b="0" smtClean="0"/>
              <a:t>C.	Radio waves</a:t>
            </a:r>
          </a:p>
          <a:p>
            <a:pPr lvl="1" eaLnBrk="1" hangingPunct="1">
              <a:defRPr/>
            </a:pPr>
            <a:r>
              <a:rPr lang="en-US" b="0" smtClean="0"/>
              <a:t>D.	Pressure waves</a:t>
            </a:r>
          </a:p>
        </p:txBody>
      </p:sp>
    </p:spTree>
    <p:extLst>
      <p:ext uri="{BB962C8B-B14F-4D97-AF65-F5344CB8AC3E}">
        <p14:creationId xmlns:p14="http://schemas.microsoft.com/office/powerpoint/2010/main" val="12615868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rrowheads="1"/>
          </p:cNvSpPr>
          <p:nvPr>
            <p:ph type="title"/>
          </p:nvPr>
        </p:nvSpPr>
        <p:spPr/>
        <p:txBody>
          <a:bodyPr/>
          <a:lstStyle/>
          <a:p>
            <a:pPr eaLnBrk="1" hangingPunct="1">
              <a:defRPr/>
            </a:pPr>
            <a:r>
              <a:rPr lang="en-US" dirty="0" smtClean="0"/>
              <a:t>T5C07 What is a usual name for electromagnetic waves that travel through space?</a:t>
            </a:r>
          </a:p>
        </p:txBody>
      </p:sp>
      <p:sp>
        <p:nvSpPr>
          <p:cNvPr id="293891" name="Rectangle 3"/>
          <p:cNvSpPr>
            <a:spLocks noGrp="1" noChangeArrowheads="1"/>
          </p:cNvSpPr>
          <p:nvPr>
            <p:ph type="body" idx="1"/>
          </p:nvPr>
        </p:nvSpPr>
        <p:spPr/>
        <p:txBody>
          <a:bodyPr/>
          <a:lstStyle/>
          <a:p>
            <a:pPr lvl="1" eaLnBrk="1" hangingPunct="1">
              <a:defRPr/>
            </a:pPr>
            <a:r>
              <a:rPr lang="en-US" b="0" smtClean="0"/>
              <a:t>A.	Gravity waves</a:t>
            </a:r>
          </a:p>
          <a:p>
            <a:pPr lvl="1" eaLnBrk="1" hangingPunct="1">
              <a:defRPr/>
            </a:pPr>
            <a:r>
              <a:rPr lang="en-US" b="0" smtClean="0"/>
              <a:t>B.	Sound waves</a:t>
            </a:r>
          </a:p>
          <a:p>
            <a:pPr eaLnBrk="1" hangingPunct="1">
              <a:defRPr/>
            </a:pPr>
            <a:r>
              <a:rPr lang="en-US" smtClean="0"/>
              <a:t>C.	Radio waves</a:t>
            </a:r>
          </a:p>
          <a:p>
            <a:pPr lvl="1" eaLnBrk="1" hangingPunct="1">
              <a:defRPr/>
            </a:pPr>
            <a:r>
              <a:rPr lang="en-US" b="0" smtClean="0"/>
              <a:t>D.	Pressure waves</a:t>
            </a:r>
          </a:p>
        </p:txBody>
      </p:sp>
    </p:spTree>
    <p:extLst>
      <p:ext uri="{BB962C8B-B14F-4D97-AF65-F5344CB8AC3E}">
        <p14:creationId xmlns:p14="http://schemas.microsoft.com/office/powerpoint/2010/main" val="6928101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smtClean="0"/>
              <a:t>T9A02 Which of the following is true regarding vertical antennas?</a:t>
            </a:r>
          </a:p>
        </p:txBody>
      </p:sp>
      <p:sp>
        <p:nvSpPr>
          <p:cNvPr id="12291" name="Rectangle 3"/>
          <p:cNvSpPr>
            <a:spLocks noGrp="1" noChangeArrowheads="1"/>
          </p:cNvSpPr>
          <p:nvPr>
            <p:ph type="body" idx="1"/>
          </p:nvPr>
        </p:nvSpPr>
        <p:spPr/>
        <p:txBody>
          <a:bodyPr/>
          <a:lstStyle/>
          <a:p>
            <a:pPr lvl="1" eaLnBrk="1" hangingPunct="1">
              <a:defRPr/>
            </a:pPr>
            <a:r>
              <a:rPr lang="en-US" b="0" smtClean="0"/>
              <a:t>A.	The magnetic field is perpendicular to the Earth</a:t>
            </a:r>
          </a:p>
          <a:p>
            <a:pPr lvl="1" eaLnBrk="1" hangingPunct="1">
              <a:defRPr/>
            </a:pPr>
            <a:r>
              <a:rPr lang="en-US" b="0" smtClean="0"/>
              <a:t>B.	The electric field is perpendicular to the Earth</a:t>
            </a:r>
          </a:p>
          <a:p>
            <a:pPr lvl="1" eaLnBrk="1" hangingPunct="1">
              <a:defRPr/>
            </a:pPr>
            <a:r>
              <a:rPr lang="en-US" b="0" smtClean="0"/>
              <a:t>C.	The phase is inverted</a:t>
            </a:r>
          </a:p>
          <a:p>
            <a:pPr lvl="1" eaLnBrk="1" hangingPunct="1">
              <a:defRPr/>
            </a:pPr>
            <a:r>
              <a:rPr lang="en-US" b="0" smtClean="0"/>
              <a:t>D.	The phase is reversed</a:t>
            </a:r>
          </a:p>
        </p:txBody>
      </p:sp>
    </p:spTree>
    <p:extLst>
      <p:ext uri="{BB962C8B-B14F-4D97-AF65-F5344CB8AC3E}">
        <p14:creationId xmlns:p14="http://schemas.microsoft.com/office/powerpoint/2010/main" val="24917935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b="0" dirty="0" smtClean="0"/>
              <a:t>T9A02 Which of the following is true</a:t>
            </a:r>
            <a:br>
              <a:rPr lang="en-US" b="0" dirty="0" smtClean="0"/>
            </a:br>
            <a:r>
              <a:rPr lang="en-US" b="0" dirty="0" smtClean="0"/>
              <a:t>regarding vertical antennas?</a:t>
            </a:r>
          </a:p>
        </p:txBody>
      </p:sp>
      <p:sp>
        <p:nvSpPr>
          <p:cNvPr id="17411" name="Rectangle 3"/>
          <p:cNvSpPr>
            <a:spLocks noGrp="1" noChangeArrowheads="1"/>
          </p:cNvSpPr>
          <p:nvPr>
            <p:ph type="body" idx="1"/>
          </p:nvPr>
        </p:nvSpPr>
        <p:spPr/>
        <p:txBody>
          <a:bodyPr/>
          <a:lstStyle/>
          <a:p>
            <a:pPr lvl="1" eaLnBrk="1" hangingPunct="1">
              <a:defRPr/>
            </a:pPr>
            <a:r>
              <a:rPr lang="en-US" b="0" smtClean="0"/>
              <a:t>A.	The magnetic field is perpendicular to the Earth</a:t>
            </a:r>
          </a:p>
          <a:p>
            <a:pPr eaLnBrk="1" hangingPunct="1">
              <a:defRPr/>
            </a:pPr>
            <a:r>
              <a:rPr lang="en-US" smtClean="0"/>
              <a:t>B.	The electric field is perpendicular to the Earth</a:t>
            </a:r>
          </a:p>
          <a:p>
            <a:pPr lvl="1" eaLnBrk="1" hangingPunct="1">
              <a:defRPr/>
            </a:pPr>
            <a:r>
              <a:rPr lang="en-US" b="0" smtClean="0"/>
              <a:t>C.	The phase is inverted</a:t>
            </a:r>
          </a:p>
          <a:p>
            <a:pPr lvl="1" eaLnBrk="1" hangingPunct="1">
              <a:defRPr/>
            </a:pPr>
            <a:r>
              <a:rPr lang="en-US" b="0" smtClean="0"/>
              <a:t>D.	The phase is reversed</a:t>
            </a:r>
          </a:p>
        </p:txBody>
      </p:sp>
    </p:spTree>
    <p:extLst>
      <p:ext uri="{BB962C8B-B14F-4D97-AF65-F5344CB8AC3E}">
        <p14:creationId xmlns:p14="http://schemas.microsoft.com/office/powerpoint/2010/main" val="1158458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9346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lstStyle/>
          <a:p>
            <a:pPr eaLnBrk="1" hangingPunct="1">
              <a:defRPr/>
            </a:pPr>
            <a:r>
              <a:rPr lang="en-US" smtClean="0"/>
              <a:t>T9A11 What is meant by the gain of an antenna?</a:t>
            </a:r>
          </a:p>
        </p:txBody>
      </p:sp>
      <p:sp>
        <p:nvSpPr>
          <p:cNvPr id="104451" name="Rectangle 3"/>
          <p:cNvSpPr>
            <a:spLocks noGrp="1" noChangeArrowheads="1"/>
          </p:cNvSpPr>
          <p:nvPr>
            <p:ph type="body" idx="1"/>
          </p:nvPr>
        </p:nvSpPr>
        <p:spPr/>
        <p:txBody>
          <a:bodyPr/>
          <a:lstStyle/>
          <a:p>
            <a:pPr lvl="1" eaLnBrk="1" hangingPunct="1">
              <a:defRPr/>
            </a:pPr>
            <a:r>
              <a:rPr lang="en-US" b="0" smtClean="0"/>
              <a:t>A.	The additional power that is added to the transmitter power</a:t>
            </a:r>
          </a:p>
          <a:p>
            <a:pPr lvl="1" eaLnBrk="1" hangingPunct="1">
              <a:defRPr/>
            </a:pPr>
            <a:r>
              <a:rPr lang="en-US" b="0" smtClean="0"/>
              <a:t>B.	The additional power that is lost in the antenna when transmitting on a higher frequency</a:t>
            </a:r>
          </a:p>
          <a:p>
            <a:pPr lvl="1" eaLnBrk="1" hangingPunct="1">
              <a:defRPr/>
            </a:pPr>
            <a:r>
              <a:rPr lang="en-US" b="0" smtClean="0"/>
              <a:t>C.	The increase in signal strength in a specified direction when compared to a reference antenna</a:t>
            </a:r>
          </a:p>
          <a:p>
            <a:pPr lvl="1" eaLnBrk="1" hangingPunct="1">
              <a:defRPr/>
            </a:pPr>
            <a:r>
              <a:rPr lang="en-US" b="0" smtClean="0"/>
              <a:t>D.	The increase in impedance on receive or transmit compared to a reference antenna</a:t>
            </a:r>
          </a:p>
        </p:txBody>
      </p:sp>
    </p:spTree>
    <p:extLst>
      <p:ext uri="{BB962C8B-B14F-4D97-AF65-F5344CB8AC3E}">
        <p14:creationId xmlns:p14="http://schemas.microsoft.com/office/powerpoint/2010/main" val="7835629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p:txBody>
          <a:bodyPr/>
          <a:lstStyle/>
          <a:p>
            <a:pPr eaLnBrk="1" hangingPunct="1">
              <a:defRPr/>
            </a:pPr>
            <a:r>
              <a:rPr lang="en-US" b="0" smtClean="0"/>
              <a:t>T9A11 What is meant by the gain of an antenna?</a:t>
            </a:r>
          </a:p>
        </p:txBody>
      </p:sp>
      <p:sp>
        <p:nvSpPr>
          <p:cNvPr id="109571" name="Rectangle 3"/>
          <p:cNvSpPr>
            <a:spLocks noGrp="1" noChangeArrowheads="1"/>
          </p:cNvSpPr>
          <p:nvPr>
            <p:ph type="body" idx="1"/>
          </p:nvPr>
        </p:nvSpPr>
        <p:spPr/>
        <p:txBody>
          <a:bodyPr/>
          <a:lstStyle/>
          <a:p>
            <a:pPr lvl="1" eaLnBrk="1" hangingPunct="1">
              <a:defRPr/>
            </a:pPr>
            <a:r>
              <a:rPr lang="en-US" b="0" smtClean="0"/>
              <a:t>A.	The additional power that is added to the transmitter power</a:t>
            </a:r>
          </a:p>
          <a:p>
            <a:pPr lvl="1" eaLnBrk="1" hangingPunct="1">
              <a:defRPr/>
            </a:pPr>
            <a:r>
              <a:rPr lang="en-US" b="0" smtClean="0"/>
              <a:t>B.	The additional power that is lost in the antenna when transmitting on a higher frequency</a:t>
            </a:r>
          </a:p>
          <a:p>
            <a:pPr eaLnBrk="1" hangingPunct="1">
              <a:defRPr/>
            </a:pPr>
            <a:r>
              <a:rPr lang="en-US" smtClean="0"/>
              <a:t>C.	The increase in signal strength in a specified direction when compared to a reference antenna</a:t>
            </a:r>
          </a:p>
          <a:p>
            <a:pPr lvl="1" eaLnBrk="1" hangingPunct="1">
              <a:defRPr/>
            </a:pPr>
            <a:r>
              <a:rPr lang="en-US" b="0" smtClean="0"/>
              <a:t>D.	The increase in impedance on receive or transmit compared to a reference antenna</a:t>
            </a:r>
          </a:p>
        </p:txBody>
      </p:sp>
    </p:spTree>
    <p:extLst>
      <p:ext uri="{BB962C8B-B14F-4D97-AF65-F5344CB8AC3E}">
        <p14:creationId xmlns:p14="http://schemas.microsoft.com/office/powerpoint/2010/main" val="27634461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T7C07 What </a:t>
            </a:r>
            <a:r>
              <a:rPr lang="en-US" sz="2800" dirty="0"/>
              <a:t>happens to power lost in a feed line?</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It increases the SWR</a:t>
            </a:r>
          </a:p>
          <a:p>
            <a:r>
              <a:rPr lang="en-US" dirty="0">
                <a:solidFill>
                  <a:schemeClr val="tx1"/>
                </a:solidFill>
              </a:rPr>
              <a:t>B. It comes back into your transmitter and could cause damage</a:t>
            </a:r>
          </a:p>
          <a:p>
            <a:r>
              <a:rPr lang="en-US" dirty="0">
                <a:solidFill>
                  <a:schemeClr val="tx1"/>
                </a:solidFill>
              </a:rPr>
              <a:t>C. It is converted into heat</a:t>
            </a:r>
          </a:p>
          <a:p>
            <a:r>
              <a:rPr lang="en-US" dirty="0">
                <a:solidFill>
                  <a:schemeClr val="tx1"/>
                </a:solidFill>
              </a:rPr>
              <a:t>D. It can cause distortion of your signal</a:t>
            </a:r>
          </a:p>
          <a:p>
            <a:endParaRPr lang="en-US" dirty="0">
              <a:solidFill>
                <a:schemeClr val="tx1"/>
              </a:solidFill>
            </a:endParaRPr>
          </a:p>
        </p:txBody>
      </p:sp>
    </p:spTree>
    <p:extLst>
      <p:ext uri="{BB962C8B-B14F-4D97-AF65-F5344CB8AC3E}">
        <p14:creationId xmlns:p14="http://schemas.microsoft.com/office/powerpoint/2010/main" val="32776961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T7C07 What </a:t>
            </a:r>
            <a:r>
              <a:rPr lang="en-US" sz="2800" dirty="0"/>
              <a:t>happens to power lost in a feed line?</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It increases the SWR</a:t>
            </a:r>
          </a:p>
          <a:p>
            <a:r>
              <a:rPr lang="en-US" dirty="0" smtClean="0">
                <a:solidFill>
                  <a:schemeClr val="tx1"/>
                </a:solidFill>
              </a:rPr>
              <a:t>	B</a:t>
            </a:r>
            <a:r>
              <a:rPr lang="en-US" dirty="0">
                <a:solidFill>
                  <a:schemeClr val="tx1"/>
                </a:solidFill>
              </a:rPr>
              <a:t>. It comes back into your transmitter and could cause damage</a:t>
            </a:r>
          </a:p>
          <a:p>
            <a:r>
              <a:rPr lang="en-US" dirty="0">
                <a:solidFill>
                  <a:srgbClr val="FFFF00"/>
                </a:solidFill>
              </a:rPr>
              <a:t>C. It is converted into heat</a:t>
            </a:r>
          </a:p>
          <a:p>
            <a:r>
              <a:rPr lang="en-US" dirty="0" smtClean="0">
                <a:solidFill>
                  <a:schemeClr val="tx1"/>
                </a:solidFill>
              </a:rPr>
              <a:t>	D</a:t>
            </a:r>
            <a:r>
              <a:rPr lang="en-US" dirty="0">
                <a:solidFill>
                  <a:schemeClr val="tx1"/>
                </a:solidFill>
              </a:rPr>
              <a:t>. It can cause distortion of your signal</a:t>
            </a:r>
          </a:p>
          <a:p>
            <a:endParaRPr lang="en-US" dirty="0">
              <a:solidFill>
                <a:schemeClr val="tx1"/>
              </a:solidFill>
            </a:endParaRPr>
          </a:p>
        </p:txBody>
      </p:sp>
    </p:spTree>
    <p:extLst>
      <p:ext uri="{BB962C8B-B14F-4D97-AF65-F5344CB8AC3E}">
        <p14:creationId xmlns:p14="http://schemas.microsoft.com/office/powerpoint/2010/main" val="41214035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T7C12 </a:t>
            </a:r>
            <a:r>
              <a:rPr lang="en-US" sz="2800" dirty="0" smtClean="0"/>
              <a:t>  Which </a:t>
            </a:r>
            <a:r>
              <a:rPr lang="en-US" sz="2800" dirty="0"/>
              <a:t>of the following is a common use of coaxial cable?</a:t>
            </a:r>
          </a:p>
        </p:txBody>
      </p:sp>
      <p:sp>
        <p:nvSpPr>
          <p:cNvPr id="3" name="Content Placeholder 2"/>
          <p:cNvSpPr>
            <a:spLocks noGrp="1"/>
          </p:cNvSpPr>
          <p:nvPr>
            <p:ph idx="1"/>
          </p:nvPr>
        </p:nvSpPr>
        <p:spPr/>
        <p:txBody>
          <a:bodyPr/>
          <a:lstStyle/>
          <a:p>
            <a:r>
              <a:rPr lang="en-US" dirty="0">
                <a:solidFill>
                  <a:schemeClr val="tx1"/>
                </a:solidFill>
              </a:rPr>
              <a:t>A. Carrying dc power from a vehicle battery to a mobile radio</a:t>
            </a:r>
          </a:p>
          <a:p>
            <a:r>
              <a:rPr lang="en-US" dirty="0">
                <a:solidFill>
                  <a:schemeClr val="tx1"/>
                </a:solidFill>
              </a:rPr>
              <a:t>B. Carrying RF signals between a radio and antenna</a:t>
            </a:r>
          </a:p>
          <a:p>
            <a:r>
              <a:rPr lang="en-US" dirty="0">
                <a:solidFill>
                  <a:schemeClr val="tx1"/>
                </a:solidFill>
              </a:rPr>
              <a:t>C. Securing masts, tubing, and other cylindrical objects on towers</a:t>
            </a:r>
          </a:p>
          <a:p>
            <a:r>
              <a:rPr lang="en-US" dirty="0">
                <a:solidFill>
                  <a:schemeClr val="tx1"/>
                </a:solidFill>
              </a:rPr>
              <a:t>D. Connecting data signals from a TNC to a computer</a:t>
            </a:r>
          </a:p>
          <a:p>
            <a:endParaRPr lang="en-US" dirty="0">
              <a:solidFill>
                <a:schemeClr val="tx1"/>
              </a:solidFill>
            </a:endParaRPr>
          </a:p>
        </p:txBody>
      </p:sp>
    </p:spTree>
    <p:extLst>
      <p:ext uri="{BB962C8B-B14F-4D97-AF65-F5344CB8AC3E}">
        <p14:creationId xmlns:p14="http://schemas.microsoft.com/office/powerpoint/2010/main" val="2474322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T7C12 </a:t>
            </a:r>
            <a:r>
              <a:rPr lang="en-US" sz="2800" dirty="0" smtClean="0"/>
              <a:t>  Which </a:t>
            </a:r>
            <a:r>
              <a:rPr lang="en-US" sz="2800" dirty="0"/>
              <a:t>of the following is a common use of coaxial cable?</a:t>
            </a:r>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Carrying dc power from a vehicle battery to a mobile radio</a:t>
            </a:r>
          </a:p>
          <a:p>
            <a:r>
              <a:rPr lang="en-US" dirty="0">
                <a:solidFill>
                  <a:srgbClr val="FFFF00"/>
                </a:solidFill>
              </a:rPr>
              <a:t>B. Carrying RF signals between a radio and antenna</a:t>
            </a:r>
          </a:p>
          <a:p>
            <a:r>
              <a:rPr lang="en-US" dirty="0" smtClean="0">
                <a:solidFill>
                  <a:schemeClr val="tx1"/>
                </a:solidFill>
              </a:rPr>
              <a:t>	C</a:t>
            </a:r>
            <a:r>
              <a:rPr lang="en-US" dirty="0">
                <a:solidFill>
                  <a:schemeClr val="tx1"/>
                </a:solidFill>
              </a:rPr>
              <a:t>. Securing masts, tubing, and other cylindrical objects on towers</a:t>
            </a:r>
          </a:p>
          <a:p>
            <a:r>
              <a:rPr lang="en-US" dirty="0" smtClean="0">
                <a:solidFill>
                  <a:schemeClr val="tx1"/>
                </a:solidFill>
              </a:rPr>
              <a:t>	D</a:t>
            </a:r>
            <a:r>
              <a:rPr lang="en-US" dirty="0">
                <a:solidFill>
                  <a:schemeClr val="tx1"/>
                </a:solidFill>
              </a:rPr>
              <a:t>. Connecting data signals from a TNC to a computer</a:t>
            </a:r>
          </a:p>
          <a:p>
            <a:endParaRPr lang="en-US" dirty="0">
              <a:solidFill>
                <a:schemeClr val="tx1"/>
              </a:solidFill>
            </a:endParaRPr>
          </a:p>
        </p:txBody>
      </p:sp>
    </p:spTree>
    <p:extLst>
      <p:ext uri="{BB962C8B-B14F-4D97-AF65-F5344CB8AC3E}">
        <p14:creationId xmlns:p14="http://schemas.microsoft.com/office/powerpoint/2010/main" val="16689952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en-US" smtClean="0"/>
              <a:t>T9B02 What is the impedance of the most commonly used coaxial cable in typical amateur radio installations?</a:t>
            </a:r>
          </a:p>
        </p:txBody>
      </p:sp>
      <p:sp>
        <p:nvSpPr>
          <p:cNvPr id="124931" name="Rectangle 3"/>
          <p:cNvSpPr>
            <a:spLocks noGrp="1" noChangeArrowheads="1"/>
          </p:cNvSpPr>
          <p:nvPr>
            <p:ph type="body" idx="1"/>
          </p:nvPr>
        </p:nvSpPr>
        <p:spPr>
          <a:xfrm>
            <a:off x="304800" y="2895600"/>
            <a:ext cx="8534400" cy="3230563"/>
          </a:xfrm>
        </p:spPr>
        <p:txBody>
          <a:bodyPr/>
          <a:lstStyle/>
          <a:p>
            <a:pPr lvl="1" eaLnBrk="1" hangingPunct="1">
              <a:defRPr/>
            </a:pPr>
            <a:r>
              <a:rPr lang="en-US" b="0" dirty="0" smtClean="0"/>
              <a:t>A.	8 ohms</a:t>
            </a:r>
          </a:p>
          <a:p>
            <a:pPr lvl="1" eaLnBrk="1" hangingPunct="1">
              <a:defRPr/>
            </a:pPr>
            <a:r>
              <a:rPr lang="en-US" b="0" dirty="0" smtClean="0"/>
              <a:t>B.	50 ohms</a:t>
            </a:r>
          </a:p>
          <a:p>
            <a:pPr lvl="1" eaLnBrk="1" hangingPunct="1">
              <a:defRPr/>
            </a:pPr>
            <a:r>
              <a:rPr lang="en-US" b="0" dirty="0" smtClean="0"/>
              <a:t>C.	600 ohms</a:t>
            </a:r>
          </a:p>
          <a:p>
            <a:pPr lvl="1" eaLnBrk="1" hangingPunct="1">
              <a:defRPr/>
            </a:pPr>
            <a:r>
              <a:rPr lang="en-US" b="0" dirty="0" smtClean="0"/>
              <a:t>D.	12 ohms</a:t>
            </a:r>
          </a:p>
        </p:txBody>
      </p:sp>
    </p:spTree>
    <p:extLst>
      <p:ext uri="{BB962C8B-B14F-4D97-AF65-F5344CB8AC3E}">
        <p14:creationId xmlns:p14="http://schemas.microsoft.com/office/powerpoint/2010/main" val="24577640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pPr eaLnBrk="1" hangingPunct="1">
              <a:defRPr/>
            </a:pPr>
            <a:r>
              <a:rPr lang="en-US" b="0" smtClean="0"/>
              <a:t>T9B02 What is the impedance of the most commonly used coaxial cable in typical amateur radio installations?</a:t>
            </a:r>
          </a:p>
        </p:txBody>
      </p:sp>
      <p:sp>
        <p:nvSpPr>
          <p:cNvPr id="130051" name="Rectangle 3"/>
          <p:cNvSpPr>
            <a:spLocks noGrp="1" noChangeArrowheads="1"/>
          </p:cNvSpPr>
          <p:nvPr>
            <p:ph type="body" idx="1"/>
          </p:nvPr>
        </p:nvSpPr>
        <p:spPr>
          <a:xfrm>
            <a:off x="304800" y="2743200"/>
            <a:ext cx="8534400" cy="3382963"/>
          </a:xfrm>
        </p:spPr>
        <p:txBody>
          <a:bodyPr/>
          <a:lstStyle/>
          <a:p>
            <a:pPr lvl="1" eaLnBrk="1" hangingPunct="1">
              <a:defRPr/>
            </a:pPr>
            <a:r>
              <a:rPr lang="en-US" b="0" dirty="0" smtClean="0"/>
              <a:t>A.	8 ohms</a:t>
            </a:r>
          </a:p>
          <a:p>
            <a:pPr eaLnBrk="1" hangingPunct="1">
              <a:defRPr/>
            </a:pPr>
            <a:r>
              <a:rPr lang="en-US" dirty="0" smtClean="0"/>
              <a:t>B.	50 ohms</a:t>
            </a:r>
          </a:p>
          <a:p>
            <a:pPr lvl="1" eaLnBrk="1" hangingPunct="1">
              <a:defRPr/>
            </a:pPr>
            <a:r>
              <a:rPr lang="en-US" b="0" dirty="0" smtClean="0"/>
              <a:t>C.	600 ohms</a:t>
            </a:r>
          </a:p>
          <a:p>
            <a:pPr lvl="1" eaLnBrk="1" hangingPunct="1">
              <a:defRPr/>
            </a:pPr>
            <a:r>
              <a:rPr lang="en-US" b="0" dirty="0" smtClean="0"/>
              <a:t>D.	12 ohms</a:t>
            </a:r>
          </a:p>
        </p:txBody>
      </p:sp>
    </p:spTree>
    <p:extLst>
      <p:ext uri="{BB962C8B-B14F-4D97-AF65-F5344CB8AC3E}">
        <p14:creationId xmlns:p14="http://schemas.microsoft.com/office/powerpoint/2010/main" val="21334288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T9B03  Why </a:t>
            </a:r>
            <a:r>
              <a:rPr lang="en-US" sz="2800" dirty="0"/>
              <a:t>is coaxial cable used more often than any other feed line for amateur radio antenna systems?</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It is easy to use and requires few special installation considerations</a:t>
            </a:r>
          </a:p>
          <a:p>
            <a:r>
              <a:rPr lang="en-US" dirty="0">
                <a:solidFill>
                  <a:schemeClr val="tx1"/>
                </a:solidFill>
              </a:rPr>
              <a:t>B. It has less loss than any other type of feed line</a:t>
            </a:r>
          </a:p>
          <a:p>
            <a:r>
              <a:rPr lang="en-US" dirty="0">
                <a:solidFill>
                  <a:schemeClr val="tx1"/>
                </a:solidFill>
              </a:rPr>
              <a:t>C. It can handle more power than any other type of feed line</a:t>
            </a:r>
          </a:p>
          <a:p>
            <a:r>
              <a:rPr lang="en-US" dirty="0">
                <a:solidFill>
                  <a:schemeClr val="tx1"/>
                </a:solidFill>
              </a:rPr>
              <a:t>D. It is less expensive than any other types of feed line</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9523686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T9B03  Why </a:t>
            </a:r>
            <a:r>
              <a:rPr lang="en-US" sz="2800" dirty="0"/>
              <a:t>is coaxial cable used more often than any other feed line for amateur radio antenna systems?</a:t>
            </a:r>
            <a:br>
              <a:rPr lang="en-US" sz="2800" dirty="0"/>
            </a:br>
            <a:endParaRPr lang="en-US" sz="2800" dirty="0"/>
          </a:p>
        </p:txBody>
      </p:sp>
      <p:sp>
        <p:nvSpPr>
          <p:cNvPr id="3" name="Content Placeholder 2"/>
          <p:cNvSpPr>
            <a:spLocks noGrp="1"/>
          </p:cNvSpPr>
          <p:nvPr>
            <p:ph idx="1"/>
          </p:nvPr>
        </p:nvSpPr>
        <p:spPr/>
        <p:txBody>
          <a:bodyPr/>
          <a:lstStyle/>
          <a:p>
            <a:r>
              <a:rPr lang="en-US" dirty="0">
                <a:solidFill>
                  <a:srgbClr val="FFFF00"/>
                </a:solidFill>
              </a:rPr>
              <a:t>A. It is easy to use and requires few special installation considerations</a:t>
            </a:r>
          </a:p>
          <a:p>
            <a:r>
              <a:rPr lang="en-US" dirty="0" smtClean="0">
                <a:solidFill>
                  <a:schemeClr val="tx1"/>
                </a:solidFill>
              </a:rPr>
              <a:t>	B</a:t>
            </a:r>
            <a:r>
              <a:rPr lang="en-US" dirty="0">
                <a:solidFill>
                  <a:schemeClr val="tx1"/>
                </a:solidFill>
              </a:rPr>
              <a:t>. It has less loss than any other type of feed line</a:t>
            </a:r>
          </a:p>
          <a:p>
            <a:r>
              <a:rPr lang="en-US" dirty="0" smtClean="0">
                <a:solidFill>
                  <a:schemeClr val="tx1"/>
                </a:solidFill>
              </a:rPr>
              <a:t>	C</a:t>
            </a:r>
            <a:r>
              <a:rPr lang="en-US" dirty="0">
                <a:solidFill>
                  <a:schemeClr val="tx1"/>
                </a:solidFill>
              </a:rPr>
              <a:t>. It can handle more power than any other type of feed line</a:t>
            </a:r>
          </a:p>
          <a:p>
            <a:r>
              <a:rPr lang="en-US" dirty="0" smtClean="0">
                <a:solidFill>
                  <a:schemeClr val="tx1"/>
                </a:solidFill>
              </a:rPr>
              <a:t>	D</a:t>
            </a:r>
            <a:r>
              <a:rPr lang="en-US" dirty="0">
                <a:solidFill>
                  <a:schemeClr val="tx1"/>
                </a:solidFill>
              </a:rPr>
              <a:t>. It is less expensive than any other types of feed line</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67635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sz="7200" dirty="0" smtClean="0"/>
              <a:t>Propagation</a:t>
            </a:r>
            <a:r>
              <a:rPr lang="en-US" dirty="0" smtClean="0"/>
              <a:t/>
            </a:r>
            <a:br>
              <a:rPr lang="en-US" dirty="0" smtClean="0"/>
            </a:br>
            <a:r>
              <a:rPr lang="en-US" dirty="0" smtClean="0"/>
              <a:t>Refraction</a:t>
            </a:r>
            <a:br>
              <a:rPr lang="en-US" dirty="0" smtClean="0"/>
            </a:br>
            <a:r>
              <a:rPr lang="en-US" dirty="0" smtClean="0"/>
              <a:t>Diffraction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Radio waves travel in straight lines </a:t>
            </a:r>
          </a:p>
          <a:p>
            <a:r>
              <a:rPr lang="en-US" dirty="0" smtClean="0"/>
              <a:t>(more or less)</a:t>
            </a:r>
            <a:endParaRPr lang="en-US" dirty="0"/>
          </a:p>
        </p:txBody>
      </p:sp>
    </p:spTree>
    <p:extLst>
      <p:ext uri="{BB962C8B-B14F-4D97-AF65-F5344CB8AC3E}">
        <p14:creationId xmlns:p14="http://schemas.microsoft.com/office/powerpoint/2010/main" val="22065725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p:txBody>
          <a:bodyPr/>
          <a:lstStyle/>
          <a:p>
            <a:pPr eaLnBrk="1" hangingPunct="1">
              <a:defRPr/>
            </a:pPr>
            <a:r>
              <a:rPr lang="en-US" smtClean="0"/>
              <a:t>T9B05 What generally happens as the frequency of a signal passing through coaxial cable is increased?</a:t>
            </a:r>
          </a:p>
        </p:txBody>
      </p:sp>
      <p:sp>
        <p:nvSpPr>
          <p:cNvPr id="155651" name="Rectangle 3"/>
          <p:cNvSpPr>
            <a:spLocks noGrp="1" noChangeArrowheads="1"/>
          </p:cNvSpPr>
          <p:nvPr>
            <p:ph type="body" idx="1"/>
          </p:nvPr>
        </p:nvSpPr>
        <p:spPr>
          <a:xfrm>
            <a:off x="304800" y="2819400"/>
            <a:ext cx="8534400" cy="3306763"/>
          </a:xfrm>
        </p:spPr>
        <p:txBody>
          <a:bodyPr/>
          <a:lstStyle/>
          <a:p>
            <a:pPr lvl="1" eaLnBrk="1" hangingPunct="1">
              <a:defRPr/>
            </a:pPr>
            <a:r>
              <a:rPr lang="en-US" b="0" dirty="0" smtClean="0"/>
              <a:t>A.	The apparent SWR increases</a:t>
            </a:r>
          </a:p>
          <a:p>
            <a:pPr lvl="1" eaLnBrk="1" hangingPunct="1">
              <a:defRPr/>
            </a:pPr>
            <a:r>
              <a:rPr lang="en-US" b="0" dirty="0" smtClean="0"/>
              <a:t>B.	The reflected power increases</a:t>
            </a:r>
          </a:p>
          <a:p>
            <a:pPr lvl="1" eaLnBrk="1" hangingPunct="1">
              <a:defRPr/>
            </a:pPr>
            <a:r>
              <a:rPr lang="en-US" b="0" dirty="0" smtClean="0"/>
              <a:t>C.	The characteristic impedance increases</a:t>
            </a:r>
          </a:p>
          <a:p>
            <a:pPr lvl="1" eaLnBrk="1" hangingPunct="1">
              <a:defRPr/>
            </a:pPr>
            <a:r>
              <a:rPr lang="en-US" b="0" dirty="0" smtClean="0"/>
              <a:t>D.	The loss increases</a:t>
            </a:r>
          </a:p>
        </p:txBody>
      </p:sp>
    </p:spTree>
    <p:extLst>
      <p:ext uri="{BB962C8B-B14F-4D97-AF65-F5344CB8AC3E}">
        <p14:creationId xmlns:p14="http://schemas.microsoft.com/office/powerpoint/2010/main" val="19050152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pPr eaLnBrk="1" hangingPunct="1">
              <a:defRPr/>
            </a:pPr>
            <a:r>
              <a:rPr lang="en-US" b="0" smtClean="0"/>
              <a:t>T9B05 What generally happens as the frequency of a signal passing through coaxial cable is increased?</a:t>
            </a:r>
          </a:p>
        </p:txBody>
      </p:sp>
      <p:sp>
        <p:nvSpPr>
          <p:cNvPr id="160771" name="Rectangle 3"/>
          <p:cNvSpPr>
            <a:spLocks noGrp="1" noChangeArrowheads="1"/>
          </p:cNvSpPr>
          <p:nvPr>
            <p:ph type="body" idx="1"/>
          </p:nvPr>
        </p:nvSpPr>
        <p:spPr>
          <a:xfrm>
            <a:off x="304800" y="2819400"/>
            <a:ext cx="8534400" cy="3306763"/>
          </a:xfrm>
        </p:spPr>
        <p:txBody>
          <a:bodyPr/>
          <a:lstStyle/>
          <a:p>
            <a:pPr lvl="1" eaLnBrk="1" hangingPunct="1">
              <a:defRPr/>
            </a:pPr>
            <a:r>
              <a:rPr lang="en-US" b="0" dirty="0" smtClean="0"/>
              <a:t>A.	The apparent SWR increases</a:t>
            </a:r>
          </a:p>
          <a:p>
            <a:pPr lvl="1" eaLnBrk="1" hangingPunct="1">
              <a:defRPr/>
            </a:pPr>
            <a:r>
              <a:rPr lang="en-US" b="0" dirty="0" smtClean="0"/>
              <a:t>B.	The reflected power increases</a:t>
            </a:r>
          </a:p>
          <a:p>
            <a:pPr lvl="1" eaLnBrk="1" hangingPunct="1">
              <a:defRPr/>
            </a:pPr>
            <a:r>
              <a:rPr lang="en-US" b="0" dirty="0" smtClean="0"/>
              <a:t>C.	The characteristic impedance increases</a:t>
            </a:r>
          </a:p>
          <a:p>
            <a:pPr eaLnBrk="1" hangingPunct="1">
              <a:defRPr/>
            </a:pPr>
            <a:r>
              <a:rPr lang="en-US" dirty="0" smtClean="0"/>
              <a:t>D.	The loss increases</a:t>
            </a:r>
          </a:p>
        </p:txBody>
      </p:sp>
    </p:spTree>
    <p:extLst>
      <p:ext uri="{BB962C8B-B14F-4D97-AF65-F5344CB8AC3E}">
        <p14:creationId xmlns:p14="http://schemas.microsoft.com/office/powerpoint/2010/main" val="16018626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T9B11 Which </a:t>
            </a:r>
            <a:r>
              <a:rPr lang="en-US" dirty="0"/>
              <a:t>of the following types of feed line has the lowest loss at VHF and UHF?</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50-ohm flexible coax</a:t>
            </a:r>
          </a:p>
          <a:p>
            <a:r>
              <a:rPr lang="en-US" dirty="0">
                <a:solidFill>
                  <a:schemeClr val="tx1"/>
                </a:solidFill>
              </a:rPr>
              <a:t>B. Multi-conductor unbalanced cable</a:t>
            </a:r>
          </a:p>
          <a:p>
            <a:r>
              <a:rPr lang="en-US" dirty="0">
                <a:solidFill>
                  <a:schemeClr val="tx1"/>
                </a:solidFill>
              </a:rPr>
              <a:t>C. Air-insulated hard line</a:t>
            </a:r>
          </a:p>
          <a:p>
            <a:r>
              <a:rPr lang="en-US" dirty="0">
                <a:solidFill>
                  <a:schemeClr val="tx1"/>
                </a:solidFill>
              </a:rPr>
              <a:t>D. 75-ohm flexible coax</a:t>
            </a:r>
          </a:p>
          <a:p>
            <a:endParaRPr lang="en-US" dirty="0"/>
          </a:p>
        </p:txBody>
      </p:sp>
    </p:spTree>
    <p:extLst>
      <p:ext uri="{BB962C8B-B14F-4D97-AF65-F5344CB8AC3E}">
        <p14:creationId xmlns:p14="http://schemas.microsoft.com/office/powerpoint/2010/main" val="29426244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T9B11 Which </a:t>
            </a:r>
            <a:r>
              <a:rPr lang="en-US" dirty="0"/>
              <a:t>of the following types of feed line has the lowest loss at VHF and UHF?</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50-ohm flexible coax</a:t>
            </a:r>
          </a:p>
          <a:p>
            <a:r>
              <a:rPr lang="en-US" dirty="0" smtClean="0">
                <a:solidFill>
                  <a:schemeClr val="tx1"/>
                </a:solidFill>
              </a:rPr>
              <a:t>	B</a:t>
            </a:r>
            <a:r>
              <a:rPr lang="en-US" dirty="0">
                <a:solidFill>
                  <a:schemeClr val="tx1"/>
                </a:solidFill>
              </a:rPr>
              <a:t>. Multi-conductor unbalanced cable</a:t>
            </a:r>
          </a:p>
          <a:p>
            <a:r>
              <a:rPr lang="en-US" dirty="0">
                <a:solidFill>
                  <a:srgbClr val="FFFF00"/>
                </a:solidFill>
              </a:rPr>
              <a:t>C. Air-insulated hard line</a:t>
            </a:r>
          </a:p>
          <a:p>
            <a:r>
              <a:rPr lang="en-US" dirty="0" smtClean="0">
                <a:solidFill>
                  <a:schemeClr val="tx1"/>
                </a:solidFill>
              </a:rPr>
              <a:t>	D</a:t>
            </a:r>
            <a:r>
              <a:rPr lang="en-US" dirty="0">
                <a:solidFill>
                  <a:schemeClr val="tx1"/>
                </a:solidFill>
              </a:rPr>
              <a:t>. 75-ohm flexible coax</a:t>
            </a:r>
          </a:p>
          <a:p>
            <a:endParaRPr lang="en-US" dirty="0"/>
          </a:p>
        </p:txBody>
      </p:sp>
    </p:spTree>
    <p:extLst>
      <p:ext uri="{BB962C8B-B14F-4D97-AF65-F5344CB8AC3E}">
        <p14:creationId xmlns:p14="http://schemas.microsoft.com/office/powerpoint/2010/main" val="28974574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T7C03  What</a:t>
            </a:r>
            <a:r>
              <a:rPr lang="en-US" sz="2800" dirty="0"/>
              <a:t>, in general terms, is standing wave ratio (SWR)?</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A measure of how well a load is matched to a transmission line</a:t>
            </a:r>
          </a:p>
          <a:p>
            <a:r>
              <a:rPr lang="en-US" dirty="0">
                <a:solidFill>
                  <a:schemeClr val="tx1"/>
                </a:solidFill>
              </a:rPr>
              <a:t>B. The ratio of high to low impedance in a feed line</a:t>
            </a:r>
          </a:p>
          <a:p>
            <a:r>
              <a:rPr lang="en-US" dirty="0">
                <a:solidFill>
                  <a:schemeClr val="tx1"/>
                </a:solidFill>
              </a:rPr>
              <a:t>C. The transmitter efficiency ratio</a:t>
            </a:r>
          </a:p>
          <a:p>
            <a:r>
              <a:rPr lang="en-US" dirty="0">
                <a:solidFill>
                  <a:schemeClr val="tx1"/>
                </a:solidFill>
              </a:rPr>
              <a:t>D. An indication of the quality of your station’s ground connection</a:t>
            </a:r>
          </a:p>
          <a:p>
            <a:endParaRPr lang="en-US" dirty="0">
              <a:solidFill>
                <a:schemeClr val="tx1"/>
              </a:solidFill>
            </a:endParaRPr>
          </a:p>
        </p:txBody>
      </p:sp>
    </p:spTree>
    <p:extLst>
      <p:ext uri="{BB962C8B-B14F-4D97-AF65-F5344CB8AC3E}">
        <p14:creationId xmlns:p14="http://schemas.microsoft.com/office/powerpoint/2010/main" val="29997232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T7C03  What</a:t>
            </a:r>
            <a:r>
              <a:rPr lang="en-US" sz="2800" dirty="0"/>
              <a:t>, in general terms, is standing wave ratio (SWR)?</a:t>
            </a:r>
            <a:br>
              <a:rPr lang="en-US" sz="2800" dirty="0"/>
            </a:br>
            <a:endParaRPr lang="en-US" sz="2800" dirty="0"/>
          </a:p>
        </p:txBody>
      </p:sp>
      <p:sp>
        <p:nvSpPr>
          <p:cNvPr id="3" name="Content Placeholder 2"/>
          <p:cNvSpPr>
            <a:spLocks noGrp="1"/>
          </p:cNvSpPr>
          <p:nvPr>
            <p:ph idx="1"/>
          </p:nvPr>
        </p:nvSpPr>
        <p:spPr/>
        <p:txBody>
          <a:bodyPr/>
          <a:lstStyle/>
          <a:p>
            <a:r>
              <a:rPr lang="en-US" dirty="0">
                <a:solidFill>
                  <a:srgbClr val="FFFF00"/>
                </a:solidFill>
              </a:rPr>
              <a:t>A. A measure of how well a load is matched to a transmission line</a:t>
            </a:r>
          </a:p>
          <a:p>
            <a:r>
              <a:rPr lang="en-US" dirty="0" smtClean="0">
                <a:solidFill>
                  <a:schemeClr val="tx1"/>
                </a:solidFill>
              </a:rPr>
              <a:t>	B</a:t>
            </a:r>
            <a:r>
              <a:rPr lang="en-US" dirty="0">
                <a:solidFill>
                  <a:schemeClr val="tx1"/>
                </a:solidFill>
              </a:rPr>
              <a:t>. The ratio of high to low impedance in a feed line</a:t>
            </a:r>
          </a:p>
          <a:p>
            <a:r>
              <a:rPr lang="en-US" dirty="0" smtClean="0">
                <a:solidFill>
                  <a:schemeClr val="tx1"/>
                </a:solidFill>
              </a:rPr>
              <a:t>	C</a:t>
            </a:r>
            <a:r>
              <a:rPr lang="en-US" dirty="0">
                <a:solidFill>
                  <a:schemeClr val="tx1"/>
                </a:solidFill>
              </a:rPr>
              <a:t>. The transmitter efficiency ratio</a:t>
            </a:r>
          </a:p>
          <a:p>
            <a:r>
              <a:rPr lang="en-US" dirty="0" smtClean="0">
                <a:solidFill>
                  <a:schemeClr val="tx1"/>
                </a:solidFill>
              </a:rPr>
              <a:t>	D</a:t>
            </a:r>
            <a:r>
              <a:rPr lang="en-US" dirty="0">
                <a:solidFill>
                  <a:schemeClr val="tx1"/>
                </a:solidFill>
              </a:rPr>
              <a:t>. An indication of the quality of your station’s ground connection</a:t>
            </a:r>
          </a:p>
          <a:p>
            <a:endParaRPr lang="en-US" dirty="0">
              <a:solidFill>
                <a:schemeClr val="tx1"/>
              </a:solidFill>
            </a:endParaRPr>
          </a:p>
        </p:txBody>
      </p:sp>
    </p:spTree>
    <p:extLst>
      <p:ext uri="{BB962C8B-B14F-4D97-AF65-F5344CB8AC3E}">
        <p14:creationId xmlns:p14="http://schemas.microsoft.com/office/powerpoint/2010/main" val="27153288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T7C04   What </a:t>
            </a:r>
            <a:r>
              <a:rPr lang="en-US" sz="2800" dirty="0"/>
              <a:t>reading on an SWR meter indicates a perfect impedance match between the antenna and the feed line?</a:t>
            </a:r>
          </a:p>
        </p:txBody>
      </p:sp>
      <p:sp>
        <p:nvSpPr>
          <p:cNvPr id="3" name="Content Placeholder 2"/>
          <p:cNvSpPr>
            <a:spLocks noGrp="1"/>
          </p:cNvSpPr>
          <p:nvPr>
            <p:ph idx="1"/>
          </p:nvPr>
        </p:nvSpPr>
        <p:spPr/>
        <p:txBody>
          <a:bodyPr/>
          <a:lstStyle/>
          <a:p>
            <a:r>
              <a:rPr lang="en-US" dirty="0">
                <a:solidFill>
                  <a:schemeClr val="tx1"/>
                </a:solidFill>
              </a:rPr>
              <a:t>A. 2 to 1</a:t>
            </a:r>
          </a:p>
          <a:p>
            <a:r>
              <a:rPr lang="en-US" dirty="0">
                <a:solidFill>
                  <a:schemeClr val="tx1"/>
                </a:solidFill>
              </a:rPr>
              <a:t>B. 1 to 3</a:t>
            </a:r>
          </a:p>
          <a:p>
            <a:r>
              <a:rPr lang="en-US" dirty="0">
                <a:solidFill>
                  <a:schemeClr val="tx1"/>
                </a:solidFill>
              </a:rPr>
              <a:t>C. 1 to 1</a:t>
            </a:r>
          </a:p>
          <a:p>
            <a:r>
              <a:rPr lang="en-US" dirty="0">
                <a:solidFill>
                  <a:schemeClr val="tx1"/>
                </a:solidFill>
              </a:rPr>
              <a:t>D. 10 to 1</a:t>
            </a:r>
          </a:p>
          <a:p>
            <a:endParaRPr lang="en-US" dirty="0">
              <a:solidFill>
                <a:schemeClr val="tx1"/>
              </a:solidFill>
            </a:endParaRPr>
          </a:p>
        </p:txBody>
      </p:sp>
    </p:spTree>
    <p:extLst>
      <p:ext uri="{BB962C8B-B14F-4D97-AF65-F5344CB8AC3E}">
        <p14:creationId xmlns:p14="http://schemas.microsoft.com/office/powerpoint/2010/main" val="61980223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T7C04   What </a:t>
            </a:r>
            <a:r>
              <a:rPr lang="en-US" sz="2800" dirty="0"/>
              <a:t>reading on an SWR meter indicates a perfect impedance match between the antenna and the feed line?</a:t>
            </a:r>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2 to 1</a:t>
            </a:r>
          </a:p>
          <a:p>
            <a:r>
              <a:rPr lang="en-US" dirty="0" smtClean="0">
                <a:solidFill>
                  <a:schemeClr val="tx1"/>
                </a:solidFill>
              </a:rPr>
              <a:t>	B</a:t>
            </a:r>
            <a:r>
              <a:rPr lang="en-US" dirty="0">
                <a:solidFill>
                  <a:schemeClr val="tx1"/>
                </a:solidFill>
              </a:rPr>
              <a:t>. 1 to 3</a:t>
            </a:r>
          </a:p>
          <a:p>
            <a:r>
              <a:rPr lang="en-US" dirty="0">
                <a:solidFill>
                  <a:srgbClr val="FFFF00"/>
                </a:solidFill>
              </a:rPr>
              <a:t>C. 1 to 1</a:t>
            </a:r>
          </a:p>
          <a:p>
            <a:r>
              <a:rPr lang="en-US" dirty="0" smtClean="0">
                <a:solidFill>
                  <a:schemeClr val="tx1"/>
                </a:solidFill>
              </a:rPr>
              <a:t>	D</a:t>
            </a:r>
            <a:r>
              <a:rPr lang="en-US" dirty="0">
                <a:solidFill>
                  <a:schemeClr val="tx1"/>
                </a:solidFill>
              </a:rPr>
              <a:t>. 10 to 1</a:t>
            </a:r>
          </a:p>
          <a:p>
            <a:endParaRPr lang="en-US" dirty="0">
              <a:solidFill>
                <a:schemeClr val="tx1"/>
              </a:solidFill>
            </a:endParaRPr>
          </a:p>
        </p:txBody>
      </p:sp>
    </p:spTree>
    <p:extLst>
      <p:ext uri="{BB962C8B-B14F-4D97-AF65-F5344CB8AC3E}">
        <p14:creationId xmlns:p14="http://schemas.microsoft.com/office/powerpoint/2010/main" val="25153089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rrowheads="1"/>
          </p:cNvSpPr>
          <p:nvPr>
            <p:ph type="title"/>
          </p:nvPr>
        </p:nvSpPr>
        <p:spPr>
          <a:xfrm>
            <a:off x="304800" y="304800"/>
            <a:ext cx="8534400" cy="2057400"/>
          </a:xfrm>
        </p:spPr>
        <p:txBody>
          <a:bodyPr/>
          <a:lstStyle/>
          <a:p>
            <a:pPr eaLnBrk="1" hangingPunct="1">
              <a:defRPr/>
            </a:pPr>
            <a:r>
              <a:rPr lang="en-US" b="1" dirty="0" smtClean="0"/>
              <a:t>T7C05 What is the approximate SWR value above which the protection circuits in most solid-state transmitters begin to reduce transmitter power?</a:t>
            </a:r>
          </a:p>
        </p:txBody>
      </p:sp>
      <p:sp>
        <p:nvSpPr>
          <p:cNvPr id="299011" name="Rectangle 3"/>
          <p:cNvSpPr>
            <a:spLocks noGrp="1" noChangeArrowheads="1"/>
          </p:cNvSpPr>
          <p:nvPr>
            <p:ph type="body" idx="1"/>
          </p:nvPr>
        </p:nvSpPr>
        <p:spPr>
          <a:xfrm>
            <a:off x="304800" y="3200400"/>
            <a:ext cx="8534400" cy="2925763"/>
          </a:xfrm>
        </p:spPr>
        <p:txBody>
          <a:bodyPr/>
          <a:lstStyle/>
          <a:p>
            <a:pPr lvl="1" eaLnBrk="1" hangingPunct="1">
              <a:defRPr/>
            </a:pPr>
            <a:r>
              <a:rPr lang="en-US" dirty="0" smtClean="0"/>
              <a:t>A.	2 to 1</a:t>
            </a:r>
          </a:p>
          <a:p>
            <a:pPr lvl="1" eaLnBrk="1" hangingPunct="1">
              <a:defRPr/>
            </a:pPr>
            <a:r>
              <a:rPr lang="en-US" dirty="0" smtClean="0"/>
              <a:t>B.	1 to 2</a:t>
            </a:r>
          </a:p>
          <a:p>
            <a:pPr lvl="1" eaLnBrk="1" hangingPunct="1">
              <a:defRPr/>
            </a:pPr>
            <a:r>
              <a:rPr lang="en-US" dirty="0" smtClean="0"/>
              <a:t>C.	6 to 1</a:t>
            </a:r>
          </a:p>
          <a:p>
            <a:pPr lvl="1" eaLnBrk="1" hangingPunct="1">
              <a:defRPr/>
            </a:pPr>
            <a:r>
              <a:rPr lang="en-US" dirty="0" smtClean="0"/>
              <a:t>D.	10 to 1</a:t>
            </a:r>
          </a:p>
        </p:txBody>
      </p:sp>
    </p:spTree>
    <p:extLst>
      <p:ext uri="{BB962C8B-B14F-4D97-AF65-F5344CB8AC3E}">
        <p14:creationId xmlns:p14="http://schemas.microsoft.com/office/powerpoint/2010/main" val="9225944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rrowheads="1"/>
          </p:cNvSpPr>
          <p:nvPr>
            <p:ph type="title"/>
          </p:nvPr>
        </p:nvSpPr>
        <p:spPr>
          <a:xfrm>
            <a:off x="304800" y="304800"/>
            <a:ext cx="8534400" cy="1905000"/>
          </a:xfrm>
        </p:spPr>
        <p:txBody>
          <a:bodyPr/>
          <a:lstStyle/>
          <a:p>
            <a:pPr eaLnBrk="1" hangingPunct="1">
              <a:defRPr/>
            </a:pPr>
            <a:r>
              <a:rPr lang="en-US" dirty="0" smtClean="0"/>
              <a:t>T7C05 What is the approximate SWR value above which the protection circuits in most solid-state transmitters begin to reduce transmitter power?</a:t>
            </a:r>
          </a:p>
        </p:txBody>
      </p:sp>
      <p:sp>
        <p:nvSpPr>
          <p:cNvPr id="305155" name="Rectangle 3"/>
          <p:cNvSpPr>
            <a:spLocks noGrp="1" noChangeArrowheads="1"/>
          </p:cNvSpPr>
          <p:nvPr>
            <p:ph type="body" idx="1"/>
          </p:nvPr>
        </p:nvSpPr>
        <p:spPr>
          <a:xfrm>
            <a:off x="304800" y="2895600"/>
            <a:ext cx="8534400" cy="3230563"/>
          </a:xfrm>
        </p:spPr>
        <p:txBody>
          <a:bodyPr/>
          <a:lstStyle/>
          <a:p>
            <a:pPr eaLnBrk="1" hangingPunct="1">
              <a:defRPr/>
            </a:pPr>
            <a:r>
              <a:rPr lang="en-US" b="1" dirty="0" smtClean="0"/>
              <a:t>A.	2 to 1</a:t>
            </a:r>
          </a:p>
          <a:p>
            <a:pPr lvl="1" eaLnBrk="1" hangingPunct="1">
              <a:defRPr/>
            </a:pPr>
            <a:r>
              <a:rPr lang="en-US" dirty="0" smtClean="0"/>
              <a:t>B.	1 to 2</a:t>
            </a:r>
          </a:p>
          <a:p>
            <a:pPr lvl="1" eaLnBrk="1" hangingPunct="1">
              <a:defRPr/>
            </a:pPr>
            <a:r>
              <a:rPr lang="en-US" dirty="0" smtClean="0"/>
              <a:t>C.	6 to 1</a:t>
            </a:r>
          </a:p>
          <a:p>
            <a:pPr lvl="1" eaLnBrk="1" hangingPunct="1">
              <a:defRPr/>
            </a:pPr>
            <a:r>
              <a:rPr lang="en-US" dirty="0" smtClean="0"/>
              <a:t>D.	10 to 1</a:t>
            </a:r>
          </a:p>
        </p:txBody>
      </p:sp>
    </p:spTree>
    <p:extLst>
      <p:ext uri="{BB962C8B-B14F-4D97-AF65-F5344CB8AC3E}">
        <p14:creationId xmlns:p14="http://schemas.microsoft.com/office/powerpoint/2010/main" val="3598935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Stream">
  <a:themeElements>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2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2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2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2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2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2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2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NCh9">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Stream">
  <a:themeElements>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2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2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2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2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2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2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2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Stream">
  <a:themeElements>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2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2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2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2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2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2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2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708</TotalTime>
  <Words>5942</Words>
  <Application>Microsoft Office PowerPoint</Application>
  <PresentationFormat>On-screen Show (4:3)</PresentationFormat>
  <Paragraphs>921</Paragraphs>
  <Slides>159</Slides>
  <Notes>12</Notes>
  <HiddenSlides>0</HiddenSlides>
  <MMClips>0</MMClips>
  <ScaleCrop>false</ScaleCrop>
  <HeadingPairs>
    <vt:vector size="4" baseType="variant">
      <vt:variant>
        <vt:lpstr>Theme</vt:lpstr>
      </vt:variant>
      <vt:variant>
        <vt:i4>11</vt:i4>
      </vt:variant>
      <vt:variant>
        <vt:lpstr>Slide Titles</vt:lpstr>
      </vt:variant>
      <vt:variant>
        <vt:i4>159</vt:i4>
      </vt:variant>
    </vt:vector>
  </HeadingPairs>
  <TitlesOfParts>
    <vt:vector size="170" baseType="lpstr">
      <vt:lpstr>2_Stream</vt:lpstr>
      <vt:lpstr>4_Stream</vt:lpstr>
      <vt:lpstr>8_Stream</vt:lpstr>
      <vt:lpstr>10_Stream</vt:lpstr>
      <vt:lpstr>11_Stream</vt:lpstr>
      <vt:lpstr>5_Stream</vt:lpstr>
      <vt:lpstr>6_Stream</vt:lpstr>
      <vt:lpstr>9_Stream</vt:lpstr>
      <vt:lpstr>3_Stream</vt:lpstr>
      <vt:lpstr>7_Stream</vt:lpstr>
      <vt:lpstr>NCh9</vt:lpstr>
      <vt:lpstr>CHAPTER 4</vt:lpstr>
      <vt:lpstr>Background and concepts</vt:lpstr>
      <vt:lpstr>Ionospheric Layers</vt:lpstr>
      <vt:lpstr>PowerPoint Presentation</vt:lpstr>
      <vt:lpstr>Antenna Classifications</vt:lpstr>
      <vt:lpstr>Horizontal Antennas Half Wavelength Dipole Antenna)</vt:lpstr>
      <vt:lpstr>PowerPoint Presentation</vt:lpstr>
      <vt:lpstr>PowerPoint Presentation</vt:lpstr>
      <vt:lpstr> Propagation Refraction Diffraction</vt:lpstr>
      <vt:lpstr>Refraction</vt:lpstr>
      <vt:lpstr> Refraction  Waves  appear to bend Top of wave travels faster than bottom</vt:lpstr>
      <vt:lpstr>Diffraction</vt:lpstr>
      <vt:lpstr>PowerPoint Presentation</vt:lpstr>
      <vt:lpstr>½ λ Dipole Radiation</vt:lpstr>
      <vt:lpstr>Vertical Antennas (Quarter Wavelength Vertical)</vt:lpstr>
      <vt:lpstr>Quarter Wave Vertical Radiation </vt:lpstr>
      <vt:lpstr>Beam Antennas (Yagi Antenna)</vt:lpstr>
      <vt:lpstr>Yagi Radiation Pattern</vt:lpstr>
      <vt:lpstr>Load Matching</vt:lpstr>
      <vt:lpstr>Standing Waves</vt:lpstr>
      <vt:lpstr>T3A01 What should you do if another operator reports that your station's 2 meter signals were strong just a moment ago, but now they are weak or distorted?</vt:lpstr>
      <vt:lpstr>T3A01 What should you do if another operator reports that your station's 2 meter signals were strong just a moment ago, but now they are weak or distorted?</vt:lpstr>
      <vt:lpstr>T3A02 Why are UHF signals often more effective from inside buildings than VHF signals?</vt:lpstr>
      <vt:lpstr>T3A02 Why are UHF signals often more effective from inside buildings than VHF signals?</vt:lpstr>
      <vt:lpstr>T3A06 What term is commonly used to describe the rapid fluttering sound sometimes heard from mobile stations that are moving while transmitting?</vt:lpstr>
      <vt:lpstr>T3A06 What term is commonly used to describe the rapid fluttering sound sometimes heard from mobile stations that are moving while transmitting?</vt:lpstr>
      <vt:lpstr>T3A08  Which of the following is a likely cause of irregular fading of signals received by ionospheric reflection? </vt:lpstr>
      <vt:lpstr>T3A08  Which of the following is a likely cause of irregular fading of signals received by ionospheric reflection? </vt:lpstr>
      <vt:lpstr>T9A10   In which direction is the radiation strongest from a half-wave dipole antenna in free space? </vt:lpstr>
      <vt:lpstr>T9A10   In which direction is the radiation strongest from a half-wave dipole antenna in free space? </vt:lpstr>
      <vt:lpstr>T3A10   What may occur if data signals propagate over multiple paths? </vt:lpstr>
      <vt:lpstr>T3A10   What may occur if data signals propagate over multiple paths? </vt:lpstr>
      <vt:lpstr>T3C05  Which of the following effects might cause radio signals to be heard despite obstructions between the transmitting and receiving stations? </vt:lpstr>
      <vt:lpstr>T3C05  Which of the following effects might cause radio signals to be heard despite obstructions between the transmitting and receiving stations? </vt:lpstr>
      <vt:lpstr>T3C06 What mode is responsible for allowing over-the-horizon VHF and UHF communications to ranges of approximately 300 miles on a regular basis?</vt:lpstr>
      <vt:lpstr>T3C06 What mode is responsible for allowing over-the-horizon VHF and UHF communications to ranges of approximately 300 miles on a regular basis?</vt:lpstr>
      <vt:lpstr>T3C10  What is the radio horizon? </vt:lpstr>
      <vt:lpstr>T3C10  What is the radio horizon? </vt:lpstr>
      <vt:lpstr>T3C11 Why do VHF and UHF radio signals usually travel somewhat farther than the visual line of sight distance between two stations?</vt:lpstr>
      <vt:lpstr>T3C11 Why do VHF and UHF radio signals usually travel somewhat farther than the visual line of sight distance between two stations?</vt:lpstr>
      <vt:lpstr>T3A11 Which part of the atmosphere enables the propagation of radio signals around the world?</vt:lpstr>
      <vt:lpstr>Ionospheric Layers</vt:lpstr>
      <vt:lpstr>T3A11 Which part of the atmosphere enables the propagation of radio signals around the world?</vt:lpstr>
      <vt:lpstr>T3C01 Why are direct (not via a repeater) UHF signals rarely heard from stations outside your local coverage area? </vt:lpstr>
      <vt:lpstr>T3C01 Why are direct (not via a repeater) UHF signals rarely heard from stations outside your local coverage area? </vt:lpstr>
      <vt:lpstr>T3C02 Which of the following might be happening when VHF signals are being received from long distances?</vt:lpstr>
      <vt:lpstr>T3C02 Which of the following might be happening when VHF signals are being received from long distances?</vt:lpstr>
      <vt:lpstr>T3C03  What is a characteristic of VHF signals received via auroral reflection? </vt:lpstr>
      <vt:lpstr>T3C03  What is a characteristic of VHF signals received via auroral reflection? </vt:lpstr>
      <vt:lpstr>T3C04 Which of the following propagation types is most commonly associated with occasional strong over-the-horizon signals on the 10, 6, and 2 meter bands?</vt:lpstr>
      <vt:lpstr>T3C04 Which of the following propagation types is most commonly associated with occasional strong over-the-horizon signals on the 10, 6, and 2 meter bands?</vt:lpstr>
      <vt:lpstr>T3C07  What band is best suited for communicating via meteor scatter? </vt:lpstr>
      <vt:lpstr>T3C07  What band is best suited for communicating via meteor scatter? </vt:lpstr>
      <vt:lpstr>T3C08  What causes tropospheric ducting? </vt:lpstr>
      <vt:lpstr>T3C08  What causes tropospheric ducting? </vt:lpstr>
      <vt:lpstr>T3C09   What is generally the best time for long-distance 10 meter band propagation via the F layer? </vt:lpstr>
      <vt:lpstr>T3C09   What is generally the best time for long-distance 10 meter band propagation via the F layer? </vt:lpstr>
      <vt:lpstr>T3C12  Which of the following bands may provide long distance communications during the peak of the sunspot cycle? </vt:lpstr>
      <vt:lpstr>T3C12  Which of the following bands may provide long distance communications during the peak of the sunspot cycle? </vt:lpstr>
      <vt:lpstr>T5B09 What is the approximate amount of change, measured in decibels (dB), of a power increase from 5 watts to 10 watts?</vt:lpstr>
      <vt:lpstr>T5B09 What is the approximate amount of change, measured in decibels (dB), of a power increase from 5 watts to 10 watts?</vt:lpstr>
      <vt:lpstr>T5B10  What is the approximate amount of change, measured in decibels (dB), of a power decrease from 12 watts to 3 watts? </vt:lpstr>
      <vt:lpstr>T5B10  What is the approximate amount of change, measured in decibels (dB), of a power decrease from 12 watts to 3 watts? </vt:lpstr>
      <vt:lpstr>T5B11 What is the approximate amount of change, measured in decibels (dB), of a power increase from 20 watts to 200 watts?</vt:lpstr>
      <vt:lpstr>T5B11 What is the approximate amount of change, measured in decibels (dB), of a power increase from 20 watts to 200 watts?</vt:lpstr>
      <vt:lpstr>T3A04 What can happen if the antennas at opposite ends of a VHF or UHF line of sight radio link are not using the same polarization?</vt:lpstr>
      <vt:lpstr>T3A04 What can happen if the antennas at opposite ends of a VHF or UHF line of sight radio link are not using the same polarization?</vt:lpstr>
      <vt:lpstr>T3A07 What type of wave carries radio signals between transmitting and receiving stations?</vt:lpstr>
      <vt:lpstr>T3A07 What type of wave carries radio signals between transmitting and receiving stations?</vt:lpstr>
      <vt:lpstr>T3A09 Which of the following is a common effect of "skip" reflections between the Earth and the ionosphere?</vt:lpstr>
      <vt:lpstr>T3A09 Which of the following is a common effect of "skip" reflections between the Earth and the ionosphere?</vt:lpstr>
      <vt:lpstr>T3B02  What property of a radio wave is used to describe its polarization? </vt:lpstr>
      <vt:lpstr>T3B02  What property of a radio wave is used to describe its polarization? </vt:lpstr>
      <vt:lpstr>T3B03 What are the two components of a radio wave?</vt:lpstr>
      <vt:lpstr>T3B03 What are the two components of a radio wave?</vt:lpstr>
      <vt:lpstr>T5C07 What is a usual name for electromagnetic waves that travel through space?</vt:lpstr>
      <vt:lpstr>T5C07 What is a usual name for electromagnetic waves that travel through space?</vt:lpstr>
      <vt:lpstr>T9A02 Which of the following is true regarding vertical antennas?</vt:lpstr>
      <vt:lpstr>T9A02 Which of the following is true regarding vertical antennas?</vt:lpstr>
      <vt:lpstr>T9A11 What is meant by the gain of an antenna?</vt:lpstr>
      <vt:lpstr>T9A11 What is meant by the gain of an antenna?</vt:lpstr>
      <vt:lpstr>T7C07 What happens to power lost in a feed line? </vt:lpstr>
      <vt:lpstr>T7C07 What happens to power lost in a feed line? </vt:lpstr>
      <vt:lpstr>T7C12   Which of the following is a common use of coaxial cable?</vt:lpstr>
      <vt:lpstr>T7C12   Which of the following is a common use of coaxial cable?</vt:lpstr>
      <vt:lpstr>T9B02 What is the impedance of the most commonly used coaxial cable in typical amateur radio installations?</vt:lpstr>
      <vt:lpstr>T9B02 What is the impedance of the most commonly used coaxial cable in typical amateur radio installations?</vt:lpstr>
      <vt:lpstr>T9B03  Why is coaxial cable used more often than any other feed line for amateur radio antenna systems? </vt:lpstr>
      <vt:lpstr>T9B03  Why is coaxial cable used more often than any other feed line for amateur radio antenna systems? </vt:lpstr>
      <vt:lpstr>T9B05 What generally happens as the frequency of a signal passing through coaxial cable is increased?</vt:lpstr>
      <vt:lpstr>T9B05 What generally happens as the frequency of a signal passing through coaxial cable is increased?</vt:lpstr>
      <vt:lpstr>T9B11 Which of the following types of feed line has the lowest loss at VHF and UHF? </vt:lpstr>
      <vt:lpstr>T9B11 Which of the following types of feed line has the lowest loss at VHF and UHF? </vt:lpstr>
      <vt:lpstr>T7C03  What, in general terms, is standing wave ratio (SWR)? </vt:lpstr>
      <vt:lpstr>T7C03  What, in general terms, is standing wave ratio (SWR)? </vt:lpstr>
      <vt:lpstr>T7C04   What reading on an SWR meter indicates a perfect impedance match between the antenna and the feed line?</vt:lpstr>
      <vt:lpstr>T7C04   What reading on an SWR meter indicates a perfect impedance match between the antenna and the feed line?</vt:lpstr>
      <vt:lpstr>T7C05 What is the approximate SWR value above which the protection circuits in most solid-state transmitters begin to reduce transmitter power?</vt:lpstr>
      <vt:lpstr>T7C05 What is the approximate SWR value above which the protection circuits in most solid-state transmitters begin to reduce transmitter power?</vt:lpstr>
      <vt:lpstr>T7C06 What does an SWR reading of 4:1 indicate? </vt:lpstr>
      <vt:lpstr>T7C06 What does an SWR reading of 4:1 indicate? </vt:lpstr>
      <vt:lpstr>T9B01   Why is it important to have a low SWR in an antenna system that uses coaxial cable feed line? </vt:lpstr>
      <vt:lpstr>T9B01   Why is it important to have a low SWR in an antenna system that uses coaxial cable feed line? </vt:lpstr>
      <vt:lpstr>T9B09   What might cause erratic changes in SWR readings? </vt:lpstr>
      <vt:lpstr>T9B09   What might cause erratic changes in SWR readings? </vt:lpstr>
      <vt:lpstr>T9A03 Which of the following describes a simple dipole mounted so the conductor is parallel to the Earth's surface?</vt:lpstr>
      <vt:lpstr>T9A03 Which of the following describes a simple dipole mounted so the conductor is parallel to the Earth's surface?</vt:lpstr>
      <vt:lpstr>T9A04 What is a disadvantage of the "rubber duck" antenna supplied with most handheld radio transceivers?</vt:lpstr>
      <vt:lpstr>T9A04 What is a disadvantage of the "rubber duck" antenna supplied with most handheld radio transceivers?</vt:lpstr>
      <vt:lpstr>T9A05   How would you change a dipole antenna to make it resonant on a higher frequency? </vt:lpstr>
      <vt:lpstr>T9A05   How would you change a dipole antenna to make it resonant on a higher frequency? </vt:lpstr>
      <vt:lpstr>T9A07 What is a good reason not to use a "rubber duck" antenna inside your car?</vt:lpstr>
      <vt:lpstr>T9A07 What is a good reason not to use a "rubber duck" antenna inside your car?</vt:lpstr>
      <vt:lpstr>T9A08 What is the approximate length, in inches, of a quarter-wavelength vertical antenna for 146 MHz?</vt:lpstr>
      <vt:lpstr>Calculating Vertical Antenna Length</vt:lpstr>
      <vt:lpstr>T9A08 What is the approximate length, in inches, of a quarter-wavelength vertical antenna for 146 MHz?</vt:lpstr>
      <vt:lpstr>T9A09 What is the approximate length, in inches, of a 6 meter 1/2-wavelength wire dipole antenna?</vt:lpstr>
      <vt:lpstr>Calculating Dipole Antenna Length</vt:lpstr>
      <vt:lpstr>T9A09 What is the approximate length, in inches, of a 6 meter 1/2-wavelength wire dipole antenna?</vt:lpstr>
      <vt:lpstr>T9A12   What is a reason to use a properly mounted 5/8 wavelength antenna for VHF or UHF mobile service? </vt:lpstr>
      <vt:lpstr>T9A12   What is a reason to use a properly mounted 5/8 wavelength antenna for VHF or UHF mobile service? </vt:lpstr>
      <vt:lpstr>T9A13  Why are VHF or UHF mobile antennas often mounted in the center of the vehicle roof? </vt:lpstr>
      <vt:lpstr>T9A13  Why are VHF or UHF mobile antennas often mounted in the center of the vehicle roof? </vt:lpstr>
      <vt:lpstr>T9A14  Which of the following terms describes a type of loading when referring to an antenna? </vt:lpstr>
      <vt:lpstr>T9A14  Which of the following terms describes a type of loading when referring to an antenna? </vt:lpstr>
      <vt:lpstr>T3A03 What antenna polarization is normally used for long-distance weak-signal CW and SSB contacts using the VHF and UHF bands?</vt:lpstr>
      <vt:lpstr>T3A03 What antenna polarization is normally used for long-distance weak-signal CW and SSB contacts using the VHF and UHF bands?</vt:lpstr>
      <vt:lpstr>T9A01 What is a beam antenna?</vt:lpstr>
      <vt:lpstr>T9A01 What is a beam antenna?</vt:lpstr>
      <vt:lpstr>T3A05 When using a directional antenna, how might your station be able to access a distant repeater if buildings or obstructions are blocking the direct line of sight path?</vt:lpstr>
      <vt:lpstr>T3A05 When using a directional antenna, how might your station be able to access a distant repeater if buildings or obstructions are blocking the direct line of sight path?</vt:lpstr>
      <vt:lpstr>T9A06 What type of antennas are the quad, Yagi, and dish?</vt:lpstr>
      <vt:lpstr>T9A06 What type of antennas are the quad, Yagi, and dish?</vt:lpstr>
      <vt:lpstr>T4A05 Where should an in-line SWR meter be connected to monitor the standing wave ratio of the station antenna system?</vt:lpstr>
      <vt:lpstr>T4A05 Where should an in-line SWR meter be connected to monitor the standing wave ratio of the station antenna system?</vt:lpstr>
      <vt:lpstr>T7C02  Which of the following instruments can be used to determine if an antenna is resonant at the desired operating frequency? </vt:lpstr>
      <vt:lpstr>T7C02  Which of the following instruments can be used to determine if an antenna is resonant at the desired operating frequency? </vt:lpstr>
      <vt:lpstr>T7C08   What instrument other than an SWR meter could you use to determine if a feed line and antenna are properly matched? </vt:lpstr>
      <vt:lpstr>T7C08   What instrument other than an SWR meter could you use to determine if a feed line and antenna are properly matched? </vt:lpstr>
      <vt:lpstr>T7C09 Which of the following is the most common cause for failure of coaxial cables?</vt:lpstr>
      <vt:lpstr>T7C09 Which of the following is the most common cause for failure of coaxial cables?</vt:lpstr>
      <vt:lpstr>T7C10 Why should the outer jacket of coaxial cable be resistant to ultraviolet light?</vt:lpstr>
      <vt:lpstr>T7C10 Why should the outer jacket of coaxial cable be resistant to ultraviolet light?</vt:lpstr>
      <vt:lpstr>T7D09   What is the characteristic appearance of a cold solder joint? </vt:lpstr>
      <vt:lpstr>T7D09   What is the characteristic appearance of a cold solder joint? </vt:lpstr>
      <vt:lpstr>T7D08 Which of the following types of solder is best for radio and electronic use?</vt:lpstr>
      <vt:lpstr>T7D08 Which of the following types of solder is best for radio and electronic use?</vt:lpstr>
      <vt:lpstr>T7C11   What is a disadvantage of air core coaxial cable when compared to foam or solid dielectric types? </vt:lpstr>
      <vt:lpstr>T7C11   What is a disadvantage of air core coaxial cable when compared to foam or solid dielectric types? </vt:lpstr>
      <vt:lpstr>T9B04 What does an antenna tuner do?</vt:lpstr>
      <vt:lpstr>T9B04 What does an antenna tuner do?</vt:lpstr>
      <vt:lpstr>T9B06   Which of the following connectors is most suitable for frequencies above 400 MHz? </vt:lpstr>
      <vt:lpstr>T9B06   Which of the following connectors is most suitable for frequencies above 400 MHz? </vt:lpstr>
      <vt:lpstr>T9B07  Which of the following is true of PL-259 type coax connectors? </vt:lpstr>
      <vt:lpstr>T9B07  Which of the following is true of PL-259 type coax connectors? </vt:lpstr>
      <vt:lpstr>T9B08   Why should coax connectors exposed to the weather be sealed against water intrusion? </vt:lpstr>
      <vt:lpstr>T9B08   Why should coax connectors exposed to the weather be sealed against water intrusion? </vt:lpstr>
      <vt:lpstr>T9B10 What electrical difference exists between the smaller RG-58 and larger RG-8 coaxial cables?</vt:lpstr>
      <vt:lpstr>T9B10 What electrical difference exists between the smaller RG-58 and larger RG-8 coaxial cables?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aat3gz</dc:creator>
  <cp:lastModifiedBy>Dad2</cp:lastModifiedBy>
  <cp:revision>43</cp:revision>
  <dcterms:created xsi:type="dcterms:W3CDTF">2012-01-10T22:12:03Z</dcterms:created>
  <dcterms:modified xsi:type="dcterms:W3CDTF">2014-11-12T01:08:29Z</dcterms:modified>
</cp:coreProperties>
</file>