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853" r:id="rId2"/>
    <p:sldMasterId id="2147483867" r:id="rId3"/>
  </p:sldMasterIdLst>
  <p:sldIdLst>
    <p:sldId id="321" r:id="rId4"/>
    <p:sldId id="352" r:id="rId5"/>
    <p:sldId id="320" r:id="rId6"/>
    <p:sldId id="317" r:id="rId7"/>
    <p:sldId id="318" r:id="rId8"/>
    <p:sldId id="319" r:id="rId9"/>
    <p:sldId id="360" r:id="rId10"/>
    <p:sldId id="361" r:id="rId11"/>
    <p:sldId id="259" r:id="rId12"/>
    <p:sldId id="260" r:id="rId13"/>
    <p:sldId id="261" r:id="rId14"/>
    <p:sldId id="262" r:id="rId15"/>
    <p:sldId id="263" r:id="rId16"/>
    <p:sldId id="264" r:id="rId17"/>
    <p:sldId id="368" r:id="rId18"/>
    <p:sldId id="369" r:id="rId19"/>
    <p:sldId id="271" r:id="rId20"/>
    <p:sldId id="272" r:id="rId21"/>
    <p:sldId id="370" r:id="rId22"/>
    <p:sldId id="371" r:id="rId23"/>
    <p:sldId id="324" r:id="rId24"/>
    <p:sldId id="325" r:id="rId25"/>
    <p:sldId id="326" r:id="rId26"/>
    <p:sldId id="327" r:id="rId27"/>
    <p:sldId id="267" r:id="rId28"/>
    <p:sldId id="26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343" r:id="rId44"/>
    <p:sldId id="344" r:id="rId45"/>
    <p:sldId id="345" r:id="rId46"/>
    <p:sldId id="346" r:id="rId47"/>
    <p:sldId id="372" r:id="rId48"/>
    <p:sldId id="373" r:id="rId49"/>
    <p:sldId id="362" r:id="rId50"/>
    <p:sldId id="363" r:id="rId51"/>
    <p:sldId id="364" r:id="rId52"/>
    <p:sldId id="365" r:id="rId53"/>
    <p:sldId id="366" r:id="rId54"/>
    <p:sldId id="367" r:id="rId55"/>
    <p:sldId id="273" r:id="rId56"/>
    <p:sldId id="274" r:id="rId57"/>
    <p:sldId id="275" r:id="rId58"/>
    <p:sldId id="276" r:id="rId59"/>
    <p:sldId id="277" r:id="rId60"/>
    <p:sldId id="278" r:id="rId61"/>
    <p:sldId id="279" r:id="rId62"/>
    <p:sldId id="280" r:id="rId63"/>
    <p:sldId id="281" r:id="rId64"/>
    <p:sldId id="322" r:id="rId65"/>
    <p:sldId id="282" r:id="rId66"/>
    <p:sldId id="283" r:id="rId67"/>
    <p:sldId id="284" r:id="rId68"/>
    <p:sldId id="285" r:id="rId69"/>
    <p:sldId id="286" r:id="rId70"/>
    <p:sldId id="287" r:id="rId71"/>
    <p:sldId id="288" r:id="rId72"/>
    <p:sldId id="289" r:id="rId73"/>
    <p:sldId id="290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viewProps" Target="viewProp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" name="Picture 16" descr="MicroH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62600"/>
            <a:ext cx="355123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55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85800"/>
            <a:ext cx="7772400" cy="2286000"/>
          </a:xfrm>
        </p:spPr>
        <p:txBody>
          <a:bodyPr/>
          <a:lstStyle>
            <a:lvl1pPr>
              <a:defRPr sz="4000">
                <a:solidFill>
                  <a:srgbClr val="FFFF6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55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971800"/>
            <a:ext cx="7772400" cy="2286000"/>
          </a:xfrm>
        </p:spPr>
        <p:txBody>
          <a:bodyPr/>
          <a:lstStyle>
            <a:lvl1pPr marL="0" indent="0">
              <a:defRPr sz="32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1F12467-7B57-4670-B7C8-20263D835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9A96335-2CF8-41E5-86EF-099852C74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2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3DA938-963F-4200-A3A4-3FD3D3817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48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  <a:cs typeface="Arial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Garamond" pitchFamily="18" charset="0"/>
                <a:cs typeface="Arial"/>
              </a:endParaRPr>
            </a:p>
          </p:txBody>
        </p:sp>
      </p:grpSp>
      <p:pic>
        <p:nvPicPr>
          <p:cNvPr id="13" name="Picture 16" descr="MicroH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62600"/>
            <a:ext cx="355123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56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85800"/>
            <a:ext cx="7772400" cy="2286000"/>
          </a:xfrm>
        </p:spPr>
        <p:txBody>
          <a:bodyPr/>
          <a:lstStyle>
            <a:lvl1pPr>
              <a:defRPr sz="4000">
                <a:solidFill>
                  <a:srgbClr val="FFFF6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5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971800"/>
            <a:ext cx="7772400" cy="2286000"/>
          </a:xfrm>
        </p:spPr>
        <p:txBody>
          <a:bodyPr/>
          <a:lstStyle>
            <a:lvl1pPr marL="0" indent="0">
              <a:defRPr sz="32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cs typeface="Arial"/>
            </a:endParaRP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3E52A-1B53-4CE9-ACCC-0CB5FE5703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61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35472-F801-4DDC-8FC0-BA4E7DE78C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808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72990-1B68-4C9F-9DBC-4FAE52B1A5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37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D3637-CDB8-4F0C-9745-ED85B2994E2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9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95E18-30B3-4685-BF0A-86D8D80EEC2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15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DC109-6F07-4DFA-AE96-3D7C85D8F4E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451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DEBBD-369B-448B-915D-FBC0E7054EF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21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E76EF-D004-44A0-BB7F-0A3E4F084B0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05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772C9B9-BB81-4A6A-80FC-5F5CE7E31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01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59AE7-3330-4D4F-9B74-5D5DB501E1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03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5FDD-F2EF-4A40-9ABE-F23BFED7290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02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72CAC-A844-49ED-8944-EAA60A2A15D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83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2514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514600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514600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867400" y="6477000"/>
            <a:ext cx="3276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Communications Modes and Methods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553200"/>
            <a:ext cx="914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09729-C260-4BB9-840B-7978DFED52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920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2514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2514600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867400" y="6477000"/>
            <a:ext cx="3276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Communications Modes and Methods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553200"/>
            <a:ext cx="914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A1D46-0325-41EB-B51C-ABDE78B1484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844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  <a:cs typeface="Arial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13" name="Picture 16" descr="MicroH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62600"/>
            <a:ext cx="355123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55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85800"/>
            <a:ext cx="7772400" cy="2286000"/>
          </a:xfrm>
        </p:spPr>
        <p:txBody>
          <a:bodyPr/>
          <a:lstStyle>
            <a:lvl1pPr>
              <a:defRPr sz="4000">
                <a:solidFill>
                  <a:srgbClr val="FFFF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55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971800"/>
            <a:ext cx="7772400" cy="2286000"/>
          </a:xfrm>
        </p:spPr>
        <p:txBody>
          <a:bodyPr/>
          <a:lstStyle>
            <a:lvl1pPr marL="0" indent="0">
              <a:defRPr sz="32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Date Placeholder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1F12467-7B57-4670-B7C8-20263D835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126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772C9B9-BB81-4A6A-80FC-5F5CE7E31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48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523036-15E9-483F-BB98-DC9C0A175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03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9F04E18-E4C9-4F90-BA32-131BA7EA1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385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3B5592-2FBD-42BD-A64F-F2D447281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2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523036-15E9-483F-BB98-DC9C0A175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13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C851D17-D9E2-4A8C-8ED7-4121C80BA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398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5A219F-9AE6-42C9-910A-BD82AC65C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60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B04C925-4371-4CAC-B5AE-9067B7924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287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A29363-739C-4764-AF5B-A3207E742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205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9A96335-2CF8-41E5-86EF-099852C74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934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3DA938-963F-4200-A3A4-3FD3D3817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9F04E18-E4C9-4F90-BA32-131BA7EA1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6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3B5592-2FBD-42BD-A64F-F2D447281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0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C851D17-D9E2-4A8C-8ED7-4121C80BA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6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5A219F-9AE6-42C9-910A-BD82AC65C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7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B04C925-4371-4CAC-B5AE-9067B7924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4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A29363-739C-4764-AF5B-A3207E742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7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E81EF0-4517-4086-ACB6-B924DACCC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1" name="Group 4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64549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364550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364551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553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</p:grpSp>
        <p:sp>
          <p:nvSpPr>
            <p:cNvPr id="364554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  <a:cs typeface="+mn-cs"/>
              </a:endParaRPr>
            </a:p>
          </p:txBody>
        </p:sp>
        <p:sp>
          <p:nvSpPr>
            <p:cNvPr id="1033" name="Freeform 11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4556" name="Rectangle 1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4800" y="3048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45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455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defRPr sz="28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895FBAB6-3D55-4E1E-976F-C5ECC49227C8}" type="slidenum">
              <a:rPr lang="en-US">
                <a:solidFill>
                  <a:srgbClr val="FFFFFF"/>
                </a:solidFill>
                <a:cs typeface="Arial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cs typeface="Arial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1" name="Group 4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54661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454662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454663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454665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</p:grpSp>
        <p:sp>
          <p:nvSpPr>
            <p:cNvPr id="454666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  <a:cs typeface="Arial"/>
              </a:endParaRPr>
            </a:p>
          </p:txBody>
        </p:sp>
        <p:sp>
          <p:nvSpPr>
            <p:cNvPr id="1033" name="Freeform 11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Garamond" pitchFamily="18" charset="0"/>
                <a:cs typeface="Arial"/>
              </a:endParaRPr>
            </a:p>
          </p:txBody>
        </p:sp>
      </p:grpSp>
      <p:sp>
        <p:nvSpPr>
          <p:cNvPr id="454668" name="Rectangle 1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4800" y="3048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46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cs typeface="Arial"/>
            </a:endParaRPr>
          </a:p>
        </p:txBody>
      </p:sp>
      <p:sp>
        <p:nvSpPr>
          <p:cNvPr id="45467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75725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defRPr sz="28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E81EF0-4517-4086-ACB6-B924DACCC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1" name="Group 4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64549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364550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364551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64553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Garamond" pitchFamily="18" charset="0"/>
                  <a:cs typeface="Arial"/>
                </a:endParaRPr>
              </a:p>
            </p:txBody>
          </p:sp>
        </p:grpSp>
        <p:sp>
          <p:nvSpPr>
            <p:cNvPr id="364554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  <a:cs typeface="Arial"/>
              </a:endParaRPr>
            </a:p>
          </p:txBody>
        </p:sp>
        <p:sp>
          <p:nvSpPr>
            <p:cNvPr id="1033" name="Freeform 11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64556" name="Rectangle 1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4800" y="3048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45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455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33547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defRPr sz="28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573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>
              <a:defRPr/>
            </a:pPr>
            <a:r>
              <a:rPr lang="en-US" sz="5400" dirty="0" smtClean="0"/>
              <a:t>SAFETY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type="subTitle" sz="quarter" idx="1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/>
              <a:t>Radio Frequency</a:t>
            </a:r>
          </a:p>
          <a:p>
            <a:pPr algn="ctr">
              <a:defRPr/>
            </a:pPr>
            <a:r>
              <a:rPr lang="en-US" dirty="0" smtClean="0"/>
              <a:t>Electrical</a:t>
            </a:r>
          </a:p>
          <a:p>
            <a:pPr algn="ctr">
              <a:defRPr/>
            </a:pPr>
            <a:r>
              <a:rPr lang="en-US" dirty="0" smtClean="0"/>
              <a:t>Tower</a:t>
            </a:r>
          </a:p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T0A02 How does current flowing through </a:t>
            </a:r>
            <a:br>
              <a:rPr lang="en-US" dirty="0" smtClean="0"/>
            </a:br>
            <a:r>
              <a:rPr lang="en-US" dirty="0" smtClean="0"/>
              <a:t>the body cause a health hazard?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By heating tissue</a:t>
            </a:r>
          </a:p>
          <a:p>
            <a:pPr lvl="1" eaLnBrk="1" hangingPunct="1">
              <a:defRPr/>
            </a:pPr>
            <a:r>
              <a:rPr lang="en-US" smtClean="0"/>
              <a:t>B.	It disrupts the electrical functions of cells</a:t>
            </a:r>
          </a:p>
          <a:p>
            <a:pPr lvl="1" eaLnBrk="1" hangingPunct="1">
              <a:defRPr/>
            </a:pPr>
            <a:r>
              <a:rPr lang="en-US" smtClean="0"/>
              <a:t>C.	It causes involuntary muscle contractions</a:t>
            </a:r>
          </a:p>
          <a:p>
            <a:pPr eaLnBrk="1" hangingPunct="1">
              <a:defRPr/>
            </a:pPr>
            <a:r>
              <a:rPr lang="en-US" b="1" smtClean="0"/>
              <a:t>D.	All of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smtClean="0"/>
              <a:t>T0A03 What is connected to the green wire in a three-wire electrical AC plug?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Neutral</a:t>
            </a:r>
          </a:p>
          <a:p>
            <a:pPr lvl="1" eaLnBrk="1" hangingPunct="1">
              <a:defRPr/>
            </a:pPr>
            <a:r>
              <a:rPr lang="en-US" smtClean="0"/>
              <a:t>B.	Hot</a:t>
            </a:r>
          </a:p>
          <a:p>
            <a:pPr lvl="1" eaLnBrk="1" hangingPunct="1">
              <a:defRPr/>
            </a:pPr>
            <a:r>
              <a:rPr lang="en-US" smtClean="0"/>
              <a:t>C.	Safety ground</a:t>
            </a:r>
          </a:p>
          <a:p>
            <a:pPr lvl="1" eaLnBrk="1" hangingPunct="1">
              <a:defRPr/>
            </a:pPr>
            <a:r>
              <a:rPr lang="en-US" smtClean="0"/>
              <a:t>D.	The white wire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T0A03 What is connected to the green wire </a:t>
            </a:r>
            <a:br>
              <a:rPr lang="en-US" dirty="0" smtClean="0"/>
            </a:br>
            <a:r>
              <a:rPr lang="en-US" dirty="0" smtClean="0"/>
              <a:t>in a three-wire electrical AC plug?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610600" cy="40687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Neutral</a:t>
            </a:r>
          </a:p>
          <a:p>
            <a:pPr lvl="1" eaLnBrk="1" hangingPunct="1">
              <a:defRPr/>
            </a:pPr>
            <a:r>
              <a:rPr lang="en-US" dirty="0" smtClean="0"/>
              <a:t>B.	Hot</a:t>
            </a:r>
          </a:p>
          <a:p>
            <a:pPr eaLnBrk="1" hangingPunct="1">
              <a:defRPr/>
            </a:pPr>
            <a:r>
              <a:rPr lang="en-US" b="1" dirty="0" smtClean="0"/>
              <a:t>C.	Safety ground</a:t>
            </a:r>
          </a:p>
          <a:p>
            <a:pPr lvl="1" eaLnBrk="1" hangingPunct="1">
              <a:defRPr/>
            </a:pPr>
            <a:r>
              <a:rPr lang="en-US" dirty="0" smtClean="0"/>
              <a:t>D.	The white wire</a:t>
            </a:r>
          </a:p>
        </p:txBody>
      </p:sp>
      <p:pic>
        <p:nvPicPr>
          <p:cNvPr id="23556" name="Picture 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2547938"/>
            <a:ext cx="5195888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smtClean="0"/>
              <a:t>T0A06 What is a good way to guard against electrical shock at your station?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Use three-wire cords and plugs for all AC powered equipment</a:t>
            </a:r>
          </a:p>
          <a:p>
            <a:pPr lvl="1" eaLnBrk="1" hangingPunct="1">
              <a:defRPr/>
            </a:pPr>
            <a:r>
              <a:rPr lang="en-US" smtClean="0"/>
              <a:t>B.	Connect all AC powered station equipment to a common safety ground</a:t>
            </a:r>
          </a:p>
          <a:p>
            <a:pPr lvl="1" eaLnBrk="1" hangingPunct="1">
              <a:defRPr/>
            </a:pPr>
            <a:r>
              <a:rPr lang="en-US" smtClean="0"/>
              <a:t>C.	Use a circuit protected by a ground-fault interrupter</a:t>
            </a:r>
          </a:p>
          <a:p>
            <a:pPr lvl="1" eaLnBrk="1" hangingPunct="1">
              <a:defRPr/>
            </a:pPr>
            <a:r>
              <a:rPr lang="en-US" smtClean="0"/>
              <a:t>D.	All of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T0A06 What is a good way to guard </a:t>
            </a:r>
            <a:br>
              <a:rPr lang="en-US" dirty="0" smtClean="0"/>
            </a:br>
            <a:r>
              <a:rPr lang="en-US" dirty="0" smtClean="0"/>
              <a:t>against electrical shock at your station?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Use three-wire cords and plugs for all AC powered equipment</a:t>
            </a:r>
          </a:p>
          <a:p>
            <a:pPr lvl="1" eaLnBrk="1" hangingPunct="1">
              <a:defRPr/>
            </a:pPr>
            <a:r>
              <a:rPr lang="en-US" smtClean="0"/>
              <a:t>B.	Connect all AC powered station equipment to a common safety ground</a:t>
            </a:r>
          </a:p>
          <a:p>
            <a:pPr lvl="1" eaLnBrk="1" hangingPunct="1">
              <a:defRPr/>
            </a:pPr>
            <a:r>
              <a:rPr lang="en-US" smtClean="0"/>
              <a:t>C.	Use a circuit protected by a ground-fault interrupter</a:t>
            </a:r>
          </a:p>
          <a:p>
            <a:pPr eaLnBrk="1" hangingPunct="1">
              <a:defRPr/>
            </a:pPr>
            <a:r>
              <a:rPr lang="en-US" b="1" smtClean="0"/>
              <a:t>D.	All of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T0A07 </a:t>
            </a:r>
            <a:r>
              <a:rPr lang="en-US" sz="2800" dirty="0" smtClean="0"/>
              <a:t>  Which </a:t>
            </a:r>
            <a:r>
              <a:rPr lang="en-US" sz="2800" dirty="0"/>
              <a:t>of these precautions should be taken when installing devices for lightning protection in a coaxial cable feed line?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. Include a parallel bypass switch for each protector so that it can be switched out of the circuit when running high power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dirty="0">
                <a:solidFill>
                  <a:schemeClr val="tx1"/>
                </a:solidFill>
              </a:rPr>
              <a:t>. Include a series switch in the ground line of each protector to prevent RF overload from inadvertently damaging the protector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</a:t>
            </a:r>
            <a:r>
              <a:rPr lang="en-US" sz="2400" dirty="0">
                <a:solidFill>
                  <a:schemeClr val="tx1"/>
                </a:solidFill>
              </a:rPr>
              <a:t>. Keep the ground wires from each protector separate and connected to station ground</a:t>
            </a:r>
          </a:p>
          <a:p>
            <a:r>
              <a:rPr lang="en-US" sz="2400" dirty="0">
                <a:solidFill>
                  <a:schemeClr val="tx1"/>
                </a:solidFill>
              </a:rPr>
              <a:t>D. Ground all of the protectors to a common plate which is in turn connected to an external ground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T0A07 </a:t>
            </a:r>
            <a:r>
              <a:rPr lang="en-US" sz="2800" dirty="0" smtClean="0"/>
              <a:t>  Which </a:t>
            </a:r>
            <a:r>
              <a:rPr lang="en-US" sz="2800" dirty="0"/>
              <a:t>of these precautions should be taken when installing devices for lightning protection in a coaxial cable feed line?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	A</a:t>
            </a:r>
            <a:r>
              <a:rPr lang="en-US" sz="2400" dirty="0">
                <a:solidFill>
                  <a:schemeClr val="tx1"/>
                </a:solidFill>
              </a:rPr>
              <a:t>. Include a parallel bypass switch for each protector so that it can be switched out of the circuit when running high power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B</a:t>
            </a:r>
            <a:r>
              <a:rPr lang="en-US" sz="2400" dirty="0">
                <a:solidFill>
                  <a:schemeClr val="tx1"/>
                </a:solidFill>
              </a:rPr>
              <a:t>. Include a series switch in the ground line of each protector to prevent RF overload from inadvertently damaging the protector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C</a:t>
            </a:r>
            <a:r>
              <a:rPr lang="en-US" sz="2400" dirty="0">
                <a:solidFill>
                  <a:schemeClr val="tx1"/>
                </a:solidFill>
              </a:rPr>
              <a:t>. Keep the ground wires from each protector separate and connected to station ground</a:t>
            </a:r>
          </a:p>
          <a:p>
            <a:r>
              <a:rPr lang="en-US" sz="2400" dirty="0">
                <a:solidFill>
                  <a:srgbClr val="FFFF00"/>
                </a:solidFill>
              </a:rPr>
              <a:t>D. Ground all of the protectors to a common plate which is in turn connected to an external ground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55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T0A08 What safety equipment should always be included in home-built equipment that is powered from 120V AC power circuits?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667000"/>
            <a:ext cx="8534400" cy="34591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A fuse or circuit breaker in series with the AC "hot" conductor</a:t>
            </a:r>
          </a:p>
          <a:p>
            <a:pPr lvl="1" eaLnBrk="1" hangingPunct="1">
              <a:defRPr/>
            </a:pPr>
            <a:r>
              <a:rPr lang="en-US" dirty="0" smtClean="0"/>
              <a:t>B.	An AC voltmeter across the incoming power source</a:t>
            </a:r>
          </a:p>
          <a:p>
            <a:pPr lvl="1" eaLnBrk="1" hangingPunct="1">
              <a:defRPr/>
            </a:pPr>
            <a:r>
              <a:rPr lang="en-US" dirty="0" smtClean="0"/>
              <a:t>C.	An inductor in series with the AC power source</a:t>
            </a:r>
          </a:p>
          <a:p>
            <a:pPr lvl="1" eaLnBrk="1" hangingPunct="1">
              <a:defRPr/>
            </a:pPr>
            <a:r>
              <a:rPr lang="en-US" dirty="0" smtClean="0"/>
              <a:t>D.	A capacitor across the AC power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T0A08 What safety equipment should always be included in home-built equipment that is powered from 120V AC </a:t>
            </a:r>
            <a:br>
              <a:rPr lang="en-US" dirty="0" smtClean="0"/>
            </a:br>
            <a:r>
              <a:rPr lang="en-US" dirty="0" smtClean="0"/>
              <a:t>power circuits?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743200"/>
            <a:ext cx="8534400" cy="3382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A.	A fuse or circuit breaker in series with the AC "hot" conductor</a:t>
            </a:r>
          </a:p>
          <a:p>
            <a:pPr lvl="1" eaLnBrk="1" hangingPunct="1">
              <a:defRPr/>
            </a:pPr>
            <a:r>
              <a:rPr lang="en-US" dirty="0" smtClean="0"/>
              <a:t>B.	An AC voltmeter across the incoming power source</a:t>
            </a:r>
          </a:p>
          <a:p>
            <a:pPr lvl="1" eaLnBrk="1" hangingPunct="1">
              <a:defRPr/>
            </a:pPr>
            <a:r>
              <a:rPr lang="en-US" dirty="0" smtClean="0"/>
              <a:t>C.	An inductor in series with the AC power source</a:t>
            </a:r>
          </a:p>
          <a:p>
            <a:pPr lvl="1" eaLnBrk="1" hangingPunct="1">
              <a:defRPr/>
            </a:pPr>
            <a:r>
              <a:rPr lang="en-US" dirty="0" smtClean="0"/>
              <a:t>D.	A capacitor across the AC power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T0A11  What </a:t>
            </a:r>
            <a:r>
              <a:rPr lang="en-US" sz="2800" dirty="0"/>
              <a:t>kind of hazard might exist in a power supply when it is turned off and disconnected?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Static electricity could damage the grounding system</a:t>
            </a:r>
          </a:p>
          <a:p>
            <a:r>
              <a:rPr lang="en-US" dirty="0">
                <a:solidFill>
                  <a:schemeClr val="tx1"/>
                </a:solidFill>
              </a:rPr>
              <a:t>B. Circulating currents inside the transformer might cause damage</a:t>
            </a:r>
          </a:p>
          <a:p>
            <a:r>
              <a:rPr lang="en-US" dirty="0">
                <a:solidFill>
                  <a:schemeClr val="tx1"/>
                </a:solidFill>
              </a:rPr>
              <a:t>C. The fuse might blow if you remove the cover</a:t>
            </a:r>
          </a:p>
          <a:p>
            <a:r>
              <a:rPr lang="en-US" dirty="0">
                <a:solidFill>
                  <a:schemeClr val="tx1"/>
                </a:solidFill>
              </a:rPr>
              <a:t>D. You might receive an electric shock from the charged stored in large capacitors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1828800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Common sense!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Hot! Don’t </a:t>
            </a:r>
            <a:r>
              <a:rPr lang="en-US" sz="4000" dirty="0" smtClean="0"/>
              <a:t>touch!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5547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T0A11  What </a:t>
            </a:r>
            <a:r>
              <a:rPr lang="en-US" sz="2800" dirty="0"/>
              <a:t>kind of hazard might exist in a power supply when it is turned off and disconnected?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	A</a:t>
            </a:r>
            <a:r>
              <a:rPr lang="en-US" dirty="0">
                <a:solidFill>
                  <a:schemeClr val="tx1"/>
                </a:solidFill>
              </a:rPr>
              <a:t>. Static electricity could damage the grounding system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B</a:t>
            </a:r>
            <a:r>
              <a:rPr lang="en-US" dirty="0">
                <a:solidFill>
                  <a:schemeClr val="tx1"/>
                </a:solidFill>
              </a:rPr>
              <a:t>. Circulating currents inside the transformer might cause damage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C</a:t>
            </a:r>
            <a:r>
              <a:rPr lang="en-US" dirty="0">
                <a:solidFill>
                  <a:schemeClr val="tx1"/>
                </a:solidFill>
              </a:rPr>
              <a:t>. The fuse might blow if you remove the cover</a:t>
            </a:r>
          </a:p>
          <a:p>
            <a:r>
              <a:rPr lang="en-US" dirty="0">
                <a:solidFill>
                  <a:srgbClr val="FFFF00"/>
                </a:solidFill>
              </a:rPr>
              <a:t>D. You might receive an electric shock from the charged stored in large capacitors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4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T0B10 Which of the following is true concerning grounding conductors used for lightning protection?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8534400" cy="33829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Only non-insulated wire must be used</a:t>
            </a:r>
          </a:p>
          <a:p>
            <a:pPr lvl="1" eaLnBrk="1" hangingPunct="1">
              <a:defRPr/>
            </a:pPr>
            <a:r>
              <a:rPr lang="en-US" dirty="0" smtClean="0"/>
              <a:t>B.	Wires must be carefully routed with precise right-angle bends</a:t>
            </a:r>
          </a:p>
          <a:p>
            <a:pPr lvl="1" eaLnBrk="1" hangingPunct="1">
              <a:defRPr/>
            </a:pPr>
            <a:r>
              <a:rPr lang="en-US" dirty="0" smtClean="0"/>
              <a:t>C.	Sharp bends must be avoided</a:t>
            </a:r>
          </a:p>
          <a:p>
            <a:pPr lvl="1" eaLnBrk="1" hangingPunct="1">
              <a:defRPr/>
            </a:pPr>
            <a:r>
              <a:rPr lang="en-US" dirty="0" smtClean="0"/>
              <a:t>D.	Common grounds must be avoided</a:t>
            </a:r>
          </a:p>
        </p:txBody>
      </p:sp>
    </p:spTree>
    <p:extLst>
      <p:ext uri="{BB962C8B-B14F-4D97-AF65-F5344CB8AC3E}">
        <p14:creationId xmlns:p14="http://schemas.microsoft.com/office/powerpoint/2010/main" val="316304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T0B10 Which of the following is true concerning grounding conductors used for lightning protection?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19400"/>
            <a:ext cx="8534400" cy="33067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Only non-insulated wire must be used</a:t>
            </a:r>
          </a:p>
          <a:p>
            <a:pPr lvl="1" eaLnBrk="1" hangingPunct="1">
              <a:defRPr/>
            </a:pPr>
            <a:r>
              <a:rPr lang="en-US" dirty="0" smtClean="0"/>
              <a:t>B.	Wires must be carefully routed with precise right-angle bends</a:t>
            </a:r>
          </a:p>
          <a:p>
            <a:pPr eaLnBrk="1" hangingPunct="1">
              <a:defRPr/>
            </a:pPr>
            <a:r>
              <a:rPr lang="en-US" b="1" dirty="0" smtClean="0"/>
              <a:t>C.	Sharp bends must be avoided</a:t>
            </a:r>
          </a:p>
          <a:p>
            <a:pPr lvl="1" eaLnBrk="1" hangingPunct="1">
              <a:defRPr/>
            </a:pPr>
            <a:r>
              <a:rPr lang="en-US" dirty="0" smtClean="0"/>
              <a:t>D.	Common grounds must be avoided</a:t>
            </a:r>
          </a:p>
        </p:txBody>
      </p:sp>
    </p:spTree>
    <p:extLst>
      <p:ext uri="{BB962C8B-B14F-4D97-AF65-F5344CB8AC3E}">
        <p14:creationId xmlns:p14="http://schemas.microsoft.com/office/powerpoint/2010/main" val="21961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T0B11 Which of the following establishes grounding requirements for an amateur radio tower or antenna?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534400" cy="35353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FCC Part 97 Rules</a:t>
            </a:r>
          </a:p>
          <a:p>
            <a:pPr lvl="1" eaLnBrk="1" hangingPunct="1">
              <a:defRPr/>
            </a:pPr>
            <a:r>
              <a:rPr lang="en-US" dirty="0" smtClean="0"/>
              <a:t>B.	Local electrical codes</a:t>
            </a:r>
          </a:p>
          <a:p>
            <a:pPr lvl="1" eaLnBrk="1" hangingPunct="1">
              <a:defRPr/>
            </a:pPr>
            <a:r>
              <a:rPr lang="en-US" dirty="0" smtClean="0"/>
              <a:t>C.	FAA tower lighting regulations</a:t>
            </a:r>
          </a:p>
          <a:p>
            <a:pPr lvl="1" eaLnBrk="1" hangingPunct="1">
              <a:defRPr/>
            </a:pPr>
            <a:r>
              <a:rPr lang="en-US" dirty="0" smtClean="0"/>
              <a:t>D.	Underwriters Laboratories' recommended practices</a:t>
            </a:r>
          </a:p>
        </p:txBody>
      </p:sp>
    </p:spTree>
    <p:extLst>
      <p:ext uri="{BB962C8B-B14F-4D97-AF65-F5344CB8AC3E}">
        <p14:creationId xmlns:p14="http://schemas.microsoft.com/office/powerpoint/2010/main" val="27079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T0B11 Which of the following establishes grounding requirements for an amateur radio tower or antenna?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534400" cy="35353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FCC Part 97 Rules</a:t>
            </a:r>
          </a:p>
          <a:p>
            <a:pPr eaLnBrk="1" hangingPunct="1">
              <a:defRPr/>
            </a:pPr>
            <a:r>
              <a:rPr lang="en-US" b="1" dirty="0" smtClean="0"/>
              <a:t>B.	Local electrical codes</a:t>
            </a:r>
          </a:p>
          <a:p>
            <a:pPr lvl="1" eaLnBrk="1" hangingPunct="1">
              <a:defRPr/>
            </a:pPr>
            <a:r>
              <a:rPr lang="en-US" dirty="0" smtClean="0"/>
              <a:t>C.	FAA tower lighting regulations</a:t>
            </a:r>
          </a:p>
          <a:p>
            <a:pPr lvl="1" eaLnBrk="1" hangingPunct="1">
              <a:defRPr/>
            </a:pPr>
            <a:r>
              <a:rPr lang="en-US" dirty="0" smtClean="0"/>
              <a:t>D.	Underwriters Laboratories' recommended practices</a:t>
            </a:r>
          </a:p>
        </p:txBody>
      </p:sp>
    </p:spTree>
    <p:extLst>
      <p:ext uri="{BB962C8B-B14F-4D97-AF65-F5344CB8AC3E}">
        <p14:creationId xmlns:p14="http://schemas.microsoft.com/office/powerpoint/2010/main" val="33544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T0B12 Which of the following is good practice when installing ground wires on a tower for lightning protection?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Put a loop in the ground connection to prevent water damage to the ground system</a:t>
            </a:r>
          </a:p>
          <a:p>
            <a:pPr lvl="1" eaLnBrk="1" hangingPunct="1">
              <a:defRPr/>
            </a:pPr>
            <a:r>
              <a:rPr lang="en-US" smtClean="0"/>
              <a:t>B.	Make sure that all bends in the ground wires are clean, right angle bends</a:t>
            </a:r>
          </a:p>
          <a:p>
            <a:pPr lvl="1" eaLnBrk="1" hangingPunct="1">
              <a:defRPr/>
            </a:pPr>
            <a:r>
              <a:rPr lang="en-US" smtClean="0"/>
              <a:t>C.	Ensure that connections are short and direct</a:t>
            </a:r>
          </a:p>
          <a:p>
            <a:pPr lvl="1" eaLnBrk="1" hangingPunct="1">
              <a:defRPr/>
            </a:pPr>
            <a:r>
              <a:rPr lang="en-US" smtClean="0"/>
              <a:t>D.	All of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T0B12 Which of the following is good practice when installing ground wires on a </a:t>
            </a:r>
            <a:br>
              <a:rPr lang="en-US" dirty="0" smtClean="0"/>
            </a:br>
            <a:r>
              <a:rPr lang="en-US" dirty="0" smtClean="0"/>
              <a:t>tower for lightning protection?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Put a loop in the ground connection to prevent water damage to the ground system</a:t>
            </a:r>
          </a:p>
          <a:p>
            <a:pPr lvl="1" eaLnBrk="1" hangingPunct="1">
              <a:defRPr/>
            </a:pPr>
            <a:r>
              <a:rPr lang="en-US" smtClean="0"/>
              <a:t>B.	Make sure that all bends in the ground wires are clean, right angle bends</a:t>
            </a:r>
          </a:p>
          <a:p>
            <a:pPr eaLnBrk="1" hangingPunct="1">
              <a:defRPr/>
            </a:pPr>
            <a:r>
              <a:rPr lang="en-US" b="1" smtClean="0"/>
              <a:t>C.	Ensure that connections are short and direct</a:t>
            </a:r>
          </a:p>
          <a:p>
            <a:pPr lvl="1" eaLnBrk="1" hangingPunct="1">
              <a:defRPr/>
            </a:pPr>
            <a:r>
              <a:rPr lang="en-US" smtClean="0"/>
              <a:t>D.	All of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T0C01 What type of radiation are VHF and UHF radio signals?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19400"/>
            <a:ext cx="8534400" cy="33067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mtClean="0"/>
              <a:t>A.	Gamma radiation</a:t>
            </a:r>
          </a:p>
          <a:p>
            <a:pPr lvl="1" eaLnBrk="1" hangingPunct="1">
              <a:defRPr/>
            </a:pPr>
            <a:r>
              <a:rPr lang="en-US" smtClean="0"/>
              <a:t>B.	Ionizing radiation</a:t>
            </a:r>
          </a:p>
          <a:p>
            <a:pPr lvl="1" eaLnBrk="1" hangingPunct="1">
              <a:defRPr/>
            </a:pPr>
            <a:r>
              <a:rPr lang="en-US" smtClean="0"/>
              <a:t>C.	Alpha radiation</a:t>
            </a:r>
          </a:p>
          <a:p>
            <a:pPr lvl="1" eaLnBrk="1" hangingPunct="1">
              <a:defRPr/>
            </a:pPr>
            <a:r>
              <a:rPr lang="en-US" smtClean="0"/>
              <a:t>D.	Non-ionizing radiation</a:t>
            </a:r>
          </a:p>
        </p:txBody>
      </p:sp>
    </p:spTree>
    <p:extLst>
      <p:ext uri="{BB962C8B-B14F-4D97-AF65-F5344CB8AC3E}">
        <p14:creationId xmlns:p14="http://schemas.microsoft.com/office/powerpoint/2010/main" val="89657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T0C01 What type of radiation are VHF and UHF radio signals?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19400"/>
            <a:ext cx="8534400" cy="33067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Gamma radiation</a:t>
            </a:r>
          </a:p>
          <a:p>
            <a:pPr lvl="1" eaLnBrk="1" hangingPunct="1">
              <a:defRPr/>
            </a:pPr>
            <a:r>
              <a:rPr lang="en-US" dirty="0" smtClean="0"/>
              <a:t>B.	Ionizing radiation</a:t>
            </a:r>
          </a:p>
          <a:p>
            <a:pPr lvl="1" eaLnBrk="1" hangingPunct="1">
              <a:defRPr/>
            </a:pPr>
            <a:r>
              <a:rPr lang="en-US" dirty="0" smtClean="0"/>
              <a:t>C.	Alpha radiation</a:t>
            </a:r>
          </a:p>
          <a:p>
            <a:pPr eaLnBrk="1" hangingPunct="1">
              <a:defRPr/>
            </a:pPr>
            <a:r>
              <a:rPr lang="en-US" b="1" dirty="0" smtClean="0"/>
              <a:t>D.	Non-ionizing radiation</a:t>
            </a:r>
          </a:p>
        </p:txBody>
      </p:sp>
    </p:spTree>
    <p:extLst>
      <p:ext uri="{BB962C8B-B14F-4D97-AF65-F5344CB8AC3E}">
        <p14:creationId xmlns:p14="http://schemas.microsoft.com/office/powerpoint/2010/main" val="25691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T0C02 Which of the following frequencies has the lowest Maximum Permissible Exposure limit?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534400" cy="32305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mtClean="0"/>
              <a:t>A.	3.5 MHz</a:t>
            </a:r>
          </a:p>
          <a:p>
            <a:pPr lvl="1" eaLnBrk="1" hangingPunct="1">
              <a:defRPr/>
            </a:pPr>
            <a:r>
              <a:rPr lang="en-US" smtClean="0"/>
              <a:t>B.	50 MHz</a:t>
            </a:r>
          </a:p>
          <a:p>
            <a:pPr lvl="1" eaLnBrk="1" hangingPunct="1">
              <a:defRPr/>
            </a:pPr>
            <a:r>
              <a:rPr lang="en-US" smtClean="0"/>
              <a:t>C.	440 MHz</a:t>
            </a:r>
          </a:p>
          <a:p>
            <a:pPr lvl="1" eaLnBrk="1" hangingPunct="1">
              <a:defRPr/>
            </a:pPr>
            <a:r>
              <a:rPr lang="en-US" smtClean="0"/>
              <a:t>D.	1296 MHz</a:t>
            </a:r>
          </a:p>
        </p:txBody>
      </p:sp>
    </p:spTree>
    <p:extLst>
      <p:ext uri="{BB962C8B-B14F-4D97-AF65-F5344CB8AC3E}">
        <p14:creationId xmlns:p14="http://schemas.microsoft.com/office/powerpoint/2010/main" val="21401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2954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Common Sense RF Safety Guidelines</a:t>
            </a:r>
            <a:endParaRPr lang="en-US" dirty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685800" y="2690813"/>
            <a:ext cx="74676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Contain RF Radiation to the Antenna</a:t>
            </a:r>
          </a:p>
          <a:p>
            <a:endParaRPr lang="en-US" sz="2800" dirty="0"/>
          </a:p>
          <a:p>
            <a:r>
              <a:rPr lang="en-US" sz="2800" dirty="0"/>
              <a:t>.Don’t Operate Transmitters or Amplifiers with</a:t>
            </a:r>
          </a:p>
          <a:p>
            <a:r>
              <a:rPr lang="en-US" sz="2800" dirty="0"/>
              <a:t>         Covers and Shielding Removed</a:t>
            </a:r>
          </a:p>
          <a:p>
            <a:endParaRPr lang="en-US" sz="2800" dirty="0"/>
          </a:p>
          <a:p>
            <a:r>
              <a:rPr lang="en-US" sz="2800" dirty="0"/>
              <a:t>.</a:t>
            </a:r>
            <a:r>
              <a:rPr lang="en-US" sz="2800" dirty="0" smtClean="0"/>
              <a:t>Keep People Away </a:t>
            </a:r>
            <a:r>
              <a:rPr lang="en-US" sz="2800" dirty="0"/>
              <a:t>from Antennas </a:t>
            </a:r>
            <a:r>
              <a:rPr lang="en-US" sz="2800" dirty="0" smtClean="0"/>
              <a:t>with </a:t>
            </a:r>
            <a:endParaRPr lang="en-US" sz="2800" dirty="0"/>
          </a:p>
          <a:p>
            <a:r>
              <a:rPr lang="en-US" sz="2800" dirty="0"/>
              <a:t>.     High- Power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T0C02 Which of the following frequencies has the lowest Maximum Permissible Exposure limit?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8534400" cy="33829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mtClean="0"/>
              <a:t>A.	3.5 MHz</a:t>
            </a:r>
          </a:p>
          <a:p>
            <a:pPr eaLnBrk="1" hangingPunct="1">
              <a:defRPr/>
            </a:pPr>
            <a:r>
              <a:rPr lang="en-US" b="1" smtClean="0"/>
              <a:t>B.	50 MHz</a:t>
            </a:r>
          </a:p>
          <a:p>
            <a:pPr lvl="1" eaLnBrk="1" hangingPunct="1">
              <a:defRPr/>
            </a:pPr>
            <a:r>
              <a:rPr lang="en-US" smtClean="0"/>
              <a:t>C.	440 MHz</a:t>
            </a:r>
          </a:p>
          <a:p>
            <a:pPr lvl="1" eaLnBrk="1" hangingPunct="1">
              <a:defRPr/>
            </a:pPr>
            <a:r>
              <a:rPr lang="en-US" smtClean="0"/>
              <a:t>D.	1296 MHz</a:t>
            </a:r>
          </a:p>
        </p:txBody>
      </p:sp>
    </p:spTree>
    <p:extLst>
      <p:ext uri="{BB962C8B-B14F-4D97-AF65-F5344CB8AC3E}">
        <p14:creationId xmlns:p14="http://schemas.microsoft.com/office/powerpoint/2010/main" val="36595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T0C03 What is the maximum power level that an amateur radio station may use at VHF frequencies before an RF exposure evaluation is required?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971800"/>
            <a:ext cx="8534400" cy="31543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1500 watts PEP transmitter output</a:t>
            </a:r>
          </a:p>
          <a:p>
            <a:pPr lvl="1" eaLnBrk="1" hangingPunct="1">
              <a:defRPr/>
            </a:pPr>
            <a:r>
              <a:rPr lang="en-US" dirty="0" smtClean="0"/>
              <a:t>B.	1 watt forward power</a:t>
            </a:r>
          </a:p>
          <a:p>
            <a:pPr lvl="1" eaLnBrk="1" hangingPunct="1">
              <a:defRPr/>
            </a:pPr>
            <a:r>
              <a:rPr lang="en-US" dirty="0" smtClean="0"/>
              <a:t>C.	50 watts PEP at the antenna</a:t>
            </a:r>
          </a:p>
          <a:p>
            <a:pPr lvl="1" eaLnBrk="1" hangingPunct="1">
              <a:defRPr/>
            </a:pPr>
            <a:r>
              <a:rPr lang="en-US" dirty="0" smtClean="0"/>
              <a:t>D.	50 watts PEP reflected power</a:t>
            </a:r>
          </a:p>
        </p:txBody>
      </p:sp>
    </p:spTree>
    <p:extLst>
      <p:ext uri="{BB962C8B-B14F-4D97-AF65-F5344CB8AC3E}">
        <p14:creationId xmlns:p14="http://schemas.microsoft.com/office/powerpoint/2010/main" val="40656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T0C03 What is the maximum power level that an amateur radio station may use at VHF frequencies before an RF exposure evaluation is required?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971800"/>
            <a:ext cx="8534400" cy="31543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1500 watts PEP transmitter output</a:t>
            </a:r>
          </a:p>
          <a:p>
            <a:pPr lvl="1" eaLnBrk="1" hangingPunct="1">
              <a:defRPr/>
            </a:pPr>
            <a:r>
              <a:rPr lang="en-US" dirty="0" smtClean="0"/>
              <a:t>B.	1 watt forward power</a:t>
            </a:r>
          </a:p>
          <a:p>
            <a:pPr eaLnBrk="1" hangingPunct="1">
              <a:defRPr/>
            </a:pPr>
            <a:r>
              <a:rPr lang="en-US" b="1" dirty="0" smtClean="0"/>
              <a:t>C.	50 watts PEP at the antenna</a:t>
            </a:r>
          </a:p>
          <a:p>
            <a:pPr lvl="1" eaLnBrk="1" hangingPunct="1">
              <a:defRPr/>
            </a:pPr>
            <a:r>
              <a:rPr lang="en-US" dirty="0" smtClean="0"/>
              <a:t>D.	50 watts PEP reflected power</a:t>
            </a:r>
          </a:p>
        </p:txBody>
      </p:sp>
    </p:spTree>
    <p:extLst>
      <p:ext uri="{BB962C8B-B14F-4D97-AF65-F5344CB8AC3E}">
        <p14:creationId xmlns:p14="http://schemas.microsoft.com/office/powerpoint/2010/main" val="181878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T0C04 What factors affect the RF exposure of people near an amateur station antenna?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534400" cy="34591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Frequency and power level of the RF field</a:t>
            </a:r>
          </a:p>
          <a:p>
            <a:pPr lvl="1" eaLnBrk="1" hangingPunct="1">
              <a:defRPr/>
            </a:pPr>
            <a:r>
              <a:rPr lang="en-US" dirty="0" smtClean="0"/>
              <a:t>B.	Distance from the antenna to a person</a:t>
            </a:r>
          </a:p>
          <a:p>
            <a:pPr lvl="1" eaLnBrk="1" hangingPunct="1">
              <a:defRPr/>
            </a:pPr>
            <a:r>
              <a:rPr lang="en-US" dirty="0" smtClean="0"/>
              <a:t>C.	Radiation pattern of the antenna</a:t>
            </a:r>
          </a:p>
          <a:p>
            <a:pPr lvl="1" eaLnBrk="1" hangingPunct="1">
              <a:defRPr/>
            </a:pPr>
            <a:r>
              <a:rPr lang="en-US" dirty="0" smtClean="0"/>
              <a:t>D.	All of these choices are correct</a:t>
            </a:r>
          </a:p>
        </p:txBody>
      </p:sp>
    </p:spTree>
    <p:extLst>
      <p:ext uri="{BB962C8B-B14F-4D97-AF65-F5344CB8AC3E}">
        <p14:creationId xmlns:p14="http://schemas.microsoft.com/office/powerpoint/2010/main" val="38543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T0C04 What factors affect the RF exposure of people near an amateur station antenna?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8534400" cy="33829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Frequency and power level of the RF field</a:t>
            </a:r>
          </a:p>
          <a:p>
            <a:pPr lvl="1" eaLnBrk="1" hangingPunct="1">
              <a:defRPr/>
            </a:pPr>
            <a:r>
              <a:rPr lang="en-US" dirty="0" smtClean="0"/>
              <a:t>B.	Distance from the antenna to a person</a:t>
            </a:r>
          </a:p>
          <a:p>
            <a:pPr lvl="1" eaLnBrk="1" hangingPunct="1">
              <a:defRPr/>
            </a:pPr>
            <a:r>
              <a:rPr lang="en-US" dirty="0" smtClean="0"/>
              <a:t>C.	Radiation pattern of the antenna</a:t>
            </a:r>
          </a:p>
          <a:p>
            <a:pPr eaLnBrk="1" hangingPunct="1">
              <a:defRPr/>
            </a:pPr>
            <a:r>
              <a:rPr lang="en-US" b="1" dirty="0" smtClean="0"/>
              <a:t>D.	All of these choices are correct</a:t>
            </a:r>
          </a:p>
        </p:txBody>
      </p:sp>
    </p:spTree>
    <p:extLst>
      <p:ext uri="{BB962C8B-B14F-4D97-AF65-F5344CB8AC3E}">
        <p14:creationId xmlns:p14="http://schemas.microsoft.com/office/powerpoint/2010/main" val="420032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T0C05 Why do exposure limits vary with frequency?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Lower frequency RF fields have more energy than higher frequency fields</a:t>
            </a:r>
          </a:p>
          <a:p>
            <a:pPr lvl="1" eaLnBrk="1" hangingPunct="1">
              <a:defRPr/>
            </a:pPr>
            <a:r>
              <a:rPr lang="en-US" smtClean="0"/>
              <a:t>B.	Lower frequency RF fields do not penetrate the human body</a:t>
            </a:r>
          </a:p>
          <a:p>
            <a:pPr lvl="1" eaLnBrk="1" hangingPunct="1">
              <a:defRPr/>
            </a:pPr>
            <a:r>
              <a:rPr lang="en-US" smtClean="0"/>
              <a:t>C.	Higher frequency RF fields are transient in nature</a:t>
            </a:r>
          </a:p>
          <a:p>
            <a:pPr lvl="1" eaLnBrk="1" hangingPunct="1">
              <a:defRPr/>
            </a:pPr>
            <a:r>
              <a:rPr lang="en-US" smtClean="0"/>
              <a:t>D.	The human body absorbs more RF energy at some frequencies than at others</a:t>
            </a:r>
          </a:p>
        </p:txBody>
      </p:sp>
    </p:spTree>
    <p:extLst>
      <p:ext uri="{BB962C8B-B14F-4D97-AF65-F5344CB8AC3E}">
        <p14:creationId xmlns:p14="http://schemas.microsoft.com/office/powerpoint/2010/main" val="7554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T0C05 Why do exposure limits vary with frequency?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Lower frequency RF fields have more energy than higher frequency fields</a:t>
            </a:r>
          </a:p>
          <a:p>
            <a:pPr lvl="1" eaLnBrk="1" hangingPunct="1">
              <a:defRPr/>
            </a:pPr>
            <a:r>
              <a:rPr lang="en-US" smtClean="0"/>
              <a:t>B.	Lower frequency RF fields do not penetrate the human body</a:t>
            </a:r>
          </a:p>
          <a:p>
            <a:pPr lvl="1" eaLnBrk="1" hangingPunct="1">
              <a:defRPr/>
            </a:pPr>
            <a:r>
              <a:rPr lang="en-US" smtClean="0"/>
              <a:t>C.	Higher frequency RF fields are transient in nature</a:t>
            </a:r>
          </a:p>
          <a:p>
            <a:pPr eaLnBrk="1" hangingPunct="1">
              <a:defRPr/>
            </a:pPr>
            <a:r>
              <a:rPr lang="en-US" b="1" smtClean="0"/>
              <a:t>D.	The human body absorbs more RF energy at some frequencies than at others</a:t>
            </a:r>
          </a:p>
        </p:txBody>
      </p:sp>
    </p:spTree>
    <p:extLst>
      <p:ext uri="{BB962C8B-B14F-4D97-AF65-F5344CB8AC3E}">
        <p14:creationId xmlns:p14="http://schemas.microsoft.com/office/powerpoint/2010/main" val="18212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T0C06 Which of the following is an acceptable method to determine that your station complies with FCC RF exposure regulations?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534400" cy="32305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By calculation based on FCC OET Bulletin 65</a:t>
            </a:r>
          </a:p>
          <a:p>
            <a:pPr lvl="1" eaLnBrk="1" hangingPunct="1">
              <a:defRPr/>
            </a:pPr>
            <a:r>
              <a:rPr lang="en-US" dirty="0" smtClean="0"/>
              <a:t>B.	By calculation based on computer modeling</a:t>
            </a:r>
          </a:p>
          <a:p>
            <a:pPr lvl="1" eaLnBrk="1" hangingPunct="1">
              <a:defRPr/>
            </a:pPr>
            <a:r>
              <a:rPr lang="en-US" dirty="0" smtClean="0"/>
              <a:t>C.	By measurement of field strength using calibrated equipment</a:t>
            </a:r>
          </a:p>
          <a:p>
            <a:pPr lvl="1" eaLnBrk="1" hangingPunct="1">
              <a:defRPr/>
            </a:pPr>
            <a:r>
              <a:rPr lang="en-US" dirty="0" smtClean="0"/>
              <a:t>D.	All of these choices are correct</a:t>
            </a:r>
          </a:p>
        </p:txBody>
      </p:sp>
    </p:spTree>
    <p:extLst>
      <p:ext uri="{BB962C8B-B14F-4D97-AF65-F5344CB8AC3E}">
        <p14:creationId xmlns:p14="http://schemas.microsoft.com/office/powerpoint/2010/main" val="41892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T0C06 Which of the following is an acceptable method to determine that your station complies with FCC RF exposure regulations?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534400" cy="32305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By calculation based on FCC OET Bulletin 65</a:t>
            </a:r>
          </a:p>
          <a:p>
            <a:pPr lvl="1" eaLnBrk="1" hangingPunct="1">
              <a:defRPr/>
            </a:pPr>
            <a:r>
              <a:rPr lang="en-US" dirty="0" smtClean="0"/>
              <a:t>B.	By calculation based on computer modeling</a:t>
            </a:r>
          </a:p>
          <a:p>
            <a:pPr lvl="1" eaLnBrk="1" hangingPunct="1">
              <a:defRPr/>
            </a:pPr>
            <a:r>
              <a:rPr lang="en-US" dirty="0" smtClean="0"/>
              <a:t>C.	By measurement of field strength using calibrated equipment</a:t>
            </a:r>
          </a:p>
          <a:p>
            <a:pPr eaLnBrk="1" hangingPunct="1">
              <a:defRPr/>
            </a:pPr>
            <a:r>
              <a:rPr lang="en-US" b="1" dirty="0" smtClean="0"/>
              <a:t>D.	All of these choices are correct</a:t>
            </a:r>
          </a:p>
        </p:txBody>
      </p:sp>
    </p:spTree>
    <p:extLst>
      <p:ext uri="{BB962C8B-B14F-4D97-AF65-F5344CB8AC3E}">
        <p14:creationId xmlns:p14="http://schemas.microsoft.com/office/powerpoint/2010/main" val="180509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T0C07 What could happen if a person accidentally touched your antenna while you were transmitting?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8534400" cy="33829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Touching the antenna could cause television interference</a:t>
            </a:r>
          </a:p>
          <a:p>
            <a:pPr lvl="1" eaLnBrk="1" hangingPunct="1">
              <a:defRPr/>
            </a:pPr>
            <a:r>
              <a:rPr lang="en-US" dirty="0" smtClean="0"/>
              <a:t>B.	They might receive a painful RF burn</a:t>
            </a:r>
          </a:p>
          <a:p>
            <a:pPr lvl="1" eaLnBrk="1" hangingPunct="1">
              <a:defRPr/>
            </a:pPr>
            <a:r>
              <a:rPr lang="en-US" dirty="0" smtClean="0"/>
              <a:t>C.	They might develop radiation poisoning</a:t>
            </a:r>
          </a:p>
          <a:p>
            <a:pPr lvl="1" eaLnBrk="1" hangingPunct="1">
              <a:defRPr/>
            </a:pPr>
            <a:r>
              <a:rPr lang="en-US" dirty="0" smtClean="0"/>
              <a:t>D.	All of these choices are correct</a:t>
            </a:r>
          </a:p>
        </p:txBody>
      </p:sp>
    </p:spTree>
    <p:extLst>
      <p:ext uri="{BB962C8B-B14F-4D97-AF65-F5344CB8AC3E}">
        <p14:creationId xmlns:p14="http://schemas.microsoft.com/office/powerpoint/2010/main" val="30580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1676400"/>
            <a:ext cx="6526213" cy="469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747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Maximum Permissible Exposure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T0C07 What could happen if a person accidentally touched your antenna while you were transmitting?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8534400" cy="33829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Touching the antenna could cause television interference</a:t>
            </a:r>
          </a:p>
          <a:p>
            <a:pPr eaLnBrk="1" hangingPunct="1">
              <a:defRPr/>
            </a:pPr>
            <a:r>
              <a:rPr lang="en-US" b="1" dirty="0" smtClean="0"/>
              <a:t>B.	They might receive a painful RF burn</a:t>
            </a:r>
          </a:p>
          <a:p>
            <a:pPr lvl="1" eaLnBrk="1" hangingPunct="1">
              <a:defRPr/>
            </a:pPr>
            <a:r>
              <a:rPr lang="en-US" dirty="0" smtClean="0"/>
              <a:t>C.	They might develop radiation poisoning</a:t>
            </a:r>
          </a:p>
          <a:p>
            <a:pPr lvl="1" eaLnBrk="1" hangingPunct="1">
              <a:defRPr/>
            </a:pPr>
            <a:r>
              <a:rPr lang="en-US" dirty="0" smtClean="0"/>
              <a:t>D.	All of these choices are correct</a:t>
            </a:r>
          </a:p>
        </p:txBody>
      </p:sp>
    </p:spTree>
    <p:extLst>
      <p:ext uri="{BB962C8B-B14F-4D97-AF65-F5344CB8AC3E}">
        <p14:creationId xmlns:p14="http://schemas.microsoft.com/office/powerpoint/2010/main" val="28128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T0C08 Which of the following actions might amateur operators take to prevent exposure to RF radiation in excess of FCC-supplied limits?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8534400" cy="33829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Relocate antennas</a:t>
            </a:r>
          </a:p>
          <a:p>
            <a:pPr lvl="1" eaLnBrk="1" hangingPunct="1">
              <a:defRPr/>
            </a:pPr>
            <a:r>
              <a:rPr lang="en-US" dirty="0" smtClean="0"/>
              <a:t>B.	Relocate the transmitter</a:t>
            </a:r>
          </a:p>
          <a:p>
            <a:pPr lvl="1" eaLnBrk="1" hangingPunct="1">
              <a:defRPr/>
            </a:pPr>
            <a:r>
              <a:rPr lang="en-US" dirty="0" smtClean="0"/>
              <a:t>C.	Increase the duty cycle</a:t>
            </a:r>
          </a:p>
          <a:p>
            <a:pPr lvl="1" eaLnBrk="1" hangingPunct="1">
              <a:defRPr/>
            </a:pPr>
            <a:r>
              <a:rPr lang="en-US" dirty="0" smtClean="0"/>
              <a:t>D.	All of these choices are correct</a:t>
            </a:r>
          </a:p>
        </p:txBody>
      </p:sp>
    </p:spTree>
    <p:extLst>
      <p:ext uri="{BB962C8B-B14F-4D97-AF65-F5344CB8AC3E}">
        <p14:creationId xmlns:p14="http://schemas.microsoft.com/office/powerpoint/2010/main" val="345418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T0C08 Which of the following actions might amateur operators take to prevent exposure to RF radiation in excess of FCC-</a:t>
            </a:r>
            <a:br>
              <a:rPr lang="en-US" dirty="0" smtClean="0"/>
            </a:br>
            <a:r>
              <a:rPr lang="en-US" dirty="0" smtClean="0"/>
              <a:t>supplied limits?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8534400" cy="3382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A.	Relocate antennas</a:t>
            </a:r>
          </a:p>
          <a:p>
            <a:pPr lvl="1" eaLnBrk="1" hangingPunct="1">
              <a:defRPr/>
            </a:pPr>
            <a:r>
              <a:rPr lang="en-US" smtClean="0"/>
              <a:t>B.	Relocate the transmitter</a:t>
            </a:r>
          </a:p>
          <a:p>
            <a:pPr lvl="1" eaLnBrk="1" hangingPunct="1">
              <a:defRPr/>
            </a:pPr>
            <a:r>
              <a:rPr lang="en-US" smtClean="0"/>
              <a:t>C.	Increase the duty cycle</a:t>
            </a:r>
          </a:p>
          <a:p>
            <a:pPr lvl="1" eaLnBrk="1" hangingPunct="1">
              <a:defRPr/>
            </a:pPr>
            <a:r>
              <a:rPr lang="en-US" smtClean="0"/>
              <a:t>D.	All of these choices are correct</a:t>
            </a:r>
          </a:p>
        </p:txBody>
      </p:sp>
    </p:spTree>
    <p:extLst>
      <p:ext uri="{BB962C8B-B14F-4D97-AF65-F5344CB8AC3E}">
        <p14:creationId xmlns:p14="http://schemas.microsoft.com/office/powerpoint/2010/main" val="18930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T0C09 How can you make sure your station stays in compliance with RF safety regulations?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8534400" cy="33829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By informing the FCC of any changes made in your station</a:t>
            </a:r>
          </a:p>
          <a:p>
            <a:pPr lvl="1" eaLnBrk="1" hangingPunct="1">
              <a:defRPr/>
            </a:pPr>
            <a:r>
              <a:rPr lang="en-US" dirty="0" smtClean="0"/>
              <a:t>B.	By re-evaluating the station whenever an item of equipment is changed</a:t>
            </a:r>
          </a:p>
          <a:p>
            <a:pPr lvl="1" eaLnBrk="1" hangingPunct="1">
              <a:defRPr/>
            </a:pPr>
            <a:r>
              <a:rPr lang="en-US" dirty="0" smtClean="0"/>
              <a:t>C.	By making sure your antennas have low SWR</a:t>
            </a:r>
          </a:p>
          <a:p>
            <a:pPr lvl="1" eaLnBrk="1" hangingPunct="1">
              <a:defRPr/>
            </a:pPr>
            <a:r>
              <a:rPr lang="en-US" dirty="0" smtClean="0"/>
              <a:t>D.	All of these choices are correct</a:t>
            </a:r>
          </a:p>
        </p:txBody>
      </p:sp>
    </p:spTree>
    <p:extLst>
      <p:ext uri="{BB962C8B-B14F-4D97-AF65-F5344CB8AC3E}">
        <p14:creationId xmlns:p14="http://schemas.microsoft.com/office/powerpoint/2010/main" val="37906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T0C09 How can you make sure your station stays in compliance with RF safety regulations?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19400"/>
            <a:ext cx="8534400" cy="33067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By informing the FCC of any changes made in your station</a:t>
            </a:r>
          </a:p>
          <a:p>
            <a:pPr eaLnBrk="1" hangingPunct="1">
              <a:defRPr/>
            </a:pPr>
            <a:r>
              <a:rPr lang="en-US" b="1" dirty="0" smtClean="0"/>
              <a:t>B.	By re-evaluating the station whenever an item of equipment is changed</a:t>
            </a:r>
          </a:p>
          <a:p>
            <a:pPr lvl="1" eaLnBrk="1" hangingPunct="1">
              <a:defRPr/>
            </a:pPr>
            <a:r>
              <a:rPr lang="en-US" dirty="0" smtClean="0"/>
              <a:t>C.	By making sure your antennas have low SWR</a:t>
            </a:r>
          </a:p>
          <a:p>
            <a:pPr lvl="1" eaLnBrk="1" hangingPunct="1">
              <a:defRPr/>
            </a:pPr>
            <a:r>
              <a:rPr lang="en-US" dirty="0" smtClean="0"/>
              <a:t>D.	All of these choices are correct</a:t>
            </a:r>
          </a:p>
        </p:txBody>
      </p:sp>
    </p:spTree>
    <p:extLst>
      <p:ext uri="{BB962C8B-B14F-4D97-AF65-F5344CB8AC3E}">
        <p14:creationId xmlns:p14="http://schemas.microsoft.com/office/powerpoint/2010/main" val="236121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T0C10 Why </a:t>
            </a:r>
            <a:r>
              <a:rPr lang="en-US" sz="3600" dirty="0">
                <a:solidFill>
                  <a:schemeClr val="tx1"/>
                </a:solidFill>
              </a:rPr>
              <a:t>is </a:t>
            </a:r>
            <a:r>
              <a:rPr lang="en-US" sz="3600" dirty="0" smtClean="0">
                <a:solidFill>
                  <a:schemeClr val="tx1"/>
                </a:solidFill>
              </a:rPr>
              <a:t>duty </a:t>
            </a:r>
            <a:r>
              <a:rPr lang="en-US" sz="3600" dirty="0">
                <a:solidFill>
                  <a:schemeClr val="tx1"/>
                </a:solidFill>
              </a:rPr>
              <a:t>cycle one of the factors used to determine safe RF radiation exposure levels?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2400" dirty="0"/>
              <a:t>A. It affects the average exposure of people to radiation</a:t>
            </a:r>
          </a:p>
          <a:p>
            <a:r>
              <a:rPr lang="en-US" sz="2400" dirty="0"/>
              <a:t>B. It affects the peak exposure of people to radiation</a:t>
            </a:r>
          </a:p>
          <a:p>
            <a:r>
              <a:rPr lang="en-US" sz="2400" dirty="0"/>
              <a:t>C. It takes into account the antenna feed line loss</a:t>
            </a:r>
          </a:p>
          <a:p>
            <a:r>
              <a:rPr lang="en-US" sz="2400" dirty="0"/>
              <a:t>D. It takes into account the thermal effects of the final amplifier</a:t>
            </a:r>
          </a:p>
        </p:txBody>
      </p:sp>
    </p:spTree>
    <p:extLst>
      <p:ext uri="{BB962C8B-B14F-4D97-AF65-F5344CB8AC3E}">
        <p14:creationId xmlns:p14="http://schemas.microsoft.com/office/powerpoint/2010/main" val="197913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T0C10 Why </a:t>
            </a:r>
            <a:r>
              <a:rPr lang="en-US" sz="3600" dirty="0">
                <a:solidFill>
                  <a:schemeClr val="tx1"/>
                </a:solidFill>
              </a:rPr>
              <a:t>is </a:t>
            </a:r>
            <a:r>
              <a:rPr lang="en-US" sz="3600" dirty="0" smtClean="0">
                <a:solidFill>
                  <a:schemeClr val="tx1"/>
                </a:solidFill>
              </a:rPr>
              <a:t>duty </a:t>
            </a:r>
            <a:r>
              <a:rPr lang="en-US" sz="3600" dirty="0">
                <a:solidFill>
                  <a:schemeClr val="tx1"/>
                </a:solidFill>
              </a:rPr>
              <a:t>cycle one of the factors used to determine safe RF radiation exposure levels?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FFFF00"/>
                </a:solidFill>
              </a:rPr>
              <a:t>A. It affects the average exposure of people to radiation</a:t>
            </a:r>
          </a:p>
          <a:p>
            <a:r>
              <a:rPr lang="en-US" sz="2000" dirty="0" smtClean="0"/>
              <a:t>	B</a:t>
            </a:r>
            <a:r>
              <a:rPr lang="en-US" sz="2000" dirty="0"/>
              <a:t>. It affects the peak exposure of people to radiation</a:t>
            </a:r>
          </a:p>
          <a:p>
            <a:r>
              <a:rPr lang="en-US" sz="2000" dirty="0" smtClean="0"/>
              <a:t>	C</a:t>
            </a:r>
            <a:r>
              <a:rPr lang="en-US" sz="2000" dirty="0"/>
              <a:t>. It takes into account the antenna feed line loss</a:t>
            </a:r>
          </a:p>
          <a:p>
            <a:r>
              <a:rPr lang="en-US" sz="2000" dirty="0" smtClean="0"/>
              <a:t>	D</a:t>
            </a:r>
            <a:r>
              <a:rPr lang="en-US" sz="2000" dirty="0"/>
              <a:t>. It takes into account the thermal effects of the final </a:t>
            </a:r>
            <a:r>
              <a:rPr lang="en-US" sz="2000" dirty="0" smtClean="0"/>
              <a:t>	amplifier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302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T0C11 What </a:t>
            </a:r>
            <a:r>
              <a:rPr lang="en-US" b="1" dirty="0"/>
              <a:t>is the definition of duty cycle during the averaging time for RF exposure? </a:t>
            </a:r>
            <a:br>
              <a:rPr lang="en-US" b="1" dirty="0"/>
            </a:br>
            <a:endParaRPr lang="en-US" b="1" dirty="0" smtClean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/>
              <a:t>A. The difference between the lowest power output and the highest power output of a transmitter</a:t>
            </a:r>
          </a:p>
          <a:p>
            <a:pPr lvl="1">
              <a:defRPr/>
            </a:pPr>
            <a:r>
              <a:rPr lang="en-US" dirty="0"/>
              <a:t>B. The difference between the PEP and average power output of a transmitter</a:t>
            </a:r>
          </a:p>
          <a:p>
            <a:pPr lvl="1">
              <a:defRPr/>
            </a:pPr>
            <a:r>
              <a:rPr lang="en-US" dirty="0"/>
              <a:t>C. The percentage of time that a transmitter is transmitting</a:t>
            </a:r>
          </a:p>
          <a:p>
            <a:pPr lvl="1">
              <a:defRPr/>
            </a:pPr>
            <a:r>
              <a:rPr lang="en-US" dirty="0"/>
              <a:t>D. The percentage of time that a transmitter is not transmitting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063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T0C11 What </a:t>
            </a:r>
            <a:r>
              <a:rPr lang="en-US" b="1" dirty="0"/>
              <a:t>is the definition of duty cycle during the averaging time for RF exposure? </a:t>
            </a:r>
            <a:br>
              <a:rPr lang="en-US" b="1" dirty="0"/>
            </a:br>
            <a:endParaRPr lang="en-US" b="1" dirty="0" smtClean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 smtClean="0"/>
              <a:t>	A</a:t>
            </a:r>
            <a:r>
              <a:rPr lang="en-US" dirty="0"/>
              <a:t>. The difference between the lowest power output and the highest power output of a transmitter</a:t>
            </a:r>
          </a:p>
          <a:p>
            <a:pPr lvl="1">
              <a:defRPr/>
            </a:pPr>
            <a:r>
              <a:rPr lang="en-US" dirty="0" smtClean="0"/>
              <a:t>	B</a:t>
            </a:r>
            <a:r>
              <a:rPr lang="en-US" dirty="0"/>
              <a:t>. The difference between the PEP and average power output of a </a:t>
            </a:r>
            <a:r>
              <a:rPr lang="en-US" dirty="0" smtClean="0"/>
              <a:t>transmitter</a:t>
            </a:r>
          </a:p>
          <a:p>
            <a:pPr lvl="1">
              <a:defRPr/>
            </a:pPr>
            <a:r>
              <a:rPr lang="en-US" dirty="0" smtClean="0">
                <a:solidFill>
                  <a:srgbClr val="FFFF00"/>
                </a:solidFill>
              </a:rPr>
              <a:t>C</a:t>
            </a:r>
            <a:r>
              <a:rPr lang="en-US" dirty="0">
                <a:solidFill>
                  <a:srgbClr val="FFFF00"/>
                </a:solidFill>
              </a:rPr>
              <a:t>. The percentage of time that a transmitter is transmitting</a:t>
            </a:r>
          </a:p>
          <a:p>
            <a:pPr lvl="1">
              <a:defRPr/>
            </a:pPr>
            <a:r>
              <a:rPr lang="en-US" dirty="0" smtClean="0"/>
              <a:t>	D</a:t>
            </a:r>
            <a:r>
              <a:rPr lang="en-US" dirty="0"/>
              <a:t>. The percentage of time that a transmitter is not transmitting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79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T0C12 How </a:t>
            </a:r>
            <a:r>
              <a:rPr lang="en-US" dirty="0">
                <a:effectLst/>
              </a:rPr>
              <a:t>does RF radiation differ from ionizing radiation (radioactivity)?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A. RF radiation does not have sufficient energy to cause genetic damage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B. RF radiation can only be detected with an RF dosimeter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C. RF radiation is limited in range to a few feet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D. RF radiation is perfectly safe</a:t>
            </a:r>
          </a:p>
        </p:txBody>
      </p:sp>
    </p:spTree>
    <p:extLst>
      <p:ext uri="{BB962C8B-B14F-4D97-AF65-F5344CB8AC3E}">
        <p14:creationId xmlns:p14="http://schemas.microsoft.com/office/powerpoint/2010/main" val="38002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1143000" y="152400"/>
          <a:ext cx="6858000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Drawing" r:id="rId3" imgW="6867525" imgH="6562725" progId="Presentations.Drawing.15">
                  <p:embed/>
                </p:oleObj>
              </mc:Choice>
              <mc:Fallback>
                <p:oleObj name="Drawing" r:id="rId3" imgW="6867525" imgH="6562725" progId="Presentations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"/>
                        <a:ext cx="6858000" cy="655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T0C12  How </a:t>
            </a:r>
            <a:r>
              <a:rPr lang="en-US" dirty="0">
                <a:effectLst/>
              </a:rPr>
              <a:t>does RF radiation differ from ionizing radiation (radioactivity)?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dirty="0">
                <a:solidFill>
                  <a:srgbClr val="FFFF00"/>
                </a:solidFill>
                <a:effectLst/>
              </a:rPr>
              <a:t>A. RF radiation does not have sufficient energy to cause genetic damage</a:t>
            </a:r>
          </a:p>
          <a:p>
            <a:pPr marL="457200"/>
            <a:r>
              <a:rPr lang="en-US" dirty="0">
                <a:solidFill>
                  <a:schemeClr val="tx1"/>
                </a:solidFill>
                <a:effectLst/>
              </a:rPr>
              <a:t>B. RF radiation can only be detected with an RF dosimeter</a:t>
            </a:r>
          </a:p>
          <a:p>
            <a:pPr marL="457200"/>
            <a:r>
              <a:rPr lang="en-US" dirty="0">
                <a:solidFill>
                  <a:schemeClr val="tx1"/>
                </a:solidFill>
                <a:effectLst/>
              </a:rPr>
              <a:t>C. RF radiation is limited in range to a few feet</a:t>
            </a:r>
          </a:p>
          <a:p>
            <a:pPr marL="457200"/>
            <a:r>
              <a:rPr lang="en-US" dirty="0">
                <a:solidFill>
                  <a:schemeClr val="tx1"/>
                </a:solidFill>
                <a:effectLst/>
              </a:rPr>
              <a:t>D. RF radiation is perfectly safe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3419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FFFFFF"/>
                </a:solidFill>
                <a:effectLst/>
              </a:rPr>
              <a:t>T0C13 If </a:t>
            </a:r>
            <a:r>
              <a:rPr lang="en-US" sz="2000" dirty="0">
                <a:solidFill>
                  <a:srgbClr val="FFFFFF"/>
                </a:solidFill>
                <a:effectLst/>
              </a:rPr>
              <a:t>the averaging time for exposure is 6 minutes, how much power density is permitted if the signal is present for 3 minutes and absent for 3 minutes rather than being present for the entire 6 minutes? </a:t>
            </a:r>
            <a:br>
              <a:rPr lang="en-US" sz="2000" dirty="0">
                <a:solidFill>
                  <a:srgbClr val="FFFFFF"/>
                </a:solidFill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A. 3 times as much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B. 1/2 as much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C. 2 times as much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D. There is no adjustment allowed for shorter exposure times</a:t>
            </a:r>
          </a:p>
          <a:p>
            <a:r>
              <a:rPr lang="en-US" dirty="0">
                <a:effectLst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576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effectLst/>
              </a:rPr>
              <a:t>T0C13  If </a:t>
            </a:r>
            <a:r>
              <a:rPr lang="en-US" sz="2000" dirty="0">
                <a:effectLst/>
              </a:rPr>
              <a:t>the averaging time for exposure is 6 minutes, how much power density is permitted if the signal is present for 3 minutes and absent for 3 minutes rather than being present for the entire 6 minutes? </a:t>
            </a:r>
            <a:br>
              <a:rPr lang="en-US" sz="2000" dirty="0">
                <a:effectLst/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A. 3 times as much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B. 1/2 as much</a:t>
            </a:r>
          </a:p>
          <a:p>
            <a:r>
              <a:rPr lang="en-US" dirty="0">
                <a:solidFill>
                  <a:srgbClr val="FFFF00"/>
                </a:solidFill>
                <a:effectLst/>
              </a:rPr>
              <a:t>C. 2 times as much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</a:rPr>
              <a:t>D</a:t>
            </a:r>
            <a:r>
              <a:rPr lang="en-US" dirty="0">
                <a:solidFill>
                  <a:schemeClr val="tx1"/>
                </a:solidFill>
                <a:effectLst/>
              </a:rPr>
              <a:t>. There is no adjustment allowed for shorter exposure times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643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T0B01 When should members of a tower work team wear a hard hat and safety glasses?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At all times except when climbing the tower</a:t>
            </a:r>
          </a:p>
          <a:p>
            <a:pPr lvl="1" eaLnBrk="1" hangingPunct="1">
              <a:defRPr/>
            </a:pPr>
            <a:r>
              <a:rPr lang="en-US" smtClean="0"/>
              <a:t>B.	At all times except when belted firmly to the tower</a:t>
            </a:r>
          </a:p>
          <a:p>
            <a:pPr lvl="1" eaLnBrk="1" hangingPunct="1">
              <a:defRPr/>
            </a:pPr>
            <a:r>
              <a:rPr lang="en-US" smtClean="0"/>
              <a:t>C.	At all times when any work is being done on the tower</a:t>
            </a:r>
          </a:p>
          <a:p>
            <a:pPr lvl="1" eaLnBrk="1" hangingPunct="1">
              <a:defRPr/>
            </a:pPr>
            <a:r>
              <a:rPr lang="en-US" smtClean="0"/>
              <a:t>D.	Only when the tower exceeds 30 feet in height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T0B01 When should members of a tower work team wear a hard hat and safety </a:t>
            </a:r>
            <a:br>
              <a:rPr lang="en-US" dirty="0" smtClean="0"/>
            </a:br>
            <a:r>
              <a:rPr lang="en-US" dirty="0" smtClean="0"/>
              <a:t>glasses?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At all times except when climbing the tower</a:t>
            </a:r>
          </a:p>
          <a:p>
            <a:pPr lvl="1" eaLnBrk="1" hangingPunct="1">
              <a:defRPr/>
            </a:pPr>
            <a:r>
              <a:rPr lang="en-US" smtClean="0"/>
              <a:t>B.	At all times except when belted firmly to the tower</a:t>
            </a:r>
          </a:p>
          <a:p>
            <a:pPr eaLnBrk="1" hangingPunct="1">
              <a:defRPr/>
            </a:pPr>
            <a:r>
              <a:rPr lang="en-US" b="1" smtClean="0"/>
              <a:t>C.	At all times when any work is being done on the tower</a:t>
            </a:r>
          </a:p>
          <a:p>
            <a:pPr lvl="1" eaLnBrk="1" hangingPunct="1">
              <a:defRPr/>
            </a:pPr>
            <a:r>
              <a:rPr lang="en-US" smtClean="0"/>
              <a:t>D.	Only when the tower exceeds 30 feet in height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T0B02 What is a good precaution to observe before climbing an antenna tower?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534400" cy="36115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Make sure that you wear a grounded wrist strap</a:t>
            </a:r>
          </a:p>
          <a:p>
            <a:pPr lvl="1" eaLnBrk="1" hangingPunct="1">
              <a:defRPr/>
            </a:pPr>
            <a:r>
              <a:rPr lang="en-US" dirty="0" smtClean="0"/>
              <a:t>B.	Remove all tower grounding connections</a:t>
            </a:r>
          </a:p>
          <a:p>
            <a:pPr lvl="1" eaLnBrk="1" hangingPunct="1">
              <a:defRPr/>
            </a:pPr>
            <a:r>
              <a:rPr lang="en-US" dirty="0" smtClean="0"/>
              <a:t>C.	Put on a climbing harness and safety glasses</a:t>
            </a:r>
          </a:p>
          <a:p>
            <a:pPr lvl="1" eaLnBrk="1" hangingPunct="1">
              <a:defRPr/>
            </a:pPr>
            <a:r>
              <a:rPr lang="en-US" dirty="0" smtClean="0"/>
              <a:t>D.	All of the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T0B02 What is a good precaution to observe before climbing an antenna </a:t>
            </a:r>
            <a:br>
              <a:rPr lang="en-US" dirty="0" smtClean="0"/>
            </a:br>
            <a:r>
              <a:rPr lang="en-US" dirty="0" smtClean="0"/>
              <a:t>tower?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Make sure that you wear a grounded wrist strap</a:t>
            </a:r>
          </a:p>
          <a:p>
            <a:pPr lvl="1" eaLnBrk="1" hangingPunct="1">
              <a:defRPr/>
            </a:pPr>
            <a:r>
              <a:rPr lang="en-US" smtClean="0"/>
              <a:t>B.	Remove all tower grounding connections</a:t>
            </a:r>
          </a:p>
          <a:p>
            <a:pPr eaLnBrk="1" hangingPunct="1">
              <a:defRPr/>
            </a:pPr>
            <a:r>
              <a:rPr lang="en-US" b="1" smtClean="0"/>
              <a:t>C.	Put on a climbing harness and safety glasses</a:t>
            </a:r>
          </a:p>
          <a:p>
            <a:pPr lvl="1" eaLnBrk="1" hangingPunct="1">
              <a:defRPr/>
            </a:pPr>
            <a:r>
              <a:rPr lang="en-US" smtClean="0"/>
              <a:t>D.	All of the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T0B03 Under what circumstances is it safe to climb a tower without a helper or observer?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When no electrical work is being performed</a:t>
            </a:r>
          </a:p>
          <a:p>
            <a:pPr lvl="1" eaLnBrk="1" hangingPunct="1">
              <a:defRPr/>
            </a:pPr>
            <a:r>
              <a:rPr lang="en-US" smtClean="0"/>
              <a:t>B.	When no mechanical work is being performed</a:t>
            </a:r>
          </a:p>
          <a:p>
            <a:pPr lvl="1" eaLnBrk="1" hangingPunct="1">
              <a:defRPr/>
            </a:pPr>
            <a:r>
              <a:rPr lang="en-US" smtClean="0"/>
              <a:t>C.	When the work being done is not more than 20 feet above the ground</a:t>
            </a:r>
          </a:p>
          <a:p>
            <a:pPr lvl="1" eaLnBrk="1" hangingPunct="1">
              <a:defRPr/>
            </a:pPr>
            <a:r>
              <a:rPr lang="en-US" smtClean="0"/>
              <a:t>D.	Never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T0B03 Under what circumstances is it safe to climb a tower without a helper or </a:t>
            </a:r>
            <a:br>
              <a:rPr lang="en-US" dirty="0" smtClean="0"/>
            </a:br>
            <a:r>
              <a:rPr lang="en-US" dirty="0" smtClean="0"/>
              <a:t>observer?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When no electrical work is being performed</a:t>
            </a:r>
          </a:p>
          <a:p>
            <a:pPr lvl="1" eaLnBrk="1" hangingPunct="1">
              <a:defRPr/>
            </a:pPr>
            <a:r>
              <a:rPr lang="en-US" smtClean="0"/>
              <a:t>B.	When no mechanical work is being performed</a:t>
            </a:r>
          </a:p>
          <a:p>
            <a:pPr lvl="1" eaLnBrk="1" hangingPunct="1">
              <a:defRPr/>
            </a:pPr>
            <a:r>
              <a:rPr lang="en-US" smtClean="0"/>
              <a:t>C.	When the work being done is not more than 20 feet above the ground</a:t>
            </a:r>
          </a:p>
          <a:p>
            <a:pPr eaLnBrk="1" hangingPunct="1">
              <a:defRPr/>
            </a:pPr>
            <a:r>
              <a:rPr lang="en-US" b="1" smtClean="0"/>
              <a:t>D.	Never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T0B04 Which of the following is an important safety precaution to observe when putting up an antenna tower?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Wear a ground strap connected to your wrist at all times</a:t>
            </a:r>
          </a:p>
          <a:p>
            <a:pPr lvl="1" eaLnBrk="1" hangingPunct="1">
              <a:defRPr/>
            </a:pPr>
            <a:r>
              <a:rPr lang="en-US" smtClean="0"/>
              <a:t>B.	Insulate the base of the tower to avoid lightning strikes</a:t>
            </a:r>
          </a:p>
          <a:p>
            <a:pPr lvl="1" eaLnBrk="1" hangingPunct="1">
              <a:defRPr/>
            </a:pPr>
            <a:r>
              <a:rPr lang="en-US" smtClean="0"/>
              <a:t>C.	Look for and stay clear of any overhead electrical wires</a:t>
            </a:r>
          </a:p>
          <a:p>
            <a:pPr lvl="1" eaLnBrk="1" hangingPunct="1">
              <a:defRPr/>
            </a:pPr>
            <a:r>
              <a:rPr lang="en-US" smtClean="0"/>
              <a:t>D.	All of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Non-thermal Effects</a:t>
            </a:r>
            <a:endParaRPr lang="en-US" dirty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1143000" y="2057400"/>
            <a:ext cx="7162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 “In conclusion, the data do not support the finding that exposures to RF fields is a causal agent for any type of cancer”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/>
              <a:t>“Although the data base has grown substantially over the past decades, much of the information concerning </a:t>
            </a:r>
            <a:r>
              <a:rPr lang="en-US" dirty="0" err="1"/>
              <a:t>nonthermal</a:t>
            </a:r>
            <a:r>
              <a:rPr lang="en-US" dirty="0"/>
              <a:t> effects is </a:t>
            </a:r>
            <a:r>
              <a:rPr lang="en-US" dirty="0" smtClean="0"/>
              <a:t>generally </a:t>
            </a:r>
            <a:r>
              <a:rPr lang="en-US" dirty="0"/>
              <a:t>inconclusive, incomplete and sometimes contradictory.  Studies of human populations have not demonstrated and reliably effected end point”</a:t>
            </a:r>
          </a:p>
          <a:p>
            <a:endParaRPr lang="en-US" dirty="0"/>
          </a:p>
          <a:p>
            <a:r>
              <a:rPr lang="en-US" b="1" i="1" dirty="0" smtClean="0"/>
              <a:t>     </a:t>
            </a:r>
            <a:r>
              <a:rPr lang="en-US" b="1" i="1" dirty="0"/>
              <a:t>Radio Frequency and ELF Electromagnetic Energies: A Handbook for Health Professionals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T0B04 Which of the following is an important safety precaution to observe </a:t>
            </a:r>
            <a:br>
              <a:rPr lang="en-US" dirty="0" smtClean="0"/>
            </a:br>
            <a:r>
              <a:rPr lang="en-US" dirty="0" smtClean="0"/>
              <a:t>when putting up an antenna tower?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Wear a ground strap connected to your wrist at all times</a:t>
            </a:r>
          </a:p>
          <a:p>
            <a:pPr lvl="1" eaLnBrk="1" hangingPunct="1">
              <a:defRPr/>
            </a:pPr>
            <a:r>
              <a:rPr lang="en-US" smtClean="0"/>
              <a:t>B.	Insulate the base of the tower to avoid lightning strikes</a:t>
            </a:r>
          </a:p>
          <a:p>
            <a:pPr eaLnBrk="1" hangingPunct="1">
              <a:defRPr/>
            </a:pPr>
            <a:r>
              <a:rPr lang="en-US" b="1" smtClean="0"/>
              <a:t>C.	Look for and stay clear of any overhead electrical wires</a:t>
            </a:r>
          </a:p>
          <a:p>
            <a:pPr lvl="1" eaLnBrk="1" hangingPunct="1">
              <a:defRPr/>
            </a:pPr>
            <a:r>
              <a:rPr lang="en-US" smtClean="0"/>
              <a:t>D.	All of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T0B05 What is the purpose of a gin pole?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To temporarily replace guy wires</a:t>
            </a:r>
          </a:p>
          <a:p>
            <a:pPr lvl="1" eaLnBrk="1" hangingPunct="1">
              <a:defRPr/>
            </a:pPr>
            <a:r>
              <a:rPr lang="en-US" smtClean="0"/>
              <a:t>B.	To be used in place of a safety harness</a:t>
            </a:r>
          </a:p>
          <a:p>
            <a:pPr lvl="1" eaLnBrk="1" hangingPunct="1">
              <a:defRPr/>
            </a:pPr>
            <a:r>
              <a:rPr lang="en-US" smtClean="0"/>
              <a:t>C.	To lift tower sections or antennas</a:t>
            </a:r>
          </a:p>
          <a:p>
            <a:pPr lvl="1" eaLnBrk="1" hangingPunct="1">
              <a:defRPr/>
            </a:pPr>
            <a:r>
              <a:rPr lang="en-US" smtClean="0"/>
              <a:t>D.	To provide a temporary 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34" y="609600"/>
            <a:ext cx="3537229" cy="510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796637"/>
            <a:ext cx="36004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56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T0B05 What is the purpose of a gin pole?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To temporarily replace guy wires</a:t>
            </a:r>
          </a:p>
          <a:p>
            <a:pPr lvl="1" eaLnBrk="1" hangingPunct="1">
              <a:defRPr/>
            </a:pPr>
            <a:r>
              <a:rPr lang="en-US" smtClean="0"/>
              <a:t>B.	To be used in place of a safety harness</a:t>
            </a:r>
          </a:p>
          <a:p>
            <a:pPr eaLnBrk="1" hangingPunct="1">
              <a:defRPr/>
            </a:pPr>
            <a:r>
              <a:rPr lang="en-US" b="1" smtClean="0"/>
              <a:t>C.	To lift tower sections or antennas</a:t>
            </a:r>
          </a:p>
          <a:p>
            <a:pPr lvl="1" eaLnBrk="1" hangingPunct="1">
              <a:defRPr/>
            </a:pPr>
            <a:r>
              <a:rPr lang="en-US" smtClean="0"/>
              <a:t>D.	To provide a temporary 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T0B06 What is the minimum safe distance from a power line to allow when installing an antenna?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Half the width of your property</a:t>
            </a:r>
          </a:p>
          <a:p>
            <a:pPr lvl="1" eaLnBrk="1" hangingPunct="1">
              <a:defRPr/>
            </a:pPr>
            <a:r>
              <a:rPr lang="en-US" smtClean="0"/>
              <a:t>B.	The height of the power line above ground</a:t>
            </a:r>
          </a:p>
          <a:p>
            <a:pPr lvl="1" eaLnBrk="1" hangingPunct="1">
              <a:defRPr/>
            </a:pPr>
            <a:r>
              <a:rPr lang="en-US" smtClean="0"/>
              <a:t>C.	1/2 wavelength at the operating frequency</a:t>
            </a:r>
          </a:p>
          <a:p>
            <a:pPr lvl="1" eaLnBrk="1" hangingPunct="1">
              <a:defRPr/>
            </a:pPr>
            <a:r>
              <a:rPr lang="en-US" smtClean="0"/>
              <a:t>D.	So that if the antenna falls unexpectedly, no part of it can come closer than 10 feet to the power wires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T0B06 What is the minimum safe distance from a power line to allow when installing an antenna?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Half the width of your property</a:t>
            </a:r>
          </a:p>
          <a:p>
            <a:pPr lvl="1" eaLnBrk="1" hangingPunct="1">
              <a:defRPr/>
            </a:pPr>
            <a:r>
              <a:rPr lang="en-US" smtClean="0"/>
              <a:t>B.	The height of the power line above ground</a:t>
            </a:r>
          </a:p>
          <a:p>
            <a:pPr lvl="1" eaLnBrk="1" hangingPunct="1">
              <a:defRPr/>
            </a:pPr>
            <a:r>
              <a:rPr lang="en-US" smtClean="0"/>
              <a:t>C.	1/2 wavelength at the operating frequency</a:t>
            </a:r>
          </a:p>
          <a:p>
            <a:pPr eaLnBrk="1" hangingPunct="1">
              <a:defRPr/>
            </a:pPr>
            <a:r>
              <a:rPr lang="en-US" b="1" smtClean="0"/>
              <a:t>D.	So that if the antenna falls unexpectedly, no part of it can come closer than 10 feet to the power wires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T0B07 Which of the following is an important safety rule to remember when using a crank-up tower?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8534400" cy="33829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This type of tower must never be painted</a:t>
            </a:r>
          </a:p>
          <a:p>
            <a:pPr lvl="1" eaLnBrk="1" hangingPunct="1">
              <a:defRPr/>
            </a:pPr>
            <a:r>
              <a:rPr lang="en-US" dirty="0" smtClean="0"/>
              <a:t>B.	This type of tower must never be grounded</a:t>
            </a:r>
          </a:p>
          <a:p>
            <a:pPr lvl="1" eaLnBrk="1" hangingPunct="1">
              <a:defRPr/>
            </a:pPr>
            <a:r>
              <a:rPr lang="en-US" dirty="0" smtClean="0"/>
              <a:t>C.	This type of tower must never be climbed unless it is in the fully retracted position</a:t>
            </a:r>
          </a:p>
          <a:p>
            <a:pPr lvl="1" eaLnBrk="1" hangingPunct="1">
              <a:defRPr/>
            </a:pPr>
            <a:r>
              <a:rPr lang="en-US" dirty="0" smtClean="0"/>
              <a:t>D.	All of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T0B07 Which of the following is an important safety rule to remember when using a crank-up tower?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8534400" cy="33829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A.	This type of tower must never be painted</a:t>
            </a:r>
          </a:p>
          <a:p>
            <a:pPr lvl="1" eaLnBrk="1" hangingPunct="1">
              <a:defRPr/>
            </a:pPr>
            <a:r>
              <a:rPr lang="en-US" dirty="0" smtClean="0"/>
              <a:t>B.	This type of tower must never be grounded</a:t>
            </a:r>
          </a:p>
          <a:p>
            <a:pPr eaLnBrk="1" hangingPunct="1">
              <a:defRPr/>
            </a:pPr>
            <a:r>
              <a:rPr lang="en-US" b="1" dirty="0" smtClean="0"/>
              <a:t>C.	This type of tower must never be climbed unless it is in the fully retracted position</a:t>
            </a:r>
          </a:p>
          <a:p>
            <a:pPr lvl="1" eaLnBrk="1" hangingPunct="1">
              <a:defRPr/>
            </a:pPr>
            <a:r>
              <a:rPr lang="en-US" dirty="0" smtClean="0"/>
              <a:t>D.	All of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T0B08 What is considered to be a proper grounding method for a tower?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A single four-foot ground rod, driven into the ground no more than 12 inches from the base</a:t>
            </a:r>
          </a:p>
          <a:p>
            <a:pPr lvl="1" eaLnBrk="1" hangingPunct="1">
              <a:defRPr/>
            </a:pPr>
            <a:r>
              <a:rPr lang="en-US" smtClean="0"/>
              <a:t>B.	A ferrite-core RF choke connected between the tower and ground</a:t>
            </a:r>
          </a:p>
          <a:p>
            <a:pPr lvl="1" eaLnBrk="1" hangingPunct="1">
              <a:defRPr/>
            </a:pPr>
            <a:r>
              <a:rPr lang="en-US" smtClean="0"/>
              <a:t>C.	Separate eight-foot long ground rods for each tower leg, bonded to the tower and each other</a:t>
            </a:r>
          </a:p>
          <a:p>
            <a:pPr lvl="1" eaLnBrk="1" hangingPunct="1">
              <a:defRPr/>
            </a:pPr>
            <a:r>
              <a:rPr lang="en-US" smtClean="0"/>
              <a:t>D.	A connection between the tower base and a cold water pipe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T0B08 What is considered to be a proper grounding method for a tower?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A single four-foot ground rod, driven into the ground no more than 12 inches from the base</a:t>
            </a:r>
          </a:p>
          <a:p>
            <a:pPr lvl="1" eaLnBrk="1" hangingPunct="1">
              <a:defRPr/>
            </a:pPr>
            <a:r>
              <a:rPr lang="en-US" smtClean="0"/>
              <a:t>B.	A ferrite-core RF choke connected between the tower and ground</a:t>
            </a:r>
          </a:p>
          <a:p>
            <a:pPr eaLnBrk="1" hangingPunct="1">
              <a:defRPr/>
            </a:pPr>
            <a:r>
              <a:rPr lang="en-US" b="1" smtClean="0"/>
              <a:t>C.	Separate eight-foot long ground rods for each tower leg, bonded to the tower and each other</a:t>
            </a:r>
          </a:p>
          <a:p>
            <a:pPr lvl="1" eaLnBrk="1" hangingPunct="1">
              <a:defRPr/>
            </a:pPr>
            <a:r>
              <a:rPr lang="en-US" smtClean="0"/>
              <a:t>D.	A connection between the tower base and a cold water pipe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T0A01 Which </a:t>
            </a:r>
            <a:r>
              <a:rPr lang="en-US" dirty="0">
                <a:effectLst/>
              </a:rPr>
              <a:t>of the following is a safety hazard of a 12-volt storage battery?</a:t>
            </a:r>
            <a:br>
              <a:rPr lang="en-US" dirty="0">
                <a:effectLst/>
              </a:rPr>
            </a:br>
            <a:endParaRPr lang="en-US" dirty="0" smtClean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tx1"/>
                </a:solidFill>
                <a:effectLst/>
              </a:rPr>
              <a:t>A. Touching </a:t>
            </a:r>
            <a:r>
              <a:rPr lang="en-US" dirty="0">
                <a:solidFill>
                  <a:schemeClr val="tx1"/>
                </a:solidFill>
                <a:effectLst/>
              </a:rPr>
              <a:t>both terminals with the hands can cause electrical </a:t>
            </a:r>
            <a:r>
              <a:rPr lang="en-US" dirty="0" smtClean="0">
                <a:solidFill>
                  <a:schemeClr val="tx1"/>
                </a:solidFill>
                <a:effectLst/>
              </a:rPr>
              <a:t>shock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</a:rPr>
              <a:t>B</a:t>
            </a:r>
            <a:r>
              <a:rPr lang="en-US" dirty="0">
                <a:solidFill>
                  <a:schemeClr val="tx1"/>
                </a:solidFill>
                <a:effectLst/>
              </a:rPr>
              <a:t>. Shorting the terminals can cause burns, fire, or an explosion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C. RF emissions from the battery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D. All of these choices are correct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78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T0B09 Why should you avoid attaching an antenna to a utility pole?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The antenna will not work properly because of induced voltages</a:t>
            </a:r>
          </a:p>
          <a:p>
            <a:pPr lvl="1" eaLnBrk="1" hangingPunct="1">
              <a:defRPr/>
            </a:pPr>
            <a:r>
              <a:rPr lang="en-US" smtClean="0"/>
              <a:t>B.	The utility company will charge you an extra monthly fee</a:t>
            </a:r>
          </a:p>
          <a:p>
            <a:pPr lvl="1" eaLnBrk="1" hangingPunct="1">
              <a:defRPr/>
            </a:pPr>
            <a:r>
              <a:rPr lang="en-US" smtClean="0"/>
              <a:t>C.	The antenna could contact high-voltage power wires</a:t>
            </a:r>
          </a:p>
          <a:p>
            <a:pPr lvl="1" eaLnBrk="1" hangingPunct="1">
              <a:defRPr/>
            </a:pPr>
            <a:r>
              <a:rPr lang="en-US" smtClean="0"/>
              <a:t>D.	All of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T0B09 Why should you avoid attaching an antenna to a utility pole?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The antenna will not work properly because of induced voltages</a:t>
            </a:r>
          </a:p>
          <a:p>
            <a:pPr lvl="1" eaLnBrk="1" hangingPunct="1">
              <a:defRPr/>
            </a:pPr>
            <a:r>
              <a:rPr lang="en-US" smtClean="0"/>
              <a:t>B.	The utility company will charge you an extra monthly fee</a:t>
            </a:r>
          </a:p>
          <a:p>
            <a:pPr eaLnBrk="1" hangingPunct="1">
              <a:defRPr/>
            </a:pPr>
            <a:r>
              <a:rPr lang="en-US" b="1" smtClean="0"/>
              <a:t>C.	The antenna could contact high-voltage power wires</a:t>
            </a:r>
          </a:p>
          <a:p>
            <a:pPr lvl="1" eaLnBrk="1" hangingPunct="1">
              <a:defRPr/>
            </a:pPr>
            <a:r>
              <a:rPr lang="en-US" smtClean="0"/>
              <a:t>D.	All of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T0A01 Which </a:t>
            </a:r>
            <a:r>
              <a:rPr lang="en-US" dirty="0">
                <a:effectLst/>
              </a:rPr>
              <a:t>of the following is a safety hazard of a 12-volt storage battery?</a:t>
            </a:r>
            <a:br>
              <a:rPr lang="en-US" dirty="0">
                <a:effectLst/>
              </a:rPr>
            </a:br>
            <a:endParaRPr lang="en-US" dirty="0" smtClean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lvl="1" indent="-114300"/>
            <a:r>
              <a:rPr lang="en-US" dirty="0" smtClean="0">
                <a:solidFill>
                  <a:schemeClr val="tx1"/>
                </a:solidFill>
                <a:effectLst/>
              </a:rPr>
              <a:t>A. Touching </a:t>
            </a:r>
            <a:r>
              <a:rPr lang="en-US" dirty="0">
                <a:solidFill>
                  <a:schemeClr val="tx1"/>
                </a:solidFill>
                <a:effectLst/>
              </a:rPr>
              <a:t>both terminals with the hands can cause electrical </a:t>
            </a:r>
            <a:r>
              <a:rPr lang="en-US" dirty="0" smtClean="0">
                <a:solidFill>
                  <a:schemeClr val="tx1"/>
                </a:solidFill>
                <a:effectLst/>
              </a:rPr>
              <a:t>shock</a:t>
            </a:r>
          </a:p>
          <a:p>
            <a:pPr marL="0" indent="-114300"/>
            <a:r>
              <a:rPr lang="en-US" dirty="0" smtClean="0">
                <a:solidFill>
                  <a:srgbClr val="FFFF00"/>
                </a:solidFill>
                <a:effectLst/>
              </a:rPr>
              <a:t>B</a:t>
            </a:r>
            <a:r>
              <a:rPr lang="en-US" dirty="0">
                <a:solidFill>
                  <a:srgbClr val="FFFF00"/>
                </a:solidFill>
                <a:effectLst/>
              </a:rPr>
              <a:t>. Shorting the terminals can cause burns, fire, or an explosion</a:t>
            </a:r>
          </a:p>
          <a:p>
            <a:r>
              <a:rPr lang="en-US" dirty="0" smtClean="0">
                <a:solidFill>
                  <a:schemeClr val="tx1"/>
                </a:solidFill>
                <a:effectLst/>
              </a:rPr>
              <a:t>	C</a:t>
            </a:r>
            <a:r>
              <a:rPr lang="en-US" dirty="0">
                <a:solidFill>
                  <a:schemeClr val="tx1"/>
                </a:solidFill>
                <a:effectLst/>
              </a:rPr>
              <a:t>. RF emissions from the battery</a:t>
            </a:r>
          </a:p>
          <a:p>
            <a:r>
              <a:rPr lang="en-US" dirty="0" smtClean="0">
                <a:solidFill>
                  <a:schemeClr val="tx1"/>
                </a:solidFill>
                <a:effectLst/>
              </a:rPr>
              <a:t>	D</a:t>
            </a:r>
            <a:r>
              <a:rPr lang="en-US" dirty="0">
                <a:solidFill>
                  <a:schemeClr val="tx1"/>
                </a:solidFill>
                <a:effectLst/>
              </a:rPr>
              <a:t>. All of these choices are correct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67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smtClean="0"/>
              <a:t>T0A02 How does current flowing through the body cause a health hazard?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A.	By heating tissue</a:t>
            </a:r>
          </a:p>
          <a:p>
            <a:pPr lvl="1" eaLnBrk="1" hangingPunct="1">
              <a:defRPr/>
            </a:pPr>
            <a:r>
              <a:rPr lang="en-US" smtClean="0"/>
              <a:t>B.	It disrupts the electrical functions of cells</a:t>
            </a:r>
          </a:p>
          <a:p>
            <a:pPr lvl="1" eaLnBrk="1" hangingPunct="1">
              <a:defRPr/>
            </a:pPr>
            <a:r>
              <a:rPr lang="en-US" smtClean="0"/>
              <a:t>C.	It causes involuntary muscle contractions</a:t>
            </a:r>
          </a:p>
          <a:p>
            <a:pPr lvl="1" eaLnBrk="1" hangingPunct="1">
              <a:defRPr/>
            </a:pPr>
            <a:r>
              <a:rPr lang="en-US" smtClean="0"/>
              <a:t>D.	All of these choices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Stream">
  <a:themeElements>
    <a:clrScheme name="1_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Stream">
  <a:themeElements>
    <a:clrScheme name="1_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Ch9">
  <a:themeElements>
    <a:clrScheme name="1_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1727</Words>
  <Application>Microsoft Office PowerPoint</Application>
  <PresentationFormat>On-screen Show (4:3)</PresentationFormat>
  <Paragraphs>344</Paragraphs>
  <Slides>71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5" baseType="lpstr">
      <vt:lpstr>4_Stream</vt:lpstr>
      <vt:lpstr>8_Stream</vt:lpstr>
      <vt:lpstr>NCh9</vt:lpstr>
      <vt:lpstr>Drawing</vt:lpstr>
      <vt:lpstr>SAFETY</vt:lpstr>
      <vt:lpstr>PowerPoint Presentation</vt:lpstr>
      <vt:lpstr>Common Sense RF Safety Guidelines</vt:lpstr>
      <vt:lpstr>Maximum Permissible Exposure</vt:lpstr>
      <vt:lpstr>PowerPoint Presentation</vt:lpstr>
      <vt:lpstr>Non-thermal Effects</vt:lpstr>
      <vt:lpstr>T0A01 Which of the following is a safety hazard of a 12-volt storage battery? </vt:lpstr>
      <vt:lpstr>T0A01 Which of the following is a safety hazard of a 12-volt storage battery? </vt:lpstr>
      <vt:lpstr>T0A02 How does current flowing through the body cause a health hazard?</vt:lpstr>
      <vt:lpstr>T0A02 How does current flowing through  the body cause a health hazard?</vt:lpstr>
      <vt:lpstr>T0A03 What is connected to the green wire in a three-wire electrical AC plug?</vt:lpstr>
      <vt:lpstr>T0A03 What is connected to the green wire  in a three-wire electrical AC plug?</vt:lpstr>
      <vt:lpstr>T0A06 What is a good way to guard against electrical shock at your station?</vt:lpstr>
      <vt:lpstr>T0A06 What is a good way to guard  against electrical shock at your station?</vt:lpstr>
      <vt:lpstr>T0A07   Which of these precautions should be taken when installing devices for lightning protection in a coaxial cable feed line? </vt:lpstr>
      <vt:lpstr>T0A07   Which of these precautions should be taken when installing devices for lightning protection in a coaxial cable feed line? </vt:lpstr>
      <vt:lpstr>T0A08 What safety equipment should always be included in home-built equipment that is powered from 120V AC power circuits?</vt:lpstr>
      <vt:lpstr>T0A08 What safety equipment should always be included in home-built equipment that is powered from 120V AC  power circuits?</vt:lpstr>
      <vt:lpstr>T0A11  What kind of hazard might exist in a power supply when it is turned off and disconnected? </vt:lpstr>
      <vt:lpstr>T0A11  What kind of hazard might exist in a power supply when it is turned off and disconnected? </vt:lpstr>
      <vt:lpstr>T0B10 Which of the following is true concerning grounding conductors used for lightning protection?</vt:lpstr>
      <vt:lpstr>T0B10 Which of the following is true concerning grounding conductors used for lightning protection?</vt:lpstr>
      <vt:lpstr>T0B11 Which of the following establishes grounding requirements for an amateur radio tower or antenna?</vt:lpstr>
      <vt:lpstr>T0B11 Which of the following establishes grounding requirements for an amateur radio tower or antenna?</vt:lpstr>
      <vt:lpstr>T0B12 Which of the following is good practice when installing ground wires on a tower for lightning protection?</vt:lpstr>
      <vt:lpstr>T0B12 Which of the following is good practice when installing ground wires on a  tower for lightning protection?</vt:lpstr>
      <vt:lpstr>T0C01 What type of radiation are VHF and UHF radio signals?</vt:lpstr>
      <vt:lpstr>T0C01 What type of radiation are VHF and UHF radio signals?</vt:lpstr>
      <vt:lpstr>T0C02 Which of the following frequencies has the lowest Maximum Permissible Exposure limit?</vt:lpstr>
      <vt:lpstr>T0C02 Which of the following frequencies has the lowest Maximum Permissible Exposure limit?</vt:lpstr>
      <vt:lpstr>T0C03 What is the maximum power level that an amateur radio station may use at VHF frequencies before an RF exposure evaluation is required?</vt:lpstr>
      <vt:lpstr>T0C03 What is the maximum power level that an amateur radio station may use at VHF frequencies before an RF exposure evaluation is required?</vt:lpstr>
      <vt:lpstr>T0C04 What factors affect the RF exposure of people near an amateur station antenna?</vt:lpstr>
      <vt:lpstr>T0C04 What factors affect the RF exposure of people near an amateur station antenna?</vt:lpstr>
      <vt:lpstr>T0C05 Why do exposure limits vary with frequency?</vt:lpstr>
      <vt:lpstr>T0C05 Why do exposure limits vary with frequency?</vt:lpstr>
      <vt:lpstr>T0C06 Which of the following is an acceptable method to determine that your station complies with FCC RF exposure regulations?</vt:lpstr>
      <vt:lpstr>T0C06 Which of the following is an acceptable method to determine that your station complies with FCC RF exposure regulations?</vt:lpstr>
      <vt:lpstr>T0C07 What could happen if a person accidentally touched your antenna while you were transmitting?</vt:lpstr>
      <vt:lpstr>T0C07 What could happen if a person accidentally touched your antenna while you were transmitting?</vt:lpstr>
      <vt:lpstr>T0C08 Which of the following actions might amateur operators take to prevent exposure to RF radiation in excess of FCC-supplied limits?</vt:lpstr>
      <vt:lpstr>T0C08 Which of the following actions might amateur operators take to prevent exposure to RF radiation in excess of FCC- supplied limits?</vt:lpstr>
      <vt:lpstr>T0C09 How can you make sure your station stays in compliance with RF safety regulations?</vt:lpstr>
      <vt:lpstr>T0C09 How can you make sure your station stays in compliance with RF safety regulations?</vt:lpstr>
      <vt:lpstr>T0C10 Why is duty cycle one of the factors used to determine safe RF radiation exposure levels?</vt:lpstr>
      <vt:lpstr>T0C10 Why is duty cycle one of the factors used to determine safe RF radiation exposure levels?</vt:lpstr>
      <vt:lpstr>T0C11 What is the definition of duty cycle during the averaging time for RF exposure?  </vt:lpstr>
      <vt:lpstr>T0C11 What is the definition of duty cycle during the averaging time for RF exposure?  </vt:lpstr>
      <vt:lpstr>T0C12 How does RF radiation differ from ionizing radiation (radioactivity)? </vt:lpstr>
      <vt:lpstr>T0C12  How does RF radiation differ from ionizing radiation (radioactivity)? </vt:lpstr>
      <vt:lpstr>T0C13 If the averaging time for exposure is 6 minutes, how much power density is permitted if the signal is present for 3 minutes and absent for 3 minutes rather than being present for the entire 6 minutes?  </vt:lpstr>
      <vt:lpstr>T0C13  If the averaging time for exposure is 6 minutes, how much power density is permitted if the signal is present for 3 minutes and absent for 3 minutes rather than being present for the entire 6 minutes?  </vt:lpstr>
      <vt:lpstr>T0B01 When should members of a tower work team wear a hard hat and safety glasses?</vt:lpstr>
      <vt:lpstr>T0B01 When should members of a tower work team wear a hard hat and safety  glasses?</vt:lpstr>
      <vt:lpstr>T0B02 What is a good precaution to observe before climbing an antenna tower?</vt:lpstr>
      <vt:lpstr>T0B02 What is a good precaution to observe before climbing an antenna  tower?</vt:lpstr>
      <vt:lpstr>T0B03 Under what circumstances is it safe to climb a tower without a helper or observer?</vt:lpstr>
      <vt:lpstr>T0B03 Under what circumstances is it safe to climb a tower without a helper or  observer?</vt:lpstr>
      <vt:lpstr>T0B04 Which of the following is an important safety precaution to observe when putting up an antenna tower?</vt:lpstr>
      <vt:lpstr>T0B04 Which of the following is an important safety precaution to observe  when putting up an antenna tower?</vt:lpstr>
      <vt:lpstr>T0B05 What is the purpose of a gin pole?</vt:lpstr>
      <vt:lpstr>PowerPoint Presentation</vt:lpstr>
      <vt:lpstr>T0B05 What is the purpose of a gin pole?</vt:lpstr>
      <vt:lpstr>T0B06 What is the minimum safe distance from a power line to allow when installing an antenna?</vt:lpstr>
      <vt:lpstr>T0B06 What is the minimum safe distance from a power line to allow when installing an antenna?</vt:lpstr>
      <vt:lpstr>T0B07 Which of the following is an important safety rule to remember when using a crank-up tower?</vt:lpstr>
      <vt:lpstr>T0B07 Which of the following is an important safety rule to remember when using a crank-up tower?</vt:lpstr>
      <vt:lpstr>T0B08 What is considered to be a proper grounding method for a tower?</vt:lpstr>
      <vt:lpstr>T0B08 What is considered to be a proper grounding method for a tower?</vt:lpstr>
      <vt:lpstr>T0B09 Why should you avoid attaching an antenna to a utility pole?</vt:lpstr>
      <vt:lpstr>T0B09 Why should you avoid attaching an antenna to a utility pole?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T0A01 Which is a commonly accepted value for the lowest voltage that can cause a dangerous electric shock?</dc:title>
  <dc:creator>aat3gz</dc:creator>
  <cp:lastModifiedBy>Dad2</cp:lastModifiedBy>
  <cp:revision>20</cp:revision>
  <dcterms:created xsi:type="dcterms:W3CDTF">2012-01-11T01:45:52Z</dcterms:created>
  <dcterms:modified xsi:type="dcterms:W3CDTF">2014-11-10T20:36:18Z</dcterms:modified>
</cp:coreProperties>
</file>